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30" r:id="rId2"/>
    <p:sldId id="643" r:id="rId3"/>
    <p:sldId id="451" r:id="rId4"/>
    <p:sldId id="611" r:id="rId5"/>
    <p:sldId id="644" r:id="rId6"/>
    <p:sldId id="645" r:id="rId7"/>
    <p:sldId id="646" r:id="rId8"/>
    <p:sldId id="647" r:id="rId9"/>
    <p:sldId id="648" r:id="rId10"/>
    <p:sldId id="652" r:id="rId11"/>
    <p:sldId id="319" r:id="rId12"/>
    <p:sldId id="320" r:id="rId13"/>
    <p:sldId id="321" r:id="rId14"/>
    <p:sldId id="322" r:id="rId15"/>
    <p:sldId id="324" r:id="rId16"/>
    <p:sldId id="313" r:id="rId17"/>
    <p:sldId id="654" r:id="rId18"/>
    <p:sldId id="256" r:id="rId19"/>
    <p:sldId id="265" r:id="rId20"/>
    <p:sldId id="659" r:id="rId21"/>
    <p:sldId id="260" r:id="rId22"/>
    <p:sldId id="658" r:id="rId23"/>
    <p:sldId id="653" r:id="rId24"/>
    <p:sldId id="301" r:id="rId25"/>
    <p:sldId id="302" r:id="rId26"/>
    <p:sldId id="303" r:id="rId27"/>
    <p:sldId id="312" r:id="rId28"/>
    <p:sldId id="268" r:id="rId29"/>
    <p:sldId id="656" r:id="rId30"/>
    <p:sldId id="307" r:id="rId31"/>
    <p:sldId id="309" r:id="rId32"/>
    <p:sldId id="308" r:id="rId33"/>
    <p:sldId id="655" r:id="rId34"/>
    <p:sldId id="657" r:id="rId35"/>
    <p:sldId id="660" r:id="rId36"/>
    <p:sldId id="270" r:id="rId37"/>
    <p:sldId id="271" r:id="rId38"/>
    <p:sldId id="306" r:id="rId39"/>
    <p:sldId id="269" r:id="rId40"/>
    <p:sldId id="642" r:id="rId41"/>
    <p:sldId id="305" r:id="rId42"/>
    <p:sldId id="258" r:id="rId43"/>
    <p:sldId id="257" r:id="rId44"/>
    <p:sldId id="259" r:id="rId45"/>
    <p:sldId id="262" r:id="rId46"/>
    <p:sldId id="263" r:id="rId47"/>
    <p:sldId id="310" r:id="rId48"/>
    <p:sldId id="267" r:id="rId49"/>
    <p:sldId id="275" r:id="rId50"/>
    <p:sldId id="436" r:id="rId51"/>
    <p:sldId id="437" r:id="rId52"/>
    <p:sldId id="438" r:id="rId53"/>
    <p:sldId id="439" r:id="rId54"/>
    <p:sldId id="435" r:id="rId55"/>
    <p:sldId id="272" r:id="rId56"/>
    <p:sldId id="273" r:id="rId57"/>
    <p:sldId id="274" r:id="rId58"/>
    <p:sldId id="616" r:id="rId59"/>
    <p:sldId id="617" r:id="rId60"/>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7B19-9805-40FF-84BA-6C619F8A9785}" type="datetimeFigureOut">
              <a:rPr lang="el-GR" smtClean="0"/>
              <a:t>21/4/2026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BA0E-FCE6-4FF8-B6BD-C02FC8957C17}" type="slidenum">
              <a:rPr lang="el-GR" smtClean="0"/>
              <a:t>‹#›</a:t>
            </a:fld>
            <a:endParaRPr lang="el-GR"/>
          </a:p>
        </p:txBody>
      </p:sp>
    </p:spTree>
    <p:extLst>
      <p:ext uri="{BB962C8B-B14F-4D97-AF65-F5344CB8AC3E}">
        <p14:creationId xmlns:p14="http://schemas.microsoft.com/office/powerpoint/2010/main" val="5722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0C3CE-94F8-C34D-DA87-ADE049471C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52A7FA35-ED0A-3BA9-1653-38A2D08A7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AAA6820-1987-DA45-771F-B8B7384666DC}"/>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5" name="Θέση υποσέλιδου 4">
            <a:extLst>
              <a:ext uri="{FF2B5EF4-FFF2-40B4-BE49-F238E27FC236}">
                <a16:creationId xmlns:a16="http://schemas.microsoft.com/office/drawing/2014/main" id="{FF792811-6A5C-1135-F71D-3D276321603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1EC2282-D312-6D10-AAC0-6F9D42634CE8}"/>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3873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DC509-500D-AF36-7535-5BFD6CE3EC3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D4CBC75D-5C04-FB83-B85F-72B5A1BE58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1CDAF30-013B-8E28-137D-55CCCBD01D33}"/>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5" name="Θέση υποσέλιδου 4">
            <a:extLst>
              <a:ext uri="{FF2B5EF4-FFF2-40B4-BE49-F238E27FC236}">
                <a16:creationId xmlns:a16="http://schemas.microsoft.com/office/drawing/2014/main" id="{52D9C661-F95E-A61A-AE02-583B18B0317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07B118F-6344-024D-E651-9F9951D04BA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6210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253EC4-5650-69D5-918D-8AF4672A4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E456C1C-761E-34E3-0BAD-9927F47A7F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884F072-D42C-BF3D-0B35-0D39E820EB00}"/>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5" name="Θέση υποσέλιδου 4">
            <a:extLst>
              <a:ext uri="{FF2B5EF4-FFF2-40B4-BE49-F238E27FC236}">
                <a16:creationId xmlns:a16="http://schemas.microsoft.com/office/drawing/2014/main" id="{30A7ADEA-69CB-0846-36B2-DC745E94764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929F150-35B4-786D-1C85-E6F843892954}"/>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6022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7BCBF-CA14-AA60-D16B-8995BE34288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1E8A793-1664-1E63-3685-94B6BE2720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AA409B9-BD63-3741-5664-30A50BA9EFB0}"/>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5" name="Θέση υποσέλιδου 4">
            <a:extLst>
              <a:ext uri="{FF2B5EF4-FFF2-40B4-BE49-F238E27FC236}">
                <a16:creationId xmlns:a16="http://schemas.microsoft.com/office/drawing/2014/main" id="{B7DF4FCE-B5B1-9E9C-60B4-36A542A6CC8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6F7C297-CBCC-8D3B-67E7-C41D206DD536}"/>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662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6E59-729F-31D3-604B-CF7AA061101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5ACF86A-AF4E-058D-913F-63EA95F30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82DE96-A4A6-F4BB-930C-9E666BC87CFB}"/>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5" name="Θέση υποσέλιδου 4">
            <a:extLst>
              <a:ext uri="{FF2B5EF4-FFF2-40B4-BE49-F238E27FC236}">
                <a16:creationId xmlns:a16="http://schemas.microsoft.com/office/drawing/2014/main" id="{1BC7B23D-8330-4BCF-EF07-D1B242FD0E0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4F4CD5F-6264-6507-1A85-EC498C3696D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6328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3644-F597-07E0-CEC0-B506D2FF11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A3A4DE0-D1AF-EA6D-9EE8-A068E79EF25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6627E472-990F-279E-A1DA-9EE5B32C0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D6013327-1932-C4CF-1EFA-1D7F03732B9B}"/>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6" name="Θέση υποσέλιδου 5">
            <a:extLst>
              <a:ext uri="{FF2B5EF4-FFF2-40B4-BE49-F238E27FC236}">
                <a16:creationId xmlns:a16="http://schemas.microsoft.com/office/drawing/2014/main" id="{6026B9D7-405C-A94B-7056-C6EE22D08F6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5598F11-99C0-313E-53B6-9FB3E6B752EA}"/>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806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C5CBB-106D-EBDD-C673-2E0470D1B4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EDE13AB-AA5F-2FB7-6CE2-1F836274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EF8A7F-9350-B193-69C7-5FF79D64A8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638EBD04-C6AE-40C6-ADF3-3E42A4288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6DC0259-4DD9-43F1-880C-A7228AD904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B8550ED5-8549-EFAA-C07D-3D02C96C8F38}"/>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8" name="Θέση υποσέλιδου 7">
            <a:extLst>
              <a:ext uri="{FF2B5EF4-FFF2-40B4-BE49-F238E27FC236}">
                <a16:creationId xmlns:a16="http://schemas.microsoft.com/office/drawing/2014/main" id="{1D799DE3-3A88-740B-D3E0-2ACBC4F2523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8F9889B-F1E7-17ED-5C81-9FCEF6DBA64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7506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287B-CE19-EB61-F5F2-7DA8C4211E1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44D98339-C59B-77AC-EB16-EC871471776F}"/>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4" name="Θέση υποσέλιδου 3">
            <a:extLst>
              <a:ext uri="{FF2B5EF4-FFF2-40B4-BE49-F238E27FC236}">
                <a16:creationId xmlns:a16="http://schemas.microsoft.com/office/drawing/2014/main" id="{11F97716-1475-772E-94A8-BEF08D953781}"/>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0377D4C0-2177-C5AD-2D72-1DC1AB4E3E1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21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245C5E2-8B33-2ED9-F769-082049125659}"/>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3" name="Θέση υποσέλιδου 2">
            <a:extLst>
              <a:ext uri="{FF2B5EF4-FFF2-40B4-BE49-F238E27FC236}">
                <a16:creationId xmlns:a16="http://schemas.microsoft.com/office/drawing/2014/main" id="{0291E68F-E945-7DBA-5134-506A6213AF7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E3A02828-B987-D098-B22D-913BC86BF45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51630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E5C66F-EDD9-52AD-1DCF-6C27DE6C67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F58F0A9-4ED8-D634-DE6E-30143CAB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99C07632-A76B-C50F-4FC7-7278C6BC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B67ED0-B580-D497-E743-7801708AED67}"/>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6" name="Θέση υποσέλιδου 5">
            <a:extLst>
              <a:ext uri="{FF2B5EF4-FFF2-40B4-BE49-F238E27FC236}">
                <a16:creationId xmlns:a16="http://schemas.microsoft.com/office/drawing/2014/main" id="{DF7509CE-3584-A8D7-AA5A-ADB97D31AA4C}"/>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1AB80699-5741-4688-9514-8AC1B458427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6206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0437-D499-BF41-610F-C2FE9878B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CA51314B-718F-75E7-D19C-8BCF4BA68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A0DEB4B-AE73-A59A-1932-D4A038D5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A56C4B-7CF4-2DA6-F53E-BCCB782F8C02}"/>
              </a:ext>
            </a:extLst>
          </p:cNvPr>
          <p:cNvSpPr>
            <a:spLocks noGrp="1"/>
          </p:cNvSpPr>
          <p:nvPr>
            <p:ph type="dt" sz="half" idx="10"/>
          </p:nvPr>
        </p:nvSpPr>
        <p:spPr/>
        <p:txBody>
          <a:bodyPr/>
          <a:lstStyle/>
          <a:p>
            <a:fld id="{6FB949D2-FAFF-4BE9-B5CF-63043BFBE6C9}" type="datetimeFigureOut">
              <a:rPr lang="el-CY" smtClean="0"/>
              <a:t>04/21/2026</a:t>
            </a:fld>
            <a:endParaRPr lang="el-CY"/>
          </a:p>
        </p:txBody>
      </p:sp>
      <p:sp>
        <p:nvSpPr>
          <p:cNvPr id="6" name="Θέση υποσέλιδου 5">
            <a:extLst>
              <a:ext uri="{FF2B5EF4-FFF2-40B4-BE49-F238E27FC236}">
                <a16:creationId xmlns:a16="http://schemas.microsoft.com/office/drawing/2014/main" id="{CC7CFC0F-1A40-85CB-C3AC-BBAEDE79E8D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210D06DE-E3F6-C168-14D1-A6DFB8E51D8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3464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0555679-9785-6C5D-6183-945A28947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01F025AD-655F-400B-4CEE-A0660FB4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6631AE5-479B-3E5E-F3B0-FD2072DF4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949D2-FAFF-4BE9-B5CF-63043BFBE6C9}" type="datetimeFigureOut">
              <a:rPr lang="el-CY" smtClean="0"/>
              <a:t>04/21/2026</a:t>
            </a:fld>
            <a:endParaRPr lang="el-CY"/>
          </a:p>
        </p:txBody>
      </p:sp>
      <p:sp>
        <p:nvSpPr>
          <p:cNvPr id="5" name="Θέση υποσέλιδου 4">
            <a:extLst>
              <a:ext uri="{FF2B5EF4-FFF2-40B4-BE49-F238E27FC236}">
                <a16:creationId xmlns:a16="http://schemas.microsoft.com/office/drawing/2014/main" id="{157DB8EE-EB6E-2836-05D5-AD8ED72E8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212A4368-1BDE-8C2C-AC7A-79C9B4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74327-DBBC-4343-84F0-5006237B402B}" type="slidenum">
              <a:rPr lang="el-CY" smtClean="0"/>
              <a:t>‹#›</a:t>
            </a:fld>
            <a:endParaRPr lang="el-CY"/>
          </a:p>
        </p:txBody>
      </p:sp>
    </p:spTree>
    <p:extLst>
      <p:ext uri="{BB962C8B-B14F-4D97-AF65-F5344CB8AC3E}">
        <p14:creationId xmlns:p14="http://schemas.microsoft.com/office/powerpoint/2010/main" val="7895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81. Α2_Θεματικός κύκλος 7: Εορταστικές εκδηλώσεις_ Γενική</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C2A652-213F-59D6-E15A-D4C448977031}"/>
              </a:ext>
            </a:extLst>
          </p:cNvPr>
          <p:cNvSpPr>
            <a:spLocks noGrp="1"/>
          </p:cNvSpPr>
          <p:nvPr>
            <p:ph idx="1"/>
          </p:nvPr>
        </p:nvSpPr>
        <p:spPr>
          <a:xfrm>
            <a:off x="1045028" y="538141"/>
            <a:ext cx="10515600" cy="2033856"/>
          </a:xfrm>
        </p:spPr>
        <p:txBody>
          <a:bodyPr>
            <a:noAutofit/>
          </a:bodyPr>
          <a:lstStyle/>
          <a:p>
            <a:pPr marL="0" indent="0">
              <a:buNone/>
            </a:pPr>
            <a:r>
              <a:rPr lang="el-GR" sz="4400" dirty="0">
                <a:highlight>
                  <a:srgbClr val="FFFF00"/>
                </a:highlight>
              </a:rPr>
              <a:t>Ο </a:t>
            </a:r>
            <a:r>
              <a:rPr lang="el-GR" sz="4400" dirty="0"/>
              <a:t>δρόμ</a:t>
            </a:r>
            <a:r>
              <a:rPr lang="el-GR" sz="4400" dirty="0">
                <a:highlight>
                  <a:srgbClr val="00FF00"/>
                </a:highlight>
              </a:rPr>
              <a:t>ος  </a:t>
            </a:r>
            <a:r>
              <a:rPr lang="el-GR" sz="4400" dirty="0"/>
              <a:t>είναι    κλειστός.</a:t>
            </a:r>
          </a:p>
          <a:p>
            <a:pPr marL="0" indent="0">
              <a:buNone/>
            </a:pPr>
            <a:r>
              <a:rPr lang="el-GR" sz="4400" dirty="0"/>
              <a:t> Στη μέση </a:t>
            </a:r>
            <a:r>
              <a:rPr lang="el-GR" sz="4400" dirty="0">
                <a:highlight>
                  <a:srgbClr val="FFFF00"/>
                </a:highlight>
              </a:rPr>
              <a:t>του</a:t>
            </a:r>
            <a:r>
              <a:rPr lang="el-GR" sz="4400" dirty="0"/>
              <a:t>  δρόμ</a:t>
            </a:r>
            <a:r>
              <a:rPr lang="el-GR" sz="4400" dirty="0">
                <a:highlight>
                  <a:srgbClr val="00FF00"/>
                </a:highlight>
              </a:rPr>
              <a:t>ου</a:t>
            </a:r>
            <a:r>
              <a:rPr lang="el-GR" sz="4400" dirty="0"/>
              <a:t> είναι ένα παιδί.</a:t>
            </a:r>
          </a:p>
          <a:p>
            <a:pPr marL="0" indent="0">
              <a:buNone/>
            </a:pPr>
            <a:endParaRPr lang="el-GR" sz="4400" dirty="0"/>
          </a:p>
          <a:p>
            <a:pPr marL="0" indent="0">
              <a:buNone/>
            </a:pPr>
            <a:endParaRPr lang="el-GR" sz="4400" dirty="0"/>
          </a:p>
          <a:p>
            <a:pPr marL="0" indent="0">
              <a:buNone/>
            </a:pPr>
            <a:endParaRPr lang="el-CY" sz="4400" dirty="0"/>
          </a:p>
        </p:txBody>
      </p:sp>
      <p:pic>
        <p:nvPicPr>
          <p:cNvPr id="2050" name="Picture 2" descr="10 συμβουλές για να προφυλάξτε τα παιδιά στον δρόμο - Juniors Club">
            <a:extLst>
              <a:ext uri="{FF2B5EF4-FFF2-40B4-BE49-F238E27FC236}">
                <a16:creationId xmlns:a16="http://schemas.microsoft.com/office/drawing/2014/main" id="{3B4E955C-4C83-0A49-14B7-B8B77F4C1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909" y="2956854"/>
            <a:ext cx="5619750" cy="3363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7E5E-1BF0-AF3C-6D3F-C35C34FC4023}"/>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76560F2-3EFA-AC81-D5AD-A5BEA27FC63C}"/>
              </a:ext>
            </a:extLst>
          </p:cNvPr>
          <p:cNvSpPr>
            <a:spLocks noGrp="1"/>
          </p:cNvSpPr>
          <p:nvPr>
            <p:ph idx="1"/>
          </p:nvPr>
        </p:nvSpPr>
        <p:spPr>
          <a:xfrm>
            <a:off x="743198" y="448087"/>
            <a:ext cx="10515600" cy="1413370"/>
          </a:xfrm>
        </p:spPr>
        <p:txBody>
          <a:bodyPr>
            <a:normAutofit/>
          </a:bodyPr>
          <a:lstStyle/>
          <a:p>
            <a:pPr marL="0" indent="0">
              <a:buNone/>
            </a:pPr>
            <a:r>
              <a:rPr lang="el-GR" sz="4000" dirty="0">
                <a:highlight>
                  <a:srgbClr val="FFFF00"/>
                </a:highlight>
              </a:rPr>
              <a:t>Ο </a:t>
            </a:r>
            <a:r>
              <a:rPr lang="el-GR" sz="4000" dirty="0"/>
              <a:t>καφ</a:t>
            </a:r>
            <a:r>
              <a:rPr lang="el-GR" sz="4000" dirty="0">
                <a:highlight>
                  <a:srgbClr val="00FF00"/>
                </a:highlight>
              </a:rPr>
              <a:t>ές</a:t>
            </a:r>
            <a:r>
              <a:rPr lang="el-GR" sz="4000" dirty="0"/>
              <a:t>  είναι ζεστός.</a:t>
            </a:r>
          </a:p>
          <a:p>
            <a:pPr marL="0" indent="0">
              <a:buNone/>
            </a:pPr>
            <a:r>
              <a:rPr lang="el-GR" sz="4000" dirty="0"/>
              <a:t>Το τενεκεδάκι  </a:t>
            </a:r>
            <a:r>
              <a:rPr lang="el-GR" sz="4000" dirty="0">
                <a:highlight>
                  <a:srgbClr val="FFFF00"/>
                </a:highlight>
              </a:rPr>
              <a:t>του</a:t>
            </a:r>
            <a:r>
              <a:rPr lang="el-GR" sz="4000" dirty="0"/>
              <a:t>  καφ</a:t>
            </a:r>
            <a:r>
              <a:rPr lang="el-GR" sz="4000" dirty="0">
                <a:highlight>
                  <a:srgbClr val="00FF00"/>
                </a:highlight>
              </a:rPr>
              <a:t>έ</a:t>
            </a:r>
            <a:r>
              <a:rPr lang="el-GR" sz="4000" dirty="0"/>
              <a:t> είναι στο χέρι  της.</a:t>
            </a:r>
            <a:endParaRPr lang="el-CY" sz="4000" dirty="0"/>
          </a:p>
        </p:txBody>
      </p:sp>
      <p:pic>
        <p:nvPicPr>
          <p:cNvPr id="1026" name="Picture 2" descr="Σχέδιο καφέ, καρτούν εικονογράφηση για κορίτσια να πίνουν καφέ, μπράτσο,  τέχνη png | PNGEgg">
            <a:extLst>
              <a:ext uri="{FF2B5EF4-FFF2-40B4-BE49-F238E27FC236}">
                <a16:creationId xmlns:a16="http://schemas.microsoft.com/office/drawing/2014/main" id="{9ADE6B5A-37B7-FD1E-9088-63EECB856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549" y="2058575"/>
            <a:ext cx="6027737" cy="4351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4B4A-A8DE-D2DA-5F75-1A055C2497CB}"/>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648420-7B6D-AC2A-4C21-9728C119FE63}"/>
              </a:ext>
            </a:extLst>
          </p:cNvPr>
          <p:cNvSpPr>
            <a:spLocks noGrp="1"/>
          </p:cNvSpPr>
          <p:nvPr>
            <p:ph idx="1"/>
          </p:nvPr>
        </p:nvSpPr>
        <p:spPr>
          <a:xfrm>
            <a:off x="838200" y="563562"/>
            <a:ext cx="10515600" cy="1559152"/>
          </a:xfrm>
        </p:spPr>
        <p:txBody>
          <a:bodyPr/>
          <a:lstStyle/>
          <a:p>
            <a:pPr marL="0" indent="0">
              <a:buNone/>
            </a:pPr>
            <a:r>
              <a:rPr lang="el-GR" sz="4000" dirty="0">
                <a:highlight>
                  <a:srgbClr val="FFFF00"/>
                </a:highlight>
              </a:rPr>
              <a:t>Το </a:t>
            </a:r>
            <a:r>
              <a:rPr lang="el-GR" sz="4000" dirty="0"/>
              <a:t>θρανί</a:t>
            </a:r>
            <a:r>
              <a:rPr lang="el-GR" sz="4000" dirty="0">
                <a:highlight>
                  <a:srgbClr val="00FF00"/>
                </a:highlight>
              </a:rPr>
              <a:t>ο</a:t>
            </a:r>
            <a:r>
              <a:rPr lang="el-GR" sz="4000" dirty="0"/>
              <a:t> μου είναι καθαρό. </a:t>
            </a:r>
          </a:p>
          <a:p>
            <a:pPr marL="0" indent="0">
              <a:buNone/>
            </a:pPr>
            <a:r>
              <a:rPr lang="el-GR" sz="4000" dirty="0"/>
              <a:t>Η καρέκλα </a:t>
            </a:r>
            <a:r>
              <a:rPr lang="el-GR" sz="4000" dirty="0">
                <a:highlight>
                  <a:srgbClr val="FFFF00"/>
                </a:highlight>
              </a:rPr>
              <a:t>του</a:t>
            </a:r>
            <a:r>
              <a:rPr lang="el-GR" sz="4000" dirty="0"/>
              <a:t> θρανί</a:t>
            </a:r>
            <a:r>
              <a:rPr lang="el-GR" sz="4000" dirty="0">
                <a:highlight>
                  <a:srgbClr val="00FF00"/>
                </a:highlight>
              </a:rPr>
              <a:t>ου</a:t>
            </a:r>
            <a:r>
              <a:rPr lang="el-GR" sz="4000" dirty="0"/>
              <a:t> είναι σπασμένη. </a:t>
            </a:r>
          </a:p>
          <a:p>
            <a:pPr marL="0" indent="0">
              <a:buNone/>
            </a:pPr>
            <a:endParaRPr lang="el-GR" sz="4000" dirty="0"/>
          </a:p>
          <a:p>
            <a:pPr marL="0" indent="0">
              <a:buNone/>
            </a:pPr>
            <a:endParaRPr lang="el-CY" dirty="0"/>
          </a:p>
        </p:txBody>
      </p:sp>
      <p:pic>
        <p:nvPicPr>
          <p:cNvPr id="2"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D09D60C8-4B9F-2D05-525E-E28A2769A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433" y="2569028"/>
            <a:ext cx="5157787" cy="3586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66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33D87-A8F1-5781-2CB7-08F27747794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C21342-F68A-A234-9352-775A90B9B7F7}"/>
              </a:ext>
            </a:extLst>
          </p:cNvPr>
          <p:cNvSpPr>
            <a:spLocks noGrp="1"/>
          </p:cNvSpPr>
          <p:nvPr>
            <p:ph idx="1"/>
          </p:nvPr>
        </p:nvSpPr>
        <p:spPr>
          <a:xfrm>
            <a:off x="957943" y="681037"/>
            <a:ext cx="10515600" cy="1692049"/>
          </a:xfrm>
        </p:spPr>
        <p:txBody>
          <a:bodyPr>
            <a:normAutofit/>
          </a:bodyPr>
          <a:lstStyle/>
          <a:p>
            <a:pPr marL="0" indent="0">
              <a:buNone/>
            </a:pPr>
            <a:r>
              <a:rPr lang="el-GR" sz="4000" dirty="0">
                <a:highlight>
                  <a:srgbClr val="FFFF00"/>
                </a:highlight>
              </a:rPr>
              <a:t>Η </a:t>
            </a:r>
            <a:r>
              <a:rPr lang="el-GR" sz="4000" dirty="0"/>
              <a:t>φίλ</a:t>
            </a:r>
            <a:r>
              <a:rPr lang="el-GR" sz="4000" dirty="0">
                <a:highlight>
                  <a:srgbClr val="00FF00"/>
                </a:highlight>
              </a:rPr>
              <a:t>η </a:t>
            </a:r>
            <a:r>
              <a:rPr lang="el-GR" sz="4000" dirty="0"/>
              <a:t> μου  είναι καλή. </a:t>
            </a:r>
          </a:p>
          <a:p>
            <a:pPr marL="0" indent="0">
              <a:buNone/>
            </a:pPr>
            <a:r>
              <a:rPr lang="el-GR" sz="4000" dirty="0"/>
              <a:t>Η καρέκλα </a:t>
            </a:r>
            <a:r>
              <a:rPr lang="el-GR" sz="4000" dirty="0">
                <a:highlight>
                  <a:srgbClr val="FFFF00"/>
                </a:highlight>
              </a:rPr>
              <a:t>της  </a:t>
            </a:r>
            <a:r>
              <a:rPr lang="el-GR" sz="4000" dirty="0"/>
              <a:t>φίλη</a:t>
            </a:r>
            <a:r>
              <a:rPr lang="el-GR" sz="4000" dirty="0">
                <a:highlight>
                  <a:srgbClr val="00FF00"/>
                </a:highlight>
              </a:rPr>
              <a:t>ς </a:t>
            </a:r>
            <a:r>
              <a:rPr lang="el-GR" sz="4000" dirty="0"/>
              <a:t> μου  είναι  σπασμένη. </a:t>
            </a:r>
          </a:p>
        </p:txBody>
      </p:sp>
      <p:pic>
        <p:nvPicPr>
          <p:cNvPr id="3074"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CF1CC314-A72C-1F71-748A-9AD34EF9C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2" y="2590800"/>
            <a:ext cx="5157787" cy="35861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98" name="Picture 2" descr="Θρανίο και μια καρέκλα. Διάνυσμα από ©DenisPotysiev 189797348">
            <a:extLst>
              <a:ext uri="{FF2B5EF4-FFF2-40B4-BE49-F238E27FC236}">
                <a16:creationId xmlns:a16="http://schemas.microsoft.com/office/drawing/2014/main" id="{3D96B885-4074-C21E-D957-4A005B515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19" y="3557587"/>
            <a:ext cx="2105025" cy="217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21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124F-2427-0E57-F24E-EC56FAE028E3}"/>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84232BB-EFBD-AF16-F178-2F785B6BB893}"/>
              </a:ext>
            </a:extLst>
          </p:cNvPr>
          <p:cNvSpPr>
            <a:spLocks noGrp="1"/>
          </p:cNvSpPr>
          <p:nvPr>
            <p:ph idx="1"/>
          </p:nvPr>
        </p:nvSpPr>
        <p:spPr>
          <a:xfrm>
            <a:off x="1099456" y="599847"/>
            <a:ext cx="10515600" cy="1603375"/>
          </a:xfrm>
        </p:spPr>
        <p:txBody>
          <a:bodyPr>
            <a:normAutofit/>
          </a:bodyPr>
          <a:lstStyle/>
          <a:p>
            <a:pPr marL="0" indent="0">
              <a:buNone/>
            </a:pPr>
            <a:r>
              <a:rPr lang="el-GR" sz="3200" dirty="0">
                <a:highlight>
                  <a:srgbClr val="FFFF00"/>
                </a:highlight>
              </a:rPr>
              <a:t>Το </a:t>
            </a:r>
            <a:r>
              <a:rPr lang="el-GR" sz="3200" dirty="0"/>
              <a:t>μολύβ</a:t>
            </a:r>
            <a:r>
              <a:rPr lang="el-GR" sz="3200" dirty="0">
                <a:highlight>
                  <a:srgbClr val="00FF00"/>
                </a:highlight>
              </a:rPr>
              <a:t>ι</a:t>
            </a:r>
            <a:r>
              <a:rPr lang="el-GR" sz="3200" dirty="0"/>
              <a:t>  είναι στην  κασετίνα. </a:t>
            </a:r>
          </a:p>
          <a:p>
            <a:pPr marL="0" indent="0">
              <a:buNone/>
            </a:pPr>
            <a:r>
              <a:rPr lang="el-GR" sz="3200" dirty="0"/>
              <a:t>Η μύτη  </a:t>
            </a:r>
            <a:r>
              <a:rPr lang="el-GR" sz="3200" dirty="0">
                <a:highlight>
                  <a:srgbClr val="FFFF00"/>
                </a:highlight>
              </a:rPr>
              <a:t>του</a:t>
            </a:r>
            <a:r>
              <a:rPr lang="el-GR" sz="3200" dirty="0"/>
              <a:t> μολυβι</a:t>
            </a:r>
            <a:r>
              <a:rPr lang="el-GR" sz="3200" dirty="0">
                <a:highlight>
                  <a:srgbClr val="00FF00"/>
                </a:highlight>
              </a:rPr>
              <a:t>ού  </a:t>
            </a:r>
            <a:r>
              <a:rPr lang="el-GR" sz="3200" dirty="0"/>
              <a:t>είναι σπασμένη.  </a:t>
            </a:r>
            <a:endParaRPr lang="el-CY" sz="3200" dirty="0"/>
          </a:p>
        </p:txBody>
      </p:sp>
      <p:pic>
        <p:nvPicPr>
          <p:cNvPr id="5122" name="Picture 2" descr="Διάνυσμα Ασπρόμαυρη Κασετίνα Γραφική Ύλη Πλαίσιο Πίσω Στο Σχολικό  Εκπαιδευτικό Διάνυσμα από ©LexiClaus 483225244">
            <a:extLst>
              <a:ext uri="{FF2B5EF4-FFF2-40B4-BE49-F238E27FC236}">
                <a16:creationId xmlns:a16="http://schemas.microsoft.com/office/drawing/2014/main" id="{CB12ED1B-7412-D34D-3112-427064B08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341" y="2569709"/>
            <a:ext cx="2324100" cy="1971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2.000+ δωρεάν Μύτη Μολυβιού και εικονογραφήσεις για Μύτη - Pixabay">
            <a:extLst>
              <a:ext uri="{FF2B5EF4-FFF2-40B4-BE49-F238E27FC236}">
                <a16:creationId xmlns:a16="http://schemas.microsoft.com/office/drawing/2014/main" id="{67ABFDBD-BFB3-0B97-08A8-B3417BF02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040" y="2503034"/>
            <a:ext cx="2238375" cy="2038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2619EBF1-7552-E1C3-FFF8-79B60FE973B2}"/>
              </a:ext>
            </a:extLst>
          </p:cNvPr>
          <p:cNvSpPr/>
          <p:nvPr/>
        </p:nvSpPr>
        <p:spPr>
          <a:xfrm>
            <a:off x="9144002" y="195942"/>
            <a:ext cx="2634343" cy="18505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ΓΕΝΙΚΗ</a:t>
            </a:r>
            <a:endParaRPr lang="el-CY" sz="4000" dirty="0"/>
          </a:p>
        </p:txBody>
      </p:sp>
      <p:sp>
        <p:nvSpPr>
          <p:cNvPr id="3" name="Βέλος: Οδοντωτό δεξιό 2">
            <a:extLst>
              <a:ext uri="{FF2B5EF4-FFF2-40B4-BE49-F238E27FC236}">
                <a16:creationId xmlns:a16="http://schemas.microsoft.com/office/drawing/2014/main" id="{CA62A799-8B24-9223-CC3D-04B4599B6589}"/>
              </a:ext>
            </a:extLst>
          </p:cNvPr>
          <p:cNvSpPr/>
          <p:nvPr/>
        </p:nvSpPr>
        <p:spPr>
          <a:xfrm>
            <a:off x="3429000" y="2775857"/>
            <a:ext cx="2634343" cy="968828"/>
          </a:xfrm>
          <a:prstGeom prst="notchedRightArrow">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4" name="Ορθογώνιο 3">
            <a:extLst>
              <a:ext uri="{FF2B5EF4-FFF2-40B4-BE49-F238E27FC236}">
                <a16:creationId xmlns:a16="http://schemas.microsoft.com/office/drawing/2014/main" id="{3C199247-04D6-0F44-F0CC-CD54520DC06E}"/>
              </a:ext>
            </a:extLst>
          </p:cNvPr>
          <p:cNvSpPr/>
          <p:nvPr/>
        </p:nvSpPr>
        <p:spPr>
          <a:xfrm>
            <a:off x="446314" y="2775857"/>
            <a:ext cx="2634343"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solidFill>
                  <a:schemeClr val="tx1"/>
                </a:solidFill>
              </a:rPr>
              <a:t>η  </a:t>
            </a:r>
            <a:r>
              <a:rPr lang="el-GR" sz="3200" dirty="0">
                <a:solidFill>
                  <a:schemeClr val="tx1"/>
                </a:solidFill>
              </a:rPr>
              <a:t>καρέκλ</a:t>
            </a:r>
            <a:r>
              <a:rPr lang="el-GR" sz="3200" b="1" dirty="0">
                <a:solidFill>
                  <a:schemeClr val="tx1"/>
                </a:solidFill>
              </a:rPr>
              <a:t>α</a:t>
            </a:r>
            <a:r>
              <a:rPr lang="el-GR" sz="3200" b="1" dirty="0"/>
              <a:t> </a:t>
            </a:r>
          </a:p>
          <a:p>
            <a:pPr algn="ctr"/>
            <a:r>
              <a:rPr lang="el-GR" sz="3200" b="1" dirty="0"/>
              <a:t>η </a:t>
            </a:r>
            <a:r>
              <a:rPr lang="el-GR" sz="3200" dirty="0"/>
              <a:t>φίλ</a:t>
            </a:r>
            <a:r>
              <a:rPr lang="el-GR" sz="3200" b="1" dirty="0"/>
              <a:t>η</a:t>
            </a:r>
            <a:r>
              <a:rPr lang="el-GR" sz="3200" dirty="0"/>
              <a:t> </a:t>
            </a:r>
          </a:p>
        </p:txBody>
      </p:sp>
      <p:sp>
        <p:nvSpPr>
          <p:cNvPr id="5" name="Ορθογώνιο 4">
            <a:extLst>
              <a:ext uri="{FF2B5EF4-FFF2-40B4-BE49-F238E27FC236}">
                <a16:creationId xmlns:a16="http://schemas.microsoft.com/office/drawing/2014/main" id="{760F6B5E-D123-75B3-0162-EF155600CFAC}"/>
              </a:ext>
            </a:extLst>
          </p:cNvPr>
          <p:cNvSpPr/>
          <p:nvPr/>
        </p:nvSpPr>
        <p:spPr>
          <a:xfrm>
            <a:off x="6477002" y="326571"/>
            <a:ext cx="2634343" cy="21771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sz="3200" b="1" dirty="0">
              <a:solidFill>
                <a:schemeClr val="tx1"/>
              </a:solidFill>
            </a:endParaRPr>
          </a:p>
          <a:p>
            <a:pPr algn="ctr"/>
            <a:r>
              <a:rPr lang="el-GR" sz="3200" b="1" dirty="0">
                <a:solidFill>
                  <a:schemeClr val="tx1"/>
                </a:solidFill>
              </a:rPr>
              <a:t>του </a:t>
            </a:r>
            <a:r>
              <a:rPr lang="el-GR" sz="3200" dirty="0"/>
              <a:t>δρόμ</a:t>
            </a:r>
            <a:r>
              <a:rPr lang="el-GR" sz="3200" b="1" dirty="0"/>
              <a:t>ου</a:t>
            </a:r>
          </a:p>
          <a:p>
            <a:pPr algn="ctr"/>
            <a:r>
              <a:rPr lang="el-GR" sz="3200" b="1" dirty="0"/>
              <a:t>του</a:t>
            </a:r>
            <a:r>
              <a:rPr lang="el-GR" sz="3200" dirty="0"/>
              <a:t>  καφ</a:t>
            </a:r>
            <a:r>
              <a:rPr lang="el-GR" sz="3200" b="1" dirty="0"/>
              <a:t>έ</a:t>
            </a:r>
          </a:p>
          <a:p>
            <a:pPr algn="ctr"/>
            <a:r>
              <a:rPr lang="el-GR" sz="3200" b="1" dirty="0"/>
              <a:t>του </a:t>
            </a:r>
            <a:r>
              <a:rPr lang="el-GR" sz="3200" dirty="0"/>
              <a:t>αναν</a:t>
            </a:r>
            <a:r>
              <a:rPr lang="el-GR" sz="3200" b="1" dirty="0"/>
              <a:t>ά</a:t>
            </a:r>
          </a:p>
          <a:p>
            <a:pPr algn="ctr"/>
            <a:r>
              <a:rPr lang="el-GR" sz="3200" b="1" dirty="0"/>
              <a:t>του </a:t>
            </a:r>
            <a:r>
              <a:rPr lang="el-GR" sz="3200" dirty="0"/>
              <a:t>μαθητ</a:t>
            </a:r>
            <a:r>
              <a:rPr lang="el-GR" sz="3200" b="1" dirty="0"/>
              <a:t>ή </a:t>
            </a:r>
          </a:p>
          <a:p>
            <a:pPr algn="ctr"/>
            <a:r>
              <a:rPr lang="el-GR" sz="3200" dirty="0"/>
              <a:t>  </a:t>
            </a:r>
            <a:endParaRPr lang="el-CY" sz="3200" dirty="0"/>
          </a:p>
        </p:txBody>
      </p:sp>
      <p:sp>
        <p:nvSpPr>
          <p:cNvPr id="6" name="Ορθογώνιο 5">
            <a:extLst>
              <a:ext uri="{FF2B5EF4-FFF2-40B4-BE49-F238E27FC236}">
                <a16:creationId xmlns:a16="http://schemas.microsoft.com/office/drawing/2014/main" id="{D2E6CD8E-A6DF-5D7D-602F-3F4C0774600E}"/>
              </a:ext>
            </a:extLst>
          </p:cNvPr>
          <p:cNvSpPr/>
          <p:nvPr/>
        </p:nvSpPr>
        <p:spPr>
          <a:xfrm>
            <a:off x="544286" y="4354286"/>
            <a:ext cx="2634343"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το </a:t>
            </a:r>
            <a:r>
              <a:rPr lang="el-GR" sz="3200" dirty="0"/>
              <a:t>θρανί</a:t>
            </a:r>
            <a:r>
              <a:rPr lang="el-GR" sz="3200" b="1" dirty="0"/>
              <a:t>ο</a:t>
            </a:r>
          </a:p>
          <a:p>
            <a:pPr algn="ctr"/>
            <a:r>
              <a:rPr lang="el-GR" sz="3200" b="1" dirty="0"/>
              <a:t>το </a:t>
            </a:r>
            <a:r>
              <a:rPr lang="el-GR" sz="3200" dirty="0"/>
              <a:t>μολύβ</a:t>
            </a:r>
            <a:r>
              <a:rPr lang="el-GR" sz="3200" b="1" dirty="0"/>
              <a:t>ι</a:t>
            </a:r>
          </a:p>
          <a:p>
            <a:pPr algn="ctr"/>
            <a:r>
              <a:rPr lang="el-GR" sz="3200" b="1" dirty="0"/>
              <a:t>το  </a:t>
            </a:r>
            <a:r>
              <a:rPr lang="el-GR" sz="3200" dirty="0"/>
              <a:t>μάθη</a:t>
            </a:r>
            <a:r>
              <a:rPr lang="el-GR" sz="3200" b="1" dirty="0"/>
              <a:t>μα </a:t>
            </a:r>
            <a:r>
              <a:rPr lang="el-GR" sz="3200" dirty="0"/>
              <a:t>   </a:t>
            </a:r>
            <a:endParaRPr lang="el-CY" sz="3200" dirty="0"/>
          </a:p>
        </p:txBody>
      </p:sp>
      <p:sp>
        <p:nvSpPr>
          <p:cNvPr id="7" name="Ορθογώνιο 6">
            <a:extLst>
              <a:ext uri="{FF2B5EF4-FFF2-40B4-BE49-F238E27FC236}">
                <a16:creationId xmlns:a16="http://schemas.microsoft.com/office/drawing/2014/main" id="{92AB19C4-C62E-BB21-37A8-FF4F60345AC2}"/>
              </a:ext>
            </a:extLst>
          </p:cNvPr>
          <p:cNvSpPr/>
          <p:nvPr/>
        </p:nvSpPr>
        <p:spPr>
          <a:xfrm>
            <a:off x="446314" y="653142"/>
            <a:ext cx="2634343" cy="18505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ο </a:t>
            </a:r>
            <a:r>
              <a:rPr lang="el-GR" sz="3200" dirty="0"/>
              <a:t>δρόμ</a:t>
            </a:r>
            <a:r>
              <a:rPr lang="el-GR" sz="3200" b="1" dirty="0">
                <a:solidFill>
                  <a:schemeClr val="tx1"/>
                </a:solidFill>
              </a:rPr>
              <a:t>ος</a:t>
            </a:r>
          </a:p>
          <a:p>
            <a:pPr algn="ctr"/>
            <a:r>
              <a:rPr lang="el-GR" sz="3200" b="1" dirty="0"/>
              <a:t>ο</a:t>
            </a:r>
            <a:r>
              <a:rPr lang="el-GR" sz="3200" dirty="0"/>
              <a:t> καφ</a:t>
            </a:r>
            <a:r>
              <a:rPr lang="el-GR" sz="3200" b="1" dirty="0"/>
              <a:t>ές</a:t>
            </a:r>
          </a:p>
          <a:p>
            <a:pPr algn="ctr"/>
            <a:r>
              <a:rPr lang="el-GR" sz="3200" b="1" dirty="0"/>
              <a:t>ο </a:t>
            </a:r>
            <a:r>
              <a:rPr lang="el-GR" sz="3200" dirty="0"/>
              <a:t>αναν</a:t>
            </a:r>
            <a:r>
              <a:rPr lang="el-GR" sz="3200" b="1" dirty="0"/>
              <a:t>άς</a:t>
            </a:r>
          </a:p>
          <a:p>
            <a:pPr algn="ctr"/>
            <a:r>
              <a:rPr lang="el-GR" sz="3200" b="1" dirty="0"/>
              <a:t>ο </a:t>
            </a:r>
            <a:r>
              <a:rPr lang="el-GR" sz="3200" dirty="0"/>
              <a:t>μαθητ</a:t>
            </a:r>
            <a:r>
              <a:rPr lang="el-GR" sz="3200" b="1" dirty="0"/>
              <a:t>ής </a:t>
            </a:r>
            <a:r>
              <a:rPr lang="el-GR" sz="3200" dirty="0"/>
              <a:t> </a:t>
            </a:r>
            <a:endParaRPr lang="el-CY" sz="3200" dirty="0"/>
          </a:p>
        </p:txBody>
      </p:sp>
      <p:sp>
        <p:nvSpPr>
          <p:cNvPr id="8" name="Βέλος: Οδοντωτό δεξιό 7">
            <a:extLst>
              <a:ext uri="{FF2B5EF4-FFF2-40B4-BE49-F238E27FC236}">
                <a16:creationId xmlns:a16="http://schemas.microsoft.com/office/drawing/2014/main" id="{D140F3DA-04F9-3342-2067-573BADBBBC28}"/>
              </a:ext>
            </a:extLst>
          </p:cNvPr>
          <p:cNvSpPr/>
          <p:nvPr/>
        </p:nvSpPr>
        <p:spPr>
          <a:xfrm>
            <a:off x="3254829" y="1153885"/>
            <a:ext cx="2634343" cy="968828"/>
          </a:xfrm>
          <a:prstGeom prst="notched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l-CY" dirty="0"/>
          </a:p>
        </p:txBody>
      </p:sp>
      <p:sp>
        <p:nvSpPr>
          <p:cNvPr id="9" name="Βέλος: Οδοντωτό δεξιό 8">
            <a:extLst>
              <a:ext uri="{FF2B5EF4-FFF2-40B4-BE49-F238E27FC236}">
                <a16:creationId xmlns:a16="http://schemas.microsoft.com/office/drawing/2014/main" id="{B320B342-75F6-82C8-8397-FF49E0106F86}"/>
              </a:ext>
            </a:extLst>
          </p:cNvPr>
          <p:cNvSpPr/>
          <p:nvPr/>
        </p:nvSpPr>
        <p:spPr>
          <a:xfrm>
            <a:off x="3439885" y="4645187"/>
            <a:ext cx="2634343" cy="800685"/>
          </a:xfrm>
          <a:prstGeom prst="notchedRightArrow">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10" name="Ορθογώνιο 9">
            <a:extLst>
              <a:ext uri="{FF2B5EF4-FFF2-40B4-BE49-F238E27FC236}">
                <a16:creationId xmlns:a16="http://schemas.microsoft.com/office/drawing/2014/main" id="{9F50DFD4-BA02-3C8B-A180-661C348345FC}"/>
              </a:ext>
            </a:extLst>
          </p:cNvPr>
          <p:cNvSpPr/>
          <p:nvPr/>
        </p:nvSpPr>
        <p:spPr>
          <a:xfrm>
            <a:off x="6477001" y="2737757"/>
            <a:ext cx="2634343"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solidFill>
                  <a:schemeClr val="tx1"/>
                </a:solidFill>
              </a:rPr>
              <a:t>της  </a:t>
            </a:r>
            <a:r>
              <a:rPr lang="el-GR" sz="3200" dirty="0">
                <a:solidFill>
                  <a:schemeClr val="tx1"/>
                </a:solidFill>
              </a:rPr>
              <a:t>καρέκλ</a:t>
            </a:r>
            <a:r>
              <a:rPr lang="el-GR" sz="3200" b="1" dirty="0">
                <a:solidFill>
                  <a:schemeClr val="tx1"/>
                </a:solidFill>
              </a:rPr>
              <a:t>ας</a:t>
            </a:r>
          </a:p>
          <a:p>
            <a:pPr algn="ctr"/>
            <a:r>
              <a:rPr lang="el-GR" sz="3200" b="1" dirty="0"/>
              <a:t>της </a:t>
            </a:r>
            <a:r>
              <a:rPr lang="el-GR" sz="3200" dirty="0"/>
              <a:t>φίλ</a:t>
            </a:r>
            <a:r>
              <a:rPr lang="el-GR" sz="3200" b="1" dirty="0"/>
              <a:t>ης</a:t>
            </a:r>
            <a:endParaRPr lang="el-GR" sz="3200" dirty="0"/>
          </a:p>
          <a:p>
            <a:pPr algn="ctr"/>
            <a:r>
              <a:rPr lang="el-GR" dirty="0"/>
              <a:t>  </a:t>
            </a:r>
            <a:endParaRPr lang="el-CY" dirty="0"/>
          </a:p>
        </p:txBody>
      </p:sp>
      <p:sp>
        <p:nvSpPr>
          <p:cNvPr id="11" name="Ορθογώνιο 10">
            <a:extLst>
              <a:ext uri="{FF2B5EF4-FFF2-40B4-BE49-F238E27FC236}">
                <a16:creationId xmlns:a16="http://schemas.microsoft.com/office/drawing/2014/main" id="{6BD06FCF-E167-C22C-7ADC-CEED705BDD17}"/>
              </a:ext>
            </a:extLst>
          </p:cNvPr>
          <p:cNvSpPr/>
          <p:nvPr/>
        </p:nvSpPr>
        <p:spPr>
          <a:xfrm>
            <a:off x="6477001" y="4474028"/>
            <a:ext cx="4082142" cy="1382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b="1" dirty="0"/>
              <a:t>του </a:t>
            </a:r>
            <a:r>
              <a:rPr lang="el-GR" sz="3200" dirty="0"/>
              <a:t>θρανί</a:t>
            </a:r>
            <a:r>
              <a:rPr lang="el-GR" sz="3200" b="1" dirty="0"/>
              <a:t>ου</a:t>
            </a:r>
          </a:p>
          <a:p>
            <a:pPr algn="ctr"/>
            <a:r>
              <a:rPr lang="el-GR" sz="3200" b="1" dirty="0"/>
              <a:t>του </a:t>
            </a:r>
            <a:r>
              <a:rPr lang="el-GR" sz="3200" dirty="0"/>
              <a:t>μολυβι</a:t>
            </a:r>
            <a:r>
              <a:rPr lang="el-GR" sz="3200" b="1" dirty="0"/>
              <a:t>ού</a:t>
            </a:r>
          </a:p>
          <a:p>
            <a:pPr algn="ctr"/>
            <a:r>
              <a:rPr lang="el-GR" sz="3200" b="1" dirty="0"/>
              <a:t>του </a:t>
            </a:r>
            <a:r>
              <a:rPr lang="el-GR" sz="3200" dirty="0"/>
              <a:t>μαθήμα</a:t>
            </a:r>
            <a:r>
              <a:rPr lang="el-GR" sz="3200" b="1" dirty="0"/>
              <a:t>τος  </a:t>
            </a:r>
            <a:r>
              <a:rPr lang="el-GR" sz="3200" dirty="0"/>
              <a:t>   </a:t>
            </a:r>
            <a:endParaRPr lang="el-CY" sz="3200" dirty="0"/>
          </a:p>
        </p:txBody>
      </p:sp>
    </p:spTree>
    <p:extLst>
      <p:ext uri="{BB962C8B-B14F-4D97-AF65-F5344CB8AC3E}">
        <p14:creationId xmlns:p14="http://schemas.microsoft.com/office/powerpoint/2010/main" val="17103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37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914" y="365125"/>
            <a:ext cx="2754086" cy="1325563"/>
          </a:xfrm>
          <a:ln>
            <a:solidFill>
              <a:schemeClr val="tx1"/>
            </a:solidFill>
          </a:ln>
        </p:spPr>
        <p:txBody>
          <a:bodyPr/>
          <a:lstStyle/>
          <a:p>
            <a:r>
              <a:rPr lang="el-GR" dirty="0"/>
              <a:t>                         </a:t>
            </a:r>
            <a:r>
              <a:rPr lang="el-GR" dirty="0">
                <a:solidFill>
                  <a:srgbClr val="FF0000"/>
                </a:solidFill>
              </a:rPr>
              <a:t>του/της     </a:t>
            </a:r>
            <a:endParaRPr lang="en-US" dirty="0">
              <a:solidFill>
                <a:srgbClr val="FF0000"/>
              </a:solidFill>
            </a:endParaRPr>
          </a:p>
        </p:txBody>
      </p:sp>
      <p:sp>
        <p:nvSpPr>
          <p:cNvPr id="3" name="Content Placeholder 2"/>
          <p:cNvSpPr>
            <a:spLocks noGrp="1"/>
          </p:cNvSpPr>
          <p:nvPr>
            <p:ph idx="1"/>
          </p:nvPr>
        </p:nvSpPr>
        <p:spPr>
          <a:xfrm>
            <a:off x="185056" y="2470601"/>
            <a:ext cx="9448801" cy="2735490"/>
          </a:xfrm>
        </p:spPr>
        <p:txBody>
          <a:bodyPr>
            <a:normAutofit/>
          </a:bodyPr>
          <a:lstStyle/>
          <a:p>
            <a:pPr marL="0" indent="0">
              <a:buNone/>
            </a:pPr>
            <a:r>
              <a:rPr lang="el-GR" sz="4000" dirty="0"/>
              <a:t>Αυτό  το παντελόνι  είναι _____.(ο   </a:t>
            </a:r>
            <a:r>
              <a:rPr lang="el-GR" sz="4000" dirty="0" err="1"/>
              <a:t>Ομάρ</a:t>
            </a:r>
            <a:r>
              <a:rPr lang="el-GR" sz="4000" dirty="0"/>
              <a:t> )</a:t>
            </a:r>
          </a:p>
          <a:p>
            <a:pPr marL="0" indent="0">
              <a:buNone/>
            </a:pPr>
            <a:r>
              <a:rPr lang="el-GR" sz="4000" dirty="0"/>
              <a:t>Αυτό  το παντελόνι  είναι  </a:t>
            </a:r>
            <a:r>
              <a:rPr lang="el-GR" sz="4000" dirty="0">
                <a:solidFill>
                  <a:srgbClr val="FF0000"/>
                </a:solidFill>
              </a:rPr>
              <a:t>του </a:t>
            </a:r>
            <a:r>
              <a:rPr lang="el-GR" sz="4000" dirty="0" err="1">
                <a:solidFill>
                  <a:srgbClr val="FF0000"/>
                </a:solidFill>
              </a:rPr>
              <a:t>Ομάρ</a:t>
            </a:r>
            <a:r>
              <a:rPr lang="el-GR" sz="4000" dirty="0">
                <a:solidFill>
                  <a:srgbClr val="FF0000"/>
                </a:solidFill>
              </a:rPr>
              <a:t>.</a:t>
            </a:r>
            <a:endParaRPr lang="el-GR" sz="4000" dirty="0"/>
          </a:p>
          <a:p>
            <a:pPr marL="0" indent="0">
              <a:buNone/>
            </a:pPr>
            <a:r>
              <a:rPr lang="el-GR" sz="4000" dirty="0"/>
              <a:t>Αυτή η φούστα είναι  _____.(η </a:t>
            </a:r>
            <a:r>
              <a:rPr lang="el-GR" sz="4000" dirty="0" err="1"/>
              <a:t>Φάτμα</a:t>
            </a:r>
            <a:r>
              <a:rPr lang="el-GR" sz="4000" dirty="0"/>
              <a:t>)</a:t>
            </a:r>
          </a:p>
          <a:p>
            <a:pPr marL="0" indent="0">
              <a:buNone/>
            </a:pPr>
            <a:r>
              <a:rPr lang="el-GR" sz="4000" dirty="0"/>
              <a:t>Αυτή η φούστα είναι </a:t>
            </a:r>
            <a:r>
              <a:rPr lang="el-GR" sz="4000" dirty="0">
                <a:solidFill>
                  <a:srgbClr val="FF0000"/>
                </a:solidFill>
              </a:rPr>
              <a:t>της </a:t>
            </a:r>
            <a:r>
              <a:rPr lang="el-GR" sz="4000" dirty="0" err="1">
                <a:solidFill>
                  <a:srgbClr val="FF0000"/>
                </a:solidFill>
              </a:rPr>
              <a:t>Φάτμα</a:t>
            </a:r>
            <a:r>
              <a:rPr lang="el-GR" sz="4000" dirty="0"/>
              <a:t>. </a:t>
            </a:r>
            <a:endParaRPr lang="en-US" sz="4000" dirty="0"/>
          </a:p>
        </p:txBody>
      </p:sp>
      <p:pic>
        <p:nvPicPr>
          <p:cNvPr id="2050" name="Picture 2" descr="Μικρό αγόρι που φοράει κόκκινο μπουφάν και μπλε παντελόνι σε στυλ καρτούν  Διανυσματική απεικόνιση - εικονογραφία: 72420327">
            <a:extLst>
              <a:ext uri="{FF2B5EF4-FFF2-40B4-BE49-F238E27FC236}">
                <a16:creationId xmlns:a16="http://schemas.microsoft.com/office/drawing/2014/main" id="{C38BBED5-A5D8-8082-7D0A-95889ECF7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803" y="1564367"/>
            <a:ext cx="1566597"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Καρτούν χαριτωμένο κορίτσι με φούστα, επίπεδη σχεδίαση Διανυσματική  απεικόνιση - εικονογραφία από childhood: 162456646">
            <a:extLst>
              <a:ext uri="{FF2B5EF4-FFF2-40B4-BE49-F238E27FC236}">
                <a16:creationId xmlns:a16="http://schemas.microsoft.com/office/drawing/2014/main" id="{925E0370-2CAC-28C3-24EB-B58A6BC4A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5803" y="4134528"/>
            <a:ext cx="1566597"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28" y="365125"/>
            <a:ext cx="3864429" cy="1325563"/>
          </a:xfrm>
          <a:ln w="57150">
            <a:solidFill>
              <a:schemeClr val="tx1"/>
            </a:solidFill>
          </a:ln>
        </p:spPr>
        <p:txBody>
          <a:bodyPr/>
          <a:lstStyle/>
          <a:p>
            <a:r>
              <a:rPr lang="el-GR" dirty="0"/>
              <a:t>    -ου      -ς      -ς  </a:t>
            </a:r>
            <a:endParaRPr lang="en-US" dirty="0"/>
          </a:p>
        </p:txBody>
      </p:sp>
      <p:sp>
        <p:nvSpPr>
          <p:cNvPr id="3" name="Content Placeholder 2"/>
          <p:cNvSpPr>
            <a:spLocks noGrp="1"/>
          </p:cNvSpPr>
          <p:nvPr>
            <p:ph idx="1"/>
          </p:nvPr>
        </p:nvSpPr>
        <p:spPr>
          <a:xfrm>
            <a:off x="2542495" y="2235427"/>
            <a:ext cx="7239000" cy="3845832"/>
          </a:xfrm>
          <a:ln>
            <a:solidFill>
              <a:schemeClr val="tx1"/>
            </a:solidFill>
          </a:ln>
        </p:spPr>
        <p:txBody>
          <a:bodyPr>
            <a:normAutofit/>
          </a:bodyPr>
          <a:lstStyle/>
          <a:p>
            <a:pPr marL="457200" lvl="1" indent="0">
              <a:buNone/>
            </a:pPr>
            <a:r>
              <a:rPr lang="el-GR" dirty="0"/>
              <a:t>Το τετράδιο του  _________ (ο μαθητής) είναι  στο σπίτι. </a:t>
            </a:r>
          </a:p>
          <a:p>
            <a:pPr marL="457200" lvl="1" indent="0">
              <a:buNone/>
            </a:pPr>
            <a:r>
              <a:rPr lang="el-GR" dirty="0"/>
              <a:t>Η κασετίνα της ________ (η μαθήτρια) είναι  ακριβή.</a:t>
            </a:r>
          </a:p>
          <a:p>
            <a:pPr marL="457200" lvl="1" indent="0">
              <a:buNone/>
            </a:pPr>
            <a:r>
              <a:rPr lang="el-GR" dirty="0"/>
              <a:t>Το αυτοκίνητο  του  ________ (ο κηπουρός) είναι μπλε.</a:t>
            </a:r>
          </a:p>
          <a:p>
            <a:pPr marL="457200" lvl="1" indent="0">
              <a:buNone/>
            </a:pPr>
            <a:r>
              <a:rPr lang="el-GR" dirty="0"/>
              <a:t>Η καρέκλα της ________(η αδερφή) μου είναι  στο δωμάτιό της.</a:t>
            </a:r>
          </a:p>
          <a:p>
            <a:pPr marL="457200" lvl="1" indent="0">
              <a:buNone/>
            </a:pPr>
            <a:r>
              <a:rPr lang="el-GR" dirty="0"/>
              <a:t>Το  φαγητό του ________ (το παιδί) είναι ζεστό.</a:t>
            </a:r>
          </a:p>
          <a:p>
            <a:pPr marL="457200" lvl="1" indent="0">
              <a:buNone/>
            </a:pPr>
            <a:r>
              <a:rPr lang="el-GR" dirty="0"/>
              <a:t>Το σπίτι του   ________ (ο άντρας) είναι μικρό.</a:t>
            </a:r>
            <a:endParaRPr lang="en-US" dirty="0"/>
          </a:p>
        </p:txBody>
      </p:sp>
      <p:cxnSp>
        <p:nvCxnSpPr>
          <p:cNvPr id="5" name="Straight Connector 4"/>
          <p:cNvCxnSpPr/>
          <p:nvPr/>
        </p:nvCxnSpPr>
        <p:spPr>
          <a:xfrm flipH="1">
            <a:off x="6175170" y="593797"/>
            <a:ext cx="554181" cy="868218"/>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descr="Page 6 | Cartoon school desk Images - Free Download on Freepik">
            <a:extLst>
              <a:ext uri="{FF2B5EF4-FFF2-40B4-BE49-F238E27FC236}">
                <a16:creationId xmlns:a16="http://schemas.microsoft.com/office/drawing/2014/main" id="{642752C7-3603-40DB-639D-1B8FEBBA8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69" y="365125"/>
            <a:ext cx="2143125" cy="174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Σχολική κασετίνα με χαρτικά οριστεί απομονωθεί σε λευκό φόντο. Διάνυσμα  καρτούν εικονογράφηση γκρο πλαν. Διάνυσμα από ©Anton_Lunkov 200699392">
            <a:extLst>
              <a:ext uri="{FF2B5EF4-FFF2-40B4-BE49-F238E27FC236}">
                <a16:creationId xmlns:a16="http://schemas.microsoft.com/office/drawing/2014/main" id="{DE1F572F-96CF-1529-4F03-13EDC6C78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27"/>
          <a:stretch>
            <a:fillRect/>
          </a:stretch>
        </p:blipFill>
        <p:spPr bwMode="auto">
          <a:xfrm>
            <a:off x="399369" y="2230892"/>
            <a:ext cx="2143125" cy="1927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Κηπουρός καρτούν εικονογράφηση Διάνυσμα από ©indomercy2012 62214045">
            <a:extLst>
              <a:ext uri="{FF2B5EF4-FFF2-40B4-BE49-F238E27FC236}">
                <a16:creationId xmlns:a16="http://schemas.microsoft.com/office/drawing/2014/main" id="{800C49C5-E4F7-30FD-D2DF-C36B34CC0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9" y="4277395"/>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hair Cartoon Images – Browse 392,105 Stock Photos, Vectors, and Video |  Adobe Stock">
            <a:extLst>
              <a:ext uri="{FF2B5EF4-FFF2-40B4-BE49-F238E27FC236}">
                <a16:creationId xmlns:a16="http://schemas.microsoft.com/office/drawing/2014/main" id="{410FC97F-85BB-FE0A-A1FE-1085CB0BD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0440" y="365125"/>
            <a:ext cx="1732192" cy="1868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Νόστιμο φαγητό καρτούν γελοιογραφία Διάνυσμα από ©jemastock 264825924">
            <a:extLst>
              <a:ext uri="{FF2B5EF4-FFF2-40B4-BE49-F238E27FC236}">
                <a16:creationId xmlns:a16="http://schemas.microsoft.com/office/drawing/2014/main" id="{AC22EBA1-5A83-676C-00A8-40AB586A1A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0440" y="2481032"/>
            <a:ext cx="1864181" cy="1677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Εικονογράφηση Ενός Νεαρού Στιλάτου Άνδρα Βέκτορ Καρτούν Όμορφος Γενειοφόρος  Άντρας Διάνυσμα από ©aemebius@mail.ru 420513032">
            <a:extLst>
              <a:ext uri="{FF2B5EF4-FFF2-40B4-BE49-F238E27FC236}">
                <a16:creationId xmlns:a16="http://schemas.microsoft.com/office/drawing/2014/main" id="{8280B01F-CF6B-555E-0B2E-E5B1801DD3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442"/>
          <a:stretch>
            <a:fillRect/>
          </a:stretch>
        </p:blipFill>
        <p:spPr bwMode="auto">
          <a:xfrm>
            <a:off x="10060440" y="4472993"/>
            <a:ext cx="1864180" cy="175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3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 name="Picture 2" descr="10 συμβουλές για να προφυλάξτε τα παιδιά στον δρόμο - Juniors Club">
            <a:extLst>
              <a:ext uri="{FF2B5EF4-FFF2-40B4-BE49-F238E27FC236}">
                <a16:creationId xmlns:a16="http://schemas.microsoft.com/office/drawing/2014/main" id="{FC745352-4732-6AC9-1B60-5037B3E3A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12" r="35176"/>
          <a:stretch>
            <a:fillRect/>
          </a:stretch>
        </p:blipFill>
        <p:spPr bwMode="auto">
          <a:xfrm>
            <a:off x="3091542" y="674110"/>
            <a:ext cx="762001" cy="128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16BD67A3-5CB5-6D5F-2D9B-3E341C74E69F}"/>
              </a:ext>
            </a:extLst>
          </p:cNvPr>
          <p:cNvSpPr/>
          <p:nvPr/>
        </p:nvSpPr>
        <p:spPr>
          <a:xfrm>
            <a:off x="87086" y="2321750"/>
            <a:ext cx="6770914" cy="2821379"/>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Το αγόρι</a:t>
            </a:r>
          </a:p>
          <a:p>
            <a:pPr algn="ctr"/>
            <a:r>
              <a:rPr lang="el-GR" sz="4400" dirty="0"/>
              <a:t>Η μπλούζα του αγοριού</a:t>
            </a:r>
          </a:p>
        </p:txBody>
      </p:sp>
      <p:sp>
        <p:nvSpPr>
          <p:cNvPr id="6" name="Ορθογώνιο: Στρογγύλεμα γωνιών 5">
            <a:extLst>
              <a:ext uri="{FF2B5EF4-FFF2-40B4-BE49-F238E27FC236}">
                <a16:creationId xmlns:a16="http://schemas.microsoft.com/office/drawing/2014/main" id="{84BB30DE-1EBC-70BB-39E8-6BA601BAB2E3}"/>
              </a:ext>
            </a:extLst>
          </p:cNvPr>
          <p:cNvSpPr/>
          <p:nvPr/>
        </p:nvSpPr>
        <p:spPr>
          <a:xfrm>
            <a:off x="6858000" y="2746662"/>
            <a:ext cx="2068287" cy="1547752"/>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4400" dirty="0"/>
          </a:p>
          <a:p>
            <a:pPr algn="ctr"/>
            <a:r>
              <a:rPr lang="el-GR" sz="4400" dirty="0"/>
              <a:t>είναι</a:t>
            </a:r>
          </a:p>
          <a:p>
            <a:pPr algn="ctr"/>
            <a:r>
              <a:rPr lang="el-GR" sz="4400" dirty="0"/>
              <a:t>είναι </a:t>
            </a:r>
          </a:p>
          <a:p>
            <a:pPr algn="ctr"/>
            <a:r>
              <a:rPr lang="el-GR" sz="4400" dirty="0"/>
              <a:t> </a:t>
            </a:r>
          </a:p>
        </p:txBody>
      </p:sp>
      <p:sp>
        <p:nvSpPr>
          <p:cNvPr id="7" name="Ορθογώνιο: Στρογγύλεμα γωνιών 6">
            <a:extLst>
              <a:ext uri="{FF2B5EF4-FFF2-40B4-BE49-F238E27FC236}">
                <a16:creationId xmlns:a16="http://schemas.microsoft.com/office/drawing/2014/main" id="{CB2B95EC-24D8-3B3F-B365-B55D6A7DA89C}"/>
              </a:ext>
            </a:extLst>
          </p:cNvPr>
          <p:cNvSpPr/>
          <p:nvPr/>
        </p:nvSpPr>
        <p:spPr>
          <a:xfrm>
            <a:off x="9056915" y="2707822"/>
            <a:ext cx="3135085" cy="2049236"/>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αδύνατο.</a:t>
            </a:r>
          </a:p>
          <a:p>
            <a:pPr algn="ctr"/>
            <a:r>
              <a:rPr lang="el-GR" sz="4400" dirty="0"/>
              <a:t>καθαρή.</a:t>
            </a:r>
          </a:p>
          <a:p>
            <a:pPr algn="ctr"/>
            <a:r>
              <a:rPr lang="el-GR" sz="4400" dirty="0"/>
              <a:t> </a:t>
            </a:r>
          </a:p>
        </p:txBody>
      </p:sp>
      <p:pic>
        <p:nvPicPr>
          <p:cNvPr id="8" name="Picture 2" descr="10 συμβουλές για να προφυλάξτε τα παιδιά στον δρόμο - Juniors Club">
            <a:extLst>
              <a:ext uri="{FF2B5EF4-FFF2-40B4-BE49-F238E27FC236}">
                <a16:creationId xmlns:a16="http://schemas.microsoft.com/office/drawing/2014/main" id="{BF7D90A1-955F-CDDF-72B4-468A108542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456" r="35176" b="27985"/>
          <a:stretch>
            <a:fillRect/>
          </a:stretch>
        </p:blipFill>
        <p:spPr bwMode="auto">
          <a:xfrm>
            <a:off x="2971800" y="4757058"/>
            <a:ext cx="1817914" cy="1688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5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25751-EA26-E4D4-CF85-64054CAFE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E9438-2F77-5993-A280-FFF8A8ED964F}"/>
              </a:ext>
            </a:extLst>
          </p:cNvPr>
          <p:cNvSpPr>
            <a:spLocks noGrp="1"/>
          </p:cNvSpPr>
          <p:nvPr>
            <p:ph type="title"/>
          </p:nvPr>
        </p:nvSpPr>
        <p:spPr>
          <a:xfrm>
            <a:off x="3026228" y="365125"/>
            <a:ext cx="3864429" cy="1325563"/>
          </a:xfrm>
          <a:ln w="57150">
            <a:solidFill>
              <a:schemeClr val="tx1"/>
            </a:solidFill>
          </a:ln>
        </p:spPr>
        <p:txBody>
          <a:bodyPr/>
          <a:lstStyle/>
          <a:p>
            <a:r>
              <a:rPr lang="el-GR" dirty="0"/>
              <a:t>    -ου      -ς      -ς  </a:t>
            </a:r>
            <a:endParaRPr lang="en-US" dirty="0"/>
          </a:p>
        </p:txBody>
      </p:sp>
      <p:sp>
        <p:nvSpPr>
          <p:cNvPr id="3" name="Content Placeholder 2">
            <a:extLst>
              <a:ext uri="{FF2B5EF4-FFF2-40B4-BE49-F238E27FC236}">
                <a16:creationId xmlns:a16="http://schemas.microsoft.com/office/drawing/2014/main" id="{983B76DC-6BE8-63B4-C7C0-A347F342FF15}"/>
              </a:ext>
            </a:extLst>
          </p:cNvPr>
          <p:cNvSpPr>
            <a:spLocks noGrp="1"/>
          </p:cNvSpPr>
          <p:nvPr>
            <p:ph idx="1"/>
          </p:nvPr>
        </p:nvSpPr>
        <p:spPr>
          <a:xfrm>
            <a:off x="3026228" y="2235427"/>
            <a:ext cx="5998028" cy="3845832"/>
          </a:xfrm>
          <a:ln>
            <a:solidFill>
              <a:schemeClr val="tx1"/>
            </a:solidFill>
          </a:ln>
        </p:spPr>
        <p:txBody>
          <a:bodyPr>
            <a:normAutofit fontScale="70000" lnSpcReduction="20000"/>
          </a:bodyPr>
          <a:lstStyle/>
          <a:p>
            <a:pPr marL="457200" lvl="1" indent="0">
              <a:buNone/>
            </a:pPr>
            <a:r>
              <a:rPr lang="el-GR" sz="3600" dirty="0"/>
              <a:t>Το τετράδιο του </a:t>
            </a:r>
            <a:r>
              <a:rPr lang="el-GR" sz="3600" dirty="0">
                <a:solidFill>
                  <a:srgbClr val="FF0000"/>
                </a:solidFill>
              </a:rPr>
              <a:t>μαθητή</a:t>
            </a:r>
            <a:r>
              <a:rPr lang="el-GR" sz="3600" dirty="0"/>
              <a:t> (ο μαθητής) είναι  στο σπίτι. </a:t>
            </a:r>
          </a:p>
          <a:p>
            <a:pPr marL="457200" lvl="1" indent="0">
              <a:buNone/>
            </a:pPr>
            <a:r>
              <a:rPr lang="el-GR" sz="3600" dirty="0"/>
              <a:t>Η κασετίνα της </a:t>
            </a:r>
            <a:r>
              <a:rPr lang="el-GR" sz="3600" dirty="0">
                <a:solidFill>
                  <a:srgbClr val="FF0000"/>
                </a:solidFill>
              </a:rPr>
              <a:t>μαθήτριας</a:t>
            </a:r>
            <a:r>
              <a:rPr lang="el-GR" sz="3600" dirty="0"/>
              <a:t> (η μαθήτρια) είναι  ακριβή.</a:t>
            </a:r>
          </a:p>
          <a:p>
            <a:pPr marL="457200" lvl="1" indent="0">
              <a:buNone/>
            </a:pPr>
            <a:r>
              <a:rPr lang="el-GR" sz="3600" dirty="0"/>
              <a:t>Το αυτοκίνητο  του </a:t>
            </a:r>
            <a:r>
              <a:rPr lang="el-GR" sz="3600" dirty="0">
                <a:solidFill>
                  <a:srgbClr val="FF0000"/>
                </a:solidFill>
              </a:rPr>
              <a:t>κηπουρού</a:t>
            </a:r>
            <a:r>
              <a:rPr lang="el-GR" sz="3600" dirty="0"/>
              <a:t> (ο κηπουρός) είναι μπλε.</a:t>
            </a:r>
          </a:p>
          <a:p>
            <a:pPr marL="457200" lvl="1" indent="0">
              <a:buNone/>
            </a:pPr>
            <a:r>
              <a:rPr lang="el-GR" sz="3600" dirty="0"/>
              <a:t>Η καρέκλα της </a:t>
            </a:r>
            <a:r>
              <a:rPr lang="el-GR" sz="3600" dirty="0">
                <a:solidFill>
                  <a:srgbClr val="FF0000"/>
                </a:solidFill>
              </a:rPr>
              <a:t>αδερφής </a:t>
            </a:r>
            <a:r>
              <a:rPr lang="el-GR" sz="3600" dirty="0"/>
              <a:t>(η αδερφή) μου είναι  στο δωμάτιό της.</a:t>
            </a:r>
          </a:p>
          <a:p>
            <a:pPr marL="457200" lvl="1" indent="0">
              <a:buNone/>
            </a:pPr>
            <a:r>
              <a:rPr lang="el-GR" sz="3600" dirty="0"/>
              <a:t>Το  φαγητό του </a:t>
            </a:r>
            <a:r>
              <a:rPr lang="el-GR" sz="3600" dirty="0">
                <a:solidFill>
                  <a:srgbClr val="FF0000"/>
                </a:solidFill>
              </a:rPr>
              <a:t>παιδιού </a:t>
            </a:r>
            <a:r>
              <a:rPr lang="el-GR" sz="3600" dirty="0"/>
              <a:t>(το παιδί) είναι ζεστό.</a:t>
            </a:r>
          </a:p>
          <a:p>
            <a:pPr marL="457200" lvl="1" indent="0">
              <a:buNone/>
            </a:pPr>
            <a:r>
              <a:rPr lang="el-GR" sz="3600" dirty="0"/>
              <a:t>Το σπίτι του  </a:t>
            </a:r>
            <a:r>
              <a:rPr lang="el-GR" sz="3600" dirty="0">
                <a:solidFill>
                  <a:srgbClr val="FF0000"/>
                </a:solidFill>
              </a:rPr>
              <a:t>άντρα</a:t>
            </a:r>
            <a:r>
              <a:rPr lang="el-GR" sz="3600" dirty="0"/>
              <a:t> (ο άντρας) είναι μικρό.</a:t>
            </a:r>
            <a:endParaRPr lang="en-US" sz="3600" dirty="0"/>
          </a:p>
        </p:txBody>
      </p:sp>
      <p:cxnSp>
        <p:nvCxnSpPr>
          <p:cNvPr id="5" name="Straight Connector 4">
            <a:extLst>
              <a:ext uri="{FF2B5EF4-FFF2-40B4-BE49-F238E27FC236}">
                <a16:creationId xmlns:a16="http://schemas.microsoft.com/office/drawing/2014/main" id="{57E1E30B-82B9-86A7-277B-271A155BFAD8}"/>
              </a:ext>
            </a:extLst>
          </p:cNvPr>
          <p:cNvCxnSpPr/>
          <p:nvPr/>
        </p:nvCxnSpPr>
        <p:spPr>
          <a:xfrm flipH="1">
            <a:off x="6175170" y="593797"/>
            <a:ext cx="554181" cy="868218"/>
          </a:xfrm>
          <a:prstGeom prst="line">
            <a:avLst/>
          </a:prstGeom>
        </p:spPr>
        <p:style>
          <a:lnRef idx="3">
            <a:schemeClr val="accent2"/>
          </a:lnRef>
          <a:fillRef idx="0">
            <a:schemeClr val="accent2"/>
          </a:fillRef>
          <a:effectRef idx="2">
            <a:schemeClr val="accent2"/>
          </a:effectRef>
          <a:fontRef idx="minor">
            <a:schemeClr val="tx1"/>
          </a:fontRef>
        </p:style>
      </p:cxnSp>
      <p:pic>
        <p:nvPicPr>
          <p:cNvPr id="1026" name="Picture 2" descr="Page 6 | Cartoon school desk Images - Free Download on Freepik">
            <a:extLst>
              <a:ext uri="{FF2B5EF4-FFF2-40B4-BE49-F238E27FC236}">
                <a16:creationId xmlns:a16="http://schemas.microsoft.com/office/drawing/2014/main" id="{2A2FA38D-554A-54CE-0638-3E1313E27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69" y="365125"/>
            <a:ext cx="2466975" cy="174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Σχολική κασετίνα με χαρτικά οριστεί απομονωθεί σε λευκό φόντο. Διάνυσμα  καρτούν εικονογράφηση γκρο πλαν. Διάνυσμα από ©Anton_Lunkov 200699392">
            <a:extLst>
              <a:ext uri="{FF2B5EF4-FFF2-40B4-BE49-F238E27FC236}">
                <a16:creationId xmlns:a16="http://schemas.microsoft.com/office/drawing/2014/main" id="{267C96C7-0910-E63A-B928-FDE2A7BBF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27"/>
          <a:stretch>
            <a:fillRect/>
          </a:stretch>
        </p:blipFill>
        <p:spPr bwMode="auto">
          <a:xfrm>
            <a:off x="399369" y="2230892"/>
            <a:ext cx="2466974" cy="19274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Κηπουρός καρτούν εικονογράφηση Διάνυσμα από ©indomercy2012 62214045">
            <a:extLst>
              <a:ext uri="{FF2B5EF4-FFF2-40B4-BE49-F238E27FC236}">
                <a16:creationId xmlns:a16="http://schemas.microsoft.com/office/drawing/2014/main" id="{6B5CE54F-9E5D-447E-4570-5868711A6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69" y="4277395"/>
            <a:ext cx="2466974"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Chair Cartoon Images – Browse 392,105 Stock Photos, Vectors, and Video |  Adobe Stock">
            <a:extLst>
              <a:ext uri="{FF2B5EF4-FFF2-40B4-BE49-F238E27FC236}">
                <a16:creationId xmlns:a16="http://schemas.microsoft.com/office/drawing/2014/main" id="{BD4F0E0C-3205-E8B7-9E50-BC118D678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524" y="166919"/>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Νόστιμο φαγητό καρτούν γελοιογραφία Διάνυσμα από ©jemastock 264825924">
            <a:extLst>
              <a:ext uri="{FF2B5EF4-FFF2-40B4-BE49-F238E27FC236}">
                <a16:creationId xmlns:a16="http://schemas.microsoft.com/office/drawing/2014/main" id="{1CCA3917-F861-D1B9-DDDA-854B55D0B5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2524" y="2481032"/>
            <a:ext cx="2143125" cy="1677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Εικονογράφηση Ενός Νεαρού Στιλάτου Άνδρα Βέκτορ Καρτούν Όμορφος Γενειοφόρος  Άντρας Διάνυσμα από ©aemebius@mail.ru 420513032">
            <a:extLst>
              <a:ext uri="{FF2B5EF4-FFF2-40B4-BE49-F238E27FC236}">
                <a16:creationId xmlns:a16="http://schemas.microsoft.com/office/drawing/2014/main" id="{BED5D264-7CFD-88F0-5B39-0BF41737AA1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442"/>
          <a:stretch>
            <a:fillRect/>
          </a:stretch>
        </p:blipFill>
        <p:spPr bwMode="auto">
          <a:xfrm>
            <a:off x="9302524" y="4374691"/>
            <a:ext cx="2143126" cy="1948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20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Άσκηση </a:t>
            </a:r>
            <a:endParaRPr lang="en-US" dirty="0"/>
          </a:p>
        </p:txBody>
      </p:sp>
      <p:sp>
        <p:nvSpPr>
          <p:cNvPr id="3" name="Content Placeholder 2"/>
          <p:cNvSpPr>
            <a:spLocks noGrp="1"/>
          </p:cNvSpPr>
          <p:nvPr>
            <p:ph idx="1"/>
          </p:nvPr>
        </p:nvSpPr>
        <p:spPr>
          <a:xfrm>
            <a:off x="3624942" y="1825625"/>
            <a:ext cx="7728857" cy="4351338"/>
          </a:xfrm>
        </p:spPr>
        <p:txBody>
          <a:bodyPr>
            <a:normAutofit fontScale="92500" lnSpcReduction="10000"/>
          </a:bodyPr>
          <a:lstStyle/>
          <a:p>
            <a:r>
              <a:rPr lang="el-GR" sz="4400" dirty="0"/>
              <a:t>Η  μαμά    της  ________  (η φίλη) μου  πήρε  τα γυαλιά  του  ________ (ο παππούς).</a:t>
            </a:r>
          </a:p>
          <a:p>
            <a:r>
              <a:rPr lang="el-GR" sz="4400" dirty="0"/>
              <a:t>Τα αγγούρια  και οι ντομάτες  της ________ (η σαλάτα) δεν είναι φρέσκα.</a:t>
            </a:r>
          </a:p>
          <a:p>
            <a:r>
              <a:rPr lang="el-GR" sz="4400" dirty="0"/>
              <a:t>Το  κάθισα του ___________ (το αυτοκίνητο) είναι  καθαρό.</a:t>
            </a:r>
          </a:p>
          <a:p>
            <a:endParaRPr lang="en-US" dirty="0"/>
          </a:p>
        </p:txBody>
      </p:sp>
      <p:pic>
        <p:nvPicPr>
          <p:cNvPr id="1026" name="Picture 2" descr="Ανακαλύψτε ιδέες για 15 παππους και γιαγια και παππούς και γιαγιά |  ζευγάρια, ζωγραφική, πίνακες disney και άλλα">
            <a:extLst>
              <a:ext uri="{FF2B5EF4-FFF2-40B4-BE49-F238E27FC236}">
                <a16:creationId xmlns:a16="http://schemas.microsoft.com/office/drawing/2014/main" id="{3F88CDEF-A10D-9D59-3CDC-0993656AA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301" y="1857832"/>
            <a:ext cx="1647825" cy="138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Salad cartoon - 99 χιλιάδες εικόνες, εικονογραφήσεις και φωτογραφίες στοκ  χωρίς δικαιώματα | Shutterstock">
            <a:extLst>
              <a:ext uri="{FF2B5EF4-FFF2-40B4-BE49-F238E27FC236}">
                <a16:creationId xmlns:a16="http://schemas.microsoft.com/office/drawing/2014/main" id="{CE0B051F-DED5-577B-F975-DBDC60EAD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316" y="3480934"/>
            <a:ext cx="1715861" cy="1487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Safety car seat cartoon - 2,8 χιλιάδες εικόνες, εικονογραφήσεις και  φωτογραφίες στοκ χωρίς δικαιώματα | Shutterstock">
            <a:extLst>
              <a:ext uri="{FF2B5EF4-FFF2-40B4-BE49-F238E27FC236}">
                <a16:creationId xmlns:a16="http://schemas.microsoft.com/office/drawing/2014/main" id="{FFC985E9-6895-2F23-2848-FFF2D8B49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365" y="5135111"/>
            <a:ext cx="1741761" cy="1471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2ECD1-2F33-B5C2-12DD-53A683C71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242C40-FCDD-B47E-D47E-4D61232C988D}"/>
              </a:ext>
            </a:extLst>
          </p:cNvPr>
          <p:cNvSpPr>
            <a:spLocks noGrp="1"/>
          </p:cNvSpPr>
          <p:nvPr>
            <p:ph type="title"/>
          </p:nvPr>
        </p:nvSpPr>
        <p:spPr>
          <a:ln>
            <a:solidFill>
              <a:schemeClr val="tx1"/>
            </a:solidFill>
          </a:ln>
        </p:spPr>
        <p:txBody>
          <a:bodyPr/>
          <a:lstStyle/>
          <a:p>
            <a:pPr algn="ctr"/>
            <a:r>
              <a:rPr lang="el-GR" dirty="0"/>
              <a:t>Άσκηση </a:t>
            </a:r>
            <a:endParaRPr lang="en-US" dirty="0"/>
          </a:p>
        </p:txBody>
      </p:sp>
      <p:sp>
        <p:nvSpPr>
          <p:cNvPr id="3" name="Content Placeholder 2">
            <a:extLst>
              <a:ext uri="{FF2B5EF4-FFF2-40B4-BE49-F238E27FC236}">
                <a16:creationId xmlns:a16="http://schemas.microsoft.com/office/drawing/2014/main" id="{39296C98-18B7-EBED-C6A2-C887229C14D6}"/>
              </a:ext>
            </a:extLst>
          </p:cNvPr>
          <p:cNvSpPr>
            <a:spLocks noGrp="1"/>
          </p:cNvSpPr>
          <p:nvPr>
            <p:ph idx="1"/>
          </p:nvPr>
        </p:nvSpPr>
        <p:spPr>
          <a:xfrm>
            <a:off x="3624942" y="1825625"/>
            <a:ext cx="7728857" cy="4351338"/>
          </a:xfrm>
        </p:spPr>
        <p:txBody>
          <a:bodyPr>
            <a:normAutofit fontScale="92500" lnSpcReduction="10000"/>
          </a:bodyPr>
          <a:lstStyle/>
          <a:p>
            <a:r>
              <a:rPr lang="el-GR" sz="4400" dirty="0"/>
              <a:t>Η  μαμά    της </a:t>
            </a:r>
            <a:r>
              <a:rPr lang="el-GR" sz="4400" dirty="0">
                <a:solidFill>
                  <a:srgbClr val="FF0000"/>
                </a:solidFill>
              </a:rPr>
              <a:t>φίλης</a:t>
            </a:r>
            <a:r>
              <a:rPr lang="el-GR" sz="4400" dirty="0"/>
              <a:t>  (η φίλη) μου  πήρε  τα γυαλιά  του </a:t>
            </a:r>
            <a:r>
              <a:rPr lang="el-GR" sz="4400" dirty="0">
                <a:solidFill>
                  <a:srgbClr val="FF0000"/>
                </a:solidFill>
              </a:rPr>
              <a:t>παππού</a:t>
            </a:r>
            <a:r>
              <a:rPr lang="el-GR" sz="4400" dirty="0"/>
              <a:t> (ο παππούς).</a:t>
            </a:r>
          </a:p>
          <a:p>
            <a:r>
              <a:rPr lang="el-GR" sz="4400" dirty="0"/>
              <a:t>Τα αγγούρια  και οι ντομάτες  της </a:t>
            </a:r>
            <a:r>
              <a:rPr lang="el-GR" sz="4400" dirty="0">
                <a:solidFill>
                  <a:srgbClr val="FF0000"/>
                </a:solidFill>
              </a:rPr>
              <a:t>σαλάτας</a:t>
            </a:r>
            <a:r>
              <a:rPr lang="el-GR" sz="4400" dirty="0"/>
              <a:t> (η σαλάτα) δεν είναι φρέσκα.</a:t>
            </a:r>
          </a:p>
          <a:p>
            <a:r>
              <a:rPr lang="el-GR" sz="4400" dirty="0"/>
              <a:t>Το  κάθισα του </a:t>
            </a:r>
            <a:r>
              <a:rPr lang="el-GR" sz="4400" dirty="0">
                <a:solidFill>
                  <a:srgbClr val="FF0000"/>
                </a:solidFill>
              </a:rPr>
              <a:t>αυτοκινήτου </a:t>
            </a:r>
            <a:r>
              <a:rPr lang="el-GR" sz="4400" dirty="0"/>
              <a:t>(το αυτοκίνητο) είναι  καθαρό.</a:t>
            </a:r>
          </a:p>
          <a:p>
            <a:endParaRPr lang="en-US" dirty="0"/>
          </a:p>
        </p:txBody>
      </p:sp>
      <p:pic>
        <p:nvPicPr>
          <p:cNvPr id="1026" name="Picture 2" descr="Ανακαλύψτε ιδέες για 15 παππους και γιαγια και παππούς και γιαγιά |  ζευγάρια, ζωγραφική, πίνακες disney και άλλα">
            <a:extLst>
              <a:ext uri="{FF2B5EF4-FFF2-40B4-BE49-F238E27FC236}">
                <a16:creationId xmlns:a16="http://schemas.microsoft.com/office/drawing/2014/main" id="{4A7A6698-2E5F-03C6-2CAF-85C8D5A18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301" y="1857832"/>
            <a:ext cx="1647825" cy="138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Salad cartoon - 99 χιλιάδες εικόνες, εικονογραφήσεις και φωτογραφίες στοκ  χωρίς δικαιώματα | Shutterstock">
            <a:extLst>
              <a:ext uri="{FF2B5EF4-FFF2-40B4-BE49-F238E27FC236}">
                <a16:creationId xmlns:a16="http://schemas.microsoft.com/office/drawing/2014/main" id="{EE4CBAB0-23B4-9813-CC9B-5742B57C4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316" y="3480934"/>
            <a:ext cx="1715861" cy="14870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Safety car seat cartoon - 2,8 χιλιάδες εικόνες, εικονογραφήσεις και  φωτογραφίες στοκ χωρίς δικαιώματα | Shutterstock">
            <a:extLst>
              <a:ext uri="{FF2B5EF4-FFF2-40B4-BE49-F238E27FC236}">
                <a16:creationId xmlns:a16="http://schemas.microsoft.com/office/drawing/2014/main" id="{00CE9FD4-B90D-95CB-124F-9F449F0EC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365" y="5135111"/>
            <a:ext cx="1741761" cy="1471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1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1A90C58F-398D-7E65-BD07-DABBDA85517C}"/>
              </a:ext>
            </a:extLst>
          </p:cNvPr>
          <p:cNvSpPr/>
          <p:nvPr/>
        </p:nvSpPr>
        <p:spPr>
          <a:xfrm>
            <a:off x="163541" y="5855617"/>
            <a:ext cx="2696214"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Απαντήστε!</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4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514" y="515789"/>
            <a:ext cx="8829661" cy="5509200"/>
          </a:xfrm>
          <a:prstGeom prst="rect">
            <a:avLst/>
          </a:prstGeom>
        </p:spPr>
        <p:txBody>
          <a:bodyPr wrap="none">
            <a:spAutoFit/>
          </a:bodyPr>
          <a:lstStyle/>
          <a:p>
            <a:r>
              <a:rPr lang="tr-TR" sz="4400" dirty="0"/>
              <a:t>-</a:t>
            </a:r>
            <a:r>
              <a:rPr lang="el-GR" sz="4400" dirty="0"/>
              <a:t>Βρήκα </a:t>
            </a:r>
            <a:r>
              <a:rPr lang="en-US" sz="4400" dirty="0" err="1"/>
              <a:t>έν</a:t>
            </a:r>
            <a:r>
              <a:rPr lang="en-US" sz="4400" dirty="0"/>
              <a:t>α πορτοφόλι στο</a:t>
            </a:r>
            <a:r>
              <a:rPr lang="el-GR" sz="4400" dirty="0"/>
              <a:t>ν</a:t>
            </a:r>
            <a:r>
              <a:rPr lang="en-US" sz="4400" dirty="0"/>
              <a:t> </a:t>
            </a:r>
            <a:r>
              <a:rPr lang="en-US" sz="4400" dirty="0" err="1"/>
              <a:t>δρόμο</a:t>
            </a:r>
            <a:r>
              <a:rPr lang="en-US" sz="4400" dirty="0"/>
              <a:t>.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(ο  μαθητής)</a:t>
            </a:r>
          </a:p>
          <a:p>
            <a:pPr marL="571500" indent="-571500">
              <a:buFontTx/>
              <a:buChar char="-"/>
            </a:pPr>
            <a:r>
              <a:rPr lang="el-GR" sz="4400" dirty="0"/>
              <a:t>Είναι………………... (ο  δάσκαλος)</a:t>
            </a:r>
          </a:p>
          <a:p>
            <a:pPr marL="571500" indent="-571500">
              <a:buFontTx/>
              <a:buChar char="-"/>
            </a:pPr>
            <a:r>
              <a:rPr lang="el-GR" sz="4400" dirty="0"/>
              <a:t>Είναι………………... (η  δασκάλα)</a:t>
            </a:r>
          </a:p>
          <a:p>
            <a:pPr marL="571500" indent="-571500">
              <a:buFontTx/>
              <a:buChar char="-"/>
            </a:pPr>
            <a:r>
              <a:rPr lang="el-GR" sz="4400" dirty="0"/>
              <a:t>Είναι………………... (ο  καθηγητής)</a:t>
            </a:r>
          </a:p>
          <a:p>
            <a:pPr marL="571500" indent="-571500">
              <a:buFontTx/>
              <a:buChar char="-"/>
            </a:pPr>
            <a:r>
              <a:rPr lang="el-GR" sz="4400" dirty="0"/>
              <a:t>Είναι………………... (ο  μπαμπάς)</a:t>
            </a:r>
          </a:p>
          <a:p>
            <a:pPr marL="571500" indent="-571500">
              <a:buFontTx/>
              <a:buChar char="-"/>
            </a:pPr>
            <a:r>
              <a:rPr lang="el-GR" sz="4400" dirty="0"/>
              <a:t>Είναι………………... (η μαμά)</a:t>
            </a:r>
          </a:p>
        </p:txBody>
      </p:sp>
      <p:pic>
        <p:nvPicPr>
          <p:cNvPr id="1026" name="Picture 2" descr="Ένα αγόρι βρήκε ένα πορτοφόλι στο δρόμο Διανυσματική απεικόνιση -  εικονογραφία: 229181335">
            <a:extLst>
              <a:ext uri="{FF2B5EF4-FFF2-40B4-BE49-F238E27FC236}">
                <a16:creationId xmlns:a16="http://schemas.microsoft.com/office/drawing/2014/main" id="{55BE42CE-F51C-2E67-E02A-2B464286D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309" y="960064"/>
            <a:ext cx="2119263" cy="462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342" y="515789"/>
            <a:ext cx="8829661" cy="5509200"/>
          </a:xfrm>
          <a:prstGeom prst="rect">
            <a:avLst/>
          </a:prstGeom>
        </p:spPr>
        <p:txBody>
          <a:bodyPr wrap="none">
            <a:spAutoFit/>
          </a:bodyPr>
          <a:lstStyle/>
          <a:p>
            <a:r>
              <a:rPr lang="tr-TR" sz="4400" dirty="0"/>
              <a:t>-</a:t>
            </a:r>
            <a:r>
              <a:rPr lang="en-US" sz="4400" dirty="0" err="1"/>
              <a:t>Βρήκ</a:t>
            </a:r>
            <a:r>
              <a:rPr lang="en-US" sz="4400" dirty="0"/>
              <a:t>α ένα πορτοφόλι στο</a:t>
            </a:r>
            <a:r>
              <a:rPr lang="el-GR" sz="4400" dirty="0"/>
              <a:t>ν</a:t>
            </a:r>
            <a:r>
              <a:rPr lang="en-US" sz="4400" dirty="0"/>
              <a:t> δρόμο.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a:t>
            </a:r>
            <a:r>
              <a:rPr lang="el-GR" sz="4400" dirty="0">
                <a:solidFill>
                  <a:srgbClr val="FF0000"/>
                </a:solidFill>
              </a:rPr>
              <a:t>του  </a:t>
            </a:r>
            <a:r>
              <a:rPr lang="el-GR" sz="4400" dirty="0"/>
              <a:t>μαθητ</a:t>
            </a:r>
            <a:r>
              <a:rPr lang="el-GR" sz="4400" dirty="0">
                <a:solidFill>
                  <a:srgbClr val="FF0000"/>
                </a:solidFill>
              </a:rPr>
              <a:t>ή. </a:t>
            </a:r>
            <a:endParaRPr lang="el-GR" sz="4400" dirty="0"/>
          </a:p>
          <a:p>
            <a:pPr marL="571500" indent="-571500">
              <a:buFontTx/>
              <a:buChar char="-"/>
            </a:pPr>
            <a:r>
              <a:rPr lang="el-GR" sz="4400" dirty="0"/>
              <a:t>Είναι </a:t>
            </a:r>
            <a:r>
              <a:rPr lang="el-GR" sz="4400" dirty="0">
                <a:solidFill>
                  <a:srgbClr val="FF0000"/>
                </a:solidFill>
              </a:rPr>
              <a:t>του  </a:t>
            </a:r>
            <a:r>
              <a:rPr lang="el-GR" sz="4400" dirty="0"/>
              <a:t>δασκάλ</a:t>
            </a:r>
            <a:r>
              <a:rPr lang="el-GR" sz="4400" dirty="0">
                <a:solidFill>
                  <a:srgbClr val="FF0000"/>
                </a:solidFill>
              </a:rPr>
              <a:t>ου. </a:t>
            </a:r>
            <a:endParaRPr lang="el-GR" sz="4400" dirty="0"/>
          </a:p>
          <a:p>
            <a:pPr marL="571500" indent="-571500">
              <a:buFontTx/>
              <a:buChar char="-"/>
            </a:pPr>
            <a:r>
              <a:rPr lang="el-GR" sz="4400" dirty="0"/>
              <a:t>Είναι </a:t>
            </a:r>
            <a:r>
              <a:rPr lang="el-GR" sz="4400" dirty="0">
                <a:solidFill>
                  <a:srgbClr val="FF0000"/>
                </a:solidFill>
              </a:rPr>
              <a:t>της  </a:t>
            </a:r>
            <a:r>
              <a:rPr lang="el-GR" sz="4400" dirty="0"/>
              <a:t>δασκάλ</a:t>
            </a:r>
            <a:r>
              <a:rPr lang="el-GR" sz="4400" dirty="0">
                <a:solidFill>
                  <a:srgbClr val="FF0000"/>
                </a:solidFill>
              </a:rPr>
              <a:t>ας. </a:t>
            </a:r>
            <a:endParaRPr lang="el-GR" sz="4400" dirty="0"/>
          </a:p>
          <a:p>
            <a:pPr marL="571500" indent="-571500">
              <a:buFontTx/>
              <a:buChar char="-"/>
            </a:pPr>
            <a:r>
              <a:rPr lang="el-GR" sz="4400" dirty="0"/>
              <a:t>Είναι </a:t>
            </a:r>
            <a:r>
              <a:rPr lang="el-GR" sz="4400" dirty="0">
                <a:solidFill>
                  <a:srgbClr val="FF0000"/>
                </a:solidFill>
              </a:rPr>
              <a:t>του </a:t>
            </a:r>
            <a:r>
              <a:rPr lang="el-GR" sz="4400" dirty="0"/>
              <a:t>καθηγητ</a:t>
            </a:r>
            <a:r>
              <a:rPr lang="el-GR" sz="4400" dirty="0">
                <a:solidFill>
                  <a:srgbClr val="FF0000"/>
                </a:solidFill>
              </a:rPr>
              <a:t>ή. </a:t>
            </a:r>
            <a:endParaRPr lang="el-GR" sz="4400" dirty="0"/>
          </a:p>
          <a:p>
            <a:pPr marL="571500" indent="-571500">
              <a:buFontTx/>
              <a:buChar char="-"/>
            </a:pPr>
            <a:r>
              <a:rPr lang="el-GR" sz="4400" dirty="0"/>
              <a:t>Είναι </a:t>
            </a:r>
            <a:r>
              <a:rPr lang="el-GR" sz="4400" dirty="0">
                <a:solidFill>
                  <a:srgbClr val="FF0000"/>
                </a:solidFill>
              </a:rPr>
              <a:t>του  </a:t>
            </a:r>
            <a:r>
              <a:rPr lang="el-GR" sz="4400" dirty="0"/>
              <a:t>μπαμπ</a:t>
            </a:r>
            <a:r>
              <a:rPr lang="el-GR" sz="4400" dirty="0">
                <a:solidFill>
                  <a:srgbClr val="FF0000"/>
                </a:solidFill>
              </a:rPr>
              <a:t>ά. </a:t>
            </a:r>
            <a:endParaRPr lang="el-GR" sz="4400" dirty="0"/>
          </a:p>
          <a:p>
            <a:pPr marL="571500" indent="-571500">
              <a:buFontTx/>
              <a:buChar char="-"/>
            </a:pPr>
            <a:r>
              <a:rPr lang="el-GR" sz="4400" dirty="0"/>
              <a:t>Είναι </a:t>
            </a:r>
            <a:r>
              <a:rPr lang="el-GR" sz="4400" dirty="0">
                <a:solidFill>
                  <a:srgbClr val="FF0000"/>
                </a:solidFill>
              </a:rPr>
              <a:t>της </a:t>
            </a:r>
            <a:r>
              <a:rPr lang="el-GR" sz="4400" dirty="0"/>
              <a:t>μαμ</a:t>
            </a:r>
            <a:r>
              <a:rPr lang="el-GR" sz="4400" dirty="0">
                <a:solidFill>
                  <a:srgbClr val="FF0000"/>
                </a:solidFill>
              </a:rPr>
              <a:t>άς. </a:t>
            </a:r>
            <a:endParaRPr lang="el-GR" sz="4400" dirty="0"/>
          </a:p>
        </p:txBody>
      </p:sp>
      <p:pic>
        <p:nvPicPr>
          <p:cNvPr id="2" name="Picture 2" descr="Ένα αγόρι βρήκε ένα πορτοφόλι στο δρόμο Διανυσματική απεικόνιση -  εικονογραφία: 229181335">
            <a:extLst>
              <a:ext uri="{FF2B5EF4-FFF2-40B4-BE49-F238E27FC236}">
                <a16:creationId xmlns:a16="http://schemas.microsoft.com/office/drawing/2014/main" id="{692183E1-692D-8C8F-9D55-C0C4FC846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966" y="758284"/>
            <a:ext cx="2526797" cy="550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3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328" y="495459"/>
            <a:ext cx="8318239" cy="5509200"/>
          </a:xfrm>
          <a:prstGeom prst="rect">
            <a:avLst/>
          </a:prstGeom>
        </p:spPr>
        <p:txBody>
          <a:bodyPr wrap="none">
            <a:spAutoFit/>
          </a:bodyPr>
          <a:lstStyle/>
          <a:p>
            <a:r>
              <a:rPr lang="tr-TR" sz="4400" dirty="0"/>
              <a:t>-</a:t>
            </a:r>
            <a:r>
              <a:rPr lang="en-US" sz="4400" dirty="0" err="1"/>
              <a:t>Βρήκ</a:t>
            </a:r>
            <a:r>
              <a:rPr lang="en-US" sz="4400" dirty="0"/>
              <a:t>α ένα </a:t>
            </a:r>
            <a:r>
              <a:rPr lang="el-GR" sz="4400" dirty="0"/>
              <a:t>βιβλίο</a:t>
            </a:r>
            <a:r>
              <a:rPr lang="en-US" sz="4400" dirty="0"/>
              <a:t>.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_________(το αγόρι)</a:t>
            </a:r>
          </a:p>
          <a:p>
            <a:pPr marL="571500" indent="-571500">
              <a:buFontTx/>
              <a:buChar char="-"/>
            </a:pPr>
            <a:r>
              <a:rPr lang="el-GR" sz="4400" dirty="0"/>
              <a:t>Είναι _________(το κορίτσι)</a:t>
            </a:r>
          </a:p>
          <a:p>
            <a:pPr marL="571500" indent="-571500">
              <a:buFontTx/>
              <a:buChar char="-"/>
            </a:pPr>
            <a:r>
              <a:rPr lang="el-GR" sz="4400" dirty="0"/>
              <a:t>Είναι _________(το αυτοκίνητο)</a:t>
            </a:r>
          </a:p>
          <a:p>
            <a:pPr marL="571500" indent="-571500">
              <a:buFontTx/>
              <a:buChar char="-"/>
            </a:pPr>
            <a:r>
              <a:rPr lang="el-GR" sz="4400" dirty="0"/>
              <a:t>Είναι _________(το σχολείο)</a:t>
            </a:r>
          </a:p>
          <a:p>
            <a:pPr marL="571500" indent="-571500">
              <a:buFontTx/>
              <a:buChar char="-"/>
            </a:pPr>
            <a:r>
              <a:rPr lang="el-GR" sz="4400" dirty="0"/>
              <a:t>Είναι _________(το  μάθημα)</a:t>
            </a:r>
          </a:p>
          <a:p>
            <a:pPr marL="571500" indent="-571500">
              <a:buFontTx/>
              <a:buChar char="-"/>
            </a:pPr>
            <a:r>
              <a:rPr lang="el-GR" sz="4400" dirty="0"/>
              <a:t>Είναι _________(το μωρό)</a:t>
            </a:r>
          </a:p>
        </p:txBody>
      </p:sp>
      <p:pic>
        <p:nvPicPr>
          <p:cNvPr id="2050" name="Picture 2" descr="Γελοιογραφία θρανίο - απομονωθεί Εικονογράφηση από ©illustrator_hft  #99357430">
            <a:extLst>
              <a:ext uri="{FF2B5EF4-FFF2-40B4-BE49-F238E27FC236}">
                <a16:creationId xmlns:a16="http://schemas.microsoft.com/office/drawing/2014/main" id="{8F7A3425-6F30-F66A-E24F-9D87B4349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396" y="2011459"/>
            <a:ext cx="3424519" cy="283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4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5E71-63CB-3235-F8E8-DC46C2F85F1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AC50123-FFA2-9470-973A-112F42F05783}"/>
              </a:ext>
            </a:extLst>
          </p:cNvPr>
          <p:cNvSpPr/>
          <p:nvPr/>
        </p:nvSpPr>
        <p:spPr>
          <a:xfrm>
            <a:off x="668585" y="332173"/>
            <a:ext cx="6841938" cy="5509200"/>
          </a:xfrm>
          <a:prstGeom prst="rect">
            <a:avLst/>
          </a:prstGeom>
        </p:spPr>
        <p:txBody>
          <a:bodyPr wrap="none">
            <a:spAutoFit/>
          </a:bodyPr>
          <a:lstStyle/>
          <a:p>
            <a:r>
              <a:rPr lang="tr-TR" sz="4400" dirty="0"/>
              <a:t>-</a:t>
            </a:r>
            <a:r>
              <a:rPr lang="en-US" sz="4400" dirty="0" err="1"/>
              <a:t>Βρήκ</a:t>
            </a:r>
            <a:r>
              <a:rPr lang="en-US" sz="4400" dirty="0"/>
              <a:t>α ένα </a:t>
            </a:r>
            <a:r>
              <a:rPr lang="el-GR" sz="4400" dirty="0"/>
              <a:t>βιβλίο</a:t>
            </a:r>
            <a:r>
              <a:rPr lang="en-US" sz="4400" dirty="0"/>
              <a:t>. </a:t>
            </a:r>
            <a:endParaRPr lang="tr-TR" sz="4400" dirty="0"/>
          </a:p>
          <a:p>
            <a:r>
              <a:rPr lang="en-US" sz="4400" dirty="0" err="1"/>
              <a:t>Αν</a:t>
            </a:r>
            <a:r>
              <a:rPr lang="en-US" sz="4400" dirty="0"/>
              <a:t>αρωτιέμαι ποιανού είναι.</a:t>
            </a:r>
            <a:endParaRPr lang="tr-TR" sz="4400" dirty="0"/>
          </a:p>
          <a:p>
            <a:pPr marL="571500" indent="-571500">
              <a:buFontTx/>
              <a:buChar char="-"/>
            </a:pPr>
            <a:r>
              <a:rPr lang="el-GR" sz="4400" dirty="0"/>
              <a:t>Είναι </a:t>
            </a:r>
            <a:r>
              <a:rPr lang="el-GR" sz="4400" dirty="0">
                <a:solidFill>
                  <a:srgbClr val="FF0000"/>
                </a:solidFill>
              </a:rPr>
              <a:t>του</a:t>
            </a:r>
            <a:r>
              <a:rPr lang="el-GR" sz="4400" dirty="0"/>
              <a:t>  αγορι</a:t>
            </a:r>
            <a:r>
              <a:rPr lang="el-GR" sz="4400" dirty="0">
                <a:solidFill>
                  <a:srgbClr val="FF0000"/>
                </a:solidFill>
              </a:rPr>
              <a:t>ού.</a:t>
            </a:r>
            <a:r>
              <a:rPr lang="el-GR" sz="4400" dirty="0"/>
              <a:t>  </a:t>
            </a:r>
          </a:p>
          <a:p>
            <a:pPr marL="571500" indent="-571500">
              <a:buFontTx/>
              <a:buChar char="-"/>
            </a:pPr>
            <a:r>
              <a:rPr lang="el-GR" sz="4400" dirty="0"/>
              <a:t>Είναι</a:t>
            </a:r>
            <a:r>
              <a:rPr lang="el-GR" sz="4400" dirty="0">
                <a:solidFill>
                  <a:srgbClr val="FF0000"/>
                </a:solidFill>
              </a:rPr>
              <a:t> του</a:t>
            </a:r>
            <a:r>
              <a:rPr lang="el-GR" sz="4400" dirty="0"/>
              <a:t>  κοριτσι</a:t>
            </a:r>
            <a:r>
              <a:rPr lang="el-GR" sz="4400" dirty="0">
                <a:solidFill>
                  <a:srgbClr val="FF0000"/>
                </a:solidFill>
              </a:rPr>
              <a:t>ού.</a:t>
            </a:r>
            <a:endParaRPr lang="el-GR" sz="4400" dirty="0"/>
          </a:p>
          <a:p>
            <a:pPr marL="571500" indent="-571500">
              <a:buFontTx/>
              <a:buChar char="-"/>
            </a:pPr>
            <a:r>
              <a:rPr lang="el-GR" sz="4400" dirty="0"/>
              <a:t>Είναι </a:t>
            </a:r>
            <a:r>
              <a:rPr lang="el-GR" sz="4400" dirty="0">
                <a:solidFill>
                  <a:srgbClr val="FF0000"/>
                </a:solidFill>
              </a:rPr>
              <a:t>του</a:t>
            </a:r>
            <a:r>
              <a:rPr lang="el-GR" sz="4400" dirty="0"/>
              <a:t>  αυτοκινήτ</a:t>
            </a:r>
            <a:r>
              <a:rPr lang="el-GR" sz="4400" dirty="0">
                <a:solidFill>
                  <a:srgbClr val="FF0000"/>
                </a:solidFill>
              </a:rPr>
              <a:t>ου.</a:t>
            </a:r>
            <a:endParaRPr lang="el-GR" sz="4400" dirty="0"/>
          </a:p>
          <a:p>
            <a:pPr marL="571500" indent="-571500">
              <a:buFontTx/>
              <a:buChar char="-"/>
            </a:pPr>
            <a:r>
              <a:rPr lang="el-GR" sz="4400" dirty="0"/>
              <a:t>Είναι </a:t>
            </a:r>
            <a:r>
              <a:rPr lang="el-GR" sz="4400" dirty="0">
                <a:solidFill>
                  <a:srgbClr val="FF0000"/>
                </a:solidFill>
              </a:rPr>
              <a:t>του</a:t>
            </a:r>
            <a:r>
              <a:rPr lang="el-GR" sz="4400" dirty="0"/>
              <a:t>  σχολεί</a:t>
            </a:r>
            <a:r>
              <a:rPr lang="el-GR" sz="4400" dirty="0">
                <a:solidFill>
                  <a:srgbClr val="FF0000"/>
                </a:solidFill>
              </a:rPr>
              <a:t>ου.</a:t>
            </a:r>
            <a:endParaRPr lang="el-GR" sz="4400" dirty="0"/>
          </a:p>
          <a:p>
            <a:pPr marL="571500" indent="-571500">
              <a:buFontTx/>
              <a:buChar char="-"/>
            </a:pPr>
            <a:r>
              <a:rPr lang="el-GR" sz="4400" dirty="0"/>
              <a:t>Είναι </a:t>
            </a:r>
            <a:r>
              <a:rPr lang="el-GR" sz="4400" dirty="0">
                <a:solidFill>
                  <a:srgbClr val="FF0000"/>
                </a:solidFill>
              </a:rPr>
              <a:t>του</a:t>
            </a:r>
            <a:r>
              <a:rPr lang="el-GR" sz="4400" dirty="0"/>
              <a:t>  μαθήμα</a:t>
            </a:r>
            <a:r>
              <a:rPr lang="el-GR" sz="4400" dirty="0">
                <a:solidFill>
                  <a:srgbClr val="FF0000"/>
                </a:solidFill>
              </a:rPr>
              <a:t>τος.</a:t>
            </a:r>
            <a:endParaRPr lang="el-GR" sz="4400" dirty="0"/>
          </a:p>
          <a:p>
            <a:pPr marL="571500" indent="-571500">
              <a:buFontTx/>
              <a:buChar char="-"/>
            </a:pPr>
            <a:r>
              <a:rPr lang="el-GR" sz="4400" dirty="0"/>
              <a:t>Είναι </a:t>
            </a:r>
            <a:r>
              <a:rPr lang="el-GR" sz="4400" dirty="0">
                <a:solidFill>
                  <a:srgbClr val="FF0000"/>
                </a:solidFill>
              </a:rPr>
              <a:t>του</a:t>
            </a:r>
            <a:r>
              <a:rPr lang="el-GR" sz="4400" dirty="0"/>
              <a:t> μωρ</a:t>
            </a:r>
            <a:r>
              <a:rPr lang="el-GR" sz="4400" dirty="0">
                <a:solidFill>
                  <a:srgbClr val="FF0000"/>
                </a:solidFill>
              </a:rPr>
              <a:t>ού.</a:t>
            </a:r>
            <a:endParaRPr lang="el-GR" sz="4400" dirty="0"/>
          </a:p>
        </p:txBody>
      </p:sp>
      <p:pic>
        <p:nvPicPr>
          <p:cNvPr id="2" name="Picture 2" descr="Γελοιογραφία θρανίο - απομονωθεί Εικονογράφηση από ©illustrator_hft  #99357430">
            <a:extLst>
              <a:ext uri="{FF2B5EF4-FFF2-40B4-BE49-F238E27FC236}">
                <a16:creationId xmlns:a16="http://schemas.microsoft.com/office/drawing/2014/main" id="{2E24A2EF-2CE8-8E50-C604-F21EABA25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396" y="2011459"/>
            <a:ext cx="3424519" cy="2835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7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09" y="1748752"/>
            <a:ext cx="6547262" cy="3672333"/>
          </a:xfrm>
          <a:ln>
            <a:solidFill>
              <a:schemeClr val="tx1"/>
            </a:solidFill>
          </a:ln>
        </p:spPr>
        <p:txBody>
          <a:bodyPr>
            <a:normAutofit/>
          </a:bodyPr>
          <a:lstStyle/>
          <a:p>
            <a:r>
              <a:rPr lang="el-GR" dirty="0">
                <a:solidFill>
                  <a:srgbClr val="FF0000"/>
                </a:solidFill>
              </a:rPr>
              <a:t>Ποιανού  </a:t>
            </a:r>
            <a:r>
              <a:rPr lang="el-GR" dirty="0"/>
              <a:t>είναι αυτή η κασετίνα; </a:t>
            </a:r>
          </a:p>
          <a:p>
            <a:r>
              <a:rPr lang="el-GR" dirty="0"/>
              <a:t>Αυτή η κασετίνα είναι____________</a:t>
            </a:r>
            <a:r>
              <a:rPr lang="el-GR" dirty="0">
                <a:solidFill>
                  <a:srgbClr val="FF0000"/>
                </a:solidFill>
              </a:rPr>
              <a:t>.</a:t>
            </a:r>
          </a:p>
          <a:p>
            <a:r>
              <a:rPr lang="el-GR" dirty="0">
                <a:solidFill>
                  <a:srgbClr val="FF0000"/>
                </a:solidFill>
              </a:rPr>
              <a:t>Ποιανής  </a:t>
            </a:r>
            <a:r>
              <a:rPr lang="el-GR" dirty="0"/>
              <a:t>είναι αυτή η κασετίνα; </a:t>
            </a:r>
          </a:p>
          <a:p>
            <a:r>
              <a:rPr lang="el-GR" dirty="0"/>
              <a:t>Αυτή η κασετίνα είναι </a:t>
            </a:r>
            <a:r>
              <a:rPr lang="el-GR" dirty="0">
                <a:solidFill>
                  <a:srgbClr val="FF0000"/>
                </a:solidFill>
              </a:rPr>
              <a:t>_____________.</a:t>
            </a:r>
          </a:p>
          <a:p>
            <a:r>
              <a:rPr lang="el-GR" dirty="0">
                <a:solidFill>
                  <a:srgbClr val="FF0000"/>
                </a:solidFill>
              </a:rPr>
              <a:t>Ποιανών </a:t>
            </a:r>
            <a:r>
              <a:rPr lang="el-GR" dirty="0"/>
              <a:t>είναι αυτές οι κασετίνες;</a:t>
            </a:r>
          </a:p>
          <a:p>
            <a:r>
              <a:rPr lang="el-GR" dirty="0"/>
              <a:t>Είναι </a:t>
            </a:r>
            <a:r>
              <a:rPr lang="el-GR" dirty="0">
                <a:solidFill>
                  <a:srgbClr val="FF0000"/>
                </a:solidFill>
              </a:rPr>
              <a:t>__________</a:t>
            </a:r>
            <a:r>
              <a:rPr lang="el-GR" dirty="0"/>
              <a:t> </a:t>
            </a:r>
            <a:r>
              <a:rPr lang="el-GR" dirty="0">
                <a:solidFill>
                  <a:srgbClr val="FF0000"/>
                </a:solidFill>
              </a:rPr>
              <a:t>και _______</a:t>
            </a:r>
            <a:r>
              <a:rPr lang="el-GR" dirty="0"/>
              <a:t>.</a:t>
            </a:r>
          </a:p>
          <a:p>
            <a:r>
              <a:rPr lang="el-GR" dirty="0"/>
              <a:t>Είναι </a:t>
            </a:r>
            <a:r>
              <a:rPr lang="el-GR" dirty="0">
                <a:solidFill>
                  <a:srgbClr val="FF0000"/>
                </a:solidFill>
              </a:rPr>
              <a:t>__________</a:t>
            </a:r>
            <a:r>
              <a:rPr lang="el-GR" dirty="0"/>
              <a:t> </a:t>
            </a:r>
            <a:r>
              <a:rPr lang="el-GR" dirty="0">
                <a:solidFill>
                  <a:srgbClr val="FF0000"/>
                </a:solidFill>
              </a:rPr>
              <a:t>και _________</a:t>
            </a:r>
            <a:r>
              <a:rPr lang="el-GR" dirty="0"/>
              <a:t>.</a:t>
            </a:r>
          </a:p>
          <a:p>
            <a:endParaRPr lang="el-GR" dirty="0"/>
          </a:p>
          <a:p>
            <a:pPr marL="0" indent="0">
              <a:buNone/>
            </a:pPr>
            <a:endParaRPr lang="en-US" dirty="0"/>
          </a:p>
        </p:txBody>
      </p:sp>
      <p:pic>
        <p:nvPicPr>
          <p:cNvPr id="4098" name="Picture 2" descr="Σχολική κασετίνα με χαρτικά οριστεί απομονωθεί σε λευκό φόντο. Διάνυσμα  καρτούν εικονογράφηση γκρο πλαν. Διάνυσμα από ©Anton_Lunkov 200699392">
            <a:extLst>
              <a:ext uri="{FF2B5EF4-FFF2-40B4-BE49-F238E27FC236}">
                <a16:creationId xmlns:a16="http://schemas.microsoft.com/office/drawing/2014/main" id="{C776CBA8-6C17-5F5E-90D6-ED42D8BDC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07" b="11111"/>
          <a:stretch>
            <a:fillRect/>
          </a:stretch>
        </p:blipFill>
        <p:spPr bwMode="auto">
          <a:xfrm>
            <a:off x="7375300" y="1748752"/>
            <a:ext cx="4337730" cy="367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955CD-9456-C674-3A9D-39CF12572755}"/>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F4E65E53-860C-B945-D647-6DE03459DCBD}"/>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511D3189-D2A9-4798-51C2-3DC27B3B0393}"/>
              </a:ext>
            </a:extLst>
          </p:cNvPr>
          <p:cNvSpPr/>
          <p:nvPr/>
        </p:nvSpPr>
        <p:spPr>
          <a:xfrm>
            <a:off x="163541" y="5855617"/>
            <a:ext cx="2696214"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Απαντήστε!</a:t>
            </a:r>
          </a:p>
        </p:txBody>
      </p:sp>
      <p:sp>
        <p:nvSpPr>
          <p:cNvPr id="4" name="Rectangle 1">
            <a:extLst>
              <a:ext uri="{FF2B5EF4-FFF2-40B4-BE49-F238E27FC236}">
                <a16:creationId xmlns:a16="http://schemas.microsoft.com/office/drawing/2014/main" id="{59E3920C-4BA6-310E-E5CC-E8018281B710}"/>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7851B6F7-839D-7DE0-63FB-850A9BE06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1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ΦΘΙΝΟΠΩΡΟ - autumn"/>
          <p:cNvPicPr>
            <a:picLocks noChangeAspect="1" noChangeArrowheads="1"/>
          </p:cNvPicPr>
          <p:nvPr/>
        </p:nvPicPr>
        <p:blipFill rotWithShape="1">
          <a:blip r:embed="rId2">
            <a:extLst>
              <a:ext uri="{28A0092B-C50C-407E-A947-70E740481C1C}">
                <a14:useLocalDpi xmlns:a14="http://schemas.microsoft.com/office/drawing/2010/main" val="0"/>
              </a:ext>
            </a:extLst>
          </a:blip>
          <a:srcRect t="15706"/>
          <a:stretch/>
        </p:blipFill>
        <p:spPr bwMode="auto">
          <a:xfrm>
            <a:off x="0" y="79132"/>
            <a:ext cx="11772899" cy="684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9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ΦΘΙΝΟΠΩΡΟ - autumn"/>
          <p:cNvPicPr>
            <a:picLocks noChangeAspect="1" noChangeArrowheads="1"/>
          </p:cNvPicPr>
          <p:nvPr/>
        </p:nvPicPr>
        <p:blipFill rotWithShape="1">
          <a:blip r:embed="rId2">
            <a:extLst>
              <a:ext uri="{28A0092B-C50C-407E-A947-70E740481C1C}">
                <a14:useLocalDpi xmlns:a14="http://schemas.microsoft.com/office/drawing/2010/main" val="0"/>
              </a:ext>
            </a:extLst>
          </a:blip>
          <a:srcRect t="15706"/>
          <a:stretch/>
        </p:blipFill>
        <p:spPr bwMode="auto">
          <a:xfrm>
            <a:off x="46893" y="105509"/>
            <a:ext cx="11772899" cy="6840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592" y="2939549"/>
            <a:ext cx="835270" cy="369332"/>
          </a:xfrm>
          <a:prstGeom prst="rect">
            <a:avLst/>
          </a:prstGeom>
          <a:noFill/>
          <a:ln>
            <a:solidFill>
              <a:schemeClr val="tx1"/>
            </a:solidFill>
          </a:ln>
        </p:spPr>
        <p:txBody>
          <a:bodyPr wrap="square" rtlCol="0">
            <a:spAutoFit/>
          </a:bodyPr>
          <a:lstStyle/>
          <a:p>
            <a:r>
              <a:rPr lang="el-GR" b="1" dirty="0">
                <a:solidFill>
                  <a:srgbClr val="FF0000"/>
                </a:solidFill>
              </a:rPr>
              <a:t>ΕΝΑΣ </a:t>
            </a:r>
          </a:p>
        </p:txBody>
      </p:sp>
      <p:sp>
        <p:nvSpPr>
          <p:cNvPr id="4" name="TextBox 3"/>
          <p:cNvSpPr txBox="1"/>
          <p:nvPr/>
        </p:nvSpPr>
        <p:spPr>
          <a:xfrm>
            <a:off x="3430465" y="2883933"/>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9" name="TextBox 8"/>
          <p:cNvSpPr txBox="1"/>
          <p:nvPr/>
        </p:nvSpPr>
        <p:spPr>
          <a:xfrm>
            <a:off x="8563709" y="2883933"/>
            <a:ext cx="638908" cy="369332"/>
          </a:xfrm>
          <a:prstGeom prst="rect">
            <a:avLst/>
          </a:prstGeom>
          <a:noFill/>
          <a:ln>
            <a:solidFill>
              <a:schemeClr val="tx1"/>
            </a:solidFill>
          </a:ln>
        </p:spPr>
        <p:txBody>
          <a:bodyPr wrap="square" rtlCol="0">
            <a:spAutoFit/>
          </a:bodyPr>
          <a:lstStyle/>
          <a:p>
            <a:r>
              <a:rPr lang="el-GR" b="1" dirty="0">
                <a:solidFill>
                  <a:srgbClr val="FF0000"/>
                </a:solidFill>
              </a:rPr>
              <a:t>ΕΝΑ   </a:t>
            </a:r>
          </a:p>
        </p:txBody>
      </p:sp>
      <p:sp>
        <p:nvSpPr>
          <p:cNvPr id="10" name="TextBox 9"/>
          <p:cNvSpPr txBox="1"/>
          <p:nvPr/>
        </p:nvSpPr>
        <p:spPr>
          <a:xfrm>
            <a:off x="8828207" y="6084333"/>
            <a:ext cx="638908" cy="369332"/>
          </a:xfrm>
          <a:prstGeom prst="rect">
            <a:avLst/>
          </a:prstGeom>
          <a:noFill/>
          <a:ln>
            <a:solidFill>
              <a:schemeClr val="tx1"/>
            </a:solidFill>
          </a:ln>
        </p:spPr>
        <p:txBody>
          <a:bodyPr wrap="square" rtlCol="0">
            <a:spAutoFit/>
          </a:bodyPr>
          <a:lstStyle/>
          <a:p>
            <a:r>
              <a:rPr lang="el-GR" b="1" dirty="0">
                <a:solidFill>
                  <a:srgbClr val="FF0000"/>
                </a:solidFill>
              </a:rPr>
              <a:t>ΕΝΑ   </a:t>
            </a:r>
          </a:p>
        </p:txBody>
      </p:sp>
      <p:sp>
        <p:nvSpPr>
          <p:cNvPr id="11" name="TextBox 10"/>
          <p:cNvSpPr txBox="1"/>
          <p:nvPr/>
        </p:nvSpPr>
        <p:spPr>
          <a:xfrm>
            <a:off x="5904766" y="2883933"/>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12" name="TextBox 11"/>
          <p:cNvSpPr txBox="1"/>
          <p:nvPr/>
        </p:nvSpPr>
        <p:spPr>
          <a:xfrm>
            <a:off x="6211031" y="6128378"/>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13" name="TextBox 12"/>
          <p:cNvSpPr txBox="1"/>
          <p:nvPr/>
        </p:nvSpPr>
        <p:spPr>
          <a:xfrm>
            <a:off x="3264142" y="6087347"/>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
        <p:nvSpPr>
          <p:cNvPr id="14" name="TextBox 13"/>
          <p:cNvSpPr txBox="1"/>
          <p:nvPr/>
        </p:nvSpPr>
        <p:spPr>
          <a:xfrm>
            <a:off x="646966" y="6142921"/>
            <a:ext cx="612531" cy="369332"/>
          </a:xfrm>
          <a:prstGeom prst="rect">
            <a:avLst/>
          </a:prstGeom>
          <a:noFill/>
          <a:ln>
            <a:solidFill>
              <a:schemeClr val="tx1"/>
            </a:solidFill>
          </a:ln>
        </p:spPr>
        <p:txBody>
          <a:bodyPr wrap="square" rtlCol="0">
            <a:spAutoFit/>
          </a:bodyPr>
          <a:lstStyle/>
          <a:p>
            <a:r>
              <a:rPr lang="el-GR" b="1" dirty="0">
                <a:solidFill>
                  <a:srgbClr val="FF0000"/>
                </a:solidFill>
              </a:rPr>
              <a:t>ΜΙΑ  </a:t>
            </a:r>
          </a:p>
        </p:txBody>
      </p:sp>
    </p:spTree>
    <p:extLst>
      <p:ext uri="{BB962C8B-B14F-4D97-AF65-F5344CB8AC3E}">
        <p14:creationId xmlns:p14="http://schemas.microsoft.com/office/powerpoint/2010/main" val="303446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on ΦΘΙΝΟΠΩΡΟ - autumn"/>
          <p:cNvPicPr>
            <a:picLocks noChangeAspect="1" noChangeArrowheads="1"/>
          </p:cNvPicPr>
          <p:nvPr/>
        </p:nvPicPr>
        <p:blipFill rotWithShape="1">
          <a:blip r:embed="rId2">
            <a:extLst>
              <a:ext uri="{28A0092B-C50C-407E-A947-70E740481C1C}">
                <a14:useLocalDpi xmlns:a14="http://schemas.microsoft.com/office/drawing/2010/main" val="0"/>
              </a:ext>
            </a:extLst>
          </a:blip>
          <a:srcRect t="15706"/>
          <a:stretch/>
        </p:blipFill>
        <p:spPr bwMode="auto">
          <a:xfrm>
            <a:off x="0" y="79132"/>
            <a:ext cx="11772899" cy="68404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331" y="2822331"/>
            <a:ext cx="483577" cy="369332"/>
          </a:xfrm>
          <a:prstGeom prst="rect">
            <a:avLst/>
          </a:prstGeom>
          <a:noFill/>
          <a:ln>
            <a:solidFill>
              <a:schemeClr val="tx1"/>
            </a:solidFill>
          </a:ln>
        </p:spPr>
        <p:txBody>
          <a:bodyPr wrap="square" rtlCol="0">
            <a:spAutoFit/>
          </a:bodyPr>
          <a:lstStyle/>
          <a:p>
            <a:r>
              <a:rPr lang="el-GR" b="1" dirty="0">
                <a:solidFill>
                  <a:srgbClr val="FF0000"/>
                </a:solidFill>
              </a:rPr>
              <a:t>Ο </a:t>
            </a:r>
          </a:p>
        </p:txBody>
      </p:sp>
      <p:sp>
        <p:nvSpPr>
          <p:cNvPr id="4" name="TextBox 3"/>
          <p:cNvSpPr txBox="1"/>
          <p:nvPr/>
        </p:nvSpPr>
        <p:spPr>
          <a:xfrm>
            <a:off x="3511062" y="2831151"/>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5" name="TextBox 4"/>
          <p:cNvSpPr txBox="1"/>
          <p:nvPr/>
        </p:nvSpPr>
        <p:spPr>
          <a:xfrm>
            <a:off x="3253154" y="6084333"/>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6" name="TextBox 5"/>
          <p:cNvSpPr txBox="1"/>
          <p:nvPr/>
        </p:nvSpPr>
        <p:spPr>
          <a:xfrm>
            <a:off x="778119" y="6090167"/>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7" name="TextBox 6"/>
          <p:cNvSpPr txBox="1"/>
          <p:nvPr/>
        </p:nvSpPr>
        <p:spPr>
          <a:xfrm>
            <a:off x="6002216" y="2831151"/>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8" name="TextBox 7"/>
          <p:cNvSpPr txBox="1"/>
          <p:nvPr/>
        </p:nvSpPr>
        <p:spPr>
          <a:xfrm>
            <a:off x="6275509" y="6084333"/>
            <a:ext cx="483577" cy="369332"/>
          </a:xfrm>
          <a:prstGeom prst="rect">
            <a:avLst/>
          </a:prstGeom>
          <a:noFill/>
          <a:ln>
            <a:solidFill>
              <a:schemeClr val="tx1"/>
            </a:solidFill>
          </a:ln>
        </p:spPr>
        <p:txBody>
          <a:bodyPr wrap="square" rtlCol="0">
            <a:spAutoFit/>
          </a:bodyPr>
          <a:lstStyle/>
          <a:p>
            <a:r>
              <a:rPr lang="el-GR" b="1" dirty="0">
                <a:solidFill>
                  <a:srgbClr val="FF0000"/>
                </a:solidFill>
              </a:rPr>
              <a:t>Η  </a:t>
            </a:r>
          </a:p>
        </p:txBody>
      </p:sp>
      <p:sp>
        <p:nvSpPr>
          <p:cNvPr id="9" name="TextBox 8"/>
          <p:cNvSpPr txBox="1"/>
          <p:nvPr/>
        </p:nvSpPr>
        <p:spPr>
          <a:xfrm>
            <a:off x="8719039" y="2883933"/>
            <a:ext cx="483577" cy="369332"/>
          </a:xfrm>
          <a:prstGeom prst="rect">
            <a:avLst/>
          </a:prstGeom>
          <a:noFill/>
          <a:ln>
            <a:solidFill>
              <a:schemeClr val="tx1"/>
            </a:solidFill>
          </a:ln>
        </p:spPr>
        <p:txBody>
          <a:bodyPr wrap="square" rtlCol="0">
            <a:spAutoFit/>
          </a:bodyPr>
          <a:lstStyle/>
          <a:p>
            <a:r>
              <a:rPr lang="el-GR" b="1" dirty="0">
                <a:solidFill>
                  <a:srgbClr val="FF0000"/>
                </a:solidFill>
              </a:rPr>
              <a:t>ΤΟ   </a:t>
            </a:r>
          </a:p>
        </p:txBody>
      </p:sp>
      <p:sp>
        <p:nvSpPr>
          <p:cNvPr id="10" name="TextBox 9"/>
          <p:cNvSpPr txBox="1"/>
          <p:nvPr/>
        </p:nvSpPr>
        <p:spPr>
          <a:xfrm>
            <a:off x="8960827" y="6084333"/>
            <a:ext cx="483577" cy="369332"/>
          </a:xfrm>
          <a:prstGeom prst="rect">
            <a:avLst/>
          </a:prstGeom>
          <a:noFill/>
          <a:ln>
            <a:solidFill>
              <a:schemeClr val="tx1"/>
            </a:solidFill>
          </a:ln>
        </p:spPr>
        <p:txBody>
          <a:bodyPr wrap="square" rtlCol="0">
            <a:spAutoFit/>
          </a:bodyPr>
          <a:lstStyle/>
          <a:p>
            <a:r>
              <a:rPr lang="el-GR" b="1" dirty="0">
                <a:solidFill>
                  <a:srgbClr val="FF0000"/>
                </a:solidFill>
              </a:rPr>
              <a:t>ΤΟ   </a:t>
            </a:r>
          </a:p>
        </p:txBody>
      </p:sp>
    </p:spTree>
    <p:extLst>
      <p:ext uri="{BB962C8B-B14F-4D97-AF65-F5344CB8AC3E}">
        <p14:creationId xmlns:p14="http://schemas.microsoft.com/office/powerpoint/2010/main" val="296414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Συσκευασία ζωοτροφών. Μονό εικονίδιο καταστήματος κατοικίδιων σε στυλ  καρτούν, διανυσματικό σύμβολο Stock Web Διανυσματική απεικόνιση -  εικονογραφία από bagel, arroyos: 90749215">
            <a:extLst>
              <a:ext uri="{FF2B5EF4-FFF2-40B4-BE49-F238E27FC236}">
                <a16:creationId xmlns:a16="http://schemas.microsoft.com/office/drawing/2014/main" id="{BE0767CC-82AF-B92A-52A3-569C478C0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75" r="4945" b="-1"/>
          <a:stretch>
            <a:fillRect/>
          </a:stretch>
        </p:blipFill>
        <p:spPr bwMode="auto">
          <a:xfrm>
            <a:off x="6421035"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CC46B099-9CC8-4C52-A353-E3A70D0BA3EB}"/>
              </a:ext>
            </a:extLst>
          </p:cNvPr>
          <p:cNvPicPr>
            <a:picLocks noChangeAspect="1"/>
          </p:cNvPicPr>
          <p:nvPr/>
        </p:nvPicPr>
        <p:blipFill>
          <a:blip r:embed="rId3"/>
          <a:srcRect l="7921" r="2" b="2"/>
          <a:stretch>
            <a:fillRect/>
          </a:stretch>
        </p:blipFill>
        <p:spPr>
          <a:xfrm>
            <a:off x="641180" y="643467"/>
            <a:ext cx="5129784" cy="5571066"/>
          </a:xfrm>
          <a:prstGeom prst="rect">
            <a:avLst/>
          </a:prstGeom>
        </p:spPr>
      </p:pic>
      <p:sp>
        <p:nvSpPr>
          <p:cNvPr id="2" name="AutoShape 2" descr="Feeding dog Διανύσματα Αρχείου, Royalty Free Feeding dog Εικονογραφήσεις |  DepositPhotos">
            <a:extLst>
              <a:ext uri="{FF2B5EF4-FFF2-40B4-BE49-F238E27FC236}">
                <a16:creationId xmlns:a16="http://schemas.microsoft.com/office/drawing/2014/main" id="{3CE9FF54-AFD4-5C5E-8332-D2974188A0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Ορθογώνιο 3">
            <a:extLst>
              <a:ext uri="{FF2B5EF4-FFF2-40B4-BE49-F238E27FC236}">
                <a16:creationId xmlns:a16="http://schemas.microsoft.com/office/drawing/2014/main" id="{245AD3E0-AF9C-388B-08AE-C350CE62DAE9}"/>
              </a:ext>
            </a:extLst>
          </p:cNvPr>
          <p:cNvSpPr/>
          <p:nvPr/>
        </p:nvSpPr>
        <p:spPr>
          <a:xfrm>
            <a:off x="4484914" y="5606143"/>
            <a:ext cx="3635829" cy="1088571"/>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Αυτή  είναι η ζωοτροφή  ________.</a:t>
            </a:r>
          </a:p>
        </p:txBody>
      </p:sp>
    </p:spTree>
    <p:extLst>
      <p:ext uri="{BB962C8B-B14F-4D97-AF65-F5344CB8AC3E}">
        <p14:creationId xmlns:p14="http://schemas.microsoft.com/office/powerpoint/2010/main" val="173758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Γενέθλια καρτουν Φωτογραφίες Αρχείου, Royalty Free Γενέθλια καρτουν Εικόνες  | DepositPhotos">
            <a:extLst>
              <a:ext uri="{FF2B5EF4-FFF2-40B4-BE49-F238E27FC236}">
                <a16:creationId xmlns:a16="http://schemas.microsoft.com/office/drawing/2014/main" id="{F0A33FA9-B50B-E49F-0B25-4E3D985DE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430" y="2823082"/>
            <a:ext cx="5305425" cy="2902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983134-A6ED-91D4-1555-6020BBDCDF06}"/>
              </a:ext>
            </a:extLst>
          </p:cNvPr>
          <p:cNvSpPr txBox="1"/>
          <p:nvPr/>
        </p:nvSpPr>
        <p:spPr>
          <a:xfrm>
            <a:off x="177573" y="584146"/>
            <a:ext cx="5602742" cy="1569660"/>
          </a:xfrm>
          <a:prstGeom prst="rect">
            <a:avLst/>
          </a:prstGeom>
          <a:noFill/>
          <a:ln w="38100">
            <a:solidFill>
              <a:schemeClr val="tx1">
                <a:lumMod val="95000"/>
                <a:lumOff val="5000"/>
              </a:schemeClr>
            </a:solidFill>
          </a:ln>
        </p:spPr>
        <p:txBody>
          <a:bodyPr wrap="square">
            <a:spAutoFit/>
          </a:bodyPr>
          <a:lstStyle/>
          <a:p>
            <a:r>
              <a:rPr lang="el-GR" sz="4800" dirty="0"/>
              <a:t>Ποιανού τα γενέθλια είναι;</a:t>
            </a:r>
          </a:p>
        </p:txBody>
      </p:sp>
      <p:sp>
        <p:nvSpPr>
          <p:cNvPr id="5" name="TextBox 4">
            <a:extLst>
              <a:ext uri="{FF2B5EF4-FFF2-40B4-BE49-F238E27FC236}">
                <a16:creationId xmlns:a16="http://schemas.microsoft.com/office/drawing/2014/main" id="{2CC6BB22-DA85-4814-26D8-367425239382}"/>
              </a:ext>
            </a:extLst>
          </p:cNvPr>
          <p:cNvSpPr txBox="1"/>
          <p:nvPr/>
        </p:nvSpPr>
        <p:spPr>
          <a:xfrm>
            <a:off x="6506255" y="584146"/>
            <a:ext cx="5508172" cy="1569660"/>
          </a:xfrm>
          <a:prstGeom prst="rect">
            <a:avLst/>
          </a:prstGeom>
          <a:noFill/>
          <a:ln w="38100">
            <a:solidFill>
              <a:schemeClr val="tx1"/>
            </a:solidFill>
          </a:ln>
        </p:spPr>
        <p:txBody>
          <a:bodyPr wrap="square">
            <a:spAutoFit/>
          </a:bodyPr>
          <a:lstStyle/>
          <a:p>
            <a:r>
              <a:rPr lang="el-GR" sz="4800" dirty="0"/>
              <a:t>Ποιανής τα γενέθλια είναι;</a:t>
            </a:r>
          </a:p>
        </p:txBody>
      </p:sp>
      <p:sp>
        <p:nvSpPr>
          <p:cNvPr id="7" name="TextBox 6">
            <a:extLst>
              <a:ext uri="{FF2B5EF4-FFF2-40B4-BE49-F238E27FC236}">
                <a16:creationId xmlns:a16="http://schemas.microsoft.com/office/drawing/2014/main" id="{C593817D-29E7-9DD2-4B97-ADDE365AB740}"/>
              </a:ext>
            </a:extLst>
          </p:cNvPr>
          <p:cNvSpPr txBox="1"/>
          <p:nvPr/>
        </p:nvSpPr>
        <p:spPr>
          <a:xfrm>
            <a:off x="1034143" y="5889133"/>
            <a:ext cx="4974772" cy="769441"/>
          </a:xfrm>
          <a:prstGeom prst="rect">
            <a:avLst/>
          </a:prstGeom>
          <a:noFill/>
        </p:spPr>
        <p:txBody>
          <a:bodyPr wrap="square">
            <a:spAutoFit/>
          </a:bodyPr>
          <a:lstStyle/>
          <a:p>
            <a:r>
              <a:rPr lang="el-GR" sz="4400" b="1" i="0" dirty="0">
                <a:solidFill>
                  <a:srgbClr val="0A0A0A"/>
                </a:solidFill>
                <a:effectLst/>
                <a:latin typeface="Google Sans"/>
              </a:rPr>
              <a:t>Ποιος έχει γενέθλια;</a:t>
            </a:r>
            <a:endParaRPr lang="el-GR" sz="4400" dirty="0"/>
          </a:p>
        </p:txBody>
      </p:sp>
      <p:sp>
        <p:nvSpPr>
          <p:cNvPr id="8" name="TextBox 7">
            <a:extLst>
              <a:ext uri="{FF2B5EF4-FFF2-40B4-BE49-F238E27FC236}">
                <a16:creationId xmlns:a16="http://schemas.microsoft.com/office/drawing/2014/main" id="{38B6271E-BD74-6F30-2063-86226ECD3C90}"/>
              </a:ext>
            </a:extLst>
          </p:cNvPr>
          <p:cNvSpPr txBox="1"/>
          <p:nvPr/>
        </p:nvSpPr>
        <p:spPr>
          <a:xfrm>
            <a:off x="6368142" y="5889132"/>
            <a:ext cx="4974772" cy="769441"/>
          </a:xfrm>
          <a:prstGeom prst="rect">
            <a:avLst/>
          </a:prstGeom>
          <a:noFill/>
        </p:spPr>
        <p:txBody>
          <a:bodyPr wrap="square">
            <a:spAutoFit/>
          </a:bodyPr>
          <a:lstStyle/>
          <a:p>
            <a:r>
              <a:rPr lang="el-GR" sz="4400" b="1" i="0" dirty="0">
                <a:solidFill>
                  <a:srgbClr val="0A0A0A"/>
                </a:solidFill>
                <a:effectLst/>
                <a:latin typeface="Google Sans"/>
              </a:rPr>
              <a:t>Ποια έχει γενέθλια;</a:t>
            </a:r>
            <a:endParaRPr lang="el-GR" sz="4400" dirty="0"/>
          </a:p>
        </p:txBody>
      </p:sp>
    </p:spTree>
    <p:extLst>
      <p:ext uri="{BB962C8B-B14F-4D97-AF65-F5344CB8AC3E}">
        <p14:creationId xmlns:p14="http://schemas.microsoft.com/office/powerpoint/2010/main" val="1435449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y think cartoon - 30 χιλιάδες εικόνες, εικονογραφήσεις και φωτογραφίες  στοκ χωρίς δικαιώματα | Shutterstock">
            <a:extLst>
              <a:ext uri="{FF2B5EF4-FFF2-40B4-BE49-F238E27FC236}">
                <a16:creationId xmlns:a16="http://schemas.microsoft.com/office/drawing/2014/main" id="{1951B953-7EAD-2230-CAFE-8ED3A2110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169" y="483734"/>
            <a:ext cx="3925661" cy="50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47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2" y="2259074"/>
            <a:ext cx="11451771" cy="4351338"/>
          </a:xfrm>
        </p:spPr>
        <p:txBody>
          <a:bodyPr>
            <a:normAutofit/>
          </a:bodyPr>
          <a:lstStyle/>
          <a:p>
            <a:pPr marL="0" indent="0">
              <a:buNone/>
            </a:pPr>
            <a:r>
              <a:rPr lang="el-GR" sz="8000" dirty="0"/>
              <a:t>Τ</a:t>
            </a:r>
            <a:r>
              <a:rPr lang="el-GR" sz="8000" dirty="0">
                <a:solidFill>
                  <a:srgbClr val="FF0000"/>
                </a:solidFill>
              </a:rPr>
              <a:t>ο</a:t>
            </a:r>
            <a:r>
              <a:rPr lang="el-GR" sz="8000" dirty="0"/>
              <a:t> καπέλ</a:t>
            </a:r>
            <a:r>
              <a:rPr lang="el-GR" sz="8000" dirty="0">
                <a:solidFill>
                  <a:srgbClr val="FF0000"/>
                </a:solidFill>
              </a:rPr>
              <a:t>ο</a:t>
            </a:r>
            <a:r>
              <a:rPr lang="el-GR" sz="8000" dirty="0"/>
              <a:t> </a:t>
            </a:r>
            <a:r>
              <a:rPr lang="el-GR" sz="8000" dirty="0">
                <a:solidFill>
                  <a:srgbClr val="FF0000"/>
                </a:solidFill>
              </a:rPr>
              <a:t>του</a:t>
            </a:r>
            <a:r>
              <a:rPr lang="el-GR" sz="8000" dirty="0"/>
              <a:t> μαθητή.</a:t>
            </a:r>
          </a:p>
          <a:p>
            <a:pPr marL="0" indent="0">
              <a:buNone/>
            </a:pPr>
            <a:r>
              <a:rPr lang="el-GR" sz="8000" dirty="0"/>
              <a:t>Τ</a:t>
            </a:r>
            <a:r>
              <a:rPr lang="el-GR" sz="8000" dirty="0">
                <a:solidFill>
                  <a:srgbClr val="FF0000"/>
                </a:solidFill>
              </a:rPr>
              <a:t>α</a:t>
            </a:r>
            <a:r>
              <a:rPr lang="el-GR" sz="8000" dirty="0"/>
              <a:t> καπέλ</a:t>
            </a:r>
            <a:r>
              <a:rPr lang="el-GR" sz="8000" dirty="0">
                <a:solidFill>
                  <a:srgbClr val="FF0000"/>
                </a:solidFill>
              </a:rPr>
              <a:t>α  των </a:t>
            </a:r>
            <a:r>
              <a:rPr lang="el-GR" sz="8000" dirty="0"/>
              <a:t>μαθητ</a:t>
            </a:r>
            <a:r>
              <a:rPr lang="el-GR" sz="8000" dirty="0">
                <a:solidFill>
                  <a:srgbClr val="FF0000"/>
                </a:solidFill>
              </a:rPr>
              <a:t>ών.</a:t>
            </a:r>
          </a:p>
          <a:p>
            <a:pPr marL="0" indent="0">
              <a:buNone/>
            </a:pPr>
            <a:endParaRPr lang="en-US" sz="8000" dirty="0"/>
          </a:p>
        </p:txBody>
      </p:sp>
      <p:pic>
        <p:nvPicPr>
          <p:cNvPr id="1026" name="Picture 2" descr="Αγόρι καρτούν που τρέχει φορώντας καπέλο Διανυσματική ...">
            <a:extLst>
              <a:ext uri="{FF2B5EF4-FFF2-40B4-BE49-F238E27FC236}">
                <a16:creationId xmlns:a16="http://schemas.microsoft.com/office/drawing/2014/main" id="{794D89BE-7DB4-0E49-085D-35364F19B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36"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2" descr="Αγόρι καρτούν που τρέχει φορώντας καπέλο Διανυσματική ...">
            <a:extLst>
              <a:ext uri="{FF2B5EF4-FFF2-40B4-BE49-F238E27FC236}">
                <a16:creationId xmlns:a16="http://schemas.microsoft.com/office/drawing/2014/main" id="{24E427E6-F777-EC9B-9F9B-D9F5943A4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679"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Αγόρι καρτούν που τρέχει φορώντας καπέλο Διανυσματική ...">
            <a:extLst>
              <a:ext uri="{FF2B5EF4-FFF2-40B4-BE49-F238E27FC236}">
                <a16:creationId xmlns:a16="http://schemas.microsoft.com/office/drawing/2014/main" id="{728B3A39-A19D-DF33-62CA-A61DAF6CF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622"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Αγόρι καρτούν που τρέχει φορώντας καπέλο Διανυσματική ...">
            <a:extLst>
              <a:ext uri="{FF2B5EF4-FFF2-40B4-BE49-F238E27FC236}">
                <a16:creationId xmlns:a16="http://schemas.microsoft.com/office/drawing/2014/main" id="{2FDCF645-33CE-5236-D853-3A8EBD548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393" y="65314"/>
            <a:ext cx="1914525"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02617"/>
            <a:ext cx="11756570" cy="4351338"/>
          </a:xfrm>
        </p:spPr>
        <p:txBody>
          <a:bodyPr>
            <a:normAutofit/>
          </a:bodyPr>
          <a:lstStyle/>
          <a:p>
            <a:pPr marL="0" indent="0">
              <a:buNone/>
            </a:pPr>
            <a:r>
              <a:rPr lang="el-GR" sz="8000" dirty="0"/>
              <a:t>Τ</a:t>
            </a:r>
            <a:r>
              <a:rPr lang="el-GR" sz="8000" dirty="0">
                <a:solidFill>
                  <a:srgbClr val="FF0000"/>
                </a:solidFill>
              </a:rPr>
              <a:t>ο</a:t>
            </a:r>
            <a:r>
              <a:rPr lang="el-GR" sz="8000" dirty="0"/>
              <a:t> καπέλ</a:t>
            </a:r>
            <a:r>
              <a:rPr lang="el-GR" sz="8000" dirty="0">
                <a:solidFill>
                  <a:srgbClr val="FF0000"/>
                </a:solidFill>
              </a:rPr>
              <a:t>ο</a:t>
            </a:r>
            <a:r>
              <a:rPr lang="el-GR" sz="8000" dirty="0"/>
              <a:t> </a:t>
            </a:r>
            <a:r>
              <a:rPr lang="el-GR" sz="8000" dirty="0">
                <a:solidFill>
                  <a:srgbClr val="FF0000"/>
                </a:solidFill>
              </a:rPr>
              <a:t>της</a:t>
            </a:r>
            <a:r>
              <a:rPr lang="el-GR" sz="8000" dirty="0"/>
              <a:t> μαθήτρι</a:t>
            </a:r>
            <a:r>
              <a:rPr lang="el-GR" sz="8000" dirty="0">
                <a:solidFill>
                  <a:srgbClr val="FF0000"/>
                </a:solidFill>
              </a:rPr>
              <a:t>ας</a:t>
            </a:r>
            <a:r>
              <a:rPr lang="el-GR" sz="8000" dirty="0"/>
              <a:t>.</a:t>
            </a:r>
          </a:p>
          <a:p>
            <a:pPr marL="0" indent="0">
              <a:buNone/>
            </a:pPr>
            <a:r>
              <a:rPr lang="el-GR" sz="8000" dirty="0"/>
              <a:t>Τ</a:t>
            </a:r>
            <a:r>
              <a:rPr lang="el-GR" sz="8000" dirty="0">
                <a:solidFill>
                  <a:srgbClr val="FF0000"/>
                </a:solidFill>
              </a:rPr>
              <a:t>α</a:t>
            </a:r>
            <a:r>
              <a:rPr lang="el-GR" sz="8000" dirty="0"/>
              <a:t> καπέλ</a:t>
            </a:r>
            <a:r>
              <a:rPr lang="el-GR" sz="8000" dirty="0">
                <a:solidFill>
                  <a:srgbClr val="FF0000"/>
                </a:solidFill>
              </a:rPr>
              <a:t>α  των </a:t>
            </a:r>
            <a:r>
              <a:rPr lang="el-GR" sz="8000" dirty="0"/>
              <a:t>μαθητρι</a:t>
            </a:r>
            <a:r>
              <a:rPr lang="el-GR" sz="8000" dirty="0">
                <a:solidFill>
                  <a:srgbClr val="FF0000"/>
                </a:solidFill>
              </a:rPr>
              <a:t>ών</a:t>
            </a:r>
            <a:r>
              <a:rPr lang="el-GR" sz="8000" dirty="0"/>
              <a:t> </a:t>
            </a:r>
            <a:endParaRPr lang="el-GR" sz="8000" dirty="0">
              <a:solidFill>
                <a:srgbClr val="FF0000"/>
              </a:solidFill>
            </a:endParaRPr>
          </a:p>
        </p:txBody>
      </p:sp>
      <p:pic>
        <p:nvPicPr>
          <p:cNvPr id="2050" name="Picture 2" descr="Χαριτωμένο μικρό καρτούν κοριτσάκι με καπέλο Διανυσματική ...">
            <a:extLst>
              <a:ext uri="{FF2B5EF4-FFF2-40B4-BE49-F238E27FC236}">
                <a16:creationId xmlns:a16="http://schemas.microsoft.com/office/drawing/2014/main" id="{1B4217E3-6149-4D8D-E07F-0D22CA7CD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184" y="434551"/>
            <a:ext cx="19335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Χαριτωμένο μικρό καρτούν κοριτσάκι με καπέλο Διανυσματική ...">
            <a:extLst>
              <a:ext uri="{FF2B5EF4-FFF2-40B4-BE49-F238E27FC236}">
                <a16:creationId xmlns:a16="http://schemas.microsoft.com/office/drawing/2014/main" id="{B055753E-97AA-53F4-E946-86CBD94F6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127" y="434552"/>
            <a:ext cx="19335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Χαριτωμένο μικρό καρτούν κοριτσάκι με καπέλο Διανυσματική ...">
            <a:extLst>
              <a:ext uri="{FF2B5EF4-FFF2-40B4-BE49-F238E27FC236}">
                <a16:creationId xmlns:a16="http://schemas.microsoft.com/office/drawing/2014/main" id="{B6B159E2-DAE6-BD4F-EAA8-99E5153CB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927" y="458946"/>
            <a:ext cx="19335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74784" y="413238"/>
            <a:ext cx="1696915"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Ο </a:t>
            </a:r>
            <a:endParaRPr lang="en-US" sz="8000" dirty="0"/>
          </a:p>
        </p:txBody>
      </p:sp>
      <p:sp>
        <p:nvSpPr>
          <p:cNvPr id="3" name="Oval 2"/>
          <p:cNvSpPr/>
          <p:nvPr/>
        </p:nvSpPr>
        <p:spPr>
          <a:xfrm>
            <a:off x="715107" y="4794738"/>
            <a:ext cx="1957755"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το </a:t>
            </a:r>
            <a:endParaRPr lang="en-US" sz="8000" dirty="0"/>
          </a:p>
        </p:txBody>
      </p:sp>
      <p:sp>
        <p:nvSpPr>
          <p:cNvPr id="4" name="Oval 3"/>
          <p:cNvSpPr/>
          <p:nvPr/>
        </p:nvSpPr>
        <p:spPr>
          <a:xfrm>
            <a:off x="613994" y="2441331"/>
            <a:ext cx="1696915"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η </a:t>
            </a:r>
            <a:endParaRPr lang="en-US" sz="8000" dirty="0"/>
          </a:p>
        </p:txBody>
      </p:sp>
      <p:cxnSp>
        <p:nvCxnSpPr>
          <p:cNvPr id="6" name="Straight Connector 5"/>
          <p:cNvCxnSpPr/>
          <p:nvPr/>
        </p:nvCxnSpPr>
        <p:spPr>
          <a:xfrm>
            <a:off x="6726115" y="0"/>
            <a:ext cx="35170" cy="6858000"/>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2828192" y="413238"/>
            <a:ext cx="2297723" cy="2308324"/>
          </a:xfrm>
          <a:prstGeom prst="rect">
            <a:avLst/>
          </a:prstGeom>
          <a:ln>
            <a:solidFill>
              <a:schemeClr val="tx1"/>
            </a:solidFill>
          </a:ln>
        </p:spPr>
        <p:txBody>
          <a:bodyPr wrap="square">
            <a:spAutoFit/>
          </a:bodyPr>
          <a:lstStyle/>
          <a:p>
            <a:r>
              <a:rPr lang="el-GR" sz="4800" dirty="0"/>
              <a:t>-ας</a:t>
            </a:r>
          </a:p>
          <a:p>
            <a:r>
              <a:rPr lang="el-GR" sz="4800" dirty="0"/>
              <a:t>-ης</a:t>
            </a:r>
          </a:p>
          <a:p>
            <a:r>
              <a:rPr lang="el-GR" sz="4800" dirty="0"/>
              <a:t>-</a:t>
            </a:r>
            <a:r>
              <a:rPr lang="el-GR" sz="4800" dirty="0" err="1"/>
              <a:t>ος</a:t>
            </a:r>
            <a:r>
              <a:rPr lang="el-GR" sz="4800" dirty="0"/>
              <a:t> </a:t>
            </a:r>
            <a:endParaRPr lang="en-US" sz="4800" dirty="0"/>
          </a:p>
        </p:txBody>
      </p:sp>
      <p:sp>
        <p:nvSpPr>
          <p:cNvPr id="10" name="Oval 9"/>
          <p:cNvSpPr/>
          <p:nvPr/>
        </p:nvSpPr>
        <p:spPr>
          <a:xfrm>
            <a:off x="6945923" y="-73522"/>
            <a:ext cx="2831123" cy="19163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των </a:t>
            </a:r>
            <a:endParaRPr lang="en-US" sz="8000" dirty="0"/>
          </a:p>
        </p:txBody>
      </p:sp>
      <p:sp>
        <p:nvSpPr>
          <p:cNvPr id="11" name="Rectangle 10"/>
          <p:cNvSpPr/>
          <p:nvPr/>
        </p:nvSpPr>
        <p:spPr>
          <a:xfrm>
            <a:off x="10384971" y="413238"/>
            <a:ext cx="1332245" cy="830997"/>
          </a:xfrm>
          <a:prstGeom prst="rect">
            <a:avLst/>
          </a:prstGeom>
          <a:ln>
            <a:solidFill>
              <a:schemeClr val="tx1"/>
            </a:solidFill>
          </a:ln>
        </p:spPr>
        <p:txBody>
          <a:bodyPr wrap="square">
            <a:spAutoFit/>
          </a:bodyPr>
          <a:lstStyle/>
          <a:p>
            <a:r>
              <a:rPr lang="el-GR" sz="4800" dirty="0"/>
              <a:t>-ων </a:t>
            </a:r>
            <a:endParaRPr lang="en-US" sz="4800" dirty="0"/>
          </a:p>
        </p:txBody>
      </p:sp>
      <p:sp>
        <p:nvSpPr>
          <p:cNvPr id="12" name="Rectangle 11"/>
          <p:cNvSpPr/>
          <p:nvPr/>
        </p:nvSpPr>
        <p:spPr>
          <a:xfrm>
            <a:off x="3048000" y="3105835"/>
            <a:ext cx="1462454" cy="1569660"/>
          </a:xfrm>
          <a:prstGeom prst="rect">
            <a:avLst/>
          </a:prstGeom>
          <a:ln>
            <a:solidFill>
              <a:schemeClr val="tx1"/>
            </a:solidFill>
          </a:ln>
        </p:spPr>
        <p:txBody>
          <a:bodyPr wrap="square">
            <a:spAutoFit/>
          </a:bodyPr>
          <a:lstStyle/>
          <a:p>
            <a:r>
              <a:rPr lang="el-GR" sz="4800" dirty="0"/>
              <a:t>-α</a:t>
            </a:r>
          </a:p>
          <a:p>
            <a:r>
              <a:rPr lang="el-GR" sz="4800" dirty="0"/>
              <a:t>-η  </a:t>
            </a:r>
            <a:endParaRPr lang="en-US" sz="4800" dirty="0"/>
          </a:p>
        </p:txBody>
      </p:sp>
      <p:sp>
        <p:nvSpPr>
          <p:cNvPr id="13" name="Oval 12"/>
          <p:cNvSpPr/>
          <p:nvPr/>
        </p:nvSpPr>
        <p:spPr>
          <a:xfrm>
            <a:off x="6794991" y="2283754"/>
            <a:ext cx="2746130" cy="16441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των </a:t>
            </a:r>
            <a:endParaRPr lang="en-US" sz="8000" dirty="0"/>
          </a:p>
        </p:txBody>
      </p:sp>
      <p:sp>
        <p:nvSpPr>
          <p:cNvPr id="14" name="Rectangle 13"/>
          <p:cNvSpPr/>
          <p:nvPr/>
        </p:nvSpPr>
        <p:spPr>
          <a:xfrm>
            <a:off x="10384971" y="2931331"/>
            <a:ext cx="1332245" cy="830997"/>
          </a:xfrm>
          <a:prstGeom prst="rect">
            <a:avLst/>
          </a:prstGeom>
          <a:ln>
            <a:solidFill>
              <a:schemeClr val="tx1"/>
            </a:solidFill>
          </a:ln>
        </p:spPr>
        <p:txBody>
          <a:bodyPr wrap="square">
            <a:spAutoFit/>
          </a:bodyPr>
          <a:lstStyle/>
          <a:p>
            <a:r>
              <a:rPr lang="el-GR" sz="4800" dirty="0"/>
              <a:t>-ων </a:t>
            </a:r>
            <a:endParaRPr lang="en-US" sz="4800" dirty="0"/>
          </a:p>
        </p:txBody>
      </p:sp>
      <p:sp>
        <p:nvSpPr>
          <p:cNvPr id="15" name="Rectangle 14"/>
          <p:cNvSpPr/>
          <p:nvPr/>
        </p:nvSpPr>
        <p:spPr>
          <a:xfrm>
            <a:off x="3267808" y="4936812"/>
            <a:ext cx="1858107" cy="1200329"/>
          </a:xfrm>
          <a:prstGeom prst="rect">
            <a:avLst/>
          </a:prstGeom>
          <a:ln>
            <a:solidFill>
              <a:schemeClr val="tx1"/>
            </a:solidFill>
          </a:ln>
        </p:spPr>
        <p:txBody>
          <a:bodyPr wrap="square">
            <a:spAutoFit/>
          </a:bodyPr>
          <a:lstStyle/>
          <a:p>
            <a:r>
              <a:rPr lang="el-GR" sz="2400" dirty="0"/>
              <a:t>-ο</a:t>
            </a:r>
            <a:r>
              <a:rPr lang="en-US" sz="2400" dirty="0"/>
              <a:t>  </a:t>
            </a:r>
            <a:endParaRPr lang="el-GR" sz="2400" dirty="0"/>
          </a:p>
          <a:p>
            <a:r>
              <a:rPr lang="el-GR" sz="2400" dirty="0"/>
              <a:t>-ι</a:t>
            </a:r>
          </a:p>
          <a:p>
            <a:r>
              <a:rPr lang="el-GR" sz="2400" dirty="0"/>
              <a:t>-μα</a:t>
            </a:r>
          </a:p>
        </p:txBody>
      </p:sp>
      <p:sp>
        <p:nvSpPr>
          <p:cNvPr id="16" name="Oval 15"/>
          <p:cNvSpPr/>
          <p:nvPr/>
        </p:nvSpPr>
        <p:spPr>
          <a:xfrm>
            <a:off x="6743700" y="4368887"/>
            <a:ext cx="2746130" cy="17634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8000" dirty="0"/>
              <a:t>των </a:t>
            </a:r>
            <a:endParaRPr lang="en-US" sz="8000" dirty="0"/>
          </a:p>
        </p:txBody>
      </p:sp>
      <p:sp>
        <p:nvSpPr>
          <p:cNvPr id="17" name="Rectangle 16"/>
          <p:cNvSpPr/>
          <p:nvPr/>
        </p:nvSpPr>
        <p:spPr>
          <a:xfrm>
            <a:off x="10384971" y="4710760"/>
            <a:ext cx="1332245" cy="1077218"/>
          </a:xfrm>
          <a:prstGeom prst="rect">
            <a:avLst/>
          </a:prstGeom>
          <a:ln>
            <a:solidFill>
              <a:schemeClr val="tx1"/>
            </a:solidFill>
          </a:ln>
        </p:spPr>
        <p:txBody>
          <a:bodyPr wrap="square">
            <a:spAutoFit/>
          </a:bodyPr>
          <a:lstStyle/>
          <a:p>
            <a:r>
              <a:rPr lang="el-GR" sz="3200" dirty="0"/>
              <a:t>- ων</a:t>
            </a:r>
          </a:p>
          <a:p>
            <a:r>
              <a:rPr lang="el-GR" sz="3200" dirty="0"/>
              <a:t> </a:t>
            </a:r>
            <a:endParaRPr lang="en-US" sz="3200" dirty="0"/>
          </a:p>
        </p:txBody>
      </p:sp>
      <p:sp>
        <p:nvSpPr>
          <p:cNvPr id="5" name="Rectangle 13">
            <a:extLst>
              <a:ext uri="{FF2B5EF4-FFF2-40B4-BE49-F238E27FC236}">
                <a16:creationId xmlns:a16="http://schemas.microsoft.com/office/drawing/2014/main" id="{788BC0E0-8ED8-0B9E-84FD-F9C7F774E316}"/>
              </a:ext>
            </a:extLst>
          </p:cNvPr>
          <p:cNvSpPr/>
          <p:nvPr/>
        </p:nvSpPr>
        <p:spPr>
          <a:xfrm>
            <a:off x="6001173" y="598128"/>
            <a:ext cx="698359" cy="411908"/>
          </a:xfrm>
          <a:prstGeom prst="rect">
            <a:avLst/>
          </a:prstGeom>
          <a:solidFill>
            <a:schemeClr val="tx2">
              <a:lumMod val="10000"/>
              <a:lumOff val="90000"/>
            </a:schemeClr>
          </a:solidFill>
          <a:ln>
            <a:solidFill>
              <a:schemeClr val="tx1"/>
            </a:solidFill>
          </a:ln>
        </p:spPr>
        <p:txBody>
          <a:bodyPr wrap="square">
            <a:spAutoFit/>
          </a:bodyPr>
          <a:lstStyle/>
          <a:p>
            <a:r>
              <a:rPr lang="el-GR" sz="2000" dirty="0"/>
              <a:t>-ου </a:t>
            </a:r>
            <a:endParaRPr lang="en-US" sz="2000" dirty="0"/>
          </a:p>
        </p:txBody>
      </p:sp>
      <p:cxnSp>
        <p:nvCxnSpPr>
          <p:cNvPr id="7" name="Straight Connector 5">
            <a:extLst>
              <a:ext uri="{FF2B5EF4-FFF2-40B4-BE49-F238E27FC236}">
                <a16:creationId xmlns:a16="http://schemas.microsoft.com/office/drawing/2014/main" id="{710C55FC-552F-1375-CC76-0C41F120F534}"/>
              </a:ext>
            </a:extLst>
          </p:cNvPr>
          <p:cNvCxnSpPr/>
          <p:nvPr/>
        </p:nvCxnSpPr>
        <p:spPr>
          <a:xfrm>
            <a:off x="5257799" y="0"/>
            <a:ext cx="35170" cy="6858000"/>
          </a:xfrm>
          <a:prstGeom prst="line">
            <a:avLst/>
          </a:prstGeom>
        </p:spPr>
        <p:style>
          <a:lnRef idx="3">
            <a:schemeClr val="dk1"/>
          </a:lnRef>
          <a:fillRef idx="0">
            <a:schemeClr val="dk1"/>
          </a:fillRef>
          <a:effectRef idx="2">
            <a:schemeClr val="dk1"/>
          </a:effectRef>
          <a:fontRef idx="minor">
            <a:schemeClr val="tx1"/>
          </a:fontRef>
        </p:style>
      </p:cxnSp>
      <p:sp>
        <p:nvSpPr>
          <p:cNvPr id="9" name="Oval 12">
            <a:extLst>
              <a:ext uri="{FF2B5EF4-FFF2-40B4-BE49-F238E27FC236}">
                <a16:creationId xmlns:a16="http://schemas.microsoft.com/office/drawing/2014/main" id="{4FA11AA7-F5A7-792D-8CD2-9A97598C0EDF}"/>
              </a:ext>
            </a:extLst>
          </p:cNvPr>
          <p:cNvSpPr/>
          <p:nvPr/>
        </p:nvSpPr>
        <p:spPr>
          <a:xfrm>
            <a:off x="5252983" y="1039009"/>
            <a:ext cx="1123952" cy="917449"/>
          </a:xfrm>
          <a:prstGeom prst="ellipse">
            <a:avLst/>
          </a:prstGeom>
          <a:solidFill>
            <a:schemeClr val="tx2">
              <a:lumMod val="10000"/>
              <a:lumOff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του </a:t>
            </a:r>
            <a:endParaRPr lang="en-US" sz="2800" dirty="0"/>
          </a:p>
        </p:txBody>
      </p:sp>
      <p:sp>
        <p:nvSpPr>
          <p:cNvPr id="18" name="Oval 12">
            <a:extLst>
              <a:ext uri="{FF2B5EF4-FFF2-40B4-BE49-F238E27FC236}">
                <a16:creationId xmlns:a16="http://schemas.microsoft.com/office/drawing/2014/main" id="{11DCE2DE-15A3-0275-2458-F38150969B4D}"/>
              </a:ext>
            </a:extLst>
          </p:cNvPr>
          <p:cNvSpPr/>
          <p:nvPr/>
        </p:nvSpPr>
        <p:spPr>
          <a:xfrm>
            <a:off x="5292969" y="5448072"/>
            <a:ext cx="1123952" cy="825487"/>
          </a:xfrm>
          <a:prstGeom prst="ellipse">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του </a:t>
            </a:r>
            <a:endParaRPr lang="en-US" sz="2800" dirty="0"/>
          </a:p>
        </p:txBody>
      </p:sp>
      <p:sp>
        <p:nvSpPr>
          <p:cNvPr id="19" name="Oval 12">
            <a:extLst>
              <a:ext uri="{FF2B5EF4-FFF2-40B4-BE49-F238E27FC236}">
                <a16:creationId xmlns:a16="http://schemas.microsoft.com/office/drawing/2014/main" id="{CE20DB23-CCD7-8EAA-51ED-658837B69FAF}"/>
              </a:ext>
            </a:extLst>
          </p:cNvPr>
          <p:cNvSpPr/>
          <p:nvPr/>
        </p:nvSpPr>
        <p:spPr>
          <a:xfrm>
            <a:off x="5272037" y="2936841"/>
            <a:ext cx="1123952" cy="825487"/>
          </a:xfrm>
          <a:prstGeom prst="ellipse">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της </a:t>
            </a:r>
            <a:endParaRPr lang="en-US" sz="2800" dirty="0"/>
          </a:p>
        </p:txBody>
      </p:sp>
      <p:sp>
        <p:nvSpPr>
          <p:cNvPr id="20" name="Rectangle 13">
            <a:extLst>
              <a:ext uri="{FF2B5EF4-FFF2-40B4-BE49-F238E27FC236}">
                <a16:creationId xmlns:a16="http://schemas.microsoft.com/office/drawing/2014/main" id="{D6366DFE-D2F4-33EB-1D89-E7B44DB17A42}"/>
              </a:ext>
            </a:extLst>
          </p:cNvPr>
          <p:cNvSpPr/>
          <p:nvPr/>
        </p:nvSpPr>
        <p:spPr>
          <a:xfrm>
            <a:off x="6027756" y="1887275"/>
            <a:ext cx="698359" cy="411908"/>
          </a:xfrm>
          <a:prstGeom prst="rect">
            <a:avLst/>
          </a:prstGeom>
          <a:solidFill>
            <a:schemeClr val="tx2">
              <a:lumMod val="10000"/>
              <a:lumOff val="90000"/>
            </a:schemeClr>
          </a:solidFill>
          <a:ln>
            <a:solidFill>
              <a:schemeClr val="tx1"/>
            </a:solidFill>
          </a:ln>
        </p:spPr>
        <p:txBody>
          <a:bodyPr wrap="square">
            <a:spAutoFit/>
          </a:bodyPr>
          <a:lstStyle/>
          <a:p>
            <a:r>
              <a:rPr lang="el-GR" sz="2000" dirty="0"/>
              <a:t>-ς </a:t>
            </a:r>
            <a:endParaRPr lang="en-US" sz="2000" dirty="0"/>
          </a:p>
        </p:txBody>
      </p:sp>
      <p:cxnSp>
        <p:nvCxnSpPr>
          <p:cNvPr id="22" name="Ευθεία γραμμή σύνδεσης 21">
            <a:extLst>
              <a:ext uri="{FF2B5EF4-FFF2-40B4-BE49-F238E27FC236}">
                <a16:creationId xmlns:a16="http://schemas.microsoft.com/office/drawing/2014/main" id="{94660D9B-5539-CFAF-3939-B9232213B5F4}"/>
              </a:ext>
            </a:extLst>
          </p:cNvPr>
          <p:cNvCxnSpPr/>
          <p:nvPr/>
        </p:nvCxnSpPr>
        <p:spPr>
          <a:xfrm flipH="1">
            <a:off x="6027756" y="1654629"/>
            <a:ext cx="590758" cy="786702"/>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13">
            <a:extLst>
              <a:ext uri="{FF2B5EF4-FFF2-40B4-BE49-F238E27FC236}">
                <a16:creationId xmlns:a16="http://schemas.microsoft.com/office/drawing/2014/main" id="{CAD5B10E-622D-234E-4B91-6DFBDFC54514}"/>
              </a:ext>
            </a:extLst>
          </p:cNvPr>
          <p:cNvSpPr/>
          <p:nvPr/>
        </p:nvSpPr>
        <p:spPr>
          <a:xfrm>
            <a:off x="6037283" y="3729180"/>
            <a:ext cx="698359" cy="411908"/>
          </a:xfrm>
          <a:prstGeom prst="rect">
            <a:avLst/>
          </a:prstGeom>
          <a:solidFill>
            <a:schemeClr val="accent2">
              <a:lumMod val="20000"/>
              <a:lumOff val="80000"/>
            </a:schemeClr>
          </a:solidFill>
          <a:ln>
            <a:solidFill>
              <a:schemeClr val="tx1"/>
            </a:solidFill>
          </a:ln>
        </p:spPr>
        <p:txBody>
          <a:bodyPr wrap="square">
            <a:spAutoFit/>
          </a:bodyPr>
          <a:lstStyle/>
          <a:p>
            <a:r>
              <a:rPr lang="el-GR" sz="2000" dirty="0"/>
              <a:t>-ς </a:t>
            </a:r>
            <a:endParaRPr lang="en-US" sz="2000" dirty="0"/>
          </a:p>
        </p:txBody>
      </p:sp>
      <p:sp>
        <p:nvSpPr>
          <p:cNvPr id="24" name="Rectangle 13">
            <a:extLst>
              <a:ext uri="{FF2B5EF4-FFF2-40B4-BE49-F238E27FC236}">
                <a16:creationId xmlns:a16="http://schemas.microsoft.com/office/drawing/2014/main" id="{B85C04CE-BF93-E9A5-8EF0-DB55E80EA658}"/>
              </a:ext>
            </a:extLst>
          </p:cNvPr>
          <p:cNvSpPr/>
          <p:nvPr/>
        </p:nvSpPr>
        <p:spPr>
          <a:xfrm>
            <a:off x="6050840" y="6232946"/>
            <a:ext cx="698359" cy="411908"/>
          </a:xfrm>
          <a:prstGeom prst="rect">
            <a:avLst/>
          </a:prstGeom>
          <a:solidFill>
            <a:schemeClr val="accent3">
              <a:lumMod val="20000"/>
              <a:lumOff val="80000"/>
            </a:schemeClr>
          </a:solidFill>
          <a:ln>
            <a:solidFill>
              <a:schemeClr val="tx1"/>
            </a:solidFill>
          </a:ln>
        </p:spPr>
        <p:txBody>
          <a:bodyPr wrap="square">
            <a:spAutoFit/>
          </a:bodyPr>
          <a:lstStyle/>
          <a:p>
            <a:r>
              <a:rPr lang="el-GR" sz="2000" dirty="0"/>
              <a:t>-τος </a:t>
            </a:r>
            <a:endParaRPr lang="en-US" sz="2000" dirty="0"/>
          </a:p>
        </p:txBody>
      </p:sp>
      <p:sp>
        <p:nvSpPr>
          <p:cNvPr id="21" name="Rectangle 13">
            <a:extLst>
              <a:ext uri="{FF2B5EF4-FFF2-40B4-BE49-F238E27FC236}">
                <a16:creationId xmlns:a16="http://schemas.microsoft.com/office/drawing/2014/main" id="{6E671B5C-88F7-39AB-25E7-955A16181821}"/>
              </a:ext>
            </a:extLst>
          </p:cNvPr>
          <p:cNvSpPr/>
          <p:nvPr/>
        </p:nvSpPr>
        <p:spPr>
          <a:xfrm>
            <a:off x="6050840" y="5043415"/>
            <a:ext cx="698359" cy="411908"/>
          </a:xfrm>
          <a:prstGeom prst="rect">
            <a:avLst/>
          </a:prstGeom>
          <a:solidFill>
            <a:schemeClr val="accent3">
              <a:lumMod val="20000"/>
              <a:lumOff val="80000"/>
            </a:schemeClr>
          </a:solidFill>
          <a:ln>
            <a:solidFill>
              <a:schemeClr val="tx1"/>
            </a:solidFill>
          </a:ln>
        </p:spPr>
        <p:txBody>
          <a:bodyPr wrap="square">
            <a:spAutoFit/>
          </a:bodyPr>
          <a:lstStyle/>
          <a:p>
            <a:r>
              <a:rPr lang="el-GR" sz="2000" dirty="0"/>
              <a:t>-ου </a:t>
            </a:r>
            <a:endParaRPr lang="en-US" sz="2000" dirty="0"/>
          </a:p>
        </p:txBody>
      </p:sp>
    </p:spTree>
    <p:extLst>
      <p:ext uri="{BB962C8B-B14F-4D97-AF65-F5344CB8AC3E}">
        <p14:creationId xmlns:p14="http://schemas.microsoft.com/office/powerpoint/2010/main" val="3211502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solidFill>
                  <a:srgbClr val="FF0000"/>
                </a:solidFill>
              </a:rPr>
              <a:t>Ο αριθμός  των ______  αυξάνεται.</a:t>
            </a:r>
            <a:endParaRPr lang="en-US" dirty="0">
              <a:solidFill>
                <a:srgbClr val="FF0000"/>
              </a:solidFill>
            </a:endParaRPr>
          </a:p>
        </p:txBody>
      </p:sp>
      <p:sp>
        <p:nvSpPr>
          <p:cNvPr id="3" name="Content Placeholder 2"/>
          <p:cNvSpPr>
            <a:spLocks noGrp="1"/>
          </p:cNvSpPr>
          <p:nvPr>
            <p:ph idx="1"/>
          </p:nvPr>
        </p:nvSpPr>
        <p:spPr>
          <a:xfrm>
            <a:off x="838200" y="1825625"/>
            <a:ext cx="3752273" cy="4351338"/>
          </a:xfrm>
          <a:ln>
            <a:solidFill>
              <a:schemeClr val="tx1"/>
            </a:solidFill>
          </a:ln>
        </p:spPr>
        <p:txBody>
          <a:bodyPr/>
          <a:lstStyle/>
          <a:p>
            <a:r>
              <a:rPr lang="el-GR" dirty="0"/>
              <a:t>ο μαθητ</a:t>
            </a:r>
            <a:r>
              <a:rPr lang="el-GR" dirty="0">
                <a:solidFill>
                  <a:srgbClr val="FF0000"/>
                </a:solidFill>
              </a:rPr>
              <a:t>ής</a:t>
            </a:r>
          </a:p>
          <a:p>
            <a:r>
              <a:rPr lang="el-GR" dirty="0"/>
              <a:t>η μαθήτρι</a:t>
            </a:r>
            <a:r>
              <a:rPr lang="el-GR" dirty="0">
                <a:solidFill>
                  <a:srgbClr val="FF0000"/>
                </a:solidFill>
              </a:rPr>
              <a:t>α</a:t>
            </a:r>
          </a:p>
          <a:p>
            <a:r>
              <a:rPr lang="el-GR" dirty="0"/>
              <a:t>ο γιατρ</a:t>
            </a:r>
            <a:r>
              <a:rPr lang="el-GR" dirty="0">
                <a:solidFill>
                  <a:srgbClr val="FF0000"/>
                </a:solidFill>
              </a:rPr>
              <a:t>ός</a:t>
            </a:r>
          </a:p>
          <a:p>
            <a:r>
              <a:rPr lang="el-GR" dirty="0"/>
              <a:t>το γραφεί</a:t>
            </a:r>
            <a:r>
              <a:rPr lang="el-GR" dirty="0">
                <a:solidFill>
                  <a:srgbClr val="FF0000"/>
                </a:solidFill>
              </a:rPr>
              <a:t>ο</a:t>
            </a:r>
          </a:p>
          <a:p>
            <a:r>
              <a:rPr lang="el-GR" dirty="0"/>
              <a:t>το τραπέζ</a:t>
            </a:r>
            <a:r>
              <a:rPr lang="el-GR" dirty="0">
                <a:solidFill>
                  <a:srgbClr val="FF0000"/>
                </a:solidFill>
              </a:rPr>
              <a:t>ι</a:t>
            </a:r>
          </a:p>
          <a:p>
            <a:r>
              <a:rPr lang="el-GR" dirty="0"/>
              <a:t>το αγόρ</a:t>
            </a:r>
            <a:r>
              <a:rPr lang="el-GR" dirty="0">
                <a:solidFill>
                  <a:srgbClr val="FF0000"/>
                </a:solidFill>
              </a:rPr>
              <a:t>ι</a:t>
            </a:r>
          </a:p>
          <a:p>
            <a:r>
              <a:rPr lang="el-GR" dirty="0"/>
              <a:t>το κορίτσ</a:t>
            </a:r>
            <a:r>
              <a:rPr lang="el-GR" dirty="0">
                <a:solidFill>
                  <a:srgbClr val="FF0000"/>
                </a:solidFill>
              </a:rPr>
              <a:t>ι</a:t>
            </a:r>
          </a:p>
          <a:p>
            <a:r>
              <a:rPr lang="el-GR" dirty="0"/>
              <a:t>το σχολεί</a:t>
            </a:r>
            <a:r>
              <a:rPr lang="el-GR" dirty="0">
                <a:solidFill>
                  <a:srgbClr val="FF0000"/>
                </a:solidFill>
              </a:rPr>
              <a:t>ο</a:t>
            </a:r>
            <a:endParaRPr lang="en-US" dirty="0">
              <a:solidFill>
                <a:srgbClr val="FF0000"/>
              </a:solidFill>
            </a:endParaRPr>
          </a:p>
        </p:txBody>
      </p:sp>
      <p:sp>
        <p:nvSpPr>
          <p:cNvPr id="4" name="Content Placeholder 2"/>
          <p:cNvSpPr txBox="1">
            <a:spLocks/>
          </p:cNvSpPr>
          <p:nvPr/>
        </p:nvSpPr>
        <p:spPr>
          <a:xfrm>
            <a:off x="4962237" y="1825625"/>
            <a:ext cx="3752273"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solidFill>
                  <a:srgbClr val="FF0000"/>
                </a:solidFill>
              </a:rPr>
              <a:t>των </a:t>
            </a:r>
            <a:r>
              <a:rPr lang="el-GR" dirty="0"/>
              <a:t>μαθητ</a:t>
            </a:r>
            <a:r>
              <a:rPr lang="el-GR" dirty="0">
                <a:solidFill>
                  <a:srgbClr val="FF0000"/>
                </a:solidFill>
              </a:rPr>
              <a:t>ών</a:t>
            </a:r>
          </a:p>
          <a:p>
            <a:r>
              <a:rPr lang="el-GR" dirty="0">
                <a:solidFill>
                  <a:srgbClr val="FF0000"/>
                </a:solidFill>
              </a:rPr>
              <a:t>των</a:t>
            </a:r>
            <a:r>
              <a:rPr lang="el-GR" dirty="0"/>
              <a:t> μαθητρι</a:t>
            </a:r>
            <a:r>
              <a:rPr lang="el-GR" dirty="0">
                <a:solidFill>
                  <a:srgbClr val="FF0000"/>
                </a:solidFill>
              </a:rPr>
              <a:t>ών</a:t>
            </a:r>
          </a:p>
          <a:p>
            <a:r>
              <a:rPr lang="el-GR" dirty="0">
                <a:solidFill>
                  <a:srgbClr val="FF0000"/>
                </a:solidFill>
              </a:rPr>
              <a:t>των</a:t>
            </a:r>
            <a:r>
              <a:rPr lang="el-GR" dirty="0"/>
              <a:t> γιατρ</a:t>
            </a:r>
            <a:r>
              <a:rPr lang="el-GR" dirty="0">
                <a:solidFill>
                  <a:srgbClr val="FF0000"/>
                </a:solidFill>
              </a:rPr>
              <a:t>ών</a:t>
            </a:r>
          </a:p>
          <a:p>
            <a:r>
              <a:rPr lang="el-GR" dirty="0">
                <a:solidFill>
                  <a:srgbClr val="FF0000"/>
                </a:solidFill>
              </a:rPr>
              <a:t>των</a:t>
            </a:r>
            <a:r>
              <a:rPr lang="el-GR" dirty="0"/>
              <a:t> γραφεί</a:t>
            </a:r>
            <a:r>
              <a:rPr lang="el-GR" dirty="0">
                <a:solidFill>
                  <a:srgbClr val="FF0000"/>
                </a:solidFill>
              </a:rPr>
              <a:t>ων</a:t>
            </a:r>
          </a:p>
          <a:p>
            <a:r>
              <a:rPr lang="el-GR" dirty="0">
                <a:solidFill>
                  <a:srgbClr val="FF0000"/>
                </a:solidFill>
              </a:rPr>
              <a:t>των </a:t>
            </a:r>
            <a:r>
              <a:rPr lang="el-GR" dirty="0"/>
              <a:t>τραπεζι</a:t>
            </a:r>
            <a:r>
              <a:rPr lang="el-GR" dirty="0">
                <a:solidFill>
                  <a:srgbClr val="FF0000"/>
                </a:solidFill>
              </a:rPr>
              <a:t>ών</a:t>
            </a:r>
          </a:p>
          <a:p>
            <a:r>
              <a:rPr lang="el-GR" dirty="0">
                <a:solidFill>
                  <a:srgbClr val="FF0000"/>
                </a:solidFill>
              </a:rPr>
              <a:t>των</a:t>
            </a:r>
            <a:r>
              <a:rPr lang="el-GR" dirty="0"/>
              <a:t> αγορι</a:t>
            </a:r>
            <a:r>
              <a:rPr lang="el-GR" dirty="0">
                <a:solidFill>
                  <a:srgbClr val="FF0000"/>
                </a:solidFill>
              </a:rPr>
              <a:t>ών</a:t>
            </a:r>
          </a:p>
          <a:p>
            <a:r>
              <a:rPr lang="el-GR" dirty="0">
                <a:solidFill>
                  <a:srgbClr val="FF0000"/>
                </a:solidFill>
              </a:rPr>
              <a:t>των</a:t>
            </a:r>
            <a:r>
              <a:rPr lang="el-GR" dirty="0"/>
              <a:t> κοριτσι</a:t>
            </a:r>
            <a:r>
              <a:rPr lang="el-GR" dirty="0">
                <a:solidFill>
                  <a:srgbClr val="FF0000"/>
                </a:solidFill>
              </a:rPr>
              <a:t>ών</a:t>
            </a:r>
          </a:p>
          <a:p>
            <a:r>
              <a:rPr lang="el-GR" dirty="0">
                <a:solidFill>
                  <a:srgbClr val="FF0000"/>
                </a:solidFill>
              </a:rPr>
              <a:t>των </a:t>
            </a:r>
            <a:r>
              <a:rPr lang="el-GR" dirty="0"/>
              <a:t>σχολεί</a:t>
            </a:r>
            <a:r>
              <a:rPr lang="el-GR" dirty="0">
                <a:solidFill>
                  <a:srgbClr val="FF0000"/>
                </a:solidFill>
              </a:rPr>
              <a:t>ων</a:t>
            </a:r>
            <a:endParaRPr lang="en-US" dirty="0">
              <a:solidFill>
                <a:srgbClr val="FF0000"/>
              </a:solidFill>
            </a:endParaRPr>
          </a:p>
        </p:txBody>
      </p:sp>
    </p:spTree>
    <p:extLst>
      <p:ext uri="{BB962C8B-B14F-4D97-AF65-F5344CB8AC3E}">
        <p14:creationId xmlns:p14="http://schemas.microsoft.com/office/powerpoint/2010/main" val="32564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 name="ElevenLabs_2026-04-08T09_16_50_Martha - Expressive Greek Female_pvc_sp100_s50_sb75_v3">
            <a:hlinkClick r:id="" action="ppaction://media"/>
            <a:extLst>
              <a:ext uri="{FF2B5EF4-FFF2-40B4-BE49-F238E27FC236}">
                <a16:creationId xmlns:a16="http://schemas.microsoft.com/office/drawing/2014/main" id="{6AB56323-7AE1-BC61-6FB7-2E7AB9C68001}"/>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677174" y="5587151"/>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8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3915" y="3819638"/>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ο/ένας</a:t>
            </a:r>
            <a:endParaRPr lang="en-US" sz="2400" b="1" dirty="0"/>
          </a:p>
        </p:txBody>
      </p:sp>
      <p:sp>
        <p:nvSpPr>
          <p:cNvPr id="7" name="Right Arrow 6"/>
          <p:cNvSpPr/>
          <p:nvPr/>
        </p:nvSpPr>
        <p:spPr>
          <a:xfrm rot="5400000">
            <a:off x="1072418" y="4528036"/>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3915"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του/ενός</a:t>
            </a:r>
            <a:r>
              <a:rPr lang="el-GR" sz="6600" dirty="0"/>
              <a:t> </a:t>
            </a:r>
            <a:endParaRPr lang="en-US" sz="6600" dirty="0"/>
          </a:p>
        </p:txBody>
      </p:sp>
      <p:sp>
        <p:nvSpPr>
          <p:cNvPr id="10" name="Rectangle 9"/>
          <p:cNvSpPr/>
          <p:nvPr/>
        </p:nvSpPr>
        <p:spPr>
          <a:xfrm>
            <a:off x="2746130" y="377931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η/μια</a:t>
            </a:r>
            <a:endParaRPr lang="en-US" sz="4800" dirty="0"/>
          </a:p>
        </p:txBody>
      </p:sp>
      <p:sp>
        <p:nvSpPr>
          <p:cNvPr id="11" name="Rectangle 10"/>
          <p:cNvSpPr/>
          <p:nvPr/>
        </p:nvSpPr>
        <p:spPr>
          <a:xfrm>
            <a:off x="4818184" y="3815862"/>
            <a:ext cx="2045678"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το/ένα </a:t>
            </a:r>
            <a:endParaRPr lang="en-US" sz="4800" dirty="0"/>
          </a:p>
        </p:txBody>
      </p:sp>
      <p:sp>
        <p:nvSpPr>
          <p:cNvPr id="12" name="Right Arrow 11"/>
          <p:cNvSpPr/>
          <p:nvPr/>
        </p:nvSpPr>
        <p:spPr>
          <a:xfrm rot="5400000">
            <a:off x="5320811" y="4528037"/>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3190142" y="4528037"/>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08056"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200" dirty="0"/>
              <a:t>της/μιας</a:t>
            </a:r>
            <a:endParaRPr lang="en-US" sz="3200" dirty="0"/>
          </a:p>
        </p:txBody>
      </p:sp>
      <p:sp>
        <p:nvSpPr>
          <p:cNvPr id="4" name="TextBox 3"/>
          <p:cNvSpPr txBox="1"/>
          <p:nvPr/>
        </p:nvSpPr>
        <p:spPr>
          <a:xfrm>
            <a:off x="3657599" y="285390"/>
            <a:ext cx="4659923" cy="830997"/>
          </a:xfrm>
          <a:prstGeom prst="rect">
            <a:avLst/>
          </a:prstGeom>
          <a:noFill/>
        </p:spPr>
        <p:txBody>
          <a:bodyPr wrap="square" rtlCol="0">
            <a:spAutoFit/>
          </a:bodyPr>
          <a:lstStyle/>
          <a:p>
            <a:r>
              <a:rPr lang="el-GR" sz="4800" dirty="0"/>
              <a:t>Γενική/</a:t>
            </a:r>
            <a:r>
              <a:rPr lang="en-US" sz="4800" dirty="0"/>
              <a:t>genitive </a:t>
            </a:r>
            <a:endParaRPr lang="el-GR" sz="4800" dirty="0"/>
          </a:p>
        </p:txBody>
      </p:sp>
      <p:sp>
        <p:nvSpPr>
          <p:cNvPr id="16" name="Rectangle 15"/>
          <p:cNvSpPr/>
          <p:nvPr/>
        </p:nvSpPr>
        <p:spPr>
          <a:xfrm>
            <a:off x="5029501"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του/ενός</a:t>
            </a:r>
            <a:r>
              <a:rPr lang="el-GR" sz="6600" dirty="0"/>
              <a:t> </a:t>
            </a:r>
            <a:endParaRPr lang="en-US" sz="6600" dirty="0"/>
          </a:p>
        </p:txBody>
      </p:sp>
      <p:pic>
        <p:nvPicPr>
          <p:cNvPr id="1026" name="Picture 2" descr="κινούμενα σχέδια πίνακα png | PNGE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654722"/>
            <a:ext cx="3314700" cy="17516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 art μαθητες νηπιαγωγειου - Αναζήτηση Google | Kids study, School  cartoon,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0545" y="654722"/>
            <a:ext cx="3022415" cy="203577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010399" y="381586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t>οι/πολλοί</a:t>
            </a:r>
            <a:endParaRPr lang="en-US" sz="2000" b="1" dirty="0"/>
          </a:p>
        </p:txBody>
      </p:sp>
      <p:sp>
        <p:nvSpPr>
          <p:cNvPr id="20" name="Rectangle 19"/>
          <p:cNvSpPr/>
          <p:nvPr/>
        </p:nvSpPr>
        <p:spPr>
          <a:xfrm>
            <a:off x="8560776" y="381586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οι/πολλές</a:t>
            </a:r>
            <a:endParaRPr lang="en-US" sz="2400" b="1" dirty="0"/>
          </a:p>
        </p:txBody>
      </p:sp>
      <p:sp>
        <p:nvSpPr>
          <p:cNvPr id="21" name="Rectangle 20"/>
          <p:cNvSpPr/>
          <p:nvPr/>
        </p:nvSpPr>
        <p:spPr>
          <a:xfrm>
            <a:off x="10310446" y="381586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τα/ πολλά</a:t>
            </a:r>
            <a:endParaRPr lang="en-US" sz="2400" b="1" dirty="0"/>
          </a:p>
        </p:txBody>
      </p:sp>
      <p:sp>
        <p:nvSpPr>
          <p:cNvPr id="22" name="Right Arrow 21"/>
          <p:cNvSpPr/>
          <p:nvPr/>
        </p:nvSpPr>
        <p:spPr>
          <a:xfrm rot="5400000">
            <a:off x="7275387" y="4479623"/>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10692416" y="4462329"/>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5400000">
            <a:off x="9004787" y="4479622"/>
            <a:ext cx="993531" cy="1336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975843" y="5864469"/>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των/ πολλών</a:t>
            </a:r>
            <a:endParaRPr lang="en-US" sz="2400" b="1" dirty="0"/>
          </a:p>
        </p:txBody>
      </p:sp>
      <p:sp>
        <p:nvSpPr>
          <p:cNvPr id="26" name="Rectangle 25"/>
          <p:cNvSpPr/>
          <p:nvPr/>
        </p:nvSpPr>
        <p:spPr>
          <a:xfrm>
            <a:off x="8833337" y="5854301"/>
            <a:ext cx="1400907"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των/ πολλών</a:t>
            </a:r>
            <a:endParaRPr lang="en-US" sz="2400" b="1" dirty="0"/>
          </a:p>
        </p:txBody>
      </p:sp>
      <p:sp>
        <p:nvSpPr>
          <p:cNvPr id="27" name="Rectangle 26"/>
          <p:cNvSpPr/>
          <p:nvPr/>
        </p:nvSpPr>
        <p:spPr>
          <a:xfrm>
            <a:off x="7010399" y="5854302"/>
            <a:ext cx="1881554" cy="7121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b="1" dirty="0"/>
              <a:t>των/ πολλών</a:t>
            </a:r>
            <a:endParaRPr lang="en-US" sz="2400" b="1" dirty="0"/>
          </a:p>
        </p:txBody>
      </p:sp>
    </p:spTree>
    <p:extLst>
      <p:ext uri="{BB962C8B-B14F-4D97-AF65-F5344CB8AC3E}">
        <p14:creationId xmlns:p14="http://schemas.microsoft.com/office/powerpoint/2010/main" val="381056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ΓΕΝΙΚΗ</a:t>
            </a:r>
            <a:endParaRPr lang="en-US" dirty="0"/>
          </a:p>
        </p:txBody>
      </p:sp>
      <p:sp>
        <p:nvSpPr>
          <p:cNvPr id="3" name="Content Placeholder 2"/>
          <p:cNvSpPr>
            <a:spLocks noGrp="1"/>
          </p:cNvSpPr>
          <p:nvPr>
            <p:ph idx="1"/>
          </p:nvPr>
        </p:nvSpPr>
        <p:spPr/>
        <p:txBody>
          <a:bodyPr>
            <a:normAutofit fontScale="92500" lnSpcReduction="10000"/>
          </a:bodyPr>
          <a:lstStyle/>
          <a:p>
            <a:r>
              <a:rPr lang="el-GR" sz="6000" dirty="0">
                <a:solidFill>
                  <a:srgbClr val="FF0000"/>
                </a:solidFill>
              </a:rPr>
              <a:t>το</a:t>
            </a:r>
            <a:r>
              <a:rPr lang="el-GR" sz="6000" dirty="0"/>
              <a:t>    σπίτ</a:t>
            </a:r>
            <a:r>
              <a:rPr lang="el-GR" sz="6000" dirty="0">
                <a:solidFill>
                  <a:srgbClr val="FF0000"/>
                </a:solidFill>
              </a:rPr>
              <a:t>ι</a:t>
            </a:r>
            <a:r>
              <a:rPr lang="el-GR" sz="6000" dirty="0"/>
              <a:t>      </a:t>
            </a:r>
            <a:r>
              <a:rPr lang="el-GR" sz="6000" dirty="0">
                <a:solidFill>
                  <a:schemeClr val="bg1"/>
                </a:solidFill>
              </a:rPr>
              <a:t>του     σπιτιού</a:t>
            </a:r>
          </a:p>
          <a:p>
            <a:r>
              <a:rPr lang="el-GR" sz="6000" dirty="0">
                <a:solidFill>
                  <a:srgbClr val="FF0000"/>
                </a:solidFill>
              </a:rPr>
              <a:t>το </a:t>
            </a:r>
            <a:r>
              <a:rPr lang="el-GR" sz="6000" dirty="0"/>
              <a:t> κορίτσ</a:t>
            </a:r>
            <a:r>
              <a:rPr lang="el-GR" sz="6000" dirty="0">
                <a:solidFill>
                  <a:srgbClr val="FF0000"/>
                </a:solidFill>
              </a:rPr>
              <a:t>ι     </a:t>
            </a:r>
            <a:r>
              <a:rPr lang="el-GR" sz="6000" dirty="0">
                <a:solidFill>
                  <a:schemeClr val="bg1"/>
                </a:solidFill>
              </a:rPr>
              <a:t>του  κοριτσιού</a:t>
            </a:r>
          </a:p>
          <a:p>
            <a:r>
              <a:rPr lang="el-GR" sz="6000" dirty="0">
                <a:solidFill>
                  <a:srgbClr val="FF0000"/>
                </a:solidFill>
              </a:rPr>
              <a:t>το  </a:t>
            </a:r>
            <a:r>
              <a:rPr lang="el-GR" sz="6000" dirty="0"/>
              <a:t>αγόρ</a:t>
            </a:r>
            <a:r>
              <a:rPr lang="el-GR" sz="6000" dirty="0">
                <a:solidFill>
                  <a:srgbClr val="FF0000"/>
                </a:solidFill>
              </a:rPr>
              <a:t>ι      </a:t>
            </a:r>
            <a:r>
              <a:rPr lang="el-GR" sz="6000" dirty="0">
                <a:solidFill>
                  <a:schemeClr val="bg1"/>
                </a:solidFill>
              </a:rPr>
              <a:t>του  αγοριού</a:t>
            </a:r>
          </a:p>
          <a:p>
            <a:r>
              <a:rPr lang="el-GR" sz="6000" dirty="0">
                <a:solidFill>
                  <a:srgbClr val="FF0000"/>
                </a:solidFill>
              </a:rPr>
              <a:t>το  </a:t>
            </a:r>
            <a:r>
              <a:rPr lang="el-GR" sz="6000" dirty="0"/>
              <a:t>τραπέζ</a:t>
            </a:r>
            <a:r>
              <a:rPr lang="el-GR" sz="6000" dirty="0">
                <a:solidFill>
                  <a:srgbClr val="FF0000"/>
                </a:solidFill>
              </a:rPr>
              <a:t>ι   </a:t>
            </a:r>
            <a:r>
              <a:rPr lang="el-GR" sz="6000" dirty="0">
                <a:solidFill>
                  <a:schemeClr val="bg1"/>
                </a:solidFill>
              </a:rPr>
              <a:t>του  τραπεζιού</a:t>
            </a:r>
          </a:p>
          <a:p>
            <a:r>
              <a:rPr lang="el-GR" sz="6000" dirty="0">
                <a:solidFill>
                  <a:srgbClr val="FF0000"/>
                </a:solidFill>
              </a:rPr>
              <a:t>το  </a:t>
            </a:r>
            <a:r>
              <a:rPr lang="el-GR" sz="6000" dirty="0"/>
              <a:t>αυτοκίνητ</a:t>
            </a:r>
            <a:r>
              <a:rPr lang="el-GR" sz="6000" dirty="0">
                <a:solidFill>
                  <a:srgbClr val="FF0000"/>
                </a:solidFill>
              </a:rPr>
              <a:t>ο </a:t>
            </a:r>
            <a:r>
              <a:rPr lang="el-GR" sz="6000" dirty="0">
                <a:solidFill>
                  <a:schemeClr val="bg1"/>
                </a:solidFill>
              </a:rPr>
              <a:t>του αυτοκινήτου</a:t>
            </a:r>
            <a:endParaRPr lang="en-US" sz="6000" dirty="0">
              <a:solidFill>
                <a:schemeClr val="bg1"/>
              </a:solidFill>
            </a:endParaRPr>
          </a:p>
        </p:txBody>
      </p:sp>
    </p:spTree>
    <p:extLst>
      <p:ext uri="{BB962C8B-B14F-4D97-AF65-F5344CB8AC3E}">
        <p14:creationId xmlns:p14="http://schemas.microsoft.com/office/powerpoint/2010/main" val="55058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ΓΕΝΙΚΗ</a:t>
            </a:r>
            <a:endParaRPr lang="en-US" dirty="0"/>
          </a:p>
        </p:txBody>
      </p:sp>
      <p:sp>
        <p:nvSpPr>
          <p:cNvPr id="3" name="Content Placeholder 2"/>
          <p:cNvSpPr>
            <a:spLocks noGrp="1"/>
          </p:cNvSpPr>
          <p:nvPr>
            <p:ph idx="1"/>
          </p:nvPr>
        </p:nvSpPr>
        <p:spPr/>
        <p:txBody>
          <a:bodyPr>
            <a:normAutofit fontScale="92500" lnSpcReduction="10000"/>
          </a:bodyPr>
          <a:lstStyle/>
          <a:p>
            <a:r>
              <a:rPr lang="el-GR" sz="6000" dirty="0">
                <a:solidFill>
                  <a:srgbClr val="FF0000"/>
                </a:solidFill>
              </a:rPr>
              <a:t>το</a:t>
            </a:r>
            <a:r>
              <a:rPr lang="el-GR" sz="6000" dirty="0"/>
              <a:t>    σπίτ</a:t>
            </a:r>
            <a:r>
              <a:rPr lang="el-GR" sz="6000" dirty="0">
                <a:solidFill>
                  <a:srgbClr val="FF0000"/>
                </a:solidFill>
              </a:rPr>
              <a:t>ι</a:t>
            </a:r>
            <a:r>
              <a:rPr lang="el-GR" sz="6000" dirty="0"/>
              <a:t>      </a:t>
            </a:r>
            <a:r>
              <a:rPr lang="el-GR" sz="6000" dirty="0">
                <a:solidFill>
                  <a:srgbClr val="FF0000"/>
                </a:solidFill>
              </a:rPr>
              <a:t>του</a:t>
            </a:r>
            <a:r>
              <a:rPr lang="el-GR" sz="6000" dirty="0"/>
              <a:t>     σπιτι</a:t>
            </a:r>
            <a:r>
              <a:rPr lang="el-GR" sz="6000" dirty="0">
                <a:solidFill>
                  <a:srgbClr val="FF0000"/>
                </a:solidFill>
              </a:rPr>
              <a:t>ού</a:t>
            </a:r>
          </a:p>
          <a:p>
            <a:r>
              <a:rPr lang="el-GR" sz="6000" dirty="0">
                <a:solidFill>
                  <a:srgbClr val="FF0000"/>
                </a:solidFill>
              </a:rPr>
              <a:t>το </a:t>
            </a:r>
            <a:r>
              <a:rPr lang="el-GR" sz="6000" dirty="0"/>
              <a:t> κορίτσ</a:t>
            </a:r>
            <a:r>
              <a:rPr lang="el-GR" sz="6000" dirty="0">
                <a:solidFill>
                  <a:srgbClr val="FF0000"/>
                </a:solidFill>
              </a:rPr>
              <a:t>ι     του</a:t>
            </a:r>
            <a:r>
              <a:rPr lang="el-GR" sz="6000" dirty="0"/>
              <a:t>  κοριτσι</a:t>
            </a:r>
            <a:r>
              <a:rPr lang="el-GR" sz="6000" dirty="0">
                <a:solidFill>
                  <a:srgbClr val="FF0000"/>
                </a:solidFill>
              </a:rPr>
              <a:t>ού</a:t>
            </a:r>
          </a:p>
          <a:p>
            <a:r>
              <a:rPr lang="el-GR" sz="6000" dirty="0">
                <a:solidFill>
                  <a:srgbClr val="FF0000"/>
                </a:solidFill>
              </a:rPr>
              <a:t>το  </a:t>
            </a:r>
            <a:r>
              <a:rPr lang="el-GR" sz="6000" dirty="0"/>
              <a:t>αγόρ</a:t>
            </a:r>
            <a:r>
              <a:rPr lang="el-GR" sz="6000" dirty="0">
                <a:solidFill>
                  <a:srgbClr val="FF0000"/>
                </a:solidFill>
              </a:rPr>
              <a:t>ι      του  </a:t>
            </a:r>
            <a:r>
              <a:rPr lang="el-GR" sz="6000" dirty="0"/>
              <a:t>αγορι</a:t>
            </a:r>
            <a:r>
              <a:rPr lang="el-GR" sz="6000" dirty="0">
                <a:solidFill>
                  <a:srgbClr val="FF0000"/>
                </a:solidFill>
              </a:rPr>
              <a:t>ού</a:t>
            </a:r>
          </a:p>
          <a:p>
            <a:r>
              <a:rPr lang="el-GR" sz="6000" dirty="0">
                <a:solidFill>
                  <a:srgbClr val="FF0000"/>
                </a:solidFill>
              </a:rPr>
              <a:t>το  </a:t>
            </a:r>
            <a:r>
              <a:rPr lang="el-GR" sz="6000" dirty="0"/>
              <a:t>τραπέζ</a:t>
            </a:r>
            <a:r>
              <a:rPr lang="el-GR" sz="6000" dirty="0">
                <a:solidFill>
                  <a:srgbClr val="FF0000"/>
                </a:solidFill>
              </a:rPr>
              <a:t>ι   του  </a:t>
            </a:r>
            <a:r>
              <a:rPr lang="el-GR" sz="6000" dirty="0"/>
              <a:t>τραπεζι</a:t>
            </a:r>
            <a:r>
              <a:rPr lang="el-GR" sz="6000" dirty="0">
                <a:solidFill>
                  <a:srgbClr val="FF0000"/>
                </a:solidFill>
              </a:rPr>
              <a:t>ού</a:t>
            </a:r>
          </a:p>
          <a:p>
            <a:r>
              <a:rPr lang="el-GR" sz="6000" dirty="0">
                <a:solidFill>
                  <a:srgbClr val="FF0000"/>
                </a:solidFill>
              </a:rPr>
              <a:t>το  </a:t>
            </a:r>
            <a:r>
              <a:rPr lang="el-GR" sz="6000" dirty="0"/>
              <a:t>αυτοκίνητ</a:t>
            </a:r>
            <a:r>
              <a:rPr lang="el-GR" sz="6000" dirty="0">
                <a:solidFill>
                  <a:srgbClr val="FF0000"/>
                </a:solidFill>
              </a:rPr>
              <a:t>ο του </a:t>
            </a:r>
            <a:r>
              <a:rPr lang="el-GR" sz="6000" dirty="0"/>
              <a:t>αυτοκινήτ</a:t>
            </a:r>
            <a:r>
              <a:rPr lang="el-GR" sz="6000" dirty="0">
                <a:solidFill>
                  <a:srgbClr val="FF0000"/>
                </a:solidFill>
              </a:rPr>
              <a:t>ου</a:t>
            </a:r>
            <a:endParaRPr lang="en-US" sz="6000" dirty="0">
              <a:solidFill>
                <a:srgbClr val="FF0000"/>
              </a:solidFill>
            </a:endParaRPr>
          </a:p>
        </p:txBody>
      </p:sp>
    </p:spTree>
    <p:extLst>
      <p:ext uri="{BB962C8B-B14F-4D97-AF65-F5344CB8AC3E}">
        <p14:creationId xmlns:p14="http://schemas.microsoft.com/office/powerpoint/2010/main" val="1845802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l-GR" sz="6000" dirty="0"/>
              <a:t>η    -&gt;     της </a:t>
            </a:r>
            <a:endParaRPr lang="en-US" sz="6000" dirty="0"/>
          </a:p>
        </p:txBody>
      </p:sp>
      <p:sp>
        <p:nvSpPr>
          <p:cNvPr id="3" name="Content Placeholder 2"/>
          <p:cNvSpPr>
            <a:spLocks noGrp="1"/>
          </p:cNvSpPr>
          <p:nvPr>
            <p:ph idx="1"/>
          </p:nvPr>
        </p:nvSpPr>
        <p:spPr>
          <a:xfrm>
            <a:off x="838200" y="1825625"/>
            <a:ext cx="11049000" cy="4351338"/>
          </a:xfrm>
        </p:spPr>
        <p:txBody>
          <a:bodyPr>
            <a:normAutofit fontScale="92500"/>
          </a:bodyPr>
          <a:lstStyle/>
          <a:p>
            <a:r>
              <a:rPr lang="el-GR" sz="7200" dirty="0">
                <a:solidFill>
                  <a:srgbClr val="FF0000"/>
                </a:solidFill>
              </a:rPr>
              <a:t>η</a:t>
            </a:r>
            <a:r>
              <a:rPr lang="el-GR" sz="7200" dirty="0"/>
              <a:t>  καρέκλ</a:t>
            </a:r>
            <a:r>
              <a:rPr lang="el-GR" sz="7200" dirty="0">
                <a:solidFill>
                  <a:srgbClr val="FF0000"/>
                </a:solidFill>
              </a:rPr>
              <a:t>α</a:t>
            </a:r>
            <a:r>
              <a:rPr lang="el-GR" sz="7200" dirty="0"/>
              <a:t>      </a:t>
            </a:r>
            <a:r>
              <a:rPr lang="el-GR" sz="7200" dirty="0">
                <a:solidFill>
                  <a:schemeClr val="bg1"/>
                </a:solidFill>
              </a:rPr>
              <a:t>της  καρέκλας</a:t>
            </a:r>
          </a:p>
          <a:p>
            <a:r>
              <a:rPr lang="el-GR" sz="7200" dirty="0">
                <a:solidFill>
                  <a:srgbClr val="FF0000"/>
                </a:solidFill>
              </a:rPr>
              <a:t>η </a:t>
            </a:r>
            <a:r>
              <a:rPr lang="el-GR" sz="7200" dirty="0"/>
              <a:t>τάξ</a:t>
            </a:r>
            <a:r>
              <a:rPr lang="el-GR" sz="7200" dirty="0">
                <a:solidFill>
                  <a:srgbClr val="FF0000"/>
                </a:solidFill>
              </a:rPr>
              <a:t>η                </a:t>
            </a:r>
            <a:r>
              <a:rPr lang="el-GR" sz="7200" dirty="0">
                <a:solidFill>
                  <a:schemeClr val="bg1"/>
                </a:solidFill>
              </a:rPr>
              <a:t>της    τάξης</a:t>
            </a:r>
          </a:p>
          <a:p>
            <a:r>
              <a:rPr lang="el-GR" sz="7200" dirty="0">
                <a:solidFill>
                  <a:srgbClr val="FF0000"/>
                </a:solidFill>
              </a:rPr>
              <a:t>η </a:t>
            </a:r>
            <a:r>
              <a:rPr lang="el-GR" sz="7200" dirty="0"/>
              <a:t>αδερφ</a:t>
            </a:r>
            <a:r>
              <a:rPr lang="el-GR" sz="7200" dirty="0">
                <a:solidFill>
                  <a:srgbClr val="FF0000"/>
                </a:solidFill>
              </a:rPr>
              <a:t>ή          </a:t>
            </a:r>
            <a:r>
              <a:rPr lang="el-GR" sz="7200" dirty="0">
                <a:solidFill>
                  <a:schemeClr val="bg1"/>
                </a:solidFill>
              </a:rPr>
              <a:t>της αδερφής </a:t>
            </a:r>
          </a:p>
          <a:p>
            <a:r>
              <a:rPr lang="el-GR" sz="7200" dirty="0">
                <a:solidFill>
                  <a:srgbClr val="FF0000"/>
                </a:solidFill>
              </a:rPr>
              <a:t>Η </a:t>
            </a:r>
            <a:r>
              <a:rPr lang="el-GR" sz="7200" dirty="0"/>
              <a:t>κουζίν</a:t>
            </a:r>
            <a:r>
              <a:rPr lang="el-GR" sz="7200" dirty="0">
                <a:solidFill>
                  <a:srgbClr val="FF0000"/>
                </a:solidFill>
              </a:rPr>
              <a:t>α</a:t>
            </a:r>
            <a:r>
              <a:rPr lang="el-GR" sz="7200" dirty="0"/>
              <a:t>        </a:t>
            </a:r>
            <a:r>
              <a:rPr lang="el-GR" sz="7200" dirty="0">
                <a:solidFill>
                  <a:schemeClr val="bg1"/>
                </a:solidFill>
              </a:rPr>
              <a:t>της  κουζίνας</a:t>
            </a:r>
            <a:endParaRPr lang="en-US" sz="7200" dirty="0">
              <a:solidFill>
                <a:schemeClr val="bg1"/>
              </a:solidFill>
            </a:endParaRPr>
          </a:p>
        </p:txBody>
      </p:sp>
    </p:spTree>
    <p:extLst>
      <p:ext uri="{BB962C8B-B14F-4D97-AF65-F5344CB8AC3E}">
        <p14:creationId xmlns:p14="http://schemas.microsoft.com/office/powerpoint/2010/main" val="4202613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l-GR" sz="6000" dirty="0"/>
              <a:t>η    -&gt;     της </a:t>
            </a:r>
            <a:endParaRPr lang="en-US" sz="6000" dirty="0"/>
          </a:p>
        </p:txBody>
      </p:sp>
      <p:sp>
        <p:nvSpPr>
          <p:cNvPr id="3" name="Content Placeholder 2"/>
          <p:cNvSpPr>
            <a:spLocks noGrp="1"/>
          </p:cNvSpPr>
          <p:nvPr>
            <p:ph idx="1"/>
          </p:nvPr>
        </p:nvSpPr>
        <p:spPr>
          <a:xfrm>
            <a:off x="838200" y="1825625"/>
            <a:ext cx="11049000" cy="4351338"/>
          </a:xfrm>
        </p:spPr>
        <p:txBody>
          <a:bodyPr>
            <a:normAutofit fontScale="92500"/>
          </a:bodyPr>
          <a:lstStyle/>
          <a:p>
            <a:r>
              <a:rPr lang="el-GR" sz="7200" dirty="0">
                <a:solidFill>
                  <a:srgbClr val="FF0000"/>
                </a:solidFill>
              </a:rPr>
              <a:t>η</a:t>
            </a:r>
            <a:r>
              <a:rPr lang="el-GR" sz="7200" dirty="0"/>
              <a:t>  καρέκλ</a:t>
            </a:r>
            <a:r>
              <a:rPr lang="el-GR" sz="7200" dirty="0">
                <a:solidFill>
                  <a:srgbClr val="FF0000"/>
                </a:solidFill>
              </a:rPr>
              <a:t>α</a:t>
            </a:r>
            <a:r>
              <a:rPr lang="el-GR" sz="7200" dirty="0"/>
              <a:t>      </a:t>
            </a:r>
            <a:r>
              <a:rPr lang="el-GR" sz="7200" dirty="0">
                <a:solidFill>
                  <a:srgbClr val="FF0000"/>
                </a:solidFill>
              </a:rPr>
              <a:t>της</a:t>
            </a:r>
            <a:r>
              <a:rPr lang="el-GR" sz="7200" dirty="0"/>
              <a:t> </a:t>
            </a:r>
            <a:r>
              <a:rPr lang="el-GR" sz="7200" dirty="0">
                <a:solidFill>
                  <a:srgbClr val="FF0000"/>
                </a:solidFill>
              </a:rPr>
              <a:t> </a:t>
            </a:r>
            <a:r>
              <a:rPr lang="el-GR" sz="7200" dirty="0"/>
              <a:t>καρέκλα</a:t>
            </a:r>
            <a:r>
              <a:rPr lang="el-GR" sz="7200" dirty="0">
                <a:solidFill>
                  <a:srgbClr val="FF0000"/>
                </a:solidFill>
              </a:rPr>
              <a:t>ς</a:t>
            </a:r>
          </a:p>
          <a:p>
            <a:r>
              <a:rPr lang="el-GR" sz="7200" dirty="0">
                <a:solidFill>
                  <a:srgbClr val="FF0000"/>
                </a:solidFill>
              </a:rPr>
              <a:t>η </a:t>
            </a:r>
            <a:r>
              <a:rPr lang="el-GR" sz="7200" dirty="0"/>
              <a:t>τάξ</a:t>
            </a:r>
            <a:r>
              <a:rPr lang="el-GR" sz="7200" dirty="0">
                <a:solidFill>
                  <a:srgbClr val="FF0000"/>
                </a:solidFill>
              </a:rPr>
              <a:t>η                της    </a:t>
            </a:r>
            <a:r>
              <a:rPr lang="el-GR" sz="7200" dirty="0"/>
              <a:t>τάξη</a:t>
            </a:r>
            <a:r>
              <a:rPr lang="el-GR" sz="7200" dirty="0">
                <a:solidFill>
                  <a:srgbClr val="FF0000"/>
                </a:solidFill>
              </a:rPr>
              <a:t>ς</a:t>
            </a:r>
          </a:p>
          <a:p>
            <a:r>
              <a:rPr lang="el-GR" sz="7200" dirty="0">
                <a:solidFill>
                  <a:srgbClr val="FF0000"/>
                </a:solidFill>
              </a:rPr>
              <a:t>η </a:t>
            </a:r>
            <a:r>
              <a:rPr lang="el-GR" sz="7200" dirty="0"/>
              <a:t>αδερφ</a:t>
            </a:r>
            <a:r>
              <a:rPr lang="el-GR" sz="7200" dirty="0">
                <a:solidFill>
                  <a:srgbClr val="FF0000"/>
                </a:solidFill>
              </a:rPr>
              <a:t>ή          της </a:t>
            </a:r>
            <a:r>
              <a:rPr lang="el-GR" sz="7200" dirty="0"/>
              <a:t>αδερφή</a:t>
            </a:r>
            <a:r>
              <a:rPr lang="el-GR" sz="7200" dirty="0">
                <a:solidFill>
                  <a:srgbClr val="FF0000"/>
                </a:solidFill>
              </a:rPr>
              <a:t>ς </a:t>
            </a:r>
          </a:p>
          <a:p>
            <a:r>
              <a:rPr lang="el-GR" sz="7200" dirty="0">
                <a:solidFill>
                  <a:srgbClr val="FF0000"/>
                </a:solidFill>
              </a:rPr>
              <a:t>η </a:t>
            </a:r>
            <a:r>
              <a:rPr lang="el-GR" sz="7200" dirty="0"/>
              <a:t>κουζίν</a:t>
            </a:r>
            <a:r>
              <a:rPr lang="el-GR" sz="7200" dirty="0">
                <a:solidFill>
                  <a:srgbClr val="FF0000"/>
                </a:solidFill>
              </a:rPr>
              <a:t>α</a:t>
            </a:r>
            <a:r>
              <a:rPr lang="el-GR" sz="7200" dirty="0"/>
              <a:t>        </a:t>
            </a:r>
            <a:r>
              <a:rPr lang="el-GR" sz="7200" dirty="0">
                <a:solidFill>
                  <a:srgbClr val="FF0000"/>
                </a:solidFill>
              </a:rPr>
              <a:t>της </a:t>
            </a:r>
            <a:r>
              <a:rPr lang="el-GR" sz="7200" dirty="0"/>
              <a:t> κουζίνα</a:t>
            </a:r>
            <a:r>
              <a:rPr lang="el-GR" sz="7200" dirty="0">
                <a:solidFill>
                  <a:srgbClr val="FF0000"/>
                </a:solidFill>
              </a:rPr>
              <a:t>ς</a:t>
            </a:r>
            <a:endParaRPr lang="en-US" sz="7200" dirty="0">
              <a:solidFill>
                <a:srgbClr val="FF0000"/>
              </a:solidFill>
            </a:endParaRPr>
          </a:p>
        </p:txBody>
      </p:sp>
    </p:spTree>
    <p:extLst>
      <p:ext uri="{BB962C8B-B14F-4D97-AF65-F5344CB8AC3E}">
        <p14:creationId xmlns:p14="http://schemas.microsoft.com/office/powerpoint/2010/main" val="1946957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n-US" sz="6000" dirty="0"/>
              <a:t>o</a:t>
            </a:r>
            <a:r>
              <a:rPr lang="el-GR" sz="6000" dirty="0"/>
              <a:t>    -&gt;     του </a:t>
            </a:r>
            <a:endParaRPr lang="en-US" sz="6000" dirty="0"/>
          </a:p>
        </p:txBody>
      </p:sp>
      <p:sp>
        <p:nvSpPr>
          <p:cNvPr id="3" name="Content Placeholder 2"/>
          <p:cNvSpPr>
            <a:spLocks noGrp="1"/>
          </p:cNvSpPr>
          <p:nvPr>
            <p:ph idx="1"/>
          </p:nvPr>
        </p:nvSpPr>
        <p:spPr>
          <a:xfrm>
            <a:off x="838200" y="1825625"/>
            <a:ext cx="11049000" cy="4351338"/>
          </a:xfrm>
          <a:ln>
            <a:solidFill>
              <a:schemeClr val="bg1"/>
            </a:solidFill>
          </a:ln>
        </p:spPr>
        <p:txBody>
          <a:bodyPr>
            <a:normAutofit/>
          </a:bodyPr>
          <a:lstStyle/>
          <a:p>
            <a:r>
              <a:rPr lang="el-GR" sz="4800" dirty="0">
                <a:solidFill>
                  <a:srgbClr val="FF0000"/>
                </a:solidFill>
              </a:rPr>
              <a:t>ο </a:t>
            </a:r>
            <a:r>
              <a:rPr lang="el-GR" sz="4800" dirty="0"/>
              <a:t>μαρκαδόρ</a:t>
            </a:r>
            <a:r>
              <a:rPr lang="el-GR" sz="4800" dirty="0">
                <a:solidFill>
                  <a:srgbClr val="FF0000"/>
                </a:solidFill>
              </a:rPr>
              <a:t>ος   </a:t>
            </a:r>
            <a:r>
              <a:rPr lang="el-GR" sz="4800" dirty="0">
                <a:solidFill>
                  <a:schemeClr val="bg1"/>
                </a:solidFill>
              </a:rPr>
              <a:t>του μαρκαδόρου </a:t>
            </a:r>
          </a:p>
          <a:p>
            <a:r>
              <a:rPr lang="el-GR" sz="4800" dirty="0">
                <a:solidFill>
                  <a:srgbClr val="FF0000"/>
                </a:solidFill>
              </a:rPr>
              <a:t>ο </a:t>
            </a:r>
            <a:r>
              <a:rPr lang="el-GR" sz="4800" dirty="0"/>
              <a:t>πίνακ</a:t>
            </a:r>
            <a:r>
              <a:rPr lang="el-GR" sz="4800" dirty="0">
                <a:solidFill>
                  <a:srgbClr val="FF0000"/>
                </a:solidFill>
              </a:rPr>
              <a:t>ας    </a:t>
            </a:r>
            <a:r>
              <a:rPr lang="el-GR" sz="4800" dirty="0">
                <a:solidFill>
                  <a:schemeClr val="bg1"/>
                </a:solidFill>
              </a:rPr>
              <a:t>του πίνακα</a:t>
            </a:r>
          </a:p>
          <a:p>
            <a:r>
              <a:rPr lang="el-GR" sz="4800" dirty="0">
                <a:solidFill>
                  <a:srgbClr val="FF0000"/>
                </a:solidFill>
              </a:rPr>
              <a:t>ο </a:t>
            </a:r>
            <a:r>
              <a:rPr lang="el-GR" sz="4800" dirty="0"/>
              <a:t>καθηγητ</a:t>
            </a:r>
            <a:r>
              <a:rPr lang="el-GR" sz="4800" dirty="0">
                <a:solidFill>
                  <a:srgbClr val="FF0000"/>
                </a:solidFill>
              </a:rPr>
              <a:t>ής   </a:t>
            </a:r>
            <a:r>
              <a:rPr lang="el-GR" sz="4800" dirty="0">
                <a:solidFill>
                  <a:schemeClr val="bg1"/>
                </a:solidFill>
              </a:rPr>
              <a:t>του καθηγητή</a:t>
            </a:r>
          </a:p>
        </p:txBody>
      </p:sp>
    </p:spTree>
    <p:extLst>
      <p:ext uri="{BB962C8B-B14F-4D97-AF65-F5344CB8AC3E}">
        <p14:creationId xmlns:p14="http://schemas.microsoft.com/office/powerpoint/2010/main" val="4245111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F428-5A78-6CCC-D719-824E36F695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B1406-6BA5-A509-32D4-4B2DE400CFEB}"/>
              </a:ext>
            </a:extLst>
          </p:cNvPr>
          <p:cNvSpPr>
            <a:spLocks noGrp="1"/>
          </p:cNvSpPr>
          <p:nvPr>
            <p:ph type="title"/>
          </p:nvPr>
        </p:nvSpPr>
        <p:spPr/>
        <p:txBody>
          <a:bodyPr/>
          <a:lstStyle/>
          <a:p>
            <a:r>
              <a:rPr lang="el-GR" dirty="0"/>
              <a:t>                         </a:t>
            </a:r>
            <a:r>
              <a:rPr lang="en-US" sz="6000" dirty="0"/>
              <a:t>o</a:t>
            </a:r>
            <a:r>
              <a:rPr lang="el-GR" sz="6000" dirty="0"/>
              <a:t>    -&gt;     τ</a:t>
            </a:r>
            <a:r>
              <a:rPr lang="en-US" sz="6000" dirty="0" err="1"/>
              <a:t>ou</a:t>
            </a:r>
            <a:r>
              <a:rPr lang="el-GR" sz="6000" dirty="0"/>
              <a:t> </a:t>
            </a:r>
            <a:endParaRPr lang="en-US" sz="6000" dirty="0"/>
          </a:p>
        </p:txBody>
      </p:sp>
      <p:sp>
        <p:nvSpPr>
          <p:cNvPr id="3" name="Content Placeholder 2">
            <a:extLst>
              <a:ext uri="{FF2B5EF4-FFF2-40B4-BE49-F238E27FC236}">
                <a16:creationId xmlns:a16="http://schemas.microsoft.com/office/drawing/2014/main" id="{9C4B5A84-DC52-51D0-657D-B39E11D0A738}"/>
              </a:ext>
            </a:extLst>
          </p:cNvPr>
          <p:cNvSpPr>
            <a:spLocks noGrp="1"/>
          </p:cNvSpPr>
          <p:nvPr>
            <p:ph idx="1"/>
          </p:nvPr>
        </p:nvSpPr>
        <p:spPr>
          <a:xfrm>
            <a:off x="838200" y="1825625"/>
            <a:ext cx="11049000" cy="4351338"/>
          </a:xfrm>
          <a:ln>
            <a:solidFill>
              <a:schemeClr val="bg1"/>
            </a:solidFill>
          </a:ln>
        </p:spPr>
        <p:txBody>
          <a:bodyPr>
            <a:normAutofit/>
          </a:bodyPr>
          <a:lstStyle/>
          <a:p>
            <a:r>
              <a:rPr lang="el-GR" sz="4800" dirty="0">
                <a:solidFill>
                  <a:srgbClr val="FF0000"/>
                </a:solidFill>
              </a:rPr>
              <a:t>ο </a:t>
            </a:r>
            <a:r>
              <a:rPr lang="el-GR" sz="4800" dirty="0"/>
              <a:t>μαρκαδόρ</a:t>
            </a:r>
            <a:r>
              <a:rPr lang="el-GR" sz="4800" dirty="0">
                <a:solidFill>
                  <a:srgbClr val="FF0000"/>
                </a:solidFill>
              </a:rPr>
              <a:t>ος   του   </a:t>
            </a:r>
            <a:r>
              <a:rPr lang="el-GR" sz="4800" dirty="0"/>
              <a:t>μαρκαδόρ</a:t>
            </a:r>
            <a:r>
              <a:rPr lang="el-GR" sz="4800" dirty="0">
                <a:solidFill>
                  <a:srgbClr val="FF0000"/>
                </a:solidFill>
              </a:rPr>
              <a:t>ου </a:t>
            </a:r>
          </a:p>
          <a:p>
            <a:r>
              <a:rPr lang="el-GR" sz="4800" dirty="0">
                <a:solidFill>
                  <a:srgbClr val="FF0000"/>
                </a:solidFill>
              </a:rPr>
              <a:t>ο </a:t>
            </a:r>
            <a:r>
              <a:rPr lang="el-GR" sz="4800" dirty="0"/>
              <a:t>πίνακ</a:t>
            </a:r>
            <a:r>
              <a:rPr lang="el-GR" sz="4800" dirty="0">
                <a:solidFill>
                  <a:srgbClr val="FF0000"/>
                </a:solidFill>
              </a:rPr>
              <a:t>ας    του </a:t>
            </a:r>
            <a:r>
              <a:rPr lang="el-GR" sz="4800" dirty="0"/>
              <a:t>πίνακ</a:t>
            </a:r>
            <a:r>
              <a:rPr lang="el-GR" sz="4800" dirty="0">
                <a:solidFill>
                  <a:srgbClr val="FF0000"/>
                </a:solidFill>
              </a:rPr>
              <a:t>α</a:t>
            </a:r>
          </a:p>
          <a:p>
            <a:r>
              <a:rPr lang="el-GR" sz="4800" dirty="0">
                <a:solidFill>
                  <a:srgbClr val="FF0000"/>
                </a:solidFill>
              </a:rPr>
              <a:t>ο </a:t>
            </a:r>
            <a:r>
              <a:rPr lang="el-GR" sz="4800" dirty="0"/>
              <a:t>καθηγητ</a:t>
            </a:r>
            <a:r>
              <a:rPr lang="el-GR" sz="4800" dirty="0">
                <a:solidFill>
                  <a:srgbClr val="FF0000"/>
                </a:solidFill>
              </a:rPr>
              <a:t>ής   του </a:t>
            </a:r>
            <a:r>
              <a:rPr lang="el-GR" sz="4800" dirty="0"/>
              <a:t>καθηγητ</a:t>
            </a:r>
            <a:r>
              <a:rPr lang="el-GR" sz="4800" dirty="0">
                <a:solidFill>
                  <a:srgbClr val="FF0000"/>
                </a:solidFill>
              </a:rPr>
              <a:t>ή</a:t>
            </a:r>
          </a:p>
        </p:txBody>
      </p:sp>
    </p:spTree>
    <p:extLst>
      <p:ext uri="{BB962C8B-B14F-4D97-AF65-F5344CB8AC3E}">
        <p14:creationId xmlns:p14="http://schemas.microsoft.com/office/powerpoint/2010/main" val="3659837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2B6FA77-86B7-ADF2-913B-049C00AF3EAF}"/>
              </a:ext>
            </a:extLst>
          </p:cNvPr>
          <p:cNvSpPr>
            <a:spLocks noGrp="1"/>
          </p:cNvSpPr>
          <p:nvPr>
            <p:ph idx="1"/>
          </p:nvPr>
        </p:nvSpPr>
        <p:spPr>
          <a:xfrm>
            <a:off x="437276" y="769809"/>
            <a:ext cx="4559267" cy="4346477"/>
          </a:xfrm>
          <a:ln w="57150">
            <a:solidFill>
              <a:schemeClr val="tx1"/>
            </a:solidFill>
          </a:ln>
        </p:spPr>
        <p:txBody>
          <a:bodyPr>
            <a:normAutofit/>
          </a:bodyPr>
          <a:lstStyle/>
          <a:p>
            <a:pPr marL="0" indent="0">
              <a:buNone/>
            </a:pPr>
            <a:r>
              <a:rPr lang="el-GR" sz="4000" dirty="0"/>
              <a:t>ο καναπές  </a:t>
            </a:r>
          </a:p>
          <a:p>
            <a:pPr marL="0" indent="0">
              <a:buNone/>
            </a:pPr>
            <a:r>
              <a:rPr lang="el-GR" sz="4000" dirty="0"/>
              <a:t>του καναπέ</a:t>
            </a:r>
          </a:p>
          <a:p>
            <a:pPr marL="0" indent="0">
              <a:buNone/>
            </a:pPr>
            <a:r>
              <a:rPr lang="el-GR" sz="4000" dirty="0"/>
              <a:t>η ντομάτα</a:t>
            </a:r>
          </a:p>
          <a:p>
            <a:pPr marL="0" indent="0">
              <a:buNone/>
            </a:pPr>
            <a:r>
              <a:rPr lang="el-GR" sz="4000" dirty="0"/>
              <a:t>της ντομάτας</a:t>
            </a:r>
          </a:p>
          <a:p>
            <a:pPr marL="0" indent="0">
              <a:buNone/>
            </a:pPr>
            <a:r>
              <a:rPr lang="el-GR" sz="4000" dirty="0"/>
              <a:t>ο ήλιος</a:t>
            </a:r>
          </a:p>
          <a:p>
            <a:pPr marL="0" indent="0">
              <a:buNone/>
            </a:pPr>
            <a:r>
              <a:rPr lang="el-GR" sz="4000" dirty="0"/>
              <a:t>του ήλιου</a:t>
            </a:r>
          </a:p>
          <a:p>
            <a:pPr marL="0" indent="0">
              <a:buNone/>
            </a:pPr>
            <a:endParaRPr lang="el-GR" sz="4000" dirty="0"/>
          </a:p>
        </p:txBody>
      </p:sp>
      <p:sp>
        <p:nvSpPr>
          <p:cNvPr id="2" name="Θέση περιεχομένου 2">
            <a:extLst>
              <a:ext uri="{FF2B5EF4-FFF2-40B4-BE49-F238E27FC236}">
                <a16:creationId xmlns:a16="http://schemas.microsoft.com/office/drawing/2014/main" id="{F0603FBD-BF40-D607-8DA1-2DE651B0D080}"/>
              </a:ext>
            </a:extLst>
          </p:cNvPr>
          <p:cNvSpPr txBox="1">
            <a:spLocks/>
          </p:cNvSpPr>
          <p:nvPr/>
        </p:nvSpPr>
        <p:spPr>
          <a:xfrm>
            <a:off x="5589865" y="769809"/>
            <a:ext cx="5426477" cy="4422678"/>
          </a:xfrm>
          <a:prstGeom prst="rect">
            <a:avLst/>
          </a:prstGeom>
          <a:ln w="571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4000" dirty="0"/>
              <a:t>ο κομμωτής</a:t>
            </a:r>
          </a:p>
          <a:p>
            <a:pPr marL="0" indent="0">
              <a:buFont typeface="Arial" panose="020B0604020202020204" pitchFamily="34" charset="0"/>
              <a:buNone/>
            </a:pPr>
            <a:r>
              <a:rPr lang="el-GR" sz="4000" dirty="0"/>
              <a:t>του κομμωτή</a:t>
            </a:r>
          </a:p>
          <a:p>
            <a:pPr marL="0" indent="0">
              <a:buFont typeface="Arial" panose="020B0604020202020204" pitchFamily="34" charset="0"/>
              <a:buNone/>
            </a:pPr>
            <a:r>
              <a:rPr lang="el-GR" sz="4000" dirty="0"/>
              <a:t>το μολύβι</a:t>
            </a:r>
          </a:p>
          <a:p>
            <a:pPr marL="0" indent="0">
              <a:buFont typeface="Arial" panose="020B0604020202020204" pitchFamily="34" charset="0"/>
              <a:buNone/>
            </a:pPr>
            <a:r>
              <a:rPr lang="el-GR" sz="4000" dirty="0"/>
              <a:t>του μολυβιού</a:t>
            </a:r>
          </a:p>
          <a:p>
            <a:pPr marL="0" indent="0">
              <a:buFont typeface="Arial" panose="020B0604020202020204" pitchFamily="34" charset="0"/>
              <a:buNone/>
            </a:pPr>
            <a:r>
              <a:rPr lang="el-GR" sz="4000" dirty="0"/>
              <a:t>το μήλο</a:t>
            </a:r>
          </a:p>
          <a:p>
            <a:pPr marL="0" indent="0">
              <a:buFont typeface="Arial" panose="020B0604020202020204" pitchFamily="34" charset="0"/>
              <a:buNone/>
            </a:pPr>
            <a:r>
              <a:rPr lang="el-GR" sz="4000" dirty="0"/>
              <a:t>του μήλου</a:t>
            </a:r>
          </a:p>
        </p:txBody>
      </p:sp>
    </p:spTree>
    <p:extLst>
      <p:ext uri="{BB962C8B-B14F-4D97-AF65-F5344CB8AC3E}">
        <p14:creationId xmlns:p14="http://schemas.microsoft.com/office/powerpoint/2010/main" val="2649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3805052" cy="4351338"/>
          </a:xfrm>
          <a:ln>
            <a:solidFill>
              <a:schemeClr val="tx1"/>
            </a:solidFill>
          </a:ln>
        </p:spPr>
        <p:txBody>
          <a:bodyPr>
            <a:normAutofit fontScale="92500" lnSpcReduction="20000"/>
          </a:bodyPr>
          <a:lstStyle/>
          <a:p>
            <a:r>
              <a:rPr lang="el-GR" dirty="0">
                <a:solidFill>
                  <a:srgbClr val="FF0000"/>
                </a:solidFill>
              </a:rPr>
              <a:t>ο</a:t>
            </a:r>
            <a:r>
              <a:rPr lang="el-GR" dirty="0"/>
              <a:t> μαθητής</a:t>
            </a:r>
          </a:p>
          <a:p>
            <a:r>
              <a:rPr lang="el-GR" dirty="0">
                <a:solidFill>
                  <a:srgbClr val="FF0000"/>
                </a:solidFill>
              </a:rPr>
              <a:t>η</a:t>
            </a:r>
            <a:r>
              <a:rPr lang="el-GR" dirty="0"/>
              <a:t>  μαθήτρια</a:t>
            </a:r>
          </a:p>
          <a:p>
            <a:r>
              <a:rPr lang="el-GR" dirty="0">
                <a:solidFill>
                  <a:srgbClr val="FF0000"/>
                </a:solidFill>
              </a:rPr>
              <a:t>το</a:t>
            </a:r>
            <a:r>
              <a:rPr lang="el-GR" dirty="0"/>
              <a:t>  αγόρι</a:t>
            </a:r>
          </a:p>
          <a:p>
            <a:r>
              <a:rPr lang="el-GR" dirty="0">
                <a:solidFill>
                  <a:srgbClr val="FF0000"/>
                </a:solidFill>
              </a:rPr>
              <a:t>ο</a:t>
            </a:r>
            <a:r>
              <a:rPr lang="el-GR" dirty="0"/>
              <a:t> δάσκαλος</a:t>
            </a:r>
          </a:p>
          <a:p>
            <a:r>
              <a:rPr lang="el-GR" dirty="0">
                <a:solidFill>
                  <a:srgbClr val="FF0000"/>
                </a:solidFill>
              </a:rPr>
              <a:t>ο</a:t>
            </a:r>
            <a:r>
              <a:rPr lang="el-GR" dirty="0"/>
              <a:t> μάγειρας</a:t>
            </a:r>
          </a:p>
          <a:p>
            <a:r>
              <a:rPr lang="el-GR" dirty="0">
                <a:solidFill>
                  <a:srgbClr val="FF0000"/>
                </a:solidFill>
              </a:rPr>
              <a:t>η</a:t>
            </a:r>
            <a:r>
              <a:rPr lang="el-GR" dirty="0"/>
              <a:t>  μαμά</a:t>
            </a:r>
          </a:p>
          <a:p>
            <a:r>
              <a:rPr lang="el-GR" dirty="0">
                <a:solidFill>
                  <a:srgbClr val="FF0000"/>
                </a:solidFill>
              </a:rPr>
              <a:t>το</a:t>
            </a:r>
            <a:r>
              <a:rPr lang="el-GR" dirty="0"/>
              <a:t> μωρό</a:t>
            </a:r>
          </a:p>
          <a:p>
            <a:r>
              <a:rPr lang="el-GR" dirty="0">
                <a:solidFill>
                  <a:srgbClr val="FF0000"/>
                </a:solidFill>
              </a:rPr>
              <a:t>οι</a:t>
            </a:r>
            <a:r>
              <a:rPr lang="el-GR" dirty="0"/>
              <a:t> μαθητές</a:t>
            </a:r>
          </a:p>
          <a:p>
            <a:r>
              <a:rPr lang="el-GR" dirty="0">
                <a:solidFill>
                  <a:srgbClr val="FF0000"/>
                </a:solidFill>
              </a:rPr>
              <a:t>οι</a:t>
            </a:r>
            <a:r>
              <a:rPr lang="el-GR" dirty="0"/>
              <a:t> μαθήτριες</a:t>
            </a:r>
          </a:p>
          <a:p>
            <a:r>
              <a:rPr lang="el-GR" dirty="0">
                <a:solidFill>
                  <a:srgbClr val="FF0000"/>
                </a:solidFill>
              </a:rPr>
              <a:t>τα</a:t>
            </a:r>
            <a:r>
              <a:rPr lang="el-GR" dirty="0"/>
              <a:t> παιδιά </a:t>
            </a:r>
            <a:endParaRPr lang="en-US" dirty="0"/>
          </a:p>
        </p:txBody>
      </p:sp>
      <p:sp>
        <p:nvSpPr>
          <p:cNvPr id="4" name="Content Placeholder 2"/>
          <p:cNvSpPr txBox="1">
            <a:spLocks/>
          </p:cNvSpPr>
          <p:nvPr/>
        </p:nvSpPr>
        <p:spPr>
          <a:xfrm>
            <a:off x="8208323" y="1640568"/>
            <a:ext cx="3805052" cy="435133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    </a:t>
            </a:r>
            <a:r>
              <a:rPr lang="el-GR" dirty="0">
                <a:solidFill>
                  <a:srgbClr val="FF0000"/>
                </a:solidFill>
              </a:rPr>
              <a:t>του</a:t>
            </a:r>
            <a:r>
              <a:rPr lang="el-GR" dirty="0"/>
              <a:t>       μαθητή</a:t>
            </a:r>
          </a:p>
          <a:p>
            <a:r>
              <a:rPr lang="el-GR" dirty="0"/>
              <a:t>    </a:t>
            </a:r>
            <a:r>
              <a:rPr lang="el-GR" dirty="0">
                <a:solidFill>
                  <a:srgbClr val="FF0000"/>
                </a:solidFill>
              </a:rPr>
              <a:t>της</a:t>
            </a:r>
            <a:r>
              <a:rPr lang="el-GR" dirty="0"/>
              <a:t>       μαθήτριας</a:t>
            </a:r>
          </a:p>
          <a:p>
            <a:r>
              <a:rPr lang="el-GR" dirty="0"/>
              <a:t>    </a:t>
            </a:r>
            <a:r>
              <a:rPr lang="el-GR" dirty="0">
                <a:solidFill>
                  <a:srgbClr val="FF0000"/>
                </a:solidFill>
              </a:rPr>
              <a:t>του</a:t>
            </a:r>
            <a:r>
              <a:rPr lang="el-GR" dirty="0"/>
              <a:t>      αγοριού</a:t>
            </a:r>
          </a:p>
          <a:p>
            <a:r>
              <a:rPr lang="el-GR" dirty="0"/>
              <a:t>   </a:t>
            </a:r>
            <a:r>
              <a:rPr lang="el-GR" dirty="0">
                <a:solidFill>
                  <a:srgbClr val="FF0000"/>
                </a:solidFill>
              </a:rPr>
              <a:t>του</a:t>
            </a:r>
            <a:r>
              <a:rPr lang="el-GR" dirty="0"/>
              <a:t>       δασκάλου</a:t>
            </a:r>
          </a:p>
          <a:p>
            <a:r>
              <a:rPr lang="el-GR" dirty="0"/>
              <a:t>    </a:t>
            </a:r>
            <a:r>
              <a:rPr lang="el-GR" dirty="0">
                <a:solidFill>
                  <a:srgbClr val="FF0000"/>
                </a:solidFill>
              </a:rPr>
              <a:t>του</a:t>
            </a:r>
            <a:r>
              <a:rPr lang="el-GR" dirty="0"/>
              <a:t>     μάγειρα</a:t>
            </a:r>
          </a:p>
          <a:p>
            <a:r>
              <a:rPr lang="el-GR" dirty="0"/>
              <a:t>   </a:t>
            </a:r>
            <a:r>
              <a:rPr lang="el-GR" dirty="0">
                <a:solidFill>
                  <a:srgbClr val="FF0000"/>
                </a:solidFill>
              </a:rPr>
              <a:t>της</a:t>
            </a:r>
            <a:r>
              <a:rPr lang="el-GR" dirty="0"/>
              <a:t>      αγελάδας</a:t>
            </a:r>
          </a:p>
          <a:p>
            <a:r>
              <a:rPr lang="el-GR" dirty="0"/>
              <a:t>   </a:t>
            </a:r>
            <a:r>
              <a:rPr lang="el-GR" dirty="0">
                <a:solidFill>
                  <a:srgbClr val="FF0000"/>
                </a:solidFill>
              </a:rPr>
              <a:t>του</a:t>
            </a:r>
            <a:r>
              <a:rPr lang="el-GR" dirty="0"/>
              <a:t>        μωρού</a:t>
            </a:r>
          </a:p>
          <a:p>
            <a:r>
              <a:rPr lang="el-GR" dirty="0"/>
              <a:t>   </a:t>
            </a:r>
            <a:r>
              <a:rPr lang="el-GR" dirty="0">
                <a:solidFill>
                  <a:srgbClr val="FF0000"/>
                </a:solidFill>
              </a:rPr>
              <a:t>των</a:t>
            </a:r>
            <a:r>
              <a:rPr lang="el-GR" dirty="0"/>
              <a:t>     μαθητών</a:t>
            </a:r>
          </a:p>
          <a:p>
            <a:r>
              <a:rPr lang="el-GR" dirty="0"/>
              <a:t>  </a:t>
            </a:r>
            <a:r>
              <a:rPr lang="el-GR" dirty="0">
                <a:solidFill>
                  <a:srgbClr val="FF0000"/>
                </a:solidFill>
              </a:rPr>
              <a:t>των</a:t>
            </a:r>
            <a:r>
              <a:rPr lang="el-GR" dirty="0"/>
              <a:t>    μαθητριών </a:t>
            </a:r>
          </a:p>
          <a:p>
            <a:r>
              <a:rPr lang="el-GR" dirty="0"/>
              <a:t>   </a:t>
            </a:r>
            <a:r>
              <a:rPr lang="el-GR" dirty="0">
                <a:solidFill>
                  <a:srgbClr val="FF0000"/>
                </a:solidFill>
              </a:rPr>
              <a:t>των</a:t>
            </a:r>
            <a:r>
              <a:rPr lang="el-GR" dirty="0"/>
              <a:t>     παιδιών</a:t>
            </a:r>
            <a:endParaRPr lang="en-US" dirty="0"/>
          </a:p>
        </p:txBody>
      </p:sp>
      <p:sp>
        <p:nvSpPr>
          <p:cNvPr id="5" name="TextBox 4"/>
          <p:cNvSpPr txBox="1"/>
          <p:nvPr/>
        </p:nvSpPr>
        <p:spPr>
          <a:xfrm>
            <a:off x="5392634" y="2836355"/>
            <a:ext cx="2066306" cy="2123658"/>
          </a:xfrm>
          <a:prstGeom prst="rect">
            <a:avLst/>
          </a:prstGeom>
          <a:noFill/>
          <a:ln>
            <a:solidFill>
              <a:schemeClr val="tx1"/>
            </a:solidFill>
          </a:ln>
        </p:spPr>
        <p:txBody>
          <a:bodyPr wrap="square" rtlCol="0">
            <a:spAutoFit/>
          </a:bodyPr>
          <a:lstStyle/>
          <a:p>
            <a:r>
              <a:rPr lang="el-GR" sz="4400" dirty="0">
                <a:solidFill>
                  <a:srgbClr val="FF0000"/>
                </a:solidFill>
              </a:rPr>
              <a:t>του      </a:t>
            </a:r>
          </a:p>
          <a:p>
            <a:r>
              <a:rPr lang="el-GR" sz="4400" dirty="0">
                <a:solidFill>
                  <a:srgbClr val="FF0000"/>
                </a:solidFill>
              </a:rPr>
              <a:t>της    των </a:t>
            </a:r>
            <a:endParaRPr lang="en-US" sz="4400" dirty="0">
              <a:solidFill>
                <a:srgbClr val="FF0000"/>
              </a:solidFill>
            </a:endParaRPr>
          </a:p>
        </p:txBody>
      </p:sp>
      <p:sp>
        <p:nvSpPr>
          <p:cNvPr id="6" name="TextBox 5"/>
          <p:cNvSpPr txBox="1"/>
          <p:nvPr/>
        </p:nvSpPr>
        <p:spPr>
          <a:xfrm>
            <a:off x="6096000" y="647596"/>
            <a:ext cx="5831279" cy="769441"/>
          </a:xfrm>
          <a:prstGeom prst="rect">
            <a:avLst/>
          </a:prstGeom>
          <a:noFill/>
          <a:ln>
            <a:solidFill>
              <a:schemeClr val="tx1"/>
            </a:solidFill>
          </a:ln>
        </p:spPr>
        <p:txBody>
          <a:bodyPr wrap="square" rtlCol="0">
            <a:spAutoFit/>
          </a:bodyPr>
          <a:lstStyle/>
          <a:p>
            <a:r>
              <a:rPr lang="el-GR" sz="4400" dirty="0">
                <a:solidFill>
                  <a:srgbClr val="FF0000"/>
                </a:solidFill>
              </a:rPr>
              <a:t>Αυτό το  σπίτι είναι ___.</a:t>
            </a:r>
            <a:endParaRPr lang="en-US" sz="4400" dirty="0">
              <a:solidFill>
                <a:srgbClr val="FF0000"/>
              </a:solidFill>
            </a:endParaRPr>
          </a:p>
        </p:txBody>
      </p:sp>
    </p:spTree>
    <p:extLst>
      <p:ext uri="{BB962C8B-B14F-4D97-AF65-F5344CB8AC3E}">
        <p14:creationId xmlns:p14="http://schemas.microsoft.com/office/powerpoint/2010/main" val="17705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48C6-74FA-4A59-22C6-D6606EB60D9C}"/>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D6E7C1F-2F24-3508-14BE-176FF2AB5EDD}"/>
              </a:ext>
            </a:extLst>
          </p:cNvPr>
          <p:cNvSpPr>
            <a:spLocks noGrp="1"/>
          </p:cNvSpPr>
          <p:nvPr>
            <p:ph idx="1"/>
          </p:nvPr>
        </p:nvSpPr>
        <p:spPr>
          <a:xfrm>
            <a:off x="481013" y="701427"/>
            <a:ext cx="10515600" cy="2033856"/>
          </a:xfrm>
        </p:spPr>
        <p:txBody>
          <a:bodyPr>
            <a:noAutofit/>
          </a:bodyPr>
          <a:lstStyle/>
          <a:p>
            <a:pPr marL="0" indent="0">
              <a:buNone/>
            </a:pPr>
            <a:endParaRPr lang="el-GR" sz="4400" dirty="0"/>
          </a:p>
          <a:p>
            <a:pPr marL="0" indent="0">
              <a:buNone/>
            </a:pPr>
            <a:r>
              <a:rPr lang="el-GR" sz="4400" dirty="0"/>
              <a:t> ___  _______ είναι    κλειστός. </a:t>
            </a:r>
          </a:p>
          <a:p>
            <a:pPr marL="0" indent="0">
              <a:buNone/>
            </a:pPr>
            <a:r>
              <a:rPr lang="el-GR" sz="4400" dirty="0"/>
              <a:t> Στη μέση ___ _______  είναι ένα παιδί.</a:t>
            </a:r>
          </a:p>
          <a:p>
            <a:pPr marL="0" indent="0">
              <a:buNone/>
            </a:pPr>
            <a:endParaRPr lang="el-GR" sz="4400" dirty="0"/>
          </a:p>
          <a:p>
            <a:pPr marL="0" indent="0">
              <a:buNone/>
            </a:pPr>
            <a:endParaRPr lang="el-CY" sz="4400" dirty="0"/>
          </a:p>
        </p:txBody>
      </p:sp>
      <p:pic>
        <p:nvPicPr>
          <p:cNvPr id="2050" name="Picture 2" descr="10 συμβουλές για να προφυλάξτε τα παιδιά στον δρόμο - Juniors Club">
            <a:extLst>
              <a:ext uri="{FF2B5EF4-FFF2-40B4-BE49-F238E27FC236}">
                <a16:creationId xmlns:a16="http://schemas.microsoft.com/office/drawing/2014/main" id="{FD198B9E-B5F8-AF39-27DC-BACE04FB5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995" y="3584823"/>
            <a:ext cx="5619750"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33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A513F-66A3-5C80-EB8A-55D5AD693842}"/>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77A79F76-457D-A6BD-D527-2CF7B102A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578" b="13968"/>
          <a:stretch/>
        </p:blipFill>
        <p:spPr bwMode="auto">
          <a:xfrm>
            <a:off x="562657" y="293915"/>
            <a:ext cx="2180544"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2" name="Πίνακας 1">
            <a:extLst>
              <a:ext uri="{FF2B5EF4-FFF2-40B4-BE49-F238E27FC236}">
                <a16:creationId xmlns:a16="http://schemas.microsoft.com/office/drawing/2014/main" id="{85B3A648-76B1-33F9-198C-AB87028F0729}"/>
              </a:ext>
            </a:extLst>
          </p:cNvPr>
          <p:cNvGraphicFramePr>
            <a:graphicFrameLocks noGrp="1"/>
          </p:cNvGraphicFramePr>
          <p:nvPr/>
        </p:nvGraphicFramePr>
        <p:xfrm>
          <a:off x="2989942" y="1187752"/>
          <a:ext cx="9019722" cy="3444240"/>
        </p:xfrm>
        <a:graphic>
          <a:graphicData uri="http://schemas.openxmlformats.org/drawingml/2006/table">
            <a:tbl>
              <a:tblPr firstRow="1" bandRow="1">
                <a:tableStyleId>{5940675A-B579-460E-94D1-54222C63F5DA}</a:tableStyleId>
              </a:tblPr>
              <a:tblGrid>
                <a:gridCol w="1503287">
                  <a:extLst>
                    <a:ext uri="{9D8B030D-6E8A-4147-A177-3AD203B41FA5}">
                      <a16:colId xmlns:a16="http://schemas.microsoft.com/office/drawing/2014/main" val="3051499933"/>
                    </a:ext>
                  </a:extLst>
                </a:gridCol>
                <a:gridCol w="1503287">
                  <a:extLst>
                    <a:ext uri="{9D8B030D-6E8A-4147-A177-3AD203B41FA5}">
                      <a16:colId xmlns:a16="http://schemas.microsoft.com/office/drawing/2014/main" val="3468048622"/>
                    </a:ext>
                  </a:extLst>
                </a:gridCol>
                <a:gridCol w="1503287">
                  <a:extLst>
                    <a:ext uri="{9D8B030D-6E8A-4147-A177-3AD203B41FA5}">
                      <a16:colId xmlns:a16="http://schemas.microsoft.com/office/drawing/2014/main" val="3921734124"/>
                    </a:ext>
                  </a:extLst>
                </a:gridCol>
                <a:gridCol w="788217">
                  <a:extLst>
                    <a:ext uri="{9D8B030D-6E8A-4147-A177-3AD203B41FA5}">
                      <a16:colId xmlns:a16="http://schemas.microsoft.com/office/drawing/2014/main" val="3260387032"/>
                    </a:ext>
                  </a:extLst>
                </a:gridCol>
                <a:gridCol w="2218357">
                  <a:extLst>
                    <a:ext uri="{9D8B030D-6E8A-4147-A177-3AD203B41FA5}">
                      <a16:colId xmlns:a16="http://schemas.microsoft.com/office/drawing/2014/main" val="4048401363"/>
                    </a:ext>
                  </a:extLst>
                </a:gridCol>
                <a:gridCol w="1503287">
                  <a:extLst>
                    <a:ext uri="{9D8B030D-6E8A-4147-A177-3AD203B41FA5}">
                      <a16:colId xmlns:a16="http://schemas.microsoft.com/office/drawing/2014/main" val="2615202651"/>
                    </a:ext>
                  </a:extLst>
                </a:gridCol>
              </a:tblGrid>
              <a:tr h="370840">
                <a:tc>
                  <a:txBody>
                    <a:bodyPr/>
                    <a:lstStyle/>
                    <a:p>
                      <a:r>
                        <a:rPr lang="el-GR" sz="4400" dirty="0"/>
                        <a:t>Ο</a:t>
                      </a:r>
                    </a:p>
                    <a:p>
                      <a:r>
                        <a:rPr lang="el-GR" sz="4400" dirty="0"/>
                        <a:t>Η</a:t>
                      </a:r>
                    </a:p>
                    <a:p>
                      <a:r>
                        <a:rPr lang="el-GR" sz="4400" dirty="0"/>
                        <a:t>Το</a:t>
                      </a:r>
                    </a:p>
                    <a:p>
                      <a:r>
                        <a:rPr lang="el-GR" sz="4400" dirty="0"/>
                        <a:t>Οι</a:t>
                      </a:r>
                    </a:p>
                    <a:p>
                      <a:r>
                        <a:rPr lang="el-GR" sz="4400" dirty="0"/>
                        <a:t>Τα </a:t>
                      </a:r>
                      <a:endParaRPr lang="el-CY" sz="4400" dirty="0"/>
                    </a:p>
                  </a:txBody>
                  <a:tcPr/>
                </a:tc>
                <a:tc>
                  <a:txBody>
                    <a:bodyPr/>
                    <a:lstStyle/>
                    <a:p>
                      <a:endParaRPr lang="el-CY" sz="4400" dirty="0"/>
                    </a:p>
                  </a:txBody>
                  <a:tcPr/>
                </a:tc>
                <a:tc>
                  <a:txBody>
                    <a:bodyPr/>
                    <a:lstStyle/>
                    <a:p>
                      <a:r>
                        <a:rPr lang="el-GR" sz="4400" dirty="0"/>
                        <a:t>του</a:t>
                      </a:r>
                    </a:p>
                    <a:p>
                      <a:r>
                        <a:rPr lang="el-GR" sz="4400" dirty="0"/>
                        <a:t>της</a:t>
                      </a:r>
                    </a:p>
                    <a:p>
                      <a:r>
                        <a:rPr lang="el-GR" sz="4400" dirty="0"/>
                        <a:t>των</a:t>
                      </a:r>
                      <a:endParaRPr lang="el-CY" sz="4400" dirty="0"/>
                    </a:p>
                  </a:txBody>
                  <a:tcPr/>
                </a:tc>
                <a:tc>
                  <a:txBody>
                    <a:bodyPr/>
                    <a:lstStyle/>
                    <a:p>
                      <a:endParaRPr lang="el-CY" sz="4400" dirty="0"/>
                    </a:p>
                  </a:txBody>
                  <a:tcPr/>
                </a:tc>
                <a:tc>
                  <a:txBody>
                    <a:bodyPr/>
                    <a:lstStyle/>
                    <a:p>
                      <a:r>
                        <a:rPr lang="el-GR" sz="4400" dirty="0"/>
                        <a:t>είναι</a:t>
                      </a:r>
                      <a:endParaRPr lang="el-CY" sz="4400" dirty="0"/>
                    </a:p>
                  </a:txBody>
                  <a:tcPr/>
                </a:tc>
                <a:tc>
                  <a:txBody>
                    <a:bodyPr/>
                    <a:lstStyle/>
                    <a:p>
                      <a:pPr algn="r"/>
                      <a:r>
                        <a:rPr lang="el-GR" sz="4400" dirty="0"/>
                        <a:t>        </a:t>
                      </a:r>
                      <a:r>
                        <a:rPr lang="en-US" sz="4400" dirty="0"/>
                        <a:t>    </a:t>
                      </a:r>
                      <a:r>
                        <a:rPr lang="el-GR" sz="4400" dirty="0"/>
                        <a:t>.</a:t>
                      </a:r>
                      <a:endParaRPr lang="el-CY" sz="4400" dirty="0"/>
                    </a:p>
                  </a:txBody>
                  <a:tcPr/>
                </a:tc>
                <a:extLst>
                  <a:ext uri="{0D108BD9-81ED-4DB2-BD59-A6C34878D82A}">
                    <a16:rowId xmlns:a16="http://schemas.microsoft.com/office/drawing/2014/main" val="3163268619"/>
                  </a:ext>
                </a:extLst>
              </a:tr>
            </a:tbl>
          </a:graphicData>
        </a:graphic>
      </p:graphicFrame>
    </p:spTree>
    <p:extLst>
      <p:ext uri="{BB962C8B-B14F-4D97-AF65-F5344CB8AC3E}">
        <p14:creationId xmlns:p14="http://schemas.microsoft.com/office/powerpoint/2010/main" val="1959366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2965-D8C9-BD0B-176D-BC1C309D3556}"/>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0D908AB5-0809-564B-E83A-37FC7F4D4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578" b="13968"/>
          <a:stretch/>
        </p:blipFill>
        <p:spPr bwMode="auto">
          <a:xfrm>
            <a:off x="421143" y="576943"/>
            <a:ext cx="2180544"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BD5B34B-C630-0EC7-4821-BFEA398B99DB}"/>
              </a:ext>
            </a:extLst>
          </p:cNvPr>
          <p:cNvSpPr/>
          <p:nvPr/>
        </p:nvSpPr>
        <p:spPr>
          <a:xfrm>
            <a:off x="2950029" y="171450"/>
            <a:ext cx="8599713" cy="6515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 </a:t>
            </a:r>
            <a:r>
              <a:rPr lang="el-GR" sz="8800" dirty="0">
                <a:solidFill>
                  <a:srgbClr val="FF0000"/>
                </a:solidFill>
              </a:rPr>
              <a:t>Η</a:t>
            </a:r>
            <a:r>
              <a:rPr lang="el-GR" sz="8800" dirty="0"/>
              <a:t> μπλούζ</a:t>
            </a:r>
            <a:r>
              <a:rPr lang="el-GR" sz="8800" dirty="0">
                <a:solidFill>
                  <a:srgbClr val="FF0000"/>
                </a:solidFill>
              </a:rPr>
              <a:t>α</a:t>
            </a:r>
            <a:r>
              <a:rPr lang="el-GR" sz="8800" dirty="0"/>
              <a:t> </a:t>
            </a:r>
            <a:r>
              <a:rPr lang="el-GR" sz="8800" dirty="0">
                <a:solidFill>
                  <a:srgbClr val="FF0000"/>
                </a:solidFill>
              </a:rPr>
              <a:t>της</a:t>
            </a:r>
            <a:r>
              <a:rPr lang="el-GR" sz="8800" dirty="0"/>
              <a:t> μαθήτρι</a:t>
            </a:r>
            <a:r>
              <a:rPr lang="el-GR" sz="8800" dirty="0">
                <a:solidFill>
                  <a:srgbClr val="FF0000"/>
                </a:solidFill>
              </a:rPr>
              <a:t>ας</a:t>
            </a:r>
          </a:p>
          <a:p>
            <a:pPr algn="ctr"/>
            <a:r>
              <a:rPr lang="el-GR" sz="8800" dirty="0"/>
              <a:t> είναι μοβ.</a:t>
            </a:r>
          </a:p>
          <a:p>
            <a:pPr algn="ctr"/>
            <a:r>
              <a:rPr lang="el-GR" sz="8800" dirty="0"/>
              <a:t> </a:t>
            </a:r>
          </a:p>
          <a:p>
            <a:pPr algn="ctr"/>
            <a:endParaRPr lang="el-CY" dirty="0"/>
          </a:p>
        </p:txBody>
      </p:sp>
    </p:spTree>
    <p:extLst>
      <p:ext uri="{BB962C8B-B14F-4D97-AF65-F5344CB8AC3E}">
        <p14:creationId xmlns:p14="http://schemas.microsoft.com/office/powerpoint/2010/main" val="3985538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73860-86C2-92FB-4CA4-64FD748A67EB}"/>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281E1DE9-BEF1-6580-1FED-4B9D80ECA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68" r="50812" b="13968"/>
          <a:stretch/>
        </p:blipFill>
        <p:spPr bwMode="auto">
          <a:xfrm>
            <a:off x="598714" y="619124"/>
            <a:ext cx="1894115"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914651" y="508906"/>
            <a:ext cx="8678635" cy="6120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rgbClr val="FF0000"/>
                </a:solidFill>
              </a:rPr>
              <a:t>Η</a:t>
            </a:r>
            <a:r>
              <a:rPr lang="el-GR" sz="5400" dirty="0">
                <a:solidFill>
                  <a:schemeClr val="tx1"/>
                </a:solidFill>
              </a:rPr>
              <a:t> μπλούζ</a:t>
            </a:r>
            <a:r>
              <a:rPr lang="el-GR" sz="5400" dirty="0">
                <a:solidFill>
                  <a:srgbClr val="FF0000"/>
                </a:solidFill>
              </a:rPr>
              <a:t>α</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κόκκιν</a:t>
            </a:r>
            <a:r>
              <a:rPr lang="el-GR" sz="5400" dirty="0">
                <a:solidFill>
                  <a:srgbClr val="FF0000"/>
                </a:solidFill>
              </a:rPr>
              <a:t>η</a:t>
            </a:r>
            <a:r>
              <a:rPr lang="el-GR" sz="5400" dirty="0">
                <a:solidFill>
                  <a:schemeClr val="tx1"/>
                </a:solidFill>
              </a:rPr>
              <a:t>.</a:t>
            </a:r>
          </a:p>
          <a:p>
            <a:pPr algn="ctr"/>
            <a:r>
              <a:rPr lang="el-GR" sz="5400" dirty="0">
                <a:solidFill>
                  <a:schemeClr val="tx1"/>
                </a:solidFill>
              </a:rPr>
              <a:t>Τ</a:t>
            </a:r>
            <a:r>
              <a:rPr lang="el-GR" sz="5400" dirty="0">
                <a:solidFill>
                  <a:srgbClr val="FF0000"/>
                </a:solidFill>
              </a:rPr>
              <a:t>ο</a:t>
            </a:r>
            <a:r>
              <a:rPr lang="el-GR" sz="5400" dirty="0">
                <a:solidFill>
                  <a:schemeClr val="tx1"/>
                </a:solidFill>
              </a:rPr>
              <a:t> παντελόν</a:t>
            </a:r>
            <a:r>
              <a:rPr lang="el-GR" sz="5400" dirty="0">
                <a:solidFill>
                  <a:srgbClr val="FF0000"/>
                </a:solidFill>
              </a:rPr>
              <a:t>ι</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πράσιν</a:t>
            </a:r>
            <a:r>
              <a:rPr lang="el-GR" sz="5400" dirty="0">
                <a:solidFill>
                  <a:srgbClr val="FF0000"/>
                </a:solidFill>
              </a:rPr>
              <a:t>ο</a:t>
            </a:r>
            <a:r>
              <a:rPr lang="el-GR" sz="5400" dirty="0">
                <a:solidFill>
                  <a:schemeClr val="tx1"/>
                </a:solidFill>
              </a:rPr>
              <a:t>.</a:t>
            </a:r>
            <a:endParaRPr lang="en-US" sz="5400" dirty="0">
              <a:solidFill>
                <a:schemeClr val="tx1"/>
              </a:solidFill>
            </a:endParaRPr>
          </a:p>
          <a:p>
            <a:pPr algn="ctr"/>
            <a:endParaRPr lang="en-US" sz="5400" dirty="0">
              <a:solidFill>
                <a:schemeClr val="tx1"/>
              </a:solidFill>
            </a:endParaRPr>
          </a:p>
        </p:txBody>
      </p:sp>
    </p:spTree>
    <p:extLst>
      <p:ext uri="{BB962C8B-B14F-4D97-AF65-F5344CB8AC3E}">
        <p14:creationId xmlns:p14="http://schemas.microsoft.com/office/powerpoint/2010/main" val="8732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0743D-C377-4B64-6984-C6FCB8B5269E}"/>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72C581AE-3D54-98E1-7BD7-7065B81BB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67" r="26717" b="13968"/>
          <a:stretch/>
        </p:blipFill>
        <p:spPr bwMode="auto">
          <a:xfrm>
            <a:off x="598714" y="619124"/>
            <a:ext cx="1981201"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914651" y="508906"/>
            <a:ext cx="8678635" cy="6120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rgbClr val="FF0000"/>
                </a:solidFill>
              </a:rPr>
              <a:t>Η</a:t>
            </a:r>
            <a:r>
              <a:rPr lang="el-GR" sz="5400" dirty="0">
                <a:solidFill>
                  <a:schemeClr val="tx1"/>
                </a:solidFill>
              </a:rPr>
              <a:t> μπλούζ</a:t>
            </a:r>
            <a:r>
              <a:rPr lang="el-GR" sz="5400" dirty="0">
                <a:solidFill>
                  <a:srgbClr val="FF0000"/>
                </a:solidFill>
              </a:rPr>
              <a:t>α</a:t>
            </a:r>
            <a:r>
              <a:rPr lang="el-GR" sz="5400" dirty="0">
                <a:solidFill>
                  <a:schemeClr val="tx1"/>
                </a:solidFill>
              </a:rPr>
              <a:t> </a:t>
            </a:r>
            <a:r>
              <a:rPr lang="el-GR" sz="5400" dirty="0">
                <a:solidFill>
                  <a:srgbClr val="FF0000"/>
                </a:solidFill>
              </a:rPr>
              <a:t>της</a:t>
            </a:r>
            <a:r>
              <a:rPr lang="el-GR" sz="5400" dirty="0">
                <a:solidFill>
                  <a:schemeClr val="tx1"/>
                </a:solidFill>
              </a:rPr>
              <a:t> μαθήτρια</a:t>
            </a:r>
            <a:r>
              <a:rPr lang="el-GR" sz="5400" dirty="0">
                <a:solidFill>
                  <a:srgbClr val="FF0000"/>
                </a:solidFill>
              </a:rPr>
              <a:t>ς</a:t>
            </a:r>
            <a:r>
              <a:rPr lang="el-GR" sz="5400" dirty="0">
                <a:solidFill>
                  <a:schemeClr val="tx1"/>
                </a:solidFill>
              </a:rPr>
              <a:t> είναι  ροζ.</a:t>
            </a:r>
          </a:p>
          <a:p>
            <a:pPr algn="ctr"/>
            <a:r>
              <a:rPr lang="el-GR" sz="5400" dirty="0">
                <a:solidFill>
                  <a:srgbClr val="FF0000"/>
                </a:solidFill>
              </a:rPr>
              <a:t>Η</a:t>
            </a:r>
            <a:r>
              <a:rPr lang="el-GR" sz="5400" dirty="0">
                <a:solidFill>
                  <a:schemeClr val="tx1"/>
                </a:solidFill>
              </a:rPr>
              <a:t> φούστ</a:t>
            </a:r>
            <a:r>
              <a:rPr lang="el-GR" sz="5400" dirty="0">
                <a:solidFill>
                  <a:srgbClr val="FF0000"/>
                </a:solidFill>
              </a:rPr>
              <a:t>α</a:t>
            </a:r>
            <a:r>
              <a:rPr lang="el-GR" sz="5400" dirty="0">
                <a:solidFill>
                  <a:schemeClr val="tx1"/>
                </a:solidFill>
              </a:rPr>
              <a:t> </a:t>
            </a:r>
            <a:r>
              <a:rPr lang="el-GR" sz="5400" dirty="0">
                <a:solidFill>
                  <a:srgbClr val="FF0000"/>
                </a:solidFill>
              </a:rPr>
              <a:t>της</a:t>
            </a:r>
            <a:r>
              <a:rPr lang="el-GR" sz="5400" dirty="0">
                <a:solidFill>
                  <a:schemeClr val="tx1"/>
                </a:solidFill>
              </a:rPr>
              <a:t> μαθήτρια</a:t>
            </a:r>
            <a:r>
              <a:rPr lang="el-GR" sz="5400" dirty="0">
                <a:solidFill>
                  <a:srgbClr val="FF0000"/>
                </a:solidFill>
              </a:rPr>
              <a:t>ς</a:t>
            </a:r>
            <a:r>
              <a:rPr lang="el-GR" sz="5400" dirty="0">
                <a:solidFill>
                  <a:schemeClr val="tx1"/>
                </a:solidFill>
              </a:rPr>
              <a:t> είναι  κόκκιν</a:t>
            </a:r>
            <a:r>
              <a:rPr lang="el-GR" sz="5400" dirty="0">
                <a:solidFill>
                  <a:srgbClr val="FF0000"/>
                </a:solidFill>
              </a:rPr>
              <a:t>η</a:t>
            </a:r>
            <a:r>
              <a:rPr lang="el-GR" sz="5400" dirty="0">
                <a:solidFill>
                  <a:schemeClr val="tx1"/>
                </a:solidFill>
              </a:rPr>
              <a:t>.</a:t>
            </a:r>
            <a:endParaRPr lang="en-US" sz="5400" dirty="0">
              <a:solidFill>
                <a:schemeClr val="tx1"/>
              </a:solidFill>
            </a:endParaRPr>
          </a:p>
          <a:p>
            <a:pPr algn="ctr"/>
            <a:endParaRPr lang="en-US" sz="5400" dirty="0">
              <a:solidFill>
                <a:schemeClr val="tx1"/>
              </a:solidFill>
            </a:endParaRPr>
          </a:p>
        </p:txBody>
      </p:sp>
    </p:spTree>
    <p:extLst>
      <p:ext uri="{BB962C8B-B14F-4D97-AF65-F5344CB8AC3E}">
        <p14:creationId xmlns:p14="http://schemas.microsoft.com/office/powerpoint/2010/main" val="41099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84F3-6B86-CB5C-3D30-702FF6FE7517}"/>
            </a:ext>
          </a:extLst>
        </p:cNvPr>
        <p:cNvGrpSpPr/>
        <p:nvPr/>
      </p:nvGrpSpPr>
      <p:grpSpPr>
        <a:xfrm>
          <a:off x="0" y="0"/>
          <a:ext cx="0" cy="0"/>
          <a:chOff x="0" y="0"/>
          <a:chExt cx="0" cy="0"/>
        </a:xfrm>
      </p:grpSpPr>
      <p:pic>
        <p:nvPicPr>
          <p:cNvPr id="1026" name="Picture 2" descr="Παιδική ηλικία χαριτωμένα σχολείο μαθητές κινούμενα σχέδια Διάνυσμα από  ©jemastock 331705112">
            <a:extLst>
              <a:ext uri="{FF2B5EF4-FFF2-40B4-BE49-F238E27FC236}">
                <a16:creationId xmlns:a16="http://schemas.microsoft.com/office/drawing/2014/main" id="{DD20FF67-A4B0-33A9-BA39-AD9EE166D4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69" b="13968"/>
          <a:stretch/>
        </p:blipFill>
        <p:spPr bwMode="auto">
          <a:xfrm>
            <a:off x="446315" y="721178"/>
            <a:ext cx="2570843" cy="5900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322865" y="500741"/>
            <a:ext cx="8678635" cy="61204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rgbClr val="FF0000"/>
                </a:solidFill>
              </a:rPr>
              <a:t>Η</a:t>
            </a:r>
            <a:r>
              <a:rPr lang="el-GR" sz="5400" dirty="0">
                <a:solidFill>
                  <a:schemeClr val="tx1"/>
                </a:solidFill>
              </a:rPr>
              <a:t> μπλούζ</a:t>
            </a:r>
            <a:r>
              <a:rPr lang="el-GR" sz="5400" dirty="0">
                <a:solidFill>
                  <a:srgbClr val="FF0000"/>
                </a:solidFill>
              </a:rPr>
              <a:t>α</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γαλάζι</a:t>
            </a:r>
            <a:r>
              <a:rPr lang="el-GR" sz="5400" dirty="0">
                <a:solidFill>
                  <a:srgbClr val="FF0000"/>
                </a:solidFill>
              </a:rPr>
              <a:t>α</a:t>
            </a:r>
            <a:r>
              <a:rPr lang="el-GR" sz="5400" dirty="0">
                <a:solidFill>
                  <a:schemeClr val="tx1"/>
                </a:solidFill>
              </a:rPr>
              <a:t>.</a:t>
            </a:r>
          </a:p>
          <a:p>
            <a:pPr algn="ctr"/>
            <a:r>
              <a:rPr lang="el-GR" sz="5400" dirty="0">
                <a:solidFill>
                  <a:schemeClr val="tx1"/>
                </a:solidFill>
              </a:rPr>
              <a:t>Τ</a:t>
            </a:r>
            <a:r>
              <a:rPr lang="el-GR" sz="5400" dirty="0">
                <a:solidFill>
                  <a:srgbClr val="FF0000"/>
                </a:solidFill>
              </a:rPr>
              <a:t>ο</a:t>
            </a:r>
            <a:r>
              <a:rPr lang="el-GR" sz="5400" dirty="0">
                <a:solidFill>
                  <a:schemeClr val="tx1"/>
                </a:solidFill>
              </a:rPr>
              <a:t> παντελόν</a:t>
            </a:r>
            <a:r>
              <a:rPr lang="el-GR" sz="5400" dirty="0">
                <a:solidFill>
                  <a:srgbClr val="FF0000"/>
                </a:solidFill>
              </a:rPr>
              <a:t>ι</a:t>
            </a:r>
            <a:r>
              <a:rPr lang="el-GR" sz="5400" dirty="0">
                <a:solidFill>
                  <a:schemeClr val="tx1"/>
                </a:solidFill>
              </a:rPr>
              <a:t> </a:t>
            </a:r>
            <a:r>
              <a:rPr lang="el-GR" sz="5400" dirty="0">
                <a:solidFill>
                  <a:srgbClr val="FF0000"/>
                </a:solidFill>
              </a:rPr>
              <a:t>του</a:t>
            </a:r>
            <a:r>
              <a:rPr lang="el-GR" sz="5400" dirty="0">
                <a:solidFill>
                  <a:schemeClr val="tx1"/>
                </a:solidFill>
              </a:rPr>
              <a:t> μαθητ</a:t>
            </a:r>
            <a:r>
              <a:rPr lang="el-GR" sz="5400" dirty="0">
                <a:solidFill>
                  <a:srgbClr val="FF0000"/>
                </a:solidFill>
              </a:rPr>
              <a:t>ή</a:t>
            </a:r>
            <a:r>
              <a:rPr lang="el-GR" sz="5400" dirty="0">
                <a:solidFill>
                  <a:schemeClr val="tx1"/>
                </a:solidFill>
              </a:rPr>
              <a:t> είναι  μπλε.</a:t>
            </a:r>
            <a:endParaRPr lang="en-US" sz="5400" dirty="0">
              <a:solidFill>
                <a:schemeClr val="tx1"/>
              </a:solidFill>
            </a:endParaRPr>
          </a:p>
          <a:p>
            <a:pPr algn="ctr"/>
            <a:endParaRPr lang="en-US" sz="5400" dirty="0">
              <a:solidFill>
                <a:schemeClr val="tx1"/>
              </a:solidFill>
            </a:endParaRPr>
          </a:p>
        </p:txBody>
      </p:sp>
    </p:spTree>
    <p:extLst>
      <p:ext uri="{BB962C8B-B14F-4D97-AF65-F5344CB8AC3E}">
        <p14:creationId xmlns:p14="http://schemas.microsoft.com/office/powerpoint/2010/main" val="13870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r>
              <a:rPr lang="el-GR" dirty="0"/>
              <a:t>Αυτή η τσάντα είναι  της   μαθήτριας.</a:t>
            </a:r>
            <a:br>
              <a:rPr lang="el-GR" dirty="0"/>
            </a:br>
            <a:r>
              <a:rPr lang="el-GR" dirty="0"/>
              <a:t>Αυτή η τσάντα είναι  του κοριτσιού.</a:t>
            </a:r>
            <a:endParaRPr lang="en-US" dirty="0"/>
          </a:p>
        </p:txBody>
      </p:sp>
      <p:pic>
        <p:nvPicPr>
          <p:cNvPr id="1026" name="Picture 2" descr="Σχολική τσάντα διανυσματική απεικόνιση. εικονογραφία από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0467" y="263959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132" y="2326183"/>
            <a:ext cx="4428510" cy="32386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Αυτό το αυτοκίνητο είναι  του αστυνομικού. </a:t>
            </a:r>
            <a:endParaRPr lang="en-US" dirty="0"/>
          </a:p>
        </p:txBody>
      </p:sp>
      <p:pic>
        <p:nvPicPr>
          <p:cNvPr id="2050" name="Picture 2" descr="Αστεία αυτοκίνητα κινούμενων σχεδίων - κόκκινα κινούμενα ..."/>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24504"/>
          <a:stretch/>
        </p:blipFill>
        <p:spPr bwMode="auto">
          <a:xfrm>
            <a:off x="1256149" y="2450708"/>
            <a:ext cx="4122049" cy="3285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Νέα κινούμενα σχέδια αστυνομικών Διανυσματική απεικόνιση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24"/>
          <a:stretch/>
        </p:blipFill>
        <p:spPr bwMode="auto">
          <a:xfrm>
            <a:off x="5929746" y="2834459"/>
            <a:ext cx="4204715" cy="25175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Αυτή η φούστα είναι  του  κοριτσιού.</a:t>
            </a:r>
            <a:endParaRPr lang="en-US" dirty="0"/>
          </a:p>
        </p:txBody>
      </p:sp>
      <p:pic>
        <p:nvPicPr>
          <p:cNvPr id="3074" name="Picture 2" descr="Σχέδια για φούστες | Sxedio Modas 20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3391" y="2015631"/>
            <a:ext cx="4351338" cy="4351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Κορίτσ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2388971"/>
            <a:ext cx="4762500" cy="36046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68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8E5E-7C7F-9D74-ABCA-13984EDD79C0}"/>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B61F1FC-DD8D-7751-52DF-E5C924A9F13F}"/>
              </a:ext>
            </a:extLst>
          </p:cNvPr>
          <p:cNvSpPr>
            <a:spLocks noGrp="1"/>
          </p:cNvSpPr>
          <p:nvPr>
            <p:ph idx="1"/>
          </p:nvPr>
        </p:nvSpPr>
        <p:spPr>
          <a:xfrm>
            <a:off x="743198" y="448087"/>
            <a:ext cx="10515600" cy="1413370"/>
          </a:xfrm>
        </p:spPr>
        <p:txBody>
          <a:bodyPr>
            <a:normAutofit/>
          </a:bodyPr>
          <a:lstStyle/>
          <a:p>
            <a:pPr marL="0" indent="0">
              <a:buNone/>
            </a:pPr>
            <a:r>
              <a:rPr lang="el-GR" sz="4000" dirty="0"/>
              <a:t>___  _____  είναι ζεστός.</a:t>
            </a:r>
          </a:p>
          <a:p>
            <a:pPr marL="0" indent="0">
              <a:buNone/>
            </a:pPr>
            <a:r>
              <a:rPr lang="el-GR" sz="4000" dirty="0"/>
              <a:t>Το τενεκεδάκι  ___  _____ είναι στο χέρι  της. </a:t>
            </a:r>
          </a:p>
          <a:p>
            <a:pPr marL="0" indent="0">
              <a:buNone/>
            </a:pPr>
            <a:endParaRPr lang="el-CY" sz="4000" dirty="0"/>
          </a:p>
        </p:txBody>
      </p:sp>
      <p:pic>
        <p:nvPicPr>
          <p:cNvPr id="1026" name="Picture 2" descr="Σχέδιο καφέ, καρτούν εικονογράφηση για κορίτσια να πίνουν καφέ, μπράτσο,  τέχνη png | PNGEgg">
            <a:extLst>
              <a:ext uri="{FF2B5EF4-FFF2-40B4-BE49-F238E27FC236}">
                <a16:creationId xmlns:a16="http://schemas.microsoft.com/office/drawing/2014/main" id="{1F5B5DAE-DA5F-ABF4-E67A-8D7E1824D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131" y="1949718"/>
            <a:ext cx="602773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66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0F474-575A-EB02-FF47-972AF0A4A8B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A0BD3E2-F051-D233-DFD6-7973E1F8C221}"/>
              </a:ext>
            </a:extLst>
          </p:cNvPr>
          <p:cNvSpPr>
            <a:spLocks noGrp="1"/>
          </p:cNvSpPr>
          <p:nvPr>
            <p:ph idx="1"/>
          </p:nvPr>
        </p:nvSpPr>
        <p:spPr>
          <a:xfrm>
            <a:off x="838200" y="563562"/>
            <a:ext cx="10515600" cy="2027239"/>
          </a:xfrm>
        </p:spPr>
        <p:txBody>
          <a:bodyPr>
            <a:normAutofit fontScale="92500" lnSpcReduction="20000"/>
          </a:bodyPr>
          <a:lstStyle/>
          <a:p>
            <a:pPr marL="0" indent="0">
              <a:buNone/>
            </a:pPr>
            <a:endParaRPr lang="el-GR" dirty="0"/>
          </a:p>
          <a:p>
            <a:pPr marL="0" indent="0">
              <a:buNone/>
            </a:pPr>
            <a:r>
              <a:rPr lang="el-GR" sz="4000" dirty="0"/>
              <a:t>__ ______ μου είναι καθαρό. </a:t>
            </a:r>
          </a:p>
          <a:p>
            <a:pPr marL="0" indent="0">
              <a:buNone/>
            </a:pPr>
            <a:endParaRPr lang="el-GR" sz="4000" dirty="0"/>
          </a:p>
          <a:p>
            <a:pPr marL="0" indent="0">
              <a:buNone/>
            </a:pPr>
            <a:r>
              <a:rPr lang="el-GR" sz="4000" dirty="0"/>
              <a:t>Η καρέκλα _____ _____ είναι σπασμένη. </a:t>
            </a:r>
          </a:p>
          <a:p>
            <a:pPr marL="0" indent="0">
              <a:buNone/>
            </a:pPr>
            <a:endParaRPr lang="el-CY" dirty="0"/>
          </a:p>
        </p:txBody>
      </p:sp>
      <p:pic>
        <p:nvPicPr>
          <p:cNvPr id="2"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AD65600B-F7E9-FAFE-857A-EC6DF8B71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09" r="12822" b="17435"/>
          <a:stretch>
            <a:fillRect/>
          </a:stretch>
        </p:blipFill>
        <p:spPr bwMode="auto">
          <a:xfrm>
            <a:off x="1001486" y="3253580"/>
            <a:ext cx="2474425" cy="2027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Θρανίο και μια καρέκλα. Διάνυσμα από ©DenisPotysiev 189797348">
            <a:extLst>
              <a:ext uri="{FF2B5EF4-FFF2-40B4-BE49-F238E27FC236}">
                <a16:creationId xmlns:a16="http://schemas.microsoft.com/office/drawing/2014/main" id="{81C49AFA-5A8E-3AEE-4025-8099962DE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182"/>
          <a:stretch>
            <a:fillRect/>
          </a:stretch>
        </p:blipFill>
        <p:spPr bwMode="auto">
          <a:xfrm>
            <a:off x="3990975" y="3253580"/>
            <a:ext cx="2105025" cy="1950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36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7E009-82E2-88A2-C348-81561B25B925}"/>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A4DBE3E-BD42-8E0D-D6A8-3BEBEABF6632}"/>
              </a:ext>
            </a:extLst>
          </p:cNvPr>
          <p:cNvSpPr>
            <a:spLocks noGrp="1"/>
          </p:cNvSpPr>
          <p:nvPr>
            <p:ph idx="1"/>
          </p:nvPr>
        </p:nvSpPr>
        <p:spPr>
          <a:xfrm>
            <a:off x="424543" y="415131"/>
            <a:ext cx="11440885" cy="1707583"/>
          </a:xfrm>
        </p:spPr>
        <p:txBody>
          <a:bodyPr>
            <a:normAutofit fontScale="92500" lnSpcReduction="20000"/>
          </a:bodyPr>
          <a:lstStyle/>
          <a:p>
            <a:pPr marL="0" indent="0">
              <a:buNone/>
            </a:pPr>
            <a:r>
              <a:rPr lang="el-GR" sz="4000" dirty="0"/>
              <a:t>___  _____ μου  είναι καλή. </a:t>
            </a:r>
          </a:p>
          <a:p>
            <a:pPr marL="0" indent="0">
              <a:buNone/>
            </a:pPr>
            <a:endParaRPr lang="el-GR" sz="4000" dirty="0"/>
          </a:p>
          <a:p>
            <a:pPr marL="0" indent="0">
              <a:buNone/>
            </a:pPr>
            <a:r>
              <a:rPr lang="el-GR" sz="4000" dirty="0"/>
              <a:t>Η καρέκλα ____ ______ μου  είναι  σπασμένη. </a:t>
            </a:r>
          </a:p>
        </p:txBody>
      </p:sp>
      <p:pic>
        <p:nvPicPr>
          <p:cNvPr id="3074" name="Picture 2" descr="Σπασμένη ξύλινη καρέκλα με το πράσινο κάθισμα Διανυσματική απεικόνιση -  εικονογραφία από bankroll: 63321867">
            <a:extLst>
              <a:ext uri="{FF2B5EF4-FFF2-40B4-BE49-F238E27FC236}">
                <a16:creationId xmlns:a16="http://schemas.microsoft.com/office/drawing/2014/main" id="{08279BDA-7EF7-AE93-EA39-C6901F8ED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5" r="7546" b="18649"/>
          <a:stretch>
            <a:fillRect/>
          </a:stretch>
        </p:blipFill>
        <p:spPr bwMode="auto">
          <a:xfrm>
            <a:off x="4169229" y="2307772"/>
            <a:ext cx="4136572" cy="2917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φίλος Στοκ Εικονογραφήσεις, Vectors, &amp; Clipart – (359,043 Στοκ  Εικονογραφήσεις)">
            <a:extLst>
              <a:ext uri="{FF2B5EF4-FFF2-40B4-BE49-F238E27FC236}">
                <a16:creationId xmlns:a16="http://schemas.microsoft.com/office/drawing/2014/main" id="{86C3D780-15B4-0650-F980-7D339295F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409" y="2592162"/>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5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C00D-6B08-ABFF-638D-2F2FC8A147FF}"/>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27DE07F-C8CF-B37B-D207-C75769AD34A7}"/>
              </a:ext>
            </a:extLst>
          </p:cNvPr>
          <p:cNvSpPr>
            <a:spLocks noGrp="1"/>
          </p:cNvSpPr>
          <p:nvPr>
            <p:ph idx="1"/>
          </p:nvPr>
        </p:nvSpPr>
        <p:spPr>
          <a:xfrm>
            <a:off x="838200" y="588962"/>
            <a:ext cx="10515600" cy="1603375"/>
          </a:xfrm>
        </p:spPr>
        <p:txBody>
          <a:bodyPr>
            <a:normAutofit/>
          </a:bodyPr>
          <a:lstStyle/>
          <a:p>
            <a:pPr marL="0" indent="0">
              <a:buNone/>
            </a:pPr>
            <a:r>
              <a:rPr lang="el-GR" sz="3200" dirty="0"/>
              <a:t>____  ______ είναι στην  κασετίνα. </a:t>
            </a:r>
          </a:p>
          <a:p>
            <a:pPr marL="0" indent="0">
              <a:buNone/>
            </a:pPr>
            <a:r>
              <a:rPr lang="el-GR" sz="3200" dirty="0"/>
              <a:t>Η μύτη  ___   _________ είναι σπασμένη.  </a:t>
            </a:r>
            <a:endParaRPr lang="el-CY" sz="3200" dirty="0"/>
          </a:p>
        </p:txBody>
      </p:sp>
      <p:pic>
        <p:nvPicPr>
          <p:cNvPr id="5122" name="Picture 2" descr="Διάνυσμα Ασπρόμαυρη Κασετίνα Γραφική Ύλη Πλαίσιο Πίσω Στο Σχολικό  Εκπαιδευτικό Διάνυσμα από ©LexiClaus 483225244">
            <a:extLst>
              <a:ext uri="{FF2B5EF4-FFF2-40B4-BE49-F238E27FC236}">
                <a16:creationId xmlns:a16="http://schemas.microsoft.com/office/drawing/2014/main" id="{0D874858-34A6-B695-3F57-C450388F0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7997" y="3233738"/>
            <a:ext cx="2324100" cy="197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2.000+ δωρεάν Μύτη Μολυβιού και εικονογραφήσεις για Μύτη - Pixabay">
            <a:extLst>
              <a:ext uri="{FF2B5EF4-FFF2-40B4-BE49-F238E27FC236}">
                <a16:creationId xmlns:a16="http://schemas.microsoft.com/office/drawing/2014/main" id="{CC3889EE-5148-6FC0-316F-04800CD69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097" y="2902446"/>
            <a:ext cx="3201760" cy="2915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995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1197</Words>
  <Application>Microsoft Office PowerPoint</Application>
  <PresentationFormat>Ευρεία οθόνη</PresentationFormat>
  <Paragraphs>314</Paragraphs>
  <Slides>59</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59</vt:i4>
      </vt:variant>
    </vt:vector>
  </HeadingPairs>
  <TitlesOfParts>
    <vt:vector size="64" baseType="lpstr">
      <vt:lpstr>Aptos</vt:lpstr>
      <vt:lpstr>Aptos Display</vt:lpstr>
      <vt:lpstr>Arial</vt:lpstr>
      <vt:lpstr>Google Sans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του/της     </vt:lpstr>
      <vt:lpstr>    -ου      -ς      -ς  </vt:lpstr>
      <vt:lpstr>    -ου      -ς      -ς  </vt:lpstr>
      <vt:lpstr>Άσκηση </vt:lpstr>
      <vt:lpstr>Άσκηση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αριθμός  των ______  αυξάνεται.</vt:lpstr>
      <vt:lpstr>Αυτοαξιολόγηση στο σπίτι </vt:lpstr>
      <vt:lpstr>Παρουσίαση του PowerPoint</vt:lpstr>
      <vt:lpstr>ΓΕΝΙΚΗ</vt:lpstr>
      <vt:lpstr>ΓΕΝΙΚΗ</vt:lpstr>
      <vt:lpstr>                         η    -&gt;     της </vt:lpstr>
      <vt:lpstr>                         η    -&gt;     της </vt:lpstr>
      <vt:lpstr>                         o    -&gt;     του </vt:lpstr>
      <vt:lpstr>                         o    -&gt;     τou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Αυτή η τσάντα είναι  της   μαθήτριας. Αυτή η τσάντα είναι  του κοριτσιού.</vt:lpstr>
      <vt:lpstr>Αυτό το αυτοκίνητο είναι  του αστυνομικού. </vt:lpstr>
      <vt:lpstr>Αυτή η φούστα είναι  του  κοριτσιού.</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66</cp:revision>
  <dcterms:created xsi:type="dcterms:W3CDTF">2026-01-06T08:52:35Z</dcterms:created>
  <dcterms:modified xsi:type="dcterms:W3CDTF">2026-04-21T18:41:47Z</dcterms:modified>
</cp:coreProperties>
</file>