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50" r:id="rId3"/>
    <p:sldId id="451" r:id="rId4"/>
    <p:sldId id="487" r:id="rId5"/>
    <p:sldId id="488" r:id="rId6"/>
    <p:sldId id="489" r:id="rId7"/>
    <p:sldId id="490" r:id="rId8"/>
    <p:sldId id="552" r:id="rId9"/>
    <p:sldId id="555" r:id="rId10"/>
    <p:sldId id="536" r:id="rId11"/>
    <p:sldId id="553" r:id="rId12"/>
    <p:sldId id="537" r:id="rId13"/>
    <p:sldId id="538" r:id="rId14"/>
    <p:sldId id="557" r:id="rId15"/>
    <p:sldId id="514" r:id="rId16"/>
    <p:sldId id="547" r:id="rId17"/>
    <p:sldId id="440" r:id="rId18"/>
    <p:sldId id="531" r:id="rId19"/>
    <p:sldId id="554" r:id="rId20"/>
    <p:sldId id="530" r:id="rId21"/>
    <p:sldId id="529" r:id="rId22"/>
  </p:sldIdLst>
  <p:sldSz cx="12192000" cy="6858000"/>
  <p:notesSz cx="6858000" cy="91440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39" d="100"/>
          <a:sy n="39" d="100"/>
        </p:scale>
        <p:origin x="168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EABBAE-8E1A-21BD-1AAC-633A82162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B43C2BE-180B-5E24-7784-05AC1C31C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7B57900-63E0-4002-1EAA-47759E24C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6DF8EA-7A44-750F-47FD-621E332E7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6F3B124-CA40-82CB-CEBD-88C18FCE6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3404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099853-541F-D7E3-2B70-1D64A4355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93F1ADC-A596-4E8C-0010-6E317D91C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E204184-A871-3F11-6095-08C6BF9C2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7DE6C12-F533-0B50-D81C-7BC0A8135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E1C0359-16AB-5AE5-7A8A-C71C24417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8640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25A3E17F-0E06-811A-65C3-2D2DDE5AF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689EAC0-3A90-A4FC-D404-073CC898E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02F3EF-2A15-8668-FEEE-F90CFF5A8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1B26F85-56A1-E9EC-4B1D-6E882EA3A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06C577E-CBDB-0579-53F4-697DC9446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00190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449B65-D55A-C75B-18C2-B042F79ED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57E58A-6712-C380-1C58-F8E83B1C0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1625DD7-800C-F246-521D-9CDCD0B5A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11F4325-E7C1-FB5A-B97D-77AB0F979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0970A4B-76BC-1446-31CA-F14DB90AF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3373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BDF015-1A04-ECDD-65FC-04F574D5F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0304FDA-BE5B-0D07-8C9C-CF5CD878A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92A2DB7-AEE0-456F-5E0A-18A7497AE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6418DBA-49A3-7DBF-9EEC-5AA8514A2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C39F13C-6B68-26AF-E1A2-6435FA348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32813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CB81C9-B7A3-7B4D-C107-E032837BF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30AC26-F4D7-2202-0370-3E6312179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CB2E372-28CD-0089-2F13-DB3AB6FF15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E7E0349-F0BB-27CF-9BA7-D04CA2C7A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D2D6A50-13B9-0CD9-A0E4-328FF33AF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93957E6-A013-9593-AB57-ED2F442B3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80570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C8D80A-0C6F-28DC-277F-AD4D0F7B6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66D4AFA-134E-0A6E-07F5-9F399AFEF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8E6B378-1266-75AB-CB52-6C1688E536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471F36D-E794-61E5-9E09-1545C666C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2DB0F5C-5C59-06E3-8665-99223DCF56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AA935FB-EAC0-FE69-480E-54A5DD6F6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9DEE90C-23A7-959B-A94D-AD464CF97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B3DD3A7-F9E5-9CE6-C530-8AF0BCFF2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27335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A6B204-5188-B5FE-E9C8-CF69F1D34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607CD9B-2418-B764-B0BC-21EA0DA1D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2F92F3B-4A1C-759A-7901-9A7E5C3AF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2EC3633-0FEF-F40D-7035-6421AAAEF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905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5AA1A07-6B6B-5593-6769-B76DA8698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E530282-F80E-D850-6B53-43D2BCF2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176AA2A-0DC9-903D-579D-D2E2EAB5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4119344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2A4912-96FA-7921-80BD-F64288DB9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8F1652-1947-6CA5-594B-1D363F1E8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4ED5D5D-6BAF-4490-B1AB-7E9278FD0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CC79616-BEB2-D1EC-B5EF-CCCF2D984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74782A2-758B-4C07-E21A-D8707270D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E00E910-FB86-B6CE-301E-F8D05879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9897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747009-AAAB-542E-D072-BA01575FE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665E35A-C8BD-7E45-0354-26D7E7058C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41DFD9A-6D9B-BDE4-5F86-0F9D41191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958309C-EA48-7FC8-BD88-C1CFECA52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0B60553-66CC-605B-C450-B4E2CC63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391952F-F4B1-9418-9E0C-09F1CCAEE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06056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FE9D6DE-25A3-A577-6951-C4EC7770D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A5DE9BC-379E-2E64-785F-30E6C3009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B2CE9B-EAEF-7771-B673-D2657B5095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885C6-2B42-44DA-9496-78B6B71556A7}" type="datetimeFigureOut">
              <a:rPr lang="el-CY" smtClean="0"/>
              <a:t>04/22/2026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5944CA7-9207-427C-15CB-059BF721EF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25C1C84-6590-FF23-CD17-4E4E3ED1E2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73BD6B-8ECD-4F4B-84A9-B444D39FB14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26985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1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685801" y="5561174"/>
            <a:ext cx="6901542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>
                <a:solidFill>
                  <a:schemeClr val="tx1"/>
                </a:solidFill>
              </a:rPr>
              <a:t>39. Ερωτηματικές  λέξεις : Πότε  </a:t>
            </a:r>
            <a:r>
              <a:rPr lang="en-US" sz="2000" dirty="0">
                <a:solidFill>
                  <a:schemeClr val="tx1"/>
                </a:solidFill>
              </a:rPr>
              <a:t>&amp; </a:t>
            </a:r>
            <a:r>
              <a:rPr lang="el-GR" sz="2000" dirty="0">
                <a:solidFill>
                  <a:schemeClr val="tx1"/>
                </a:solidFill>
              </a:rPr>
              <a:t> Γιατί   </a:t>
            </a:r>
            <a:r>
              <a:rPr lang="en-US" sz="2000">
                <a:solidFill>
                  <a:schemeClr val="tx1"/>
                </a:solidFill>
              </a:rPr>
              <a:t> </a:t>
            </a:r>
            <a:endParaRPr lang="el-CY" sz="2000" dirty="0">
              <a:solidFill>
                <a:schemeClr val="tx1"/>
              </a:solidFill>
            </a:endParaRPr>
          </a:p>
          <a:p>
            <a:pPr algn="ctr"/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CD1A6-9AC6-EFED-DE5F-EDB282CAA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15460F92-486C-D835-16B7-04811F93E0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CDC540BF-07FF-7040-1A6B-61657FC18580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Κατανόηση  γραπτού λόγου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117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CBD97D-E9FD-E55B-445E-975A4E673126}"/>
              </a:ext>
            </a:extLst>
          </p:cNvPr>
          <p:cNvSpPr txBox="1"/>
          <p:nvPr/>
        </p:nvSpPr>
        <p:spPr>
          <a:xfrm>
            <a:off x="457201" y="260980"/>
            <a:ext cx="4506685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Μαρία: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Γεια σου Νίκο! Είσαι καλά;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Νίκος: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Όχι, είμαι πολύ κουρασμένος.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Μαρία: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Γιατί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είσαι κουρασμένος;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Νίκος: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Γιατί έχω πολλή δουλειά σήμερα.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Μαρία: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Πότε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τελειώνεις τη δουλειά;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Νίκος: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Τελειώνω στις οκτώ το βράδυ.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Μαρία: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Καλή συνέχεια τότε!</a:t>
            </a:r>
            <a:br>
              <a:rPr lang="el-GR" sz="2800" dirty="0"/>
            </a:br>
            <a:r>
              <a:rPr lang="el-GR" sz="2800" b="1" i="0" dirty="0">
                <a:solidFill>
                  <a:srgbClr val="0A0A0A"/>
                </a:solidFill>
                <a:effectLst/>
                <a:latin typeface="Google Sans"/>
              </a:rPr>
              <a:t>Νίκος:</a:t>
            </a:r>
            <a:r>
              <a:rPr lang="el-GR" sz="2800" b="0" i="0" dirty="0">
                <a:solidFill>
                  <a:srgbClr val="0A0A0A"/>
                </a:solidFill>
                <a:effectLst/>
                <a:latin typeface="Google Sans"/>
              </a:rPr>
              <a:t> Ευχαριστώ, Μαρία!</a:t>
            </a:r>
            <a:endParaRPr lang="el-CY" sz="2800" dirty="0"/>
          </a:p>
        </p:txBody>
      </p:sp>
      <p:pic>
        <p:nvPicPr>
          <p:cNvPr id="4098" name="Picture 2" descr="εικονεσ : στρες, εξαντλημένος, βαριόμουνος, συναισθημα, επιχείρηση,  κουρασμένος, μελαγχολικός, κατάθλιψη, υπάλληλος, δουλειά, κεφάλι, τεμπέλης,  Ανθρωποι, λυπημένος, πρόβλημα, γραφείο, ύπνος, άνδρας, καταπονημένος,  ΦΟΡΗΤΟΣ ΥΠΟΛΟΓΙΣΤΗΣ, ΚΙΝΟΥΜΕΝΟ ΣΧΕΔΙΟ ...">
            <a:extLst>
              <a:ext uri="{FF2B5EF4-FFF2-40B4-BE49-F238E27FC236}">
                <a16:creationId xmlns:a16="http://schemas.microsoft.com/office/drawing/2014/main" id="{10DA7A9A-961C-C858-6AC2-814BD3D14A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412" y="522514"/>
            <a:ext cx="2918733" cy="290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3D183EE4-4B02-06AB-C948-B4900799D982}"/>
              </a:ext>
            </a:extLst>
          </p:cNvPr>
          <p:cNvSpPr/>
          <p:nvPr/>
        </p:nvSpPr>
        <p:spPr>
          <a:xfrm>
            <a:off x="8240484" y="1328057"/>
            <a:ext cx="3799115" cy="10123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κουρασμένος </a:t>
            </a:r>
            <a:endParaRPr lang="el-CY" sz="4400" dirty="0">
              <a:solidFill>
                <a:schemeClr val="tx1"/>
              </a:solidFill>
            </a:endParaRPr>
          </a:p>
        </p:txBody>
      </p:sp>
      <p:pic>
        <p:nvPicPr>
          <p:cNvPr id="4100" name="Picture 4" descr="Γυναίκα υπάλληλος γραφείου. Επίπεδη καρτούν εικονογράφηση φορέα Διάνυσμα  από ©prettyvectors 107350046">
            <a:extLst>
              <a:ext uri="{FF2B5EF4-FFF2-40B4-BE49-F238E27FC236}">
                <a16:creationId xmlns:a16="http://schemas.microsoft.com/office/drawing/2014/main" id="{7760F98F-A16B-25E0-16C8-BAD6A89DC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412" y="3741962"/>
            <a:ext cx="2918733" cy="2593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1CACC8B-35E3-2D7A-DBB7-71C7B3C2C8A0}"/>
              </a:ext>
            </a:extLst>
          </p:cNvPr>
          <p:cNvSpPr/>
          <p:nvPr/>
        </p:nvSpPr>
        <p:spPr>
          <a:xfrm>
            <a:off x="8240484" y="4278085"/>
            <a:ext cx="3799115" cy="10123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γραμματέας</a:t>
            </a:r>
            <a:endParaRPr lang="el-CY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332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3394C-517C-0D34-D7F0-00561813B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5756AF68-680A-282A-BB5B-5E45990B7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1704F007-653A-852A-076B-22BFF88EFA1A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Παραγωγή γραπτού λόγου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248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5" name="Rectangle 4104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Freeform: Shape 4106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09" name="Freeform: Shape 4108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11" name="Freeform: Shape 4110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13" name="Freeform: Shape 4112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15" name="Freeform: Shape 4114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100" name="Picture 4" descr="Cartoon Little Kids a Study in the Classroom Stock Vector - Illustration of  adorable, girl: 55839785">
            <a:extLst>
              <a:ext uri="{FF2B5EF4-FFF2-40B4-BE49-F238E27FC236}">
                <a16:creationId xmlns:a16="http://schemas.microsoft.com/office/drawing/2014/main" id="{EDECE9A2-0606-EF46-BF20-D5A6AA17D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50" b="15482"/>
          <a:stretch>
            <a:fillRect/>
          </a:stretch>
        </p:blipFill>
        <p:spPr bwMode="auto"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7" name="Freeform: Shape 4116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DEFF2C9D-4D82-E96D-7F34-59B82C868BA5}"/>
              </a:ext>
            </a:extLst>
          </p:cNvPr>
          <p:cNvSpPr/>
          <p:nvPr/>
        </p:nvSpPr>
        <p:spPr>
          <a:xfrm>
            <a:off x="6381913" y="94122"/>
            <a:ext cx="5450858" cy="1190392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Γιατί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η </a:t>
            </a:r>
            <a:r>
              <a:rPr lang="el-GR" sz="3200" dirty="0">
                <a:solidFill>
                  <a:schemeClr val="tx1"/>
                </a:solidFill>
              </a:rPr>
              <a:t>καθηγήτρια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είναι  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χαρούμενη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;</a:t>
            </a:r>
          </a:p>
          <a:p>
            <a:pPr algn="ctr"/>
            <a:endParaRPr lang="el-CY" dirty="0"/>
          </a:p>
        </p:txBody>
      </p:sp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6B3B5F60-F620-9FC4-B778-166FD91BE962}"/>
              </a:ext>
            </a:extLst>
          </p:cNvPr>
          <p:cNvSpPr/>
          <p:nvPr/>
        </p:nvSpPr>
        <p:spPr>
          <a:xfrm>
            <a:off x="5469370" y="1839686"/>
            <a:ext cx="6363401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Η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καθηγήτρια είναι χαρούμενη,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επειδή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  <p:sp>
        <p:nvSpPr>
          <p:cNvPr id="7" name="Φυσαλίδα ομιλίας: Ορθογώνιο με στρογγυλεμένες γωνίες 6">
            <a:extLst>
              <a:ext uri="{FF2B5EF4-FFF2-40B4-BE49-F238E27FC236}">
                <a16:creationId xmlns:a16="http://schemas.microsoft.com/office/drawing/2014/main" id="{6E2CFD1C-CEB0-8F0F-9710-425B41AC1D73}"/>
              </a:ext>
            </a:extLst>
          </p:cNvPr>
          <p:cNvSpPr/>
          <p:nvPr/>
        </p:nvSpPr>
        <p:spPr>
          <a:xfrm>
            <a:off x="5469370" y="3378766"/>
            <a:ext cx="6515801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Η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καθηγήτρια είναι χαρούμενη,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επειδή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  <p:sp>
        <p:nvSpPr>
          <p:cNvPr id="8" name="Φυσαλίδα ομιλίας: Ορθογώνιο με στρογγυλεμένες γωνίες 7">
            <a:extLst>
              <a:ext uri="{FF2B5EF4-FFF2-40B4-BE49-F238E27FC236}">
                <a16:creationId xmlns:a16="http://schemas.microsoft.com/office/drawing/2014/main" id="{8B8AA1F0-6609-AD7D-0B4C-F1E26061D6B7}"/>
              </a:ext>
            </a:extLst>
          </p:cNvPr>
          <p:cNvSpPr/>
          <p:nvPr/>
        </p:nvSpPr>
        <p:spPr>
          <a:xfrm>
            <a:off x="5570483" y="5118383"/>
            <a:ext cx="6414688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Η</a:t>
            </a:r>
            <a:r>
              <a:rPr lang="en-US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καθηγήτρια είναι χαρούμενη,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επειδή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</p:spTree>
    <p:extLst>
      <p:ext uri="{BB962C8B-B14F-4D97-AF65-F5344CB8AC3E}">
        <p14:creationId xmlns:p14="http://schemas.microsoft.com/office/powerpoint/2010/main" val="2175901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Πίσω από κάθε ερώτηση τύπου «Εσύ πότε θα παντρευτείς;» κρύβεται μια  κοινωνία που προσπαθεί να χωρέσει όλους τους ανθρώπους σε ένα καλούπι. Αλλά  δεν ήρθες εδώ για να χωρέσεις. Ήρθες για να">
            <a:extLst>
              <a:ext uri="{FF2B5EF4-FFF2-40B4-BE49-F238E27FC236}">
                <a16:creationId xmlns:a16="http://schemas.microsoft.com/office/drawing/2014/main" id="{F2F836EF-406A-3535-D5C7-86E1724CD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23" y="165327"/>
            <a:ext cx="6400119" cy="64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2A4D2ADC-5357-9D72-1AB6-8C41D5AC6929}"/>
              </a:ext>
            </a:extLst>
          </p:cNvPr>
          <p:cNvSpPr/>
          <p:nvPr/>
        </p:nvSpPr>
        <p:spPr>
          <a:xfrm>
            <a:off x="6741142" y="165327"/>
            <a:ext cx="5450858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Εγώ θα παντρευτώ,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όταν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3470C15C-0355-F64C-D368-4B99BB715B0B}"/>
              </a:ext>
            </a:extLst>
          </p:cNvPr>
          <p:cNvSpPr/>
          <p:nvPr/>
        </p:nvSpPr>
        <p:spPr>
          <a:xfrm>
            <a:off x="6741142" y="1787298"/>
            <a:ext cx="5450858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Εγώ θα παντρευτώ,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όταν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  <p:sp>
        <p:nvSpPr>
          <p:cNvPr id="4" name="Φυσαλίδα ομιλίας: Ορθογώνιο με στρογγυλεμένες γωνίες 3">
            <a:extLst>
              <a:ext uri="{FF2B5EF4-FFF2-40B4-BE49-F238E27FC236}">
                <a16:creationId xmlns:a16="http://schemas.microsoft.com/office/drawing/2014/main" id="{754E6C8C-7D04-2666-D829-DDF9CA4404E9}"/>
              </a:ext>
            </a:extLst>
          </p:cNvPr>
          <p:cNvSpPr/>
          <p:nvPr/>
        </p:nvSpPr>
        <p:spPr>
          <a:xfrm>
            <a:off x="6741142" y="3409269"/>
            <a:ext cx="5450858" cy="13171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Εγώ θα παντρευτώ, </a:t>
            </a:r>
            <a:r>
              <a:rPr lang="el-GR" sz="3200" dirty="0">
                <a:solidFill>
                  <a:schemeClr val="tx1"/>
                </a:solidFill>
                <a:highlight>
                  <a:srgbClr val="00FF00"/>
                </a:highlight>
                <a:latin typeface="+mj-lt"/>
                <a:ea typeface="+mj-ea"/>
                <a:cs typeface="+mj-cs"/>
              </a:rPr>
              <a:t>όταν</a:t>
            </a:r>
            <a:r>
              <a:rPr lang="el-GR" sz="3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__________________.</a:t>
            </a:r>
            <a:endParaRPr lang="en-US" sz="3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CY" dirty="0"/>
          </a:p>
        </p:txBody>
      </p:sp>
    </p:spTree>
    <p:extLst>
      <p:ext uri="{BB962C8B-B14F-4D97-AF65-F5344CB8AC3E}">
        <p14:creationId xmlns:p14="http://schemas.microsoft.com/office/powerpoint/2010/main" val="16110528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48F95-1FF5-E94E-4CEC-C3899E6C2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EDF8C9B6-85F9-6DD6-7811-01429446C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BA03A0A-F652-6F91-3FD1-5F9248039BF4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ΕΡΓΑΣΙΑ ΣΤΟ ΣΠΙΤΙ</a:t>
            </a:r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E5F8D392-7A38-05BB-2FAD-79EED03C2B9E}"/>
              </a:ext>
            </a:extLst>
          </p:cNvPr>
          <p:cNvSpPr/>
          <p:nvPr/>
        </p:nvSpPr>
        <p:spPr>
          <a:xfrm>
            <a:off x="8719457" y="2286000"/>
            <a:ext cx="2405743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Το λεξικό μου </a:t>
            </a:r>
            <a:endParaRPr lang="el-CY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812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im Nerede Zaman Neden Nasıl Soru Düşünür Çizim Stok İllüstrasyon:  ©iqoncept #179909138">
            <a:extLst>
              <a:ext uri="{FF2B5EF4-FFF2-40B4-BE49-F238E27FC236}">
                <a16:creationId xmlns:a16="http://schemas.microsoft.com/office/drawing/2014/main" id="{6362CC06-BA58-2F42-DAD8-DCF4C6CAD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9" y="211826"/>
            <a:ext cx="2303690" cy="277159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ερωτηματικές λέξεις – Reoulita">
            <a:extLst>
              <a:ext uri="{FF2B5EF4-FFF2-40B4-BE49-F238E27FC236}">
                <a16:creationId xmlns:a16="http://schemas.microsoft.com/office/drawing/2014/main" id="{CA978D21-8EE4-4DC8-46A2-19F422C7E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4" y="4593026"/>
            <a:ext cx="4088605" cy="181435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F87ECFDA-AA5C-5735-522A-F277163DD479}"/>
              </a:ext>
            </a:extLst>
          </p:cNvPr>
          <p:cNvSpPr/>
          <p:nvPr/>
        </p:nvSpPr>
        <p:spPr>
          <a:xfrm>
            <a:off x="45582" y="3145971"/>
            <a:ext cx="2405743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Το λεξικό μου 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C6185AD-4A37-83F1-32EA-8FE48913A232}"/>
              </a:ext>
            </a:extLst>
          </p:cNvPr>
          <p:cNvSpPr/>
          <p:nvPr/>
        </p:nvSpPr>
        <p:spPr>
          <a:xfrm>
            <a:off x="2588078" y="3145971"/>
            <a:ext cx="3301093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Ερωτηματικές λέξεις 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847AE2C-1FD4-42A4-A385-FB43E66749D9}"/>
              </a:ext>
            </a:extLst>
          </p:cNvPr>
          <p:cNvSpPr/>
          <p:nvPr/>
        </p:nvSpPr>
        <p:spPr>
          <a:xfrm>
            <a:off x="6096000" y="4593026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819C71DA-46D2-6A9A-3862-D7C9D359AD3D}"/>
              </a:ext>
            </a:extLst>
          </p:cNvPr>
          <p:cNvSpPr/>
          <p:nvPr/>
        </p:nvSpPr>
        <p:spPr>
          <a:xfrm>
            <a:off x="6096000" y="3821252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C0A5B396-0C1D-9866-A302-06BF909EF595}"/>
              </a:ext>
            </a:extLst>
          </p:cNvPr>
          <p:cNvSpPr/>
          <p:nvPr/>
        </p:nvSpPr>
        <p:spPr>
          <a:xfrm>
            <a:off x="8294914" y="4584535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7EF5E2E0-34BF-159E-F5D9-C791659D34AD}"/>
              </a:ext>
            </a:extLst>
          </p:cNvPr>
          <p:cNvSpPr/>
          <p:nvPr/>
        </p:nvSpPr>
        <p:spPr>
          <a:xfrm>
            <a:off x="6096000" y="3122811"/>
            <a:ext cx="2051956" cy="5769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Μητρική Γλώσσα</a:t>
            </a:r>
            <a:endParaRPr lang="el-CY" dirty="0"/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995264E4-18C7-1427-2252-EE85784684AE}"/>
              </a:ext>
            </a:extLst>
          </p:cNvPr>
          <p:cNvSpPr/>
          <p:nvPr/>
        </p:nvSpPr>
        <p:spPr>
          <a:xfrm>
            <a:off x="8294914" y="3837943"/>
            <a:ext cx="2051956" cy="5769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A969803F-FA52-5E13-3E12-ED271B4C16D7}"/>
              </a:ext>
            </a:extLst>
          </p:cNvPr>
          <p:cNvSpPr/>
          <p:nvPr/>
        </p:nvSpPr>
        <p:spPr>
          <a:xfrm>
            <a:off x="8294914" y="3113864"/>
            <a:ext cx="2051956" cy="5769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Ελληνική Γλώσσα</a:t>
            </a:r>
            <a:endParaRPr lang="el-CY" dirty="0"/>
          </a:p>
        </p:txBody>
      </p:sp>
      <p:pic>
        <p:nvPicPr>
          <p:cNvPr id="3086" name="Picture 14">
            <a:extLst>
              <a:ext uri="{FF2B5EF4-FFF2-40B4-BE49-F238E27FC236}">
                <a16:creationId xmlns:a16="http://schemas.microsoft.com/office/drawing/2014/main" id="{79FA70BC-DCE4-8229-F9FC-4C7E7A9FA5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77" r="44754"/>
          <a:stretch>
            <a:fillRect/>
          </a:stretch>
        </p:blipFill>
        <p:spPr bwMode="auto">
          <a:xfrm>
            <a:off x="2588078" y="211823"/>
            <a:ext cx="2351315" cy="2771597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9.500+ Why Stok Fotoğrafları, Resimler ve Royalty-Free Görseller - iStock">
            <a:extLst>
              <a:ext uri="{FF2B5EF4-FFF2-40B4-BE49-F238E27FC236}">
                <a16:creationId xmlns:a16="http://schemas.microsoft.com/office/drawing/2014/main" id="{A8203AEC-8DAC-844D-2A97-BE379DBD4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078" y="211822"/>
            <a:ext cx="2303690" cy="1814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2ECF086F-BACF-6C5F-6F8A-5B9130676306}"/>
              </a:ext>
            </a:extLst>
          </p:cNvPr>
          <p:cNvSpPr/>
          <p:nvPr/>
        </p:nvSpPr>
        <p:spPr>
          <a:xfrm>
            <a:off x="10493828" y="3113863"/>
            <a:ext cx="1534886" cy="5769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Αγγλική  Γλώσσα</a:t>
            </a:r>
            <a:endParaRPr lang="el-CY" dirty="0"/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7039E92D-761D-5621-8CBE-B2D2014903F8}"/>
              </a:ext>
            </a:extLst>
          </p:cNvPr>
          <p:cNvSpPr/>
          <p:nvPr/>
        </p:nvSpPr>
        <p:spPr>
          <a:xfrm>
            <a:off x="10493828" y="3837943"/>
            <a:ext cx="1534886" cy="5769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56DFBB46-F2A2-5A99-FBBB-189864474187}"/>
              </a:ext>
            </a:extLst>
          </p:cNvPr>
          <p:cNvSpPr/>
          <p:nvPr/>
        </p:nvSpPr>
        <p:spPr>
          <a:xfrm>
            <a:off x="10493828" y="4562023"/>
            <a:ext cx="1534886" cy="5769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  <p:pic>
        <p:nvPicPr>
          <p:cNvPr id="6148" name="Picture 4" descr="Lali 5n1k Ne,kim,nerede,ne Zaman,neden,nasıl 6lı Set Fiyatı, Yorumları -  duyumarket">
            <a:extLst>
              <a:ext uri="{FF2B5EF4-FFF2-40B4-BE49-F238E27FC236}">
                <a16:creationId xmlns:a16="http://schemas.microsoft.com/office/drawing/2014/main" id="{60344C05-62DC-7135-EB1E-7F6C52086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122" y="170755"/>
            <a:ext cx="4629334" cy="2748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‫لماذا؟؟ ??why‬‎">
            <a:extLst>
              <a:ext uri="{FF2B5EF4-FFF2-40B4-BE49-F238E27FC236}">
                <a16:creationId xmlns:a16="http://schemas.microsoft.com/office/drawing/2014/main" id="{0AB8F79D-BD98-DE8E-9363-7A6200EF27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05"/>
          <a:stretch>
            <a:fillRect/>
          </a:stretch>
        </p:blipFill>
        <p:spPr bwMode="auto">
          <a:xfrm>
            <a:off x="5178879" y="170755"/>
            <a:ext cx="1933575" cy="2748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589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05353-F7B5-0A9E-ACFA-4BC104ED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D1DECD11-20F9-FF2B-4795-F08FD6BF3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12C7E99-D80E-4377-05CC-924053CBDAB3}"/>
              </a:ext>
            </a:extLst>
          </p:cNvPr>
          <p:cNvSpPr/>
          <p:nvPr/>
        </p:nvSpPr>
        <p:spPr>
          <a:xfrm>
            <a:off x="5963478" y="4437110"/>
            <a:ext cx="5858408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>
                <a:solidFill>
                  <a:schemeClr val="tx1"/>
                </a:solidFill>
              </a:rPr>
              <a:t>Ζήτησα ένα μολύβι από τον συμμαθητή μου.</a:t>
            </a:r>
            <a:endParaRPr lang="el-CY" sz="3600" b="1" dirty="0">
              <a:solidFill>
                <a:schemeClr val="tx1"/>
              </a:solidFill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39923823-BE29-5AD5-CA89-D36D838E8CDA}"/>
              </a:ext>
            </a:extLst>
          </p:cNvPr>
          <p:cNvSpPr/>
          <p:nvPr/>
        </p:nvSpPr>
        <p:spPr>
          <a:xfrm>
            <a:off x="1055914" y="2275114"/>
            <a:ext cx="1763486" cy="155665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Γιατί μιλάς;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191677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EC211-BB03-204C-9D2F-E559DACFE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063F4281-FAE5-7BFF-9A5B-91ED1469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0F9C027A-064C-F20F-D499-7155FA9B485A}"/>
              </a:ext>
            </a:extLst>
          </p:cNvPr>
          <p:cNvSpPr/>
          <p:nvPr/>
        </p:nvSpPr>
        <p:spPr>
          <a:xfrm>
            <a:off x="5963478" y="4437110"/>
            <a:ext cx="5858408" cy="10014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>
                <a:solidFill>
                  <a:schemeClr val="tx1"/>
                </a:solidFill>
              </a:rPr>
              <a:t>Στις έξι!</a:t>
            </a:r>
            <a:endParaRPr lang="el-CY" sz="3600" b="1" dirty="0">
              <a:solidFill>
                <a:schemeClr val="tx1"/>
              </a:solidFill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C16C5DF1-A468-E9D4-7FDA-B43713A34916}"/>
              </a:ext>
            </a:extLst>
          </p:cNvPr>
          <p:cNvSpPr/>
          <p:nvPr/>
        </p:nvSpPr>
        <p:spPr>
          <a:xfrm>
            <a:off x="1055913" y="2275114"/>
            <a:ext cx="2111829" cy="164374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b="1" dirty="0"/>
              <a:t>Πότε ξυπνάς το πρωί;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119552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1026" name="Picture 2" descr="Να μην ξεχάσω... - Zaldy Tan | Public βιβλία">
            <a:extLst>
              <a:ext uri="{FF2B5EF4-FFF2-40B4-BE49-F238E27FC236}">
                <a16:creationId xmlns:a16="http://schemas.microsoft.com/office/drawing/2014/main" id="{1D0A7130-3A99-49CD-B6E6-1985864249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9" t="15468" r="15517" b="39212"/>
          <a:stretch/>
        </p:blipFill>
        <p:spPr bwMode="auto">
          <a:xfrm rot="20135317">
            <a:off x="10163456" y="799392"/>
            <a:ext cx="1809164" cy="82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Κινούμενα σχέδια ρολόι σύμβολο Διάνυσμα από ©lineartestpilot 38155367">
            <a:extLst>
              <a:ext uri="{FF2B5EF4-FFF2-40B4-BE49-F238E27FC236}">
                <a16:creationId xmlns:a16="http://schemas.microsoft.com/office/drawing/2014/main" id="{1D8668C3-ABEF-1451-F1FD-D0D03CF96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32" y="176961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alendar clipart cartoon style vector illustration | Premium AI-generated  vector">
            <a:extLst>
              <a:ext uri="{FF2B5EF4-FFF2-40B4-BE49-F238E27FC236}">
                <a16:creationId xmlns:a16="http://schemas.microsoft.com/office/drawing/2014/main" id="{A115BECA-29A6-8013-1237-EADF84EBE0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7152" y="168252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CE6F2F5-6EF2-058C-2A49-444964107AE8}"/>
              </a:ext>
            </a:extLst>
          </p:cNvPr>
          <p:cNvSpPr/>
          <p:nvPr/>
        </p:nvSpPr>
        <p:spPr>
          <a:xfrm>
            <a:off x="1328057" y="4419600"/>
            <a:ext cx="3472543" cy="1208314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Πότε;</a:t>
            </a:r>
            <a:endParaRPr lang="el-CY" sz="4800" dirty="0">
              <a:solidFill>
                <a:schemeClr val="tx1"/>
              </a:solidFill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AF8E63D-AFBE-8021-C547-FD72CA3C0987}"/>
              </a:ext>
            </a:extLst>
          </p:cNvPr>
          <p:cNvSpPr/>
          <p:nvPr/>
        </p:nvSpPr>
        <p:spPr>
          <a:xfrm>
            <a:off x="6433457" y="4419600"/>
            <a:ext cx="3472543" cy="1208314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Γιατί;</a:t>
            </a:r>
            <a:endParaRPr lang="el-CY" sz="4800" dirty="0">
              <a:solidFill>
                <a:schemeClr val="tx1"/>
              </a:solidFill>
            </a:endParaRPr>
          </a:p>
        </p:txBody>
      </p:sp>
      <p:pic>
        <p:nvPicPr>
          <p:cNvPr id="1032" name="Picture 8" descr="εικονεσ : άνδρας, ταραγμένος, ερωτηματικό, χαρακτήρας κινουμένων σχεδίων,  ΚΙΝΟΥΜΕΝΟ ΣΧΕΔΙΟ, πρόβλημα, παρακαλώ, μυστήριο, Γιατί, νομίζω, σύγχυση,  σκέψη, διακοπής, αυτοκόλλητη ετικέτα, χειρονομία, ευτυχισμένος, μοιρασιά,  output device, τέχνη, σχέδιο ...">
            <a:extLst>
              <a:ext uri="{FF2B5EF4-FFF2-40B4-BE49-F238E27FC236}">
                <a16:creationId xmlns:a16="http://schemas.microsoft.com/office/drawing/2014/main" id="{1692F04E-7D3A-7F33-D376-97904F67A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741" y="1769610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6271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56856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Ιανουαρίου 2026 (__/01/2026).Τώρα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3D037-E9EE-4B3C-4D24-A2C2D00FE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4842D083-B19B-96FA-DD1D-8CA819E4BB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C2AE932-439C-E17D-3EFD-1AE941DD6C58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Κατανόηση προφορικού λόγου</a:t>
            </a:r>
            <a:endParaRPr lang="el-CY" sz="40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16CD1A5-CD0C-DD3C-6E8C-5C20EB6D950E}"/>
              </a:ext>
            </a:extLst>
          </p:cNvPr>
          <p:cNvSpPr/>
          <p:nvPr/>
        </p:nvSpPr>
        <p:spPr>
          <a:xfrm rot="440519">
            <a:off x="8532868" y="1920817"/>
            <a:ext cx="3687428" cy="10342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600" b="1" dirty="0">
                <a:solidFill>
                  <a:schemeClr val="tx1"/>
                </a:solidFill>
              </a:rPr>
              <a:t>Συμπλήρωσε!</a:t>
            </a:r>
            <a:r>
              <a:rPr lang="el-GR" sz="3600" dirty="0">
                <a:solidFill>
                  <a:schemeClr val="tx1"/>
                </a:solidFill>
              </a:rPr>
              <a:t> </a:t>
            </a:r>
            <a:r>
              <a:rPr lang="el-GR" sz="3600" b="1" dirty="0">
                <a:solidFill>
                  <a:schemeClr val="tx1"/>
                </a:solidFill>
              </a:rPr>
              <a:t> 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4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AF5ADFC1-DEFC-51E3-0E80-C918A7C4CD08}"/>
              </a:ext>
            </a:extLst>
          </p:cNvPr>
          <p:cNvCxnSpPr>
            <a:cxnSpLocks/>
          </p:cNvCxnSpPr>
          <p:nvPr/>
        </p:nvCxnSpPr>
        <p:spPr>
          <a:xfrm>
            <a:off x="5529943" y="1538204"/>
            <a:ext cx="0" cy="5243596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F4E77C1C-DB6D-9669-9F45-20EC5C6EB198}"/>
              </a:ext>
            </a:extLst>
          </p:cNvPr>
          <p:cNvSpPr/>
          <p:nvPr/>
        </p:nvSpPr>
        <p:spPr>
          <a:xfrm>
            <a:off x="8299670" y="2103160"/>
            <a:ext cx="2732314" cy="93617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__________ δεν  διαβάζεις;  </a:t>
            </a:r>
            <a:endParaRPr lang="el-CY" sz="2000" b="1" dirty="0">
              <a:solidFill>
                <a:schemeClr val="tx1"/>
              </a:solidFill>
            </a:endParaRP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F143361A-9F1A-2DFE-F482-40BBD1B726A2}"/>
              </a:ext>
            </a:extLst>
          </p:cNvPr>
          <p:cNvSpPr/>
          <p:nvPr/>
        </p:nvSpPr>
        <p:spPr>
          <a:xfrm>
            <a:off x="3046988" y="4400086"/>
            <a:ext cx="2115900" cy="203554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_______ θα φάμε;</a:t>
            </a:r>
            <a:endParaRPr lang="el-CY" sz="2000" b="1" dirty="0">
              <a:solidFill>
                <a:schemeClr val="tx1"/>
              </a:solidFill>
            </a:endParaRP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328CC61B-4996-50AA-C851-E1A25224B8E9}"/>
              </a:ext>
            </a:extLst>
          </p:cNvPr>
          <p:cNvSpPr/>
          <p:nvPr/>
        </p:nvSpPr>
        <p:spPr>
          <a:xfrm>
            <a:off x="485104" y="4463233"/>
            <a:ext cx="2366958" cy="1909249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Σε σαράντα λεπτά.</a:t>
            </a:r>
            <a:endParaRPr lang="el-CY" sz="2000" b="1" dirty="0">
              <a:solidFill>
                <a:schemeClr val="tx1"/>
              </a:solidFill>
            </a:endParaRP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94AA6060-53F6-E40E-92B6-3C275277E719}"/>
              </a:ext>
            </a:extLst>
          </p:cNvPr>
          <p:cNvSpPr/>
          <p:nvPr/>
        </p:nvSpPr>
        <p:spPr>
          <a:xfrm>
            <a:off x="7946573" y="3730573"/>
            <a:ext cx="4103913" cy="93617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Δεν  διαβάζω,  επειδή το  απόγευμα  καθαρίζω το σπίτι.</a:t>
            </a:r>
            <a:endParaRPr lang="el-CY" sz="2000" b="1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B83A6F2-FA48-23A1-8B7C-2C282D153AE5}"/>
              </a:ext>
            </a:extLst>
          </p:cNvPr>
          <p:cNvSpPr/>
          <p:nvPr/>
        </p:nvSpPr>
        <p:spPr>
          <a:xfrm>
            <a:off x="7946573" y="5113057"/>
            <a:ext cx="4103913" cy="93617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chemeClr val="tx1"/>
                </a:solidFill>
              </a:rPr>
              <a:t>Δεν  διαβάζω,   γιατί το  απόγευμα  καθαρίζω το σπίτι.</a:t>
            </a:r>
            <a:endParaRPr lang="el-CY" sz="2000" b="1" dirty="0">
              <a:solidFill>
                <a:schemeClr val="tx1"/>
              </a:solidFill>
            </a:endParaRPr>
          </a:p>
        </p:txBody>
      </p:sp>
      <p:pic>
        <p:nvPicPr>
          <p:cNvPr id="8" name="Picture 2" descr="Δάσκαλος και μαθητής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867256B5-FEC2-C989-48ED-DECEC673FA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457" y="1447800"/>
            <a:ext cx="1790700" cy="1861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26,860,877 Çocuk temizlik Εικονογραφήσεις | DepositPhotos">
            <a:extLst>
              <a:ext uri="{FF2B5EF4-FFF2-40B4-BE49-F238E27FC236}">
                <a16:creationId xmlns:a16="http://schemas.microsoft.com/office/drawing/2014/main" id="{7155DE91-0A83-F900-D46A-AC9F37047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946" y="3548744"/>
            <a:ext cx="1790701" cy="269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Χαρούμενος νεαρός οικογένεια μαγείρεμα. Πατέρα, μητέρα και κόρη παιδί  μάγειρας πιάτα στην κουζίνα καρτούν εικονογράφηση φορέα. Διάνυσμα από  ©Lembergvector 229545012">
            <a:extLst>
              <a:ext uri="{FF2B5EF4-FFF2-40B4-BE49-F238E27FC236}">
                <a16:creationId xmlns:a16="http://schemas.microsoft.com/office/drawing/2014/main" id="{FA4FB692-8BC0-89A9-5D2C-0DEDBAB4E2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41"/>
          <a:stretch>
            <a:fillRect/>
          </a:stretch>
        </p:blipFill>
        <p:spPr bwMode="auto">
          <a:xfrm>
            <a:off x="485104" y="1538204"/>
            <a:ext cx="4707383" cy="2660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ElevenLabs_2026-04-22T02_31_05_Takis - Narrational, Sharp and Warm_pvc_sp72_s31_sb31_v3">
            <a:hlinkClick r:id="" action="ppaction://media"/>
            <a:extLst>
              <a:ext uri="{FF2B5EF4-FFF2-40B4-BE49-F238E27FC236}">
                <a16:creationId xmlns:a16="http://schemas.microsoft.com/office/drawing/2014/main" id="{2D400776-1BC4-5CA7-E40D-1DCFC4EFC4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326743" y="23767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81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3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0B992-1143-D35F-DDE5-91014816DF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6CAE0533-5E3D-DB8D-540E-AD6629149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0B997FB-13D7-EA30-7F5D-C60D2C254CC0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Παραγωγή  προφορικού  λόγου</a:t>
            </a:r>
            <a:endParaRPr lang="el-CY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592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CE813BB0-B8E7-0198-DE31-D920AC02A501}"/>
              </a:ext>
            </a:extLst>
          </p:cNvPr>
          <p:cNvSpPr/>
          <p:nvPr/>
        </p:nvSpPr>
        <p:spPr>
          <a:xfrm>
            <a:off x="957943" y="533400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Πότε </a:t>
            </a:r>
            <a:endParaRPr lang="el-CY" sz="4800" dirty="0"/>
          </a:p>
        </p:txBody>
      </p:sp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96CC5F1B-BA3B-48E3-C1B5-88E0E1F3BCFB}"/>
              </a:ext>
            </a:extLst>
          </p:cNvPr>
          <p:cNvSpPr/>
          <p:nvPr/>
        </p:nvSpPr>
        <p:spPr>
          <a:xfrm>
            <a:off x="6172881" y="533399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Γιατί</a:t>
            </a:r>
            <a:endParaRPr lang="el-CY" sz="4800" dirty="0"/>
          </a:p>
        </p:txBody>
      </p:sp>
      <p:pic>
        <p:nvPicPr>
          <p:cNvPr id="3074" name="Picture 2" descr="Parga Bookstore - Μάντεψε ποιος;">
            <a:extLst>
              <a:ext uri="{FF2B5EF4-FFF2-40B4-BE49-F238E27FC236}">
                <a16:creationId xmlns:a16="http://schemas.microsoft.com/office/drawing/2014/main" id="{A88F6601-A19A-861A-60EE-FDEEAED98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867" y="1982562"/>
            <a:ext cx="2143125" cy="21431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860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5E602C2B-1943-348A-3187-860641C4F5F4}"/>
              </a:ext>
            </a:extLst>
          </p:cNvPr>
          <p:cNvSpPr/>
          <p:nvPr/>
        </p:nvSpPr>
        <p:spPr>
          <a:xfrm>
            <a:off x="435431" y="240167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Γιατί κλαις; </a:t>
            </a:r>
            <a:endParaRPr lang="el-CY" sz="4800" dirty="0"/>
          </a:p>
        </p:txBody>
      </p:sp>
      <p:pic>
        <p:nvPicPr>
          <p:cNvPr id="3076" name="Picture 4" descr="μαθήτρια κλαίει Στοκ Εικονογραφήσεις, Vectors, &amp; Clipart – (1,270 Στοκ  Εικονογραφήσεις)">
            <a:extLst>
              <a:ext uri="{FF2B5EF4-FFF2-40B4-BE49-F238E27FC236}">
                <a16:creationId xmlns:a16="http://schemas.microsoft.com/office/drawing/2014/main" id="{565C6447-DCF8-727B-79DD-2E451B2E7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385" y="2852738"/>
            <a:ext cx="4374016" cy="350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1A8FDC87-A369-3683-99CD-BA916E6E6F1C}"/>
              </a:ext>
            </a:extLst>
          </p:cNvPr>
          <p:cNvSpPr/>
          <p:nvPr/>
        </p:nvSpPr>
        <p:spPr>
          <a:xfrm>
            <a:off x="5470071" y="621167"/>
            <a:ext cx="4191000" cy="2231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 sz="4800" dirty="0"/>
          </a:p>
        </p:txBody>
      </p:sp>
    </p:spTree>
    <p:extLst>
      <p:ext uri="{BB962C8B-B14F-4D97-AF65-F5344CB8AC3E}">
        <p14:creationId xmlns:p14="http://schemas.microsoft.com/office/powerpoint/2010/main" val="1377659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F54D7-6EB7-BA59-618A-5FE3C3DFE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ομιλίας: Ορθογώνιο με στρογγυλεμένες γωνίες 1">
            <a:extLst>
              <a:ext uri="{FF2B5EF4-FFF2-40B4-BE49-F238E27FC236}">
                <a16:creationId xmlns:a16="http://schemas.microsoft.com/office/drawing/2014/main" id="{4440FA6A-791A-26F7-11C4-7FA2510E797C}"/>
              </a:ext>
            </a:extLst>
          </p:cNvPr>
          <p:cNvSpPr/>
          <p:nvPr/>
        </p:nvSpPr>
        <p:spPr>
          <a:xfrm>
            <a:off x="217717" y="240167"/>
            <a:ext cx="3603169" cy="1850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/>
              <a:t>Πότε ξεκινάει το σχολείο;</a:t>
            </a:r>
          </a:p>
        </p:txBody>
      </p:sp>
      <p:sp>
        <p:nvSpPr>
          <p:cNvPr id="3" name="Φυσαλίδα ομιλίας: Ορθογώνιο με στρογγυλεμένες γωνίες 2">
            <a:extLst>
              <a:ext uri="{FF2B5EF4-FFF2-40B4-BE49-F238E27FC236}">
                <a16:creationId xmlns:a16="http://schemas.microsoft.com/office/drawing/2014/main" id="{4FBB4E07-3221-F744-42EA-01C79E0AF06C}"/>
              </a:ext>
            </a:extLst>
          </p:cNvPr>
          <p:cNvSpPr/>
          <p:nvPr/>
        </p:nvSpPr>
        <p:spPr>
          <a:xfrm>
            <a:off x="217717" y="2601345"/>
            <a:ext cx="4033158" cy="1850571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b="1" dirty="0"/>
              <a:t>Πότε έχουμε εξετάσεις;</a:t>
            </a:r>
          </a:p>
        </p:txBody>
      </p:sp>
      <p:sp>
        <p:nvSpPr>
          <p:cNvPr id="4" name="Φυσαλίδα ομιλίας: Ορθογώνιο με στρογγυλεμένες γωνίες 3">
            <a:extLst>
              <a:ext uri="{FF2B5EF4-FFF2-40B4-BE49-F238E27FC236}">
                <a16:creationId xmlns:a16="http://schemas.microsoft.com/office/drawing/2014/main" id="{839CFF77-41CA-B96F-FD40-B0B8F23AAEAE}"/>
              </a:ext>
            </a:extLst>
          </p:cNvPr>
          <p:cNvSpPr/>
          <p:nvPr/>
        </p:nvSpPr>
        <p:spPr>
          <a:xfrm>
            <a:off x="217717" y="4906733"/>
            <a:ext cx="4191000" cy="1655309"/>
          </a:xfrm>
          <a:prstGeom prst="wedgeRoundRectCallou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b="1" dirty="0"/>
              <a:t>Πότε έχουμε εγγραφές;</a:t>
            </a:r>
          </a:p>
        </p:txBody>
      </p:sp>
      <p:pic>
        <p:nvPicPr>
          <p:cNvPr id="1026" name="Picture 2" descr="ΠΡΩΤΗ ΜΕΡΑ ΤΟΥ ΠΑΙΔΙΟΥ ΣΤΟ ΣΧΟΛΕΙΟ – Παιχνίδια Λόγου και Γραφής">
            <a:extLst>
              <a:ext uri="{FF2B5EF4-FFF2-40B4-BE49-F238E27FC236}">
                <a16:creationId xmlns:a16="http://schemas.microsoft.com/office/drawing/2014/main" id="{0AEA31FA-DCF6-5D41-1EDC-002A7D875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459" y="287031"/>
            <a:ext cx="5802083" cy="2314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4,700+ High School Students Taking Test Stock Illustrations, Royalty-Free  Vector Graphics &amp; Clip Art - iStock | High school classroom, High school  students studying, High school exam">
            <a:extLst>
              <a:ext uri="{FF2B5EF4-FFF2-40B4-BE49-F238E27FC236}">
                <a16:creationId xmlns:a16="http://schemas.microsoft.com/office/drawing/2014/main" id="{98D6D308-0E59-6025-1E3A-4BCCE60A5E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459" y="2823141"/>
            <a:ext cx="2800350" cy="2083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artoon school test Images - Free Download on Freepik">
            <a:extLst>
              <a:ext uri="{FF2B5EF4-FFF2-40B4-BE49-F238E27FC236}">
                <a16:creationId xmlns:a16="http://schemas.microsoft.com/office/drawing/2014/main" id="{A9864882-CE4D-49F8-0C36-1AF8662403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2823141"/>
            <a:ext cx="2901042" cy="2083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25310BCA-86CC-5D2C-B7B2-696C4D9721F0}"/>
              </a:ext>
            </a:extLst>
          </p:cNvPr>
          <p:cNvSpPr/>
          <p:nvPr/>
        </p:nvSpPr>
        <p:spPr>
          <a:xfrm>
            <a:off x="10820400" y="990600"/>
            <a:ext cx="1153883" cy="783771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ΤΑΞΗ</a:t>
            </a:r>
          </a:p>
          <a:p>
            <a:pPr algn="ctr"/>
            <a:r>
              <a:rPr lang="el-GR" dirty="0"/>
              <a:t>Α7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D81C3ED3-5009-57DC-3F07-4E90DEF120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35336" y="5074100"/>
            <a:ext cx="2857500" cy="1600200"/>
          </a:xfrm>
          <a:prstGeom prst="rect">
            <a:avLst/>
          </a:prstGeom>
        </p:spPr>
      </p:pic>
      <p:pic>
        <p:nvPicPr>
          <p:cNvPr id="1032" name="Picture 8" descr="Έναρξη Εγγραφών στην Ά τάξη – 5ο Δημοτικό Σχολείο Αγίου Νικολάου">
            <a:extLst>
              <a:ext uri="{FF2B5EF4-FFF2-40B4-BE49-F238E27FC236}">
                <a16:creationId xmlns:a16="http://schemas.microsoft.com/office/drawing/2014/main" id="{AC75F2AE-CF39-A61E-6C30-DD8F3B134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325" y="5216633"/>
            <a:ext cx="2886075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A2267957-92F2-D5F5-EAFF-367D53078091}"/>
              </a:ext>
            </a:extLst>
          </p:cNvPr>
          <p:cNvSpPr/>
          <p:nvPr/>
        </p:nvSpPr>
        <p:spPr>
          <a:xfrm>
            <a:off x="10820400" y="5223437"/>
            <a:ext cx="1153883" cy="783771"/>
          </a:xfrm>
          <a:prstGeom prst="round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ΤΑΞΗ</a:t>
            </a:r>
          </a:p>
          <a:p>
            <a:pPr algn="ctr"/>
            <a:r>
              <a:rPr lang="el-GR" dirty="0"/>
              <a:t>Β7</a:t>
            </a:r>
          </a:p>
        </p:txBody>
      </p:sp>
    </p:spTree>
    <p:extLst>
      <p:ext uri="{BB962C8B-B14F-4D97-AF65-F5344CB8AC3E}">
        <p14:creationId xmlns:p14="http://schemas.microsoft.com/office/powerpoint/2010/main" val="422053145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262</Words>
  <Application>Microsoft Office PowerPoint</Application>
  <PresentationFormat>Ευρεία οθόνη</PresentationFormat>
  <Paragraphs>57</Paragraphs>
  <Slides>21</Slides>
  <Notes>0</Notes>
  <HiddenSlides>0</HiddenSlides>
  <MMClips>1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Google Sans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ΕΛΕΝΗ ΧΑΡΑΛΑΜΠΟΥΣ</dc:creator>
  <cp:lastModifiedBy>Ελένη Χαραλάμπους</cp:lastModifiedBy>
  <cp:revision>51</cp:revision>
  <dcterms:created xsi:type="dcterms:W3CDTF">2026-01-15T13:19:26Z</dcterms:created>
  <dcterms:modified xsi:type="dcterms:W3CDTF">2026-04-22T02:32:45Z</dcterms:modified>
</cp:coreProperties>
</file>