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408" r:id="rId2"/>
    <p:sldId id="450" r:id="rId3"/>
    <p:sldId id="451" r:id="rId4"/>
    <p:sldId id="487" r:id="rId5"/>
    <p:sldId id="479" r:id="rId6"/>
    <p:sldId id="552" r:id="rId7"/>
    <p:sldId id="553" r:id="rId8"/>
    <p:sldId id="554" r:id="rId9"/>
    <p:sldId id="555" r:id="rId10"/>
    <p:sldId id="468" r:id="rId11"/>
    <p:sldId id="469" r:id="rId12"/>
    <p:sldId id="572" r:id="rId13"/>
    <p:sldId id="556" r:id="rId14"/>
    <p:sldId id="576" r:id="rId15"/>
    <p:sldId id="561" r:id="rId16"/>
    <p:sldId id="316" r:id="rId17"/>
    <p:sldId id="318" r:id="rId18"/>
    <p:sldId id="332" r:id="rId19"/>
    <p:sldId id="335" r:id="rId20"/>
    <p:sldId id="323" r:id="rId21"/>
    <p:sldId id="562" r:id="rId22"/>
    <p:sldId id="289" r:id="rId23"/>
    <p:sldId id="563" r:id="rId24"/>
    <p:sldId id="474" r:id="rId25"/>
    <p:sldId id="475" r:id="rId26"/>
    <p:sldId id="564" r:id="rId27"/>
    <p:sldId id="557" r:id="rId28"/>
    <p:sldId id="559" r:id="rId29"/>
    <p:sldId id="560" r:id="rId30"/>
    <p:sldId id="565" r:id="rId31"/>
    <p:sldId id="473" r:id="rId32"/>
    <p:sldId id="579" r:id="rId33"/>
    <p:sldId id="574" r:id="rId34"/>
    <p:sldId id="571" r:id="rId35"/>
    <p:sldId id="567" r:id="rId36"/>
    <p:sldId id="573" r:id="rId37"/>
    <p:sldId id="569" r:id="rId38"/>
    <p:sldId id="570" r:id="rId39"/>
    <p:sldId id="514" r:id="rId40"/>
    <p:sldId id="326" r:id="rId41"/>
    <p:sldId id="440" r:id="rId42"/>
    <p:sldId id="463" r:id="rId43"/>
    <p:sldId id="464" r:id="rId44"/>
    <p:sldId id="465" r:id="rId45"/>
    <p:sldId id="466" r:id="rId46"/>
    <p:sldId id="467" r:id="rId47"/>
    <p:sldId id="575" r:id="rId48"/>
    <p:sldId id="566" r:id="rId49"/>
    <p:sldId id="333" r:id="rId50"/>
    <p:sldId id="334" r:id="rId51"/>
    <p:sldId id="577" r:id="rId52"/>
    <p:sldId id="578" r:id="rId53"/>
    <p:sldId id="336" r:id="rId54"/>
    <p:sldId id="548" r:id="rId55"/>
    <p:sldId id="549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60" autoAdjust="0"/>
    <p:restoredTop sz="86467" autoAdjust="0"/>
  </p:normalViewPr>
  <p:slideViewPr>
    <p:cSldViewPr snapToGrid="0">
      <p:cViewPr varScale="1">
        <p:scale>
          <a:sx n="54" d="100"/>
          <a:sy n="54" d="100"/>
        </p:scale>
        <p:origin x="42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DC1CE-54EC-4D1D-8D08-121619803CC3}" type="datetimeFigureOut">
              <a:rPr lang="el-CY" smtClean="0"/>
              <a:t>04/23/2026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B2284-3082-44E5-9A5C-A272BDB1C230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981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9851-364A-48F8-A0D1-33030ABFC6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8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BC569-235F-40E7-9AD2-774C1658D01A}" type="slidenum">
              <a:rPr lang="el-CY" smtClean="0"/>
              <a:t>40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98256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7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9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8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0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4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1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7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2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6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0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7C15-0D6C-41BF-A968-011D7C3D76D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3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685801" y="5561174"/>
            <a:ext cx="6901542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</a:rPr>
              <a:t>40. Δημόσιες  Υπηρεσίες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l-CY" sz="2000" dirty="0">
              <a:solidFill>
                <a:schemeClr val="tx1"/>
              </a:solidFill>
            </a:endParaRPr>
          </a:p>
          <a:p>
            <a:pPr algn="ctr"/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Προσωπικά στοιχεία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6600" dirty="0"/>
              <a:t>Επώνυμο : </a:t>
            </a:r>
          </a:p>
          <a:p>
            <a:r>
              <a:rPr lang="el-GR" sz="6600" dirty="0"/>
              <a:t>Όνομα : </a:t>
            </a:r>
          </a:p>
          <a:p>
            <a:r>
              <a:rPr lang="el-GR" sz="6600" dirty="0"/>
              <a:t>Εθνικότητα :  </a:t>
            </a:r>
          </a:p>
          <a:p>
            <a:r>
              <a:rPr lang="el-GR" sz="6600" dirty="0"/>
              <a:t>Φύλο  :</a:t>
            </a:r>
          </a:p>
          <a:p>
            <a:endParaRPr lang="en-US" dirty="0"/>
          </a:p>
        </p:txBody>
      </p:sp>
      <p:pic>
        <p:nvPicPr>
          <p:cNvPr id="5" name="Picture 2" descr="Illustration De Vecteur De Bébé Garçon Et De Bébé Deux Bébés Mignons De  Bande Dessinée Carte D'invitation De Fête De Naissance Illustration de  Vecteur - Illustration du enfance, fille: 727502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389" y="3376245"/>
            <a:ext cx="2578833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3562" y="3648808"/>
            <a:ext cx="1230923" cy="8088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Αγόρι </a:t>
            </a:r>
          </a:p>
          <a:p>
            <a:pPr algn="ctr"/>
            <a:r>
              <a:rPr lang="el-GR" dirty="0"/>
              <a:t>Άρρεν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67389" y="3528646"/>
            <a:ext cx="1230923" cy="8088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κορίτσι</a:t>
            </a:r>
          </a:p>
          <a:p>
            <a:pPr algn="ctr"/>
            <a:r>
              <a:rPr lang="el-GR" dirty="0"/>
              <a:t>Θήλυ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9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Προσωπικά στοιχεία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6600" dirty="0"/>
              <a:t>Επώνυμο : </a:t>
            </a:r>
          </a:p>
          <a:p>
            <a:r>
              <a:rPr lang="el-GR" sz="6600" dirty="0"/>
              <a:t>Όνομα : </a:t>
            </a:r>
          </a:p>
          <a:p>
            <a:r>
              <a:rPr lang="el-GR" sz="6600" dirty="0"/>
              <a:t>Εθνικότητα :  </a:t>
            </a:r>
          </a:p>
          <a:p>
            <a:r>
              <a:rPr lang="el-GR" sz="6600" dirty="0"/>
              <a:t>Φύλο  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7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Κατανόηση γραπτού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dirty="0">
                <a:solidFill>
                  <a:srgbClr val="FF0000"/>
                </a:solidFill>
              </a:rPr>
              <a:t>Ταίριαξε τις υπηρεσίες  με τις προτάσεις!</a:t>
            </a:r>
            <a:endParaRPr lang="el-CY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5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8893B4-EE0B-4C21-968F-4A0EADECD56A}"/>
              </a:ext>
            </a:extLst>
          </p:cNvPr>
          <p:cNvSpPr txBox="1"/>
          <p:nvPr/>
        </p:nvSpPr>
        <p:spPr>
          <a:xfrm>
            <a:off x="690293" y="860560"/>
            <a:ext cx="6093822" cy="56323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600" b="1" dirty="0"/>
              <a:t>Τράπεζα</a:t>
            </a:r>
          </a:p>
          <a:p>
            <a:endParaRPr lang="el-GR" sz="3600" b="1" dirty="0"/>
          </a:p>
          <a:p>
            <a:r>
              <a:rPr lang="el-GR" sz="3600" b="1" dirty="0"/>
              <a:t>Ταχυδρομείο</a:t>
            </a:r>
          </a:p>
          <a:p>
            <a:endParaRPr lang="el-GR" sz="3600" b="1" dirty="0"/>
          </a:p>
          <a:p>
            <a:r>
              <a:rPr lang="el-GR" sz="3600" b="1" dirty="0"/>
              <a:t>Αστυνομία</a:t>
            </a:r>
          </a:p>
          <a:p>
            <a:endParaRPr lang="el-GR" sz="3600" b="1" dirty="0"/>
          </a:p>
          <a:p>
            <a:r>
              <a:rPr lang="el-GR" sz="3600" b="1" dirty="0"/>
              <a:t>Υπηρεσία ηλεκτροδότησης</a:t>
            </a:r>
          </a:p>
          <a:p>
            <a:endParaRPr lang="el-GR" sz="3600" b="1" dirty="0"/>
          </a:p>
          <a:p>
            <a:r>
              <a:rPr lang="el-GR" sz="3600" b="1" dirty="0"/>
              <a:t>Υπηρεσία κινητής τηλεφωνίας/διαδικτύου</a:t>
            </a:r>
            <a:endParaRPr lang="el-CY" sz="3600" b="1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8E3A1C33-6C3D-4AAA-B17F-F04197D5E9E2}"/>
              </a:ext>
            </a:extLst>
          </p:cNvPr>
          <p:cNvSpPr txBox="1">
            <a:spLocks/>
          </p:cNvSpPr>
          <p:nvPr/>
        </p:nvSpPr>
        <p:spPr>
          <a:xfrm>
            <a:off x="3618254" y="0"/>
            <a:ext cx="443632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FF0000"/>
                </a:solidFill>
              </a:rPr>
              <a:t>Θέματα ρουτίνας</a:t>
            </a:r>
            <a:endParaRPr lang="el-CY" b="1" dirty="0">
              <a:solidFill>
                <a:srgbClr val="FF0000"/>
              </a:solidFill>
            </a:endParaRPr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D9825FF7-717B-4463-8BAA-D313D4175998}"/>
              </a:ext>
            </a:extLst>
          </p:cNvPr>
          <p:cNvCxnSpPr>
            <a:cxnSpLocks/>
            <a:endCxn id="1034" idx="1"/>
          </p:cNvCxnSpPr>
          <p:nvPr/>
        </p:nvCxnSpPr>
        <p:spPr>
          <a:xfrm flipV="1">
            <a:off x="4140926" y="4499666"/>
            <a:ext cx="2864244" cy="10451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ΤΡΑΠΕΖΑ ΚΥΠΡΟΥ">
            <a:extLst>
              <a:ext uri="{FF2B5EF4-FFF2-40B4-BE49-F238E27FC236}">
                <a16:creationId xmlns:a16="http://schemas.microsoft.com/office/drawing/2014/main" id="{D4B81000-27A4-5D16-A4FF-53159E5DD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932" y="1483078"/>
            <a:ext cx="1864293" cy="104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Ταχυδρομείο Κέντρου Πόλης Λεμεσού | CYPRUS FAQ">
            <a:extLst>
              <a:ext uri="{FF2B5EF4-FFF2-40B4-BE49-F238E27FC236}">
                <a16:creationId xmlns:a16="http://schemas.microsoft.com/office/drawing/2014/main" id="{CD1A19B4-9235-F3B2-9D3D-3C0A5CBC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95" y="197778"/>
            <a:ext cx="2143125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Αστυνομία Κύπρου - Βικιπαίδεια">
            <a:extLst>
              <a:ext uri="{FF2B5EF4-FFF2-40B4-BE49-F238E27FC236}">
                <a16:creationId xmlns:a16="http://schemas.microsoft.com/office/drawing/2014/main" id="{B7FD360A-867D-6282-0DA6-9A63B0290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932" y="5186423"/>
            <a:ext cx="1754437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Electricity Authority of Cyprus | Enlit World">
            <a:extLst>
              <a:ext uri="{FF2B5EF4-FFF2-40B4-BE49-F238E27FC236}">
                <a16:creationId xmlns:a16="http://schemas.microsoft.com/office/drawing/2014/main" id="{54869910-216D-7FE8-2012-61D6C0A13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451" y="2494490"/>
            <a:ext cx="30384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YTA - Cyprus Information Technology Enterprises Association">
            <a:extLst>
              <a:ext uri="{FF2B5EF4-FFF2-40B4-BE49-F238E27FC236}">
                <a16:creationId xmlns:a16="http://schemas.microsoft.com/office/drawing/2014/main" id="{D825EFEF-AD5B-C7B2-9C36-8C5DABBC2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170" y="3966848"/>
            <a:ext cx="2952206" cy="106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Επικοινώνησε με την epic Κύπρο | Υποστήριξη με ένα τηλεφώνημα">
            <a:extLst>
              <a:ext uri="{FF2B5EF4-FFF2-40B4-BE49-F238E27FC236}">
                <a16:creationId xmlns:a16="http://schemas.microsoft.com/office/drawing/2014/main" id="{4CA87AE9-B8A4-F8B3-AE09-1742B93E3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145" y="3966848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985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17CA5-5A52-65A7-57A1-47DB05026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EAE867-858A-4BA8-A2E6-0084D0F3C885}"/>
              </a:ext>
            </a:extLst>
          </p:cNvPr>
          <p:cNvSpPr txBox="1"/>
          <p:nvPr/>
        </p:nvSpPr>
        <p:spPr>
          <a:xfrm>
            <a:off x="690293" y="860560"/>
            <a:ext cx="6093822" cy="56323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600" b="1" dirty="0"/>
              <a:t>Τράπεζα</a:t>
            </a:r>
          </a:p>
          <a:p>
            <a:endParaRPr lang="el-GR" sz="3600" b="1" dirty="0"/>
          </a:p>
          <a:p>
            <a:r>
              <a:rPr lang="el-GR" sz="3600" b="1" dirty="0"/>
              <a:t>Ταχυδρομείο</a:t>
            </a:r>
          </a:p>
          <a:p>
            <a:endParaRPr lang="el-GR" sz="3600" b="1" dirty="0"/>
          </a:p>
          <a:p>
            <a:r>
              <a:rPr lang="el-GR" sz="3600" b="1" dirty="0"/>
              <a:t>Αστυνομία</a:t>
            </a:r>
          </a:p>
          <a:p>
            <a:endParaRPr lang="el-GR" sz="3600" b="1" dirty="0"/>
          </a:p>
          <a:p>
            <a:r>
              <a:rPr lang="el-GR" sz="3600" b="1" dirty="0"/>
              <a:t>Υπηρεσία ηλεκτροδότησης</a:t>
            </a:r>
          </a:p>
          <a:p>
            <a:endParaRPr lang="el-GR" sz="3600" b="1" dirty="0"/>
          </a:p>
          <a:p>
            <a:r>
              <a:rPr lang="el-GR" sz="3600" b="1" dirty="0"/>
              <a:t>Υπηρεσία κινητής τηλεφωνίας/διαδικτύου</a:t>
            </a:r>
            <a:endParaRPr lang="el-CY" sz="3600" b="1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413A2F6A-1281-C6CA-1409-80C880F9823B}"/>
              </a:ext>
            </a:extLst>
          </p:cNvPr>
          <p:cNvSpPr txBox="1">
            <a:spLocks/>
          </p:cNvSpPr>
          <p:nvPr/>
        </p:nvSpPr>
        <p:spPr>
          <a:xfrm>
            <a:off x="3618254" y="0"/>
            <a:ext cx="443632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FF0000"/>
                </a:solidFill>
              </a:rPr>
              <a:t>Θέματα ρουτίνας</a:t>
            </a:r>
            <a:endParaRPr lang="el-CY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A372A-AE1F-8125-215D-432EE0CEB366}"/>
              </a:ext>
            </a:extLst>
          </p:cNvPr>
          <p:cNvSpPr txBox="1"/>
          <p:nvPr/>
        </p:nvSpPr>
        <p:spPr>
          <a:xfrm>
            <a:off x="6884565" y="838334"/>
            <a:ext cx="4337053" cy="50783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l-GR" sz="3600" dirty="0"/>
          </a:p>
          <a:p>
            <a:r>
              <a:rPr lang="el-GR" sz="3600" dirty="0"/>
              <a:t>Κατεβάστε τον διακόπτη!</a:t>
            </a:r>
          </a:p>
          <a:p>
            <a:endParaRPr lang="el-GR" sz="3600" dirty="0"/>
          </a:p>
          <a:p>
            <a:r>
              <a:rPr lang="el-GR" sz="3600" dirty="0"/>
              <a:t>Φοράτε ζώνη!</a:t>
            </a:r>
          </a:p>
          <a:p>
            <a:endParaRPr lang="el-GR" sz="3600" dirty="0"/>
          </a:p>
          <a:p>
            <a:endParaRPr lang="el-GR" sz="3600" dirty="0"/>
          </a:p>
          <a:p>
            <a:r>
              <a:rPr lang="el-GR" sz="3600" dirty="0"/>
              <a:t>Την ταυτότητά σας!</a:t>
            </a:r>
          </a:p>
          <a:p>
            <a:r>
              <a:rPr lang="el-GR" sz="3600" dirty="0"/>
              <a:t> </a:t>
            </a:r>
          </a:p>
        </p:txBody>
      </p:sp>
      <p:pic>
        <p:nvPicPr>
          <p:cNvPr id="4098" name="Picture 2" descr="52,611,259 Ταυτότητα Εικονογραφήσεις | DepositPhotos">
            <a:extLst>
              <a:ext uri="{FF2B5EF4-FFF2-40B4-BE49-F238E27FC236}">
                <a16:creationId xmlns:a16="http://schemas.microsoft.com/office/drawing/2014/main" id="{4F97889F-BD23-1DEA-E60A-72909783B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8" t="17879" r="14119" b="21489"/>
          <a:stretch/>
        </p:blipFill>
        <p:spPr bwMode="auto">
          <a:xfrm>
            <a:off x="10915809" y="4590148"/>
            <a:ext cx="1261812" cy="1097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Η ζώνη ασφαλείας δεν εμποδίζει, προστατεύει! | Anytime Blog">
            <a:extLst>
              <a:ext uri="{FF2B5EF4-FFF2-40B4-BE49-F238E27FC236}">
                <a16:creationId xmlns:a16="http://schemas.microsoft.com/office/drawing/2014/main" id="{098763F9-22C4-3931-58E0-1ECF4F8AF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855" y="3004820"/>
            <a:ext cx="1321526" cy="1202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διακόπτης Στοκ Εικονογραφήσεις, Vectors, &amp; Clipart – (132,781 Στοκ  Εικονογραφήσεις)">
            <a:extLst>
              <a:ext uri="{FF2B5EF4-FFF2-40B4-BE49-F238E27FC236}">
                <a16:creationId xmlns:a16="http://schemas.microsoft.com/office/drawing/2014/main" id="{119887E2-97FD-7A9A-AA86-7D2B1FEDE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742" y="1010416"/>
            <a:ext cx="1640710" cy="1640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40687FF0-90F3-1467-949B-49C10A34BE41}"/>
              </a:ext>
            </a:extLst>
          </p:cNvPr>
          <p:cNvCxnSpPr/>
          <p:nvPr/>
        </p:nvCxnSpPr>
        <p:spPr>
          <a:xfrm flipV="1">
            <a:off x="4140926" y="5172891"/>
            <a:ext cx="2952205" cy="3719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663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Παραγωγή προφορικού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b="1" dirty="0">
                <a:solidFill>
                  <a:schemeClr val="tx1"/>
                </a:solidFill>
              </a:rPr>
              <a:t>Ρώτησε!</a:t>
            </a:r>
            <a:r>
              <a:rPr lang="el-GR" sz="3600" dirty="0">
                <a:solidFill>
                  <a:schemeClr val="tx1"/>
                </a:solidFill>
              </a:rPr>
              <a:t> </a:t>
            </a:r>
            <a:r>
              <a:rPr lang="el-GR" sz="3600" b="1" dirty="0">
                <a:solidFill>
                  <a:schemeClr val="tx1"/>
                </a:solidFill>
              </a:rPr>
              <a:t> 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ερώτηση Στοκ Εικονογραφήσεις, Vectors, &amp; Clipart – (331,625 Στοκ  Εικονογραφήσεις)">
            <a:extLst>
              <a:ext uri="{FF2B5EF4-FFF2-40B4-BE49-F238E27FC236}">
                <a16:creationId xmlns:a16="http://schemas.microsoft.com/office/drawing/2014/main" id="{33421C5C-1BA7-4D21-947B-9CF777966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019" y="4538454"/>
            <a:ext cx="1813111" cy="1813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Μαθηματικά : semicolon">
            <a:extLst>
              <a:ext uri="{FF2B5EF4-FFF2-40B4-BE49-F238E27FC236}">
                <a16:creationId xmlns:a16="http://schemas.microsoft.com/office/drawing/2014/main" id="{84C4E062-2706-4087-81E9-52573395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36" y="4538454"/>
            <a:ext cx="2143125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02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Τηλεφώνησε  </a:t>
            </a:r>
            <a:r>
              <a:rPr lang="el-GR" dirty="0">
                <a:solidFill>
                  <a:srgbClr val="FF0000"/>
                </a:solidFill>
              </a:rPr>
              <a:t>σε εσένα</a:t>
            </a:r>
            <a:r>
              <a:rPr lang="el-GR" dirty="0"/>
              <a:t>;</a:t>
            </a:r>
            <a:br>
              <a:rPr lang="el-GR" dirty="0"/>
            </a:br>
            <a:r>
              <a:rPr lang="el-GR" dirty="0">
                <a:solidFill>
                  <a:srgbClr val="FF0000"/>
                </a:solidFill>
              </a:rPr>
              <a:t>Σου</a:t>
            </a:r>
            <a:r>
              <a:rPr lang="el-GR" dirty="0"/>
              <a:t>  τηλεφώνησε η δασκάλα μου;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Ναι, </a:t>
            </a:r>
            <a:r>
              <a:rPr lang="el-GR" dirty="0">
                <a:solidFill>
                  <a:srgbClr val="FF0000"/>
                </a:solidFill>
              </a:rPr>
              <a:t>μου</a:t>
            </a:r>
            <a:r>
              <a:rPr lang="el-GR" dirty="0"/>
              <a:t> τηλεφώνησε. Είπε δεν κάνεις τις  εργασίες  σου στο σπίτι.</a:t>
            </a:r>
            <a:endParaRPr lang="en-US" dirty="0"/>
          </a:p>
        </p:txBody>
      </p:sp>
      <p:pic>
        <p:nvPicPr>
          <p:cNvPr id="1026" name="Picture 2" descr="Premium Vector | A phone with the word call me on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06" y="3059112"/>
            <a:ext cx="3732335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at Cartoon (Niwatsingsamarn) - Προφίλ συνεργάτη στο Dreamstime">
            <a:extLst>
              <a:ext uri="{FF2B5EF4-FFF2-40B4-BE49-F238E27FC236}">
                <a16:creationId xmlns:a16="http://schemas.microsoft.com/office/drawing/2014/main" id="{8271AC8E-5E3F-4410-AAAF-AD67D9CF9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2"/>
          <a:stretch/>
        </p:blipFill>
        <p:spPr bwMode="auto">
          <a:xfrm>
            <a:off x="1569992" y="2720181"/>
            <a:ext cx="4073162" cy="359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Τηλεφώνησε  </a:t>
            </a:r>
            <a:r>
              <a:rPr lang="el-GR" dirty="0">
                <a:solidFill>
                  <a:srgbClr val="FF0000"/>
                </a:solidFill>
              </a:rPr>
              <a:t>σε αυτόν</a:t>
            </a:r>
            <a:r>
              <a:rPr lang="el-GR" dirty="0"/>
              <a:t>;</a:t>
            </a:r>
            <a:br>
              <a:rPr lang="el-GR" dirty="0"/>
            </a:br>
            <a:r>
              <a:rPr lang="el-GR" dirty="0">
                <a:solidFill>
                  <a:srgbClr val="FF0000"/>
                </a:solidFill>
              </a:rPr>
              <a:t>Του</a:t>
            </a:r>
            <a:r>
              <a:rPr lang="el-GR" dirty="0"/>
              <a:t>  τηλεφώνησε;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Ναι,  του  τηλεφώνησε.</a:t>
            </a:r>
            <a:endParaRPr lang="en-US" dirty="0"/>
          </a:p>
        </p:txBody>
      </p:sp>
      <p:pic>
        <p:nvPicPr>
          <p:cNvPr id="4" name="Picture 2" descr="Premium Vector | A phone with the word call me on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06" y="3138853"/>
            <a:ext cx="3732335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Ένα αγόρι και ένα κορίτσι μιλάνε στο κινητό Διανυσματική απεικόνιση -  εικονογραφία από childhood, cellphone: 168457584">
            <a:extLst>
              <a:ext uri="{FF2B5EF4-FFF2-40B4-BE49-F238E27FC236}">
                <a16:creationId xmlns:a16="http://schemas.microsoft.com/office/drawing/2014/main" id="{E2A182C8-C06F-42AB-A7AF-026588300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08" y="3345841"/>
            <a:ext cx="3929878" cy="314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Βέλος: Καμπύλο προς τα επάνω 4">
            <a:extLst>
              <a:ext uri="{FF2B5EF4-FFF2-40B4-BE49-F238E27FC236}">
                <a16:creationId xmlns:a16="http://schemas.microsoft.com/office/drawing/2014/main" id="{4A5471D6-D3BF-4D21-8D67-570E2CE8E6E6}"/>
              </a:ext>
            </a:extLst>
          </p:cNvPr>
          <p:cNvSpPr/>
          <p:nvPr/>
        </p:nvSpPr>
        <p:spPr>
          <a:xfrm rot="10800000">
            <a:off x="2365398" y="2564099"/>
            <a:ext cx="2181498" cy="11663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3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Τηλεφώνησε  </a:t>
            </a:r>
            <a:r>
              <a:rPr lang="el-GR" dirty="0">
                <a:solidFill>
                  <a:srgbClr val="FF0000"/>
                </a:solidFill>
              </a:rPr>
              <a:t>σε αυτή</a:t>
            </a:r>
            <a:r>
              <a:rPr lang="el-GR" dirty="0"/>
              <a:t>;</a:t>
            </a:r>
            <a:br>
              <a:rPr lang="el-GR" dirty="0"/>
            </a:br>
            <a:r>
              <a:rPr lang="el-GR" dirty="0">
                <a:solidFill>
                  <a:srgbClr val="FF0000"/>
                </a:solidFill>
              </a:rPr>
              <a:t>Της</a:t>
            </a:r>
            <a:r>
              <a:rPr lang="el-GR" dirty="0"/>
              <a:t> τηλεφώνησε;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Ναι, της  τηλεφώνησε. </a:t>
            </a:r>
            <a:endParaRPr lang="en-US" dirty="0"/>
          </a:p>
        </p:txBody>
      </p:sp>
      <p:pic>
        <p:nvPicPr>
          <p:cNvPr id="4" name="Picture 2" descr="Premium Vector | A phone with the word call me on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06" y="3138853"/>
            <a:ext cx="3732335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Ένα αγόρι και ένα κορίτσι μιλάνε στο κινητό Διανυσματική απεικόνιση -  εικονογραφία από childhood, cellphone: 168457584">
            <a:extLst>
              <a:ext uri="{FF2B5EF4-FFF2-40B4-BE49-F238E27FC236}">
                <a16:creationId xmlns:a16="http://schemas.microsoft.com/office/drawing/2014/main" id="{2C3E255F-834C-49AF-8152-DD4A957CC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5"/>
          <a:stretch/>
        </p:blipFill>
        <p:spPr bwMode="auto">
          <a:xfrm>
            <a:off x="1358124" y="4090504"/>
            <a:ext cx="3929878" cy="257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Βέλος: Καμπύλο προς τα κάτω 6">
            <a:extLst>
              <a:ext uri="{FF2B5EF4-FFF2-40B4-BE49-F238E27FC236}">
                <a16:creationId xmlns:a16="http://schemas.microsoft.com/office/drawing/2014/main" id="{B28E347E-4EEF-4F88-A140-4F5B854718FF}"/>
              </a:ext>
            </a:extLst>
          </p:cNvPr>
          <p:cNvSpPr/>
          <p:nvPr/>
        </p:nvSpPr>
        <p:spPr>
          <a:xfrm>
            <a:off x="2074127" y="2397512"/>
            <a:ext cx="2497873" cy="160378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1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Τηλεφώνησε  </a:t>
            </a:r>
            <a:r>
              <a:rPr lang="el-GR" dirty="0">
                <a:solidFill>
                  <a:srgbClr val="FF0000"/>
                </a:solidFill>
              </a:rPr>
              <a:t>σε εσάς</a:t>
            </a:r>
            <a:r>
              <a:rPr lang="el-GR" dirty="0"/>
              <a:t>;</a:t>
            </a:r>
            <a:br>
              <a:rPr lang="el-GR" dirty="0"/>
            </a:br>
            <a:r>
              <a:rPr lang="el-GR" dirty="0">
                <a:solidFill>
                  <a:srgbClr val="FF0000"/>
                </a:solidFill>
              </a:rPr>
              <a:t>Σας</a:t>
            </a:r>
            <a:r>
              <a:rPr lang="el-GR" dirty="0"/>
              <a:t> τηλεφώνησε ο διευθυντής;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Ναι,  μου τηλεφώνησε. </a:t>
            </a:r>
          </a:p>
          <a:p>
            <a:r>
              <a:rPr lang="el-GR" dirty="0"/>
              <a:t>Ναι , μας τηλεφώνησε. </a:t>
            </a:r>
            <a:endParaRPr lang="en-US" dirty="0"/>
          </a:p>
        </p:txBody>
      </p:sp>
      <p:pic>
        <p:nvPicPr>
          <p:cNvPr id="4" name="Picture 2" descr="Premium Vector | A phone with the word call me on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06" y="3138853"/>
            <a:ext cx="3732335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Ανέκδοτο: Η δασκάλα λέει «σηκώστε δύο δάχτυλα»">
            <a:extLst>
              <a:ext uri="{FF2B5EF4-FFF2-40B4-BE49-F238E27FC236}">
                <a16:creationId xmlns:a16="http://schemas.microsoft.com/office/drawing/2014/main" id="{D339F76E-5375-4A0F-8C1F-CBEF0D776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24" y="3618803"/>
            <a:ext cx="4579794" cy="26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10163456" y="799392"/>
            <a:ext cx="1809164" cy="82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ACE6F2F5-6EF2-058C-2A49-444964107AE8}"/>
              </a:ext>
            </a:extLst>
          </p:cNvPr>
          <p:cNvSpPr/>
          <p:nvPr/>
        </p:nvSpPr>
        <p:spPr>
          <a:xfrm>
            <a:off x="1509794" y="5140184"/>
            <a:ext cx="3956028" cy="120831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Αγαπούλα μου, ο λογαριασμός του  ηλεκτρικού ρεύματος.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9AF8E63D-AFBE-8021-C547-FD72CA3C0987}"/>
              </a:ext>
            </a:extLst>
          </p:cNvPr>
          <p:cNvSpPr/>
          <p:nvPr/>
        </p:nvSpPr>
        <p:spPr>
          <a:xfrm>
            <a:off x="6380271" y="5085089"/>
            <a:ext cx="3472543" cy="120831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€1000!!!!!</a:t>
            </a:r>
            <a:endParaRPr lang="el-CY" sz="4800" dirty="0">
              <a:solidFill>
                <a:schemeClr val="tx1"/>
              </a:solidFill>
            </a:endParaRPr>
          </a:p>
        </p:txBody>
      </p:sp>
      <p:pic>
        <p:nvPicPr>
          <p:cNvPr id="1032" name="Picture 8" descr="εικονεσ : άνδρας, ταραγμένος, ερωτηματικό, χαρακτήρας κινουμένων σχεδίων,  ΚΙΝΟΥΜΕΝΟ ΣΧΕΔΙΟ, πρόβλημα, παρακαλώ, μυστήριο, Γιατί, νομίζω, σύγχυση,  σκέψη, διακοπής, αυτοκόλλητη ετικέτα, χειρονομία, ευτυχισμένος, μοιρασιά,  output device, τέχνη, σχέδιο ...">
            <a:extLst>
              <a:ext uri="{FF2B5EF4-FFF2-40B4-BE49-F238E27FC236}">
                <a16:creationId xmlns:a16="http://schemas.microsoft.com/office/drawing/2014/main" id="{1692F04E-7D3A-7F33-D376-97904F67A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161" y="3831304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Τα γλομπάκια της ΔΕΗ» | ekirikas.com">
            <a:extLst>
              <a:ext uri="{FF2B5EF4-FFF2-40B4-BE49-F238E27FC236}">
                <a16:creationId xmlns:a16="http://schemas.microsoft.com/office/drawing/2014/main" id="{A8323FBE-11F2-44B1-B054-F8486EA8D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8"/>
          <a:stretch/>
        </p:blipFill>
        <p:spPr bwMode="auto">
          <a:xfrm>
            <a:off x="1602590" y="1168754"/>
            <a:ext cx="8028877" cy="379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Τηλεφώνησε  </a:t>
            </a:r>
            <a:r>
              <a:rPr lang="el-GR" dirty="0">
                <a:solidFill>
                  <a:srgbClr val="FF0000"/>
                </a:solidFill>
              </a:rPr>
              <a:t>σε αυτούς;</a:t>
            </a:r>
            <a:br>
              <a:rPr lang="el-GR" dirty="0">
                <a:solidFill>
                  <a:srgbClr val="FF0000"/>
                </a:solidFill>
              </a:rPr>
            </a:br>
            <a:r>
              <a:rPr lang="el-GR" dirty="0">
                <a:solidFill>
                  <a:srgbClr val="FF0000"/>
                </a:solidFill>
              </a:rPr>
              <a:t>Τους</a:t>
            </a:r>
            <a:r>
              <a:rPr lang="el-GR" dirty="0"/>
              <a:t>  τηλεφώνησε;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Ναι,  τους τηλεφώνησε.</a:t>
            </a:r>
            <a:endParaRPr lang="en-US" dirty="0"/>
          </a:p>
        </p:txBody>
      </p:sp>
      <p:pic>
        <p:nvPicPr>
          <p:cNvPr id="4" name="Picture 2" descr="Premium Vector | A phone with the word call me on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06" y="3138853"/>
            <a:ext cx="3732335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9 Μαθηματικά δημοτικού ιδέες | μαθηματικά δημοτικού, μαθηματικά, σχολείο">
            <a:extLst>
              <a:ext uri="{FF2B5EF4-FFF2-40B4-BE49-F238E27FC236}">
                <a16:creationId xmlns:a16="http://schemas.microsoft.com/office/drawing/2014/main" id="{634C708A-2060-448B-9BAD-A5F184CF4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122" y="2963500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Δεκαέξι νέα σχολεία στο πρόγραμμα «Σχολεία Πρεσβευτές Πολιτισμού» |  Limassol Today">
            <a:extLst>
              <a:ext uri="{FF2B5EF4-FFF2-40B4-BE49-F238E27FC236}">
                <a16:creationId xmlns:a16="http://schemas.microsoft.com/office/drawing/2014/main" id="{D7994019-350D-44BA-ADA2-5EF69307C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22" y="30016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8951E1A7-AA67-43BE-97E5-B5D97878D240}"/>
              </a:ext>
            </a:extLst>
          </p:cNvPr>
          <p:cNvSpPr/>
          <p:nvPr/>
        </p:nvSpPr>
        <p:spPr>
          <a:xfrm>
            <a:off x="1619794" y="4297680"/>
            <a:ext cx="1188720" cy="13193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Α7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BD99F44B-7EB0-4053-A719-F76BEA178EB2}"/>
              </a:ext>
            </a:extLst>
          </p:cNvPr>
          <p:cNvSpPr/>
          <p:nvPr/>
        </p:nvSpPr>
        <p:spPr>
          <a:xfrm>
            <a:off x="4926874" y="4196059"/>
            <a:ext cx="1188720" cy="13193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Α6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6150" name="Picture 6" descr="Προκήρυξη - πρόσκληση ενδιαφέροντος για την επιλογή και τοποθέτηση Διευθυντή-Διευθύντριας  Σχολικής Μονάδας Ειδικής Αγωγής της ΔΠΕ Δυτικής Θεσσαλονίκης">
            <a:extLst>
              <a:ext uri="{FF2B5EF4-FFF2-40B4-BE49-F238E27FC236}">
                <a16:creationId xmlns:a16="http://schemas.microsoft.com/office/drawing/2014/main" id="{990FB804-4014-4F3D-854F-13312BE7D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815" y="1825625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79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Παραγωγή προφορικού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b="1" dirty="0">
                <a:solidFill>
                  <a:schemeClr val="tx1"/>
                </a:solidFill>
              </a:rPr>
              <a:t>Ρώτησε!</a:t>
            </a:r>
            <a:r>
              <a:rPr lang="el-GR" sz="3600" dirty="0">
                <a:solidFill>
                  <a:schemeClr val="tx1"/>
                </a:solidFill>
              </a:rPr>
              <a:t> </a:t>
            </a:r>
            <a:r>
              <a:rPr lang="el-GR" sz="3600" b="1" dirty="0">
                <a:solidFill>
                  <a:schemeClr val="tx1"/>
                </a:solidFill>
              </a:rPr>
              <a:t> 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ερώτηση Στοκ Εικονογραφήσεις, Vectors, &amp; Clipart – (331,625 Στοκ  Εικονογραφήσεις)">
            <a:extLst>
              <a:ext uri="{FF2B5EF4-FFF2-40B4-BE49-F238E27FC236}">
                <a16:creationId xmlns:a16="http://schemas.microsoft.com/office/drawing/2014/main" id="{33421C5C-1BA7-4D21-947B-9CF777966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019" y="4538454"/>
            <a:ext cx="1813111" cy="1813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Μαθηματικά : semicolon">
            <a:extLst>
              <a:ext uri="{FF2B5EF4-FFF2-40B4-BE49-F238E27FC236}">
                <a16:creationId xmlns:a16="http://schemas.microsoft.com/office/drawing/2014/main" id="{84C4E062-2706-4087-81E9-52573395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36" y="4538454"/>
            <a:ext cx="2143125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13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61" y="442874"/>
            <a:ext cx="10515600" cy="3303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5400" dirty="0"/>
              <a:t>-Σε προσκαλώ στο σπίτι μου. Θα έρθεις; </a:t>
            </a:r>
          </a:p>
          <a:p>
            <a:pPr marL="0" indent="0">
              <a:buNone/>
            </a:pPr>
            <a:endParaRPr lang="el-GR" sz="5400" dirty="0"/>
          </a:p>
          <a:p>
            <a:pPr marL="0" indent="0">
              <a:buNone/>
            </a:pPr>
            <a:r>
              <a:rPr lang="el-GR" sz="5400" dirty="0"/>
              <a:t>-Όχι, δεν θα έρθω.</a:t>
            </a:r>
          </a:p>
          <a:p>
            <a:pPr marL="0" indent="0">
              <a:buNone/>
            </a:pPr>
            <a:r>
              <a:rPr lang="el-GR" sz="5400" dirty="0"/>
              <a:t>-Ναι, θα έρθω.   </a:t>
            </a:r>
          </a:p>
          <a:p>
            <a:pPr marL="0" indent="0">
              <a:buNone/>
            </a:pPr>
            <a:r>
              <a:rPr lang="el-GR" sz="5400" dirty="0"/>
              <a:t>-Βεβαίως και θα έρθω!</a:t>
            </a:r>
          </a:p>
        </p:txBody>
      </p:sp>
      <p:pic>
        <p:nvPicPr>
          <p:cNvPr id="6146" name="Picture 2" descr="Phone call boy - 50 χιλιάδες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3CCC020C-B393-4EEA-ABB4-31853B070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16810" r="6418" b="15678"/>
          <a:stretch/>
        </p:blipFill>
        <p:spPr bwMode="auto">
          <a:xfrm>
            <a:off x="6935652" y="2341756"/>
            <a:ext cx="4991305" cy="407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39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Παραγωγή προφορικού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>
                <a:solidFill>
                  <a:srgbClr val="FF0000"/>
                </a:solidFill>
              </a:rPr>
              <a:t>Πιο απρόβλεπτες καταστάσεις </a:t>
            </a:r>
            <a:endParaRPr lang="el-CY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ερώτηση Στοκ Εικονογραφήσεις, Vectors, &amp; Clipart – (331,625 Στοκ  Εικονογραφήσεις)">
            <a:extLst>
              <a:ext uri="{FF2B5EF4-FFF2-40B4-BE49-F238E27FC236}">
                <a16:creationId xmlns:a16="http://schemas.microsoft.com/office/drawing/2014/main" id="{33421C5C-1BA7-4D21-947B-9CF777966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019" y="4538454"/>
            <a:ext cx="1813111" cy="1813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Μαθηματικά : semicolon">
            <a:extLst>
              <a:ext uri="{FF2B5EF4-FFF2-40B4-BE49-F238E27FC236}">
                <a16:creationId xmlns:a16="http://schemas.microsoft.com/office/drawing/2014/main" id="{84C4E062-2706-4087-81E9-52573395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36" y="4538454"/>
            <a:ext cx="2143125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555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αχυδρομείο με πολλά επιστολές και κιβώτια Διανυσματική απεικόνιση -  εικονογραφία από boxcar: 4646298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r="8567"/>
          <a:stretch/>
        </p:blipFill>
        <p:spPr bwMode="auto">
          <a:xfrm>
            <a:off x="679375" y="104844"/>
            <a:ext cx="3457728" cy="664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53402" y="576106"/>
            <a:ext cx="43609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dirty="0"/>
              <a:t>Στο  ταχυδρομείο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753402" y="1860230"/>
            <a:ext cx="6759223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l-GR" sz="3600" dirty="0"/>
              <a:t>Θέλω  να στείλω  αυτό  το γράμμα.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2046" y="4233966"/>
            <a:ext cx="625966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l-GR" sz="3600" dirty="0"/>
              <a:t>Θέλω  να στείλω  αυτό  το δέμα.</a:t>
            </a:r>
          </a:p>
        </p:txBody>
      </p:sp>
      <p:pic>
        <p:nvPicPr>
          <p:cNvPr id="6" name="Picture 2" descr="Ταχυδρομείο με πολλά επιστολές και κιβώτια Διανυσματική απεικόνιση -  εικονογραφία από boxcar: 46462982">
            <a:extLst>
              <a:ext uri="{FF2B5EF4-FFF2-40B4-BE49-F238E27FC236}">
                <a16:creationId xmlns:a16="http://schemas.microsoft.com/office/drawing/2014/main" id="{9F6BA1C0-7377-4AD9-BCDD-49BD5D620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7" t="16823" r="30510" b="62211"/>
          <a:stretch/>
        </p:blipFill>
        <p:spPr bwMode="auto">
          <a:xfrm>
            <a:off x="8251223" y="5194103"/>
            <a:ext cx="981308" cy="139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Ταχυδρομείο με πολλά επιστολές και κιβώτια Διανυσματική απεικόνιση -  εικονογραφία από boxcar: 46462982">
            <a:extLst>
              <a:ext uri="{FF2B5EF4-FFF2-40B4-BE49-F238E27FC236}">
                <a16:creationId xmlns:a16="http://schemas.microsoft.com/office/drawing/2014/main" id="{AE3D0168-C430-4035-9823-03D2C7D04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 t="1947" r="83258" b="80350"/>
          <a:stretch/>
        </p:blipFill>
        <p:spPr bwMode="auto">
          <a:xfrm rot="1301071">
            <a:off x="7208322" y="2820366"/>
            <a:ext cx="1906066" cy="117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26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αχυδρομείο με πολλά επιστολές και κιβώτια Διανυσματική απεικόνιση -  εικονογραφία από boxcar: 4646298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463" t="6215" r="170777" b="-6215"/>
          <a:stretch>
            <a:fillRect/>
          </a:stretch>
        </p:blipFill>
        <p:spPr bwMode="auto">
          <a:xfrm>
            <a:off x="392738" y="105103"/>
            <a:ext cx="2362337" cy="664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8188" y="338718"/>
            <a:ext cx="43609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dirty="0"/>
              <a:t>Στην τράπεζα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484443" y="3841929"/>
            <a:ext cx="508587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l-GR" sz="3600" dirty="0"/>
              <a:t>Θέλω  να κάνω  ανάληψη.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87917" y="1684759"/>
            <a:ext cx="5942396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l-GR" sz="3600" dirty="0"/>
              <a:t>Θέλω  να ανοίξω  λογαριασμό.</a:t>
            </a:r>
          </a:p>
        </p:txBody>
      </p:sp>
      <p:pic>
        <p:nvPicPr>
          <p:cNvPr id="4" name="Picture 2" descr="ΤΡΑΠΕΖΑ ΚΥΠΡΟΥ | Offsite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7" y="-1"/>
            <a:ext cx="3853718" cy="67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49433" y="2763344"/>
            <a:ext cx="515589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l-GR" sz="3600" dirty="0"/>
              <a:t>Θέλω  να κάνω  κατάθεση.</a:t>
            </a:r>
          </a:p>
        </p:txBody>
      </p:sp>
      <p:pic>
        <p:nvPicPr>
          <p:cNvPr id="1028" name="Picture 4" descr="ΑΝΕΚΔΟΤΟ: Αθυρόστομος πελάτης σε τράπεζα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662" y="4526910"/>
            <a:ext cx="2194658" cy="206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36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Παραγωγή προφορικού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dirty="0">
                <a:solidFill>
                  <a:srgbClr val="FF0000"/>
                </a:solidFill>
              </a:rPr>
              <a:t>Κατανόηση  συνομιλίας με άλλο άτομο</a:t>
            </a:r>
            <a:endParaRPr lang="el-CY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74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757645"/>
            <a:ext cx="5556828" cy="2189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4400" dirty="0"/>
              <a:t>Αυτ</a:t>
            </a:r>
            <a:r>
              <a:rPr lang="el-GR" sz="4400" dirty="0">
                <a:solidFill>
                  <a:srgbClr val="FF0000"/>
                </a:solidFill>
              </a:rPr>
              <a:t>ή</a:t>
            </a:r>
            <a:r>
              <a:rPr lang="el-GR" sz="4400" dirty="0"/>
              <a:t>  </a:t>
            </a:r>
            <a:r>
              <a:rPr lang="el-GR" sz="4400" dirty="0">
                <a:solidFill>
                  <a:srgbClr val="FF0000"/>
                </a:solidFill>
              </a:rPr>
              <a:t>η</a:t>
            </a:r>
            <a:r>
              <a:rPr lang="el-GR" sz="4400" dirty="0"/>
              <a:t>  φούστα    σου </a:t>
            </a:r>
            <a:r>
              <a:rPr lang="el-GR" sz="4400" dirty="0">
                <a:solidFill>
                  <a:srgbClr val="FF0000"/>
                </a:solidFill>
              </a:rPr>
              <a:t>πηγαίνει</a:t>
            </a:r>
            <a:r>
              <a:rPr lang="el-GR" sz="4400" dirty="0"/>
              <a:t>. </a:t>
            </a:r>
            <a:endParaRPr lang="en-US" sz="4400" dirty="0"/>
          </a:p>
        </p:txBody>
      </p:sp>
      <p:pic>
        <p:nvPicPr>
          <p:cNvPr id="6146" name="Picture 2" descr="φούστα Στοκ Εικονογραφήσεις, Vectors, &amp; Clipart – (106,728 Στοκ  Εικονογραφήσεις)">
            <a:extLst>
              <a:ext uri="{FF2B5EF4-FFF2-40B4-BE49-F238E27FC236}">
                <a16:creationId xmlns:a16="http://schemas.microsoft.com/office/drawing/2014/main" id="{B2CEBA85-DF59-4949-9374-E98C34B8B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963" y="3429000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Δύο μαθητές μιλούν φορέα. Χαρακτήρες οικογένεια: Vector στοκ (χωρίς  δικαιώματα) 2651660367 | Shutterstock">
            <a:extLst>
              <a:ext uri="{FF2B5EF4-FFF2-40B4-BE49-F238E27FC236}">
                <a16:creationId xmlns:a16="http://schemas.microsoft.com/office/drawing/2014/main" id="{FD28D7F6-A76A-4B9E-9D43-1AD7897D8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3"/>
          <a:stretch/>
        </p:blipFill>
        <p:spPr bwMode="auto">
          <a:xfrm>
            <a:off x="1202326" y="1550941"/>
            <a:ext cx="4893673" cy="49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4836BA-8686-4D7F-9247-5F9CE390350B}"/>
              </a:ext>
            </a:extLst>
          </p:cNvPr>
          <p:cNvSpPr txBox="1">
            <a:spLocks/>
          </p:cNvSpPr>
          <p:nvPr/>
        </p:nvSpPr>
        <p:spPr>
          <a:xfrm>
            <a:off x="539173" y="686579"/>
            <a:ext cx="3314372" cy="849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Ευχαριστώ!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6911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172" y="373031"/>
            <a:ext cx="5556828" cy="12327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4400" dirty="0"/>
              <a:t>Αυτ</a:t>
            </a:r>
            <a:r>
              <a:rPr lang="el-GR" sz="4400" dirty="0">
                <a:solidFill>
                  <a:srgbClr val="FF0000"/>
                </a:solidFill>
              </a:rPr>
              <a:t>ό</a:t>
            </a:r>
            <a:r>
              <a:rPr lang="el-GR" sz="4400" dirty="0"/>
              <a:t> </a:t>
            </a:r>
            <a:r>
              <a:rPr lang="el-GR" sz="4400" dirty="0">
                <a:solidFill>
                  <a:srgbClr val="FF0000"/>
                </a:solidFill>
              </a:rPr>
              <a:t>το  </a:t>
            </a:r>
            <a:r>
              <a:rPr lang="el-GR" sz="4400" dirty="0"/>
              <a:t>φόρεμα σου </a:t>
            </a:r>
            <a:r>
              <a:rPr lang="el-GR" sz="4400" dirty="0">
                <a:solidFill>
                  <a:srgbClr val="FF0000"/>
                </a:solidFill>
              </a:rPr>
              <a:t>πηγαίνει</a:t>
            </a:r>
            <a:r>
              <a:rPr lang="el-GR" sz="4400" dirty="0"/>
              <a:t>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4836BA-8686-4D7F-9247-5F9CE390350B}"/>
              </a:ext>
            </a:extLst>
          </p:cNvPr>
          <p:cNvSpPr txBox="1">
            <a:spLocks/>
          </p:cNvSpPr>
          <p:nvPr/>
        </p:nvSpPr>
        <p:spPr>
          <a:xfrm>
            <a:off x="7642500" y="564417"/>
            <a:ext cx="3314372" cy="849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Ευχαριστώ! </a:t>
            </a:r>
            <a:endParaRPr lang="en-US" sz="4400" dirty="0"/>
          </a:p>
        </p:txBody>
      </p:sp>
      <p:pic>
        <p:nvPicPr>
          <p:cNvPr id="6" name="Picture 2" descr="Τα παιδιά μιλάνε και ακούνε Διανυσματική απεικόνιση - εικονογραφία από  childhood, arroyos: 66814924">
            <a:extLst>
              <a:ext uri="{FF2B5EF4-FFF2-40B4-BE49-F238E27FC236}">
                <a16:creationId xmlns:a16="http://schemas.microsoft.com/office/drawing/2014/main" id="{CEC386F7-5218-43FD-BDE4-9A5060470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762" y="1825214"/>
            <a:ext cx="4448924" cy="465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Baby Girl Dress Stock Illustrations – 29,782 Baby Girl Dress Stock  Illustrations, Vectors &amp; Clipart - Dreamstime">
            <a:extLst>
              <a:ext uri="{FF2B5EF4-FFF2-40B4-BE49-F238E27FC236}">
                <a16:creationId xmlns:a16="http://schemas.microsoft.com/office/drawing/2014/main" id="{D4DFC778-A26C-4D8E-85BA-50F8C2AFF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09" y="272542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2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757645"/>
            <a:ext cx="5556828" cy="2189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4400" dirty="0"/>
              <a:t>Αυτ</a:t>
            </a:r>
            <a:r>
              <a:rPr lang="el-GR" sz="4400" dirty="0">
                <a:solidFill>
                  <a:srgbClr val="FF0000"/>
                </a:solidFill>
              </a:rPr>
              <a:t>ά</a:t>
            </a:r>
            <a:r>
              <a:rPr lang="el-GR" sz="4400" dirty="0"/>
              <a:t> </a:t>
            </a:r>
            <a:r>
              <a:rPr lang="el-GR" sz="4400" dirty="0">
                <a:solidFill>
                  <a:srgbClr val="FF0000"/>
                </a:solidFill>
              </a:rPr>
              <a:t>τα</a:t>
            </a:r>
            <a:r>
              <a:rPr lang="el-GR" sz="4400" dirty="0"/>
              <a:t> παπούτσια     σου </a:t>
            </a:r>
            <a:r>
              <a:rPr lang="el-GR" sz="4400" dirty="0">
                <a:solidFill>
                  <a:srgbClr val="FF0000"/>
                </a:solidFill>
              </a:rPr>
              <a:t>πηγαίνουν</a:t>
            </a:r>
            <a:r>
              <a:rPr lang="el-GR" sz="4400" dirty="0"/>
              <a:t>. </a:t>
            </a:r>
            <a:endParaRPr lang="en-US" sz="4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4836BA-8686-4D7F-9247-5F9CE390350B}"/>
              </a:ext>
            </a:extLst>
          </p:cNvPr>
          <p:cNvSpPr txBox="1">
            <a:spLocks/>
          </p:cNvSpPr>
          <p:nvPr/>
        </p:nvSpPr>
        <p:spPr>
          <a:xfrm>
            <a:off x="539173" y="686579"/>
            <a:ext cx="3314372" cy="849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Ευχαριστώ! </a:t>
            </a:r>
            <a:endParaRPr lang="en-US" sz="4400" dirty="0"/>
          </a:p>
        </p:txBody>
      </p:sp>
      <p:pic>
        <p:nvPicPr>
          <p:cNvPr id="7" name="Picture 2" descr="Τα παιδιά μιλάνε και ακούνε Διανυσματική απεικόνιση - εικονογραφία από  childhood, arroyos: 66814924">
            <a:extLst>
              <a:ext uri="{FF2B5EF4-FFF2-40B4-BE49-F238E27FC236}">
                <a16:creationId xmlns:a16="http://schemas.microsoft.com/office/drawing/2014/main" id="{0C1B0458-8803-42E9-A14A-50F0C846E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9" y="1796800"/>
            <a:ext cx="4448924" cy="465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Sneakers stock vector. Illustration of decorative, sneakers - 18780339">
            <a:extLst>
              <a:ext uri="{FF2B5EF4-FFF2-40B4-BE49-F238E27FC236}">
                <a16:creationId xmlns:a16="http://schemas.microsoft.com/office/drawing/2014/main" id="{0CE84313-0505-48CD-B59A-046818166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757" y="2278827"/>
            <a:ext cx="3194144" cy="307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Ιανουαρίου 2026 (__/01/2026).Τώρα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Κατανόηση  γραπτού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dirty="0">
                <a:solidFill>
                  <a:srgbClr val="FF0000"/>
                </a:solidFill>
              </a:rPr>
              <a:t>Απλή και απευθείας  ανταλλαγή πληροφοριών</a:t>
            </a:r>
            <a:endParaRPr lang="el-CY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3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17" y="233150"/>
            <a:ext cx="10515600" cy="5928528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270000"/>
              </a:lnSpc>
            </a:pPr>
            <a:r>
              <a:rPr lang="el-GR" sz="2300" dirty="0"/>
              <a:t>Εγώ δεν έχω  πιστωτική __________________.</a:t>
            </a:r>
          </a:p>
          <a:p>
            <a:pPr>
              <a:lnSpc>
                <a:spcPct val="270000"/>
              </a:lnSpc>
            </a:pPr>
            <a:r>
              <a:rPr lang="el-GR" sz="2300" dirty="0"/>
              <a:t>Ο μπαμπάς μου έχει _______________ κάρτα.</a:t>
            </a:r>
            <a:endParaRPr lang="el-GR" sz="2300" dirty="0">
              <a:solidFill>
                <a:schemeClr val="bg1"/>
              </a:solidFill>
            </a:endParaRPr>
          </a:p>
          <a:p>
            <a:pPr>
              <a:lnSpc>
                <a:spcPct val="270000"/>
              </a:lnSpc>
            </a:pPr>
            <a:r>
              <a:rPr lang="el-GR" sz="2300" dirty="0"/>
              <a:t>Η  μαμά μου πήρε  χρήματα από το ___________ ΑΤΜ.</a:t>
            </a:r>
          </a:p>
          <a:p>
            <a:pPr>
              <a:lnSpc>
                <a:spcPct val="270000"/>
              </a:lnSpc>
            </a:pPr>
            <a:r>
              <a:rPr lang="el-GR" sz="2300" dirty="0"/>
              <a:t>Έχασα το __________ μου  και πήγα στον _____________ σταθμό.  </a:t>
            </a:r>
            <a:r>
              <a:rPr lang="el-GR" sz="2300" dirty="0">
                <a:solidFill>
                  <a:schemeClr val="bg1"/>
                </a:solidFill>
              </a:rPr>
              <a:t>αστυνομικό  σ</a:t>
            </a:r>
            <a:endParaRPr lang="el-GR" sz="2300" dirty="0"/>
          </a:p>
          <a:p>
            <a:pPr>
              <a:lnSpc>
                <a:spcPct val="270000"/>
              </a:lnSpc>
            </a:pPr>
            <a:r>
              <a:rPr lang="el-GR" sz="2300" dirty="0"/>
              <a:t>Μπείτε  στη ________________!</a:t>
            </a:r>
          </a:p>
          <a:p>
            <a:pPr>
              <a:lnSpc>
                <a:spcPct val="270000"/>
              </a:lnSpc>
            </a:pPr>
            <a:r>
              <a:rPr lang="el-GR" sz="2300" dirty="0"/>
              <a:t>Συμπληρώστε την _____________!</a:t>
            </a:r>
          </a:p>
          <a:p>
            <a:pPr>
              <a:lnSpc>
                <a:spcPct val="270000"/>
              </a:lnSpc>
            </a:pPr>
            <a:r>
              <a:rPr lang="el-GR" sz="2300" dirty="0"/>
              <a:t>Θέλω  να στείλω  αυτό  το ___________.</a:t>
            </a:r>
          </a:p>
          <a:p>
            <a:endParaRPr lang="en-US" dirty="0"/>
          </a:p>
        </p:txBody>
      </p:sp>
      <p:pic>
        <p:nvPicPr>
          <p:cNvPr id="1026" name="Picture 2" descr="21,600+ Credit Card Cartoon Stock Photos, Pictures &amp; Royalty ...">
            <a:extLst>
              <a:ext uri="{FF2B5EF4-FFF2-40B4-BE49-F238E27FC236}">
                <a16:creationId xmlns:a16="http://schemas.microsoft.com/office/drawing/2014/main" id="{A7CD12B3-9DD2-4192-8D84-65942939A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83" y="17501"/>
            <a:ext cx="1752033" cy="11680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1,600+ Credit Card Cartoon Stock Photos, Pictures &amp; Royalty ...">
            <a:extLst>
              <a:ext uri="{FF2B5EF4-FFF2-40B4-BE49-F238E27FC236}">
                <a16:creationId xmlns:a16="http://schemas.microsoft.com/office/drawing/2014/main" id="{CF0A8E9C-C2B6-4E72-80A6-B7FDB3AF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03" y="908753"/>
            <a:ext cx="2028825" cy="1352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tm Cartoon Vector Illustration Hand Drawn Stock Vector (Royalty Free)  769519867 | Shutterstock">
            <a:extLst>
              <a:ext uri="{FF2B5EF4-FFF2-40B4-BE49-F238E27FC236}">
                <a16:creationId xmlns:a16="http://schemas.microsoft.com/office/drawing/2014/main" id="{0D72E125-3E6C-40ED-8F64-2D56AEA1F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1"/>
          <a:stretch/>
        </p:blipFill>
        <p:spPr bwMode="auto">
          <a:xfrm>
            <a:off x="9064290" y="1093377"/>
            <a:ext cx="1752600" cy="1655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st wallet cartoon Images - Free Download on Freepik">
            <a:extLst>
              <a:ext uri="{FF2B5EF4-FFF2-40B4-BE49-F238E27FC236}">
                <a16:creationId xmlns:a16="http://schemas.microsoft.com/office/drawing/2014/main" id="{65BFE59A-CA21-4081-A211-61495FBDC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58" y="2568544"/>
            <a:ext cx="1720911" cy="1720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lice station cartoon Διανύσματα Αρχείου, Royalty Free Police station  cartoon Εικονογραφήσεις | DepositPhotos">
            <a:extLst>
              <a:ext uri="{FF2B5EF4-FFF2-40B4-BE49-F238E27FC236}">
                <a16:creationId xmlns:a16="http://schemas.microsoft.com/office/drawing/2014/main" id="{D67A7427-5113-4AF3-9C4C-5CBA100B6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732" y="2749334"/>
            <a:ext cx="1316158" cy="1400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Ουρά για ATM εσωτερικού χώρου, άνθρωποι κάνουν ουρά στην τράπεζα, επίπεδο  Διανυσματική απεικόνιση - εικονογραφία από : 198213655">
            <a:extLst>
              <a:ext uri="{FF2B5EF4-FFF2-40B4-BE49-F238E27FC236}">
                <a16:creationId xmlns:a16="http://schemas.microsoft.com/office/drawing/2014/main" id="{57E0A1C4-50F1-4DCA-9892-048B7B2C8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68" y="3429000"/>
            <a:ext cx="1720910" cy="1352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Αίτηση: Περισσότερες από 7.628.247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DDC6ABD5-9296-4720-899E-345617C59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t="7739" r="-26" b="16700"/>
          <a:stretch/>
        </p:blipFill>
        <p:spPr bwMode="auto">
          <a:xfrm>
            <a:off x="5800062" y="4289455"/>
            <a:ext cx="1524323" cy="12261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Χαριτωμένο Σκίτσο Ένα Γράμμα Και Φάκελο Διάνυσμα από ©lineartestpilot  248511960">
            <a:extLst>
              <a:ext uri="{FF2B5EF4-FFF2-40B4-BE49-F238E27FC236}">
                <a16:creationId xmlns:a16="http://schemas.microsoft.com/office/drawing/2014/main" id="{4AD1D4DD-D84B-4203-B066-E0F495FCB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1"/>
          <a:stretch/>
        </p:blipFill>
        <p:spPr bwMode="auto">
          <a:xfrm>
            <a:off x="4870489" y="5443335"/>
            <a:ext cx="1453472" cy="13376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197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37093-5601-707B-7103-BDE72219F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A099E-BCEB-E5BD-FCFA-E8FEE83AE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17" y="233150"/>
            <a:ext cx="10515600" cy="5928528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270000"/>
              </a:lnSpc>
            </a:pPr>
            <a:r>
              <a:rPr lang="el-GR" sz="2300" dirty="0"/>
              <a:t>Εγώ δεν έχω  πιστωτική </a:t>
            </a:r>
            <a:r>
              <a:rPr lang="el-GR" sz="2400" dirty="0">
                <a:solidFill>
                  <a:srgbClr val="FF0000"/>
                </a:solidFill>
              </a:rPr>
              <a:t>κάρτα.</a:t>
            </a:r>
            <a:endParaRPr lang="el-GR" sz="2300" dirty="0"/>
          </a:p>
          <a:p>
            <a:pPr>
              <a:lnSpc>
                <a:spcPct val="270000"/>
              </a:lnSpc>
            </a:pPr>
            <a:r>
              <a:rPr lang="el-GR" sz="2300" dirty="0"/>
              <a:t>Ο μπαμπάς μου έχει </a:t>
            </a:r>
            <a:r>
              <a:rPr lang="el-GR" sz="2300" dirty="0">
                <a:solidFill>
                  <a:srgbClr val="FF0000"/>
                </a:solidFill>
              </a:rPr>
              <a:t>πιστωτική</a:t>
            </a:r>
            <a:r>
              <a:rPr lang="el-GR" sz="2300" dirty="0"/>
              <a:t> κάρτα.</a:t>
            </a:r>
            <a:endParaRPr lang="el-GR" sz="2300" dirty="0">
              <a:solidFill>
                <a:schemeClr val="bg1"/>
              </a:solidFill>
            </a:endParaRPr>
          </a:p>
          <a:p>
            <a:pPr>
              <a:lnSpc>
                <a:spcPct val="270000"/>
              </a:lnSpc>
            </a:pPr>
            <a:r>
              <a:rPr lang="el-GR" sz="2300" dirty="0"/>
              <a:t>Η  μαμά μου πήρε  χρήματα από το  </a:t>
            </a:r>
            <a:r>
              <a:rPr lang="el-GR" sz="2300" dirty="0">
                <a:solidFill>
                  <a:srgbClr val="FF0000"/>
                </a:solidFill>
              </a:rPr>
              <a:t>μηχάνημα</a:t>
            </a:r>
            <a:r>
              <a:rPr lang="el-GR" sz="2300" dirty="0"/>
              <a:t> ΑΤΜ.</a:t>
            </a:r>
          </a:p>
          <a:p>
            <a:pPr>
              <a:lnSpc>
                <a:spcPct val="270000"/>
              </a:lnSpc>
            </a:pPr>
            <a:r>
              <a:rPr lang="el-GR" sz="2300" dirty="0"/>
              <a:t>Έχασα το </a:t>
            </a:r>
            <a:r>
              <a:rPr lang="el-GR" sz="2400" dirty="0">
                <a:solidFill>
                  <a:srgbClr val="FF0000"/>
                </a:solidFill>
              </a:rPr>
              <a:t>πορτοφόλι  </a:t>
            </a:r>
            <a:r>
              <a:rPr lang="el-GR" sz="2300" dirty="0"/>
              <a:t>μου  και πήγα στον   </a:t>
            </a:r>
            <a:r>
              <a:rPr lang="el-GR" sz="2400" dirty="0">
                <a:solidFill>
                  <a:srgbClr val="FF0000"/>
                </a:solidFill>
              </a:rPr>
              <a:t>αστυνομικό  </a:t>
            </a:r>
            <a:r>
              <a:rPr lang="el-GR" sz="2300" dirty="0"/>
              <a:t>σταθμό.  </a:t>
            </a:r>
            <a:r>
              <a:rPr lang="el-GR" sz="2300" dirty="0">
                <a:solidFill>
                  <a:schemeClr val="bg1"/>
                </a:solidFill>
              </a:rPr>
              <a:t>αστυνομικό  σ</a:t>
            </a:r>
            <a:endParaRPr lang="el-GR" sz="2300" dirty="0"/>
          </a:p>
          <a:p>
            <a:pPr>
              <a:lnSpc>
                <a:spcPct val="270000"/>
              </a:lnSpc>
            </a:pPr>
            <a:r>
              <a:rPr lang="el-GR" sz="2300" dirty="0"/>
              <a:t>Μπείτε  στη </a:t>
            </a:r>
            <a:r>
              <a:rPr lang="el-GR" sz="2400" dirty="0">
                <a:solidFill>
                  <a:srgbClr val="FF0000"/>
                </a:solidFill>
              </a:rPr>
              <a:t>σειρά</a:t>
            </a:r>
            <a:r>
              <a:rPr lang="el-GR" sz="2300" dirty="0"/>
              <a:t>!</a:t>
            </a:r>
          </a:p>
          <a:p>
            <a:pPr>
              <a:lnSpc>
                <a:spcPct val="270000"/>
              </a:lnSpc>
            </a:pPr>
            <a:r>
              <a:rPr lang="el-GR" sz="2300" dirty="0"/>
              <a:t>Συμπληρώστε την </a:t>
            </a:r>
            <a:r>
              <a:rPr lang="el-GR" sz="2400" dirty="0">
                <a:solidFill>
                  <a:srgbClr val="FF0000"/>
                </a:solidFill>
              </a:rPr>
              <a:t>αίτηση</a:t>
            </a:r>
            <a:r>
              <a:rPr lang="el-GR" sz="2300" dirty="0"/>
              <a:t>!</a:t>
            </a:r>
          </a:p>
          <a:p>
            <a:pPr>
              <a:lnSpc>
                <a:spcPct val="270000"/>
              </a:lnSpc>
            </a:pPr>
            <a:r>
              <a:rPr lang="el-GR" sz="2300" dirty="0"/>
              <a:t>Θέλω  να στείλω  αυτό  το  </a:t>
            </a:r>
            <a:r>
              <a:rPr lang="el-GR" sz="2300" dirty="0">
                <a:solidFill>
                  <a:srgbClr val="FF0000"/>
                </a:solidFill>
              </a:rPr>
              <a:t>γράμμα</a:t>
            </a:r>
            <a:r>
              <a:rPr lang="el-GR" sz="2300" dirty="0"/>
              <a:t>.</a:t>
            </a:r>
          </a:p>
          <a:p>
            <a:endParaRPr lang="en-US" dirty="0"/>
          </a:p>
        </p:txBody>
      </p:sp>
      <p:pic>
        <p:nvPicPr>
          <p:cNvPr id="1026" name="Picture 2" descr="21,600+ Credit Card Cartoon Stock Photos, Pictures &amp; Royalty ...">
            <a:extLst>
              <a:ext uri="{FF2B5EF4-FFF2-40B4-BE49-F238E27FC236}">
                <a16:creationId xmlns:a16="http://schemas.microsoft.com/office/drawing/2014/main" id="{5D0F2233-C821-D592-DAF2-9CE13ED8B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83" y="17501"/>
            <a:ext cx="1752033" cy="11680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1,600+ Credit Card Cartoon Stock Photos, Pictures &amp; Royalty ...">
            <a:extLst>
              <a:ext uri="{FF2B5EF4-FFF2-40B4-BE49-F238E27FC236}">
                <a16:creationId xmlns:a16="http://schemas.microsoft.com/office/drawing/2014/main" id="{9E43A164-31E3-79FC-EEC8-61F62A83E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03" y="908753"/>
            <a:ext cx="2028825" cy="1352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tm Cartoon Vector Illustration Hand Drawn Stock Vector (Royalty Free)  769519867 | Shutterstock">
            <a:extLst>
              <a:ext uri="{FF2B5EF4-FFF2-40B4-BE49-F238E27FC236}">
                <a16:creationId xmlns:a16="http://schemas.microsoft.com/office/drawing/2014/main" id="{F61678A0-9B94-4CAD-1431-5B092F72E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1"/>
          <a:stretch/>
        </p:blipFill>
        <p:spPr bwMode="auto">
          <a:xfrm>
            <a:off x="9064290" y="1093377"/>
            <a:ext cx="1752600" cy="1655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st wallet cartoon Images - Free Download on Freepik">
            <a:extLst>
              <a:ext uri="{FF2B5EF4-FFF2-40B4-BE49-F238E27FC236}">
                <a16:creationId xmlns:a16="http://schemas.microsoft.com/office/drawing/2014/main" id="{0B199520-C6FF-B367-E036-821ACA96D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58" y="2568544"/>
            <a:ext cx="1720911" cy="1720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lice station cartoon Διανύσματα Αρχείου, Royalty Free Police station  cartoon Εικονογραφήσεις | DepositPhotos">
            <a:extLst>
              <a:ext uri="{FF2B5EF4-FFF2-40B4-BE49-F238E27FC236}">
                <a16:creationId xmlns:a16="http://schemas.microsoft.com/office/drawing/2014/main" id="{67F2D267-B272-3E91-A8E8-D0C1D5708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732" y="2749334"/>
            <a:ext cx="1316158" cy="1400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Ουρά για ATM εσωτερικού χώρου, άνθρωποι κάνουν ουρά στην τράπεζα, επίπεδο  Διανυσματική απεικόνιση - εικονογραφία από : 198213655">
            <a:extLst>
              <a:ext uri="{FF2B5EF4-FFF2-40B4-BE49-F238E27FC236}">
                <a16:creationId xmlns:a16="http://schemas.microsoft.com/office/drawing/2014/main" id="{E9D75F46-787A-6165-C3CB-933249B8B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68" y="3429000"/>
            <a:ext cx="1720910" cy="1352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Αίτηση: Περισσότερες από 7.628.247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43EAD1C4-FB1C-9A35-6F67-A7674E5CA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t="7739" r="-26" b="16700"/>
          <a:stretch/>
        </p:blipFill>
        <p:spPr bwMode="auto">
          <a:xfrm>
            <a:off x="5800062" y="4289455"/>
            <a:ext cx="1524323" cy="12261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Χαριτωμένο Σκίτσο Ένα Γράμμα Και Φάκελο Διάνυσμα από ©lineartestpilot  248511960">
            <a:extLst>
              <a:ext uri="{FF2B5EF4-FFF2-40B4-BE49-F238E27FC236}">
                <a16:creationId xmlns:a16="http://schemas.microsoft.com/office/drawing/2014/main" id="{DDBC5BB5-0030-3092-143B-DBFE668F9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1"/>
          <a:stretch/>
        </p:blipFill>
        <p:spPr bwMode="auto">
          <a:xfrm>
            <a:off x="4870489" y="5443335"/>
            <a:ext cx="1453472" cy="13376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972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Κατανόηση γραπτού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dirty="0">
                <a:solidFill>
                  <a:srgbClr val="FF0000"/>
                </a:solidFill>
              </a:rPr>
              <a:t>Ταίριαξε τις εικόνες  με τις προτάσεις!</a:t>
            </a:r>
            <a:endParaRPr lang="el-CY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2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Σούπερ Μάρκετ Μετρητή Μητρώο Ταμείο Μπακάλικο Ένας Υπολογιστής Πελάτης  Κάνει Διάνυσμα από ©nadiabormotova 221993820">
            <a:extLst>
              <a:ext uri="{FF2B5EF4-FFF2-40B4-BE49-F238E27FC236}">
                <a16:creationId xmlns:a16="http://schemas.microsoft.com/office/drawing/2014/main" id="{72A3E852-C11E-4E4C-A599-ED544932E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9"/>
          <a:stretch/>
        </p:blipFill>
        <p:spPr bwMode="auto">
          <a:xfrm>
            <a:off x="442379" y="576927"/>
            <a:ext cx="2886261" cy="285207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DEBCFA-9DEC-45FF-9739-99AD75BFED92}"/>
              </a:ext>
            </a:extLst>
          </p:cNvPr>
          <p:cNvSpPr txBox="1"/>
          <p:nvPr/>
        </p:nvSpPr>
        <p:spPr>
          <a:xfrm>
            <a:off x="3328640" y="5676526"/>
            <a:ext cx="288626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200" dirty="0"/>
              <a:t>Πληρώσατε; </a:t>
            </a:r>
            <a:endParaRPr lang="el-CY" sz="3200" dirty="0"/>
          </a:p>
        </p:txBody>
      </p:sp>
      <p:pic>
        <p:nvPicPr>
          <p:cNvPr id="3076" name="Picture 4" descr="Bank teller cartoon - 1,4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3BEE1EA5-FF34-4EAF-96A0-AE6312B06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19" y="560873"/>
            <a:ext cx="2886262" cy="286812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463A08-2FE2-4F30-B17A-8E926B8AAE45}"/>
              </a:ext>
            </a:extLst>
          </p:cNvPr>
          <p:cNvSpPr txBox="1"/>
          <p:nvPr/>
        </p:nvSpPr>
        <p:spPr>
          <a:xfrm>
            <a:off x="9339138" y="4691641"/>
            <a:ext cx="2852862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3200" dirty="0"/>
              <a:t>Χάσατε </a:t>
            </a:r>
          </a:p>
          <a:p>
            <a:pPr marL="0" indent="0">
              <a:buNone/>
            </a:pPr>
            <a:r>
              <a:rPr lang="el-GR" sz="3200" dirty="0"/>
              <a:t>το βιβλιάριο</a:t>
            </a:r>
          </a:p>
          <a:p>
            <a:pPr marL="0" indent="0">
              <a:buNone/>
            </a:pPr>
            <a:r>
              <a:rPr lang="el-GR" sz="3200" dirty="0"/>
              <a:t> τραπέζης;</a:t>
            </a:r>
          </a:p>
        </p:txBody>
      </p:sp>
      <p:pic>
        <p:nvPicPr>
          <p:cNvPr id="3078" name="Picture 6" descr="Express Delivery: Cartoon Character of a Young Courier with Parcel -  vectorartworld.com">
            <a:extLst>
              <a:ext uri="{FF2B5EF4-FFF2-40B4-BE49-F238E27FC236}">
                <a16:creationId xmlns:a16="http://schemas.microsoft.com/office/drawing/2014/main" id="{1E94CB9D-079A-4849-BA95-3A1A8FBAD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60" y="560873"/>
            <a:ext cx="2143125" cy="295422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E680D4-7A6D-43D8-9DCC-82F747A4800A}"/>
              </a:ext>
            </a:extLst>
          </p:cNvPr>
          <p:cNvSpPr txBox="1"/>
          <p:nvPr/>
        </p:nvSpPr>
        <p:spPr>
          <a:xfrm>
            <a:off x="6399381" y="4199198"/>
            <a:ext cx="2809319" cy="20621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200" dirty="0"/>
              <a:t>Έστειλα </a:t>
            </a:r>
          </a:p>
          <a:p>
            <a:r>
              <a:rPr lang="el-GR" sz="3200" dirty="0"/>
              <a:t>το δέμα  </a:t>
            </a:r>
          </a:p>
          <a:p>
            <a:r>
              <a:rPr lang="el-GR" sz="3200" dirty="0"/>
              <a:t>αλλά δεν έφτασε.</a:t>
            </a:r>
            <a:endParaRPr lang="el-CY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8F3296-C854-410E-9A03-EEDB84B15D26}"/>
              </a:ext>
            </a:extLst>
          </p:cNvPr>
          <p:cNvSpPr txBox="1"/>
          <p:nvPr/>
        </p:nvSpPr>
        <p:spPr>
          <a:xfrm>
            <a:off x="208419" y="5707304"/>
            <a:ext cx="288626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3200" dirty="0"/>
              <a:t>Τηλεφωνήστε!</a:t>
            </a:r>
          </a:p>
        </p:txBody>
      </p:sp>
      <p:pic>
        <p:nvPicPr>
          <p:cNvPr id="3082" name="Picture 10" descr="αστυνομικός Στοκ Εικονογραφήσεις, Vectors, &amp; Clipart – (45,171 Στοκ  Εικονογραφήσεις)">
            <a:extLst>
              <a:ext uri="{FF2B5EF4-FFF2-40B4-BE49-F238E27FC236}">
                <a16:creationId xmlns:a16="http://schemas.microsoft.com/office/drawing/2014/main" id="{C0998E88-4C5D-4024-8EB7-026E403E8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009" y="560873"/>
            <a:ext cx="2143125" cy="295422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FA03C8D8-44AA-4A1B-9C73-3F065A114B75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2101932" y="3515096"/>
            <a:ext cx="2669839" cy="21614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99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6BC595-7E40-46B2-A362-F2BF9FDBC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" y="607864"/>
            <a:ext cx="6668430" cy="52193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sz="4700" b="1" dirty="0">
                <a:solidFill>
                  <a:srgbClr val="FF0000"/>
                </a:solidFill>
              </a:rPr>
              <a:t>Αρχή Τηλεπικοινωνιών Κύπρου (ΑΤΗΚ)</a:t>
            </a:r>
          </a:p>
          <a:p>
            <a:pPr marL="0" indent="0">
              <a:buNone/>
            </a:pPr>
            <a:endParaRPr lang="el-GR" sz="47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700" b="1" dirty="0">
                <a:solidFill>
                  <a:srgbClr val="FF0000"/>
                </a:solidFill>
              </a:rPr>
              <a:t>Αστυνομία Κύπρου</a:t>
            </a:r>
          </a:p>
          <a:p>
            <a:pPr marL="0" indent="0">
              <a:buNone/>
            </a:pPr>
            <a:endParaRPr lang="el-GR" sz="47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700" b="1" dirty="0">
                <a:solidFill>
                  <a:srgbClr val="FF0000"/>
                </a:solidFill>
              </a:rPr>
              <a:t>Κυπριακά Ταχυδρομεία</a:t>
            </a:r>
          </a:p>
          <a:p>
            <a:pPr marL="0" indent="0">
              <a:buNone/>
            </a:pPr>
            <a:endParaRPr lang="el-GR" sz="47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700" b="1" dirty="0">
                <a:solidFill>
                  <a:srgbClr val="FF0000"/>
                </a:solidFill>
              </a:rPr>
              <a:t>Αρχή Ηλεκτρισμού Κύπρου (ΑΗΚ)</a:t>
            </a:r>
          </a:p>
          <a:p>
            <a:pPr marL="0" indent="0">
              <a:buNone/>
            </a:pPr>
            <a:endParaRPr lang="el-GR" sz="47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700" b="1" dirty="0">
                <a:solidFill>
                  <a:srgbClr val="FF0000"/>
                </a:solidFill>
              </a:rPr>
              <a:t>Συμβούλιο </a:t>
            </a:r>
            <a:r>
              <a:rPr lang="el-GR" sz="4700" b="1" dirty="0" err="1">
                <a:solidFill>
                  <a:srgbClr val="FF0000"/>
                </a:solidFill>
              </a:rPr>
              <a:t>Υδατοπρομήθειας</a:t>
            </a:r>
            <a:r>
              <a:rPr lang="el-GR" sz="47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l-GR" sz="47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700" b="1" dirty="0">
                <a:solidFill>
                  <a:srgbClr val="FF0000"/>
                </a:solidFill>
              </a:rPr>
              <a:t>Πυροσβεστική Υπηρεσία Κύπρου</a:t>
            </a:r>
          </a:p>
          <a:p>
            <a:pPr marL="0" indent="0">
              <a:buNone/>
            </a:pPr>
            <a:endParaRPr lang="el-GR" sz="47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C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B402F-483B-4321-91B9-84D4879C58FC}"/>
              </a:ext>
            </a:extLst>
          </p:cNvPr>
          <p:cNvSpPr txBox="1"/>
          <p:nvPr/>
        </p:nvSpPr>
        <p:spPr>
          <a:xfrm>
            <a:off x="7069956" y="2394528"/>
            <a:ext cx="453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κινητή τηλεφωνία</a:t>
            </a:r>
            <a:endParaRPr lang="el-CY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3E12D-4595-480D-BBC1-FA92969223E9}"/>
              </a:ext>
            </a:extLst>
          </p:cNvPr>
          <p:cNvSpPr txBox="1"/>
          <p:nvPr/>
        </p:nvSpPr>
        <p:spPr>
          <a:xfrm>
            <a:off x="7557887" y="3685577"/>
            <a:ext cx="2463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διαδίκτυο</a:t>
            </a:r>
            <a:endParaRPr lang="el-CY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D7665-3FEB-47D7-B06F-F53890CB8C84}"/>
              </a:ext>
            </a:extLst>
          </p:cNvPr>
          <p:cNvSpPr txBox="1"/>
          <p:nvPr/>
        </p:nvSpPr>
        <p:spPr>
          <a:xfrm>
            <a:off x="7529862" y="280627"/>
            <a:ext cx="4078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γραμματόσημα</a:t>
            </a:r>
            <a:endParaRPr lang="el-CY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F9A9ED-2393-4D55-8EEB-3636208309C4}"/>
              </a:ext>
            </a:extLst>
          </p:cNvPr>
          <p:cNvSpPr txBox="1"/>
          <p:nvPr/>
        </p:nvSpPr>
        <p:spPr>
          <a:xfrm>
            <a:off x="5809785" y="1015662"/>
            <a:ext cx="5798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αποστολέας &amp;  παραλήπτης</a:t>
            </a:r>
            <a:endParaRPr lang="el-CY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ADCCCD-271F-48DD-8E9A-80B39DAA14EE}"/>
              </a:ext>
            </a:extLst>
          </p:cNvPr>
          <p:cNvSpPr txBox="1"/>
          <p:nvPr/>
        </p:nvSpPr>
        <p:spPr>
          <a:xfrm>
            <a:off x="7535690" y="4517415"/>
            <a:ext cx="64958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αστυνομικό τμήμα </a:t>
            </a:r>
            <a:endParaRPr lang="el-CY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2C5E9C-BC51-452A-A24B-55EAEA5D34FE}"/>
              </a:ext>
            </a:extLst>
          </p:cNvPr>
          <p:cNvSpPr txBox="1"/>
          <p:nvPr/>
        </p:nvSpPr>
        <p:spPr>
          <a:xfrm>
            <a:off x="7837714" y="5236145"/>
            <a:ext cx="3770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διαρροή νερού </a:t>
            </a:r>
            <a:endParaRPr lang="el-CY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CA3B62-1BD2-4BC4-984B-C2797A6349A6}"/>
              </a:ext>
            </a:extLst>
          </p:cNvPr>
          <p:cNvSpPr txBox="1"/>
          <p:nvPr/>
        </p:nvSpPr>
        <p:spPr>
          <a:xfrm>
            <a:off x="7692846" y="1705095"/>
            <a:ext cx="2308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φωτιά</a:t>
            </a:r>
            <a:endParaRPr lang="el-CY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988B98-F199-4FE9-9F29-8A26D8830FA9}"/>
              </a:ext>
            </a:extLst>
          </p:cNvPr>
          <p:cNvSpPr txBox="1"/>
          <p:nvPr/>
        </p:nvSpPr>
        <p:spPr>
          <a:xfrm>
            <a:off x="7808641" y="5926963"/>
            <a:ext cx="2308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κλοπή</a:t>
            </a:r>
            <a:endParaRPr lang="el-CY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E1709-39EE-4F48-8087-9BBA6F35BE52}"/>
              </a:ext>
            </a:extLst>
          </p:cNvPr>
          <p:cNvSpPr txBox="1"/>
          <p:nvPr/>
        </p:nvSpPr>
        <p:spPr>
          <a:xfrm>
            <a:off x="6857493" y="3040053"/>
            <a:ext cx="47509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διαρροή ηλεκτρισμού  </a:t>
            </a:r>
            <a:endParaRPr lang="el-CY" sz="3600" dirty="0"/>
          </a:p>
        </p:txBody>
      </p:sp>
    </p:spTree>
    <p:extLst>
      <p:ext uri="{BB962C8B-B14F-4D97-AF65-F5344CB8AC3E}">
        <p14:creationId xmlns:p14="http://schemas.microsoft.com/office/powerpoint/2010/main" val="349103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Κατανόηση γραπτού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0" i="0" dirty="0">
                <a:solidFill>
                  <a:srgbClr val="FF0000"/>
                </a:solidFill>
                <a:effectLst/>
                <a:latin typeface="Google Sans"/>
              </a:rPr>
              <a:t>Σημείωσε το σωστό κουτάκι (✓).</a:t>
            </a:r>
            <a:endParaRPr lang="el-CY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00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082F08-5285-402B-A0CD-F2B2C9E42921}"/>
              </a:ext>
            </a:extLst>
          </p:cNvPr>
          <p:cNvSpPr txBox="1"/>
          <p:nvPr/>
        </p:nvSpPr>
        <p:spPr>
          <a:xfrm>
            <a:off x="404232" y="315134"/>
            <a:ext cx="2929982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4000" dirty="0"/>
              <a:t>Παρακαλώ, μπείτε στην ουρά/σειρά, </a:t>
            </a:r>
          </a:p>
          <a:p>
            <a:pPr marL="0" indent="0">
              <a:buNone/>
            </a:pPr>
            <a:r>
              <a:rPr lang="el-GR" sz="4000" dirty="0"/>
              <a:t>ο επόμενος!</a:t>
            </a:r>
          </a:p>
        </p:txBody>
      </p:sp>
      <p:pic>
        <p:nvPicPr>
          <p:cNvPr id="1030" name="Picture 6" descr="Μεγάλη ουρά στο Ταμείο. καρτούν εικονογράφηση Εικονογράφηση από ©andrewgenn  #32550445">
            <a:extLst>
              <a:ext uri="{FF2B5EF4-FFF2-40B4-BE49-F238E27FC236}">
                <a16:creationId xmlns:a16="http://schemas.microsoft.com/office/drawing/2014/main" id="{8D6A8075-1274-412E-AD7E-90C076E05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6"/>
          <a:stretch/>
        </p:blipFill>
        <p:spPr bwMode="auto">
          <a:xfrm>
            <a:off x="5597913" y="315134"/>
            <a:ext cx="6080282" cy="622773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9A63D7FB-6E68-4E8A-B0A0-9E0A10C2D67D}"/>
              </a:ext>
            </a:extLst>
          </p:cNvPr>
          <p:cNvSpPr/>
          <p:nvPr/>
        </p:nvSpPr>
        <p:spPr>
          <a:xfrm>
            <a:off x="3557239" y="1248937"/>
            <a:ext cx="1594624" cy="90324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>
                <a:sym typeface="Wingdings" panose="05000000000000000000" pitchFamily="2" charset="2"/>
              </a:rPr>
              <a:t></a:t>
            </a:r>
            <a:endParaRPr lang="el-CY" sz="48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1F403940-2BC2-473A-897F-FDC3ECCEA0F3}"/>
              </a:ext>
            </a:extLst>
          </p:cNvPr>
          <p:cNvSpPr/>
          <p:nvPr/>
        </p:nvSpPr>
        <p:spPr>
          <a:xfrm>
            <a:off x="3557239" y="3129776"/>
            <a:ext cx="1594624" cy="90324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E098688F-094F-4EA1-8231-8B11C0A7998F}"/>
              </a:ext>
            </a:extLst>
          </p:cNvPr>
          <p:cNvSpPr/>
          <p:nvPr/>
        </p:nvSpPr>
        <p:spPr>
          <a:xfrm>
            <a:off x="3573966" y="4705815"/>
            <a:ext cx="1594624" cy="90324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DA70B1-3466-4D71-9140-33ECF73077F4}"/>
              </a:ext>
            </a:extLst>
          </p:cNvPr>
          <p:cNvSpPr txBox="1"/>
          <p:nvPr/>
        </p:nvSpPr>
        <p:spPr>
          <a:xfrm>
            <a:off x="420959" y="3054518"/>
            <a:ext cx="2929982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4000" dirty="0"/>
              <a:t>Ελάτε πάλι αύριο.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B91635-7DD7-422E-A131-8D650018D7B4}"/>
              </a:ext>
            </a:extLst>
          </p:cNvPr>
          <p:cNvSpPr txBox="1"/>
          <p:nvPr/>
        </p:nvSpPr>
        <p:spPr>
          <a:xfrm>
            <a:off x="420959" y="4705815"/>
            <a:ext cx="292998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4000" dirty="0"/>
              <a:t>Καθίστε!</a:t>
            </a:r>
          </a:p>
        </p:txBody>
      </p:sp>
    </p:spTree>
    <p:extLst>
      <p:ext uri="{BB962C8B-B14F-4D97-AF65-F5344CB8AC3E}">
        <p14:creationId xmlns:p14="http://schemas.microsoft.com/office/powerpoint/2010/main" val="1600493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082F08-5285-402B-A0CD-F2B2C9E42921}"/>
              </a:ext>
            </a:extLst>
          </p:cNvPr>
          <p:cNvSpPr txBox="1"/>
          <p:nvPr/>
        </p:nvSpPr>
        <p:spPr>
          <a:xfrm>
            <a:off x="404231" y="315134"/>
            <a:ext cx="3297973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4000" dirty="0"/>
              <a:t>Συμπληρώστε την αίτηση!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9A63D7FB-6E68-4E8A-B0A0-9E0A10C2D67D}"/>
              </a:ext>
            </a:extLst>
          </p:cNvPr>
          <p:cNvSpPr/>
          <p:nvPr/>
        </p:nvSpPr>
        <p:spPr>
          <a:xfrm>
            <a:off x="3557239" y="1248937"/>
            <a:ext cx="1594624" cy="90324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8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1F403940-2BC2-473A-897F-FDC3ECCEA0F3}"/>
              </a:ext>
            </a:extLst>
          </p:cNvPr>
          <p:cNvSpPr/>
          <p:nvPr/>
        </p:nvSpPr>
        <p:spPr>
          <a:xfrm>
            <a:off x="3557239" y="3129776"/>
            <a:ext cx="1594624" cy="90324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E098688F-094F-4EA1-8231-8B11C0A7998F}"/>
              </a:ext>
            </a:extLst>
          </p:cNvPr>
          <p:cNvSpPr/>
          <p:nvPr/>
        </p:nvSpPr>
        <p:spPr>
          <a:xfrm>
            <a:off x="3573966" y="4705815"/>
            <a:ext cx="1594624" cy="90324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DA70B1-3466-4D71-9140-33ECF73077F4}"/>
              </a:ext>
            </a:extLst>
          </p:cNvPr>
          <p:cNvSpPr txBox="1"/>
          <p:nvPr/>
        </p:nvSpPr>
        <p:spPr>
          <a:xfrm>
            <a:off x="420959" y="3054518"/>
            <a:ext cx="2929982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4000" dirty="0"/>
              <a:t>Μπορώ να σας ρωτήσω;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B91635-7DD7-422E-A131-8D650018D7B4}"/>
              </a:ext>
            </a:extLst>
          </p:cNvPr>
          <p:cNvSpPr txBox="1"/>
          <p:nvPr/>
        </p:nvSpPr>
        <p:spPr>
          <a:xfrm>
            <a:off x="420959" y="4705815"/>
            <a:ext cx="2929982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4000" dirty="0"/>
              <a:t>Περιμένετε τη σειρά σας!</a:t>
            </a:r>
          </a:p>
        </p:txBody>
      </p:sp>
      <p:pic>
        <p:nvPicPr>
          <p:cNvPr id="2050" name="Picture 2" descr="Αίτηση φόρμα εγγραφής Διάνυσμα από ©threecvet.gmail.com 152830856">
            <a:extLst>
              <a:ext uri="{FF2B5EF4-FFF2-40B4-BE49-F238E27FC236}">
                <a16:creationId xmlns:a16="http://schemas.microsoft.com/office/drawing/2014/main" id="{6C75428C-2AB4-4397-8325-8C8E4A8A5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2"/>
          <a:stretch/>
        </p:blipFill>
        <p:spPr bwMode="auto">
          <a:xfrm>
            <a:off x="6855212" y="1023316"/>
            <a:ext cx="3910846" cy="396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865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48F95-1FF5-E94E-4CEC-C3899E6C2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DF8C9B6-85F9-6DD6-7811-01429446C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BA03A0A-F652-6F91-3FD1-5F9248039BF4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ΕΡΓΑΣΙΑ ΣΤΟ ΣΠΙΤΙ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5F8D392-7A38-05BB-2FAD-79EED03C2B9E}"/>
              </a:ext>
            </a:extLst>
          </p:cNvPr>
          <p:cNvSpPr/>
          <p:nvPr/>
        </p:nvSpPr>
        <p:spPr>
          <a:xfrm>
            <a:off x="8719457" y="2286000"/>
            <a:ext cx="2405743" cy="100148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Το λεξικό μου </a:t>
            </a:r>
            <a:endParaRPr lang="el-C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1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261256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Κατανόηση προφορικού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b="1" dirty="0">
                <a:solidFill>
                  <a:schemeClr val="tx1"/>
                </a:solidFill>
              </a:rPr>
              <a:t>Άκουσε!</a:t>
            </a:r>
            <a:r>
              <a:rPr lang="el-GR" sz="3600" dirty="0">
                <a:solidFill>
                  <a:schemeClr val="tx1"/>
                </a:solidFill>
              </a:rPr>
              <a:t> </a:t>
            </a:r>
            <a:r>
              <a:rPr lang="el-GR" sz="3600" b="1" dirty="0">
                <a:solidFill>
                  <a:schemeClr val="tx1"/>
                </a:solidFill>
              </a:rPr>
              <a:t> 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Ο άνθρωπος που άκουσε κάτι Διάνυσμα από ©dvo 160366900">
            <a:extLst>
              <a:ext uri="{FF2B5EF4-FFF2-40B4-BE49-F238E27FC236}">
                <a16:creationId xmlns:a16="http://schemas.microsoft.com/office/drawing/2014/main" id="{05A21673-CCE3-4530-9DFF-1C6BA5CB8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805" y="4791798"/>
            <a:ext cx="1435553" cy="15211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445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1FA2F3D-13B2-4668-7941-3212AAEF00EA}"/>
              </a:ext>
            </a:extLst>
          </p:cNvPr>
          <p:cNvSpPr/>
          <p:nvPr/>
        </p:nvSpPr>
        <p:spPr>
          <a:xfrm>
            <a:off x="4876800" y="283026"/>
            <a:ext cx="6542314" cy="59980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200" b="1" dirty="0"/>
              <a:t>Επώνυμο :</a:t>
            </a:r>
          </a:p>
          <a:p>
            <a:r>
              <a:rPr lang="el-GR" sz="3200" b="1" dirty="0"/>
              <a:t>Όνομα :</a:t>
            </a:r>
          </a:p>
          <a:p>
            <a:r>
              <a:rPr lang="el-GR" sz="3200" b="1" dirty="0"/>
              <a:t>Φύλο :</a:t>
            </a:r>
          </a:p>
          <a:p>
            <a:r>
              <a:rPr lang="el-GR" sz="3200" b="1" dirty="0"/>
              <a:t>Ημερομηνία γέννησης :</a:t>
            </a:r>
          </a:p>
          <a:p>
            <a:r>
              <a:rPr lang="el-GR" sz="3200" b="1" dirty="0"/>
              <a:t>Εθνικότητα :</a:t>
            </a:r>
          </a:p>
          <a:p>
            <a:r>
              <a:rPr lang="el-GR" sz="3200" b="1" dirty="0"/>
              <a:t>Οικογενειακή  κατάσταση :</a:t>
            </a:r>
          </a:p>
          <a:p>
            <a:r>
              <a:rPr lang="el-GR" sz="3200" b="1" dirty="0"/>
              <a:t>Επάγγελμα :</a:t>
            </a:r>
          </a:p>
          <a:p>
            <a:r>
              <a:rPr lang="el-GR" sz="3200" b="1" dirty="0"/>
              <a:t>Τηλέφωνο :</a:t>
            </a:r>
          </a:p>
          <a:p>
            <a:r>
              <a:rPr lang="el-GR" sz="3200" b="1" dirty="0"/>
              <a:t>Κινητό τηλέφωνο :</a:t>
            </a:r>
          </a:p>
          <a:p>
            <a:r>
              <a:rPr lang="tr-TR" sz="3200" b="1" dirty="0"/>
              <a:t>e</a:t>
            </a:r>
            <a:r>
              <a:rPr lang="el-GR" sz="3200" b="1" dirty="0"/>
              <a:t>-</a:t>
            </a:r>
            <a:r>
              <a:rPr lang="en-US" sz="3200" b="1" dirty="0"/>
              <a:t>mail</a:t>
            </a:r>
            <a:r>
              <a:rPr lang="el-GR" sz="3200" b="1" dirty="0"/>
              <a:t> :</a:t>
            </a:r>
          </a:p>
          <a:p>
            <a:r>
              <a:rPr lang="el-GR" sz="3200" b="1" dirty="0"/>
              <a:t>Διεύθυνση :</a:t>
            </a:r>
            <a:endParaRPr lang="el-CY" sz="3200" b="1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D06927EA-760C-4D8A-9345-340DBBCCB8DB}"/>
              </a:ext>
            </a:extLst>
          </p:cNvPr>
          <p:cNvSpPr txBox="1">
            <a:spLocks/>
          </p:cNvSpPr>
          <p:nvPr/>
        </p:nvSpPr>
        <p:spPr>
          <a:xfrm>
            <a:off x="838200" y="390293"/>
            <a:ext cx="4038600" cy="13003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FF0000"/>
                </a:solidFill>
              </a:rPr>
              <a:t>Βασικές  ατομικές και  οικογενειακές πληροφορίες </a:t>
            </a:r>
            <a:endParaRPr lang="el-CY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Soccer Cartoon">
            <a:extLst>
              <a:ext uri="{FF2B5EF4-FFF2-40B4-BE49-F238E27FC236}">
                <a16:creationId xmlns:a16="http://schemas.microsoft.com/office/drawing/2014/main" id="{3819C7B6-0573-4696-ADDD-D7E61F24A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9" y="3282040"/>
            <a:ext cx="4130994" cy="336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392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816" y="365125"/>
            <a:ext cx="5695407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βιβλιάριο </a:t>
            </a:r>
            <a:endParaRPr lang="en-US" sz="9600" b="1" dirty="0"/>
          </a:p>
        </p:txBody>
      </p:sp>
      <p:pic>
        <p:nvPicPr>
          <p:cNvPr id="3074" name="Picture 2" descr="Ηλεκτρονικά πλέον η ενημέρωση καταθετικών λογαριασμών - Καταργείται το  παραδοσιακό βιβλιάριο | TaMeteora.g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95" y="2319453"/>
            <a:ext cx="6448619" cy="365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9561" y="365125"/>
            <a:ext cx="5919651" cy="1325563"/>
          </a:xfrm>
        </p:spPr>
        <p:txBody>
          <a:bodyPr>
            <a:noAutofit/>
          </a:bodyPr>
          <a:lstStyle/>
          <a:p>
            <a:pPr algn="ctr"/>
            <a:r>
              <a:rPr lang="el-GR" sz="9600" dirty="0"/>
              <a:t>ανάληψη </a:t>
            </a:r>
            <a:endParaRPr lang="en-US" sz="9600" dirty="0"/>
          </a:p>
        </p:txBody>
      </p:sp>
      <p:pic>
        <p:nvPicPr>
          <p:cNvPr id="4098" name="Picture 2" descr="Προσοχή: Δες πως θα καταλάβεις αν το ΑΤΜ που κάνεις ανάληψη είναι  παγιδευμένο - Ειδήσεις - Athens magaz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90" y="2252546"/>
            <a:ext cx="6618004" cy="378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711C03A1-0CB9-4527-96E8-316661AB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434" y="365125"/>
            <a:ext cx="6899366" cy="1325563"/>
          </a:xfrm>
        </p:spPr>
        <p:txBody>
          <a:bodyPr>
            <a:noAutofit/>
          </a:bodyPr>
          <a:lstStyle/>
          <a:p>
            <a:pPr algn="ctr"/>
            <a:r>
              <a:rPr lang="el-GR" sz="9600" dirty="0"/>
              <a:t>κατάθεση </a:t>
            </a:r>
            <a:endParaRPr lang="en-US" sz="9600" dirty="0"/>
          </a:p>
        </p:txBody>
      </p:sp>
      <p:pic>
        <p:nvPicPr>
          <p:cNvPr id="5122" name="Picture 2" descr="Γονική παροχή: Αφορολόγητο ακόμα και με κατάθεση μετρητών – Ποια είναι η  προϋπόθεση - Logotypos.g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97" y="1825625"/>
            <a:ext cx="51072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1F8684A8-1554-45B0-84F9-992B15DAA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415" y="500062"/>
            <a:ext cx="5387898" cy="1325563"/>
          </a:xfrm>
        </p:spPr>
        <p:txBody>
          <a:bodyPr>
            <a:noAutofit/>
          </a:bodyPr>
          <a:lstStyle/>
          <a:p>
            <a:pPr algn="ctr"/>
            <a:r>
              <a:rPr lang="el-GR" sz="9600" dirty="0"/>
              <a:t>ταμίας</a:t>
            </a:r>
            <a:endParaRPr lang="en-US" sz="9600" dirty="0"/>
          </a:p>
        </p:txBody>
      </p:sp>
      <p:pic>
        <p:nvPicPr>
          <p:cNvPr id="6146" name="Picture 2" descr="Klerk Royalty-Free Διανύσματ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795" y="1825625"/>
            <a:ext cx="444640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12019C5-108D-4657-9F98-9FE4CFC68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38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404" y="365125"/>
            <a:ext cx="7194395" cy="1325563"/>
          </a:xfrm>
        </p:spPr>
        <p:txBody>
          <a:bodyPr>
            <a:noAutofit/>
          </a:bodyPr>
          <a:lstStyle/>
          <a:p>
            <a:pPr algn="ctr"/>
            <a:r>
              <a:rPr lang="el-GR" sz="9600" dirty="0"/>
              <a:t>ταυτότητα</a:t>
            </a:r>
            <a:endParaRPr lang="en-US" sz="9600" dirty="0"/>
          </a:p>
        </p:txBody>
      </p:sp>
      <p:pic>
        <p:nvPicPr>
          <p:cNvPr id="1026" name="Picture 2" descr="Νέος τύπος ταυτότητας από σήμερα στην Κύπρο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80" y="2007016"/>
            <a:ext cx="73342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6BACE00F-6E24-4E73-981A-95C1335A7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5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6BACE00F-6E24-4E73-981A-95C1335A7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3F385E-6313-4E2E-91AB-1127C557C7F6}"/>
              </a:ext>
            </a:extLst>
          </p:cNvPr>
          <p:cNvSpPr txBox="1"/>
          <p:nvPr/>
        </p:nvSpPr>
        <p:spPr>
          <a:xfrm>
            <a:off x="4722137" y="640141"/>
            <a:ext cx="6094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διακοπή  νερού</a:t>
            </a:r>
          </a:p>
        </p:txBody>
      </p:sp>
      <p:pic>
        <p:nvPicPr>
          <p:cNvPr id="6" name="Picture 8" descr="Διακοπή νερού στο Δήμο Διονύσου: Σε ποιες περιοχές θα υπάρξει πτώση ή  στέρηση νερού - Δήμος Διονύσου">
            <a:extLst>
              <a:ext uri="{FF2B5EF4-FFF2-40B4-BE49-F238E27FC236}">
                <a16:creationId xmlns:a16="http://schemas.microsoft.com/office/drawing/2014/main" id="{E0905E69-E9A7-4847-BC14-8D3DC7131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37" y="1911718"/>
            <a:ext cx="4196852" cy="38906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8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6BACE00F-6E24-4E73-981A-95C1335A7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7D52A3-04CE-47B1-B2E6-B3DFAED24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168" y="1253331"/>
            <a:ext cx="6319954" cy="4351338"/>
          </a:xfrm>
        </p:spPr>
        <p:txBody>
          <a:bodyPr>
            <a:normAutofit fontScale="40000" lnSpcReduction="20000"/>
          </a:bodyPr>
          <a:lstStyle/>
          <a:p>
            <a:r>
              <a:rPr lang="el-GR" sz="5400" dirty="0"/>
              <a:t>τράπεζα :</a:t>
            </a:r>
          </a:p>
          <a:p>
            <a:r>
              <a:rPr lang="el-GR" sz="5400" dirty="0"/>
              <a:t> </a:t>
            </a:r>
            <a:r>
              <a:rPr lang="el-GR" sz="5400" dirty="0">
                <a:solidFill>
                  <a:srgbClr val="FF0000"/>
                </a:solidFill>
              </a:rPr>
              <a:t>Χθες   πήγα στην τράπεζα.</a:t>
            </a:r>
          </a:p>
          <a:p>
            <a:r>
              <a:rPr lang="el-GR" sz="5400" dirty="0"/>
              <a:t>ανοίγω λογαριασμό : 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Θέλω  να ανοίξω λογαριασμό.</a:t>
            </a:r>
          </a:p>
          <a:p>
            <a:r>
              <a:rPr lang="el-GR" sz="5400" dirty="0"/>
              <a:t>ανάληψη :</a:t>
            </a:r>
          </a:p>
          <a:p>
            <a:r>
              <a:rPr lang="el-GR" sz="5400" dirty="0"/>
              <a:t> </a:t>
            </a:r>
            <a:r>
              <a:rPr lang="el-GR" sz="5400" dirty="0">
                <a:solidFill>
                  <a:srgbClr val="FF0000"/>
                </a:solidFill>
              </a:rPr>
              <a:t>Θέλω  να κάνω ανάληψη.</a:t>
            </a:r>
          </a:p>
          <a:p>
            <a:r>
              <a:rPr lang="el-GR" sz="5400" dirty="0"/>
              <a:t>κατάθεση :</a:t>
            </a:r>
            <a:r>
              <a:rPr lang="el-GR" sz="5400" dirty="0">
                <a:solidFill>
                  <a:srgbClr val="FF0000"/>
                </a:solidFill>
              </a:rPr>
              <a:t> 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Θέλω  να κάνω  κατάθεση.</a:t>
            </a:r>
            <a:endParaRPr lang="el-GR" sz="5400" dirty="0"/>
          </a:p>
          <a:p>
            <a:r>
              <a:rPr lang="el-GR" sz="5400" dirty="0"/>
              <a:t>ταυτότητα : 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Ξέχασα  την ταυτότητά μου.</a:t>
            </a:r>
          </a:p>
          <a:p>
            <a:r>
              <a:rPr lang="el-GR" sz="5400" dirty="0"/>
              <a:t> βιβλιάριο  : 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Δεν  βρήκα το  βιβλιάριό μου.</a:t>
            </a:r>
          </a:p>
        </p:txBody>
      </p:sp>
    </p:spTree>
    <p:extLst>
      <p:ext uri="{BB962C8B-B14F-4D97-AF65-F5344CB8AC3E}">
        <p14:creationId xmlns:p14="http://schemas.microsoft.com/office/powerpoint/2010/main" val="1430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4024298" y="2571744"/>
            <a:ext cx="2071686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dirty="0"/>
              <a:t>ανεβαίνω</a:t>
            </a:r>
            <a:br>
              <a:rPr lang="el-GR" dirty="0"/>
            </a:br>
            <a:r>
              <a:rPr lang="el-GR" dirty="0"/>
              <a:t>κατεβαίνω</a:t>
            </a:r>
            <a:br>
              <a:rPr lang="el-GR" dirty="0"/>
            </a:br>
            <a:r>
              <a:rPr lang="el-GR" dirty="0"/>
              <a:t>μπαίνω</a:t>
            </a:r>
            <a:br>
              <a:rPr lang="el-GR" dirty="0"/>
            </a:br>
            <a:r>
              <a:rPr lang="el-GR" dirty="0"/>
              <a:t>βγαίνω</a:t>
            </a:r>
            <a:br>
              <a:rPr lang="el-GR" dirty="0"/>
            </a:br>
            <a:r>
              <a:rPr lang="el-GR" dirty="0"/>
              <a:t>έρχομαι</a:t>
            </a:r>
            <a:br>
              <a:rPr lang="el-GR" dirty="0"/>
            </a:br>
            <a:r>
              <a:rPr lang="el-GR" dirty="0"/>
              <a:t>μένω</a:t>
            </a:r>
            <a:br>
              <a:rPr lang="el-GR" dirty="0"/>
            </a:br>
            <a:r>
              <a:rPr lang="el-GR" dirty="0"/>
              <a:t>φεύγω</a:t>
            </a:r>
            <a:br>
              <a:rPr lang="el-GR" dirty="0"/>
            </a:br>
            <a:r>
              <a:rPr lang="el-GR" dirty="0"/>
              <a:t>πλένω</a:t>
            </a:r>
            <a:br>
              <a:rPr lang="el-GR" dirty="0"/>
            </a:br>
            <a:r>
              <a:rPr lang="el-GR" dirty="0"/>
              <a:t>βρίσκω</a:t>
            </a:r>
            <a:br>
              <a:rPr lang="el-GR" dirty="0"/>
            </a:br>
            <a:r>
              <a:rPr lang="el-GR" dirty="0"/>
              <a:t>βλέπω</a:t>
            </a:r>
            <a:br>
              <a:rPr lang="el-GR" dirty="0"/>
            </a:br>
            <a:r>
              <a:rPr lang="el-GR" dirty="0"/>
              <a:t>λέω</a:t>
            </a:r>
            <a:br>
              <a:rPr lang="el-GR" dirty="0"/>
            </a:br>
            <a:r>
              <a:rPr lang="el-GR" dirty="0"/>
              <a:t>πίνω</a:t>
            </a:r>
            <a:br>
              <a:rPr lang="el-GR" dirty="0"/>
            </a:br>
            <a:r>
              <a:rPr lang="el-GR" dirty="0"/>
              <a:t>παίρνω</a:t>
            </a:r>
            <a:br>
              <a:rPr lang="el-GR" dirty="0"/>
            </a:br>
            <a:r>
              <a:rPr lang="el-GR" dirty="0"/>
              <a:t>τρώω </a:t>
            </a:r>
            <a:endParaRPr lang="en-US" dirty="0"/>
          </a:p>
        </p:txBody>
      </p:sp>
      <p:sp>
        <p:nvSpPr>
          <p:cNvPr id="4" name="3 - Ορθογώνιο"/>
          <p:cNvSpPr/>
          <p:nvPr/>
        </p:nvSpPr>
        <p:spPr>
          <a:xfrm>
            <a:off x="6238876" y="2571744"/>
            <a:ext cx="1571636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b="1" dirty="0"/>
              <a:t>ανέβα</a:t>
            </a:r>
            <a:br>
              <a:rPr lang="el-GR" b="1" dirty="0"/>
            </a:br>
            <a:r>
              <a:rPr lang="el-GR" b="1" dirty="0"/>
              <a:t>κατέβα</a:t>
            </a:r>
            <a:br>
              <a:rPr lang="el-GR" b="1" dirty="0"/>
            </a:br>
            <a:r>
              <a:rPr lang="el-GR" b="1" dirty="0"/>
              <a:t>μπες</a:t>
            </a:r>
            <a:br>
              <a:rPr lang="el-GR" b="1" dirty="0"/>
            </a:br>
            <a:r>
              <a:rPr lang="el-GR" b="1" dirty="0"/>
              <a:t>βγες</a:t>
            </a:r>
            <a:br>
              <a:rPr lang="el-GR" b="1" dirty="0"/>
            </a:br>
            <a:r>
              <a:rPr lang="el-GR" b="1" dirty="0"/>
              <a:t>έλα</a:t>
            </a:r>
            <a:br>
              <a:rPr lang="el-GR" b="1" dirty="0"/>
            </a:br>
            <a:r>
              <a:rPr lang="el-GR" b="1" dirty="0"/>
              <a:t>μείνε</a:t>
            </a:r>
            <a:br>
              <a:rPr lang="el-GR" b="1" dirty="0"/>
            </a:br>
            <a:r>
              <a:rPr lang="el-GR" b="1" dirty="0"/>
              <a:t>φύγε</a:t>
            </a:r>
            <a:br>
              <a:rPr lang="el-GR" b="1" dirty="0"/>
            </a:br>
            <a:r>
              <a:rPr lang="el-GR" b="1" dirty="0"/>
              <a:t>πλύνε</a:t>
            </a:r>
            <a:br>
              <a:rPr lang="el-GR" b="1" dirty="0"/>
            </a:br>
            <a:r>
              <a:rPr lang="el-GR" b="1" dirty="0"/>
              <a:t>βρες</a:t>
            </a:r>
            <a:br>
              <a:rPr lang="el-GR" b="1" dirty="0"/>
            </a:br>
            <a:r>
              <a:rPr lang="el-GR" b="1" dirty="0"/>
              <a:t>δες</a:t>
            </a:r>
            <a:br>
              <a:rPr lang="el-GR" b="1" dirty="0"/>
            </a:br>
            <a:r>
              <a:rPr lang="el-GR" b="1" dirty="0"/>
              <a:t>πες</a:t>
            </a:r>
            <a:br>
              <a:rPr lang="el-GR" b="1" dirty="0"/>
            </a:br>
            <a:r>
              <a:rPr lang="el-GR" b="1" dirty="0"/>
              <a:t>πιες</a:t>
            </a:r>
            <a:br>
              <a:rPr lang="el-GR" b="1" dirty="0"/>
            </a:br>
            <a:r>
              <a:rPr lang="el-GR" b="1" dirty="0"/>
              <a:t>πάρε</a:t>
            </a:r>
            <a:br>
              <a:rPr lang="el-GR" b="1" dirty="0"/>
            </a:br>
            <a:r>
              <a:rPr lang="el-GR" b="1" dirty="0"/>
              <a:t>φάε</a:t>
            </a:r>
            <a:endParaRPr lang="en-U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52596" y="2571744"/>
            <a:ext cx="1857356" cy="39703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 go up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go down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go in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go out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come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stay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leave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wash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find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see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say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drink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take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>
                <a:solidFill>
                  <a:srgbClr val="202124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eat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8810" y="1714489"/>
            <a:ext cx="2438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21" y="0"/>
            <a:ext cx="17430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 l="31250" t="74110" b="11068"/>
          <a:stretch>
            <a:fillRect/>
          </a:stretch>
        </p:blipFill>
        <p:spPr bwMode="auto">
          <a:xfrm>
            <a:off x="3881422" y="1857364"/>
            <a:ext cx="1257296" cy="35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 l="42969" t="49999" b="35179"/>
          <a:stretch>
            <a:fillRect/>
          </a:stretch>
        </p:blipFill>
        <p:spPr bwMode="auto">
          <a:xfrm>
            <a:off x="3881422" y="1285860"/>
            <a:ext cx="1042982" cy="35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 l="31250" t="26679" b="58499"/>
          <a:stretch>
            <a:fillRect/>
          </a:stretch>
        </p:blipFill>
        <p:spPr bwMode="auto">
          <a:xfrm>
            <a:off x="3809984" y="642918"/>
            <a:ext cx="1257296" cy="35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FD9914-DD1D-493C-BE4F-346186E2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723" y="239029"/>
            <a:ext cx="5529146" cy="1325563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Καθημερινές εκφράσεις</a:t>
            </a:r>
            <a:endParaRPr lang="el-CY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Δάσκαλος με μαθητές σε μια τάξη.: Vector στοκ (χωρίς δικαιώματα) 1057784051  | Shutterstock">
            <a:extLst>
              <a:ext uri="{FF2B5EF4-FFF2-40B4-BE49-F238E27FC236}">
                <a16:creationId xmlns:a16="http://schemas.microsoft.com/office/drawing/2014/main" id="{E4B35738-F861-4565-9B46-F777EED24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1"/>
          <a:stretch/>
        </p:blipFill>
        <p:spPr bwMode="auto">
          <a:xfrm>
            <a:off x="1325011" y="2590861"/>
            <a:ext cx="4373424" cy="378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CEEC02FA-B570-4E54-8EE7-C46A9819EDC1}"/>
              </a:ext>
            </a:extLst>
          </p:cNvPr>
          <p:cNvSpPr/>
          <p:nvPr/>
        </p:nvSpPr>
        <p:spPr>
          <a:xfrm>
            <a:off x="5011261" y="1863886"/>
            <a:ext cx="3485321" cy="2139190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Γράψτε τη διεύθυνσή σας!</a:t>
            </a:r>
            <a:endParaRPr lang="el-CY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Ανακαλύψτε 7 συνώνυμες λέξεις και εκπαίδευση ιδέες σε αυτόν τον πίνακα του  Pinterest | οικογένειες λέξεων, ειδική εκπαίδευση, τάξη και άλλα">
            <a:extLst>
              <a:ext uri="{FF2B5EF4-FFF2-40B4-BE49-F238E27FC236}">
                <a16:creationId xmlns:a16="http://schemas.microsoft.com/office/drawing/2014/main" id="{B98AB765-573A-45E3-B554-C2838410A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161" y="1358537"/>
            <a:ext cx="2714625" cy="487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9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 b="30051"/>
          <a:stretch>
            <a:fillRect/>
          </a:stretch>
        </p:blipFill>
        <p:spPr bwMode="auto">
          <a:xfrm>
            <a:off x="5368019" y="4666824"/>
            <a:ext cx="4162425" cy="1285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098924"/>
              </p:ext>
            </p:extLst>
          </p:nvPr>
        </p:nvGraphicFramePr>
        <p:xfrm>
          <a:off x="2661556" y="248702"/>
          <a:ext cx="2786082" cy="1313180"/>
        </p:xfrm>
        <a:graphic>
          <a:graphicData uri="http://schemas.openxmlformats.org/drawingml/2006/table">
            <a:tbl>
              <a:tblPr/>
              <a:tblGrid>
                <a:gridCol w="1178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χάνω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χά</a:t>
                      </a:r>
                      <a:r>
                        <a:rPr lang="el-GR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σε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*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κρύβω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κ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ρύ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ψε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**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πλέκω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π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λέ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ξε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***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δροσίζω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δ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ρόσι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σε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****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661556" y="1784248"/>
            <a:ext cx="9144000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λύνω, ντύνω, πληρώνω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α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λείφω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ανάβω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βάφω, ράβω, σκάβω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γράφω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δουλεύω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***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ανοίγω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διαλέγω, δείχνω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διδάσκω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τρέχω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ρίχνω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σπρώχνω,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παίζω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αλλάζω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κοιτάζω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προσέχω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φτιάχνω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τυλίγω, ψάχνω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****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αναγνωρίζω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ανεβάζω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διαβάζω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ελπίζω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εξετάζω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δακρύζω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δανείζω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λούζω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αγκαλιάζω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λογαριάζω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πείθω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σβήνω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ζώνω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κλείνω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πιάνω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φτάνω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ακούω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Η κυρία Προστακτική και η κυρία Υποτακτική – Μαθαίνουμε μαζί!">
            <a:extLst>
              <a:ext uri="{FF2B5EF4-FFF2-40B4-BE49-F238E27FC236}">
                <a16:creationId xmlns:a16="http://schemas.microsoft.com/office/drawing/2014/main" id="{7692FF6C-0A61-9C8B-7BAA-52CD65A23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t="-317" r="53215" b="50317"/>
          <a:stretch>
            <a:fillRect/>
          </a:stretch>
        </p:blipFill>
        <p:spPr bwMode="auto">
          <a:xfrm>
            <a:off x="386444" y="2461145"/>
            <a:ext cx="1934246" cy="3077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60744" y="612844"/>
            <a:ext cx="10588305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Δείχνω (</a:t>
            </a:r>
            <a:r>
              <a:rPr lang="en-GB" sz="24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I show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 δείξε  : Δ</a:t>
            </a:r>
            <a:r>
              <a:rPr lang="el-GR" sz="2400" dirty="0"/>
              <a:t>είξε μου,  ποια παπούτσια θέλεις;  </a:t>
            </a:r>
            <a:r>
              <a:rPr lang="en-US" sz="2400" dirty="0">
                <a:latin typeface="Abadi" panose="020B0604020104020204" pitchFamily="34" charset="0"/>
              </a:rPr>
              <a:t>Show me which shoes do you want?</a:t>
            </a:r>
            <a:endParaRPr lang="el-GR" sz="2400" dirty="0">
              <a:solidFill>
                <a:srgbClr val="000000"/>
              </a:solidFill>
              <a:ea typeface="Times New Roman" pitchFamily="18" charset="0"/>
              <a:cs typeface="Times New Roman"/>
            </a:endParaRPr>
          </a:p>
          <a:p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Διδάσκω ( </a:t>
            </a:r>
            <a:r>
              <a:rPr lang="en-US" sz="2400" dirty="0">
                <a:latin typeface="Abadi" panose="020B0604020104020204" pitchFamily="34" charset="0"/>
              </a:rPr>
              <a:t>I teach</a:t>
            </a:r>
            <a:r>
              <a:rPr lang="el-GR" sz="2400" dirty="0"/>
              <a:t>)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→ δίδαξε  : Δίδαξε </a:t>
            </a:r>
            <a:r>
              <a:rPr lang="el-GR" sz="2400" dirty="0"/>
              <a:t> στα παιδιά χορό!  </a:t>
            </a:r>
            <a:r>
              <a:rPr lang="en-US" sz="2400" dirty="0">
                <a:latin typeface="Abadi" panose="020B0604020104020204" pitchFamily="34" charset="0"/>
              </a:rPr>
              <a:t>Teach children dance</a:t>
            </a:r>
            <a:r>
              <a:rPr lang="el-GR" sz="2400" dirty="0"/>
              <a:t> !</a:t>
            </a:r>
            <a:endParaRPr lang="el-GR" sz="2400" dirty="0">
              <a:solidFill>
                <a:srgbClr val="000000"/>
              </a:solidFill>
              <a:ea typeface="Times New Roman" pitchFamily="18" charset="0"/>
              <a:cs typeface="Times New Roman"/>
            </a:endParaRPr>
          </a:p>
          <a:p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Τρέχω (</a:t>
            </a:r>
            <a:r>
              <a:rPr lang="en-GB" sz="24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I run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→ τρέξε  : Τρέξε, άρχισε να βρέχει.</a:t>
            </a:r>
          </a:p>
          <a:p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Ρίχνω (</a:t>
            </a:r>
            <a:r>
              <a:rPr lang="en-GB" sz="24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I drop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</a:t>
            </a:r>
            <a:r>
              <a:rPr lang="en-GB" sz="24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 ρίξε :  Ρίξε  κάτι πάνω σου!</a:t>
            </a:r>
          </a:p>
          <a:p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Σπρώχνω (</a:t>
            </a:r>
            <a:r>
              <a:rPr lang="en-GB" sz="24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I push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 σπρώξε 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: Σπρώξε  λίγο!</a:t>
            </a:r>
          </a:p>
          <a:p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Παίζω (</a:t>
            </a:r>
            <a:r>
              <a:rPr lang="en-GB" sz="24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I play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→  παίξε : Παίξε μπάλα!</a:t>
            </a:r>
            <a:endParaRPr lang="el-GR" sz="24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Αλλάζω (</a:t>
            </a:r>
            <a:r>
              <a:rPr lang="en-GB" sz="24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I change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</a:t>
            </a:r>
            <a:r>
              <a:rPr lang="en-GB" sz="24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 άλλαξε :  Άλλαξε τον κωδικό  σου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Κοιτάζω (</a:t>
            </a:r>
            <a:r>
              <a:rPr lang="en-GB" sz="24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I look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→</a:t>
            </a:r>
            <a:r>
              <a:rPr lang="en-GB" sz="24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 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κοίταξε  : Κοίταξέ με! </a:t>
            </a:r>
            <a:endParaRPr lang="en-GB" sz="2400" dirty="0">
              <a:solidFill>
                <a:srgbClr val="000000"/>
              </a:solidFill>
              <a:latin typeface="Abadi" panose="020B0604020104020204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Προσέχω (</a:t>
            </a:r>
            <a:r>
              <a:rPr lang="en-GB" sz="24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I am careful 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4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πρόσεξε  : Πρόσεξε, </a:t>
            </a:r>
            <a:r>
              <a:rPr lang="el-GR" sz="2400" dirty="0"/>
              <a:t>ο δρόμος είναι γεμάτος λακκούβες. (</a:t>
            </a:r>
            <a:r>
              <a:rPr lang="en-US" sz="2400" dirty="0">
                <a:latin typeface="Abadi" panose="020B0604020104020204" pitchFamily="34" charset="0"/>
              </a:rPr>
              <a:t>chuckhole</a:t>
            </a:r>
            <a:r>
              <a:rPr lang="el-GR" sz="2400" dirty="0"/>
              <a:t>).</a:t>
            </a:r>
            <a:endParaRPr lang="el-GR" sz="24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Φτιάχνω (</a:t>
            </a:r>
            <a:r>
              <a:rPr lang="en-US" sz="2400" dirty="0">
                <a:latin typeface="Abadi" panose="020B0604020104020204" pitchFamily="34" charset="0"/>
              </a:rPr>
              <a:t>I make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4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φτιάξε  :  Φτιάξε  μου  έναν καφέ  ! </a:t>
            </a:r>
            <a:endParaRPr lang="el-GR" sz="24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Τυλίγω (</a:t>
            </a:r>
            <a:r>
              <a:rPr lang="en-US" sz="2400" dirty="0">
                <a:latin typeface="Abadi" panose="020B0604020104020204" pitchFamily="34" charset="0"/>
              </a:rPr>
              <a:t>I wrap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4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τύλιξε : Τύλιξε  τα δώρα με χαρτί  περιτυλίγματος!</a:t>
            </a:r>
            <a:endParaRPr lang="el-GR" sz="24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Ψάχνω (</a:t>
            </a:r>
            <a:r>
              <a:rPr lang="en-US" sz="2400" dirty="0">
                <a:latin typeface="Abadi" panose="020B0604020104020204" pitchFamily="34" charset="0"/>
              </a:rPr>
              <a:t>I am looking for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4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ψάξε  : Ψάξε   στο  συρτάρι  σου (</a:t>
            </a:r>
            <a:r>
              <a:rPr lang="en-US" sz="2400" dirty="0">
                <a:latin typeface="Abadi" panose="020B0604020104020204" pitchFamily="34" charset="0"/>
              </a:rPr>
              <a:t>drawer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)! </a:t>
            </a:r>
          </a:p>
          <a:p>
            <a:pPr lvl="0"/>
            <a:r>
              <a:rPr lang="el-GR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Μαντεύω  ( Ι </a:t>
            </a: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2400" dirty="0">
                <a:latin typeface="Abadi" panose="020B0604020104020204" pitchFamily="34" charset="0"/>
              </a:rPr>
              <a:t>uess</a:t>
            </a:r>
            <a:r>
              <a:rPr lang="el-GR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4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4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μάντεψε  :  Μάντεψε το τραγούδι! 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DC5ED-3624-9CC3-1BCE-F01006B3C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>
            <a:extLst>
              <a:ext uri="{FF2B5EF4-FFF2-40B4-BE49-F238E27FC236}">
                <a16:creationId xmlns:a16="http://schemas.microsoft.com/office/drawing/2014/main" id="{C0EA9667-A5FB-A8AA-7FD4-F867206C48FE}"/>
              </a:ext>
            </a:extLst>
          </p:cNvPr>
          <p:cNvSpPr/>
          <p:nvPr/>
        </p:nvSpPr>
        <p:spPr>
          <a:xfrm>
            <a:off x="186310" y="630486"/>
            <a:ext cx="11819380" cy="53245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/>
              </a:rPr>
              <a:t>Δροσίζω  (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I cool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/>
              </a:rPr>
              <a:t>)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δρόσισε :  Δρόσισε το μέτωπο   με  αυτό το υγρό  πανί!</a:t>
            </a:r>
            <a:endParaRPr lang="el-GR" sz="2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Αναγνωρίζω ( Ι 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en-US" sz="2000" dirty="0">
                <a:latin typeface="Abadi" panose="020B0604020104020204" pitchFamily="34" charset="0"/>
              </a:rPr>
              <a:t>ecognize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αναγνώρισε : Αναγνώρισε  τον  κλέφτη!</a:t>
            </a:r>
            <a:endParaRPr lang="el-GR" sz="2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Ανεβάζω ( Ι  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push </a:t>
            </a:r>
            <a:r>
              <a:rPr lang="en-US" sz="2000" dirty="0">
                <a:latin typeface="Abadi" panose="020B0604020104020204" pitchFamily="34" charset="0"/>
              </a:rPr>
              <a:t>up 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ανέβασε : Ανέβασε  τις βαλίτσες!</a:t>
            </a:r>
            <a:endParaRPr lang="el-GR" sz="2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Διαβάζω (Ι 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read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διάβασε : Διάβασε προσεκτικά τις  οδηγίες! </a:t>
            </a:r>
            <a:endParaRPr lang="el-GR" sz="2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Εξετάζω ( Ι </a:t>
            </a:r>
            <a:r>
              <a:rPr lang="en-US" sz="2000" dirty="0">
                <a:latin typeface="Abadi" panose="020B0604020104020204" pitchFamily="34" charset="0"/>
              </a:rPr>
              <a:t>examine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εξέτασε  : Εξέτασε το πιστοποιητικό εμβολιασμού του! </a:t>
            </a:r>
            <a:endParaRPr lang="el-GR" sz="2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Δακρύζω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>
                <a:latin typeface="Abadi" panose="020B0604020104020204" pitchFamily="34" charset="0"/>
              </a:rPr>
              <a:t>I am crying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δάκρυσε : Δάκρυσε, ν</a:t>
            </a:r>
            <a:r>
              <a:rPr lang="el-GR" sz="2000" dirty="0"/>
              <a:t>α μη συγκρατείσαι.</a:t>
            </a:r>
            <a:endParaRPr lang="el-GR" sz="2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Δανείζω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 (I 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en-US" sz="2000" dirty="0">
                <a:latin typeface="Abadi" panose="020B0604020104020204" pitchFamily="34" charset="0"/>
              </a:rPr>
              <a:t>end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δάνεισε : Δάνεισέ μου  χρήματα!</a:t>
            </a:r>
            <a:endParaRPr lang="el-GR" sz="2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Λούζω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  (I 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wash/ bath)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λούσε : Λούσε την  κόρη μας/Λούσε τον γιό  μας!</a:t>
            </a:r>
            <a:endParaRPr lang="el-GR" sz="2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Αγκαλιάζω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  (I  hug)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αγκάλιασε : Αγκάλιασέ  με! </a:t>
            </a:r>
            <a:endParaRPr lang="el-GR" sz="2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Λογαριάζω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 (I  count)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λογάριασε :  Λογάριασε,  </a:t>
            </a:r>
            <a:r>
              <a:rPr lang="el-GR" sz="2000" dirty="0"/>
              <a:t>πόσα χρήματα χρειάζεται να έχεις μαζί σου!</a:t>
            </a:r>
            <a:endParaRPr lang="el-GR" sz="2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Πείθω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  (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Ι </a:t>
            </a:r>
            <a:r>
              <a:rPr lang="en-US" sz="2000" dirty="0">
                <a:latin typeface="Abadi" panose="020B0604020104020204" pitchFamily="34" charset="0"/>
              </a:rPr>
              <a:t>persuade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πείσε : Πείσε με!</a:t>
            </a:r>
            <a:endParaRPr lang="el-GR" sz="2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Σβήνω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 (I 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latin typeface="Abadi" panose="020B0604020104020204" pitchFamily="34" charset="0"/>
              </a:rPr>
              <a:t>urn off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σβήσε : Σβήσε  τη  φωτιά! </a:t>
            </a:r>
            <a:endParaRPr lang="el-GR" sz="2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Ζώνω (Ι </a:t>
            </a:r>
            <a:r>
              <a:rPr lang="en-US" sz="2000" dirty="0">
                <a:latin typeface="Abadi" panose="020B0604020104020204" pitchFamily="34" charset="0"/>
              </a:rPr>
              <a:t>girdle</a:t>
            </a:r>
            <a:r>
              <a:rPr lang="en-US" sz="2000" b="1" dirty="0">
                <a:latin typeface="Abadi" panose="020B0604020104020204" pitchFamily="34" charset="0"/>
              </a:rPr>
              <a:t> 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ζώσε : Ζώσε ένα σκοινί </a:t>
            </a:r>
            <a:r>
              <a:rPr lang="el-GR" sz="2000" dirty="0"/>
              <a:t>στη μέση σου  και κατέβα  στο πηγάδι!</a:t>
            </a:r>
            <a:endParaRPr lang="el-GR" sz="2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Κλείνω (Ι 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turn off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κλείσε : Κλείσε το φως  να κοιμηθούμε! </a:t>
            </a:r>
            <a:endParaRPr lang="el-GR" sz="2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Πιάνω (Ι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take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πιάσε :  Πιάσε ομπρέλα! </a:t>
            </a:r>
            <a:endParaRPr lang="el-GR" sz="2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Φτάνω (Ι 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arrive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φτάσε :  Φτάσε  ως  το  τέρμα!</a:t>
            </a:r>
            <a:endParaRPr lang="el-GR" sz="2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Ακούω (Ι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Abadi" panose="020B0604020104020204" pitchFamily="34" charset="0"/>
              </a:rPr>
              <a:t>hear</a:t>
            </a:r>
            <a:r>
              <a:rPr lang="el-GR" sz="2000" dirty="0"/>
              <a:t>/ Ι </a:t>
            </a:r>
            <a:r>
              <a:rPr lang="en-US" sz="2000" dirty="0">
                <a:latin typeface="Abadi" panose="020B0604020104020204" pitchFamily="34" charset="0"/>
              </a:rPr>
              <a:t>listen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άκουσε :  Άκουσέ με! </a:t>
            </a:r>
            <a:endParaRPr lang="el-GR" sz="2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495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01881" y="321540"/>
            <a:ext cx="11435937" cy="5940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Αγκαλιάζω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  (I  hug)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αγκάλιασε :                  Αγκάλιασέ  με! </a:t>
            </a:r>
            <a:endParaRPr lang="en-GB" sz="2000" dirty="0">
              <a:solidFill>
                <a:srgbClr val="000000"/>
              </a:solidFill>
              <a:latin typeface="Abadi" panose="020B0604020104020204" pitchFamily="34" charset="0"/>
              <a:ea typeface="Times New Roman" pitchFamily="18" charset="0"/>
              <a:cs typeface="Times New Roman"/>
            </a:endParaRPr>
          </a:p>
          <a:p>
            <a:pPr lvl="0"/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Αγκάλιασε  τον  παππού  σου!</a:t>
            </a:r>
          </a:p>
          <a:p>
            <a:pPr lvl="0"/>
            <a:endParaRPr lang="el-GR" sz="20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Λογαριάζω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 (I  count)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λογάριασε :         Λογάριασε,  </a:t>
            </a:r>
            <a:r>
              <a:rPr lang="el-GR" sz="2000" dirty="0"/>
              <a:t>πόσα χρήματα χρειάζεται να έχεις μαζί σου.</a:t>
            </a:r>
          </a:p>
          <a:p>
            <a:pPr lvl="0"/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Λογάριασε, πόσα σου χρωστάω.</a:t>
            </a:r>
          </a:p>
          <a:p>
            <a:pPr lvl="0"/>
            <a:endParaRPr lang="el-GR" sz="20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Πείθω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  (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Ι </a:t>
            </a:r>
            <a:r>
              <a:rPr lang="en-US" sz="2000" dirty="0">
                <a:latin typeface="Abadi" panose="020B0604020104020204" pitchFamily="34" charset="0"/>
              </a:rPr>
              <a:t>persuade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πείσε :   Πείσε με!</a:t>
            </a:r>
          </a:p>
          <a:p>
            <a:pPr lvl="0"/>
            <a:endParaRPr lang="el-GR" sz="20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Σβήνω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 (I 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latin typeface="Abadi" panose="020B0604020104020204" pitchFamily="34" charset="0"/>
              </a:rPr>
              <a:t>urn off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σβήσε :    Σβήσε  τη  φωτιά! </a:t>
            </a:r>
          </a:p>
          <a:p>
            <a:pPr lvl="0"/>
            <a:r>
              <a:rPr lang="el-GR" sz="2000" dirty="0"/>
              <a:t>                                                         Σβήσε αυτήν τη λέξη και </a:t>
            </a:r>
            <a:r>
              <a:rPr lang="el-GR" sz="2000" dirty="0" err="1"/>
              <a:t>ξαναγράψε</a:t>
            </a:r>
            <a:r>
              <a:rPr lang="el-GR" sz="2000" dirty="0"/>
              <a:t> την σωστά.</a:t>
            </a:r>
          </a:p>
          <a:p>
            <a:pPr lvl="0"/>
            <a:r>
              <a:rPr lang="el-GR" sz="2000" dirty="0"/>
              <a:t>                                                         Σβήσε το φως,  όταν φύγεις από το σπίτι.</a:t>
            </a:r>
          </a:p>
          <a:p>
            <a:pPr lvl="0"/>
            <a:r>
              <a:rPr lang="el-GR" sz="2000" dirty="0"/>
              <a:t>                                                         Σβήσε με το κρασί και ανακάτεψε καλά.</a:t>
            </a:r>
          </a:p>
          <a:p>
            <a:pPr lvl="0"/>
            <a:endParaRPr lang="el-GR" sz="20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Ζώνω (Ι </a:t>
            </a:r>
            <a:r>
              <a:rPr lang="en-US" sz="2000" dirty="0">
                <a:latin typeface="Abadi" panose="020B0604020104020204" pitchFamily="34" charset="0"/>
              </a:rPr>
              <a:t>girdle 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ζώσε : Ζώσε ένα σκοινί </a:t>
            </a:r>
            <a:r>
              <a:rPr lang="el-GR" sz="2000" dirty="0"/>
              <a:t>στη μέση σου  και κατέβα  στο πηγάδι!</a:t>
            </a:r>
          </a:p>
          <a:p>
            <a:pPr lvl="0"/>
            <a:endParaRPr lang="el-GR" sz="20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Κλείνω (Ι 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turn off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κλείσε : Κλείσε το φως  να κοιμηθούμε! </a:t>
            </a:r>
            <a:endParaRPr lang="el-GR" sz="20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Πιάνω (Ι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take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πιάσε :  Πιάσε ομπρέλα! </a:t>
            </a:r>
            <a:endParaRPr lang="el-GR" sz="20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Φτάνω (Ι 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arrive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φτάσε :  Φτάσε  ως  το  τέρμα!</a:t>
            </a:r>
            <a:endParaRPr lang="el-GR" sz="20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Ακούω (Ι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Abadi" panose="020B0604020104020204" pitchFamily="34" charset="0"/>
              </a:rPr>
              <a:t>hear</a:t>
            </a:r>
            <a:r>
              <a:rPr lang="el-GR" sz="2000" dirty="0"/>
              <a:t>/ Ι </a:t>
            </a:r>
            <a:r>
              <a:rPr lang="en-US" sz="2000" dirty="0">
                <a:latin typeface="Abadi" panose="020B0604020104020204" pitchFamily="34" charset="0"/>
              </a:rPr>
              <a:t>listen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→</a:t>
            </a:r>
            <a:r>
              <a:rPr lang="en-GB" sz="2000" dirty="0">
                <a:solidFill>
                  <a:srgbClr val="000000"/>
                </a:solidFill>
                <a:latin typeface="Abadi" panose="020B0604020104020204" pitchFamily="34" charset="0"/>
                <a:ea typeface="Times New Roman" pitchFamily="18" charset="0"/>
                <a:cs typeface="Times New Roman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Times New Roman" pitchFamily="18" charset="0"/>
                <a:cs typeface="Times New Roman"/>
              </a:rPr>
              <a:t> άκουσε :  Άκουσέ με! </a:t>
            </a:r>
            <a:endParaRPr lang="el-GR" sz="2000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FD9914-DD1D-493C-BE4F-346186E2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157" y="321603"/>
            <a:ext cx="7023410" cy="1325563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Καθημερινές εκφράσεις</a:t>
            </a:r>
            <a:endParaRPr lang="el-CY" b="1" dirty="0">
              <a:solidFill>
                <a:srgbClr val="FF0000"/>
              </a:solidFill>
            </a:endParaRPr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CEEC02FA-B570-4E54-8EE7-C46A9819EDC1}"/>
              </a:ext>
            </a:extLst>
          </p:cNvPr>
          <p:cNvSpPr/>
          <p:nvPr/>
        </p:nvSpPr>
        <p:spPr>
          <a:xfrm>
            <a:off x="61469" y="1324560"/>
            <a:ext cx="2362201" cy="1437559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Επιτέλους, βρήκα το σπίτι!</a:t>
            </a:r>
            <a:endParaRPr lang="el-CY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artoon house Royalty-Free Διανύσματα">
            <a:extLst>
              <a:ext uri="{FF2B5EF4-FFF2-40B4-BE49-F238E27FC236}">
                <a16:creationId xmlns:a16="http://schemas.microsoft.com/office/drawing/2014/main" id="{F32BA090-1EBC-4A2A-BDE5-FC0F018E6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749" y="2519639"/>
            <a:ext cx="6819782" cy="377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Πινακίδα αγγελίας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AC5A94B6-F4A1-4CDB-B26C-1D3F16724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83" y="3696145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609194DB-8DF9-4106-AAC6-EADEF38E0987}"/>
              </a:ext>
            </a:extLst>
          </p:cNvPr>
          <p:cNvSpPr/>
          <p:nvPr/>
        </p:nvSpPr>
        <p:spPr>
          <a:xfrm>
            <a:off x="3029157" y="4115528"/>
            <a:ext cx="1572571" cy="4770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Νέστου 4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3078" name="Picture 6" descr="Ο ταχυδρόμος πέθανε;">
            <a:extLst>
              <a:ext uri="{FF2B5EF4-FFF2-40B4-BE49-F238E27FC236}">
                <a16:creationId xmlns:a16="http://schemas.microsoft.com/office/drawing/2014/main" id="{0218997A-89FA-4DDF-8CE7-CA600A9B3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1" y="3721554"/>
            <a:ext cx="2228850" cy="313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D5450C36-3C8B-4F6E-A4AA-050FCB093E4A}"/>
              </a:ext>
            </a:extLst>
          </p:cNvPr>
          <p:cNvSpPr/>
          <p:nvPr/>
        </p:nvSpPr>
        <p:spPr>
          <a:xfrm>
            <a:off x="1975551" y="5399424"/>
            <a:ext cx="626890" cy="230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>
                <a:solidFill>
                  <a:schemeClr val="tx1"/>
                </a:solidFill>
              </a:rPr>
              <a:t>Νέστου 4</a:t>
            </a:r>
            <a:endParaRPr lang="el-CY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FD9914-DD1D-493C-BE4F-346186E2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157" y="321603"/>
            <a:ext cx="7023410" cy="1325563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Καθημερινές εκφράσεις</a:t>
            </a:r>
            <a:endParaRPr lang="el-CY" b="1" dirty="0">
              <a:solidFill>
                <a:srgbClr val="FF0000"/>
              </a:solidFill>
            </a:endParaRPr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CEEC02FA-B570-4E54-8EE7-C46A9819EDC1}"/>
              </a:ext>
            </a:extLst>
          </p:cNvPr>
          <p:cNvSpPr/>
          <p:nvPr/>
        </p:nvSpPr>
        <p:spPr>
          <a:xfrm>
            <a:off x="1355526" y="1829506"/>
            <a:ext cx="2826697" cy="2173782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Ο λογαριασμός ηλεκτρικού ρεύματος</a:t>
            </a:r>
            <a:endParaRPr lang="el-CY" sz="2400" b="1" dirty="0">
              <a:solidFill>
                <a:schemeClr val="tx1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2ABB35D-E970-4C52-B987-4AED6790D6D2}"/>
              </a:ext>
            </a:extLst>
          </p:cNvPr>
          <p:cNvSpPr/>
          <p:nvPr/>
        </p:nvSpPr>
        <p:spPr>
          <a:xfrm>
            <a:off x="7568072" y="1974574"/>
            <a:ext cx="91685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4100" name="Picture 4" descr="Έξυπνο Σπιτι - Smart Home 360">
            <a:extLst>
              <a:ext uri="{FF2B5EF4-FFF2-40B4-BE49-F238E27FC236}">
                <a16:creationId xmlns:a16="http://schemas.microsoft.com/office/drawing/2014/main" id="{5FE5B1C9-7269-4E0F-AFFF-5BD5898C1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99" y="4456538"/>
            <a:ext cx="2910706" cy="21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Εικόνα 10" descr="Εικόνα που περιέχει κείμενο, στιγμιότυπο οθόνης, γραμματοσειρά, παράλληλα&#10;&#10;Περιγραφή που δημιουργήθηκε αυτόματα">
            <a:extLst>
              <a:ext uri="{FF2B5EF4-FFF2-40B4-BE49-F238E27FC236}">
                <a16:creationId xmlns:a16="http://schemas.microsoft.com/office/drawing/2014/main" id="{348E6228-B814-4428-B49C-EE7F8CAE8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03" y="1398587"/>
            <a:ext cx="6744798" cy="5209402"/>
          </a:xfrm>
          <a:prstGeom prst="rect">
            <a:avLst/>
          </a:prstGeom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C2AD3F70-68E4-4D74-87BC-DFE82B8065E6}"/>
              </a:ext>
            </a:extLst>
          </p:cNvPr>
          <p:cNvSpPr/>
          <p:nvPr/>
        </p:nvSpPr>
        <p:spPr>
          <a:xfrm>
            <a:off x="8647131" y="1751447"/>
            <a:ext cx="2255596" cy="77607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100" b="1" dirty="0"/>
          </a:p>
          <a:p>
            <a:pPr algn="ctr"/>
            <a:endParaRPr lang="el-GR" sz="1100" b="1" dirty="0"/>
          </a:p>
          <a:p>
            <a:pPr algn="ctr"/>
            <a:r>
              <a:rPr lang="el-GR" sz="1100" b="1" dirty="0"/>
              <a:t>Μαρία Γεωργίου</a:t>
            </a:r>
          </a:p>
          <a:p>
            <a:pPr algn="ctr"/>
            <a:r>
              <a:rPr lang="el-GR" sz="1100" b="1" dirty="0"/>
              <a:t>Λεωφόρος </a:t>
            </a:r>
            <a:r>
              <a:rPr lang="el-GR" sz="1100" b="1" dirty="0" err="1"/>
              <a:t>Λάρνακος</a:t>
            </a:r>
            <a:r>
              <a:rPr lang="el-GR" sz="1100" b="1" dirty="0"/>
              <a:t> 94</a:t>
            </a:r>
          </a:p>
          <a:p>
            <a:pPr algn="ctr"/>
            <a:r>
              <a:rPr lang="el-GR" sz="1100" b="1" dirty="0"/>
              <a:t>Διαμέρισμα 506</a:t>
            </a:r>
          </a:p>
          <a:p>
            <a:pPr algn="ctr"/>
            <a:r>
              <a:rPr lang="el-GR" sz="1100" b="1" dirty="0"/>
              <a:t>2102 Λευκωσία – </a:t>
            </a:r>
            <a:r>
              <a:rPr lang="el-GR" sz="1100" b="1" dirty="0" err="1"/>
              <a:t>Αγλαντζιά</a:t>
            </a:r>
            <a:endParaRPr lang="el-GR" sz="1100" b="1" dirty="0"/>
          </a:p>
          <a:p>
            <a:pPr algn="ctr"/>
            <a:endParaRPr lang="el-GR" sz="1100" b="1" dirty="0"/>
          </a:p>
          <a:p>
            <a:pPr algn="ctr"/>
            <a:r>
              <a:rPr lang="el-GR" sz="1100" b="1" dirty="0"/>
              <a:t> </a:t>
            </a:r>
            <a:endParaRPr lang="el-CY" sz="1100" b="1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EFC410A6-3D2E-4E0A-AB26-6C510240ACDB}"/>
              </a:ext>
            </a:extLst>
          </p:cNvPr>
          <p:cNvSpPr/>
          <p:nvPr/>
        </p:nvSpPr>
        <p:spPr>
          <a:xfrm>
            <a:off x="6096000" y="2020293"/>
            <a:ext cx="1588051" cy="1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9" name="Φυσαλίδα ομιλίας: Έλλειψη 8">
            <a:extLst>
              <a:ext uri="{FF2B5EF4-FFF2-40B4-BE49-F238E27FC236}">
                <a16:creationId xmlns:a16="http://schemas.microsoft.com/office/drawing/2014/main" id="{C5B844E5-2952-4664-A894-32489F9507ED}"/>
              </a:ext>
            </a:extLst>
          </p:cNvPr>
          <p:cNvSpPr/>
          <p:nvPr/>
        </p:nvSpPr>
        <p:spPr>
          <a:xfrm>
            <a:off x="3129462" y="4265304"/>
            <a:ext cx="1733329" cy="1044920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ποσό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2F491247-A97E-4421-892A-8FB9918B83D6}"/>
              </a:ext>
            </a:extLst>
          </p:cNvPr>
          <p:cNvSpPr/>
          <p:nvPr/>
        </p:nvSpPr>
        <p:spPr>
          <a:xfrm>
            <a:off x="422608" y="728829"/>
            <a:ext cx="1733329" cy="1044920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chemeClr val="tx1"/>
                </a:solidFill>
              </a:rPr>
              <a:t>ημερομηνία λήξης</a:t>
            </a:r>
            <a:endParaRPr lang="el-CY" sz="1600" b="1" dirty="0">
              <a:solidFill>
                <a:schemeClr val="tx1"/>
              </a:solidFill>
            </a:endParaRPr>
          </a:p>
        </p:txBody>
      </p:sp>
      <p:sp>
        <p:nvSpPr>
          <p:cNvPr id="13" name="Φυσαλίδα ομιλίας: Έλλειψη 12">
            <a:extLst>
              <a:ext uri="{FF2B5EF4-FFF2-40B4-BE49-F238E27FC236}">
                <a16:creationId xmlns:a16="http://schemas.microsoft.com/office/drawing/2014/main" id="{10E22969-E6DB-4622-B1EE-860485421B91}"/>
              </a:ext>
            </a:extLst>
          </p:cNvPr>
          <p:cNvSpPr/>
          <p:nvPr/>
        </p:nvSpPr>
        <p:spPr>
          <a:xfrm>
            <a:off x="3451028" y="5491477"/>
            <a:ext cx="1733329" cy="1044920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ΑΗΚ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3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FD9914-DD1D-493C-BE4F-346186E2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18" y="325154"/>
            <a:ext cx="3399677" cy="1325563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Καθημερινές εκφράσεις</a:t>
            </a:r>
            <a:endParaRPr lang="el-CY" b="1" dirty="0">
              <a:solidFill>
                <a:srgbClr val="FF0000"/>
              </a:solidFill>
            </a:endParaRPr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CEEC02FA-B570-4E54-8EE7-C46A9819EDC1}"/>
              </a:ext>
            </a:extLst>
          </p:cNvPr>
          <p:cNvSpPr/>
          <p:nvPr/>
        </p:nvSpPr>
        <p:spPr>
          <a:xfrm>
            <a:off x="1111091" y="1904452"/>
            <a:ext cx="2826697" cy="2173782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Ο λογαριασμός υδροληψίας</a:t>
            </a:r>
            <a:endParaRPr lang="el-CY" sz="2400" b="1" dirty="0">
              <a:solidFill>
                <a:schemeClr val="tx1"/>
              </a:solidFill>
            </a:endParaRPr>
          </a:p>
        </p:txBody>
      </p:sp>
      <p:pic>
        <p:nvPicPr>
          <p:cNvPr id="8" name="Εικόνα 7" descr="Εικόνα που περιέχει κείμενο, ηλεκτρονικές συσκευές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E86B9373-B891-42A9-A260-CE4FF5CCE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65" y="662781"/>
            <a:ext cx="7460338" cy="6027951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4AECB48-FA3C-4321-9AA6-115E4BDAFC03}"/>
              </a:ext>
            </a:extLst>
          </p:cNvPr>
          <p:cNvSpPr/>
          <p:nvPr/>
        </p:nvSpPr>
        <p:spPr>
          <a:xfrm>
            <a:off x="5330283" y="1128378"/>
            <a:ext cx="2888166" cy="77607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100" b="1" dirty="0"/>
              <a:t>Μαρία Γεωργίου</a:t>
            </a:r>
          </a:p>
          <a:p>
            <a:pPr algn="ctr"/>
            <a:r>
              <a:rPr lang="el-GR" sz="1100" b="1" dirty="0"/>
              <a:t>Λεωφόρος </a:t>
            </a:r>
            <a:r>
              <a:rPr lang="el-GR" sz="1100" b="1" dirty="0" err="1"/>
              <a:t>Λάρνακος</a:t>
            </a:r>
            <a:r>
              <a:rPr lang="el-GR" sz="1100" b="1" dirty="0"/>
              <a:t> 94</a:t>
            </a:r>
          </a:p>
          <a:p>
            <a:pPr algn="ctr"/>
            <a:r>
              <a:rPr lang="el-GR" sz="1100" b="1" dirty="0"/>
              <a:t>Διαμέρισμα 506</a:t>
            </a:r>
          </a:p>
          <a:p>
            <a:pPr algn="ctr"/>
            <a:r>
              <a:rPr lang="el-GR" sz="1100" b="1" dirty="0"/>
              <a:t>2102 Λευκωσία - </a:t>
            </a:r>
            <a:r>
              <a:rPr lang="el-GR" sz="1100" b="1" dirty="0" err="1"/>
              <a:t>Αγλαντζιά</a:t>
            </a:r>
            <a:r>
              <a:rPr lang="el-GR" sz="1100" b="1" dirty="0"/>
              <a:t> </a:t>
            </a:r>
            <a:endParaRPr lang="el-CY" sz="1100" b="1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068610AD-33C8-4C78-85DA-4884CDA11EC8}"/>
              </a:ext>
            </a:extLst>
          </p:cNvPr>
          <p:cNvSpPr/>
          <p:nvPr/>
        </p:nvSpPr>
        <p:spPr>
          <a:xfrm>
            <a:off x="8279320" y="1419556"/>
            <a:ext cx="1555979" cy="3311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5122" name="Picture 2" descr="Ελεύθερο Συντάσσονται Καρτούν Εικονογράφηση Του Τρεξίματος Βρύση Διάνυσμα  από ©ainsel 227033034">
            <a:extLst>
              <a:ext uri="{FF2B5EF4-FFF2-40B4-BE49-F238E27FC236}">
                <a16:creationId xmlns:a16="http://schemas.microsoft.com/office/drawing/2014/main" id="{27375BF0-2A2C-4EE3-83DA-8FF1528E2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12" y="3967245"/>
            <a:ext cx="1369553" cy="12889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athtub Cartoon Images – Browse 145,099 Stock Photos ...">
            <a:extLst>
              <a:ext uri="{FF2B5EF4-FFF2-40B4-BE49-F238E27FC236}">
                <a16:creationId xmlns:a16="http://schemas.microsoft.com/office/drawing/2014/main" id="{092EC50C-A726-40A4-A47E-AFB30B6FE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7" y="3996757"/>
            <a:ext cx="1658023" cy="15604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EEB3A895-608E-4917-A070-D9BF3587850E}"/>
              </a:ext>
            </a:extLst>
          </p:cNvPr>
          <p:cNvSpPr/>
          <p:nvPr/>
        </p:nvSpPr>
        <p:spPr>
          <a:xfrm>
            <a:off x="1160217" y="5451024"/>
            <a:ext cx="2909416" cy="1044920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Οφειλόμενο ποσό</a:t>
            </a:r>
            <a:endParaRPr lang="el-CY" sz="2400" b="1" dirty="0">
              <a:solidFill>
                <a:schemeClr val="tx1"/>
              </a:solidFill>
            </a:endParaRPr>
          </a:p>
        </p:txBody>
      </p:sp>
      <p:sp>
        <p:nvSpPr>
          <p:cNvPr id="11" name="Φυσαλίδα ομιλίας: Έλλειψη 10">
            <a:extLst>
              <a:ext uri="{FF2B5EF4-FFF2-40B4-BE49-F238E27FC236}">
                <a16:creationId xmlns:a16="http://schemas.microsoft.com/office/drawing/2014/main" id="{15EF6570-B1D7-4190-93AC-F05925902A7C}"/>
              </a:ext>
            </a:extLst>
          </p:cNvPr>
          <p:cNvSpPr/>
          <p:nvPr/>
        </p:nvSpPr>
        <p:spPr>
          <a:xfrm>
            <a:off x="3328260" y="993955"/>
            <a:ext cx="1733329" cy="1044920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chemeClr val="tx1"/>
                </a:solidFill>
              </a:rPr>
              <a:t>ημερομηνία λήξης</a:t>
            </a:r>
            <a:endParaRPr lang="el-CY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5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Παραγωγή γραπτού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b="1" dirty="0">
                <a:solidFill>
                  <a:schemeClr val="tx1"/>
                </a:solidFill>
              </a:rPr>
              <a:t>Γράψε!</a:t>
            </a:r>
            <a:r>
              <a:rPr lang="el-GR" sz="3600" dirty="0">
                <a:solidFill>
                  <a:schemeClr val="tx1"/>
                </a:solidFill>
              </a:rPr>
              <a:t> </a:t>
            </a:r>
            <a:r>
              <a:rPr lang="el-GR" sz="3600" b="1" dirty="0">
                <a:solidFill>
                  <a:schemeClr val="tx1"/>
                </a:solidFill>
              </a:rPr>
              <a:t> 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Εφαρμογές – ΜΗΤΣΙΟΥ ΑΝΑΣΤΑΣΙΑ">
            <a:extLst>
              <a:ext uri="{FF2B5EF4-FFF2-40B4-BE49-F238E27FC236}">
                <a16:creationId xmlns:a16="http://schemas.microsoft.com/office/drawing/2014/main" id="{FFDB8FF3-5DF9-48B9-89C6-830F1723C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015" y="4163666"/>
            <a:ext cx="2276475" cy="2009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382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1489</Words>
  <Application>Microsoft Office PowerPoint</Application>
  <PresentationFormat>Ευρεία οθόνη</PresentationFormat>
  <Paragraphs>296</Paragraphs>
  <Slides>55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55</vt:i4>
      </vt:variant>
    </vt:vector>
  </HeadingPairs>
  <TitlesOfParts>
    <vt:vector size="64" baseType="lpstr">
      <vt:lpstr>Abadi</vt:lpstr>
      <vt:lpstr>Aptos</vt:lpstr>
      <vt:lpstr>Arial</vt:lpstr>
      <vt:lpstr>Calibri</vt:lpstr>
      <vt:lpstr>Calibri Light</vt:lpstr>
      <vt:lpstr>Google Sans</vt:lpstr>
      <vt:lpstr>Times New Roman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Καθημερινές εκφράσεις</vt:lpstr>
      <vt:lpstr>Καθημερινές εκφράσεις</vt:lpstr>
      <vt:lpstr>Καθημερινές εκφράσεις</vt:lpstr>
      <vt:lpstr>Καθημερινές εκφράσεις</vt:lpstr>
      <vt:lpstr>Παρουσίαση του PowerPoint</vt:lpstr>
      <vt:lpstr>Προσωπικά στοιχεία </vt:lpstr>
      <vt:lpstr>Προσωπικά στοιχεία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Τηλεφώνησε  σε εσένα; Σου  τηλεφώνησε η δασκάλα μου;</vt:lpstr>
      <vt:lpstr>Τηλεφώνησε  σε αυτόν; Του  τηλεφώνησε; </vt:lpstr>
      <vt:lpstr>Τηλεφώνησε  σε αυτή; Της τηλεφώνησε;</vt:lpstr>
      <vt:lpstr>Τηλεφώνησε  σε εσάς; Σας τηλεφώνησε ο διευθυντής; </vt:lpstr>
      <vt:lpstr>Τηλεφώνησε  σε αυτούς; Τους  τηλεφώνησε;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βιβλιάριο </vt:lpstr>
      <vt:lpstr>ανάληψη </vt:lpstr>
      <vt:lpstr>κατάθεση </vt:lpstr>
      <vt:lpstr>ταμίας</vt:lpstr>
      <vt:lpstr>ταυτότητα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του   /  της     </dc:title>
  <dc:creator>Teacher</dc:creator>
  <cp:lastModifiedBy>Ελένη Χαραλάμπους</cp:lastModifiedBy>
  <cp:revision>140</cp:revision>
  <dcterms:created xsi:type="dcterms:W3CDTF">2023-03-28T05:19:36Z</dcterms:created>
  <dcterms:modified xsi:type="dcterms:W3CDTF">2026-04-23T05:19:53Z</dcterms:modified>
</cp:coreProperties>
</file>