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430" r:id="rId2"/>
    <p:sldId id="643" r:id="rId3"/>
    <p:sldId id="451" r:id="rId4"/>
    <p:sldId id="611" r:id="rId5"/>
    <p:sldId id="645" r:id="rId6"/>
    <p:sldId id="662" r:id="rId7"/>
    <p:sldId id="663" r:id="rId8"/>
    <p:sldId id="652" r:id="rId9"/>
    <p:sldId id="667" r:id="rId10"/>
    <p:sldId id="668" r:id="rId11"/>
    <p:sldId id="669" r:id="rId12"/>
    <p:sldId id="654" r:id="rId13"/>
    <p:sldId id="653" r:id="rId14"/>
    <p:sldId id="656" r:id="rId15"/>
    <p:sldId id="665" r:id="rId16"/>
    <p:sldId id="664" r:id="rId17"/>
    <p:sldId id="666" r:id="rId18"/>
    <p:sldId id="642" r:id="rId19"/>
    <p:sldId id="647" r:id="rId20"/>
    <p:sldId id="644" r:id="rId21"/>
    <p:sldId id="658" r:id="rId22"/>
    <p:sldId id="659" r:id="rId23"/>
    <p:sldId id="661" r:id="rId24"/>
    <p:sldId id="657" r:id="rId25"/>
    <p:sldId id="670" r:id="rId26"/>
    <p:sldId id="616" r:id="rId27"/>
    <p:sldId id="617" r:id="rId28"/>
  </p:sldIdLst>
  <p:sldSz cx="12192000" cy="6858000"/>
  <p:notesSz cx="6858000" cy="9144000"/>
  <p:defaultText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387B19-9805-40FF-84BA-6C619F8A9785}" type="datetimeFigureOut">
              <a:rPr lang="el-GR" smtClean="0"/>
              <a:t>22/4/2026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BBA0E-FCE6-4FF8-B6BD-C02FC8957C17}" type="slidenum">
              <a:rPr lang="el-GR" smtClean="0"/>
              <a:t>‹#›</a:t>
            </a:fld>
            <a:endParaRPr lang="el-GR"/>
          </a:p>
        </p:txBody>
      </p:sp>
    </p:spTree>
    <p:extLst>
      <p:ext uri="{BB962C8B-B14F-4D97-AF65-F5344CB8AC3E}">
        <p14:creationId xmlns:p14="http://schemas.microsoft.com/office/powerpoint/2010/main" val="572260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1</a:t>
            </a:fld>
            <a:endParaRPr lang="el-CY"/>
          </a:p>
        </p:txBody>
      </p:sp>
    </p:spTree>
    <p:extLst>
      <p:ext uri="{BB962C8B-B14F-4D97-AF65-F5344CB8AC3E}">
        <p14:creationId xmlns:p14="http://schemas.microsoft.com/office/powerpoint/2010/main" val="311595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C2BBA0E-FCE6-4FF8-B6BD-C02FC8957C17}" type="slidenum">
              <a:rPr lang="el-GR" smtClean="0"/>
              <a:t>4</a:t>
            </a:fld>
            <a:endParaRPr lang="el-GR"/>
          </a:p>
        </p:txBody>
      </p:sp>
    </p:spTree>
    <p:extLst>
      <p:ext uri="{BB962C8B-B14F-4D97-AF65-F5344CB8AC3E}">
        <p14:creationId xmlns:p14="http://schemas.microsoft.com/office/powerpoint/2010/main" val="289036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80C3CE-94F8-C34D-DA87-ADE049471C4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CY"/>
          </a:p>
        </p:txBody>
      </p:sp>
      <p:sp>
        <p:nvSpPr>
          <p:cNvPr id="3" name="Υπότιτλος 2">
            <a:extLst>
              <a:ext uri="{FF2B5EF4-FFF2-40B4-BE49-F238E27FC236}">
                <a16:creationId xmlns:a16="http://schemas.microsoft.com/office/drawing/2014/main" id="{52A7FA35-ED0A-3BA9-1653-38A2D08A70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CY"/>
          </a:p>
        </p:txBody>
      </p:sp>
      <p:sp>
        <p:nvSpPr>
          <p:cNvPr id="4" name="Θέση ημερομηνίας 3">
            <a:extLst>
              <a:ext uri="{FF2B5EF4-FFF2-40B4-BE49-F238E27FC236}">
                <a16:creationId xmlns:a16="http://schemas.microsoft.com/office/drawing/2014/main" id="{5AAA6820-1987-DA45-771F-B8B7384666DC}"/>
              </a:ext>
            </a:extLst>
          </p:cNvPr>
          <p:cNvSpPr>
            <a:spLocks noGrp="1"/>
          </p:cNvSpPr>
          <p:nvPr>
            <p:ph type="dt" sz="half" idx="10"/>
          </p:nvPr>
        </p:nvSpPr>
        <p:spPr/>
        <p:txBody>
          <a:bodyPr/>
          <a:lstStyle/>
          <a:p>
            <a:fld id="{6FB949D2-FAFF-4BE9-B5CF-63043BFBE6C9}" type="datetimeFigureOut">
              <a:rPr lang="el-CY" smtClean="0"/>
              <a:t>04/22/2026</a:t>
            </a:fld>
            <a:endParaRPr lang="el-CY"/>
          </a:p>
        </p:txBody>
      </p:sp>
      <p:sp>
        <p:nvSpPr>
          <p:cNvPr id="5" name="Θέση υποσέλιδου 4">
            <a:extLst>
              <a:ext uri="{FF2B5EF4-FFF2-40B4-BE49-F238E27FC236}">
                <a16:creationId xmlns:a16="http://schemas.microsoft.com/office/drawing/2014/main" id="{FF792811-6A5C-1135-F71D-3D2763216033}"/>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31EC2282-D312-6D10-AAC0-6F9D42634CE8}"/>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3387325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3DC509-500D-AF36-7535-5BFD6CE3EC38}"/>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D4CBC75D-5C04-FB83-B85F-72B5A1BE584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E1CDAF30-013B-8E28-137D-55CCCBD01D33}"/>
              </a:ext>
            </a:extLst>
          </p:cNvPr>
          <p:cNvSpPr>
            <a:spLocks noGrp="1"/>
          </p:cNvSpPr>
          <p:nvPr>
            <p:ph type="dt" sz="half" idx="10"/>
          </p:nvPr>
        </p:nvSpPr>
        <p:spPr/>
        <p:txBody>
          <a:bodyPr/>
          <a:lstStyle/>
          <a:p>
            <a:fld id="{6FB949D2-FAFF-4BE9-B5CF-63043BFBE6C9}" type="datetimeFigureOut">
              <a:rPr lang="el-CY" smtClean="0"/>
              <a:t>04/22/2026</a:t>
            </a:fld>
            <a:endParaRPr lang="el-CY"/>
          </a:p>
        </p:txBody>
      </p:sp>
      <p:sp>
        <p:nvSpPr>
          <p:cNvPr id="5" name="Θέση υποσέλιδου 4">
            <a:extLst>
              <a:ext uri="{FF2B5EF4-FFF2-40B4-BE49-F238E27FC236}">
                <a16:creationId xmlns:a16="http://schemas.microsoft.com/office/drawing/2014/main" id="{52D9C661-F95E-A61A-AE02-583B18B03177}"/>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A07B118F-6344-024D-E651-9F9951D04BA2}"/>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62104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1253EC4-5650-69D5-918D-8AF4672A4E1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BE456C1C-761E-34E3-0BAD-9927F47A7F90}"/>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0884F072-D42C-BF3D-0B35-0D39E820EB00}"/>
              </a:ext>
            </a:extLst>
          </p:cNvPr>
          <p:cNvSpPr>
            <a:spLocks noGrp="1"/>
          </p:cNvSpPr>
          <p:nvPr>
            <p:ph type="dt" sz="half" idx="10"/>
          </p:nvPr>
        </p:nvSpPr>
        <p:spPr/>
        <p:txBody>
          <a:bodyPr/>
          <a:lstStyle/>
          <a:p>
            <a:fld id="{6FB949D2-FAFF-4BE9-B5CF-63043BFBE6C9}" type="datetimeFigureOut">
              <a:rPr lang="el-CY" smtClean="0"/>
              <a:t>04/22/2026</a:t>
            </a:fld>
            <a:endParaRPr lang="el-CY"/>
          </a:p>
        </p:txBody>
      </p:sp>
      <p:sp>
        <p:nvSpPr>
          <p:cNvPr id="5" name="Θέση υποσέλιδου 4">
            <a:extLst>
              <a:ext uri="{FF2B5EF4-FFF2-40B4-BE49-F238E27FC236}">
                <a16:creationId xmlns:a16="http://schemas.microsoft.com/office/drawing/2014/main" id="{30A7ADEA-69CB-0846-36B2-DC745E947641}"/>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D929F150-35B4-786D-1C85-E6F843892954}"/>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2602293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37BCBF-CA14-AA60-D16B-8995BE34288D}"/>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A1E8A793-1664-1E63-3685-94B6BE27205A}"/>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FAA409B9-BD63-3741-5664-30A50BA9EFB0}"/>
              </a:ext>
            </a:extLst>
          </p:cNvPr>
          <p:cNvSpPr>
            <a:spLocks noGrp="1"/>
          </p:cNvSpPr>
          <p:nvPr>
            <p:ph type="dt" sz="half" idx="10"/>
          </p:nvPr>
        </p:nvSpPr>
        <p:spPr/>
        <p:txBody>
          <a:bodyPr/>
          <a:lstStyle/>
          <a:p>
            <a:fld id="{6FB949D2-FAFF-4BE9-B5CF-63043BFBE6C9}" type="datetimeFigureOut">
              <a:rPr lang="el-CY" smtClean="0"/>
              <a:t>04/22/2026</a:t>
            </a:fld>
            <a:endParaRPr lang="el-CY"/>
          </a:p>
        </p:txBody>
      </p:sp>
      <p:sp>
        <p:nvSpPr>
          <p:cNvPr id="5" name="Θέση υποσέλιδου 4">
            <a:extLst>
              <a:ext uri="{FF2B5EF4-FFF2-40B4-BE49-F238E27FC236}">
                <a16:creationId xmlns:a16="http://schemas.microsoft.com/office/drawing/2014/main" id="{B7DF4FCE-B5B1-9E9C-60B4-36A542A6CC83}"/>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D6F7C297-CBCC-8D3B-67E7-C41D206DD536}"/>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286624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856E59-729F-31D3-604B-CF7AA0611017}"/>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35ACF86A-AF4E-058D-913F-63EA95F30ED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5A82DE96-A4A6-F4BB-930C-9E666BC87CFB}"/>
              </a:ext>
            </a:extLst>
          </p:cNvPr>
          <p:cNvSpPr>
            <a:spLocks noGrp="1"/>
          </p:cNvSpPr>
          <p:nvPr>
            <p:ph type="dt" sz="half" idx="10"/>
          </p:nvPr>
        </p:nvSpPr>
        <p:spPr/>
        <p:txBody>
          <a:bodyPr/>
          <a:lstStyle/>
          <a:p>
            <a:fld id="{6FB949D2-FAFF-4BE9-B5CF-63043BFBE6C9}" type="datetimeFigureOut">
              <a:rPr lang="el-CY" smtClean="0"/>
              <a:t>04/22/2026</a:t>
            </a:fld>
            <a:endParaRPr lang="el-CY"/>
          </a:p>
        </p:txBody>
      </p:sp>
      <p:sp>
        <p:nvSpPr>
          <p:cNvPr id="5" name="Θέση υποσέλιδου 4">
            <a:extLst>
              <a:ext uri="{FF2B5EF4-FFF2-40B4-BE49-F238E27FC236}">
                <a16:creationId xmlns:a16="http://schemas.microsoft.com/office/drawing/2014/main" id="{1BC7B23D-8330-4BCF-EF07-D1B242FD0E0C}"/>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94F4CD5F-6264-6507-1A85-EC498C3696D1}"/>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3632806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B13644-F597-07E0-CEC0-B506D2FF11E3}"/>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DA3A4DE0-D1AF-EA6D-9EE8-A068E79EF254}"/>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περιεχομένου 3">
            <a:extLst>
              <a:ext uri="{FF2B5EF4-FFF2-40B4-BE49-F238E27FC236}">
                <a16:creationId xmlns:a16="http://schemas.microsoft.com/office/drawing/2014/main" id="{6627E472-990F-279E-A1DA-9EE5B32C0E9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ημερομηνίας 4">
            <a:extLst>
              <a:ext uri="{FF2B5EF4-FFF2-40B4-BE49-F238E27FC236}">
                <a16:creationId xmlns:a16="http://schemas.microsoft.com/office/drawing/2014/main" id="{D6013327-1932-C4CF-1EFA-1D7F03732B9B}"/>
              </a:ext>
            </a:extLst>
          </p:cNvPr>
          <p:cNvSpPr>
            <a:spLocks noGrp="1"/>
          </p:cNvSpPr>
          <p:nvPr>
            <p:ph type="dt" sz="half" idx="10"/>
          </p:nvPr>
        </p:nvSpPr>
        <p:spPr/>
        <p:txBody>
          <a:bodyPr/>
          <a:lstStyle/>
          <a:p>
            <a:fld id="{6FB949D2-FAFF-4BE9-B5CF-63043BFBE6C9}" type="datetimeFigureOut">
              <a:rPr lang="el-CY" smtClean="0"/>
              <a:t>04/22/2026</a:t>
            </a:fld>
            <a:endParaRPr lang="el-CY"/>
          </a:p>
        </p:txBody>
      </p:sp>
      <p:sp>
        <p:nvSpPr>
          <p:cNvPr id="6" name="Θέση υποσέλιδου 5">
            <a:extLst>
              <a:ext uri="{FF2B5EF4-FFF2-40B4-BE49-F238E27FC236}">
                <a16:creationId xmlns:a16="http://schemas.microsoft.com/office/drawing/2014/main" id="{6026B9D7-405C-A94B-7056-C6EE22D08F61}"/>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65598F11-99C0-313E-53B6-9FB3E6B752EA}"/>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380615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5C5CBB-106D-EBDD-C673-2E0470D1B4C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9EDE13AB-AA5F-2FB7-6CE2-1F8362743D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2CEF8A7F-9350-B193-69C7-5FF79D64A8DB}"/>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κειμένου 4">
            <a:extLst>
              <a:ext uri="{FF2B5EF4-FFF2-40B4-BE49-F238E27FC236}">
                <a16:creationId xmlns:a16="http://schemas.microsoft.com/office/drawing/2014/main" id="{638EBD04-C6AE-40C6-ADF3-3E42A4288A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6DC0259-4DD9-43F1-880C-A7228AD9047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7" name="Θέση ημερομηνίας 6">
            <a:extLst>
              <a:ext uri="{FF2B5EF4-FFF2-40B4-BE49-F238E27FC236}">
                <a16:creationId xmlns:a16="http://schemas.microsoft.com/office/drawing/2014/main" id="{B8550ED5-8549-EFAA-C07D-3D02C96C8F38}"/>
              </a:ext>
            </a:extLst>
          </p:cNvPr>
          <p:cNvSpPr>
            <a:spLocks noGrp="1"/>
          </p:cNvSpPr>
          <p:nvPr>
            <p:ph type="dt" sz="half" idx="10"/>
          </p:nvPr>
        </p:nvSpPr>
        <p:spPr/>
        <p:txBody>
          <a:bodyPr/>
          <a:lstStyle/>
          <a:p>
            <a:fld id="{6FB949D2-FAFF-4BE9-B5CF-63043BFBE6C9}" type="datetimeFigureOut">
              <a:rPr lang="el-CY" smtClean="0"/>
              <a:t>04/22/2026</a:t>
            </a:fld>
            <a:endParaRPr lang="el-CY"/>
          </a:p>
        </p:txBody>
      </p:sp>
      <p:sp>
        <p:nvSpPr>
          <p:cNvPr id="8" name="Θέση υποσέλιδου 7">
            <a:extLst>
              <a:ext uri="{FF2B5EF4-FFF2-40B4-BE49-F238E27FC236}">
                <a16:creationId xmlns:a16="http://schemas.microsoft.com/office/drawing/2014/main" id="{1D799DE3-3A88-740B-D3E0-2ACBC4F25239}"/>
              </a:ext>
            </a:extLst>
          </p:cNvPr>
          <p:cNvSpPr>
            <a:spLocks noGrp="1"/>
          </p:cNvSpPr>
          <p:nvPr>
            <p:ph type="ftr" sz="quarter" idx="11"/>
          </p:nvPr>
        </p:nvSpPr>
        <p:spPr/>
        <p:txBody>
          <a:bodyPr/>
          <a:lstStyle/>
          <a:p>
            <a:endParaRPr lang="el-CY"/>
          </a:p>
        </p:txBody>
      </p:sp>
      <p:sp>
        <p:nvSpPr>
          <p:cNvPr id="9" name="Θέση αριθμού διαφάνειας 8">
            <a:extLst>
              <a:ext uri="{FF2B5EF4-FFF2-40B4-BE49-F238E27FC236}">
                <a16:creationId xmlns:a16="http://schemas.microsoft.com/office/drawing/2014/main" id="{C8F9889B-F1E7-17ED-5C81-9FCEF6DBA64E}"/>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3750657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45287B-CE19-EB61-F5F2-7DA8C4211E10}"/>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ημερομηνίας 2">
            <a:extLst>
              <a:ext uri="{FF2B5EF4-FFF2-40B4-BE49-F238E27FC236}">
                <a16:creationId xmlns:a16="http://schemas.microsoft.com/office/drawing/2014/main" id="{44D98339-C59B-77AC-EB16-EC871471776F}"/>
              </a:ext>
            </a:extLst>
          </p:cNvPr>
          <p:cNvSpPr>
            <a:spLocks noGrp="1"/>
          </p:cNvSpPr>
          <p:nvPr>
            <p:ph type="dt" sz="half" idx="10"/>
          </p:nvPr>
        </p:nvSpPr>
        <p:spPr/>
        <p:txBody>
          <a:bodyPr/>
          <a:lstStyle/>
          <a:p>
            <a:fld id="{6FB949D2-FAFF-4BE9-B5CF-63043BFBE6C9}" type="datetimeFigureOut">
              <a:rPr lang="el-CY" smtClean="0"/>
              <a:t>04/22/2026</a:t>
            </a:fld>
            <a:endParaRPr lang="el-CY"/>
          </a:p>
        </p:txBody>
      </p:sp>
      <p:sp>
        <p:nvSpPr>
          <p:cNvPr id="4" name="Θέση υποσέλιδου 3">
            <a:extLst>
              <a:ext uri="{FF2B5EF4-FFF2-40B4-BE49-F238E27FC236}">
                <a16:creationId xmlns:a16="http://schemas.microsoft.com/office/drawing/2014/main" id="{11F97716-1475-772E-94A8-BEF08D953781}"/>
              </a:ext>
            </a:extLst>
          </p:cNvPr>
          <p:cNvSpPr>
            <a:spLocks noGrp="1"/>
          </p:cNvSpPr>
          <p:nvPr>
            <p:ph type="ftr" sz="quarter" idx="11"/>
          </p:nvPr>
        </p:nvSpPr>
        <p:spPr/>
        <p:txBody>
          <a:bodyPr/>
          <a:lstStyle/>
          <a:p>
            <a:endParaRPr lang="el-CY"/>
          </a:p>
        </p:txBody>
      </p:sp>
      <p:sp>
        <p:nvSpPr>
          <p:cNvPr id="5" name="Θέση αριθμού διαφάνειας 4">
            <a:extLst>
              <a:ext uri="{FF2B5EF4-FFF2-40B4-BE49-F238E27FC236}">
                <a16:creationId xmlns:a16="http://schemas.microsoft.com/office/drawing/2014/main" id="{0377D4C0-2177-C5AD-2D72-1DC1AB4E3E11}"/>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2821099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245C5E2-8B33-2ED9-F769-082049125659}"/>
              </a:ext>
            </a:extLst>
          </p:cNvPr>
          <p:cNvSpPr>
            <a:spLocks noGrp="1"/>
          </p:cNvSpPr>
          <p:nvPr>
            <p:ph type="dt" sz="half" idx="10"/>
          </p:nvPr>
        </p:nvSpPr>
        <p:spPr/>
        <p:txBody>
          <a:bodyPr/>
          <a:lstStyle/>
          <a:p>
            <a:fld id="{6FB949D2-FAFF-4BE9-B5CF-63043BFBE6C9}" type="datetimeFigureOut">
              <a:rPr lang="el-CY" smtClean="0"/>
              <a:t>04/22/2026</a:t>
            </a:fld>
            <a:endParaRPr lang="el-CY"/>
          </a:p>
        </p:txBody>
      </p:sp>
      <p:sp>
        <p:nvSpPr>
          <p:cNvPr id="3" name="Θέση υποσέλιδου 2">
            <a:extLst>
              <a:ext uri="{FF2B5EF4-FFF2-40B4-BE49-F238E27FC236}">
                <a16:creationId xmlns:a16="http://schemas.microsoft.com/office/drawing/2014/main" id="{0291E68F-E945-7DBA-5134-506A6213AF75}"/>
              </a:ext>
            </a:extLst>
          </p:cNvPr>
          <p:cNvSpPr>
            <a:spLocks noGrp="1"/>
          </p:cNvSpPr>
          <p:nvPr>
            <p:ph type="ftr" sz="quarter" idx="11"/>
          </p:nvPr>
        </p:nvSpPr>
        <p:spPr/>
        <p:txBody>
          <a:bodyPr/>
          <a:lstStyle/>
          <a:p>
            <a:endParaRPr lang="el-CY"/>
          </a:p>
        </p:txBody>
      </p:sp>
      <p:sp>
        <p:nvSpPr>
          <p:cNvPr id="4" name="Θέση αριθμού διαφάνειας 3">
            <a:extLst>
              <a:ext uri="{FF2B5EF4-FFF2-40B4-BE49-F238E27FC236}">
                <a16:creationId xmlns:a16="http://schemas.microsoft.com/office/drawing/2014/main" id="{E3A02828-B987-D098-B22D-913BC86BF45E}"/>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516309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E5C66F-EDD9-52AD-1DCF-6C27DE6C67E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DF58F0A9-4ED8-D634-DE6E-30143CAB9D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κειμένου 3">
            <a:extLst>
              <a:ext uri="{FF2B5EF4-FFF2-40B4-BE49-F238E27FC236}">
                <a16:creationId xmlns:a16="http://schemas.microsoft.com/office/drawing/2014/main" id="{99C07632-A76B-C50F-4FC7-7278C6BC3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1B67ED0-B580-D497-E743-7801708AED67}"/>
              </a:ext>
            </a:extLst>
          </p:cNvPr>
          <p:cNvSpPr>
            <a:spLocks noGrp="1"/>
          </p:cNvSpPr>
          <p:nvPr>
            <p:ph type="dt" sz="half" idx="10"/>
          </p:nvPr>
        </p:nvSpPr>
        <p:spPr/>
        <p:txBody>
          <a:bodyPr/>
          <a:lstStyle/>
          <a:p>
            <a:fld id="{6FB949D2-FAFF-4BE9-B5CF-63043BFBE6C9}" type="datetimeFigureOut">
              <a:rPr lang="el-CY" smtClean="0"/>
              <a:t>04/22/2026</a:t>
            </a:fld>
            <a:endParaRPr lang="el-CY"/>
          </a:p>
        </p:txBody>
      </p:sp>
      <p:sp>
        <p:nvSpPr>
          <p:cNvPr id="6" name="Θέση υποσέλιδου 5">
            <a:extLst>
              <a:ext uri="{FF2B5EF4-FFF2-40B4-BE49-F238E27FC236}">
                <a16:creationId xmlns:a16="http://schemas.microsoft.com/office/drawing/2014/main" id="{DF7509CE-3584-A8D7-AA5A-ADB97D31AA4C}"/>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1AB80699-5741-4688-9514-8AC1B458427E}"/>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162061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D90437-D499-BF41-610F-C2FE9878B45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εικόνας 2">
            <a:extLst>
              <a:ext uri="{FF2B5EF4-FFF2-40B4-BE49-F238E27FC236}">
                <a16:creationId xmlns:a16="http://schemas.microsoft.com/office/drawing/2014/main" id="{CA51314B-718F-75E7-D19C-8BCF4BA683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CY"/>
          </a:p>
        </p:txBody>
      </p:sp>
      <p:sp>
        <p:nvSpPr>
          <p:cNvPr id="4" name="Θέση κειμένου 3">
            <a:extLst>
              <a:ext uri="{FF2B5EF4-FFF2-40B4-BE49-F238E27FC236}">
                <a16:creationId xmlns:a16="http://schemas.microsoft.com/office/drawing/2014/main" id="{BA0DEB4B-AE73-A59A-1932-D4A038D5AE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2A56C4B-7CF4-2DA6-F53E-BCCB782F8C02}"/>
              </a:ext>
            </a:extLst>
          </p:cNvPr>
          <p:cNvSpPr>
            <a:spLocks noGrp="1"/>
          </p:cNvSpPr>
          <p:nvPr>
            <p:ph type="dt" sz="half" idx="10"/>
          </p:nvPr>
        </p:nvSpPr>
        <p:spPr/>
        <p:txBody>
          <a:bodyPr/>
          <a:lstStyle/>
          <a:p>
            <a:fld id="{6FB949D2-FAFF-4BE9-B5CF-63043BFBE6C9}" type="datetimeFigureOut">
              <a:rPr lang="el-CY" smtClean="0"/>
              <a:t>04/22/2026</a:t>
            </a:fld>
            <a:endParaRPr lang="el-CY"/>
          </a:p>
        </p:txBody>
      </p:sp>
      <p:sp>
        <p:nvSpPr>
          <p:cNvPr id="6" name="Θέση υποσέλιδου 5">
            <a:extLst>
              <a:ext uri="{FF2B5EF4-FFF2-40B4-BE49-F238E27FC236}">
                <a16:creationId xmlns:a16="http://schemas.microsoft.com/office/drawing/2014/main" id="{CC7CFC0F-1A40-85CB-C3AC-BBAEDE79E8D1}"/>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210D06DE-E3F6-C168-14D1-A6DFB8E51D82}"/>
              </a:ext>
            </a:extLst>
          </p:cNvPr>
          <p:cNvSpPr>
            <a:spLocks noGrp="1"/>
          </p:cNvSpPr>
          <p:nvPr>
            <p:ph type="sldNum" sz="quarter" idx="12"/>
          </p:nvPr>
        </p:nvSpPr>
        <p:spPr/>
        <p:txBody>
          <a:bodyPr/>
          <a:lstStyle/>
          <a:p>
            <a:fld id="{A4574327-DBBC-4343-84F0-5006237B402B}" type="slidenum">
              <a:rPr lang="el-CY" smtClean="0"/>
              <a:t>‹#›</a:t>
            </a:fld>
            <a:endParaRPr lang="el-CY"/>
          </a:p>
        </p:txBody>
      </p:sp>
    </p:spTree>
    <p:extLst>
      <p:ext uri="{BB962C8B-B14F-4D97-AF65-F5344CB8AC3E}">
        <p14:creationId xmlns:p14="http://schemas.microsoft.com/office/powerpoint/2010/main" val="1346453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0555679-9785-6C5D-6183-945A28947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01F025AD-655F-400B-4CEE-A0660FB4E1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06631AE5-479B-3E5E-F3B0-FD2072DF4E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FB949D2-FAFF-4BE9-B5CF-63043BFBE6C9}" type="datetimeFigureOut">
              <a:rPr lang="el-CY" smtClean="0"/>
              <a:t>04/22/2026</a:t>
            </a:fld>
            <a:endParaRPr lang="el-CY"/>
          </a:p>
        </p:txBody>
      </p:sp>
      <p:sp>
        <p:nvSpPr>
          <p:cNvPr id="5" name="Θέση υποσέλιδου 4">
            <a:extLst>
              <a:ext uri="{FF2B5EF4-FFF2-40B4-BE49-F238E27FC236}">
                <a16:creationId xmlns:a16="http://schemas.microsoft.com/office/drawing/2014/main" id="{157DB8EE-EB6E-2836-05D5-AD8ED72E8A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CY"/>
          </a:p>
        </p:txBody>
      </p:sp>
      <p:sp>
        <p:nvSpPr>
          <p:cNvPr id="6" name="Θέση αριθμού διαφάνειας 5">
            <a:extLst>
              <a:ext uri="{FF2B5EF4-FFF2-40B4-BE49-F238E27FC236}">
                <a16:creationId xmlns:a16="http://schemas.microsoft.com/office/drawing/2014/main" id="{212A4368-1BDE-8C2C-AC7A-79C9B4DB0B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574327-DBBC-4343-84F0-5006237B402B}" type="slidenum">
              <a:rPr lang="el-CY" smtClean="0"/>
              <a:t>‹#›</a:t>
            </a:fld>
            <a:endParaRPr lang="el-CY"/>
          </a:p>
        </p:txBody>
      </p:sp>
    </p:spTree>
    <p:extLst>
      <p:ext uri="{BB962C8B-B14F-4D97-AF65-F5344CB8AC3E}">
        <p14:creationId xmlns:p14="http://schemas.microsoft.com/office/powerpoint/2010/main" val="789528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85387" y="6075807"/>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811174" y="5364971"/>
            <a:ext cx="6901542" cy="1395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82. Α2_Θεματικός κύκλος 7: Εορταστικές εκδηλώσεις _  </a:t>
            </a:r>
            <a:r>
              <a:rPr lang="el-GR" dirty="0" err="1">
                <a:solidFill>
                  <a:schemeClr val="tx1"/>
                </a:solidFill>
              </a:rPr>
              <a:t>Κειμενικοί</a:t>
            </a:r>
            <a:r>
              <a:rPr lang="el-GR" dirty="0">
                <a:solidFill>
                  <a:schemeClr val="tx1"/>
                </a:solidFill>
              </a:rPr>
              <a:t> δείκτες αιτιολόγησης _ Συναισθήματα_ Πολύ ή  πολλή</a:t>
            </a:r>
            <a:endParaRPr lang="el-CY"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3B907-7C6D-0D87-1269-531615AB357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AA47333-72B1-BB32-A0AD-D4D401FB1C05}"/>
              </a:ext>
            </a:extLst>
          </p:cNvPr>
          <p:cNvSpPr>
            <a:spLocks noChangeArrowheads="1"/>
          </p:cNvSpPr>
          <p:nvPr/>
        </p:nvSpPr>
        <p:spPr bwMode="auto">
          <a:xfrm>
            <a:off x="326572" y="351234"/>
            <a:ext cx="4604658" cy="615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rgbClr val="0A0A0A"/>
              </a:solidFill>
              <a:effectLst/>
              <a:latin typeface="Google Sans"/>
            </a:endParaRPr>
          </a:p>
          <a:p>
            <a:pPr marL="457200" lvl="0" indent="-457200">
              <a:buFont typeface="Wingdings" panose="05000000000000000000" pitchFamily="2" charset="2"/>
              <a:buChar char="q"/>
            </a:pPr>
            <a:r>
              <a:rPr kumimoji="0" lang="el-GR" altLang="el-GR" sz="2800" i="0" u="none" strike="noStrike" cap="none" normalizeH="0" baseline="0" dirty="0">
                <a:ln>
                  <a:noFill/>
                </a:ln>
                <a:solidFill>
                  <a:srgbClr val="0A0A0A"/>
                </a:solidFill>
                <a:effectLst/>
                <a:latin typeface="+mn-lt"/>
              </a:rPr>
              <a:t>Είμαι ντροπιασμένος, γιατί έκανα ένα </a:t>
            </a:r>
            <a:r>
              <a:rPr lang="el-GR" altLang="el-GR" sz="2800" dirty="0">
                <a:solidFill>
                  <a:srgbClr val="FF0000"/>
                </a:solidFill>
              </a:rPr>
              <a:t>λάθος </a:t>
            </a:r>
            <a:r>
              <a:rPr kumimoji="0" lang="el-GR" altLang="el-GR" sz="2800" i="0" u="none" strike="noStrike" cap="none" normalizeH="0" baseline="0" dirty="0">
                <a:ln>
                  <a:noFill/>
                </a:ln>
                <a:solidFill>
                  <a:srgbClr val="0A0A0A"/>
                </a:solidFill>
                <a:effectLst/>
                <a:latin typeface="+mn-lt"/>
              </a:rPr>
              <a:t>μπροστά σε όλους.</a:t>
            </a:r>
          </a:p>
          <a:p>
            <a:pPr marL="457200" lvl="0" indent="-457200">
              <a:buFont typeface="Wingdings" panose="05000000000000000000" pitchFamily="2" charset="2"/>
              <a:buChar char="q"/>
            </a:pPr>
            <a:r>
              <a:rPr kumimoji="0" lang="el-GR" altLang="el-GR" sz="2800" i="0" u="none" strike="noStrike" cap="none" normalizeH="0" baseline="0" dirty="0">
                <a:ln>
                  <a:noFill/>
                </a:ln>
                <a:solidFill>
                  <a:srgbClr val="0A0A0A"/>
                </a:solidFill>
                <a:effectLst/>
                <a:latin typeface="+mn-lt"/>
              </a:rPr>
              <a:t>Χαίρομαι, επειδή πήρα καλό βαθμό στο </a:t>
            </a:r>
            <a:r>
              <a:rPr lang="el-GR" altLang="el-GR" sz="2800" dirty="0">
                <a:solidFill>
                  <a:srgbClr val="FF0000"/>
                </a:solidFill>
              </a:rPr>
              <a:t>διαγώνισμα </a:t>
            </a:r>
            <a:r>
              <a:rPr kumimoji="0" lang="el-GR" altLang="el-GR" sz="2800" i="0" u="none" strike="noStrike" cap="none" normalizeH="0" baseline="0" dirty="0">
                <a:ln>
                  <a:noFill/>
                </a:ln>
                <a:solidFill>
                  <a:srgbClr val="0A0A0A"/>
                </a:solidFill>
                <a:effectLst/>
                <a:latin typeface="+mn-lt"/>
              </a:rPr>
              <a:t>των Ελληνικών.</a:t>
            </a:r>
          </a:p>
          <a:p>
            <a:pPr marL="457200" lvl="0" indent="-457200">
              <a:buFont typeface="Wingdings" panose="05000000000000000000" pitchFamily="2" charset="2"/>
              <a:buChar char="q"/>
            </a:pPr>
            <a:r>
              <a:rPr kumimoji="0" lang="el-GR" altLang="el-GR" sz="2800" i="0" u="none" strike="noStrike" cap="none" normalizeH="0" baseline="0" dirty="0">
                <a:ln>
                  <a:noFill/>
                </a:ln>
                <a:solidFill>
                  <a:srgbClr val="0A0A0A"/>
                </a:solidFill>
                <a:effectLst/>
                <a:latin typeface="+mn-lt"/>
              </a:rPr>
              <a:t>Θυμώνω, γιατί η αδερφή μου παίρνει τα </a:t>
            </a:r>
            <a:r>
              <a:rPr lang="el-GR" altLang="el-GR" sz="2800" dirty="0">
                <a:solidFill>
                  <a:srgbClr val="FF0000"/>
                </a:solidFill>
              </a:rPr>
              <a:t>πράγματά </a:t>
            </a:r>
            <a:r>
              <a:rPr kumimoji="0" lang="el-GR" altLang="el-GR" sz="2800" i="0" u="none" strike="noStrike" cap="none" normalizeH="0" baseline="0" dirty="0">
                <a:ln>
                  <a:noFill/>
                </a:ln>
                <a:solidFill>
                  <a:srgbClr val="0A0A0A"/>
                </a:solidFill>
                <a:effectLst/>
                <a:latin typeface="+mn-lt"/>
              </a:rPr>
              <a:t>μου.</a:t>
            </a:r>
          </a:p>
          <a:p>
            <a:pPr marL="457200" lvl="0" indent="-457200">
              <a:buFont typeface="Wingdings" panose="05000000000000000000" pitchFamily="2" charset="2"/>
              <a:buChar char="q"/>
            </a:pPr>
            <a:r>
              <a:rPr kumimoji="0" lang="el-GR" altLang="el-GR" sz="2800" i="0" u="none" strike="noStrike" cap="none" normalizeH="0" baseline="0" dirty="0">
                <a:ln>
                  <a:noFill/>
                </a:ln>
                <a:solidFill>
                  <a:srgbClr val="0A0A0A"/>
                </a:solidFill>
                <a:effectLst/>
                <a:latin typeface="+mn-lt"/>
              </a:rPr>
              <a:t>Ντρέπομαι, επειδή δεν ξέρω πώς να απαντήσω στην</a:t>
            </a:r>
            <a:r>
              <a:rPr lang="el-GR" altLang="el-GR" sz="2800" dirty="0">
                <a:solidFill>
                  <a:srgbClr val="FF0000"/>
                </a:solidFill>
              </a:rPr>
              <a:t> ερώτηση</a:t>
            </a:r>
            <a:r>
              <a:rPr kumimoji="0" lang="el-GR" altLang="el-GR" sz="2800" i="0" u="none" strike="noStrike" cap="none" normalizeH="0" baseline="0" dirty="0">
                <a:ln>
                  <a:noFill/>
                </a:ln>
                <a:solidFill>
                  <a:srgbClr val="0A0A0A"/>
                </a:solidFill>
                <a:effectLst/>
                <a:latin typeface="+mn-l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A2D4FC50-138C-5DC0-6B5D-D28A3A46C2BB}"/>
              </a:ext>
            </a:extLst>
          </p:cNvPr>
          <p:cNvSpPr>
            <a:spLocks noChangeArrowheads="1"/>
          </p:cNvSpPr>
          <p:nvPr/>
        </p:nvSpPr>
        <p:spPr bwMode="auto">
          <a:xfrm>
            <a:off x="108857" y="16546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pic>
        <p:nvPicPr>
          <p:cNvPr id="6146" name="Picture 2" descr="Ντροπιασμένος αγόρι παιδί χαρακτήρα κινουμένων σχεδίων: Vector στοκ (χωρίς  δικαιώματα) 2648934453 | Shutterstock">
            <a:extLst>
              <a:ext uri="{FF2B5EF4-FFF2-40B4-BE49-F238E27FC236}">
                <a16:creationId xmlns:a16="http://schemas.microsoft.com/office/drawing/2014/main" id="{12597780-D82E-7F18-0F0B-68D8E18320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80"/>
          <a:stretch>
            <a:fillRect/>
          </a:stretch>
        </p:blipFill>
        <p:spPr bwMode="auto">
          <a:xfrm>
            <a:off x="5148945" y="761999"/>
            <a:ext cx="2476500" cy="24275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48" name="Picture 4" descr="Καλό βαθμό καρτούν κορίτσι Διανυσματική απεικόνιση - εικονογραφία: 70304633">
            <a:extLst>
              <a:ext uri="{FF2B5EF4-FFF2-40B4-BE49-F238E27FC236}">
                <a16:creationId xmlns:a16="http://schemas.microsoft.com/office/drawing/2014/main" id="{6A754F7E-3B15-CFE2-69DE-041BE1DFFA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109"/>
          <a:stretch>
            <a:fillRect/>
          </a:stretch>
        </p:blipFill>
        <p:spPr bwMode="auto">
          <a:xfrm>
            <a:off x="8056109" y="762000"/>
            <a:ext cx="3101748" cy="24275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12" descr="Διαχείριση θυμού στην εφηβεία">
            <a:extLst>
              <a:ext uri="{FF2B5EF4-FFF2-40B4-BE49-F238E27FC236}">
                <a16:creationId xmlns:a16="http://schemas.microsoft.com/office/drawing/2014/main" id="{FA676C04-1F63-C6F1-B868-C9978535BD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2270" y="3428999"/>
            <a:ext cx="2609850" cy="3074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50" name="Picture 6" descr="Ντρέπομαι να… - Κέντρο Ειδικών Θεραπειών">
            <a:extLst>
              <a:ext uri="{FF2B5EF4-FFF2-40B4-BE49-F238E27FC236}">
                <a16:creationId xmlns:a16="http://schemas.microsoft.com/office/drawing/2014/main" id="{B219A544-2A31-8D99-9C0D-06C7D09A615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844" t="15028" r="18805" b="23145"/>
          <a:stretch>
            <a:fillRect/>
          </a:stretch>
        </p:blipFill>
        <p:spPr bwMode="auto">
          <a:xfrm>
            <a:off x="8056109" y="3472541"/>
            <a:ext cx="3101748" cy="29282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927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27A85-DD92-6AEC-D770-044FA597F6B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4016999-DF01-76C8-A1C0-647BD501B45C}"/>
              </a:ext>
            </a:extLst>
          </p:cNvPr>
          <p:cNvSpPr>
            <a:spLocks noChangeArrowheads="1"/>
          </p:cNvSpPr>
          <p:nvPr/>
        </p:nvSpPr>
        <p:spPr bwMode="auto">
          <a:xfrm>
            <a:off x="293914" y="4000672"/>
            <a:ext cx="4002757" cy="156966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l-GR" altLang="el-GR" sz="2800" i="0" u="none" strike="noStrike" cap="none" normalizeH="0" baseline="0" dirty="0">
                <a:ln>
                  <a:noFill/>
                </a:ln>
                <a:solidFill>
                  <a:srgbClr val="0A0A0A"/>
                </a:solidFill>
                <a:effectLst/>
                <a:latin typeface="+mn-lt"/>
              </a:rPr>
              <a:t>Ζηλεύω, γιατί ο αδερφός μου πήρε καινούριο</a:t>
            </a:r>
            <a:r>
              <a:rPr lang="el-GR" altLang="el-GR" sz="2800" dirty="0">
                <a:solidFill>
                  <a:srgbClr val="0A0A0A"/>
                </a:solidFill>
              </a:rPr>
              <a:t> </a:t>
            </a:r>
            <a:r>
              <a:rPr lang="el-GR" altLang="el-GR" sz="2800" dirty="0">
                <a:solidFill>
                  <a:srgbClr val="FF0000"/>
                </a:solidFill>
              </a:rPr>
              <a:t>ποδήλατο</a:t>
            </a:r>
            <a:r>
              <a:rPr kumimoji="0" lang="el-GR" altLang="el-GR" sz="2800" i="0" u="none" strike="noStrike" cap="none" normalizeH="0" baseline="0" dirty="0">
                <a:ln>
                  <a:noFill/>
                </a:ln>
                <a:solidFill>
                  <a:srgbClr val="0A0A0A"/>
                </a:solidFill>
                <a:effectLst/>
                <a:latin typeface="+mn-l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6BF367F4-5B38-BBC0-C9F6-9D978A3875F1}"/>
              </a:ext>
            </a:extLst>
          </p:cNvPr>
          <p:cNvSpPr>
            <a:spLocks noChangeArrowheads="1"/>
          </p:cNvSpPr>
          <p:nvPr/>
        </p:nvSpPr>
        <p:spPr bwMode="auto">
          <a:xfrm>
            <a:off x="108857" y="16546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pic>
        <p:nvPicPr>
          <p:cNvPr id="7176" name="Picture 8" descr="φοβισμένος σκύλος Στοκ Εικονογραφήσεις, Vectors, &amp; Clipart – (345 Στοκ  Εικονογραφήσεις)">
            <a:extLst>
              <a:ext uri="{FF2B5EF4-FFF2-40B4-BE49-F238E27FC236}">
                <a16:creationId xmlns:a16="http://schemas.microsoft.com/office/drawing/2014/main" id="{17617426-CAAC-D624-4E91-DDAE633EE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229" y="505847"/>
            <a:ext cx="4299857" cy="29231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8" name="Picture 10" descr="Um menino tremendo na ilustração do clima de inverno | Vetor Premium">
            <a:extLst>
              <a:ext uri="{FF2B5EF4-FFF2-40B4-BE49-F238E27FC236}">
                <a16:creationId xmlns:a16="http://schemas.microsoft.com/office/drawing/2014/main" id="{F418DFE3-8E2D-3126-3942-9FF904C25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320" y="505849"/>
            <a:ext cx="2166257" cy="28093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80" name="Picture 12" descr="Δεσποινα Παυλιδου added a new photo. - Δεσποινα Παυλιδου">
            <a:extLst>
              <a:ext uri="{FF2B5EF4-FFF2-40B4-BE49-F238E27FC236}">
                <a16:creationId xmlns:a16="http://schemas.microsoft.com/office/drawing/2014/main" id="{5BE09042-95ED-732E-338B-34C551CB68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9551" b="8972"/>
          <a:stretch>
            <a:fillRect/>
          </a:stretch>
        </p:blipFill>
        <p:spPr bwMode="auto">
          <a:xfrm>
            <a:off x="108858" y="505849"/>
            <a:ext cx="4346570" cy="2809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2EF9B9-42C5-A676-852F-7485B08EAD59}"/>
              </a:ext>
            </a:extLst>
          </p:cNvPr>
          <p:cNvSpPr txBox="1"/>
          <p:nvPr/>
        </p:nvSpPr>
        <p:spPr>
          <a:xfrm rot="10800000" flipV="1">
            <a:off x="4958442" y="3932013"/>
            <a:ext cx="2492829" cy="1815882"/>
          </a:xfrm>
          <a:prstGeom prst="rect">
            <a:avLst/>
          </a:prstGeom>
          <a:noFill/>
          <a:ln w="57150">
            <a:solidFill>
              <a:schemeClr val="tx1"/>
            </a:solidFill>
          </a:ln>
        </p:spPr>
        <p:txBody>
          <a:bodyPr wrap="square">
            <a:spAutoFit/>
          </a:bodyPr>
          <a:lstStyle/>
          <a:p>
            <a:pPr lvl="0" eaLnBrk="0" fontAlgn="base" hangingPunct="0">
              <a:spcBef>
                <a:spcPct val="0"/>
              </a:spcBef>
              <a:spcAft>
                <a:spcPct val="0"/>
              </a:spcAft>
            </a:pPr>
            <a:r>
              <a:rPr kumimoji="0" lang="el-GR" altLang="el-GR" sz="2800" i="0" u="none" strike="noStrike" cap="none" normalizeH="0" baseline="0" dirty="0">
                <a:ln>
                  <a:noFill/>
                </a:ln>
                <a:solidFill>
                  <a:srgbClr val="0A0A0A"/>
                </a:solidFill>
                <a:effectLst/>
                <a:latin typeface="+mn-lt"/>
              </a:rPr>
              <a:t>Μισώ το κρύο, επειδή θέλω να πηγαίνω στη </a:t>
            </a:r>
            <a:r>
              <a:rPr lang="el-GR" altLang="el-GR" sz="2800" dirty="0">
                <a:solidFill>
                  <a:srgbClr val="FF0000"/>
                </a:solidFill>
              </a:rPr>
              <a:t>θάλασσα</a:t>
            </a:r>
            <a:r>
              <a:rPr kumimoji="0" lang="el-GR" altLang="el-GR" sz="2800" i="0" u="none" strike="noStrike" cap="none" normalizeH="0" baseline="0" dirty="0">
                <a:ln>
                  <a:noFill/>
                </a:ln>
                <a:solidFill>
                  <a:srgbClr val="0A0A0A"/>
                </a:solidFill>
                <a:effectLst/>
                <a:latin typeface="+mn-lt"/>
              </a:rPr>
              <a:t>.</a:t>
            </a:r>
          </a:p>
        </p:txBody>
      </p:sp>
      <p:sp>
        <p:nvSpPr>
          <p:cNvPr id="7" name="TextBox 6">
            <a:extLst>
              <a:ext uri="{FF2B5EF4-FFF2-40B4-BE49-F238E27FC236}">
                <a16:creationId xmlns:a16="http://schemas.microsoft.com/office/drawing/2014/main" id="{6ED51000-F402-7B72-7EEB-FB9CA1885675}"/>
              </a:ext>
            </a:extLst>
          </p:cNvPr>
          <p:cNvSpPr txBox="1"/>
          <p:nvPr/>
        </p:nvSpPr>
        <p:spPr>
          <a:xfrm>
            <a:off x="7924800" y="3932013"/>
            <a:ext cx="3897086" cy="1815882"/>
          </a:xfrm>
          <a:prstGeom prst="rect">
            <a:avLst/>
          </a:prstGeom>
          <a:noFill/>
          <a:ln w="57150">
            <a:solidFill>
              <a:schemeClr val="tx1"/>
            </a:solidFill>
          </a:ln>
        </p:spPr>
        <p:txBody>
          <a:bodyPr wrap="square">
            <a:spAutoFit/>
          </a:bodyPr>
          <a:lstStyle/>
          <a:p>
            <a:r>
              <a:rPr lang="el-GR" sz="2800" dirty="0">
                <a:latin typeface="+mn-lt"/>
              </a:rPr>
              <a:t>Φοβάμαι τα μεγάλα </a:t>
            </a:r>
            <a:r>
              <a:rPr lang="el-GR" sz="2800" dirty="0">
                <a:solidFill>
                  <a:srgbClr val="FF0000"/>
                </a:solidFill>
              </a:rPr>
              <a:t>σκυλιά,</a:t>
            </a:r>
            <a:r>
              <a:rPr lang="el-GR" sz="2800" dirty="0"/>
              <a:t> </a:t>
            </a:r>
            <a:r>
              <a:rPr lang="el-GR" sz="2800" dirty="0">
                <a:latin typeface="+mn-lt"/>
              </a:rPr>
              <a:t>επειδή γαβγίζουν πολύ δυνατά.</a:t>
            </a:r>
          </a:p>
        </p:txBody>
      </p:sp>
      <p:pic>
        <p:nvPicPr>
          <p:cNvPr id="17410" name="Picture 2" descr="γαυγίζω Στοκ Εικονογραφήσεις, Vectors, &amp; Clipart – (4,633 Στοκ  Εικονογραφήσεις)">
            <a:extLst>
              <a:ext uri="{FF2B5EF4-FFF2-40B4-BE49-F238E27FC236}">
                <a16:creationId xmlns:a16="http://schemas.microsoft.com/office/drawing/2014/main" id="{ABB37001-CE1B-10E3-6E46-2FA109F974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7247" y="1285873"/>
            <a:ext cx="2360839"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920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7FD8A-0B6E-1950-BC1C-FE3B7C49028D}"/>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DDE3C856-3E8C-5139-5834-6CB3ECE240C0}"/>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γραπτού λόγου </a:t>
            </a:r>
          </a:p>
        </p:txBody>
      </p:sp>
      <p:sp>
        <p:nvSpPr>
          <p:cNvPr id="8" name="Ορθογώνιο 7">
            <a:extLst>
              <a:ext uri="{FF2B5EF4-FFF2-40B4-BE49-F238E27FC236}">
                <a16:creationId xmlns:a16="http://schemas.microsoft.com/office/drawing/2014/main" id="{7F65885A-6C43-1608-5151-1E86E544C6AF}"/>
              </a:ext>
            </a:extLst>
          </p:cNvPr>
          <p:cNvSpPr/>
          <p:nvPr/>
        </p:nvSpPr>
        <p:spPr>
          <a:xfrm>
            <a:off x="163541" y="5855617"/>
            <a:ext cx="3287230"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Συμπληρώστε!</a:t>
            </a:r>
          </a:p>
        </p:txBody>
      </p:sp>
      <p:sp>
        <p:nvSpPr>
          <p:cNvPr id="4" name="Rectangle 1">
            <a:extLst>
              <a:ext uri="{FF2B5EF4-FFF2-40B4-BE49-F238E27FC236}">
                <a16:creationId xmlns:a16="http://schemas.microsoft.com/office/drawing/2014/main" id="{5A26877A-C045-47F2-DB33-E4F3A1D3D47E}"/>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3074" name="Picture 2" descr="Ανέκδοτο: Η δασκάλα λέει «γράψτε διάλογο»">
            <a:extLst>
              <a:ext uri="{FF2B5EF4-FFF2-40B4-BE49-F238E27FC236}">
                <a16:creationId xmlns:a16="http://schemas.microsoft.com/office/drawing/2014/main" id="{8629BE29-1027-A866-B9E9-BECB6F88E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36" y="2558143"/>
            <a:ext cx="2005693" cy="2862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6F11A8E-8BA2-6D03-4502-78A6ADEEBC79}"/>
              </a:ext>
            </a:extLst>
          </p:cNvPr>
          <p:cNvSpPr>
            <a:spLocks noChangeArrowheads="1"/>
          </p:cNvSpPr>
          <p:nvPr/>
        </p:nvSpPr>
        <p:spPr bwMode="auto">
          <a:xfrm>
            <a:off x="2612570" y="1557225"/>
            <a:ext cx="919322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rgbClr val="0A0A0A"/>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tabLst/>
            </a:pPr>
            <a:r>
              <a:rPr kumimoji="0" lang="el-GR" altLang="el-GR" sz="2400" i="0" u="none" strike="noStrike" cap="none" normalizeH="0" baseline="0" dirty="0">
                <a:ln>
                  <a:noFill/>
                </a:ln>
                <a:solidFill>
                  <a:srgbClr val="0A0A0A"/>
                </a:solidFill>
                <a:effectLst/>
                <a:latin typeface="+mn-lt"/>
              </a:rPr>
              <a:t>Είμαι ευτυχισμένος, επειδή </a:t>
            </a:r>
            <a:r>
              <a:rPr lang="el-GR" altLang="el-GR" sz="2400" dirty="0">
                <a:solidFill>
                  <a:srgbClr val="0A0A0A"/>
                </a:solidFill>
                <a:latin typeface="+mn-lt"/>
              </a:rPr>
              <a:t>__________________________________.</a:t>
            </a:r>
            <a:endParaRPr kumimoji="0" lang="el-GR" altLang="el-GR" sz="2400" i="0" u="none" strike="noStrike" cap="none" normalizeH="0" baseline="0" dirty="0">
              <a:ln>
                <a:noFill/>
              </a:ln>
              <a:solidFill>
                <a:srgbClr val="0A0A0A"/>
              </a:solidFill>
              <a:effectLst/>
              <a:latin typeface="+mn-lt"/>
            </a:endParaRPr>
          </a:p>
          <a:p>
            <a:pPr marL="0" marR="0" lvl="0" indent="0" algn="l" defTabSz="914400" rtl="0" eaLnBrk="0" fontAlgn="base" latinLnBrk="0" hangingPunct="0">
              <a:lnSpc>
                <a:spcPct val="100000"/>
              </a:lnSpc>
              <a:spcBef>
                <a:spcPct val="0"/>
              </a:spcBef>
              <a:spcAft>
                <a:spcPct val="0"/>
              </a:spcAft>
              <a:buClrTx/>
              <a:buSzTx/>
              <a:tabLst/>
            </a:pPr>
            <a:r>
              <a:rPr kumimoji="0" lang="el-GR" altLang="el-GR" sz="2400" i="0" u="none" strike="noStrike" cap="none" normalizeH="0" baseline="0" dirty="0">
                <a:ln>
                  <a:noFill/>
                </a:ln>
                <a:solidFill>
                  <a:srgbClr val="0A0A0A"/>
                </a:solidFill>
                <a:effectLst/>
                <a:latin typeface="+mn-lt"/>
              </a:rPr>
              <a:t>Είμαι θυμωμένος, γιατί </a:t>
            </a:r>
            <a:r>
              <a:rPr lang="el-GR" altLang="el-GR" sz="2400" dirty="0">
                <a:solidFill>
                  <a:srgbClr val="0A0A0A"/>
                </a:solidFill>
                <a:latin typeface="+mn-lt"/>
              </a:rPr>
              <a:t>_______________________________________.</a:t>
            </a:r>
            <a:endParaRPr kumimoji="0" lang="el-GR" altLang="el-GR" sz="2400" i="0" u="none" strike="noStrike" cap="none" normalizeH="0" baseline="0" dirty="0">
              <a:ln>
                <a:noFill/>
              </a:ln>
              <a:solidFill>
                <a:srgbClr val="0A0A0A"/>
              </a:solidFill>
              <a:effectLst/>
              <a:latin typeface="+mn-lt"/>
            </a:endParaRPr>
          </a:p>
          <a:p>
            <a:r>
              <a:rPr lang="el-GR" sz="2400" dirty="0">
                <a:latin typeface="+mn-lt"/>
              </a:rPr>
              <a:t>Φοβάμαι ______________,επειδή ___________________________________.</a:t>
            </a:r>
            <a:endParaRPr kumimoji="0" lang="el-GR" altLang="el-GR" sz="24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7B3C5690-D825-1754-9DAD-BC26B694F0D8}"/>
              </a:ext>
            </a:extLst>
          </p:cNvPr>
          <p:cNvSpPr>
            <a:spLocks noChangeArrowheads="1"/>
          </p:cNvSpPr>
          <p:nvPr/>
        </p:nvSpPr>
        <p:spPr bwMode="auto">
          <a:xfrm>
            <a:off x="2612570" y="3661481"/>
            <a:ext cx="919322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rgbClr val="0A0A0A"/>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tabLst/>
            </a:pPr>
            <a:r>
              <a:rPr kumimoji="0" lang="el-GR" altLang="el-GR" sz="2400" i="0" u="none" strike="noStrike" cap="none" normalizeH="0" baseline="0" dirty="0">
                <a:ln>
                  <a:noFill/>
                </a:ln>
                <a:solidFill>
                  <a:srgbClr val="0A0A0A"/>
                </a:solidFill>
                <a:effectLst/>
                <a:latin typeface="+mn-lt"/>
              </a:rPr>
              <a:t>Είμαι ευτυχισμένη, επειδή </a:t>
            </a:r>
            <a:r>
              <a:rPr lang="el-GR" altLang="el-GR" sz="2400" dirty="0">
                <a:solidFill>
                  <a:srgbClr val="0A0A0A"/>
                </a:solidFill>
                <a:latin typeface="+mn-lt"/>
              </a:rPr>
              <a:t>__________________________________.</a:t>
            </a:r>
            <a:endParaRPr kumimoji="0" lang="el-GR" altLang="el-GR" sz="2400" i="0" u="none" strike="noStrike" cap="none" normalizeH="0" baseline="0" dirty="0">
              <a:ln>
                <a:noFill/>
              </a:ln>
              <a:solidFill>
                <a:srgbClr val="0A0A0A"/>
              </a:solidFill>
              <a:effectLst/>
              <a:latin typeface="+mn-lt"/>
            </a:endParaRPr>
          </a:p>
          <a:p>
            <a:pPr marL="0" marR="0" lvl="0" indent="0" algn="l" defTabSz="914400" rtl="0" eaLnBrk="0" fontAlgn="base" latinLnBrk="0" hangingPunct="0">
              <a:lnSpc>
                <a:spcPct val="100000"/>
              </a:lnSpc>
              <a:spcBef>
                <a:spcPct val="0"/>
              </a:spcBef>
              <a:spcAft>
                <a:spcPct val="0"/>
              </a:spcAft>
              <a:buClrTx/>
              <a:buSzTx/>
              <a:tabLst/>
            </a:pPr>
            <a:r>
              <a:rPr kumimoji="0" lang="el-GR" altLang="el-GR" sz="2400" i="0" u="none" strike="noStrike" cap="none" normalizeH="0" baseline="0" dirty="0">
                <a:ln>
                  <a:noFill/>
                </a:ln>
                <a:solidFill>
                  <a:srgbClr val="0A0A0A"/>
                </a:solidFill>
                <a:effectLst/>
                <a:latin typeface="+mn-lt"/>
              </a:rPr>
              <a:t>Είμαι θυμωμένη, γιατί </a:t>
            </a:r>
            <a:r>
              <a:rPr lang="el-GR" altLang="el-GR" sz="2400" dirty="0">
                <a:solidFill>
                  <a:srgbClr val="0A0A0A"/>
                </a:solidFill>
                <a:latin typeface="+mn-lt"/>
              </a:rPr>
              <a:t>_______________________________________.</a:t>
            </a:r>
            <a:endParaRPr kumimoji="0" lang="el-GR" altLang="el-GR" sz="2400" i="0" u="none" strike="noStrike" cap="none" normalizeH="0" baseline="0" dirty="0">
              <a:ln>
                <a:noFill/>
              </a:ln>
              <a:solidFill>
                <a:srgbClr val="0A0A0A"/>
              </a:solidFill>
              <a:effectLst/>
              <a:latin typeface="+mn-lt"/>
            </a:endParaRPr>
          </a:p>
          <a:p>
            <a:r>
              <a:rPr lang="el-GR" sz="2400" dirty="0">
                <a:latin typeface="+mn-lt"/>
              </a:rPr>
              <a:t>Φοβάμαι ______________,επειδή ___________________________________.</a:t>
            </a:r>
            <a:endParaRPr kumimoji="0" lang="el-GR" altLang="el-GR"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05370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694F0-3C56-16D0-4FBA-68104B7E3A27}"/>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5E31C4AE-2D20-102D-C73F-1DF1B5E1BE16}"/>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Παραγωγή  προφορικού λόγου </a:t>
            </a:r>
          </a:p>
        </p:txBody>
      </p:sp>
      <p:sp>
        <p:nvSpPr>
          <p:cNvPr id="8" name="Ορθογώνιο 7">
            <a:extLst>
              <a:ext uri="{FF2B5EF4-FFF2-40B4-BE49-F238E27FC236}">
                <a16:creationId xmlns:a16="http://schemas.microsoft.com/office/drawing/2014/main" id="{1A90C58F-398D-7E65-BD07-DABBDA85517C}"/>
              </a:ext>
            </a:extLst>
          </p:cNvPr>
          <p:cNvSpPr/>
          <p:nvPr/>
        </p:nvSpPr>
        <p:spPr>
          <a:xfrm>
            <a:off x="163541" y="5855617"/>
            <a:ext cx="3537602"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Υπόδυση ρόλων</a:t>
            </a:r>
          </a:p>
        </p:txBody>
      </p:sp>
      <p:sp>
        <p:nvSpPr>
          <p:cNvPr id="4" name="Rectangle 1">
            <a:extLst>
              <a:ext uri="{FF2B5EF4-FFF2-40B4-BE49-F238E27FC236}">
                <a16:creationId xmlns:a16="http://schemas.microsoft.com/office/drawing/2014/main" id="{B7320CF1-351B-7E61-F6CD-0A09907115DE}"/>
              </a:ext>
            </a:extLst>
          </p:cNvPr>
          <p:cNvSpPr>
            <a:spLocks noChangeArrowheads="1"/>
          </p:cNvSpPr>
          <p:nvPr/>
        </p:nvSpPr>
        <p:spPr bwMode="auto">
          <a:xfrm flipV="1">
            <a:off x="6963669" y="7110394"/>
            <a:ext cx="2841124" cy="457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2050" name="Picture 2">
            <a:extLst>
              <a:ext uri="{FF2B5EF4-FFF2-40B4-BE49-F238E27FC236}">
                <a16:creationId xmlns:a16="http://schemas.microsoft.com/office/drawing/2014/main" id="{2343710B-D3A5-CF86-E241-668A1FEF3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41" y="2904156"/>
            <a:ext cx="3431667" cy="2249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F9F6CF8-5C0A-99D5-5E1B-2A2EB2448D4A}"/>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500" b="1" i="0" u="none" strike="noStrike" cap="none" normalizeH="0" baseline="0">
                <a:ln>
                  <a:noFill/>
                </a:ln>
                <a:solidFill>
                  <a:srgbClr val="0A0A0A"/>
                </a:solidFill>
                <a:effectLst/>
                <a:latin typeface="Google Sans"/>
              </a:rPr>
              <a:t>Σενάριο 1: Στο τηλέφωνο με έναν φίλο</a:t>
            </a:r>
            <a:endParaRPr kumimoji="0" lang="el-GR" altLang="el-GR"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latin typeface="Arial" panose="020B0604020202020204" pitchFamily="34" charset="0"/>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945EBC9E-95DF-A421-DC10-83870AEA525B}"/>
              </a:ext>
            </a:extLst>
          </p:cNvPr>
          <p:cNvSpPr txBox="1"/>
          <p:nvPr/>
        </p:nvSpPr>
        <p:spPr>
          <a:xfrm>
            <a:off x="3925427" y="2154635"/>
            <a:ext cx="7461029" cy="1077218"/>
          </a:xfrm>
          <a:prstGeom prst="rect">
            <a:avLst/>
          </a:prstGeom>
          <a:noFill/>
        </p:spPr>
        <p:txBody>
          <a:bodyPr wrap="square">
            <a:spAutoFit/>
          </a:bodyPr>
          <a:lstStyle/>
          <a:p>
            <a:r>
              <a:rPr lang="el-GR" sz="3200" b="1" dirty="0"/>
              <a:t>Σενάριο 1: Στο τηλέφωνο με έναν/μια φίλο/φίλη</a:t>
            </a:r>
          </a:p>
        </p:txBody>
      </p:sp>
      <p:sp>
        <p:nvSpPr>
          <p:cNvPr id="9" name="Rectangle 2">
            <a:extLst>
              <a:ext uri="{FF2B5EF4-FFF2-40B4-BE49-F238E27FC236}">
                <a16:creationId xmlns:a16="http://schemas.microsoft.com/office/drawing/2014/main" id="{0C712093-5960-5960-B798-753D7C243D34}"/>
              </a:ext>
            </a:extLst>
          </p:cNvPr>
          <p:cNvSpPr>
            <a:spLocks noChangeArrowheads="1"/>
          </p:cNvSpPr>
          <p:nvPr/>
        </p:nvSpPr>
        <p:spPr bwMode="auto">
          <a:xfrm>
            <a:off x="4005943" y="3731959"/>
            <a:ext cx="7616788" cy="21236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l-GR" altLang="el-GR" sz="3200" b="1" i="0" u="none" strike="noStrike" cap="none" normalizeH="0" baseline="0" dirty="0">
                <a:ln>
                  <a:noFill/>
                </a:ln>
                <a:solidFill>
                  <a:srgbClr val="0A0A0A"/>
                </a:solidFill>
                <a:effectLst/>
              </a:rPr>
              <a:t>Σενάριο </a:t>
            </a:r>
            <a:r>
              <a:rPr lang="el-GR" altLang="el-GR" sz="3200" b="1" dirty="0">
                <a:solidFill>
                  <a:srgbClr val="0A0A0A"/>
                </a:solidFill>
              </a:rPr>
              <a:t>2</a:t>
            </a:r>
            <a:r>
              <a:rPr kumimoji="0" lang="el-GR" altLang="el-GR" sz="3200" b="1" i="0" u="none" strike="noStrike" cap="none" normalizeH="0" baseline="0" dirty="0">
                <a:ln>
                  <a:noFill/>
                </a:ln>
                <a:solidFill>
                  <a:srgbClr val="0A0A0A"/>
                </a:solidFill>
                <a:effectLst/>
              </a:rPr>
              <a:t>: </a:t>
            </a:r>
            <a:r>
              <a:rPr lang="el-GR" sz="3200" b="1" dirty="0"/>
              <a:t>Φαντάσου ότι είμαστε στην τάξη, κοιτάζεις έξω από το παράθυρο και αρχίζει μια δυνατή καταιγίδα.</a:t>
            </a:r>
            <a:endParaRPr kumimoji="0" lang="el-GR" altLang="el-GR" sz="32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1" i="0" u="none" strike="noStrike" cap="none" normalizeH="0" baseline="0" dirty="0">
                <a:ln>
                  <a:noFill/>
                </a:ln>
                <a:solidFill>
                  <a:schemeClr val="tx1"/>
                </a:solidFill>
                <a:effectLst/>
              </a:rPr>
            </a:br>
            <a:endParaRPr kumimoji="0" lang="el-GR" altLang="el-GR" sz="18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473843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8ECFC3-FFF8-C8A5-DE68-DEAA538E8457}"/>
              </a:ext>
            </a:extLst>
          </p:cNvPr>
          <p:cNvSpPr txBox="1"/>
          <p:nvPr/>
        </p:nvSpPr>
        <p:spPr>
          <a:xfrm>
            <a:off x="478969" y="3734671"/>
            <a:ext cx="11125202" cy="1674433"/>
          </a:xfrm>
          <a:prstGeom prst="rect">
            <a:avLst/>
          </a:prstGeom>
          <a:noFill/>
        </p:spPr>
        <p:txBody>
          <a:bodyPr wrap="square">
            <a:spAutoFit/>
          </a:bodyPr>
          <a:lstStyle/>
          <a:p>
            <a:pPr algn="l">
              <a:lnSpc>
                <a:spcPct val="150000"/>
              </a:lnSpc>
              <a:spcAft>
                <a:spcPts val="900"/>
              </a:spcAft>
            </a:pPr>
            <a:r>
              <a:rPr lang="el-GR" sz="3600" b="1" i="0" dirty="0">
                <a:solidFill>
                  <a:srgbClr val="0A0A0A"/>
                </a:solidFill>
                <a:effectLst/>
              </a:rPr>
              <a:t>Θα έρθεις μαζί μας στον κινηματογράφο το βράδυ;</a:t>
            </a:r>
            <a:br>
              <a:rPr lang="el-GR" sz="3600" b="1" i="0" dirty="0">
                <a:solidFill>
                  <a:srgbClr val="0A0A0A"/>
                </a:solidFill>
                <a:effectLst/>
              </a:rPr>
            </a:br>
            <a:r>
              <a:rPr lang="el-GR" sz="3600" b="1" i="0" dirty="0">
                <a:solidFill>
                  <a:srgbClr val="0A0A0A"/>
                </a:solidFill>
                <a:effectLst/>
              </a:rPr>
              <a:t>__________ δεν μπορώ, γιατί έχω πολλή δουλειά.</a:t>
            </a:r>
          </a:p>
        </p:txBody>
      </p:sp>
      <p:sp>
        <p:nvSpPr>
          <p:cNvPr id="5" name="TextBox 4">
            <a:extLst>
              <a:ext uri="{FF2B5EF4-FFF2-40B4-BE49-F238E27FC236}">
                <a16:creationId xmlns:a16="http://schemas.microsoft.com/office/drawing/2014/main" id="{827CC5F6-8EEF-8D08-8938-838302EE64B2}"/>
              </a:ext>
            </a:extLst>
          </p:cNvPr>
          <p:cNvSpPr txBox="1"/>
          <p:nvPr/>
        </p:nvSpPr>
        <p:spPr>
          <a:xfrm rot="1055586">
            <a:off x="7162756" y="862672"/>
            <a:ext cx="4008468" cy="1323439"/>
          </a:xfrm>
          <a:prstGeom prst="rect">
            <a:avLst/>
          </a:prstGeom>
          <a:noFill/>
        </p:spPr>
        <p:txBody>
          <a:bodyPr wrap="square">
            <a:spAutoFit/>
          </a:bodyPr>
          <a:lstStyle/>
          <a:p>
            <a:r>
              <a:rPr lang="el-GR" sz="4000" dirty="0"/>
              <a:t>ευτυχώς      </a:t>
            </a:r>
            <a:r>
              <a:rPr lang="el-GR" sz="4000" dirty="0">
                <a:sym typeface="Wingdings" panose="05000000000000000000" pitchFamily="2" charset="2"/>
              </a:rPr>
              <a:t></a:t>
            </a:r>
            <a:r>
              <a:rPr lang="el-GR" sz="4000" dirty="0"/>
              <a:t>        δυστυχώς </a:t>
            </a:r>
            <a:r>
              <a:rPr lang="el-GR" sz="4000" dirty="0">
                <a:sym typeface="Wingdings" panose="05000000000000000000" pitchFamily="2" charset="2"/>
              </a:rPr>
              <a:t></a:t>
            </a:r>
            <a:endParaRPr lang="en-US" sz="4000" dirty="0"/>
          </a:p>
        </p:txBody>
      </p:sp>
      <p:pic>
        <p:nvPicPr>
          <p:cNvPr id="8194" name="Picture 2" descr="Cartoon Cinema Interior – Royalty-Free Vector | VectorStock">
            <a:extLst>
              <a:ext uri="{FF2B5EF4-FFF2-40B4-BE49-F238E27FC236}">
                <a16:creationId xmlns:a16="http://schemas.microsoft.com/office/drawing/2014/main" id="{0862DF83-765D-C7D3-113B-E48C9777AB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592"/>
          <a:stretch>
            <a:fillRect/>
          </a:stretch>
        </p:blipFill>
        <p:spPr bwMode="auto">
          <a:xfrm>
            <a:off x="1051832" y="485775"/>
            <a:ext cx="4220998" cy="29470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5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7956A-D417-43BB-2A85-C967E19AF03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1004FA3-0AFC-27E0-A390-71DFF780C5A8}"/>
              </a:ext>
            </a:extLst>
          </p:cNvPr>
          <p:cNvSpPr txBox="1"/>
          <p:nvPr/>
        </p:nvSpPr>
        <p:spPr>
          <a:xfrm>
            <a:off x="870856" y="3730270"/>
            <a:ext cx="10765972" cy="1850250"/>
          </a:xfrm>
          <a:prstGeom prst="rect">
            <a:avLst/>
          </a:prstGeom>
          <a:noFill/>
        </p:spPr>
        <p:txBody>
          <a:bodyPr wrap="square">
            <a:spAutoFit/>
          </a:bodyPr>
          <a:lstStyle/>
          <a:p>
            <a:pPr>
              <a:lnSpc>
                <a:spcPct val="150000"/>
              </a:lnSpc>
              <a:spcAft>
                <a:spcPts val="900"/>
              </a:spcAft>
            </a:pPr>
            <a:r>
              <a:rPr lang="el-GR" sz="4000" b="1" dirty="0"/>
              <a:t>Χάλασε το αμάξι του μπαμπά σου;</a:t>
            </a:r>
            <a:br>
              <a:rPr lang="el-GR" sz="4000" b="1" i="0" dirty="0">
                <a:solidFill>
                  <a:srgbClr val="0A0A0A"/>
                </a:solidFill>
                <a:effectLst/>
              </a:rPr>
            </a:br>
            <a:r>
              <a:rPr lang="el-GR" sz="4000" b="1" dirty="0">
                <a:solidFill>
                  <a:srgbClr val="0A0A0A"/>
                </a:solidFill>
              </a:rPr>
              <a:t>__________</a:t>
            </a:r>
            <a:r>
              <a:rPr lang="el-GR" sz="4000" b="1" i="0" dirty="0">
                <a:solidFill>
                  <a:srgbClr val="0A0A0A"/>
                </a:solidFill>
                <a:effectLst/>
              </a:rPr>
              <a:t> όχι, είναι όλα μια χαρά!</a:t>
            </a:r>
          </a:p>
        </p:txBody>
      </p:sp>
      <p:sp>
        <p:nvSpPr>
          <p:cNvPr id="5" name="TextBox 4">
            <a:extLst>
              <a:ext uri="{FF2B5EF4-FFF2-40B4-BE49-F238E27FC236}">
                <a16:creationId xmlns:a16="http://schemas.microsoft.com/office/drawing/2014/main" id="{116716DB-17DB-2FC2-C72C-A31AEA701E3C}"/>
              </a:ext>
            </a:extLst>
          </p:cNvPr>
          <p:cNvSpPr txBox="1"/>
          <p:nvPr/>
        </p:nvSpPr>
        <p:spPr>
          <a:xfrm rot="1055586">
            <a:off x="7162756" y="862672"/>
            <a:ext cx="4008468" cy="1323439"/>
          </a:xfrm>
          <a:prstGeom prst="rect">
            <a:avLst/>
          </a:prstGeom>
          <a:noFill/>
        </p:spPr>
        <p:txBody>
          <a:bodyPr wrap="square">
            <a:spAutoFit/>
          </a:bodyPr>
          <a:lstStyle/>
          <a:p>
            <a:r>
              <a:rPr lang="el-GR" sz="4000" dirty="0"/>
              <a:t>ευτυχώς      </a:t>
            </a:r>
            <a:r>
              <a:rPr lang="el-GR" sz="4000" dirty="0">
                <a:sym typeface="Wingdings" panose="05000000000000000000" pitchFamily="2" charset="2"/>
              </a:rPr>
              <a:t></a:t>
            </a:r>
            <a:r>
              <a:rPr lang="el-GR" sz="4000" dirty="0"/>
              <a:t>        δυστυχώς </a:t>
            </a:r>
            <a:r>
              <a:rPr lang="el-GR" sz="4000" dirty="0">
                <a:sym typeface="Wingdings" panose="05000000000000000000" pitchFamily="2" charset="2"/>
              </a:rPr>
              <a:t></a:t>
            </a:r>
            <a:endParaRPr lang="en-US" sz="4000" dirty="0"/>
          </a:p>
        </p:txBody>
      </p:sp>
      <p:pic>
        <p:nvPicPr>
          <p:cNvPr id="9220" name="Picture 4" descr="Καρτούν ατύχημα αυτοκίνητο — Φωτογραφία © Efengai #106254362">
            <a:extLst>
              <a:ext uri="{FF2B5EF4-FFF2-40B4-BE49-F238E27FC236}">
                <a16:creationId xmlns:a16="http://schemas.microsoft.com/office/drawing/2014/main" id="{CF846DFE-79CE-2B9D-4A57-1B8F2E8287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984" y="516698"/>
            <a:ext cx="4523015" cy="32723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16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0B637-F702-7898-4A99-FF4583C09DE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12F19C9-1267-3896-84A5-0CE771A80D19}"/>
              </a:ext>
            </a:extLst>
          </p:cNvPr>
          <p:cNvSpPr txBox="1"/>
          <p:nvPr/>
        </p:nvSpPr>
        <p:spPr>
          <a:xfrm>
            <a:off x="914398" y="3868268"/>
            <a:ext cx="9818915" cy="1850250"/>
          </a:xfrm>
          <a:prstGeom prst="rect">
            <a:avLst/>
          </a:prstGeom>
          <a:noFill/>
        </p:spPr>
        <p:txBody>
          <a:bodyPr wrap="square">
            <a:spAutoFit/>
          </a:bodyPr>
          <a:lstStyle/>
          <a:p>
            <a:pPr>
              <a:lnSpc>
                <a:spcPct val="150000"/>
              </a:lnSpc>
              <a:spcAft>
                <a:spcPts val="900"/>
              </a:spcAft>
            </a:pPr>
            <a:r>
              <a:rPr lang="el-GR" sz="4000" b="1" i="0" dirty="0">
                <a:solidFill>
                  <a:srgbClr val="0A0A0A"/>
                </a:solidFill>
                <a:effectLst/>
              </a:rPr>
              <a:t>Βρήκες εισιτήρια για τη συναυλία;</a:t>
            </a:r>
            <a:br>
              <a:rPr lang="el-GR" sz="4000" b="1" i="0" dirty="0">
                <a:solidFill>
                  <a:srgbClr val="0A0A0A"/>
                </a:solidFill>
                <a:effectLst/>
              </a:rPr>
            </a:br>
            <a:r>
              <a:rPr lang="el-GR" sz="4000" b="1" dirty="0">
                <a:solidFill>
                  <a:srgbClr val="0A0A0A"/>
                </a:solidFill>
              </a:rPr>
              <a:t>__________,</a:t>
            </a:r>
            <a:r>
              <a:rPr lang="el-GR" sz="4000" b="1" i="0" dirty="0">
                <a:solidFill>
                  <a:srgbClr val="0A0A0A"/>
                </a:solidFill>
                <a:effectLst/>
              </a:rPr>
              <a:t> δ</a:t>
            </a:r>
            <a:r>
              <a:rPr lang="el-GR" sz="4000" b="1" dirty="0"/>
              <a:t>εν υπάρχουν άλλα εισιτήρια!</a:t>
            </a:r>
            <a:endParaRPr lang="el-GR" sz="4000" b="1" i="0" dirty="0">
              <a:solidFill>
                <a:srgbClr val="0A0A0A"/>
              </a:solidFill>
              <a:effectLst/>
            </a:endParaRPr>
          </a:p>
        </p:txBody>
      </p:sp>
      <p:sp>
        <p:nvSpPr>
          <p:cNvPr id="5" name="TextBox 4">
            <a:extLst>
              <a:ext uri="{FF2B5EF4-FFF2-40B4-BE49-F238E27FC236}">
                <a16:creationId xmlns:a16="http://schemas.microsoft.com/office/drawing/2014/main" id="{CF7A3117-D9C6-A64A-C2F6-8EEDFB51C7C4}"/>
              </a:ext>
            </a:extLst>
          </p:cNvPr>
          <p:cNvSpPr txBox="1"/>
          <p:nvPr/>
        </p:nvSpPr>
        <p:spPr>
          <a:xfrm rot="1055586">
            <a:off x="7162756" y="862672"/>
            <a:ext cx="4008468" cy="1323439"/>
          </a:xfrm>
          <a:prstGeom prst="rect">
            <a:avLst/>
          </a:prstGeom>
          <a:noFill/>
        </p:spPr>
        <p:txBody>
          <a:bodyPr wrap="square">
            <a:spAutoFit/>
          </a:bodyPr>
          <a:lstStyle/>
          <a:p>
            <a:r>
              <a:rPr lang="el-GR" sz="4000" dirty="0"/>
              <a:t>ευτυχώς      </a:t>
            </a:r>
            <a:r>
              <a:rPr lang="el-GR" sz="4000" dirty="0">
                <a:sym typeface="Wingdings" panose="05000000000000000000" pitchFamily="2" charset="2"/>
              </a:rPr>
              <a:t></a:t>
            </a:r>
            <a:r>
              <a:rPr lang="el-GR" sz="4000" dirty="0"/>
              <a:t>        δυστυχώς </a:t>
            </a:r>
            <a:r>
              <a:rPr lang="el-GR" sz="4000" dirty="0">
                <a:sym typeface="Wingdings" panose="05000000000000000000" pitchFamily="2" charset="2"/>
              </a:rPr>
              <a:t></a:t>
            </a:r>
            <a:endParaRPr lang="en-US" sz="4000" dirty="0"/>
          </a:p>
        </p:txBody>
      </p:sp>
      <p:pic>
        <p:nvPicPr>
          <p:cNvPr id="10242" name="Picture 2" descr="Musician in concert - 221 χιλιάδες εικόνες, εικονογραφήσεις και φωτογραφίες  στοκ χωρίς δικαιώματα | Shutterstock">
            <a:extLst>
              <a:ext uri="{FF2B5EF4-FFF2-40B4-BE49-F238E27FC236}">
                <a16:creationId xmlns:a16="http://schemas.microsoft.com/office/drawing/2014/main" id="{5CC35C6E-05BC-5145-2007-EE343ADCA7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919"/>
          <a:stretch>
            <a:fillRect/>
          </a:stretch>
        </p:blipFill>
        <p:spPr bwMode="auto">
          <a:xfrm>
            <a:off x="698046" y="585788"/>
            <a:ext cx="5397954" cy="259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381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6A29B-0A19-1BDC-5894-54FD8026F25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0BC4EF3-BC2F-7F34-70F3-4BDCF86F4A99}"/>
              </a:ext>
            </a:extLst>
          </p:cNvPr>
          <p:cNvSpPr txBox="1"/>
          <p:nvPr/>
        </p:nvSpPr>
        <p:spPr>
          <a:xfrm>
            <a:off x="1055913" y="4771965"/>
            <a:ext cx="9818915" cy="1850250"/>
          </a:xfrm>
          <a:prstGeom prst="rect">
            <a:avLst/>
          </a:prstGeom>
          <a:noFill/>
        </p:spPr>
        <p:txBody>
          <a:bodyPr wrap="square">
            <a:spAutoFit/>
          </a:bodyPr>
          <a:lstStyle/>
          <a:p>
            <a:pPr algn="l">
              <a:lnSpc>
                <a:spcPct val="150000"/>
              </a:lnSpc>
              <a:spcAft>
                <a:spcPts val="900"/>
              </a:spcAft>
            </a:pPr>
            <a:r>
              <a:rPr lang="el-GR" sz="4000" b="1" i="0" dirty="0">
                <a:solidFill>
                  <a:srgbClr val="0A0A0A"/>
                </a:solidFill>
                <a:effectLst/>
              </a:rPr>
              <a:t>Έχεις  ομπρέλα;</a:t>
            </a:r>
            <a:br>
              <a:rPr lang="el-GR" sz="4000" b="1" i="0" dirty="0">
                <a:solidFill>
                  <a:srgbClr val="0A0A0A"/>
                </a:solidFill>
                <a:effectLst/>
              </a:rPr>
            </a:br>
            <a:r>
              <a:rPr lang="el-GR" sz="4000" b="1" dirty="0">
                <a:solidFill>
                  <a:srgbClr val="0A0A0A"/>
                </a:solidFill>
              </a:rPr>
              <a:t>_________________</a:t>
            </a:r>
            <a:r>
              <a:rPr lang="el-GR" sz="4000" b="1" i="0" dirty="0">
                <a:solidFill>
                  <a:srgbClr val="0A0A0A"/>
                </a:solidFill>
                <a:effectLst/>
              </a:rPr>
              <a:t> την πήρα!</a:t>
            </a:r>
          </a:p>
        </p:txBody>
      </p:sp>
      <p:sp>
        <p:nvSpPr>
          <p:cNvPr id="5" name="TextBox 4">
            <a:extLst>
              <a:ext uri="{FF2B5EF4-FFF2-40B4-BE49-F238E27FC236}">
                <a16:creationId xmlns:a16="http://schemas.microsoft.com/office/drawing/2014/main" id="{7DF6D743-37DB-95C1-6C47-379FC99E7D4A}"/>
              </a:ext>
            </a:extLst>
          </p:cNvPr>
          <p:cNvSpPr txBox="1"/>
          <p:nvPr/>
        </p:nvSpPr>
        <p:spPr>
          <a:xfrm rot="1055586">
            <a:off x="7162756" y="862672"/>
            <a:ext cx="4008468" cy="1323439"/>
          </a:xfrm>
          <a:prstGeom prst="rect">
            <a:avLst/>
          </a:prstGeom>
          <a:noFill/>
        </p:spPr>
        <p:txBody>
          <a:bodyPr wrap="square">
            <a:spAutoFit/>
          </a:bodyPr>
          <a:lstStyle/>
          <a:p>
            <a:r>
              <a:rPr lang="el-GR" sz="4000" dirty="0"/>
              <a:t>ευτυχώς      </a:t>
            </a:r>
            <a:r>
              <a:rPr lang="el-GR" sz="4000" dirty="0">
                <a:sym typeface="Wingdings" panose="05000000000000000000" pitchFamily="2" charset="2"/>
              </a:rPr>
              <a:t></a:t>
            </a:r>
            <a:r>
              <a:rPr lang="el-GR" sz="4000" dirty="0"/>
              <a:t>        δυστυχώς </a:t>
            </a:r>
            <a:r>
              <a:rPr lang="el-GR" sz="4000" dirty="0">
                <a:sym typeface="Wingdings" panose="05000000000000000000" pitchFamily="2" charset="2"/>
              </a:rPr>
              <a:t></a:t>
            </a:r>
            <a:endParaRPr lang="en-US" sz="4000" dirty="0"/>
          </a:p>
        </p:txBody>
      </p:sp>
      <p:pic>
        <p:nvPicPr>
          <p:cNvPr id="10244" name="Picture 4" descr="ομπρέλα Στοκ Εικονογραφήσεις, Vectors, &amp; Clipart – (230,973 Στοκ  Εικονογραφήσεις)">
            <a:extLst>
              <a:ext uri="{FF2B5EF4-FFF2-40B4-BE49-F238E27FC236}">
                <a16:creationId xmlns:a16="http://schemas.microsoft.com/office/drawing/2014/main" id="{94694321-EC93-72E4-1CEB-7CAEC6ED7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095" y="452828"/>
            <a:ext cx="3597048" cy="35970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135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A96A0059-8A8B-2EB1-3C98-FADB0DA4E424}"/>
              </a:ext>
            </a:extLst>
          </p:cNvPr>
          <p:cNvSpPr/>
          <p:nvPr/>
        </p:nvSpPr>
        <p:spPr>
          <a:xfrm>
            <a:off x="1186543" y="163285"/>
            <a:ext cx="3243942" cy="96882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ευτυχισμένος</a:t>
            </a:r>
          </a:p>
        </p:txBody>
      </p:sp>
      <p:sp>
        <p:nvSpPr>
          <p:cNvPr id="3" name="Ορθογώνιο: Στρογγύλεμα γωνιών 2">
            <a:extLst>
              <a:ext uri="{FF2B5EF4-FFF2-40B4-BE49-F238E27FC236}">
                <a16:creationId xmlns:a16="http://schemas.microsoft.com/office/drawing/2014/main" id="{3A460BF0-681E-175A-5C50-D61EFFC9604C}"/>
              </a:ext>
            </a:extLst>
          </p:cNvPr>
          <p:cNvSpPr/>
          <p:nvPr/>
        </p:nvSpPr>
        <p:spPr>
          <a:xfrm>
            <a:off x="6694714" y="3603172"/>
            <a:ext cx="3243942" cy="96882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φοβισμένος</a:t>
            </a:r>
          </a:p>
        </p:txBody>
      </p:sp>
      <p:sp>
        <p:nvSpPr>
          <p:cNvPr id="4" name="Ορθογώνιο: Στρογγύλεμα γωνιών 3">
            <a:extLst>
              <a:ext uri="{FF2B5EF4-FFF2-40B4-BE49-F238E27FC236}">
                <a16:creationId xmlns:a16="http://schemas.microsoft.com/office/drawing/2014/main" id="{87A65110-9112-8A70-D315-57D2230DD64E}"/>
              </a:ext>
            </a:extLst>
          </p:cNvPr>
          <p:cNvSpPr/>
          <p:nvPr/>
        </p:nvSpPr>
        <p:spPr>
          <a:xfrm>
            <a:off x="1426029" y="3603172"/>
            <a:ext cx="3243942" cy="96882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θυμωμένος</a:t>
            </a:r>
          </a:p>
        </p:txBody>
      </p:sp>
      <p:sp>
        <p:nvSpPr>
          <p:cNvPr id="5" name="Ορθογώνιο: Στρογγύλεμα γωνιών 4">
            <a:extLst>
              <a:ext uri="{FF2B5EF4-FFF2-40B4-BE49-F238E27FC236}">
                <a16:creationId xmlns:a16="http://schemas.microsoft.com/office/drawing/2014/main" id="{58661538-2BF9-C575-B9DA-DD3518013A89}"/>
              </a:ext>
            </a:extLst>
          </p:cNvPr>
          <p:cNvSpPr/>
          <p:nvPr/>
        </p:nvSpPr>
        <p:spPr>
          <a:xfrm>
            <a:off x="6400800" y="163285"/>
            <a:ext cx="3243942" cy="96882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GR" altLang="el-GR" sz="3600" dirty="0">
                <a:solidFill>
                  <a:srgbClr val="0A0A0A"/>
                </a:solidFill>
              </a:rPr>
              <a:t>δυστυχισμένος</a:t>
            </a:r>
            <a:endParaRPr lang="el-GR" sz="3600" dirty="0"/>
          </a:p>
        </p:txBody>
      </p:sp>
      <p:pic>
        <p:nvPicPr>
          <p:cNvPr id="6" name="Picture 4" descr="Αγόρι καρτούν έχουν γενέθλια Διάνυσμα από ©Polyudova 146253383">
            <a:extLst>
              <a:ext uri="{FF2B5EF4-FFF2-40B4-BE49-F238E27FC236}">
                <a16:creationId xmlns:a16="http://schemas.microsoft.com/office/drawing/2014/main" id="{9A6E1F5B-C97E-0E10-AF9C-474831372F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390"/>
          <a:stretch>
            <a:fillRect/>
          </a:stretch>
        </p:blipFill>
        <p:spPr bwMode="auto">
          <a:xfrm>
            <a:off x="1693749" y="1349205"/>
            <a:ext cx="2523445" cy="18838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10" descr="45 Δωρεάν εικόνες για το Λυπημένο Παιδί">
            <a:extLst>
              <a:ext uri="{FF2B5EF4-FFF2-40B4-BE49-F238E27FC236}">
                <a16:creationId xmlns:a16="http://schemas.microsoft.com/office/drawing/2014/main" id="{F7A9E194-44B2-D38D-BCA9-FAA767EEE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599" y="1349205"/>
            <a:ext cx="2149929" cy="18947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12" descr="Διαχείριση θυμού στην εφηβεία">
            <a:extLst>
              <a:ext uri="{FF2B5EF4-FFF2-40B4-BE49-F238E27FC236}">
                <a16:creationId xmlns:a16="http://schemas.microsoft.com/office/drawing/2014/main" id="{D37AF070-9491-C5B4-A821-E5F94C7B31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306" y="4708395"/>
            <a:ext cx="2004329" cy="18992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6" descr="Φοβάμαι να οδηγήσω, τι να κάνω; - ampa">
            <a:extLst>
              <a:ext uri="{FF2B5EF4-FFF2-40B4-BE49-F238E27FC236}">
                <a16:creationId xmlns:a16="http://schemas.microsoft.com/office/drawing/2014/main" id="{8D8EFCE5-4FF0-73F2-4F49-71711990A2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2619" y="4708395"/>
            <a:ext cx="2348132" cy="18121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02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DD08E40E-8250-09EB-6F5A-D0121D202E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7E930069-6EFE-DC67-6F68-6E209853F64C}"/>
              </a:ext>
            </a:extLst>
          </p:cNvPr>
          <p:cNvSpPr/>
          <p:nvPr/>
        </p:nvSpPr>
        <p:spPr>
          <a:xfrm>
            <a:off x="391886"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4098" name="Picture 2" descr="Μαθαίνουμε τα αντίθετα!!! - YouTube">
            <a:extLst>
              <a:ext uri="{FF2B5EF4-FFF2-40B4-BE49-F238E27FC236}">
                <a16:creationId xmlns:a16="http://schemas.microsoft.com/office/drawing/2014/main" id="{E9DCD9F0-46F7-0E72-5170-850516E54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076450"/>
            <a:ext cx="4830536" cy="2705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descr="ΑΙΤΙΟΛΟΓΙΚΟΙ ΣΥΝΔΕΣΜΟΙ (Δωρεάν Εποπτικό) – Reoulita">
            <a:extLst>
              <a:ext uri="{FF2B5EF4-FFF2-40B4-BE49-F238E27FC236}">
                <a16:creationId xmlns:a16="http://schemas.microsoft.com/office/drawing/2014/main" id="{B14629AC-B4B4-6DE3-38C3-AD04A51C94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742" t="20220"/>
          <a:stretch>
            <a:fillRect/>
          </a:stretch>
        </p:blipFill>
        <p:spPr bwMode="auto">
          <a:xfrm>
            <a:off x="9120527" y="4245429"/>
            <a:ext cx="1837645" cy="14362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2" name="Picture 6" descr="Ζηλιάρα ΕΓΩ??">
            <a:extLst>
              <a:ext uri="{FF2B5EF4-FFF2-40B4-BE49-F238E27FC236}">
                <a16:creationId xmlns:a16="http://schemas.microsoft.com/office/drawing/2014/main" id="{3676C8FA-59A3-5071-7FC2-C29CF3D7AFB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211"/>
          <a:stretch>
            <a:fillRect/>
          </a:stretch>
        </p:blipFill>
        <p:spPr bwMode="auto">
          <a:xfrm>
            <a:off x="8616044" y="509502"/>
            <a:ext cx="2846613" cy="24858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Φυσαλίδα σκέψης: Σύννεφο 3">
            <a:extLst>
              <a:ext uri="{FF2B5EF4-FFF2-40B4-BE49-F238E27FC236}">
                <a16:creationId xmlns:a16="http://schemas.microsoft.com/office/drawing/2014/main" id="{64008CF7-4776-6086-3BD0-D330CD1CF3DA}"/>
              </a:ext>
            </a:extLst>
          </p:cNvPr>
          <p:cNvSpPr/>
          <p:nvPr/>
        </p:nvSpPr>
        <p:spPr>
          <a:xfrm>
            <a:off x="4682318" y="250371"/>
            <a:ext cx="3933726" cy="134785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Δεν έφαγα όλο το φαγητό μου, επειδή δεν πεινούσα πολύ.</a:t>
            </a:r>
          </a:p>
        </p:txBody>
      </p:sp>
      <p:sp>
        <p:nvSpPr>
          <p:cNvPr id="5" name="Φυσαλίδα σκέψης: Σύννεφο 4">
            <a:extLst>
              <a:ext uri="{FF2B5EF4-FFF2-40B4-BE49-F238E27FC236}">
                <a16:creationId xmlns:a16="http://schemas.microsoft.com/office/drawing/2014/main" id="{145E1236-CDA0-F105-1D66-0525C5D5B3E2}"/>
              </a:ext>
            </a:extLst>
          </p:cNvPr>
          <p:cNvSpPr/>
          <p:nvPr/>
        </p:nvSpPr>
        <p:spPr>
          <a:xfrm>
            <a:off x="5095975" y="5007737"/>
            <a:ext cx="3933726" cy="134785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Μια και βρέχει, ας κάτσουμε σπίτι.</a:t>
            </a:r>
          </a:p>
        </p:txBody>
      </p:sp>
      <p:sp>
        <p:nvSpPr>
          <p:cNvPr id="7" name="Φυσαλίδα σκέψης: Σύννεφο 6">
            <a:extLst>
              <a:ext uri="{FF2B5EF4-FFF2-40B4-BE49-F238E27FC236}">
                <a16:creationId xmlns:a16="http://schemas.microsoft.com/office/drawing/2014/main" id="{16322F07-1EF7-B38C-A2E3-7CB6D4894ED7}"/>
              </a:ext>
            </a:extLst>
          </p:cNvPr>
          <p:cNvSpPr/>
          <p:nvPr/>
        </p:nvSpPr>
        <p:spPr>
          <a:xfrm>
            <a:off x="5186800" y="2755075"/>
            <a:ext cx="4479713" cy="134785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l-GR" dirty="0">
                <a:solidFill>
                  <a:schemeClr val="tx1"/>
                </a:solidFill>
              </a:rPr>
              <a:t>Δεν ήρθα στο μάθημα, γιατί ήμουν πολύ άρρωστος.</a:t>
            </a:r>
          </a:p>
        </p:txBody>
      </p:sp>
    </p:spTree>
    <p:extLst>
      <p:ext uri="{BB962C8B-B14F-4D97-AF65-F5344CB8AC3E}">
        <p14:creationId xmlns:p14="http://schemas.microsoft.com/office/powerpoint/2010/main" val="1804658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BF3EE7-9F6A-38BA-0FC0-6AF88720007F}"/>
              </a:ext>
            </a:extLst>
          </p:cNvPr>
          <p:cNvSpPr txBox="1"/>
          <p:nvPr/>
        </p:nvSpPr>
        <p:spPr>
          <a:xfrm>
            <a:off x="7293428" y="1191123"/>
            <a:ext cx="3831772" cy="3970318"/>
          </a:xfrm>
          <a:prstGeom prst="rect">
            <a:avLst/>
          </a:prstGeom>
          <a:noFill/>
        </p:spPr>
        <p:txBody>
          <a:bodyPr wrap="square">
            <a:spAutoFit/>
          </a:bodyPr>
          <a:lstStyle/>
          <a:p>
            <a:pPr marL="457200" indent="-457200">
              <a:buFont typeface="Wingdings" panose="05000000000000000000" pitchFamily="2" charset="2"/>
              <a:buChar char="q"/>
            </a:pPr>
            <a:r>
              <a:rPr lang="el-GR" sz="2800" dirty="0"/>
              <a:t>ευτυχία</a:t>
            </a:r>
          </a:p>
          <a:p>
            <a:pPr marL="457200" indent="-457200">
              <a:buFont typeface="Wingdings" panose="05000000000000000000" pitchFamily="2" charset="2"/>
              <a:buChar char="q"/>
            </a:pPr>
            <a:r>
              <a:rPr lang="el-GR" sz="2800" dirty="0"/>
              <a:t>ενθουσιασμός</a:t>
            </a:r>
          </a:p>
          <a:p>
            <a:pPr marL="457200" indent="-457200">
              <a:buFont typeface="Wingdings" panose="05000000000000000000" pitchFamily="2" charset="2"/>
              <a:buChar char="q"/>
            </a:pPr>
            <a:r>
              <a:rPr lang="el-GR" sz="2800" dirty="0"/>
              <a:t>δυστυχία</a:t>
            </a:r>
          </a:p>
          <a:p>
            <a:pPr marL="457200" indent="-457200">
              <a:buFont typeface="Wingdings" panose="05000000000000000000" pitchFamily="2" charset="2"/>
              <a:buChar char="q"/>
            </a:pPr>
            <a:r>
              <a:rPr lang="el-GR" sz="2800" dirty="0"/>
              <a:t>μοναξιά</a:t>
            </a:r>
          </a:p>
          <a:p>
            <a:pPr marL="457200" indent="-457200">
              <a:buFont typeface="Wingdings" panose="05000000000000000000" pitchFamily="2" charset="2"/>
              <a:buChar char="q"/>
            </a:pPr>
            <a:r>
              <a:rPr lang="el-GR" sz="2800" dirty="0"/>
              <a:t>ζήλια</a:t>
            </a:r>
          </a:p>
          <a:p>
            <a:pPr marL="457200" indent="-457200">
              <a:buFont typeface="Wingdings" panose="05000000000000000000" pitchFamily="2" charset="2"/>
              <a:buChar char="q"/>
            </a:pPr>
            <a:r>
              <a:rPr lang="el-GR" sz="2800" dirty="0"/>
              <a:t>θυμός</a:t>
            </a:r>
          </a:p>
          <a:p>
            <a:pPr marL="457200" indent="-457200">
              <a:buFont typeface="Wingdings" panose="05000000000000000000" pitchFamily="2" charset="2"/>
              <a:buChar char="q"/>
            </a:pPr>
            <a:r>
              <a:rPr lang="el-GR" sz="2800" dirty="0"/>
              <a:t>μίσος</a:t>
            </a:r>
          </a:p>
          <a:p>
            <a:pPr marL="457200" indent="-457200">
              <a:buFont typeface="Wingdings" panose="05000000000000000000" pitchFamily="2" charset="2"/>
              <a:buChar char="q"/>
            </a:pPr>
            <a:r>
              <a:rPr lang="el-GR" sz="2800" dirty="0"/>
              <a:t>φόβος</a:t>
            </a:r>
          </a:p>
          <a:p>
            <a:pPr marL="457200" indent="-457200">
              <a:buFont typeface="Wingdings" panose="05000000000000000000" pitchFamily="2" charset="2"/>
              <a:buChar char="q"/>
            </a:pPr>
            <a:r>
              <a:rPr lang="el-GR" sz="2800" dirty="0"/>
              <a:t>ντροπή </a:t>
            </a:r>
          </a:p>
        </p:txBody>
      </p:sp>
      <p:sp>
        <p:nvSpPr>
          <p:cNvPr id="4" name="TextBox 3">
            <a:extLst>
              <a:ext uri="{FF2B5EF4-FFF2-40B4-BE49-F238E27FC236}">
                <a16:creationId xmlns:a16="http://schemas.microsoft.com/office/drawing/2014/main" id="{0CD39793-76C0-D7C4-A52F-EDD6846733BE}"/>
              </a:ext>
            </a:extLst>
          </p:cNvPr>
          <p:cNvSpPr txBox="1"/>
          <p:nvPr/>
        </p:nvSpPr>
        <p:spPr>
          <a:xfrm>
            <a:off x="707571" y="828097"/>
            <a:ext cx="6096000" cy="1200329"/>
          </a:xfrm>
          <a:prstGeom prst="rect">
            <a:avLst/>
          </a:prstGeom>
          <a:noFill/>
        </p:spPr>
        <p:txBody>
          <a:bodyPr wrap="square">
            <a:spAutoFit/>
          </a:bodyPr>
          <a:lstStyle/>
          <a:p>
            <a:r>
              <a:rPr lang="el-GR" sz="3600" b="1" i="0" dirty="0">
                <a:solidFill>
                  <a:srgbClr val="FF0000"/>
                </a:solidFill>
                <a:effectLst/>
                <a:latin typeface="Google Sans"/>
              </a:rPr>
              <a:t>Ποιο συναίσθημα νιώθεις αυτή τη στιγμή;</a:t>
            </a:r>
            <a:endParaRPr lang="el-GR" sz="3600" b="1" dirty="0">
              <a:solidFill>
                <a:srgbClr val="FF0000"/>
              </a:solidFill>
            </a:endParaRPr>
          </a:p>
        </p:txBody>
      </p:sp>
      <p:pic>
        <p:nvPicPr>
          <p:cNvPr id="14338" name="Picture 2" descr="Cartoon students class Images - Free Download on Freepik">
            <a:extLst>
              <a:ext uri="{FF2B5EF4-FFF2-40B4-BE49-F238E27FC236}">
                <a16:creationId xmlns:a16="http://schemas.microsoft.com/office/drawing/2014/main" id="{FF3A16B9-0494-F1A0-D621-594D15689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371" y="2433932"/>
            <a:ext cx="4702629" cy="35088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136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16623-77C4-5455-D434-D935A1E29C1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882E406-EAA8-DEF3-63BE-76940D48AD33}"/>
              </a:ext>
            </a:extLst>
          </p:cNvPr>
          <p:cNvSpPr txBox="1"/>
          <p:nvPr/>
        </p:nvSpPr>
        <p:spPr>
          <a:xfrm>
            <a:off x="7293428" y="1191123"/>
            <a:ext cx="3831772" cy="3970318"/>
          </a:xfrm>
          <a:prstGeom prst="rect">
            <a:avLst/>
          </a:prstGeom>
          <a:noFill/>
        </p:spPr>
        <p:txBody>
          <a:bodyPr wrap="square">
            <a:spAutoFit/>
          </a:bodyPr>
          <a:lstStyle/>
          <a:p>
            <a:pPr marL="457200" indent="-457200">
              <a:buFont typeface="Wingdings" panose="05000000000000000000" pitchFamily="2" charset="2"/>
              <a:buChar char="q"/>
            </a:pPr>
            <a:r>
              <a:rPr lang="el-GR" sz="2800" dirty="0"/>
              <a:t>ευτυχία</a:t>
            </a:r>
          </a:p>
          <a:p>
            <a:pPr marL="457200" indent="-457200">
              <a:buFont typeface="Wingdings" panose="05000000000000000000" pitchFamily="2" charset="2"/>
              <a:buChar char="q"/>
            </a:pPr>
            <a:r>
              <a:rPr lang="el-GR" sz="2800" dirty="0"/>
              <a:t>ενθουσιασμός</a:t>
            </a:r>
          </a:p>
          <a:p>
            <a:pPr marL="457200" indent="-457200">
              <a:buFont typeface="Wingdings" panose="05000000000000000000" pitchFamily="2" charset="2"/>
              <a:buChar char="q"/>
            </a:pPr>
            <a:r>
              <a:rPr lang="el-GR" sz="2800" dirty="0"/>
              <a:t>δυστυχία</a:t>
            </a:r>
          </a:p>
          <a:p>
            <a:pPr marL="457200" indent="-457200">
              <a:buFont typeface="Wingdings" panose="05000000000000000000" pitchFamily="2" charset="2"/>
              <a:buChar char="q"/>
            </a:pPr>
            <a:r>
              <a:rPr lang="el-GR" sz="2800" dirty="0"/>
              <a:t>μοναξιά</a:t>
            </a:r>
          </a:p>
          <a:p>
            <a:pPr marL="457200" indent="-457200">
              <a:buFont typeface="Wingdings" panose="05000000000000000000" pitchFamily="2" charset="2"/>
              <a:buChar char="q"/>
            </a:pPr>
            <a:r>
              <a:rPr lang="el-GR" sz="2800" dirty="0"/>
              <a:t>ζήλια</a:t>
            </a:r>
          </a:p>
          <a:p>
            <a:pPr marL="457200" indent="-457200">
              <a:buFont typeface="Wingdings" panose="05000000000000000000" pitchFamily="2" charset="2"/>
              <a:buChar char="q"/>
            </a:pPr>
            <a:r>
              <a:rPr lang="el-GR" sz="2800" dirty="0"/>
              <a:t>θυμός</a:t>
            </a:r>
          </a:p>
          <a:p>
            <a:pPr marL="457200" indent="-457200">
              <a:buFont typeface="Wingdings" panose="05000000000000000000" pitchFamily="2" charset="2"/>
              <a:buChar char="q"/>
            </a:pPr>
            <a:r>
              <a:rPr lang="el-GR" sz="2800" dirty="0"/>
              <a:t>μίσος</a:t>
            </a:r>
          </a:p>
          <a:p>
            <a:pPr marL="457200" indent="-457200">
              <a:buFont typeface="Wingdings" panose="05000000000000000000" pitchFamily="2" charset="2"/>
              <a:buChar char="q"/>
            </a:pPr>
            <a:r>
              <a:rPr lang="el-GR" sz="2800" dirty="0"/>
              <a:t>φόβος</a:t>
            </a:r>
          </a:p>
          <a:p>
            <a:pPr marL="457200" indent="-457200">
              <a:buFont typeface="Wingdings" panose="05000000000000000000" pitchFamily="2" charset="2"/>
              <a:buChar char="q"/>
            </a:pPr>
            <a:r>
              <a:rPr lang="el-GR" sz="2800" dirty="0"/>
              <a:t>ντροπή </a:t>
            </a:r>
          </a:p>
        </p:txBody>
      </p:sp>
      <p:sp>
        <p:nvSpPr>
          <p:cNvPr id="4" name="TextBox 3">
            <a:extLst>
              <a:ext uri="{FF2B5EF4-FFF2-40B4-BE49-F238E27FC236}">
                <a16:creationId xmlns:a16="http://schemas.microsoft.com/office/drawing/2014/main" id="{8F39E218-E6E1-C6A1-630A-DFD58A9C798E}"/>
              </a:ext>
            </a:extLst>
          </p:cNvPr>
          <p:cNvSpPr txBox="1"/>
          <p:nvPr/>
        </p:nvSpPr>
        <p:spPr>
          <a:xfrm>
            <a:off x="631371" y="514959"/>
            <a:ext cx="6096000" cy="1569660"/>
          </a:xfrm>
          <a:prstGeom prst="rect">
            <a:avLst/>
          </a:prstGeom>
          <a:noFill/>
        </p:spPr>
        <p:txBody>
          <a:bodyPr wrap="square">
            <a:spAutoFit/>
          </a:bodyPr>
          <a:lstStyle/>
          <a:p>
            <a:r>
              <a:rPr lang="el-GR" b="0" i="0" dirty="0">
                <a:solidFill>
                  <a:srgbClr val="0A0A0A"/>
                </a:solidFill>
                <a:effectLst/>
                <a:latin typeface="Google Sans"/>
              </a:rPr>
              <a:t> </a:t>
            </a:r>
            <a:r>
              <a:rPr lang="el-GR" sz="3200" b="1" i="0" dirty="0">
                <a:solidFill>
                  <a:srgbClr val="FF0000"/>
                </a:solidFill>
                <a:effectLst/>
                <a:latin typeface="Google Sans"/>
              </a:rPr>
              <a:t>Εκπτώσεις σε όλα  τα  προϊόντα!</a:t>
            </a:r>
          </a:p>
          <a:p>
            <a:endParaRPr lang="el-GR" sz="3200" b="1" i="0" dirty="0">
              <a:solidFill>
                <a:srgbClr val="FF0000"/>
              </a:solidFill>
              <a:effectLst/>
              <a:latin typeface="Google Sans"/>
            </a:endParaRPr>
          </a:p>
          <a:p>
            <a:r>
              <a:rPr lang="el-GR" sz="3200" b="1" dirty="0">
                <a:solidFill>
                  <a:srgbClr val="FF0000"/>
                </a:solidFill>
              </a:rPr>
              <a:t>Τι σου προκαλεί αυτή η είδηση;</a:t>
            </a:r>
            <a:r>
              <a:rPr lang="el-GR" sz="3200" b="1" i="0" dirty="0">
                <a:solidFill>
                  <a:srgbClr val="FF0000"/>
                </a:solidFill>
                <a:effectLst/>
                <a:latin typeface="Google Sans"/>
              </a:rPr>
              <a:t> </a:t>
            </a:r>
            <a:endParaRPr lang="el-GR" sz="3200" b="1" dirty="0">
              <a:solidFill>
                <a:srgbClr val="FF0000"/>
              </a:solidFill>
            </a:endParaRPr>
          </a:p>
        </p:txBody>
      </p:sp>
      <p:pic>
        <p:nvPicPr>
          <p:cNvPr id="15362" name="Picture 2" descr="εκπτώσεις Στοκ Εικονογραφήσεις, Vectors, &amp; Clipart – (78,297 Στοκ  Εικονογραφήσεις)">
            <a:extLst>
              <a:ext uri="{FF2B5EF4-FFF2-40B4-BE49-F238E27FC236}">
                <a16:creationId xmlns:a16="http://schemas.microsoft.com/office/drawing/2014/main" id="{E19CA362-32E8-4606-51EB-BB6826857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392" y="2570389"/>
            <a:ext cx="4256350" cy="31881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296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801FE-369A-43EC-EFFA-6F4F64B4A38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078C2C6-465C-EA06-BD5D-B8D97EF0FBAA}"/>
              </a:ext>
            </a:extLst>
          </p:cNvPr>
          <p:cNvSpPr txBox="1"/>
          <p:nvPr/>
        </p:nvSpPr>
        <p:spPr>
          <a:xfrm>
            <a:off x="7293428" y="1191123"/>
            <a:ext cx="3831772" cy="3970318"/>
          </a:xfrm>
          <a:prstGeom prst="rect">
            <a:avLst/>
          </a:prstGeom>
          <a:noFill/>
        </p:spPr>
        <p:txBody>
          <a:bodyPr wrap="square">
            <a:spAutoFit/>
          </a:bodyPr>
          <a:lstStyle/>
          <a:p>
            <a:pPr marL="457200" indent="-457200">
              <a:buFont typeface="Wingdings" panose="05000000000000000000" pitchFamily="2" charset="2"/>
              <a:buChar char="q"/>
            </a:pPr>
            <a:r>
              <a:rPr lang="el-GR" sz="2800" dirty="0"/>
              <a:t>ευτυχία</a:t>
            </a:r>
          </a:p>
          <a:p>
            <a:pPr marL="457200" indent="-457200">
              <a:buFont typeface="Wingdings" panose="05000000000000000000" pitchFamily="2" charset="2"/>
              <a:buChar char="q"/>
            </a:pPr>
            <a:r>
              <a:rPr lang="el-GR" sz="2800" dirty="0"/>
              <a:t>ενθουσιασμός</a:t>
            </a:r>
          </a:p>
          <a:p>
            <a:pPr marL="457200" indent="-457200">
              <a:buFont typeface="Wingdings" panose="05000000000000000000" pitchFamily="2" charset="2"/>
              <a:buChar char="q"/>
            </a:pPr>
            <a:r>
              <a:rPr lang="el-GR" sz="2800" dirty="0"/>
              <a:t>δυστυχία</a:t>
            </a:r>
          </a:p>
          <a:p>
            <a:pPr marL="457200" indent="-457200">
              <a:buFont typeface="Wingdings" panose="05000000000000000000" pitchFamily="2" charset="2"/>
              <a:buChar char="q"/>
            </a:pPr>
            <a:r>
              <a:rPr lang="el-GR" sz="2800" dirty="0"/>
              <a:t>μοναξιά</a:t>
            </a:r>
          </a:p>
          <a:p>
            <a:pPr marL="457200" indent="-457200">
              <a:buFont typeface="Wingdings" panose="05000000000000000000" pitchFamily="2" charset="2"/>
              <a:buChar char="q"/>
            </a:pPr>
            <a:r>
              <a:rPr lang="el-GR" sz="2800" dirty="0"/>
              <a:t>ζήλια</a:t>
            </a:r>
          </a:p>
          <a:p>
            <a:pPr marL="457200" indent="-457200">
              <a:buFont typeface="Wingdings" panose="05000000000000000000" pitchFamily="2" charset="2"/>
              <a:buChar char="q"/>
            </a:pPr>
            <a:r>
              <a:rPr lang="el-GR" sz="2800" dirty="0"/>
              <a:t>θυμός</a:t>
            </a:r>
          </a:p>
          <a:p>
            <a:pPr marL="457200" indent="-457200">
              <a:buFont typeface="Wingdings" panose="05000000000000000000" pitchFamily="2" charset="2"/>
              <a:buChar char="q"/>
            </a:pPr>
            <a:r>
              <a:rPr lang="el-GR" sz="2800" dirty="0"/>
              <a:t>μίσος</a:t>
            </a:r>
          </a:p>
          <a:p>
            <a:pPr marL="457200" indent="-457200">
              <a:buFont typeface="Wingdings" panose="05000000000000000000" pitchFamily="2" charset="2"/>
              <a:buChar char="q"/>
            </a:pPr>
            <a:r>
              <a:rPr lang="el-GR" sz="2800" dirty="0"/>
              <a:t>φόβος</a:t>
            </a:r>
          </a:p>
          <a:p>
            <a:pPr marL="457200" indent="-457200">
              <a:buFont typeface="Wingdings" panose="05000000000000000000" pitchFamily="2" charset="2"/>
              <a:buChar char="q"/>
            </a:pPr>
            <a:r>
              <a:rPr lang="el-GR" sz="2800" dirty="0"/>
              <a:t>ντροπή </a:t>
            </a:r>
          </a:p>
        </p:txBody>
      </p:sp>
      <p:sp>
        <p:nvSpPr>
          <p:cNvPr id="4" name="TextBox 3">
            <a:extLst>
              <a:ext uri="{FF2B5EF4-FFF2-40B4-BE49-F238E27FC236}">
                <a16:creationId xmlns:a16="http://schemas.microsoft.com/office/drawing/2014/main" id="{DFF46A9A-8988-CFAB-6438-31F1DCBFB271}"/>
              </a:ext>
            </a:extLst>
          </p:cNvPr>
          <p:cNvSpPr txBox="1"/>
          <p:nvPr/>
        </p:nvSpPr>
        <p:spPr>
          <a:xfrm>
            <a:off x="870857" y="719239"/>
            <a:ext cx="6096000" cy="1938992"/>
          </a:xfrm>
          <a:prstGeom prst="rect">
            <a:avLst/>
          </a:prstGeom>
          <a:noFill/>
        </p:spPr>
        <p:txBody>
          <a:bodyPr wrap="square">
            <a:spAutoFit/>
          </a:bodyPr>
          <a:lstStyle/>
          <a:p>
            <a:r>
              <a:rPr lang="el-GR" sz="4000" b="1" dirty="0">
                <a:solidFill>
                  <a:srgbClr val="FF0000"/>
                </a:solidFill>
              </a:rPr>
              <a:t>Πώς νιώθεις όταν είσαι σπίτι με την οικογένειά σου;</a:t>
            </a:r>
            <a:endParaRPr lang="el-GR" sz="4000" b="1" i="0" dirty="0">
              <a:solidFill>
                <a:srgbClr val="FF0000"/>
              </a:solidFill>
              <a:effectLst/>
              <a:latin typeface="Google Sans"/>
            </a:endParaRPr>
          </a:p>
        </p:txBody>
      </p:sp>
      <p:pic>
        <p:nvPicPr>
          <p:cNvPr id="16386" name="Picture 2" descr="Family Clipart, Download Free Transparent PNG Format Clipart Images on  Pngtree">
            <a:extLst>
              <a:ext uri="{FF2B5EF4-FFF2-40B4-BE49-F238E27FC236}">
                <a16:creationId xmlns:a16="http://schemas.microsoft.com/office/drawing/2014/main" id="{E4E56E72-3D86-4C63-9752-05618682F3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57" y="2814638"/>
            <a:ext cx="2143125"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388" name="Picture 4" descr="Cheerful Family Cartoon – Royalty-Free Vector | VectorStock">
            <a:extLst>
              <a:ext uri="{FF2B5EF4-FFF2-40B4-BE49-F238E27FC236}">
                <a16:creationId xmlns:a16="http://schemas.microsoft.com/office/drawing/2014/main" id="{B70FFBE0-FA5D-B55D-7878-AB5CE3C73B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756"/>
          <a:stretch>
            <a:fillRect/>
          </a:stretch>
        </p:blipFill>
        <p:spPr bwMode="auto">
          <a:xfrm>
            <a:off x="3536613" y="2366781"/>
            <a:ext cx="2255265" cy="32067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001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720BB-D10B-40A9-56AB-774A623D843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49D01F6-26EC-7D4F-07CD-544E42E65DBF}"/>
              </a:ext>
            </a:extLst>
          </p:cNvPr>
          <p:cNvSpPr txBox="1"/>
          <p:nvPr/>
        </p:nvSpPr>
        <p:spPr>
          <a:xfrm>
            <a:off x="7293428" y="1191123"/>
            <a:ext cx="3831772" cy="3970318"/>
          </a:xfrm>
          <a:prstGeom prst="rect">
            <a:avLst/>
          </a:prstGeom>
          <a:noFill/>
        </p:spPr>
        <p:txBody>
          <a:bodyPr wrap="square">
            <a:spAutoFit/>
          </a:bodyPr>
          <a:lstStyle/>
          <a:p>
            <a:pPr marL="457200" indent="-457200">
              <a:buFont typeface="Wingdings" panose="05000000000000000000" pitchFamily="2" charset="2"/>
              <a:buChar char="q"/>
            </a:pPr>
            <a:r>
              <a:rPr lang="el-GR" sz="2800" dirty="0"/>
              <a:t>ευτυχία</a:t>
            </a:r>
          </a:p>
          <a:p>
            <a:pPr marL="457200" indent="-457200">
              <a:buFont typeface="Wingdings" panose="05000000000000000000" pitchFamily="2" charset="2"/>
              <a:buChar char="q"/>
            </a:pPr>
            <a:r>
              <a:rPr lang="el-GR" sz="2800" dirty="0"/>
              <a:t>ενθουσιασμός</a:t>
            </a:r>
          </a:p>
          <a:p>
            <a:pPr marL="457200" indent="-457200">
              <a:buFont typeface="Wingdings" panose="05000000000000000000" pitchFamily="2" charset="2"/>
              <a:buChar char="q"/>
            </a:pPr>
            <a:r>
              <a:rPr lang="el-GR" sz="2800" dirty="0"/>
              <a:t>δυστυχία</a:t>
            </a:r>
          </a:p>
          <a:p>
            <a:pPr marL="457200" indent="-457200">
              <a:buFont typeface="Wingdings" panose="05000000000000000000" pitchFamily="2" charset="2"/>
              <a:buChar char="q"/>
            </a:pPr>
            <a:r>
              <a:rPr lang="el-GR" sz="2800" dirty="0"/>
              <a:t>μοναξιά</a:t>
            </a:r>
          </a:p>
          <a:p>
            <a:pPr marL="457200" indent="-457200">
              <a:buFont typeface="Wingdings" panose="05000000000000000000" pitchFamily="2" charset="2"/>
              <a:buChar char="q"/>
            </a:pPr>
            <a:r>
              <a:rPr lang="el-GR" sz="2800" dirty="0"/>
              <a:t>ζήλια</a:t>
            </a:r>
          </a:p>
          <a:p>
            <a:pPr marL="457200" indent="-457200">
              <a:buFont typeface="Wingdings" panose="05000000000000000000" pitchFamily="2" charset="2"/>
              <a:buChar char="q"/>
            </a:pPr>
            <a:r>
              <a:rPr lang="el-GR" sz="2800" dirty="0"/>
              <a:t>θυμός</a:t>
            </a:r>
          </a:p>
          <a:p>
            <a:pPr marL="457200" indent="-457200">
              <a:buFont typeface="Wingdings" panose="05000000000000000000" pitchFamily="2" charset="2"/>
              <a:buChar char="q"/>
            </a:pPr>
            <a:r>
              <a:rPr lang="el-GR" sz="2800" dirty="0"/>
              <a:t>μίσος</a:t>
            </a:r>
          </a:p>
          <a:p>
            <a:pPr marL="457200" indent="-457200">
              <a:buFont typeface="Wingdings" panose="05000000000000000000" pitchFamily="2" charset="2"/>
              <a:buChar char="q"/>
            </a:pPr>
            <a:r>
              <a:rPr lang="el-GR" sz="2800" dirty="0"/>
              <a:t>φόβος</a:t>
            </a:r>
          </a:p>
          <a:p>
            <a:pPr marL="457200" indent="-457200">
              <a:buFont typeface="Wingdings" panose="05000000000000000000" pitchFamily="2" charset="2"/>
              <a:buChar char="q"/>
            </a:pPr>
            <a:r>
              <a:rPr lang="el-GR" sz="2800" dirty="0"/>
              <a:t>ντροπή </a:t>
            </a:r>
          </a:p>
        </p:txBody>
      </p:sp>
      <p:sp>
        <p:nvSpPr>
          <p:cNvPr id="4" name="TextBox 3">
            <a:extLst>
              <a:ext uri="{FF2B5EF4-FFF2-40B4-BE49-F238E27FC236}">
                <a16:creationId xmlns:a16="http://schemas.microsoft.com/office/drawing/2014/main" id="{2351A35E-9AAD-D128-3EA9-BF0A4852FC71}"/>
              </a:ext>
            </a:extLst>
          </p:cNvPr>
          <p:cNvSpPr txBox="1"/>
          <p:nvPr/>
        </p:nvSpPr>
        <p:spPr>
          <a:xfrm>
            <a:off x="691079" y="1191123"/>
            <a:ext cx="6096000" cy="1846659"/>
          </a:xfrm>
          <a:prstGeom prst="rect">
            <a:avLst/>
          </a:prstGeom>
          <a:noFill/>
        </p:spPr>
        <p:txBody>
          <a:bodyPr wrap="square">
            <a:spAutoFit/>
          </a:bodyPr>
          <a:lstStyle/>
          <a:p>
            <a:pPr lvl="0" eaLnBrk="0" fontAlgn="base" hangingPunct="0">
              <a:spcBef>
                <a:spcPct val="0"/>
              </a:spcBef>
              <a:spcAft>
                <a:spcPct val="0"/>
              </a:spcAft>
            </a:pPr>
            <a:r>
              <a:rPr lang="el-GR" altLang="el-GR" sz="2400" b="1" dirty="0">
                <a:solidFill>
                  <a:srgbClr val="FF0000"/>
                </a:solidFill>
                <a:latin typeface="Google Sans"/>
              </a:rPr>
              <a:t>Θα ταξιδέψεις σε όλο τον κόσμο και δεν σταματάς να χαμογελάς και να φωνάζεις από τη χαρά σου.</a:t>
            </a:r>
            <a:endParaRPr lang="el-GR" altLang="el-GR" sz="2400" b="1" dirty="0">
              <a:solidFill>
                <a:srgbClr val="FF0000"/>
              </a:solidFill>
            </a:endParaRPr>
          </a:p>
          <a:p>
            <a:pPr lvl="0" eaLnBrk="0" fontAlgn="base" hangingPunct="0">
              <a:spcBef>
                <a:spcPct val="0"/>
              </a:spcBef>
              <a:spcAft>
                <a:spcPct val="0"/>
              </a:spcAft>
            </a:pPr>
            <a:r>
              <a:rPr lang="el-GR" altLang="el-GR" sz="2400" b="1" dirty="0">
                <a:solidFill>
                  <a:srgbClr val="FF0000"/>
                </a:solidFill>
                <a:latin typeface="Google Sans"/>
              </a:rPr>
              <a:t>Ποιο συναίσθημα είναι αυτό;</a:t>
            </a:r>
            <a:endParaRPr lang="el-GR" altLang="el-GR" sz="2400" b="1" dirty="0">
              <a:solidFill>
                <a:srgbClr val="FF0000"/>
              </a:solidFill>
              <a:latin typeface="Arial" panose="020B0604020202020204" pitchFamily="34" charset="0"/>
            </a:endParaRPr>
          </a:p>
          <a:p>
            <a:endParaRPr lang="el-GR" b="0" i="0" dirty="0">
              <a:solidFill>
                <a:srgbClr val="0A0A0A"/>
              </a:solidFill>
              <a:effectLst/>
              <a:latin typeface="Google Sans"/>
            </a:endParaRPr>
          </a:p>
        </p:txBody>
      </p:sp>
      <p:sp>
        <p:nvSpPr>
          <p:cNvPr id="2" name="Rectangle 1">
            <a:extLst>
              <a:ext uri="{FF2B5EF4-FFF2-40B4-BE49-F238E27FC236}">
                <a16:creationId xmlns:a16="http://schemas.microsoft.com/office/drawing/2014/main" id="{E7A4DB3D-A477-3106-675C-860665D28095}"/>
              </a:ext>
            </a:extLst>
          </p:cNvPr>
          <p:cNvSpPr>
            <a:spLocks noChangeArrowheads="1"/>
          </p:cNvSpPr>
          <p:nvPr/>
        </p:nvSpPr>
        <p:spPr bwMode="auto">
          <a:xfrm>
            <a:off x="0" y="1515118"/>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pic>
        <p:nvPicPr>
          <p:cNvPr id="5124" name="Picture 4" descr="αεροπλάνο Clipart png | PNGEgg">
            <a:extLst>
              <a:ext uri="{FF2B5EF4-FFF2-40B4-BE49-F238E27FC236}">
                <a16:creationId xmlns:a16="http://schemas.microsoft.com/office/drawing/2014/main" id="{DB7A4E8A-040D-8E00-DD81-A062145AA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921" y="3037782"/>
            <a:ext cx="4932315" cy="24506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821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DC565-2BBF-414E-ED37-1C589C3848F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99B5177-AAA3-5845-D5F2-7EB22EDA4C91}"/>
              </a:ext>
            </a:extLst>
          </p:cNvPr>
          <p:cNvSpPr txBox="1"/>
          <p:nvPr/>
        </p:nvSpPr>
        <p:spPr>
          <a:xfrm>
            <a:off x="290444" y="2803093"/>
            <a:ext cx="2747419" cy="769441"/>
          </a:xfrm>
          <a:prstGeom prst="rect">
            <a:avLst/>
          </a:prstGeom>
          <a:noFill/>
        </p:spPr>
        <p:txBody>
          <a:bodyPr wrap="square">
            <a:spAutoFit/>
          </a:bodyPr>
          <a:lstStyle/>
          <a:p>
            <a:pPr algn="ctr"/>
            <a:r>
              <a:rPr lang="el-GR" sz="4400" b="1" dirty="0">
                <a:solidFill>
                  <a:srgbClr val="FF0000"/>
                </a:solidFill>
              </a:rPr>
              <a:t>πολύ</a:t>
            </a:r>
          </a:p>
        </p:txBody>
      </p:sp>
      <p:pic>
        <p:nvPicPr>
          <p:cNvPr id="12290" name="Picture 2" descr="Απορία - 3,8 εκατομμύρια εικόνες, εικονογραφήσεις και φωτογραφίες στοκ  χωρίς δικαιώματα | Shutterstock">
            <a:extLst>
              <a:ext uri="{FF2B5EF4-FFF2-40B4-BE49-F238E27FC236}">
                <a16:creationId xmlns:a16="http://schemas.microsoft.com/office/drawing/2014/main" id="{1DD80F71-1D47-1BFC-94E0-B9DB488D30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199"/>
          <a:stretch>
            <a:fillRect/>
          </a:stretch>
        </p:blipFill>
        <p:spPr bwMode="auto">
          <a:xfrm>
            <a:off x="3329668" y="530000"/>
            <a:ext cx="5335361" cy="53156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16F6712-15E7-D2D6-74F7-D6E78F2D18AB}"/>
              </a:ext>
            </a:extLst>
          </p:cNvPr>
          <p:cNvSpPr txBox="1"/>
          <p:nvPr/>
        </p:nvSpPr>
        <p:spPr>
          <a:xfrm>
            <a:off x="9248638" y="2906485"/>
            <a:ext cx="2224905" cy="707886"/>
          </a:xfrm>
          <a:prstGeom prst="rect">
            <a:avLst/>
          </a:prstGeom>
          <a:noFill/>
        </p:spPr>
        <p:txBody>
          <a:bodyPr wrap="square">
            <a:spAutoFit/>
          </a:bodyPr>
          <a:lstStyle/>
          <a:p>
            <a:pPr algn="ctr"/>
            <a:r>
              <a:rPr lang="el-GR" sz="4000" b="1" dirty="0">
                <a:solidFill>
                  <a:srgbClr val="FF0000"/>
                </a:solidFill>
              </a:rPr>
              <a:t>πολλή</a:t>
            </a:r>
            <a:endParaRPr lang="el-GR" sz="4000" dirty="0"/>
          </a:p>
        </p:txBody>
      </p:sp>
    </p:spTree>
    <p:extLst>
      <p:ext uri="{BB962C8B-B14F-4D97-AF65-F5344CB8AC3E}">
        <p14:creationId xmlns:p14="http://schemas.microsoft.com/office/powerpoint/2010/main" val="1971095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ABFB9-E2DD-A2DC-64EB-F59CBF2418B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A9782A2-B38A-BEC4-0F1E-F92F0D4045EA}"/>
              </a:ext>
            </a:extLst>
          </p:cNvPr>
          <p:cNvSpPr txBox="1"/>
          <p:nvPr/>
        </p:nvSpPr>
        <p:spPr>
          <a:xfrm>
            <a:off x="420324" y="908095"/>
            <a:ext cx="7119258" cy="5425140"/>
          </a:xfrm>
          <a:prstGeom prst="rect">
            <a:avLst/>
          </a:prstGeom>
          <a:noFill/>
        </p:spPr>
        <p:txBody>
          <a:bodyPr wrap="square">
            <a:spAutoFit/>
          </a:bodyPr>
          <a:lstStyle/>
          <a:p>
            <a:r>
              <a:rPr lang="el-GR" sz="2800" b="1" dirty="0">
                <a:solidFill>
                  <a:srgbClr val="FF0000"/>
                </a:solidFill>
              </a:rPr>
              <a:t>πολλή/πολύ</a:t>
            </a:r>
          </a:p>
          <a:p>
            <a:endParaRPr lang="el-GR" sz="2800" dirty="0"/>
          </a:p>
          <a:p>
            <a:pPr>
              <a:lnSpc>
                <a:spcPct val="250000"/>
              </a:lnSpc>
            </a:pPr>
            <a:r>
              <a:rPr lang="el-GR" sz="2400" b="1" dirty="0"/>
              <a:t>Σήμερα στην τάξη  έχει _________ θόρυβο.</a:t>
            </a:r>
          </a:p>
          <a:p>
            <a:pPr>
              <a:lnSpc>
                <a:spcPct val="250000"/>
              </a:lnSpc>
            </a:pPr>
            <a:r>
              <a:rPr lang="el-GR" sz="2400" b="1" dirty="0"/>
              <a:t>Χρειάζομαι ______ ώρα για να μάθω τα Ελληνικά.</a:t>
            </a:r>
          </a:p>
          <a:p>
            <a:pPr>
              <a:lnSpc>
                <a:spcPct val="250000"/>
              </a:lnSpc>
            </a:pPr>
            <a:r>
              <a:rPr lang="el-GR" sz="2400" b="1" dirty="0"/>
              <a:t>Πίνω _________ νερό, γιατί κάνει ζέστη.</a:t>
            </a:r>
          </a:p>
          <a:p>
            <a:pPr>
              <a:lnSpc>
                <a:spcPct val="250000"/>
              </a:lnSpc>
            </a:pPr>
            <a:r>
              <a:rPr lang="el-GR" sz="2400" b="1" dirty="0"/>
              <a:t>Φοβάμαι  ______ όταν βλέπω αστραπές και βροντές.</a:t>
            </a:r>
          </a:p>
        </p:txBody>
      </p:sp>
      <p:pic>
        <p:nvPicPr>
          <p:cNvPr id="12290" name="Picture 2" descr="Απορία - 3,8 εκατομμύρια εικόνες, εικονογραφήσεις και φωτογραφίες στοκ  χωρίς δικαιώματα | Shutterstock">
            <a:extLst>
              <a:ext uri="{FF2B5EF4-FFF2-40B4-BE49-F238E27FC236}">
                <a16:creationId xmlns:a16="http://schemas.microsoft.com/office/drawing/2014/main" id="{37CC9A66-68D9-B8FE-DB45-496DC795FA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199"/>
          <a:stretch>
            <a:fillRect/>
          </a:stretch>
        </p:blipFill>
        <p:spPr bwMode="auto">
          <a:xfrm>
            <a:off x="7988753" y="1716542"/>
            <a:ext cx="3782923" cy="36283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998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489747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3004815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8" y="1253331"/>
            <a:ext cx="10515600" cy="4351338"/>
          </a:xfrm>
        </p:spPr>
        <p:txBody>
          <a:bodyPr>
            <a:normAutofit/>
          </a:bodyPr>
          <a:lstStyle/>
          <a:p>
            <a:pPr marL="0" indent="0">
              <a:buNone/>
            </a:pPr>
            <a:r>
              <a:rPr lang="el-GR" sz="6600" dirty="0"/>
              <a:t>Σήμερα είναι ______, __ Απριλίου 2026 (__/04/2026).Τώρα είμαστε στην άνοιξη.</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42EEEB22-7870-F9A6-E854-6B5697D37116}"/>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προφορικού λόγου </a:t>
            </a:r>
          </a:p>
        </p:txBody>
      </p:sp>
      <p:pic>
        <p:nvPicPr>
          <p:cNvPr id="6" name="Picture 2" descr="Listening clipart Φωτογραφίες Αρχείου, Royalty Free Listening clipart  Εικόνες | DepositPhotos">
            <a:extLst>
              <a:ext uri="{FF2B5EF4-FFF2-40B4-BE49-F238E27FC236}">
                <a16:creationId xmlns:a16="http://schemas.microsoft.com/office/drawing/2014/main" id="{7C7712E3-3B4A-E57A-0275-3DB7DE085A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303" y="2922815"/>
            <a:ext cx="1633879" cy="2664336"/>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6CC84959-184A-70C8-4127-79DE1A512D53}"/>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Ακούστε!</a:t>
            </a:r>
          </a:p>
        </p:txBody>
      </p:sp>
      <p:sp>
        <p:nvSpPr>
          <p:cNvPr id="4" name="Rectangle 1">
            <a:extLst>
              <a:ext uri="{FF2B5EF4-FFF2-40B4-BE49-F238E27FC236}">
                <a16:creationId xmlns:a16="http://schemas.microsoft.com/office/drawing/2014/main" id="{3AE4DDC0-731F-473F-B3D7-DDF2796651E6}"/>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2" name="ElevenLabs_2026-04-09T10_43_11_Stefanos - Calm, Narrational and Soft_pvc_sp96_s83_sb100_v3">
            <a:hlinkClick r:id="" action="ppaction://media"/>
            <a:extLst>
              <a:ext uri="{FF2B5EF4-FFF2-40B4-BE49-F238E27FC236}">
                <a16:creationId xmlns:a16="http://schemas.microsoft.com/office/drawing/2014/main" id="{896C0680-A33E-00A1-C458-8419992C45DF}"/>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8066088" y="3221038"/>
            <a:ext cx="406400" cy="406400"/>
          </a:xfrm>
        </p:spPr>
      </p:pic>
    </p:spTree>
    <p:extLst>
      <p:ext uri="{BB962C8B-B14F-4D97-AF65-F5344CB8AC3E}">
        <p14:creationId xmlns:p14="http://schemas.microsoft.com/office/powerpoint/2010/main" val="217819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3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270DE8-4E46-85F1-FC94-4344E5F383A6}"/>
              </a:ext>
            </a:extLst>
          </p:cNvPr>
          <p:cNvSpPr>
            <a:spLocks noChangeArrowheads="1"/>
          </p:cNvSpPr>
          <p:nvPr/>
        </p:nvSpPr>
        <p:spPr bwMode="auto">
          <a:xfrm>
            <a:off x="326572" y="566678"/>
            <a:ext cx="4963886"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rgbClr val="0A0A0A"/>
              </a:solidFill>
              <a:effectLst/>
              <a:latin typeface="Google Sans"/>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2800" i="0" u="none" strike="noStrike" cap="none" normalizeH="0" baseline="0" dirty="0">
                <a:ln>
                  <a:noFill/>
                </a:ln>
                <a:solidFill>
                  <a:srgbClr val="0A0A0A"/>
                </a:solidFill>
                <a:effectLst/>
                <a:latin typeface="+mn-lt"/>
              </a:rPr>
              <a:t>Είμαι ευτυχισμένος, επειδή σήμερα έχω τα _________μου.</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2800" i="0" u="none" strike="noStrike" cap="none" normalizeH="0" baseline="0" dirty="0">
                <a:ln>
                  <a:noFill/>
                </a:ln>
                <a:solidFill>
                  <a:srgbClr val="0A0A0A"/>
                </a:solidFill>
                <a:effectLst/>
                <a:latin typeface="+mn-lt"/>
              </a:rPr>
              <a:t>Είμαι ενθουσιασμένος, γιατί το Σαββατοκύριακο θα πάω______.</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2800" i="0" u="none" strike="noStrike" cap="none" normalizeH="0" baseline="0" dirty="0">
                <a:ln>
                  <a:noFill/>
                </a:ln>
                <a:solidFill>
                  <a:srgbClr val="0A0A0A"/>
                </a:solidFill>
                <a:effectLst/>
                <a:latin typeface="+mn-lt"/>
              </a:rPr>
              <a:t>Είμαι δυστυχισμένος, επειδή έχασα το αγαπημένο μου_________.</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2800" i="0" u="none" strike="noStrike" cap="none" normalizeH="0" baseline="0" dirty="0">
                <a:ln>
                  <a:noFill/>
                </a:ln>
                <a:solidFill>
                  <a:srgbClr val="0A0A0A"/>
                </a:solidFill>
                <a:effectLst/>
                <a:latin typeface="+mn-lt"/>
              </a:rPr>
              <a:t>Είμαι θυμωμένος, γιατί ο φίλος μου  </a:t>
            </a:r>
            <a:r>
              <a:rPr lang="el-GR" altLang="el-GR" sz="2800" dirty="0">
                <a:solidFill>
                  <a:srgbClr val="0A0A0A"/>
                </a:solidFill>
                <a:latin typeface="+mn-lt"/>
              </a:rPr>
              <a:t>άργησε </a:t>
            </a:r>
            <a:r>
              <a:rPr kumimoji="0" lang="el-GR" altLang="el-GR" sz="2800" i="0" u="none" strike="noStrike" cap="none" normalizeH="0" baseline="0" dirty="0">
                <a:ln>
                  <a:noFill/>
                </a:ln>
                <a:solidFill>
                  <a:srgbClr val="0A0A0A"/>
                </a:solidFill>
                <a:effectLst/>
                <a:latin typeface="+mn-lt"/>
              </a:rPr>
              <a:t>πάλι στο_______.</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EBC7CD91-D2E6-8659-7896-B3E0CC2D5582}"/>
              </a:ext>
            </a:extLst>
          </p:cNvPr>
          <p:cNvSpPr>
            <a:spLocks noChangeArrowheads="1"/>
          </p:cNvSpPr>
          <p:nvPr/>
        </p:nvSpPr>
        <p:spPr bwMode="auto">
          <a:xfrm>
            <a:off x="108857" y="16546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pic>
        <p:nvPicPr>
          <p:cNvPr id="1028" name="Picture 4" descr="Αγόρι καρτούν έχουν γενέθλια Διάνυσμα από ©Polyudova 146253383">
            <a:extLst>
              <a:ext uri="{FF2B5EF4-FFF2-40B4-BE49-F238E27FC236}">
                <a16:creationId xmlns:a16="http://schemas.microsoft.com/office/drawing/2014/main" id="{42F16F08-015D-DBEC-883F-B368B807D0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390"/>
          <a:stretch>
            <a:fillRect/>
          </a:stretch>
        </p:blipFill>
        <p:spPr bwMode="auto">
          <a:xfrm>
            <a:off x="5639821" y="185678"/>
            <a:ext cx="2523445"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Προγραμματισμος μονοημερης εκδρομης – 2ο Νηπιαγωγείο Άνω Λιοσίων">
            <a:extLst>
              <a:ext uri="{FF2B5EF4-FFF2-40B4-BE49-F238E27FC236}">
                <a16:creationId xmlns:a16="http://schemas.microsoft.com/office/drawing/2014/main" id="{04A40418-C114-E336-D18A-0880689C71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00"/>
          <a:stretch>
            <a:fillRect/>
          </a:stretch>
        </p:blipFill>
        <p:spPr bwMode="auto">
          <a:xfrm>
            <a:off x="8786811" y="185678"/>
            <a:ext cx="2621418" cy="28193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45 Δωρεάν εικόνες για το Λυπημένο Παιδί">
            <a:extLst>
              <a:ext uri="{FF2B5EF4-FFF2-40B4-BE49-F238E27FC236}">
                <a16:creationId xmlns:a16="http://schemas.microsoft.com/office/drawing/2014/main" id="{8AB35B10-76B4-D986-96F3-4A8836EB7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5128" y="3165740"/>
            <a:ext cx="2508138" cy="30064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6" name="Picture 12" descr="Διαχείριση θυμού στην εφηβεία">
            <a:extLst>
              <a:ext uri="{FF2B5EF4-FFF2-40B4-BE49-F238E27FC236}">
                <a16:creationId xmlns:a16="http://schemas.microsoft.com/office/drawing/2014/main" id="{148DEF55-C946-E8BA-D2A9-49A0B32375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6811" y="3216730"/>
            <a:ext cx="2609850" cy="3074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222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1828B-459F-01B6-A3F4-4F9E20F90D2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69AFBB0-A13C-8DA8-1D7D-9A77326ED91B}"/>
              </a:ext>
            </a:extLst>
          </p:cNvPr>
          <p:cNvSpPr>
            <a:spLocks noChangeArrowheads="1"/>
          </p:cNvSpPr>
          <p:nvPr/>
        </p:nvSpPr>
        <p:spPr bwMode="auto">
          <a:xfrm>
            <a:off x="326572" y="566677"/>
            <a:ext cx="4604658"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rgbClr val="0A0A0A"/>
              </a:solidFill>
              <a:effectLst/>
              <a:latin typeface="Google Sans"/>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2800" i="0" u="none" strike="noStrike" cap="none" normalizeH="0" baseline="0" dirty="0">
                <a:ln>
                  <a:noFill/>
                </a:ln>
                <a:solidFill>
                  <a:srgbClr val="0A0A0A"/>
                </a:solidFill>
                <a:effectLst/>
                <a:latin typeface="+mn-lt"/>
              </a:rPr>
              <a:t>Είμαι ντροπιασμένος, γιατί έκανα ένα ______μπροστά σε όλους.</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2800" i="0" u="none" strike="noStrike" cap="none" normalizeH="0" baseline="0" dirty="0">
                <a:ln>
                  <a:noFill/>
                </a:ln>
                <a:solidFill>
                  <a:srgbClr val="0A0A0A"/>
                </a:solidFill>
                <a:effectLst/>
                <a:latin typeface="+mn-lt"/>
              </a:rPr>
              <a:t>Χαίρομαι, επειδή πήρα καλό βαθμό στο ________ των Ελληνικών.</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2800" i="0" u="none" strike="noStrike" cap="none" normalizeH="0" baseline="0" dirty="0">
                <a:ln>
                  <a:noFill/>
                </a:ln>
                <a:solidFill>
                  <a:srgbClr val="0A0A0A"/>
                </a:solidFill>
                <a:effectLst/>
                <a:latin typeface="+mn-lt"/>
              </a:rPr>
              <a:t>Θυμώνω, γιατί η αδερφή μου παίρνει τα ________μου.</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2800" i="0" u="none" strike="noStrike" cap="none" normalizeH="0" baseline="0" dirty="0">
                <a:ln>
                  <a:noFill/>
                </a:ln>
                <a:solidFill>
                  <a:srgbClr val="0A0A0A"/>
                </a:solidFill>
                <a:effectLst/>
                <a:latin typeface="+mn-lt"/>
              </a:rPr>
              <a:t>Ντρέπομαι, επειδή δεν ξέρω πώς να απαντήσω στην_______.</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AE92F281-5C3E-C4C4-7B00-7106C972CEE5}"/>
              </a:ext>
            </a:extLst>
          </p:cNvPr>
          <p:cNvSpPr>
            <a:spLocks noChangeArrowheads="1"/>
          </p:cNvSpPr>
          <p:nvPr/>
        </p:nvSpPr>
        <p:spPr bwMode="auto">
          <a:xfrm>
            <a:off x="108857" y="16546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pic>
        <p:nvPicPr>
          <p:cNvPr id="6146" name="Picture 2" descr="Ντροπιασμένος αγόρι παιδί χαρακτήρα κινουμένων σχεδίων: Vector στοκ (χωρίς  δικαιώματα) 2648934453 | Shutterstock">
            <a:extLst>
              <a:ext uri="{FF2B5EF4-FFF2-40B4-BE49-F238E27FC236}">
                <a16:creationId xmlns:a16="http://schemas.microsoft.com/office/drawing/2014/main" id="{96C29FDD-AA56-4D69-538D-1A99A227DF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80"/>
          <a:stretch>
            <a:fillRect/>
          </a:stretch>
        </p:blipFill>
        <p:spPr bwMode="auto">
          <a:xfrm>
            <a:off x="5148945" y="761999"/>
            <a:ext cx="2476500" cy="24275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48" name="Picture 4" descr="Καλό βαθμό καρτούν κορίτσι Διανυσματική απεικόνιση - εικονογραφία: 70304633">
            <a:extLst>
              <a:ext uri="{FF2B5EF4-FFF2-40B4-BE49-F238E27FC236}">
                <a16:creationId xmlns:a16="http://schemas.microsoft.com/office/drawing/2014/main" id="{6265F424-B719-AB69-BFF1-306F7B7E50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109"/>
          <a:stretch>
            <a:fillRect/>
          </a:stretch>
        </p:blipFill>
        <p:spPr bwMode="auto">
          <a:xfrm>
            <a:off x="8056109" y="762000"/>
            <a:ext cx="3101748" cy="24275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12" descr="Διαχείριση θυμού στην εφηβεία">
            <a:extLst>
              <a:ext uri="{FF2B5EF4-FFF2-40B4-BE49-F238E27FC236}">
                <a16:creationId xmlns:a16="http://schemas.microsoft.com/office/drawing/2014/main" id="{2D539951-F195-DB86-77B6-EA625B915A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2270" y="3428999"/>
            <a:ext cx="2609850" cy="3074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50" name="Picture 6" descr="Ντρέπομαι να… - Κέντρο Ειδικών Θεραπειών">
            <a:extLst>
              <a:ext uri="{FF2B5EF4-FFF2-40B4-BE49-F238E27FC236}">
                <a16:creationId xmlns:a16="http://schemas.microsoft.com/office/drawing/2014/main" id="{A05D8EB6-EA54-7AD6-8999-632CA3F2833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844" t="15028" r="18805" b="23145"/>
          <a:stretch>
            <a:fillRect/>
          </a:stretch>
        </p:blipFill>
        <p:spPr bwMode="auto">
          <a:xfrm>
            <a:off x="8056109" y="3472541"/>
            <a:ext cx="3101748" cy="29282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177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A1FE6-B461-4151-FA7D-1B96EA4BB23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2ABAA5B-47D2-CF4C-51DB-E067FBE71261}"/>
              </a:ext>
            </a:extLst>
          </p:cNvPr>
          <p:cNvSpPr>
            <a:spLocks noChangeArrowheads="1"/>
          </p:cNvSpPr>
          <p:nvPr/>
        </p:nvSpPr>
        <p:spPr bwMode="auto">
          <a:xfrm>
            <a:off x="1107156" y="4000672"/>
            <a:ext cx="3189515" cy="156966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pPr>
            <a:r>
              <a:rPr kumimoji="0" lang="el-GR" altLang="el-GR" sz="2800" i="0" u="none" strike="noStrike" cap="none" normalizeH="0" baseline="0" dirty="0">
                <a:ln>
                  <a:noFill/>
                </a:ln>
                <a:solidFill>
                  <a:srgbClr val="0A0A0A"/>
                </a:solidFill>
                <a:effectLst/>
                <a:latin typeface="+mn-lt"/>
              </a:rPr>
              <a:t>Ζηλεύω, γιατί ο αδερφός μου πήρε καινούριο_______.</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2D10F6D1-9EE8-D28F-6156-7DE963237C81}"/>
              </a:ext>
            </a:extLst>
          </p:cNvPr>
          <p:cNvSpPr>
            <a:spLocks noChangeArrowheads="1"/>
          </p:cNvSpPr>
          <p:nvPr/>
        </p:nvSpPr>
        <p:spPr bwMode="auto">
          <a:xfrm>
            <a:off x="108857" y="16546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pic>
        <p:nvPicPr>
          <p:cNvPr id="7176" name="Picture 8" descr="φοβισμένος σκύλος Στοκ Εικονογραφήσεις, Vectors, &amp; Clipart – (345 Στοκ  Εικονογραφήσεις)">
            <a:extLst>
              <a:ext uri="{FF2B5EF4-FFF2-40B4-BE49-F238E27FC236}">
                <a16:creationId xmlns:a16="http://schemas.microsoft.com/office/drawing/2014/main" id="{0ABA15E7-ADE1-D9CC-2D92-7759787BE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9629" y="505848"/>
            <a:ext cx="4299857" cy="29231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8" name="Picture 10" descr="Um menino tremendo na ilustração do clima de inverno | Vetor Premium">
            <a:extLst>
              <a:ext uri="{FF2B5EF4-FFF2-40B4-BE49-F238E27FC236}">
                <a16:creationId xmlns:a16="http://schemas.microsoft.com/office/drawing/2014/main" id="{6E3B6114-A922-AE84-B6E9-EB6FD41E6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320" y="505849"/>
            <a:ext cx="2166257" cy="28093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80" name="Picture 12" descr="Δεσποινα Παυλιδου added a new photo. - Δεσποινα Παυλιδου">
            <a:extLst>
              <a:ext uri="{FF2B5EF4-FFF2-40B4-BE49-F238E27FC236}">
                <a16:creationId xmlns:a16="http://schemas.microsoft.com/office/drawing/2014/main" id="{51EEBD69-9898-40BE-6CB0-B78AF31DCC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9551" b="8972"/>
          <a:stretch>
            <a:fillRect/>
          </a:stretch>
        </p:blipFill>
        <p:spPr bwMode="auto">
          <a:xfrm>
            <a:off x="964298" y="505849"/>
            <a:ext cx="3491129" cy="2809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E6A09BC-65EE-07A3-8E21-EB4406C6A3ED}"/>
              </a:ext>
            </a:extLst>
          </p:cNvPr>
          <p:cNvSpPr txBox="1"/>
          <p:nvPr/>
        </p:nvSpPr>
        <p:spPr>
          <a:xfrm rot="10800000" flipV="1">
            <a:off x="4789033" y="4000672"/>
            <a:ext cx="2492829" cy="1815882"/>
          </a:xfrm>
          <a:prstGeom prst="rect">
            <a:avLst/>
          </a:prstGeom>
          <a:noFill/>
          <a:ln w="57150">
            <a:solidFill>
              <a:schemeClr val="tx1"/>
            </a:solidFill>
          </a:ln>
        </p:spPr>
        <p:txBody>
          <a:bodyPr wrap="square">
            <a:spAutoFit/>
          </a:bodyPr>
          <a:lstStyle/>
          <a:p>
            <a:pPr marR="0" lvl="0" algn="l" defTabSz="914400" rtl="0" eaLnBrk="0" fontAlgn="base" latinLnBrk="0" hangingPunct="0">
              <a:lnSpc>
                <a:spcPct val="100000"/>
              </a:lnSpc>
              <a:spcBef>
                <a:spcPct val="0"/>
              </a:spcBef>
              <a:spcAft>
                <a:spcPct val="0"/>
              </a:spcAft>
              <a:buClrTx/>
              <a:buSzTx/>
              <a:tabLst/>
            </a:pPr>
            <a:r>
              <a:rPr kumimoji="0" lang="el-GR" altLang="el-GR" sz="2800" i="0" u="none" strike="noStrike" cap="none" normalizeH="0" baseline="0" dirty="0">
                <a:ln>
                  <a:noFill/>
                </a:ln>
                <a:solidFill>
                  <a:srgbClr val="0A0A0A"/>
                </a:solidFill>
                <a:effectLst/>
                <a:latin typeface="+mn-lt"/>
              </a:rPr>
              <a:t>Μισώ το κρύο, επειδή θέλω να πηγαίνω στη______.</a:t>
            </a:r>
          </a:p>
        </p:txBody>
      </p:sp>
      <p:sp>
        <p:nvSpPr>
          <p:cNvPr id="7" name="TextBox 6">
            <a:extLst>
              <a:ext uri="{FF2B5EF4-FFF2-40B4-BE49-F238E27FC236}">
                <a16:creationId xmlns:a16="http://schemas.microsoft.com/office/drawing/2014/main" id="{BAC7AC82-BD32-2255-E028-AF053C135DAC}"/>
              </a:ext>
            </a:extLst>
          </p:cNvPr>
          <p:cNvSpPr txBox="1"/>
          <p:nvPr/>
        </p:nvSpPr>
        <p:spPr>
          <a:xfrm>
            <a:off x="7500257" y="4000672"/>
            <a:ext cx="4169229" cy="1384995"/>
          </a:xfrm>
          <a:prstGeom prst="rect">
            <a:avLst/>
          </a:prstGeom>
          <a:noFill/>
          <a:ln w="57150">
            <a:solidFill>
              <a:schemeClr val="tx1"/>
            </a:solidFill>
          </a:ln>
        </p:spPr>
        <p:txBody>
          <a:bodyPr wrap="square">
            <a:spAutoFit/>
          </a:bodyPr>
          <a:lstStyle/>
          <a:p>
            <a:r>
              <a:rPr lang="el-GR" sz="2800" dirty="0">
                <a:latin typeface="+mn-lt"/>
              </a:rPr>
              <a:t>Φοβάμαι τα μεγάλα ______, επειδή γαβγίζουν πολύ δυνατά.</a:t>
            </a:r>
          </a:p>
        </p:txBody>
      </p:sp>
      <p:pic>
        <p:nvPicPr>
          <p:cNvPr id="8" name="Picture 2" descr="γαυγίζω Στοκ Εικονογραφήσεις, Vectors, &amp; Clipart – (4,633 Στοκ  Εικονογραφήσεις)">
            <a:extLst>
              <a:ext uri="{FF2B5EF4-FFF2-40B4-BE49-F238E27FC236}">
                <a16:creationId xmlns:a16="http://schemas.microsoft.com/office/drawing/2014/main" id="{26420EEF-1FB7-F5C4-9B5C-AD32318A39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8647" y="1285874"/>
            <a:ext cx="2360839"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72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ADE8C-F071-30D4-056E-A7E788B337B4}"/>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4B490EF6-7262-25D7-6A6D-1951D2CABD4B}"/>
              </a:ext>
            </a:extLst>
          </p:cNvPr>
          <p:cNvSpPr/>
          <p:nvPr/>
        </p:nvSpPr>
        <p:spPr>
          <a:xfrm>
            <a:off x="0" y="295275"/>
            <a:ext cx="7097486" cy="99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Κατανόηση γραπτού λόγου </a:t>
            </a:r>
          </a:p>
        </p:txBody>
      </p:sp>
      <p:sp>
        <p:nvSpPr>
          <p:cNvPr id="8" name="Ορθογώνιο 7">
            <a:extLst>
              <a:ext uri="{FF2B5EF4-FFF2-40B4-BE49-F238E27FC236}">
                <a16:creationId xmlns:a16="http://schemas.microsoft.com/office/drawing/2014/main" id="{30E005A0-7F67-95CB-D1ED-ADE4C2F2996A}"/>
              </a:ext>
            </a:extLst>
          </p:cNvPr>
          <p:cNvSpPr/>
          <p:nvPr/>
        </p:nvSpPr>
        <p:spPr>
          <a:xfrm>
            <a:off x="163541" y="5855617"/>
            <a:ext cx="2264228" cy="66403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Διαβάστε!</a:t>
            </a:r>
          </a:p>
        </p:txBody>
      </p:sp>
      <p:sp>
        <p:nvSpPr>
          <p:cNvPr id="4" name="Rectangle 1">
            <a:extLst>
              <a:ext uri="{FF2B5EF4-FFF2-40B4-BE49-F238E27FC236}">
                <a16:creationId xmlns:a16="http://schemas.microsoft.com/office/drawing/2014/main" id="{BEF44962-4FD8-EC2E-0438-DD50241D7D62}"/>
              </a:ext>
            </a:extLst>
          </p:cNvPr>
          <p:cNvSpPr>
            <a:spLocks noChangeArrowheads="1"/>
          </p:cNvSpPr>
          <p:nvPr/>
        </p:nvSpPr>
        <p:spPr bwMode="auto">
          <a:xfrm>
            <a:off x="2859755" y="3868004"/>
            <a:ext cx="824367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i="0" u="none" strike="noStrike" cap="none" normalizeH="0" baseline="0" dirty="0">
              <a:ln>
                <a:noFill/>
              </a:ln>
              <a:solidFill>
                <a:schemeClr val="tx1"/>
              </a:solidFill>
              <a:effectLst/>
              <a:latin typeface="Arial" panose="020B0604020202020204" pitchFamily="34" charset="0"/>
            </a:endParaRPr>
          </a:p>
        </p:txBody>
      </p:sp>
      <p:pic>
        <p:nvPicPr>
          <p:cNvPr id="1026" name="Picture 2" descr="Vetor Reading an book line icon. linear style sign for mobile concept and web design. Book pages and Finger point outline vector icon. Read symbol, logo illustration. Vector graphics do Stock |">
            <a:extLst>
              <a:ext uri="{FF2B5EF4-FFF2-40B4-BE49-F238E27FC236}">
                <a16:creationId xmlns:a16="http://schemas.microsoft.com/office/drawing/2014/main" id="{054C647A-4592-D749-80ED-0C08717A0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55" y="3526971"/>
            <a:ext cx="18288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015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D0A66-56B6-AECB-8E66-3441B175FD3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72784CC-6552-BB0A-62DF-CE9796516830}"/>
              </a:ext>
            </a:extLst>
          </p:cNvPr>
          <p:cNvSpPr>
            <a:spLocks noChangeArrowheads="1"/>
          </p:cNvSpPr>
          <p:nvPr/>
        </p:nvSpPr>
        <p:spPr bwMode="auto">
          <a:xfrm>
            <a:off x="326572" y="566678"/>
            <a:ext cx="4963886"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rgbClr val="0A0A0A"/>
              </a:solidFill>
              <a:effectLst/>
              <a:latin typeface="Google Sans"/>
            </a:endParaRPr>
          </a:p>
          <a:p>
            <a:pPr marL="457200" lvl="0" indent="-457200">
              <a:buFont typeface="Wingdings" panose="05000000000000000000" pitchFamily="2" charset="2"/>
              <a:buChar char="q"/>
            </a:pPr>
            <a:r>
              <a:rPr kumimoji="0" lang="el-GR" altLang="el-GR" sz="2800" i="0" u="none" strike="noStrike" cap="none" normalizeH="0" baseline="0" dirty="0">
                <a:ln>
                  <a:noFill/>
                </a:ln>
                <a:solidFill>
                  <a:srgbClr val="0A0A0A"/>
                </a:solidFill>
                <a:effectLst/>
                <a:latin typeface="+mn-lt"/>
              </a:rPr>
              <a:t>Είμαι ευτυχισμένος, επειδή σήμερα έχω τα </a:t>
            </a:r>
            <a:r>
              <a:rPr lang="el-GR" altLang="el-GR" sz="2800" dirty="0">
                <a:solidFill>
                  <a:srgbClr val="FF0000"/>
                </a:solidFill>
              </a:rPr>
              <a:t>γενέθλιά</a:t>
            </a:r>
            <a:r>
              <a:rPr lang="el-GR" altLang="el-GR" sz="2800" dirty="0">
                <a:solidFill>
                  <a:srgbClr val="0A0A0A"/>
                </a:solidFill>
              </a:rPr>
              <a:t> </a:t>
            </a:r>
            <a:r>
              <a:rPr kumimoji="0" lang="el-GR" altLang="el-GR" sz="2800" i="0" u="none" strike="noStrike" cap="none" normalizeH="0" baseline="0" dirty="0">
                <a:ln>
                  <a:noFill/>
                </a:ln>
                <a:solidFill>
                  <a:srgbClr val="0A0A0A"/>
                </a:solidFill>
                <a:effectLst/>
                <a:latin typeface="+mn-lt"/>
              </a:rPr>
              <a:t>μου.</a:t>
            </a:r>
          </a:p>
          <a:p>
            <a:pPr marL="457200" lvl="0" indent="-457200">
              <a:buFont typeface="Wingdings" panose="05000000000000000000" pitchFamily="2" charset="2"/>
              <a:buChar char="q"/>
            </a:pPr>
            <a:r>
              <a:rPr kumimoji="0" lang="el-GR" altLang="el-GR" sz="2800" i="0" u="none" strike="noStrike" cap="none" normalizeH="0" baseline="0" dirty="0">
                <a:ln>
                  <a:noFill/>
                </a:ln>
                <a:solidFill>
                  <a:srgbClr val="0A0A0A"/>
                </a:solidFill>
                <a:effectLst/>
                <a:latin typeface="+mn-lt"/>
              </a:rPr>
              <a:t>Είμαι ενθουσιασμένος, γιατί το Σαββατοκύριακο θα πάω</a:t>
            </a:r>
            <a:r>
              <a:rPr lang="el-GR" altLang="el-GR" sz="2800" dirty="0">
                <a:solidFill>
                  <a:srgbClr val="FF0000"/>
                </a:solidFill>
              </a:rPr>
              <a:t> εκδρομή</a:t>
            </a:r>
            <a:r>
              <a:rPr kumimoji="0" lang="el-GR" altLang="el-GR" sz="2800" i="0" u="none" strike="noStrike" cap="none" normalizeH="0" baseline="0" dirty="0">
                <a:ln>
                  <a:noFill/>
                </a:ln>
                <a:solidFill>
                  <a:srgbClr val="0A0A0A"/>
                </a:solidFill>
                <a:effectLst/>
                <a:latin typeface="+mn-lt"/>
              </a:rPr>
              <a:t>.</a:t>
            </a:r>
          </a:p>
          <a:p>
            <a:pPr marL="457200" lvl="0" indent="-457200">
              <a:buFont typeface="Wingdings" panose="05000000000000000000" pitchFamily="2" charset="2"/>
              <a:buChar char="q"/>
            </a:pPr>
            <a:r>
              <a:rPr kumimoji="0" lang="el-GR" altLang="el-GR" sz="2800" i="0" u="none" strike="noStrike" cap="none" normalizeH="0" baseline="0" dirty="0">
                <a:ln>
                  <a:noFill/>
                </a:ln>
                <a:solidFill>
                  <a:srgbClr val="0A0A0A"/>
                </a:solidFill>
                <a:effectLst/>
                <a:latin typeface="+mn-lt"/>
              </a:rPr>
              <a:t>Είμαι δυστυχισμένος, επειδή έχασα το αγαπημένο μου</a:t>
            </a:r>
            <a:r>
              <a:rPr lang="el-GR" altLang="el-GR" sz="2800" dirty="0">
                <a:solidFill>
                  <a:srgbClr val="FF0000"/>
                </a:solidFill>
              </a:rPr>
              <a:t> παιχνίδι</a:t>
            </a:r>
            <a:r>
              <a:rPr kumimoji="0" lang="el-GR" altLang="el-GR" sz="2800" i="0" u="none" strike="noStrike" cap="none" normalizeH="0" baseline="0" dirty="0">
                <a:ln>
                  <a:noFill/>
                </a:ln>
                <a:solidFill>
                  <a:srgbClr val="0A0A0A"/>
                </a:solidFill>
                <a:effectLst/>
                <a:latin typeface="+mn-lt"/>
              </a:rPr>
              <a:t>.</a:t>
            </a:r>
          </a:p>
          <a:p>
            <a:pPr marL="457200" lvl="0" indent="-457200">
              <a:buFont typeface="Wingdings" panose="05000000000000000000" pitchFamily="2" charset="2"/>
              <a:buChar char="q"/>
            </a:pPr>
            <a:r>
              <a:rPr kumimoji="0" lang="el-GR" altLang="el-GR" sz="2800" i="0" u="none" strike="noStrike" cap="none" normalizeH="0" baseline="0" dirty="0">
                <a:ln>
                  <a:noFill/>
                </a:ln>
                <a:solidFill>
                  <a:srgbClr val="0A0A0A"/>
                </a:solidFill>
                <a:effectLst/>
                <a:latin typeface="+mn-lt"/>
              </a:rPr>
              <a:t>Είμαι θυμωμένος,</a:t>
            </a:r>
            <a:r>
              <a:rPr lang="el-GR" altLang="el-GR" sz="2800" dirty="0">
                <a:solidFill>
                  <a:srgbClr val="0A0A0A"/>
                </a:solidFill>
                <a:latin typeface="+mn-lt"/>
              </a:rPr>
              <a:t> </a:t>
            </a:r>
            <a:r>
              <a:rPr kumimoji="0" lang="el-GR" altLang="el-GR" sz="2800" i="0" u="none" strike="noStrike" cap="none" normalizeH="0" baseline="0" dirty="0">
                <a:ln>
                  <a:noFill/>
                </a:ln>
                <a:solidFill>
                  <a:srgbClr val="0A0A0A"/>
                </a:solidFill>
                <a:effectLst/>
                <a:latin typeface="+mn-lt"/>
              </a:rPr>
              <a:t>γιατί ο φίλος μου </a:t>
            </a:r>
            <a:r>
              <a:rPr lang="el-GR" altLang="el-GR" sz="2800" dirty="0">
                <a:solidFill>
                  <a:srgbClr val="0A0A0A"/>
                </a:solidFill>
                <a:latin typeface="+mn-lt"/>
              </a:rPr>
              <a:t> άργησε </a:t>
            </a:r>
            <a:r>
              <a:rPr kumimoji="0" lang="el-GR" altLang="el-GR" sz="2800" i="0" u="none" strike="noStrike" cap="none" normalizeH="0" baseline="0" dirty="0">
                <a:ln>
                  <a:noFill/>
                </a:ln>
                <a:solidFill>
                  <a:srgbClr val="0A0A0A"/>
                </a:solidFill>
                <a:effectLst/>
                <a:latin typeface="+mn-lt"/>
              </a:rPr>
              <a:t>πάλι στο </a:t>
            </a:r>
            <a:r>
              <a:rPr kumimoji="0" lang="el-GR" altLang="el-GR" sz="2800" i="0" u="none" strike="noStrike" cap="none" normalizeH="0" baseline="0" dirty="0">
                <a:ln>
                  <a:noFill/>
                </a:ln>
                <a:solidFill>
                  <a:srgbClr val="FF0000"/>
                </a:solidFill>
                <a:effectLst/>
                <a:latin typeface="+mn-lt"/>
              </a:rPr>
              <a:t>ραντεβού</a:t>
            </a:r>
            <a:r>
              <a:rPr kumimoji="0" lang="el-GR" altLang="el-GR" sz="2800" i="0" u="none" strike="noStrike" cap="none" normalizeH="0" baseline="0" dirty="0">
                <a:ln>
                  <a:noFill/>
                </a:ln>
                <a:solidFill>
                  <a:srgbClr val="0A0A0A"/>
                </a:solidFill>
                <a:effectLst/>
                <a:latin typeface="+mn-l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B64FB0E-ACBA-49CB-43F3-3CC8B89C9F86}"/>
              </a:ext>
            </a:extLst>
          </p:cNvPr>
          <p:cNvSpPr>
            <a:spLocks noChangeArrowheads="1"/>
          </p:cNvSpPr>
          <p:nvPr/>
        </p:nvSpPr>
        <p:spPr bwMode="auto">
          <a:xfrm>
            <a:off x="108857" y="16546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pic>
        <p:nvPicPr>
          <p:cNvPr id="1028" name="Picture 4" descr="Αγόρι καρτούν έχουν γενέθλια Διάνυσμα από ©Polyudova 146253383">
            <a:extLst>
              <a:ext uri="{FF2B5EF4-FFF2-40B4-BE49-F238E27FC236}">
                <a16:creationId xmlns:a16="http://schemas.microsoft.com/office/drawing/2014/main" id="{850A32CC-0633-1757-3423-B00AA15BB8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390"/>
          <a:stretch>
            <a:fillRect/>
          </a:stretch>
        </p:blipFill>
        <p:spPr bwMode="auto">
          <a:xfrm>
            <a:off x="5639821" y="185678"/>
            <a:ext cx="2523445"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Προγραμματισμος μονοημερης εκδρομης – 2ο Νηπιαγωγείο Άνω Λιοσίων">
            <a:extLst>
              <a:ext uri="{FF2B5EF4-FFF2-40B4-BE49-F238E27FC236}">
                <a16:creationId xmlns:a16="http://schemas.microsoft.com/office/drawing/2014/main" id="{D31D81F5-C7A6-6580-0C55-5D3A2466E1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00"/>
          <a:stretch>
            <a:fillRect/>
          </a:stretch>
        </p:blipFill>
        <p:spPr bwMode="auto">
          <a:xfrm>
            <a:off x="8786811" y="185678"/>
            <a:ext cx="2621418" cy="28193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45 Δωρεάν εικόνες για το Λυπημένο Παιδί">
            <a:extLst>
              <a:ext uri="{FF2B5EF4-FFF2-40B4-BE49-F238E27FC236}">
                <a16:creationId xmlns:a16="http://schemas.microsoft.com/office/drawing/2014/main" id="{677FD778-D784-9368-062D-850B418AA3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5128" y="3165740"/>
            <a:ext cx="2508138" cy="30064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6" name="Picture 12" descr="Διαχείριση θυμού στην εφηβεία">
            <a:extLst>
              <a:ext uri="{FF2B5EF4-FFF2-40B4-BE49-F238E27FC236}">
                <a16:creationId xmlns:a16="http://schemas.microsoft.com/office/drawing/2014/main" id="{2D206A54-8039-E92D-3157-877301808A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6811" y="3216730"/>
            <a:ext cx="2609850" cy="3074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60610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486</TotalTime>
  <Words>613</Words>
  <Application>Microsoft Office PowerPoint</Application>
  <PresentationFormat>Ευρεία οθόνη</PresentationFormat>
  <Paragraphs>134</Paragraphs>
  <Slides>27</Slides>
  <Notes>2</Notes>
  <HiddenSlides>0</HiddenSlides>
  <MMClips>1</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27</vt:i4>
      </vt:variant>
    </vt:vector>
  </HeadingPairs>
  <TitlesOfParts>
    <vt:vector size="33" baseType="lpstr">
      <vt:lpstr>Aptos</vt:lpstr>
      <vt:lpstr>Aptos Display</vt:lpstr>
      <vt:lpstr>Arial</vt:lpstr>
      <vt:lpstr>Google Sans</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ΕΛΕΝΗ ΧΑΡΑΛΑΜΠΟΥΣ</dc:creator>
  <cp:lastModifiedBy>Ελένη Χαραλάμπους</cp:lastModifiedBy>
  <cp:revision>58</cp:revision>
  <dcterms:created xsi:type="dcterms:W3CDTF">2026-01-06T08:52:35Z</dcterms:created>
  <dcterms:modified xsi:type="dcterms:W3CDTF">2026-04-22T11:41:29Z</dcterms:modified>
</cp:coreProperties>
</file>