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50" r:id="rId3"/>
    <p:sldId id="451" r:id="rId4"/>
    <p:sldId id="572" r:id="rId5"/>
    <p:sldId id="550" r:id="rId6"/>
    <p:sldId id="552" r:id="rId7"/>
    <p:sldId id="551" r:id="rId8"/>
    <p:sldId id="554" r:id="rId9"/>
    <p:sldId id="553" r:id="rId10"/>
    <p:sldId id="564" r:id="rId11"/>
    <p:sldId id="560" r:id="rId12"/>
    <p:sldId id="559" r:id="rId13"/>
    <p:sldId id="555" r:id="rId14"/>
    <p:sldId id="563" r:id="rId15"/>
    <p:sldId id="440" r:id="rId16"/>
    <p:sldId id="463" r:id="rId17"/>
    <p:sldId id="565" r:id="rId18"/>
    <p:sldId id="566" r:id="rId19"/>
    <p:sldId id="567" r:id="rId20"/>
    <p:sldId id="568" r:id="rId21"/>
    <p:sldId id="569" r:id="rId22"/>
    <p:sldId id="570" r:id="rId23"/>
    <p:sldId id="571" r:id="rId24"/>
    <p:sldId id="548" r:id="rId25"/>
    <p:sldId id="549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72" dt="2026-01-28T16:19:26.137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19:26.137" v="1584" actId="1076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6:18:53.107" v="157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6:18:53.107" v="157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6:19:08.406" v="1580" actId="1076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6:19:08.406" v="1580" actId="1076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6:19:13.973" v="1582" actId="1076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6:19:13.973" v="1582" actId="1076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6:19:26.137" v="1584" actId="1076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6:19:26.137" v="1584" actId="1076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addSp modSp new ord">
        <pc:chgData name="ΕΛΕΝΗ ΧΑΡΑΛΑΜΠΟΥΣ" userId="556232e53c28a5c7" providerId="LiveId" clId="{24C0D825-4C30-45F8-8EA9-4893F2BA61C4}" dt="2026-01-28T16:02:47.613" v="1467"/>
        <pc:sldMkLst>
          <pc:docMk/>
          <pc:sldMk cId="3618346389" sldId="571"/>
        </pc:sldMkLst>
        <pc:picChg chg="add mod">
          <ac:chgData name="ΕΛΕΝΗ ΧΑΡΑΛΑΜΠΟΥΣ" userId="556232e53c28a5c7" providerId="LiveId" clId="{24C0D825-4C30-45F8-8EA9-4893F2BA61C4}" dt="2026-01-28T16:02:40.724" v="1465" actId="14100"/>
          <ac:picMkLst>
            <pc:docMk/>
            <pc:sldMk cId="3618346389" sldId="571"/>
            <ac:picMk id="9218" creationId="{4DA80D34-4668-4D0D-8F3E-9278F6AA8B62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6:18:40.680" v="1575" actId="1076"/>
        <pc:sldMkLst>
          <pc:docMk/>
          <pc:sldMk cId="154293091" sldId="572"/>
        </pc:sldMkLst>
        <pc:spChg chg="add del mod">
          <ac:chgData name="ΕΛΕΝΗ ΧΑΡΑΛΑΜΠΟΥΣ" userId="556232e53c28a5c7" providerId="LiveId" clId="{24C0D825-4C30-45F8-8EA9-4893F2BA61C4}" dt="2026-01-28T16:08:31.967" v="1537" actId="478"/>
          <ac:spMkLst>
            <pc:docMk/>
            <pc:sldMk cId="154293091" sldId="572"/>
            <ac:spMk id="2" creationId="{601AE602-CF5F-463A-9A46-24345CBA9ADA}"/>
          </ac:spMkLst>
        </pc:spChg>
        <pc:spChg chg="add mod">
          <ac:chgData name="ΕΛΕΝΗ ΧΑΡΑΛΑΜΠΟΥΣ" userId="556232e53c28a5c7" providerId="LiveId" clId="{24C0D825-4C30-45F8-8EA9-4893F2BA61C4}" dt="2026-01-28T16:09:04.266" v="1550" actId="20577"/>
          <ac:spMkLst>
            <pc:docMk/>
            <pc:sldMk cId="154293091" sldId="572"/>
            <ac:spMk id="3" creationId="{E40BD4AE-85BF-4068-AB1C-9AE3BA32186E}"/>
          </ac:spMkLst>
        </pc:spChg>
        <pc:spChg chg="add del">
          <ac:chgData name="ΕΛΕΝΗ ΧΑΡΑΛΑΜΠΟΥΣ" userId="556232e53c28a5c7" providerId="LiveId" clId="{24C0D825-4C30-45F8-8EA9-4893F2BA61C4}" dt="2026-01-28T16:15:01.829" v="1560" actId="478"/>
          <ac:spMkLst>
            <pc:docMk/>
            <pc:sldMk cId="154293091" sldId="572"/>
            <ac:spMk id="9" creationId="{C3090251-9CFA-4C03-A0B6-28617923DD3C}"/>
          </ac:spMkLst>
        </pc:spChg>
        <pc:spChg chg="add mod">
          <ac:chgData name="ΕΛΕΝΗ ΧΑΡΑΛΑΜΠΟΥΣ" userId="556232e53c28a5c7" providerId="LiveId" clId="{24C0D825-4C30-45F8-8EA9-4893F2BA61C4}" dt="2026-01-28T16:17:11.481" v="1569" actId="20577"/>
          <ac:spMkLst>
            <pc:docMk/>
            <pc:sldMk cId="154293091" sldId="572"/>
            <ac:spMk id="10" creationId="{45C1AC2E-F14B-4738-BF01-061DC9C8B7BA}"/>
          </ac:spMkLst>
        </pc:spChg>
        <pc:picChg chg="add del mod">
          <ac:chgData name="ΕΛΕΝΗ ΧΑΡΑΛΑΜΠΟΥΣ" userId="556232e53c28a5c7" providerId="LiveId" clId="{24C0D825-4C30-45F8-8EA9-4893F2BA61C4}" dt="2026-01-28T16:07:49.785" v="1522" actId="478"/>
          <ac:picMkLst>
            <pc:docMk/>
            <pc:sldMk cId="154293091" sldId="572"/>
            <ac:picMk id="10242" creationId="{409A092D-013B-4AD2-9ADB-B4BC5CB93806}"/>
          </ac:picMkLst>
        </pc:picChg>
        <pc:picChg chg="add del mod">
          <ac:chgData name="ΕΛΕΝΗ ΧΑΡΑΛΑΜΠΟΥΣ" userId="556232e53c28a5c7" providerId="LiveId" clId="{24C0D825-4C30-45F8-8EA9-4893F2BA61C4}" dt="2026-01-28T16:07:50.881" v="1523" actId="478"/>
          <ac:picMkLst>
            <pc:docMk/>
            <pc:sldMk cId="154293091" sldId="572"/>
            <ac:picMk id="10244" creationId="{C674E053-B4DA-46C9-9C13-C4EBF999897B}"/>
          </ac:picMkLst>
        </pc:picChg>
        <pc:picChg chg="add del mod">
          <ac:chgData name="ΕΛΕΝΗ ΧΑΡΑΛΑΜΠΟΥΣ" userId="556232e53c28a5c7" providerId="LiveId" clId="{24C0D825-4C30-45F8-8EA9-4893F2BA61C4}" dt="2026-01-28T16:18:34.560" v="1572" actId="1440"/>
          <ac:picMkLst>
            <pc:docMk/>
            <pc:sldMk cId="154293091" sldId="572"/>
            <ac:picMk id="10246" creationId="{EA4A82E9-485F-4078-99C2-BBC41E75BB08}"/>
          </ac:picMkLst>
        </pc:picChg>
        <pc:picChg chg="add mod">
          <ac:chgData name="ΕΛΕΝΗ ΧΑΡΑΛΑΜΠΟΥΣ" userId="556232e53c28a5c7" providerId="LiveId" clId="{24C0D825-4C30-45F8-8EA9-4893F2BA61C4}" dt="2026-01-28T16:18:40.680" v="1575" actId="1076"/>
          <ac:picMkLst>
            <pc:docMk/>
            <pc:sldMk cId="154293091" sldId="572"/>
            <ac:picMk id="10248" creationId="{70A87160-00E6-4A01-A640-B93D03A2FB9E}"/>
          </ac:picMkLst>
        </pc:picChg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24/4/2026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24/4/2026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24/4/2026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24/4/2026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24/4/2026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24/4/2026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24/4/2026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24/4/2026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24/4/2026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24/4/2026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24/4/2026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24/4/2026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41. Ενδιάμεση Διαγνωστική Αξιολόγηση στην Ελληνομάθεια για παιδιά με Μεταναστευτική Βιογραφία  28 Ιανουαρίου 2025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</a:rPr>
              <a:t>–Ανατροφοδότηση-ΜΕΡΟΣ Α_ΕΡΩΤΗΜΑ 1</a:t>
            </a:r>
            <a:endParaRPr lang="el-CY" sz="2000" dirty="0">
              <a:solidFill>
                <a:schemeClr val="tx1"/>
              </a:solidFill>
            </a:endParaRPr>
          </a:p>
          <a:p>
            <a:pPr algn="ctr"/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oon Stop Sign Stock Illustrations – 35,380 Cartoon Stop Sign Stock  Illustrations, Vectors &amp; Clipart - Dreamstime">
            <a:extLst>
              <a:ext uri="{FF2B5EF4-FFF2-40B4-BE49-F238E27FC236}">
                <a16:creationId xmlns:a16="http://schemas.microsoft.com/office/drawing/2014/main" id="{248E223D-4A96-48B6-9005-64A79B91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9" y="885982"/>
            <a:ext cx="2683100" cy="442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7F6D411B-95AC-4FC1-91FA-354DCD39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70" y="267167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290FCA9-D989-44EA-A273-AE4A76678078}"/>
              </a:ext>
            </a:extLst>
          </p:cNvPr>
          <p:cNvSpPr/>
          <p:nvPr/>
        </p:nvSpPr>
        <p:spPr>
          <a:xfrm>
            <a:off x="3825766" y="4164864"/>
            <a:ext cx="3951889" cy="18365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Διαβάζω  την πρώτη πρόταση!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A0B00C4-F4B4-453B-97A2-AA084A8D7471}"/>
              </a:ext>
            </a:extLst>
          </p:cNvPr>
          <p:cNvSpPr/>
          <p:nvPr/>
        </p:nvSpPr>
        <p:spPr>
          <a:xfrm>
            <a:off x="8098219" y="4164863"/>
            <a:ext cx="3552498" cy="18365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Ψάχνω!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6C5FB73-615D-4523-8941-42C45F886B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31561" r="33462" b="44288"/>
          <a:stretch/>
        </p:blipFill>
        <p:spPr>
          <a:xfrm>
            <a:off x="8276896" y="1849821"/>
            <a:ext cx="2822028" cy="20694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C41E376-B3FF-4AB2-A268-3C20567B06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0" t="65050" r="36753" b="29961"/>
          <a:stretch/>
        </p:blipFill>
        <p:spPr>
          <a:xfrm>
            <a:off x="3678619" y="2780165"/>
            <a:ext cx="3773214" cy="5123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6" name="Picture 2" descr="Detective dog Royalty-Free Διανύσματα">
            <a:extLst>
              <a:ext uri="{FF2B5EF4-FFF2-40B4-BE49-F238E27FC236}">
                <a16:creationId xmlns:a16="http://schemas.microsoft.com/office/drawing/2014/main" id="{836C2B13-4AF8-459A-BC25-6ECC2067F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069" y="144141"/>
            <a:ext cx="1459171" cy="14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9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2078EBB-F195-423A-A526-E5D4781F8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66457" r="36565" b="7346"/>
          <a:stretch/>
        </p:blipFill>
        <p:spPr>
          <a:xfrm>
            <a:off x="504497" y="274582"/>
            <a:ext cx="5696607" cy="26906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50" name="Picture 2" descr="Καρτούν Κοριτσάκι Αντίχειρες Επάνω Διάνυσμα από ©lawangdesign 616213996">
            <a:extLst>
              <a:ext uri="{FF2B5EF4-FFF2-40B4-BE49-F238E27FC236}">
                <a16:creationId xmlns:a16="http://schemas.microsoft.com/office/drawing/2014/main" id="{A52EC5D0-C6C7-4739-A67C-D2F68BA9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1" y="3321269"/>
            <a:ext cx="1048987" cy="30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hort bangs anime - 277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A7C809F1-1C7F-4680-9802-BD5626F74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6"/>
          <a:stretch/>
        </p:blipFill>
        <p:spPr bwMode="auto">
          <a:xfrm>
            <a:off x="2199126" y="3429000"/>
            <a:ext cx="2790825" cy="1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Γονείς και δύο μικρές δίδυμες κόρες, εικονογράφηση από τη σειρά  &quot;Ευτυχισμένες και αγαπημένες οικογένειες&quot; Διανυσματική απεικόνιση -  εικονογραφία από : 88361331">
            <a:extLst>
              <a:ext uri="{FF2B5EF4-FFF2-40B4-BE49-F238E27FC236}">
                <a16:creationId xmlns:a16="http://schemas.microsoft.com/office/drawing/2014/main" id="{E6A303F7-6A64-410F-9438-718DF438C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7"/>
          <a:stretch/>
        </p:blipFill>
        <p:spPr bwMode="auto">
          <a:xfrm>
            <a:off x="4989951" y="3321269"/>
            <a:ext cx="2076450" cy="20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 sisters #3811572 | Clipart Library">
            <a:extLst>
              <a:ext uri="{FF2B5EF4-FFF2-40B4-BE49-F238E27FC236}">
                <a16:creationId xmlns:a16="http://schemas.microsoft.com/office/drawing/2014/main" id="{9945D9B4-ABC9-494E-936F-A8E53F0A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93" y="3070498"/>
            <a:ext cx="20097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Καρτούν γιατρούς και νοσοκόμες Διάνυσμα από ©tigatelu 134860808">
            <a:extLst>
              <a:ext uri="{FF2B5EF4-FFF2-40B4-BE49-F238E27FC236}">
                <a16:creationId xmlns:a16="http://schemas.microsoft.com/office/drawing/2014/main" id="{93B000F0-034F-4847-8B13-3C77E880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49" y="2754532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06D9C435-7C6D-43B7-8D9C-F685BC1FF7C0}"/>
              </a:ext>
            </a:extLst>
          </p:cNvPr>
          <p:cNvSpPr/>
          <p:nvPr/>
        </p:nvSpPr>
        <p:spPr>
          <a:xfrm>
            <a:off x="1103586" y="5927834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CC78AB5D-601D-4E82-8AE9-6BDFAF29DA87}"/>
              </a:ext>
            </a:extLst>
          </p:cNvPr>
          <p:cNvSpPr/>
          <p:nvPr/>
        </p:nvSpPr>
        <p:spPr>
          <a:xfrm>
            <a:off x="3158605" y="5966428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4F685932-90A0-4768-9857-BD15E65B8DC3}"/>
              </a:ext>
            </a:extLst>
          </p:cNvPr>
          <p:cNvSpPr/>
          <p:nvPr/>
        </p:nvSpPr>
        <p:spPr>
          <a:xfrm>
            <a:off x="10427652" y="5927832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D6E8B035-A596-4ABB-AD8D-F1A8FACF606A}"/>
              </a:ext>
            </a:extLst>
          </p:cNvPr>
          <p:cNvSpPr/>
          <p:nvPr/>
        </p:nvSpPr>
        <p:spPr>
          <a:xfrm>
            <a:off x="7869003" y="5966428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D976A9F7-27B1-42B7-9220-ECAE4C263755}"/>
              </a:ext>
            </a:extLst>
          </p:cNvPr>
          <p:cNvSpPr/>
          <p:nvPr/>
        </p:nvSpPr>
        <p:spPr>
          <a:xfrm>
            <a:off x="5742710" y="5927833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5F9F6F5B-784E-4F72-B941-5417DE099D38}"/>
              </a:ext>
            </a:extLst>
          </p:cNvPr>
          <p:cNvSpPr/>
          <p:nvPr/>
        </p:nvSpPr>
        <p:spPr>
          <a:xfrm>
            <a:off x="10326413" y="1907628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B0E2D96E-DA71-4D63-B0EE-8243E32BC4A6}"/>
              </a:ext>
            </a:extLst>
          </p:cNvPr>
          <p:cNvSpPr/>
          <p:nvPr/>
        </p:nvSpPr>
        <p:spPr>
          <a:xfrm>
            <a:off x="6745299" y="2075379"/>
            <a:ext cx="916787" cy="73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pic>
        <p:nvPicPr>
          <p:cNvPr id="2060" name="Picture 12" descr="Ride a bike cartoon - 7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C4663E24-50D5-40F6-9D05-32163B0C6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8"/>
          <a:stretch/>
        </p:blipFill>
        <p:spPr bwMode="auto">
          <a:xfrm>
            <a:off x="6774818" y="276727"/>
            <a:ext cx="1165458" cy="16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ig family cartoon - 2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E2FC92A3-0737-4EB6-9C75-4942C6148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99" y="-71519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B30E616-3B29-41CD-8BA6-69561969F4C7}"/>
              </a:ext>
            </a:extLst>
          </p:cNvPr>
          <p:cNvSpPr/>
          <p:nvPr/>
        </p:nvSpPr>
        <p:spPr>
          <a:xfrm>
            <a:off x="10593849" y="798786"/>
            <a:ext cx="368441" cy="7322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658227FF-2348-45F4-A4C4-6C4C089CF2A9}"/>
              </a:ext>
            </a:extLst>
          </p:cNvPr>
          <p:cNvSpPr/>
          <p:nvPr/>
        </p:nvSpPr>
        <p:spPr>
          <a:xfrm>
            <a:off x="7203692" y="5195555"/>
            <a:ext cx="1467075" cy="7322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μαθήτρια γυμνασίου 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88A9F273-F804-4A6E-B591-295E29A0A1A6}"/>
              </a:ext>
            </a:extLst>
          </p:cNvPr>
          <p:cNvSpPr/>
          <p:nvPr/>
        </p:nvSpPr>
        <p:spPr>
          <a:xfrm>
            <a:off x="8808060" y="5190302"/>
            <a:ext cx="1743417" cy="7322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μαθήτρια δημοτικού </a:t>
            </a:r>
          </a:p>
        </p:txBody>
      </p:sp>
      <p:pic>
        <p:nvPicPr>
          <p:cNvPr id="2064" name="Picture 16" descr="Μαθαίνω τις Ημέρες της Εβδομάδας | Παιδικά Μαγικά Ταξίδια | Εκπαιδευτικό  βίντεο - YouTube">
            <a:extLst>
              <a:ext uri="{FF2B5EF4-FFF2-40B4-BE49-F238E27FC236}">
                <a16:creationId xmlns:a16="http://schemas.microsoft.com/office/drawing/2014/main" id="{A6381A1E-C095-4263-AE31-41D471B9E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33420" r="46309"/>
          <a:stretch/>
        </p:blipFill>
        <p:spPr bwMode="auto">
          <a:xfrm>
            <a:off x="7989496" y="159295"/>
            <a:ext cx="1048987" cy="10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DEF7353D-24C4-46FF-825D-9C1A5FA86A50}"/>
              </a:ext>
            </a:extLst>
          </p:cNvPr>
          <p:cNvCxnSpPr>
            <a:cxnSpLocks/>
          </p:cNvCxnSpPr>
          <p:nvPr/>
        </p:nvCxnSpPr>
        <p:spPr>
          <a:xfrm>
            <a:off x="7662086" y="372703"/>
            <a:ext cx="6113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57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6D84C8-E383-4860-8CF5-FCFC609D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8" t="32308" r="33116" b="44287"/>
          <a:stretch/>
        </p:blipFill>
        <p:spPr>
          <a:xfrm>
            <a:off x="430923" y="409903"/>
            <a:ext cx="5381297" cy="38678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FDC1D09-A011-4089-853B-F5A20CA63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66457" r="36565" b="7346"/>
          <a:stretch/>
        </p:blipFill>
        <p:spPr>
          <a:xfrm>
            <a:off x="6064470" y="3767957"/>
            <a:ext cx="5696607" cy="26906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581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6D84C8-E383-4860-8CF5-FCFC609D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t="31561" r="30785" b="41218"/>
          <a:stretch/>
        </p:blipFill>
        <p:spPr>
          <a:xfrm>
            <a:off x="210207" y="1179786"/>
            <a:ext cx="5696607" cy="44984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A7FE70B2-176F-421A-A7B1-D97F5146D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66457" r="36565" b="7346"/>
          <a:stretch/>
        </p:blipFill>
        <p:spPr>
          <a:xfrm>
            <a:off x="6180083" y="2083676"/>
            <a:ext cx="5696607" cy="26906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7C7D9A45-0B73-4FF1-BBB9-272F723C8B5A}"/>
              </a:ext>
            </a:extLst>
          </p:cNvPr>
          <p:cNvCxnSpPr>
            <a:cxnSpLocks/>
          </p:cNvCxnSpPr>
          <p:nvPr/>
        </p:nvCxnSpPr>
        <p:spPr>
          <a:xfrm>
            <a:off x="6747641" y="2375338"/>
            <a:ext cx="512904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ECD3E404-0E4C-4CCC-838B-CAA7D3E32491}"/>
              </a:ext>
            </a:extLst>
          </p:cNvPr>
          <p:cNvCxnSpPr>
            <a:cxnSpLocks/>
          </p:cNvCxnSpPr>
          <p:nvPr/>
        </p:nvCxnSpPr>
        <p:spPr>
          <a:xfrm>
            <a:off x="210207" y="2243958"/>
            <a:ext cx="340535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19B3A35B-EAE9-4643-A344-EC3EF2F1F975}"/>
              </a:ext>
            </a:extLst>
          </p:cNvPr>
          <p:cNvCxnSpPr>
            <a:cxnSpLocks/>
          </p:cNvCxnSpPr>
          <p:nvPr/>
        </p:nvCxnSpPr>
        <p:spPr>
          <a:xfrm>
            <a:off x="210207" y="2522482"/>
            <a:ext cx="3405352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DACC1C9E-7804-4504-AC8C-0AA653364312}"/>
              </a:ext>
            </a:extLst>
          </p:cNvPr>
          <p:cNvCxnSpPr>
            <a:cxnSpLocks/>
          </p:cNvCxnSpPr>
          <p:nvPr/>
        </p:nvCxnSpPr>
        <p:spPr>
          <a:xfrm>
            <a:off x="7346730" y="2617076"/>
            <a:ext cx="819807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0DD6EF1C-A8D5-4FFC-A4F0-1CC4287AA8AB}"/>
              </a:ext>
            </a:extLst>
          </p:cNvPr>
          <p:cNvCxnSpPr>
            <a:cxnSpLocks/>
          </p:cNvCxnSpPr>
          <p:nvPr/>
        </p:nvCxnSpPr>
        <p:spPr>
          <a:xfrm>
            <a:off x="2464675" y="2522482"/>
            <a:ext cx="2138856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51E51D9A-BD62-487E-8057-B81677089582}"/>
              </a:ext>
            </a:extLst>
          </p:cNvPr>
          <p:cNvCxnSpPr>
            <a:cxnSpLocks/>
          </p:cNvCxnSpPr>
          <p:nvPr/>
        </p:nvCxnSpPr>
        <p:spPr>
          <a:xfrm>
            <a:off x="8644759" y="2921875"/>
            <a:ext cx="3405352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id="{8131E8BF-089F-4385-AA23-A8A5BA9B120D}"/>
              </a:ext>
            </a:extLst>
          </p:cNvPr>
          <p:cNvCxnSpPr>
            <a:cxnSpLocks/>
          </p:cNvCxnSpPr>
          <p:nvPr/>
        </p:nvCxnSpPr>
        <p:spPr>
          <a:xfrm>
            <a:off x="6621518" y="3168868"/>
            <a:ext cx="3405352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Ευθεία γραμμή σύνδεσης 21">
            <a:extLst>
              <a:ext uri="{FF2B5EF4-FFF2-40B4-BE49-F238E27FC236}">
                <a16:creationId xmlns:a16="http://schemas.microsoft.com/office/drawing/2014/main" id="{4E35EFE9-44D8-44CE-90F2-DC6E37F7D545}"/>
              </a:ext>
            </a:extLst>
          </p:cNvPr>
          <p:cNvCxnSpPr>
            <a:cxnSpLocks/>
          </p:cNvCxnSpPr>
          <p:nvPr/>
        </p:nvCxnSpPr>
        <p:spPr>
          <a:xfrm>
            <a:off x="378372" y="2732688"/>
            <a:ext cx="4766442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84F98951-B25D-4D21-95AC-CCDF0ADF7994}"/>
              </a:ext>
            </a:extLst>
          </p:cNvPr>
          <p:cNvCxnSpPr>
            <a:cxnSpLocks/>
          </p:cNvCxnSpPr>
          <p:nvPr/>
        </p:nvCxnSpPr>
        <p:spPr>
          <a:xfrm>
            <a:off x="126124" y="3000702"/>
            <a:ext cx="1613338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Ευθεία γραμμή σύνδεσης 25">
            <a:extLst>
              <a:ext uri="{FF2B5EF4-FFF2-40B4-BE49-F238E27FC236}">
                <a16:creationId xmlns:a16="http://schemas.microsoft.com/office/drawing/2014/main" id="{E8E19D05-6198-4C90-A478-682261ABBA92}"/>
              </a:ext>
            </a:extLst>
          </p:cNvPr>
          <p:cNvCxnSpPr>
            <a:cxnSpLocks/>
          </p:cNvCxnSpPr>
          <p:nvPr/>
        </p:nvCxnSpPr>
        <p:spPr>
          <a:xfrm>
            <a:off x="4603531" y="2522482"/>
            <a:ext cx="903890" cy="5254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9CD1596E-287F-4BEA-97D3-B423F4566BE6}"/>
              </a:ext>
            </a:extLst>
          </p:cNvPr>
          <p:cNvCxnSpPr>
            <a:cxnSpLocks/>
          </p:cNvCxnSpPr>
          <p:nvPr/>
        </p:nvCxnSpPr>
        <p:spPr>
          <a:xfrm>
            <a:off x="6747641" y="3429000"/>
            <a:ext cx="2827283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Ευθεία γραμμή σύνδεσης 29">
            <a:extLst>
              <a:ext uri="{FF2B5EF4-FFF2-40B4-BE49-F238E27FC236}">
                <a16:creationId xmlns:a16="http://schemas.microsoft.com/office/drawing/2014/main" id="{D3D59DC0-E92D-4586-8279-AF9F2BD7CF9D}"/>
              </a:ext>
            </a:extLst>
          </p:cNvPr>
          <p:cNvCxnSpPr>
            <a:cxnSpLocks/>
          </p:cNvCxnSpPr>
          <p:nvPr/>
        </p:nvCxnSpPr>
        <p:spPr>
          <a:xfrm>
            <a:off x="3699642" y="3263461"/>
            <a:ext cx="1891862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Ευθεία γραμμή σύνδεσης 32">
            <a:extLst>
              <a:ext uri="{FF2B5EF4-FFF2-40B4-BE49-F238E27FC236}">
                <a16:creationId xmlns:a16="http://schemas.microsoft.com/office/drawing/2014/main" id="{6C758662-F2CF-4016-AD3A-1B1098F6831D}"/>
              </a:ext>
            </a:extLst>
          </p:cNvPr>
          <p:cNvCxnSpPr>
            <a:cxnSpLocks/>
          </p:cNvCxnSpPr>
          <p:nvPr/>
        </p:nvCxnSpPr>
        <p:spPr>
          <a:xfrm>
            <a:off x="210207" y="3528848"/>
            <a:ext cx="1198179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Ευθεία γραμμή σύνδεσης 34">
            <a:extLst>
              <a:ext uri="{FF2B5EF4-FFF2-40B4-BE49-F238E27FC236}">
                <a16:creationId xmlns:a16="http://schemas.microsoft.com/office/drawing/2014/main" id="{F4DB1D2E-0020-4E72-B41E-B1F24D073D3A}"/>
              </a:ext>
            </a:extLst>
          </p:cNvPr>
          <p:cNvCxnSpPr>
            <a:cxnSpLocks/>
          </p:cNvCxnSpPr>
          <p:nvPr/>
        </p:nvCxnSpPr>
        <p:spPr>
          <a:xfrm>
            <a:off x="6752895" y="3917731"/>
            <a:ext cx="205477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Ευθεία γραμμή σύνδεσης 36">
            <a:extLst>
              <a:ext uri="{FF2B5EF4-FFF2-40B4-BE49-F238E27FC236}">
                <a16:creationId xmlns:a16="http://schemas.microsoft.com/office/drawing/2014/main" id="{CFBB6F35-99CA-4FFB-AB79-4BB55D51C16B}"/>
              </a:ext>
            </a:extLst>
          </p:cNvPr>
          <p:cNvCxnSpPr>
            <a:cxnSpLocks/>
          </p:cNvCxnSpPr>
          <p:nvPr/>
        </p:nvCxnSpPr>
        <p:spPr>
          <a:xfrm>
            <a:off x="11235559" y="3723290"/>
            <a:ext cx="64113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Ευθεία γραμμή σύνδεσης 39">
            <a:extLst>
              <a:ext uri="{FF2B5EF4-FFF2-40B4-BE49-F238E27FC236}">
                <a16:creationId xmlns:a16="http://schemas.microsoft.com/office/drawing/2014/main" id="{82F57C28-C23C-4F65-B800-8E87DC7B6326}"/>
              </a:ext>
            </a:extLst>
          </p:cNvPr>
          <p:cNvCxnSpPr>
            <a:cxnSpLocks/>
          </p:cNvCxnSpPr>
          <p:nvPr/>
        </p:nvCxnSpPr>
        <p:spPr>
          <a:xfrm>
            <a:off x="9669516" y="4269828"/>
            <a:ext cx="2054774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Ευθεία γραμμή σύνδεσης 40">
            <a:extLst>
              <a:ext uri="{FF2B5EF4-FFF2-40B4-BE49-F238E27FC236}">
                <a16:creationId xmlns:a16="http://schemas.microsoft.com/office/drawing/2014/main" id="{42861DA3-87D8-4062-99D4-D63362BD9244}"/>
              </a:ext>
            </a:extLst>
          </p:cNvPr>
          <p:cNvCxnSpPr>
            <a:cxnSpLocks/>
          </p:cNvCxnSpPr>
          <p:nvPr/>
        </p:nvCxnSpPr>
        <p:spPr>
          <a:xfrm>
            <a:off x="2588172" y="4495800"/>
            <a:ext cx="2054774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id="{A59808F4-D495-4884-BC4C-957F7FC80B99}"/>
              </a:ext>
            </a:extLst>
          </p:cNvPr>
          <p:cNvCxnSpPr>
            <a:cxnSpLocks/>
          </p:cNvCxnSpPr>
          <p:nvPr/>
        </p:nvCxnSpPr>
        <p:spPr>
          <a:xfrm>
            <a:off x="7972095" y="4750676"/>
            <a:ext cx="2054774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Ευθεία γραμμή σύνδεσης 42">
            <a:extLst>
              <a:ext uri="{FF2B5EF4-FFF2-40B4-BE49-F238E27FC236}">
                <a16:creationId xmlns:a16="http://schemas.microsoft.com/office/drawing/2014/main" id="{FC76C47C-5C6C-4E92-93C1-2B2D51B96573}"/>
              </a:ext>
            </a:extLst>
          </p:cNvPr>
          <p:cNvCxnSpPr>
            <a:cxnSpLocks/>
          </p:cNvCxnSpPr>
          <p:nvPr/>
        </p:nvCxnSpPr>
        <p:spPr>
          <a:xfrm>
            <a:off x="4014952" y="4779579"/>
            <a:ext cx="1492469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43208373-171C-4730-BF6E-66F3D23FE4CD}"/>
              </a:ext>
            </a:extLst>
          </p:cNvPr>
          <p:cNvCxnSpPr>
            <a:cxnSpLocks/>
          </p:cNvCxnSpPr>
          <p:nvPr/>
        </p:nvCxnSpPr>
        <p:spPr>
          <a:xfrm>
            <a:off x="3258206" y="3723290"/>
            <a:ext cx="205477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1E286022-083F-4DF8-8165-1CED07DD1005}"/>
              </a:ext>
            </a:extLst>
          </p:cNvPr>
          <p:cNvCxnSpPr>
            <a:cxnSpLocks/>
          </p:cNvCxnSpPr>
          <p:nvPr/>
        </p:nvCxnSpPr>
        <p:spPr>
          <a:xfrm>
            <a:off x="1298027" y="4001814"/>
            <a:ext cx="205477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699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6D84C8-E383-4860-8CF5-FCFC609D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31561" r="10518" b="5503"/>
          <a:stretch/>
        </p:blipFill>
        <p:spPr>
          <a:xfrm>
            <a:off x="325822" y="-10511"/>
            <a:ext cx="9038896" cy="64638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540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365125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8000" b="1" dirty="0"/>
              <a:t>ονοματεπώνυμο </a:t>
            </a:r>
            <a:endParaRPr lang="en-US" sz="80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Χαρούμενες φατσούλες στο νηπιαγωγείο: ΚΑΡΤΕΣ ΓΙΑ ΤΟ ΟΝΟΜΑ">
            <a:extLst>
              <a:ext uri="{FF2B5EF4-FFF2-40B4-BE49-F238E27FC236}">
                <a16:creationId xmlns:a16="http://schemas.microsoft.com/office/drawing/2014/main" id="{FAE47D43-8909-484C-ABF8-345A2B28C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457449"/>
            <a:ext cx="4445054" cy="36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365125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γονείς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Ο μπαμπάς μαμά και κόρη Διάνυσμα από ©yupiramos 265596920">
            <a:extLst>
              <a:ext uri="{FF2B5EF4-FFF2-40B4-BE49-F238E27FC236}">
                <a16:creationId xmlns:a16="http://schemas.microsoft.com/office/drawing/2014/main" id="{DD58A598-9532-4C1E-98CB-40AC56376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3"/>
          <a:stretch/>
        </p:blipFill>
        <p:spPr bwMode="auto">
          <a:xfrm>
            <a:off x="6096000" y="2665142"/>
            <a:ext cx="3035450" cy="29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6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365125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οικογένεια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Η μαμά και ο μπαμπάς αγκαλιάζουν το γιο τους. Ευτυχισμένοι γονείς και παιδί  σε στοργική οικογένεια. Χαριτωμένα χαρακτήρες κινουμένων σχεδίων. Διάνυσμα  από ©goodgraphic 264523690">
            <a:extLst>
              <a:ext uri="{FF2B5EF4-FFF2-40B4-BE49-F238E27FC236}">
                <a16:creationId xmlns:a16="http://schemas.microsoft.com/office/drawing/2014/main" id="{60A420B2-8F70-4095-B132-34B310CE7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8" b="18663"/>
          <a:stretch/>
        </p:blipFill>
        <p:spPr bwMode="auto">
          <a:xfrm>
            <a:off x="5738649" y="2659630"/>
            <a:ext cx="4727308" cy="2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365125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αδύνατη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χοντρή και αδύνατη κοπέλα διανυσματική απεικόνιση. εικονογραφία από attica  - 216262697">
            <a:extLst>
              <a:ext uri="{FF2B5EF4-FFF2-40B4-BE49-F238E27FC236}">
                <a16:creationId xmlns:a16="http://schemas.microsoft.com/office/drawing/2014/main" id="{E9A34DFB-B31D-4D46-99B3-1F1E52DC0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7" t="4460" r="14080" b="9417"/>
          <a:stretch/>
        </p:blipFill>
        <p:spPr bwMode="auto">
          <a:xfrm>
            <a:off x="5696607" y="1808552"/>
            <a:ext cx="3678621" cy="37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C3F4C43D-4368-4AF2-BEB0-0A89B8D4DE3C}"/>
              </a:ext>
            </a:extLst>
          </p:cNvPr>
          <p:cNvCxnSpPr>
            <a:cxnSpLocks/>
          </p:cNvCxnSpPr>
          <p:nvPr/>
        </p:nvCxnSpPr>
        <p:spPr>
          <a:xfrm flipV="1">
            <a:off x="8586952" y="5564079"/>
            <a:ext cx="1" cy="106794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3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4" name="Picture 2" descr="10 μυστικά για τα διαγωνίσματα. - Πραξη και Πρόοδος">
            <a:extLst>
              <a:ext uri="{FF2B5EF4-FFF2-40B4-BE49-F238E27FC236}">
                <a16:creationId xmlns:a16="http://schemas.microsoft.com/office/drawing/2014/main" id="{76ED16C7-B432-400F-8356-0DB4B3B7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70" y="1884003"/>
            <a:ext cx="3713600" cy="39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7394352-5462-4644-A157-9F67AF54CE4E}"/>
              </a:ext>
            </a:extLst>
          </p:cNvPr>
          <p:cNvSpPr/>
          <p:nvPr/>
        </p:nvSpPr>
        <p:spPr>
          <a:xfrm>
            <a:off x="5360276" y="1776248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Β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5352391" y="425419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Α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D387AFBD-73C0-4F16-BF65-72A84D384981}"/>
              </a:ext>
            </a:extLst>
          </p:cNvPr>
          <p:cNvSpPr/>
          <p:nvPr/>
        </p:nvSpPr>
        <p:spPr>
          <a:xfrm>
            <a:off x="5352391" y="309994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Γ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6022318-ABF6-49EF-95D9-557CCEBE0FF9}"/>
              </a:ext>
            </a:extLst>
          </p:cNvPr>
          <p:cNvSpPr/>
          <p:nvPr/>
        </p:nvSpPr>
        <p:spPr>
          <a:xfrm>
            <a:off x="5348448" y="4423642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Δ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A5ED885-A996-4248-A8E8-CD87BC169C3E}"/>
              </a:ext>
            </a:extLst>
          </p:cNvPr>
          <p:cNvSpPr/>
          <p:nvPr/>
        </p:nvSpPr>
        <p:spPr>
          <a:xfrm rot="19239130">
            <a:off x="436400" y="1776246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95 ΛΕΠΤΑ</a:t>
            </a:r>
          </a:p>
        </p:txBody>
      </p:sp>
      <p:pic>
        <p:nvPicPr>
          <p:cNvPr id="103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CFD01C3-2748-4964-9D81-67F6E45F0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7811484" y="453021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26E22FAD-E501-4D13-B343-4305E73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8805361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778E89C4-09F5-45F6-99B1-75BB4E624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9925966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D065D99-1F29-4BFC-B2C2-47C0BD5CF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11068038" y="572074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ακούστε Στοκ Εικονογραφήσεις, Vectors, &amp; Clipart – (128,884 Στοκ  Εικονογραφήσεις)">
            <a:extLst>
              <a:ext uri="{FF2B5EF4-FFF2-40B4-BE49-F238E27FC236}">
                <a16:creationId xmlns:a16="http://schemas.microsoft.com/office/drawing/2014/main" id="{89A3F782-8201-41CE-83E5-2E324503F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152" y="1916000"/>
            <a:ext cx="80937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ακούστε Στοκ Εικονογραφήσεις, Vectors, &amp; Clipart – (128,884 Στοκ  Εικονογραφήσεις)">
            <a:extLst>
              <a:ext uri="{FF2B5EF4-FFF2-40B4-BE49-F238E27FC236}">
                <a16:creationId xmlns:a16="http://schemas.microsoft.com/office/drawing/2014/main" id="{EB6D1DAB-E138-459A-B5A9-8A3D0198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38" y="1921750"/>
            <a:ext cx="99387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ακούστε Στοκ Εικονογραφήσεις, Vectors, &amp; Clipart – (128,884 Στοκ  Εικονογραφήσεις)">
            <a:extLst>
              <a:ext uri="{FF2B5EF4-FFF2-40B4-BE49-F238E27FC236}">
                <a16:creationId xmlns:a16="http://schemas.microsoft.com/office/drawing/2014/main" id="{D3784B06-A0E1-4641-A776-F6CDC813B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843" y="1884003"/>
            <a:ext cx="101991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ακούστε Στοκ Εικονογραφήσεις, Vectors, &amp; Clipart – (128,884 Στοκ  Εικονογραφήσεις)">
            <a:extLst>
              <a:ext uri="{FF2B5EF4-FFF2-40B4-BE49-F238E27FC236}">
                <a16:creationId xmlns:a16="http://schemas.microsoft.com/office/drawing/2014/main" id="{CEFAE67E-D477-4B2F-B9C6-ED3B1F8A6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55" y="1965561"/>
            <a:ext cx="99387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ΓΛΩΣΣΑ Ενότητα 6 (Πώς γράφω μια επιστολή) – Ταξίδι στη γνώση">
            <a:extLst>
              <a:ext uri="{FF2B5EF4-FFF2-40B4-BE49-F238E27FC236}">
                <a16:creationId xmlns:a16="http://schemas.microsoft.com/office/drawing/2014/main" id="{4843FA73-85AD-4367-8CAF-7269F48B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63" y="3024962"/>
            <a:ext cx="1319118" cy="13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ο ζωηρός μαθητής της δευτέρας: Πώς γράφω ένα γράμμα ή μια επιστολή">
            <a:extLst>
              <a:ext uri="{FF2B5EF4-FFF2-40B4-BE49-F238E27FC236}">
                <a16:creationId xmlns:a16="http://schemas.microsoft.com/office/drawing/2014/main" id="{AE7E9667-113A-4783-9B9F-D15C75D4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03" y="3140026"/>
            <a:ext cx="1855736" cy="153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Δάσκαλος και μαθ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11B305BC-095D-4394-8693-CACCA81E9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50" y="4565763"/>
            <a:ext cx="860289" cy="122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ll Categories - ΠΡΩΤΟ ΚΟΥΔΟΥΝΙ">
            <a:extLst>
              <a:ext uri="{FF2B5EF4-FFF2-40B4-BE49-F238E27FC236}">
                <a16:creationId xmlns:a16="http://schemas.microsoft.com/office/drawing/2014/main" id="{226B1E1A-EC2A-4C63-8E76-9FFB1C715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3" b="22413"/>
          <a:stretch/>
        </p:blipFill>
        <p:spPr bwMode="auto">
          <a:xfrm>
            <a:off x="9134713" y="4659537"/>
            <a:ext cx="993876" cy="12936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Παιδικό θέατρο. Μια σκηνή με δύο νέους ηθοποιούς και κόκκινο σκηνές. Vector  εικονογράφηση μιας παράστασης με Αρλεκίνος και Colombine Διάνυσμα από  ©lapotnik 182591054">
            <a:extLst>
              <a:ext uri="{FF2B5EF4-FFF2-40B4-BE49-F238E27FC236}">
                <a16:creationId xmlns:a16="http://schemas.microsoft.com/office/drawing/2014/main" id="{B6FF86C7-CB63-4335-8168-656CD3BD2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 bwMode="auto">
          <a:xfrm>
            <a:off x="10422904" y="4759324"/>
            <a:ext cx="1497240" cy="114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365125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ψηλή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C3F4C43D-4368-4AF2-BEB0-0A89B8D4DE3C}"/>
              </a:ext>
            </a:extLst>
          </p:cNvPr>
          <p:cNvCxnSpPr>
            <a:cxnSpLocks/>
          </p:cNvCxnSpPr>
          <p:nvPr/>
        </p:nvCxnSpPr>
        <p:spPr>
          <a:xfrm flipV="1">
            <a:off x="8607973" y="4633336"/>
            <a:ext cx="1" cy="106794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325 Short tall cartoon Εικονογραφήσεις | DepositPhotos">
            <a:extLst>
              <a:ext uri="{FF2B5EF4-FFF2-40B4-BE49-F238E27FC236}">
                <a16:creationId xmlns:a16="http://schemas.microsoft.com/office/drawing/2014/main" id="{C0300229-D689-4D78-A3F6-3E05FFF28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46" y="2538412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8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365125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μακριά μαλλιά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C3F4C43D-4368-4AF2-BEB0-0A89B8D4DE3C}"/>
              </a:ext>
            </a:extLst>
          </p:cNvPr>
          <p:cNvCxnSpPr>
            <a:cxnSpLocks/>
          </p:cNvCxnSpPr>
          <p:nvPr/>
        </p:nvCxnSpPr>
        <p:spPr>
          <a:xfrm flipH="1">
            <a:off x="8408276" y="1904301"/>
            <a:ext cx="1952404" cy="98604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Ξανθός: Περισσότερες από 175.778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1ED11DF2-30F2-41C4-AEEE-28D39235D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5"/>
          <a:stretch/>
        </p:blipFill>
        <p:spPr bwMode="auto">
          <a:xfrm>
            <a:off x="4985628" y="3335064"/>
            <a:ext cx="4398850" cy="23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290" y="2572297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______ στη Λευκωσία.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artoon Skyline panorama of city of Nicosia, Cyprus - vector illustration  Stock Vector Image &amp; Art - Alamy">
            <a:extLst>
              <a:ext uri="{FF2B5EF4-FFF2-40B4-BE49-F238E27FC236}">
                <a16:creationId xmlns:a16="http://schemas.microsoft.com/office/drawing/2014/main" id="{CF6AF467-8E90-495B-9EFF-EBCC3C0CF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1"/>
          <a:stretch/>
        </p:blipFill>
        <p:spPr bwMode="auto">
          <a:xfrm>
            <a:off x="4894964" y="4464159"/>
            <a:ext cx="4887311" cy="219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D7D74D-2E05-4BE7-B9E1-AC834BEC664F}"/>
              </a:ext>
            </a:extLst>
          </p:cNvPr>
          <p:cNvSpPr txBox="1">
            <a:spLocks/>
          </p:cNvSpPr>
          <p:nvPr/>
        </p:nvSpPr>
        <p:spPr>
          <a:xfrm>
            <a:off x="3300249" y="362354"/>
            <a:ext cx="8313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9600" b="1" dirty="0"/>
              <a:t>Ζω/Μένω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5919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ΔΙΑΓΩΝΙΣΜΑ Α' ΤΡΙΜΗΝΟΥ A' ΓΥΜΝΑΣΙΟΥ – ΛΥΣΕΙΣ -2014 | ΟΡΘΟΔΟΞΗ ΘΕΟΛΟΓΙΑ :  ΜΕΛΕΤΗ ΤΗΣ ΑΓΙΑΣ ΓΡΑΦΗΣ, ΤΗΣ ΕΚΚΛΗΣΙΑΣΤΙΚΗΣ ΙΣΤΟΡΙΑΣ ΚΑΙ ΤΗΣ ΖΩΗΣ ΤΗΣ  ΕΚΚΛΗΣΙΑΣ">
            <a:extLst>
              <a:ext uri="{FF2B5EF4-FFF2-40B4-BE49-F238E27FC236}">
                <a16:creationId xmlns:a16="http://schemas.microsoft.com/office/drawing/2014/main" id="{4DA80D34-4668-4D0D-8F3E-9278F6AA8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76" y="486597"/>
            <a:ext cx="8177048" cy="567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46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Ιανουαρίου 2026 (__/01/2026).Τώρα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Η μητέρα επιπλήττει την κόρη της, απομονωμένα άτομα, γονεϊκότητα παιδιού  Διανυσματική απεικόνιση - εικονογραφία από childhood: 194381639">
            <a:extLst>
              <a:ext uri="{FF2B5EF4-FFF2-40B4-BE49-F238E27FC236}">
                <a16:creationId xmlns:a16="http://schemas.microsoft.com/office/drawing/2014/main" id="{EA4A82E9-485F-4078-99C2-BBC41E75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48" y="3620175"/>
            <a:ext cx="2542113" cy="2542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E40BD4AE-85BF-4068-AB1C-9AE3BA32186E}"/>
              </a:ext>
            </a:extLst>
          </p:cNvPr>
          <p:cNvSpPr/>
          <p:nvPr/>
        </p:nvSpPr>
        <p:spPr>
          <a:xfrm>
            <a:off x="2106298" y="262759"/>
            <a:ext cx="4620322" cy="2631561"/>
          </a:xfrm>
          <a:prstGeom prst="wedgeEllipse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ΔΙΑΓΩΝΙΣΜΑ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30/100!</a:t>
            </a:r>
          </a:p>
        </p:txBody>
      </p:sp>
      <p:pic>
        <p:nvPicPr>
          <p:cNvPr id="10248" name="Picture 8" descr="Μητέρα και παιδί. Η μαμά αγκαλιάζει: Vector στοκ (χωρίς δικαιώματα)  1460218106 | Shutterstock">
            <a:extLst>
              <a:ext uri="{FF2B5EF4-FFF2-40B4-BE49-F238E27FC236}">
                <a16:creationId xmlns:a16="http://schemas.microsoft.com/office/drawing/2014/main" id="{70A87160-00E6-4A01-A640-B93D03A2F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6"/>
          <a:stretch/>
        </p:blipFill>
        <p:spPr bwMode="auto">
          <a:xfrm>
            <a:off x="8492645" y="3749539"/>
            <a:ext cx="2304261" cy="2175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45C1AC2E-F14B-4738-BF01-061DC9C8B7BA}"/>
              </a:ext>
            </a:extLst>
          </p:cNvPr>
          <p:cNvSpPr/>
          <p:nvPr/>
        </p:nvSpPr>
        <p:spPr>
          <a:xfrm>
            <a:off x="7210098" y="476901"/>
            <a:ext cx="4620322" cy="2631561"/>
          </a:xfrm>
          <a:prstGeom prst="wedgeEllipse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Να διαβάζεις πρώτα πολύ προσεκτικά τις ερωτήσεις!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68E94E73-BD85-489E-90B7-B3FD0EF13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4023" r="9688" b="42452"/>
          <a:stretch/>
        </p:blipFill>
        <p:spPr>
          <a:xfrm>
            <a:off x="4647535" y="307804"/>
            <a:ext cx="2938021" cy="32657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40FB3E6-624A-45DB-B16D-A6E68D34CB9E}"/>
              </a:ext>
            </a:extLst>
          </p:cNvPr>
          <p:cNvSpPr/>
          <p:nvPr/>
        </p:nvSpPr>
        <p:spPr>
          <a:xfrm>
            <a:off x="4647534" y="3658350"/>
            <a:ext cx="2938021" cy="30787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>
                <a:solidFill>
                  <a:schemeClr val="tx1"/>
                </a:solidFill>
              </a:rPr>
              <a:t>Ονοματεπώνυμο μαθητή/ μαθήτριας : Μάρκος</a:t>
            </a:r>
          </a:p>
          <a:p>
            <a:r>
              <a:rPr lang="el-GR" sz="2400" dirty="0">
                <a:solidFill>
                  <a:schemeClr val="tx1"/>
                </a:solidFill>
              </a:rPr>
              <a:t>Τάξη:  Α7</a:t>
            </a:r>
          </a:p>
          <a:p>
            <a:r>
              <a:rPr lang="el-GR" sz="2400" dirty="0">
                <a:solidFill>
                  <a:schemeClr val="tx1"/>
                </a:solidFill>
              </a:rPr>
              <a:t>Σχολείο : Γυμνάσιο </a:t>
            </a:r>
            <a:r>
              <a:rPr lang="el-GR" sz="2400" dirty="0" err="1">
                <a:solidFill>
                  <a:schemeClr val="tx1"/>
                </a:solidFill>
              </a:rPr>
              <a:t>Παλουριώτισσας</a:t>
            </a:r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2056" name="Picture 8" descr="10 μυστικά για τα διαγωνίσματα. - Πραξη και Πρόοδος">
            <a:extLst>
              <a:ext uri="{FF2B5EF4-FFF2-40B4-BE49-F238E27FC236}">
                <a16:creationId xmlns:a16="http://schemas.microsoft.com/office/drawing/2014/main" id="{57A0B2AD-C8D5-4AEA-A978-0114A46A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10" y="2386225"/>
            <a:ext cx="3164929" cy="339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E800427-5235-4042-BDBD-A18EEE37E6E6}"/>
              </a:ext>
            </a:extLst>
          </p:cNvPr>
          <p:cNvSpPr/>
          <p:nvPr/>
        </p:nvSpPr>
        <p:spPr>
          <a:xfrm>
            <a:off x="843453" y="1295400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Μάρκος Πούτιν</a:t>
            </a:r>
          </a:p>
        </p:txBody>
      </p:sp>
      <p:pic>
        <p:nvPicPr>
          <p:cNvPr id="13" name="Εικόνα 12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149DA1E-8E5B-4810-9EBE-F5A887F8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4023" r="9688" b="42452"/>
          <a:stretch/>
        </p:blipFill>
        <p:spPr>
          <a:xfrm>
            <a:off x="7753342" y="307804"/>
            <a:ext cx="3776506" cy="32657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0C332D3-00A8-415C-8C31-26F1DE2FE1EE}"/>
              </a:ext>
            </a:extLst>
          </p:cNvPr>
          <p:cNvSpPr/>
          <p:nvPr/>
        </p:nvSpPr>
        <p:spPr>
          <a:xfrm>
            <a:off x="7753341" y="3747687"/>
            <a:ext cx="3913142" cy="29894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>
                <a:solidFill>
                  <a:schemeClr val="tx1"/>
                </a:solidFill>
              </a:rPr>
              <a:t>Ονοματεπώνυμο μαθητή/ μαθήτριας : __________________</a:t>
            </a:r>
          </a:p>
          <a:p>
            <a:r>
              <a:rPr lang="el-GR" sz="2400" dirty="0">
                <a:solidFill>
                  <a:schemeClr val="tx1"/>
                </a:solidFill>
              </a:rPr>
              <a:t>Τάξη:  Α7</a:t>
            </a:r>
          </a:p>
          <a:p>
            <a:r>
              <a:rPr lang="el-GR" sz="2400" dirty="0">
                <a:solidFill>
                  <a:schemeClr val="tx1"/>
                </a:solidFill>
              </a:rPr>
              <a:t>Σχολείο : _________</a:t>
            </a:r>
          </a:p>
          <a:p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_________________</a:t>
            </a:r>
          </a:p>
          <a:p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2060" name="Picture 12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A22BCBC8-5C89-4398-A615-4178C872D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3360"/>
          <a:stretch/>
        </p:blipFill>
        <p:spPr bwMode="auto">
          <a:xfrm>
            <a:off x="6860072" y="36787"/>
            <a:ext cx="1034380" cy="14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Χαρούμενο χαριτωμένο παιδί αγόρι με σωστό και λάθος σημάδι Διάνυσμα από  ©colorfuelstudio 321237988">
            <a:extLst>
              <a:ext uri="{FF2B5EF4-FFF2-40B4-BE49-F238E27FC236}">
                <a16:creationId xmlns:a16="http://schemas.microsoft.com/office/drawing/2014/main" id="{47A14F3F-FCEA-4C89-B908-2B88B4E19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76" b="11097"/>
          <a:stretch/>
        </p:blipFill>
        <p:spPr bwMode="auto">
          <a:xfrm>
            <a:off x="10720552" y="0"/>
            <a:ext cx="1305321" cy="14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9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68E94E73-BD85-489E-90B7-B3FD0EF13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4023" r="9688" b="42452"/>
          <a:stretch/>
        </p:blipFill>
        <p:spPr>
          <a:xfrm>
            <a:off x="6348249" y="218091"/>
            <a:ext cx="4162096" cy="4445873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40FB3E6-624A-45DB-B16D-A6E68D34CB9E}"/>
              </a:ext>
            </a:extLst>
          </p:cNvPr>
          <p:cNvSpPr/>
          <p:nvPr/>
        </p:nvSpPr>
        <p:spPr>
          <a:xfrm>
            <a:off x="5278818" y="4361794"/>
            <a:ext cx="6177457" cy="195492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>
                <a:solidFill>
                  <a:schemeClr val="tx1"/>
                </a:solidFill>
              </a:rPr>
              <a:t>Ονοματεπώνυμο μαθητή/ μαθήτριας : _____________________________</a:t>
            </a:r>
          </a:p>
          <a:p>
            <a:r>
              <a:rPr lang="el-GR" sz="2400" dirty="0">
                <a:solidFill>
                  <a:schemeClr val="tx1"/>
                </a:solidFill>
              </a:rPr>
              <a:t>Τάξη: ____________</a:t>
            </a:r>
          </a:p>
          <a:p>
            <a:r>
              <a:rPr lang="el-GR" sz="2400" dirty="0">
                <a:solidFill>
                  <a:schemeClr val="tx1"/>
                </a:solidFill>
              </a:rPr>
              <a:t>Σχολείο :_____________________</a:t>
            </a:r>
          </a:p>
        </p:txBody>
      </p:sp>
      <p:pic>
        <p:nvPicPr>
          <p:cNvPr id="3074" name="Picture 2" descr="155 Teacher cartoon strict Εικονογραφήσεις | DepositPhotos">
            <a:extLst>
              <a:ext uri="{FF2B5EF4-FFF2-40B4-BE49-F238E27FC236}">
                <a16:creationId xmlns:a16="http://schemas.microsoft.com/office/drawing/2014/main" id="{8FCA684C-F95B-4D87-BAFD-4CEA08E25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1" y="3026982"/>
            <a:ext cx="3560241" cy="29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A032953A-DB8B-4FD6-BE08-50ABC6EDE82C}"/>
              </a:ext>
            </a:extLst>
          </p:cNvPr>
          <p:cNvSpPr/>
          <p:nvPr/>
        </p:nvSpPr>
        <p:spPr>
          <a:xfrm>
            <a:off x="419594" y="170793"/>
            <a:ext cx="3016469" cy="2186151"/>
          </a:xfrm>
          <a:prstGeom prst="wedgeEllipse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Ποιος δεν διαβάζει; </a:t>
            </a:r>
          </a:p>
        </p:txBody>
      </p:sp>
    </p:spTree>
    <p:extLst>
      <p:ext uri="{BB962C8B-B14F-4D97-AF65-F5344CB8AC3E}">
        <p14:creationId xmlns:p14="http://schemas.microsoft.com/office/powerpoint/2010/main" val="86838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6D84C8-E383-4860-8CF5-FCFC609D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t="5977" r="9545" b="40996"/>
          <a:stretch/>
        </p:blipFill>
        <p:spPr>
          <a:xfrm>
            <a:off x="262759" y="409902"/>
            <a:ext cx="10941269" cy="62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9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Stop Sign Stock Illustrations – 35,380 Cartoon Stop Sign Stock  Illustrations, Vectors &amp; Clipart - Dreamstime">
            <a:extLst>
              <a:ext uri="{FF2B5EF4-FFF2-40B4-BE49-F238E27FC236}">
                <a16:creationId xmlns:a16="http://schemas.microsoft.com/office/drawing/2014/main" id="{5C69826D-2508-4EF6-8EA4-B7760C3D8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2" y="4827362"/>
            <a:ext cx="1093411" cy="18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164C794-0B1E-48BC-A3AF-C2A8682C46F1}"/>
              </a:ext>
            </a:extLst>
          </p:cNvPr>
          <p:cNvSpPr/>
          <p:nvPr/>
        </p:nvSpPr>
        <p:spPr>
          <a:xfrm>
            <a:off x="5352391" y="341336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ΣΩΣΤΟ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C78D9AF-C43C-4896-84CF-14A54288E525}"/>
              </a:ext>
            </a:extLst>
          </p:cNvPr>
          <p:cNvSpPr/>
          <p:nvPr/>
        </p:nvSpPr>
        <p:spPr>
          <a:xfrm>
            <a:off x="7859109" y="34133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ΛΑΘΟΣ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4EEDEFF-A26E-4DE4-9AF1-67FEC138D23B}"/>
              </a:ext>
            </a:extLst>
          </p:cNvPr>
          <p:cNvSpPr/>
          <p:nvPr/>
        </p:nvSpPr>
        <p:spPr>
          <a:xfrm>
            <a:off x="2987563" y="1571046"/>
            <a:ext cx="2364828" cy="11456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Η φράουλα είναι  μαύρη.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6EFE07D-3EBC-4A51-A59B-21C30549316A}"/>
              </a:ext>
            </a:extLst>
          </p:cNvPr>
          <p:cNvSpPr/>
          <p:nvPr/>
        </p:nvSpPr>
        <p:spPr>
          <a:xfrm>
            <a:off x="5423336" y="157104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A1FDCAC-AEA8-48D8-9D80-B777ABBA776C}"/>
              </a:ext>
            </a:extLst>
          </p:cNvPr>
          <p:cNvSpPr/>
          <p:nvPr/>
        </p:nvSpPr>
        <p:spPr>
          <a:xfrm>
            <a:off x="7859109" y="1571044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3C37C60-76FE-4F6F-89BA-629A6645C159}"/>
              </a:ext>
            </a:extLst>
          </p:cNvPr>
          <p:cNvSpPr/>
          <p:nvPr/>
        </p:nvSpPr>
        <p:spPr>
          <a:xfrm>
            <a:off x="3023035" y="2856186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>
              <a:solidFill>
                <a:schemeClr val="tx1"/>
              </a:solidFill>
            </a:endParaRP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Η φράουλα είναι  κόκκινη.</a:t>
            </a:r>
          </a:p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25988F0-5045-497E-9049-2EDD55B2F0D7}"/>
              </a:ext>
            </a:extLst>
          </p:cNvPr>
          <p:cNvSpPr/>
          <p:nvPr/>
        </p:nvSpPr>
        <p:spPr>
          <a:xfrm>
            <a:off x="3023035" y="4141327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Η φράουλα είναι  ροζ.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CB18DD3-7D36-4D49-BB4C-C090165E670E}"/>
              </a:ext>
            </a:extLst>
          </p:cNvPr>
          <p:cNvSpPr/>
          <p:nvPr/>
        </p:nvSpPr>
        <p:spPr>
          <a:xfrm>
            <a:off x="5494281" y="285618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95E3A88-7889-4525-907D-D54F06C008DE}"/>
              </a:ext>
            </a:extLst>
          </p:cNvPr>
          <p:cNvSpPr/>
          <p:nvPr/>
        </p:nvSpPr>
        <p:spPr>
          <a:xfrm>
            <a:off x="7965527" y="2856184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0864253-3007-479D-B372-8ADF563B840E}"/>
              </a:ext>
            </a:extLst>
          </p:cNvPr>
          <p:cNvSpPr/>
          <p:nvPr/>
        </p:nvSpPr>
        <p:spPr>
          <a:xfrm>
            <a:off x="5494281" y="413869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A19675FE-357E-42D7-8961-FE6BC2F0B87C}"/>
              </a:ext>
            </a:extLst>
          </p:cNvPr>
          <p:cNvSpPr/>
          <p:nvPr/>
        </p:nvSpPr>
        <p:spPr>
          <a:xfrm>
            <a:off x="8000999" y="413869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pic>
        <p:nvPicPr>
          <p:cNvPr id="5124" name="Picture 4" descr="8.229 Vector για «Correct and incorrect icon», εικόνες και γραφικά vector  στοκ | Shutterstock">
            <a:extLst>
              <a:ext uri="{FF2B5EF4-FFF2-40B4-BE49-F238E27FC236}">
                <a16:creationId xmlns:a16="http://schemas.microsoft.com/office/drawing/2014/main" id="{3379EE65-D298-47D5-8BCB-01C31ED83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329"/>
          <a:stretch/>
        </p:blipFill>
        <p:spPr bwMode="auto">
          <a:xfrm>
            <a:off x="8584651" y="1571044"/>
            <a:ext cx="743605" cy="7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8BA6323-47BC-4996-B6E2-A2486C4C8160}"/>
              </a:ext>
            </a:extLst>
          </p:cNvPr>
          <p:cNvSpPr/>
          <p:nvPr/>
        </p:nvSpPr>
        <p:spPr>
          <a:xfrm>
            <a:off x="8000999" y="2333297"/>
            <a:ext cx="1994339" cy="29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ΠΑΡΑΔΕΙΓΜΑ</a:t>
            </a:r>
          </a:p>
        </p:txBody>
      </p:sp>
      <p:pic>
        <p:nvPicPr>
          <p:cNvPr id="5126" name="Picture 6" descr="Cartoon Strawberry Fruit – Royalty-Free Vector | VectorStock">
            <a:extLst>
              <a:ext uri="{FF2B5EF4-FFF2-40B4-BE49-F238E27FC236}">
                <a16:creationId xmlns:a16="http://schemas.microsoft.com/office/drawing/2014/main" id="{19834666-F268-43DF-9A13-4DD6ADC13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6"/>
          <a:stretch/>
        </p:blipFill>
        <p:spPr bwMode="auto">
          <a:xfrm>
            <a:off x="10699531" y="2480441"/>
            <a:ext cx="1321772" cy="16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8.229 Vector για «Correct and incorrect icon», εικόνες και γραφικά vector  στοκ | Shutterstock">
            <a:extLst>
              <a:ext uri="{FF2B5EF4-FFF2-40B4-BE49-F238E27FC236}">
                <a16:creationId xmlns:a16="http://schemas.microsoft.com/office/drawing/2014/main" id="{C607AAE0-81A2-4702-BEAD-89B1B169E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329"/>
          <a:stretch/>
        </p:blipFill>
        <p:spPr bwMode="auto">
          <a:xfrm>
            <a:off x="2367782" y="5728895"/>
            <a:ext cx="743605" cy="6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03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6D84C8-E383-4860-8CF5-FCFC609D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31561" r="10518" b="5503"/>
          <a:stretch/>
        </p:blipFill>
        <p:spPr>
          <a:xfrm>
            <a:off x="325822" y="73573"/>
            <a:ext cx="9038896" cy="64638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1D281D0-6E65-4B00-AE49-C4A55F305FA3}"/>
              </a:ext>
            </a:extLst>
          </p:cNvPr>
          <p:cNvSpPr/>
          <p:nvPr/>
        </p:nvSpPr>
        <p:spPr>
          <a:xfrm>
            <a:off x="6421821" y="3794234"/>
            <a:ext cx="1429407" cy="2543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BCE9ED9-38D6-454F-BD03-C89A891688C5}"/>
              </a:ext>
            </a:extLst>
          </p:cNvPr>
          <p:cNvSpPr/>
          <p:nvPr/>
        </p:nvSpPr>
        <p:spPr>
          <a:xfrm>
            <a:off x="7851229" y="3794234"/>
            <a:ext cx="1240220" cy="2543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BCF8BD6E-29B7-432D-9E21-BEF04C586D1B}"/>
              </a:ext>
            </a:extLst>
          </p:cNvPr>
          <p:cNvCxnSpPr/>
          <p:nvPr/>
        </p:nvCxnSpPr>
        <p:spPr>
          <a:xfrm>
            <a:off x="6421821" y="4078014"/>
            <a:ext cx="266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69DB1F3C-8BF4-4451-B8DA-C8E2EF8FB18F}"/>
              </a:ext>
            </a:extLst>
          </p:cNvPr>
          <p:cNvCxnSpPr/>
          <p:nvPr/>
        </p:nvCxnSpPr>
        <p:spPr>
          <a:xfrm>
            <a:off x="6421821" y="4335517"/>
            <a:ext cx="266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1FED906A-E18D-4097-A22D-D14795F48A25}"/>
              </a:ext>
            </a:extLst>
          </p:cNvPr>
          <p:cNvCxnSpPr/>
          <p:nvPr/>
        </p:nvCxnSpPr>
        <p:spPr>
          <a:xfrm>
            <a:off x="6421821" y="4824248"/>
            <a:ext cx="266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932FC13A-2452-4170-9C7F-BD9271FC6418}"/>
              </a:ext>
            </a:extLst>
          </p:cNvPr>
          <p:cNvCxnSpPr/>
          <p:nvPr/>
        </p:nvCxnSpPr>
        <p:spPr>
          <a:xfrm>
            <a:off x="6421821" y="5102773"/>
            <a:ext cx="266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AD76145F-793E-4E41-84FC-0A308E55F4C0}"/>
              </a:ext>
            </a:extLst>
          </p:cNvPr>
          <p:cNvCxnSpPr/>
          <p:nvPr/>
        </p:nvCxnSpPr>
        <p:spPr>
          <a:xfrm>
            <a:off x="6421821" y="5623035"/>
            <a:ext cx="266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083CFF7F-6A86-4C15-BDCD-91BF3BC5FF1D}"/>
              </a:ext>
            </a:extLst>
          </p:cNvPr>
          <p:cNvCxnSpPr/>
          <p:nvPr/>
        </p:nvCxnSpPr>
        <p:spPr>
          <a:xfrm>
            <a:off x="6421821" y="6111766"/>
            <a:ext cx="266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556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169</Words>
  <Application>Microsoft Office PowerPoint</Application>
  <PresentationFormat>Ευρεία οθόνη</PresentationFormat>
  <Paragraphs>61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ονοματεπώνυμο </vt:lpstr>
      <vt:lpstr>γονείς</vt:lpstr>
      <vt:lpstr>οικογένεια</vt:lpstr>
      <vt:lpstr>αδύνατη</vt:lpstr>
      <vt:lpstr>ψηλή</vt:lpstr>
      <vt:lpstr>μακριά μαλλιά</vt:lpstr>
      <vt:lpstr>______ στη Λευκωσία.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Ελένη Χαραλάμπους</cp:lastModifiedBy>
  <cp:revision>4</cp:revision>
  <dcterms:created xsi:type="dcterms:W3CDTF">2026-01-28T13:23:05Z</dcterms:created>
  <dcterms:modified xsi:type="dcterms:W3CDTF">2026-04-24T02:33:36Z</dcterms:modified>
</cp:coreProperties>
</file>