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30" r:id="rId2"/>
    <p:sldId id="671" r:id="rId3"/>
    <p:sldId id="451" r:id="rId4"/>
    <p:sldId id="675" r:id="rId5"/>
    <p:sldId id="611" r:id="rId6"/>
    <p:sldId id="652" r:id="rId7"/>
    <p:sldId id="673" r:id="rId8"/>
    <p:sldId id="654" r:id="rId9"/>
    <p:sldId id="674" r:id="rId10"/>
    <p:sldId id="653" r:id="rId11"/>
    <p:sldId id="672" r:id="rId12"/>
    <p:sldId id="337" r:id="rId13"/>
    <p:sldId id="338" r:id="rId14"/>
    <p:sldId id="339" r:id="rId15"/>
    <p:sldId id="642" r:id="rId16"/>
    <p:sldId id="340" r:id="rId17"/>
    <p:sldId id="341" r:id="rId18"/>
    <p:sldId id="342" r:id="rId19"/>
    <p:sldId id="343" r:id="rId20"/>
    <p:sldId id="616" r:id="rId21"/>
    <p:sldId id="6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135DD-DF69-4406-AE45-1F2FA3416B27}" type="datetimeFigureOut">
              <a:rPr lang="el-GR" smtClean="0"/>
              <a:t>27/4/2026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5A572-0277-4ABC-9468-6FA88CB84C6C}" type="slidenum">
              <a:rPr lang="el-GR" smtClean="0"/>
              <a:t>‹#›</a:t>
            </a:fld>
            <a:endParaRPr lang="el-GR"/>
          </a:p>
        </p:txBody>
      </p:sp>
    </p:spTree>
    <p:extLst>
      <p:ext uri="{BB962C8B-B14F-4D97-AF65-F5344CB8AC3E}">
        <p14:creationId xmlns:p14="http://schemas.microsoft.com/office/powerpoint/2010/main" val="359757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5</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4/27/2026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83. Α2.Θεματικός κύκλος 8 Ταξίδια - Διακοπές - Καιρός - Φυσικό περιβάλλον</a:t>
            </a:r>
            <a:r>
              <a:rPr lang="en-US" dirty="0">
                <a:solidFill>
                  <a:schemeClr val="tx1"/>
                </a:solidFill>
              </a:rPr>
              <a:t> </a:t>
            </a:r>
            <a:r>
              <a:rPr lang="el-GR" dirty="0">
                <a:solidFill>
                  <a:schemeClr val="tx1"/>
                </a:solidFill>
              </a:rPr>
              <a:t>_ΚΑΙΡΟΣ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2343710B-D3A5-CF86-E241-668A1FEF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41" y="2904156"/>
            <a:ext cx="3431667" cy="224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F9F6CF8-5C0A-99D5-5E1B-2A2EB2448D4A}"/>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500" b="1" i="0" u="none" strike="noStrike" cap="none" normalizeH="0" baseline="0">
                <a:ln>
                  <a:noFill/>
                </a:ln>
                <a:solidFill>
                  <a:srgbClr val="0A0A0A"/>
                </a:solidFill>
                <a:effectLst/>
                <a:latin typeface="Google Sans"/>
              </a:rPr>
              <a:t>Σενάριο 1: Στο τηλέφωνο με έναν φίλο</a:t>
            </a:r>
            <a:endParaRPr kumimoji="0" lang="el-GR" altLang="el-G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1028" name="Picture 4" descr="Δραστηριότητες για τις εποχές! - Love Teaching">
            <a:extLst>
              <a:ext uri="{FF2B5EF4-FFF2-40B4-BE49-F238E27FC236}">
                <a16:creationId xmlns:a16="http://schemas.microsoft.com/office/drawing/2014/main" id="{E85DA207-DC38-2E90-46E1-F041F53C98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5153" y="1581149"/>
            <a:ext cx="6436317" cy="45981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4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3F025-006D-40B6-B0D3-319390FF78F7}"/>
            </a:ext>
          </a:extLst>
        </p:cNvPr>
        <p:cNvGrpSpPr/>
        <p:nvPr/>
      </p:nvGrpSpPr>
      <p:grpSpPr>
        <a:xfrm>
          <a:off x="0" y="0"/>
          <a:ext cx="0" cy="0"/>
          <a:chOff x="0" y="0"/>
          <a:chExt cx="0" cy="0"/>
        </a:xfrm>
      </p:grpSpPr>
      <p:pic>
        <p:nvPicPr>
          <p:cNvPr id="3" name="Εικόνα 2">
            <a:extLst>
              <a:ext uri="{FF2B5EF4-FFF2-40B4-BE49-F238E27FC236}">
                <a16:creationId xmlns:a16="http://schemas.microsoft.com/office/drawing/2014/main" id="{DBCF2600-705C-DB2C-49B8-5510063AA358}"/>
              </a:ext>
            </a:extLst>
          </p:cNvPr>
          <p:cNvPicPr>
            <a:picLocks noChangeAspect="1"/>
          </p:cNvPicPr>
          <p:nvPr/>
        </p:nvPicPr>
        <p:blipFill>
          <a:blip r:embed="rId2"/>
          <a:stretch>
            <a:fillRect/>
          </a:stretch>
        </p:blipFill>
        <p:spPr>
          <a:xfrm>
            <a:off x="488497" y="142194"/>
            <a:ext cx="11507560" cy="6606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Ορθογώνιο: Στρογγύλεμα γωνιών 3">
            <a:extLst>
              <a:ext uri="{FF2B5EF4-FFF2-40B4-BE49-F238E27FC236}">
                <a16:creationId xmlns:a16="http://schemas.microsoft.com/office/drawing/2014/main" id="{90EFA472-CA17-3578-B487-BF59802EA9AC}"/>
              </a:ext>
            </a:extLst>
          </p:cNvPr>
          <p:cNvSpPr/>
          <p:nvPr/>
        </p:nvSpPr>
        <p:spPr>
          <a:xfrm>
            <a:off x="7321898" y="756139"/>
            <a:ext cx="4757057" cy="566308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Χιονίζει.</a:t>
            </a:r>
          </a:p>
          <a:p>
            <a:pPr algn="ctr"/>
            <a:r>
              <a:rPr lang="el-GR" sz="3600" dirty="0"/>
              <a:t>Έχει παγωνιά.</a:t>
            </a:r>
          </a:p>
          <a:p>
            <a:pPr algn="ctr"/>
            <a:r>
              <a:rPr lang="el-GR" sz="3600" dirty="0"/>
              <a:t>Έχει πολύ κρύο.</a:t>
            </a:r>
          </a:p>
          <a:p>
            <a:pPr algn="ctr"/>
            <a:r>
              <a:rPr lang="el-GR" sz="3600" dirty="0"/>
              <a:t>Βάζουμε σκούφο και  γάντια.</a:t>
            </a:r>
          </a:p>
          <a:p>
            <a:pPr algn="ctr"/>
            <a:r>
              <a:rPr lang="el-GR" sz="3600" dirty="0"/>
              <a:t>Βάζουμε  κασκόλ.</a:t>
            </a:r>
          </a:p>
          <a:p>
            <a:pPr algn="ctr"/>
            <a:r>
              <a:rPr lang="el-GR" sz="3600" dirty="0"/>
              <a:t>Κάνει  κρύο.</a:t>
            </a:r>
            <a:endParaRPr lang="el-GR" dirty="0"/>
          </a:p>
          <a:p>
            <a:pPr algn="ctr"/>
            <a:endParaRPr lang="el-GR" dirty="0"/>
          </a:p>
          <a:p>
            <a:pPr algn="ctr"/>
            <a:endParaRPr lang="el-CY" dirty="0"/>
          </a:p>
        </p:txBody>
      </p:sp>
      <p:sp>
        <p:nvSpPr>
          <p:cNvPr id="2" name="Ορθογώνιο: Στρογγύλεμα γωνιών 1">
            <a:extLst>
              <a:ext uri="{FF2B5EF4-FFF2-40B4-BE49-F238E27FC236}">
                <a16:creationId xmlns:a16="http://schemas.microsoft.com/office/drawing/2014/main" id="{9A5209FE-B20A-1E19-CB68-E99481ADFD8D}"/>
              </a:ext>
            </a:extLst>
          </p:cNvPr>
          <p:cNvSpPr/>
          <p:nvPr/>
        </p:nvSpPr>
        <p:spPr>
          <a:xfrm>
            <a:off x="1306286" y="5225143"/>
            <a:ext cx="4757057" cy="1012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χειμώνας</a:t>
            </a:r>
            <a:endParaRPr lang="el-CY" sz="4800" dirty="0"/>
          </a:p>
        </p:txBody>
      </p:sp>
    </p:spTree>
    <p:extLst>
      <p:ext uri="{BB962C8B-B14F-4D97-AF65-F5344CB8AC3E}">
        <p14:creationId xmlns:p14="http://schemas.microsoft.com/office/powerpoint/2010/main" val="111509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3E8A04C-E6CF-32C0-1288-D9FA63607EFC}"/>
              </a:ext>
            </a:extLst>
          </p:cNvPr>
          <p:cNvPicPr>
            <a:picLocks noChangeAspect="1"/>
          </p:cNvPicPr>
          <p:nvPr/>
        </p:nvPicPr>
        <p:blipFill>
          <a:blip r:embed="rId2"/>
          <a:stretch>
            <a:fillRect/>
          </a:stretch>
        </p:blipFill>
        <p:spPr>
          <a:xfrm>
            <a:off x="245609" y="238125"/>
            <a:ext cx="6307591" cy="6271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Ορθογώνιο: Στρογγύλεμα γωνιών 3">
            <a:extLst>
              <a:ext uri="{FF2B5EF4-FFF2-40B4-BE49-F238E27FC236}">
                <a16:creationId xmlns:a16="http://schemas.microsoft.com/office/drawing/2014/main" id="{D5816C48-3BB6-48B0-82F3-A2DC042F9CED}"/>
              </a:ext>
            </a:extLst>
          </p:cNvPr>
          <p:cNvSpPr/>
          <p:nvPr/>
        </p:nvSpPr>
        <p:spPr>
          <a:xfrm>
            <a:off x="6923314" y="533399"/>
            <a:ext cx="4757057" cy="52578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Βγαίνουν ωραία  λουλούδια.</a:t>
            </a:r>
          </a:p>
          <a:p>
            <a:pPr algn="ctr"/>
            <a:r>
              <a:rPr lang="el-GR" sz="3200" dirty="0"/>
              <a:t>Ο καιρός είναι καλός.</a:t>
            </a:r>
          </a:p>
          <a:p>
            <a:pPr algn="ctr"/>
            <a:r>
              <a:rPr lang="el-GR" sz="3200" dirty="0"/>
              <a:t>Έχει ήλιο.</a:t>
            </a:r>
          </a:p>
          <a:p>
            <a:pPr algn="ctr"/>
            <a:r>
              <a:rPr lang="el-GR" sz="3200" dirty="0"/>
              <a:t>Η θερμοκρασία  ανεβαίνει.</a:t>
            </a:r>
          </a:p>
          <a:p>
            <a:pPr algn="ctr"/>
            <a:r>
              <a:rPr lang="el-GR" sz="3200" dirty="0"/>
              <a:t>Έχει καλό καιρό.</a:t>
            </a:r>
          </a:p>
          <a:p>
            <a:pPr algn="ctr"/>
            <a:endParaRPr lang="el-CY" sz="3200" dirty="0"/>
          </a:p>
        </p:txBody>
      </p:sp>
      <p:sp>
        <p:nvSpPr>
          <p:cNvPr id="2" name="Ορθογώνιο: Στρογγύλεμα γωνιών 1">
            <a:extLst>
              <a:ext uri="{FF2B5EF4-FFF2-40B4-BE49-F238E27FC236}">
                <a16:creationId xmlns:a16="http://schemas.microsoft.com/office/drawing/2014/main" id="{53D01397-3458-1DB4-977E-2643B1028E62}"/>
              </a:ext>
            </a:extLst>
          </p:cNvPr>
          <p:cNvSpPr/>
          <p:nvPr/>
        </p:nvSpPr>
        <p:spPr>
          <a:xfrm>
            <a:off x="511629" y="5395686"/>
            <a:ext cx="4757057" cy="1012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άνοιξη</a:t>
            </a:r>
            <a:endParaRPr lang="el-CY" sz="4800" dirty="0"/>
          </a:p>
        </p:txBody>
      </p:sp>
    </p:spTree>
    <p:extLst>
      <p:ext uri="{BB962C8B-B14F-4D97-AF65-F5344CB8AC3E}">
        <p14:creationId xmlns:p14="http://schemas.microsoft.com/office/powerpoint/2010/main" val="35868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A254F22-63AA-7B78-B70C-D821E8F7481A}"/>
              </a:ext>
            </a:extLst>
          </p:cNvPr>
          <p:cNvPicPr>
            <a:picLocks noChangeAspect="1"/>
          </p:cNvPicPr>
          <p:nvPr/>
        </p:nvPicPr>
        <p:blipFill>
          <a:blip r:embed="rId2"/>
          <a:stretch>
            <a:fillRect/>
          </a:stretch>
        </p:blipFill>
        <p:spPr>
          <a:xfrm>
            <a:off x="138112" y="148317"/>
            <a:ext cx="4188959" cy="6459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Ορθογώνιο: Στρογγύλεμα γωνιών 3">
            <a:extLst>
              <a:ext uri="{FF2B5EF4-FFF2-40B4-BE49-F238E27FC236}">
                <a16:creationId xmlns:a16="http://schemas.microsoft.com/office/drawing/2014/main" id="{331A201C-3326-0B59-FE72-0B4E2BCF4A3A}"/>
              </a:ext>
            </a:extLst>
          </p:cNvPr>
          <p:cNvSpPr/>
          <p:nvPr/>
        </p:nvSpPr>
        <p:spPr>
          <a:xfrm>
            <a:off x="4572000" y="221795"/>
            <a:ext cx="6618515" cy="653551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4800" dirty="0"/>
          </a:p>
          <a:p>
            <a:pPr algn="ctr"/>
            <a:endParaRPr lang="el-GR" sz="4800" dirty="0"/>
          </a:p>
          <a:p>
            <a:pPr algn="ctr"/>
            <a:r>
              <a:rPr lang="el-GR" sz="4800" dirty="0"/>
              <a:t>Βρέχει.</a:t>
            </a:r>
          </a:p>
          <a:p>
            <a:pPr algn="ctr"/>
            <a:r>
              <a:rPr lang="el-GR" sz="4800" dirty="0"/>
              <a:t>Φυσάει.</a:t>
            </a:r>
          </a:p>
          <a:p>
            <a:pPr algn="ctr"/>
            <a:r>
              <a:rPr lang="el-GR" sz="4800" dirty="0"/>
              <a:t>Έχει σύννεφα.</a:t>
            </a:r>
          </a:p>
          <a:p>
            <a:pPr algn="ctr"/>
            <a:r>
              <a:rPr lang="el-GR" sz="4800" dirty="0"/>
              <a:t>Παίρνουμε  ομπρέλα.</a:t>
            </a:r>
          </a:p>
          <a:p>
            <a:pPr algn="ctr"/>
            <a:r>
              <a:rPr lang="el-GR" sz="4800" dirty="0"/>
              <a:t>Η θάλασσα έχει κύματα.</a:t>
            </a:r>
          </a:p>
          <a:p>
            <a:pPr algn="ctr"/>
            <a:endParaRPr lang="el-GR" sz="4800" dirty="0"/>
          </a:p>
          <a:p>
            <a:pPr algn="ctr"/>
            <a:endParaRPr lang="el-GR" sz="4800" dirty="0"/>
          </a:p>
          <a:p>
            <a:pPr algn="ctr"/>
            <a:endParaRPr lang="el-GR" sz="4800" dirty="0"/>
          </a:p>
        </p:txBody>
      </p:sp>
      <p:sp>
        <p:nvSpPr>
          <p:cNvPr id="2" name="Ορθογώνιο: Στρογγύλεμα γωνιών 1">
            <a:extLst>
              <a:ext uri="{FF2B5EF4-FFF2-40B4-BE49-F238E27FC236}">
                <a16:creationId xmlns:a16="http://schemas.microsoft.com/office/drawing/2014/main" id="{A3C524B2-CDC9-F1AD-1E60-5E77F8930045}"/>
              </a:ext>
            </a:extLst>
          </p:cNvPr>
          <p:cNvSpPr/>
          <p:nvPr/>
        </p:nvSpPr>
        <p:spPr>
          <a:xfrm>
            <a:off x="216989" y="5414554"/>
            <a:ext cx="3847011" cy="1012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φθινόπωρο </a:t>
            </a:r>
            <a:endParaRPr lang="el-CY" sz="4800" dirty="0"/>
          </a:p>
        </p:txBody>
      </p:sp>
    </p:spTree>
    <p:extLst>
      <p:ext uri="{BB962C8B-B14F-4D97-AF65-F5344CB8AC3E}">
        <p14:creationId xmlns:p14="http://schemas.microsoft.com/office/powerpoint/2010/main" val="39503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679222C-8648-DEFC-C263-3FA69A207E7F}"/>
              </a:ext>
            </a:extLst>
          </p:cNvPr>
          <p:cNvPicPr>
            <a:picLocks noChangeAspect="1"/>
          </p:cNvPicPr>
          <p:nvPr/>
        </p:nvPicPr>
        <p:blipFill>
          <a:blip r:embed="rId2"/>
          <a:stretch>
            <a:fillRect/>
          </a:stretch>
        </p:blipFill>
        <p:spPr>
          <a:xfrm>
            <a:off x="395287" y="266019"/>
            <a:ext cx="4742770" cy="6679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Ορθογώνιο: Στρογγύλεμα γωνιών 3">
            <a:extLst>
              <a:ext uri="{FF2B5EF4-FFF2-40B4-BE49-F238E27FC236}">
                <a16:creationId xmlns:a16="http://schemas.microsoft.com/office/drawing/2014/main" id="{563B62A8-7478-9855-6B69-45D339B097EF}"/>
              </a:ext>
            </a:extLst>
          </p:cNvPr>
          <p:cNvSpPr/>
          <p:nvPr/>
        </p:nvSpPr>
        <p:spPr>
          <a:xfrm>
            <a:off x="5323114" y="148317"/>
            <a:ext cx="6618515" cy="653551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Έχει ζέστη.</a:t>
            </a:r>
          </a:p>
          <a:p>
            <a:pPr algn="ctr"/>
            <a:r>
              <a:rPr lang="el-GR" sz="4400" dirty="0"/>
              <a:t>Φοράμε μαγιό.</a:t>
            </a:r>
          </a:p>
          <a:p>
            <a:pPr algn="ctr"/>
            <a:r>
              <a:rPr lang="el-GR" sz="4400" dirty="0"/>
              <a:t>Πηγαίνουμε στη θάλασσα.</a:t>
            </a:r>
          </a:p>
          <a:p>
            <a:pPr algn="ctr"/>
            <a:r>
              <a:rPr lang="el-GR" sz="4400" dirty="0"/>
              <a:t>Πρέπει να  βάζουμε  γυαλιά.</a:t>
            </a:r>
          </a:p>
          <a:p>
            <a:pPr algn="ctr"/>
            <a:endParaRPr lang="el-GR" sz="4400" dirty="0"/>
          </a:p>
          <a:p>
            <a:pPr algn="ctr"/>
            <a:endParaRPr lang="el-CY" sz="4400" dirty="0"/>
          </a:p>
        </p:txBody>
      </p:sp>
      <p:sp>
        <p:nvSpPr>
          <p:cNvPr id="2" name="Ορθογώνιο: Στρογγύλεμα γωνιών 1">
            <a:extLst>
              <a:ext uri="{FF2B5EF4-FFF2-40B4-BE49-F238E27FC236}">
                <a16:creationId xmlns:a16="http://schemas.microsoft.com/office/drawing/2014/main" id="{360D791C-E5E9-B627-EDFD-B2EF24AF9233}"/>
              </a:ext>
            </a:extLst>
          </p:cNvPr>
          <p:cNvSpPr/>
          <p:nvPr/>
        </p:nvSpPr>
        <p:spPr>
          <a:xfrm>
            <a:off x="395287" y="5579610"/>
            <a:ext cx="4757057" cy="1012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καλοκαίρι</a:t>
            </a:r>
            <a:endParaRPr lang="el-CY" sz="4800" dirty="0"/>
          </a:p>
        </p:txBody>
      </p:sp>
    </p:spTree>
    <p:extLst>
      <p:ext uri="{BB962C8B-B14F-4D97-AF65-F5344CB8AC3E}">
        <p14:creationId xmlns:p14="http://schemas.microsoft.com/office/powerpoint/2010/main" val="137510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D8B3A-FED1-B419-2886-EB4A1B8C6E0F}"/>
            </a:ext>
          </a:extLst>
        </p:cNvPr>
        <p:cNvGrpSpPr/>
        <p:nvPr/>
      </p:nvGrpSpPr>
      <p:grpSpPr>
        <a:xfrm>
          <a:off x="0" y="0"/>
          <a:ext cx="0" cy="0"/>
          <a:chOff x="0" y="0"/>
          <a:chExt cx="0" cy="0"/>
        </a:xfrm>
      </p:grpSpPr>
      <p:pic>
        <p:nvPicPr>
          <p:cNvPr id="1026" name="Picture 2" descr="18 Νοεμβρίου 2020 – ΝΗΠΙΑΓΩΓΕΙΟ ΑΚΡΙΝΗΣ">
            <a:extLst>
              <a:ext uri="{FF2B5EF4-FFF2-40B4-BE49-F238E27FC236}">
                <a16:creationId xmlns:a16="http://schemas.microsoft.com/office/drawing/2014/main" id="{61CEF996-2417-31E2-93FC-6007F05AB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43" y="97972"/>
            <a:ext cx="10509824" cy="603068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594D407-3C9D-D39B-A91D-159C89D8A004}"/>
              </a:ext>
            </a:extLst>
          </p:cNvPr>
          <p:cNvSpPr/>
          <p:nvPr/>
        </p:nvSpPr>
        <p:spPr>
          <a:xfrm>
            <a:off x="1034143" y="2166257"/>
            <a:ext cx="9927771" cy="555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3" name="Ορθογώνιο: Στρογγύλεμα γωνιών 2">
            <a:extLst>
              <a:ext uri="{FF2B5EF4-FFF2-40B4-BE49-F238E27FC236}">
                <a16:creationId xmlns:a16="http://schemas.microsoft.com/office/drawing/2014/main" id="{9873EA19-09AE-98AE-1FB4-6C3CEF38EB8F}"/>
              </a:ext>
            </a:extLst>
          </p:cNvPr>
          <p:cNvSpPr/>
          <p:nvPr/>
        </p:nvSpPr>
        <p:spPr>
          <a:xfrm>
            <a:off x="977671" y="3924299"/>
            <a:ext cx="9927771" cy="555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4" name="Ορθογώνιο: Στρογγύλεμα γωνιών 3">
            <a:extLst>
              <a:ext uri="{FF2B5EF4-FFF2-40B4-BE49-F238E27FC236}">
                <a16:creationId xmlns:a16="http://schemas.microsoft.com/office/drawing/2014/main" id="{DA3AC47F-5B29-021C-7C25-E81E82BC35F0}"/>
              </a:ext>
            </a:extLst>
          </p:cNvPr>
          <p:cNvSpPr/>
          <p:nvPr/>
        </p:nvSpPr>
        <p:spPr>
          <a:xfrm>
            <a:off x="1034143" y="5725885"/>
            <a:ext cx="9927771" cy="555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2050" name="Picture 2" descr="καταιγίδα Στοκ Εικονογραφήσεις, Vectors, &amp; Clipart – (87,117 Στοκ  Εικονογραφήσεις)">
            <a:extLst>
              <a:ext uri="{FF2B5EF4-FFF2-40B4-BE49-F238E27FC236}">
                <a16:creationId xmlns:a16="http://schemas.microsoft.com/office/drawing/2014/main" id="{B4BE1980-963E-B775-ADBA-4A22BDE25C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2628" y="2756343"/>
            <a:ext cx="3287486" cy="101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1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8 Νοεμβρίου 2020 – ΝΗΠΙΑΓΩΓΕΙΟ ΑΚΡΙΝΗΣ">
            <a:extLst>
              <a:ext uri="{FF2B5EF4-FFF2-40B4-BE49-F238E27FC236}">
                <a16:creationId xmlns:a16="http://schemas.microsoft.com/office/drawing/2014/main" id="{466E757E-04D2-6170-4863-40CC7A27F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31" y="326571"/>
            <a:ext cx="10998653" cy="59109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καταιγίδα Στοκ Εικονογραφήσεις, Vectors, &amp; Clipart – (87,117 Στοκ  Εικονογραφήσεις)">
            <a:extLst>
              <a:ext uri="{FF2B5EF4-FFF2-40B4-BE49-F238E27FC236}">
                <a16:creationId xmlns:a16="http://schemas.microsoft.com/office/drawing/2014/main" id="{FF35F603-0885-6803-7653-3EC54AFBD4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814" y="2921222"/>
            <a:ext cx="3287486" cy="101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7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DDEEDCC-6583-7A4D-A38A-9E0E5C78FE3B}"/>
              </a:ext>
            </a:extLst>
          </p:cNvPr>
          <p:cNvPicPr>
            <a:picLocks noChangeAspect="1"/>
          </p:cNvPicPr>
          <p:nvPr/>
        </p:nvPicPr>
        <p:blipFill>
          <a:blip r:embed="rId2"/>
          <a:stretch>
            <a:fillRect/>
          </a:stretch>
        </p:blipFill>
        <p:spPr>
          <a:xfrm>
            <a:off x="206829" y="0"/>
            <a:ext cx="11985171" cy="6858000"/>
          </a:xfrm>
          <a:prstGeom prst="rect">
            <a:avLst/>
          </a:prstGeom>
        </p:spPr>
      </p:pic>
      <p:sp>
        <p:nvSpPr>
          <p:cNvPr id="4" name="Ορθογώνιο 3">
            <a:extLst>
              <a:ext uri="{FF2B5EF4-FFF2-40B4-BE49-F238E27FC236}">
                <a16:creationId xmlns:a16="http://schemas.microsoft.com/office/drawing/2014/main" id="{8A5CB9D1-5E43-CAC3-159B-7F3831A12983}"/>
              </a:ext>
            </a:extLst>
          </p:cNvPr>
          <p:cNvSpPr/>
          <p:nvPr/>
        </p:nvSpPr>
        <p:spPr>
          <a:xfrm>
            <a:off x="2373086" y="1371600"/>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5" name="Ορθογώνιο 4">
            <a:extLst>
              <a:ext uri="{FF2B5EF4-FFF2-40B4-BE49-F238E27FC236}">
                <a16:creationId xmlns:a16="http://schemas.microsoft.com/office/drawing/2014/main" id="{3BDB9B61-838F-DB0D-8546-BBBBB2EA8101}"/>
              </a:ext>
            </a:extLst>
          </p:cNvPr>
          <p:cNvSpPr/>
          <p:nvPr/>
        </p:nvSpPr>
        <p:spPr>
          <a:xfrm>
            <a:off x="4615543" y="1371599"/>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6" name="Ορθογώνιο 5">
            <a:extLst>
              <a:ext uri="{FF2B5EF4-FFF2-40B4-BE49-F238E27FC236}">
                <a16:creationId xmlns:a16="http://schemas.microsoft.com/office/drawing/2014/main" id="{283BFDA9-BB09-A7CA-D1CB-346CB7E6CB73}"/>
              </a:ext>
            </a:extLst>
          </p:cNvPr>
          <p:cNvSpPr/>
          <p:nvPr/>
        </p:nvSpPr>
        <p:spPr>
          <a:xfrm>
            <a:off x="9133114"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7" name="Ορθογώνιο 6">
            <a:extLst>
              <a:ext uri="{FF2B5EF4-FFF2-40B4-BE49-F238E27FC236}">
                <a16:creationId xmlns:a16="http://schemas.microsoft.com/office/drawing/2014/main" id="{E0659E84-7FD6-3F86-EF75-5E389CE6E008}"/>
              </a:ext>
            </a:extLst>
          </p:cNvPr>
          <p:cNvSpPr/>
          <p:nvPr/>
        </p:nvSpPr>
        <p:spPr>
          <a:xfrm>
            <a:off x="6814457"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8" name="Ορθογώνιο 7">
            <a:extLst>
              <a:ext uri="{FF2B5EF4-FFF2-40B4-BE49-F238E27FC236}">
                <a16:creationId xmlns:a16="http://schemas.microsoft.com/office/drawing/2014/main" id="{1DE21BCC-C372-69CE-F210-F667BC5CDBA2}"/>
              </a:ext>
            </a:extLst>
          </p:cNvPr>
          <p:cNvSpPr/>
          <p:nvPr/>
        </p:nvSpPr>
        <p:spPr>
          <a:xfrm>
            <a:off x="4495800"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9" name="Ορθογώνιο 8">
            <a:extLst>
              <a:ext uri="{FF2B5EF4-FFF2-40B4-BE49-F238E27FC236}">
                <a16:creationId xmlns:a16="http://schemas.microsoft.com/office/drawing/2014/main" id="{D930A821-0FE4-2B59-2063-BA0E948722A7}"/>
              </a:ext>
            </a:extLst>
          </p:cNvPr>
          <p:cNvSpPr/>
          <p:nvPr/>
        </p:nvSpPr>
        <p:spPr>
          <a:xfrm>
            <a:off x="2177143"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0" name="Ορθογώνιο 9">
            <a:extLst>
              <a:ext uri="{FF2B5EF4-FFF2-40B4-BE49-F238E27FC236}">
                <a16:creationId xmlns:a16="http://schemas.microsoft.com/office/drawing/2014/main" id="{971E9FC6-27E6-4E52-7A4B-65311B5BC71F}"/>
              </a:ext>
            </a:extLst>
          </p:cNvPr>
          <p:cNvSpPr/>
          <p:nvPr/>
        </p:nvSpPr>
        <p:spPr>
          <a:xfrm>
            <a:off x="9100457" y="1371597"/>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1" name="Ορθογώνιο 10">
            <a:extLst>
              <a:ext uri="{FF2B5EF4-FFF2-40B4-BE49-F238E27FC236}">
                <a16:creationId xmlns:a16="http://schemas.microsoft.com/office/drawing/2014/main" id="{1212ECFB-00DA-8388-209E-90C9AD350793}"/>
              </a:ext>
            </a:extLst>
          </p:cNvPr>
          <p:cNvSpPr/>
          <p:nvPr/>
        </p:nvSpPr>
        <p:spPr>
          <a:xfrm>
            <a:off x="6858000" y="1371598"/>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2" name="Ορθογώνιο 11">
            <a:extLst>
              <a:ext uri="{FF2B5EF4-FFF2-40B4-BE49-F238E27FC236}">
                <a16:creationId xmlns:a16="http://schemas.microsoft.com/office/drawing/2014/main" id="{F494CFE3-4B9F-5310-A392-0EB887C463F0}"/>
              </a:ext>
            </a:extLst>
          </p:cNvPr>
          <p:cNvSpPr/>
          <p:nvPr/>
        </p:nvSpPr>
        <p:spPr>
          <a:xfrm>
            <a:off x="4767942" y="5617026"/>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3" name="Ορθογώνιο 12">
            <a:extLst>
              <a:ext uri="{FF2B5EF4-FFF2-40B4-BE49-F238E27FC236}">
                <a16:creationId xmlns:a16="http://schemas.microsoft.com/office/drawing/2014/main" id="{A40BF7AA-5FBF-9FC3-5653-DCF6D8A307E0}"/>
              </a:ext>
            </a:extLst>
          </p:cNvPr>
          <p:cNvSpPr/>
          <p:nvPr/>
        </p:nvSpPr>
        <p:spPr>
          <a:xfrm>
            <a:off x="2471057" y="5617027"/>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4" name="Ορθογώνιο 13">
            <a:extLst>
              <a:ext uri="{FF2B5EF4-FFF2-40B4-BE49-F238E27FC236}">
                <a16:creationId xmlns:a16="http://schemas.microsoft.com/office/drawing/2014/main" id="{98907667-A25B-2050-3D01-A70AD2050024}"/>
              </a:ext>
            </a:extLst>
          </p:cNvPr>
          <p:cNvSpPr/>
          <p:nvPr/>
        </p:nvSpPr>
        <p:spPr>
          <a:xfrm>
            <a:off x="174172" y="5617028"/>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5" name="Ορθογώνιο 14">
            <a:extLst>
              <a:ext uri="{FF2B5EF4-FFF2-40B4-BE49-F238E27FC236}">
                <a16:creationId xmlns:a16="http://schemas.microsoft.com/office/drawing/2014/main" id="{39D74B7A-0C43-CBFF-71E6-0816CBB82FE5}"/>
              </a:ext>
            </a:extLst>
          </p:cNvPr>
          <p:cNvSpPr/>
          <p:nvPr/>
        </p:nvSpPr>
        <p:spPr>
          <a:xfrm>
            <a:off x="9329055" y="5617025"/>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6" name="Ορθογώνιο 15">
            <a:extLst>
              <a:ext uri="{FF2B5EF4-FFF2-40B4-BE49-F238E27FC236}">
                <a16:creationId xmlns:a16="http://schemas.microsoft.com/office/drawing/2014/main" id="{EC84CFF3-D082-F2BA-4C6F-337475FCD970}"/>
              </a:ext>
            </a:extLst>
          </p:cNvPr>
          <p:cNvSpPr/>
          <p:nvPr/>
        </p:nvSpPr>
        <p:spPr>
          <a:xfrm>
            <a:off x="7064828" y="5617026"/>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2" name="TextBox 1">
            <a:extLst>
              <a:ext uri="{FF2B5EF4-FFF2-40B4-BE49-F238E27FC236}">
                <a16:creationId xmlns:a16="http://schemas.microsoft.com/office/drawing/2014/main" id="{090A5403-4763-7C77-CB2F-F60C6DD73280}"/>
              </a:ext>
            </a:extLst>
          </p:cNvPr>
          <p:cNvSpPr txBox="1"/>
          <p:nvPr/>
        </p:nvSpPr>
        <p:spPr>
          <a:xfrm>
            <a:off x="206829" y="6378702"/>
            <a:ext cx="8382000" cy="479298"/>
          </a:xfrm>
          <a:prstGeom prst="rect">
            <a:avLst/>
          </a:prstGeom>
          <a:noFill/>
        </p:spPr>
        <p:txBody>
          <a:bodyPr wrap="square">
            <a:spAutoFit/>
          </a:bodyPr>
          <a:lstStyle/>
          <a:p>
            <a:pPr algn="just">
              <a:lnSpc>
                <a:spcPct val="107000"/>
              </a:lnSpc>
              <a:spcAft>
                <a:spcPts val="800"/>
              </a:spcAft>
              <a:buNone/>
            </a:pPr>
            <a:r>
              <a:rPr lang="el-GR" sz="1200" kern="100" dirty="0">
                <a:effectLst/>
                <a:latin typeface="Times New Roman" panose="02020603050405020304" pitchFamily="18" charset="0"/>
                <a:ea typeface="Aptos" panose="020B0004020202020204" pitchFamily="34" charset="0"/>
                <a:cs typeface="Times New Roman" panose="02020603050405020304" pitchFamily="18" charset="0"/>
              </a:rPr>
              <a:t>Μαρία </a:t>
            </a:r>
            <a:r>
              <a:rPr lang="el-GR" sz="1200" kern="100" dirty="0" err="1">
                <a:effectLst/>
                <a:latin typeface="Times New Roman" panose="02020603050405020304" pitchFamily="18" charset="0"/>
                <a:ea typeface="Aptos" panose="020B0004020202020204" pitchFamily="34" charset="0"/>
                <a:cs typeface="Times New Roman" panose="02020603050405020304" pitchFamily="18" charset="0"/>
              </a:rPr>
              <a:t>Καρακύργιου</a:t>
            </a:r>
            <a:r>
              <a:rPr lang="el-GR" sz="1200" kern="100" dirty="0">
                <a:effectLst/>
                <a:latin typeface="Times New Roman" panose="02020603050405020304" pitchFamily="18" charset="0"/>
                <a:ea typeface="Aptos" panose="020B0004020202020204" pitchFamily="34" charset="0"/>
                <a:cs typeface="Times New Roman" panose="02020603050405020304" pitchFamily="18" charset="0"/>
              </a:rPr>
              <a:t> &amp; Βικτώρια Παναγιωτίδου, </a:t>
            </a:r>
            <a:r>
              <a:rPr lang="el-GR" sz="1200" i="1" kern="100" dirty="0">
                <a:effectLst/>
                <a:latin typeface="Times New Roman" panose="02020603050405020304" pitchFamily="18" charset="0"/>
                <a:ea typeface="Aptos" panose="020B0004020202020204" pitchFamily="34" charset="0"/>
                <a:cs typeface="Times New Roman" panose="02020603050405020304" pitchFamily="18" charset="0"/>
              </a:rPr>
              <a:t>ΚΛΙΚ στα ελληνικά. Επίπεδο Α2 για εφήβους και ενηλίκους - Βασικός χρήστης. Μέθοδος εκμάθησης της ελληνικής ως δεύτερης/ξένης γλώσσας</a:t>
            </a:r>
            <a:r>
              <a:rPr lang="el-GR" sz="1200" kern="100" dirty="0">
                <a:effectLst/>
                <a:latin typeface="Times New Roman" panose="02020603050405020304" pitchFamily="18" charset="0"/>
                <a:ea typeface="Aptos" panose="020B0004020202020204" pitchFamily="34" charset="0"/>
                <a:cs typeface="Times New Roman" panose="02020603050405020304" pitchFamily="18" charset="0"/>
              </a:rPr>
              <a:t>, Κέντρο Ελληνικής Γλώσσας, Αθήνα</a:t>
            </a:r>
            <a:r>
              <a:rPr lang="el-GR" sz="1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l-GR" sz="1200" kern="100" dirty="0">
                <a:effectLst/>
                <a:latin typeface="Times New Roman" panose="02020603050405020304" pitchFamily="18" charset="0"/>
                <a:ea typeface="Aptos" panose="020B0004020202020204" pitchFamily="34" charset="0"/>
                <a:cs typeface="Times New Roman" panose="02020603050405020304" pitchFamily="18" charset="0"/>
              </a:rPr>
              <a:t>2015.</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48422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DDEEDCC-6583-7A4D-A38A-9E0E5C78FE3B}"/>
              </a:ext>
            </a:extLst>
          </p:cNvPr>
          <p:cNvPicPr>
            <a:picLocks noChangeAspect="1"/>
          </p:cNvPicPr>
          <p:nvPr/>
        </p:nvPicPr>
        <p:blipFill>
          <a:blip r:embed="rId2"/>
          <a:stretch>
            <a:fillRect/>
          </a:stretch>
        </p:blipFill>
        <p:spPr>
          <a:xfrm>
            <a:off x="206829" y="0"/>
            <a:ext cx="11985171" cy="6858000"/>
          </a:xfrm>
          <a:prstGeom prst="rect">
            <a:avLst/>
          </a:prstGeom>
        </p:spPr>
      </p:pic>
      <p:sp>
        <p:nvSpPr>
          <p:cNvPr id="4" name="Ορθογώνιο 3">
            <a:extLst>
              <a:ext uri="{FF2B5EF4-FFF2-40B4-BE49-F238E27FC236}">
                <a16:creationId xmlns:a16="http://schemas.microsoft.com/office/drawing/2014/main" id="{8A5CB9D1-5E43-CAC3-159B-7F3831A12983}"/>
              </a:ext>
            </a:extLst>
          </p:cNvPr>
          <p:cNvSpPr/>
          <p:nvPr/>
        </p:nvSpPr>
        <p:spPr>
          <a:xfrm>
            <a:off x="2373086" y="1371600"/>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πάγος</a:t>
            </a:r>
            <a:endParaRPr lang="el-CY" dirty="0"/>
          </a:p>
        </p:txBody>
      </p:sp>
      <p:sp>
        <p:nvSpPr>
          <p:cNvPr id="5" name="Ορθογώνιο 4">
            <a:extLst>
              <a:ext uri="{FF2B5EF4-FFF2-40B4-BE49-F238E27FC236}">
                <a16:creationId xmlns:a16="http://schemas.microsoft.com/office/drawing/2014/main" id="{3BDB9B61-838F-DB0D-8546-BBBBB2EA8101}"/>
              </a:ext>
            </a:extLst>
          </p:cNvPr>
          <p:cNvSpPr/>
          <p:nvPr/>
        </p:nvSpPr>
        <p:spPr>
          <a:xfrm>
            <a:off x="4615543" y="1371597"/>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καταιγίδα</a:t>
            </a:r>
            <a:endParaRPr lang="el-CY" dirty="0"/>
          </a:p>
        </p:txBody>
      </p:sp>
      <p:sp>
        <p:nvSpPr>
          <p:cNvPr id="6" name="Ορθογώνιο 5">
            <a:extLst>
              <a:ext uri="{FF2B5EF4-FFF2-40B4-BE49-F238E27FC236}">
                <a16:creationId xmlns:a16="http://schemas.microsoft.com/office/drawing/2014/main" id="{283BFDA9-BB09-A7CA-D1CB-346CB7E6CB73}"/>
              </a:ext>
            </a:extLst>
          </p:cNvPr>
          <p:cNvSpPr/>
          <p:nvPr/>
        </p:nvSpPr>
        <p:spPr>
          <a:xfrm>
            <a:off x="9133114"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βροχές</a:t>
            </a:r>
            <a:endParaRPr lang="el-CY" dirty="0"/>
          </a:p>
          <a:p>
            <a:pPr algn="ctr"/>
            <a:endParaRPr lang="el-CY" dirty="0"/>
          </a:p>
        </p:txBody>
      </p:sp>
      <p:sp>
        <p:nvSpPr>
          <p:cNvPr id="7" name="Ορθογώνιο 6">
            <a:extLst>
              <a:ext uri="{FF2B5EF4-FFF2-40B4-BE49-F238E27FC236}">
                <a16:creationId xmlns:a16="http://schemas.microsoft.com/office/drawing/2014/main" id="{E0659E84-7FD6-3F86-EF75-5E389CE6E008}"/>
              </a:ext>
            </a:extLst>
          </p:cNvPr>
          <p:cNvSpPr/>
          <p:nvPr/>
        </p:nvSpPr>
        <p:spPr>
          <a:xfrm>
            <a:off x="6814457"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ψιχαλίζει</a:t>
            </a:r>
            <a:endParaRPr lang="el-CY" dirty="0"/>
          </a:p>
        </p:txBody>
      </p:sp>
      <p:sp>
        <p:nvSpPr>
          <p:cNvPr id="8" name="Ορθογώνιο 7">
            <a:extLst>
              <a:ext uri="{FF2B5EF4-FFF2-40B4-BE49-F238E27FC236}">
                <a16:creationId xmlns:a16="http://schemas.microsoft.com/office/drawing/2014/main" id="{1DE21BCC-C372-69CE-F210-F667BC5CDBA2}"/>
              </a:ext>
            </a:extLst>
          </p:cNvPr>
          <p:cNvSpPr/>
          <p:nvPr/>
        </p:nvSpPr>
        <p:spPr>
          <a:xfrm>
            <a:off x="4495800"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κεραυνός</a:t>
            </a:r>
            <a:endParaRPr lang="el-CY" dirty="0"/>
          </a:p>
        </p:txBody>
      </p:sp>
      <p:sp>
        <p:nvSpPr>
          <p:cNvPr id="9" name="Ορθογώνιο 8">
            <a:extLst>
              <a:ext uri="{FF2B5EF4-FFF2-40B4-BE49-F238E27FC236}">
                <a16:creationId xmlns:a16="http://schemas.microsoft.com/office/drawing/2014/main" id="{D930A821-0FE4-2B59-2063-BA0E948722A7}"/>
              </a:ext>
            </a:extLst>
          </p:cNvPr>
          <p:cNvSpPr/>
          <p:nvPr/>
        </p:nvSpPr>
        <p:spPr>
          <a:xfrm>
            <a:off x="2177143" y="3494314"/>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παγωνιά</a:t>
            </a:r>
            <a:endParaRPr lang="el-CY" dirty="0"/>
          </a:p>
        </p:txBody>
      </p:sp>
      <p:sp>
        <p:nvSpPr>
          <p:cNvPr id="10" name="Ορθογώνιο 9">
            <a:extLst>
              <a:ext uri="{FF2B5EF4-FFF2-40B4-BE49-F238E27FC236}">
                <a16:creationId xmlns:a16="http://schemas.microsoft.com/office/drawing/2014/main" id="{971E9FC6-27E6-4E52-7A4B-65311B5BC71F}"/>
              </a:ext>
            </a:extLst>
          </p:cNvPr>
          <p:cNvSpPr/>
          <p:nvPr/>
        </p:nvSpPr>
        <p:spPr>
          <a:xfrm>
            <a:off x="9100457" y="1371597"/>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dirty="0"/>
              <a:t>χιόνια</a:t>
            </a:r>
            <a:endParaRPr lang="el-CY" dirty="0"/>
          </a:p>
        </p:txBody>
      </p:sp>
      <p:sp>
        <p:nvSpPr>
          <p:cNvPr id="11" name="Ορθογώνιο 10">
            <a:extLst>
              <a:ext uri="{FF2B5EF4-FFF2-40B4-BE49-F238E27FC236}">
                <a16:creationId xmlns:a16="http://schemas.microsoft.com/office/drawing/2014/main" id="{1212ECFB-00DA-8388-209E-90C9AD350793}"/>
              </a:ext>
            </a:extLst>
          </p:cNvPr>
          <p:cNvSpPr/>
          <p:nvPr/>
        </p:nvSpPr>
        <p:spPr>
          <a:xfrm>
            <a:off x="6858000" y="1371598"/>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ήλιος</a:t>
            </a:r>
            <a:endParaRPr lang="el-CY" dirty="0"/>
          </a:p>
        </p:txBody>
      </p:sp>
      <p:sp>
        <p:nvSpPr>
          <p:cNvPr id="12" name="Ορθογώνιο 11">
            <a:extLst>
              <a:ext uri="{FF2B5EF4-FFF2-40B4-BE49-F238E27FC236}">
                <a16:creationId xmlns:a16="http://schemas.microsoft.com/office/drawing/2014/main" id="{F494CFE3-4B9F-5310-A392-0EB887C463F0}"/>
              </a:ext>
            </a:extLst>
          </p:cNvPr>
          <p:cNvSpPr/>
          <p:nvPr/>
        </p:nvSpPr>
        <p:spPr>
          <a:xfrm>
            <a:off x="4767942" y="5617026"/>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σύννεφα</a:t>
            </a:r>
            <a:endParaRPr lang="el-CY" dirty="0"/>
          </a:p>
        </p:txBody>
      </p:sp>
      <p:sp>
        <p:nvSpPr>
          <p:cNvPr id="13" name="Ορθογώνιο 12">
            <a:extLst>
              <a:ext uri="{FF2B5EF4-FFF2-40B4-BE49-F238E27FC236}">
                <a16:creationId xmlns:a16="http://schemas.microsoft.com/office/drawing/2014/main" id="{A40BF7AA-5FBF-9FC3-5653-DCF6D8A307E0}"/>
              </a:ext>
            </a:extLst>
          </p:cNvPr>
          <p:cNvSpPr/>
          <p:nvPr/>
        </p:nvSpPr>
        <p:spPr>
          <a:xfrm>
            <a:off x="2471057" y="5617027"/>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άνεμος</a:t>
            </a:r>
            <a:endParaRPr lang="el-CY" dirty="0"/>
          </a:p>
        </p:txBody>
      </p:sp>
      <p:sp>
        <p:nvSpPr>
          <p:cNvPr id="14" name="Ορθογώνιο 13">
            <a:extLst>
              <a:ext uri="{FF2B5EF4-FFF2-40B4-BE49-F238E27FC236}">
                <a16:creationId xmlns:a16="http://schemas.microsoft.com/office/drawing/2014/main" id="{98907667-A25B-2050-3D01-A70AD2050024}"/>
              </a:ext>
            </a:extLst>
          </p:cNvPr>
          <p:cNvSpPr/>
          <p:nvPr/>
        </p:nvSpPr>
        <p:spPr>
          <a:xfrm>
            <a:off x="174172" y="5617028"/>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αστράφτει</a:t>
            </a:r>
            <a:endParaRPr lang="el-CY" dirty="0"/>
          </a:p>
        </p:txBody>
      </p:sp>
      <p:sp>
        <p:nvSpPr>
          <p:cNvPr id="15" name="Ορθογώνιο 14">
            <a:extLst>
              <a:ext uri="{FF2B5EF4-FFF2-40B4-BE49-F238E27FC236}">
                <a16:creationId xmlns:a16="http://schemas.microsoft.com/office/drawing/2014/main" id="{39D74B7A-0C43-CBFF-71E6-0816CBB82FE5}"/>
              </a:ext>
            </a:extLst>
          </p:cNvPr>
          <p:cNvSpPr/>
          <p:nvPr/>
        </p:nvSpPr>
        <p:spPr>
          <a:xfrm>
            <a:off x="9329055" y="5617025"/>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ζέστη</a:t>
            </a:r>
            <a:endParaRPr lang="el-CY" dirty="0"/>
          </a:p>
        </p:txBody>
      </p:sp>
      <p:sp>
        <p:nvSpPr>
          <p:cNvPr id="16" name="Ορθογώνιο 15">
            <a:extLst>
              <a:ext uri="{FF2B5EF4-FFF2-40B4-BE49-F238E27FC236}">
                <a16:creationId xmlns:a16="http://schemas.microsoft.com/office/drawing/2014/main" id="{EC84CFF3-D082-F2BA-4C6F-337475FCD970}"/>
              </a:ext>
            </a:extLst>
          </p:cNvPr>
          <p:cNvSpPr/>
          <p:nvPr/>
        </p:nvSpPr>
        <p:spPr>
          <a:xfrm>
            <a:off x="7064828" y="5617026"/>
            <a:ext cx="2198914" cy="631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ομίχλη</a:t>
            </a:r>
            <a:endParaRPr lang="el-CY" dirty="0"/>
          </a:p>
        </p:txBody>
      </p:sp>
    </p:spTree>
    <p:extLst>
      <p:ext uri="{BB962C8B-B14F-4D97-AF65-F5344CB8AC3E}">
        <p14:creationId xmlns:p14="http://schemas.microsoft.com/office/powerpoint/2010/main" val="92333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283963"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Cartoon Thermometers Sign. Cartoon Thermometers. Different Weather ...">
            <a:extLst>
              <a:ext uri="{FF2B5EF4-FFF2-40B4-BE49-F238E27FC236}">
                <a16:creationId xmlns:a16="http://schemas.microsoft.com/office/drawing/2014/main" id="{5FB8F55E-B2DA-BD47-C1CE-8677D40244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18" r="5766"/>
          <a:stretch>
            <a:fillRect/>
          </a:stretch>
        </p:blipFill>
        <p:spPr bwMode="auto">
          <a:xfrm>
            <a:off x="4785361" y="2985127"/>
            <a:ext cx="2966720" cy="3531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6DE4A7-BD39-E4F3-C7DE-F4FCFC246835}"/>
              </a:ext>
            </a:extLst>
          </p:cNvPr>
          <p:cNvSpPr txBox="1"/>
          <p:nvPr/>
        </p:nvSpPr>
        <p:spPr>
          <a:xfrm>
            <a:off x="375403" y="1675825"/>
            <a:ext cx="6873965" cy="769441"/>
          </a:xfrm>
          <a:prstGeom prst="rect">
            <a:avLst/>
          </a:prstGeom>
          <a:noFill/>
        </p:spPr>
        <p:txBody>
          <a:bodyPr wrap="square">
            <a:spAutoFit/>
          </a:bodyPr>
          <a:lstStyle/>
          <a:p>
            <a:r>
              <a:rPr lang="el-GR" sz="4400" dirty="0"/>
              <a:t>Τι καιρό θα  κάνει σήμερα; </a:t>
            </a:r>
          </a:p>
        </p:txBody>
      </p:sp>
      <p:sp>
        <p:nvSpPr>
          <p:cNvPr id="9" name="TextBox 8">
            <a:extLst>
              <a:ext uri="{FF2B5EF4-FFF2-40B4-BE49-F238E27FC236}">
                <a16:creationId xmlns:a16="http://schemas.microsoft.com/office/drawing/2014/main" id="{44EB5373-8F96-8F22-9705-5B2B4584372B}"/>
              </a:ext>
            </a:extLst>
          </p:cNvPr>
          <p:cNvSpPr txBox="1"/>
          <p:nvPr/>
        </p:nvSpPr>
        <p:spPr>
          <a:xfrm>
            <a:off x="8296197" y="4391510"/>
            <a:ext cx="3617628" cy="461665"/>
          </a:xfrm>
          <a:prstGeom prst="rect">
            <a:avLst/>
          </a:prstGeom>
          <a:noFill/>
        </p:spPr>
        <p:txBody>
          <a:bodyPr wrap="square">
            <a:spAutoFit/>
          </a:bodyPr>
          <a:lstStyle/>
          <a:p>
            <a:r>
              <a:rPr lang="el-GR" sz="2400" dirty="0"/>
              <a:t>Η θερμοκρασία θα πέσει. </a:t>
            </a:r>
          </a:p>
        </p:txBody>
      </p:sp>
      <p:sp>
        <p:nvSpPr>
          <p:cNvPr id="10" name="TextBox 9">
            <a:extLst>
              <a:ext uri="{FF2B5EF4-FFF2-40B4-BE49-F238E27FC236}">
                <a16:creationId xmlns:a16="http://schemas.microsoft.com/office/drawing/2014/main" id="{8E4AC17F-693E-6392-6A46-44B91CE40986}"/>
              </a:ext>
            </a:extLst>
          </p:cNvPr>
          <p:cNvSpPr txBox="1"/>
          <p:nvPr/>
        </p:nvSpPr>
        <p:spPr>
          <a:xfrm>
            <a:off x="0" y="5182175"/>
            <a:ext cx="5130800" cy="584775"/>
          </a:xfrm>
          <a:prstGeom prst="rect">
            <a:avLst/>
          </a:prstGeom>
          <a:noFill/>
        </p:spPr>
        <p:txBody>
          <a:bodyPr wrap="square">
            <a:spAutoFit/>
          </a:bodyPr>
          <a:lstStyle/>
          <a:p>
            <a:r>
              <a:rPr lang="el-GR" sz="3200" dirty="0"/>
              <a:t>Η θερμοκρασία θα ανέβει. </a:t>
            </a:r>
          </a:p>
        </p:txBody>
      </p:sp>
      <p:pic>
        <p:nvPicPr>
          <p:cNvPr id="1030" name="Picture 6" descr="Με οδηγό μία… πυξίδα! – Ρομποτεχνία">
            <a:extLst>
              <a:ext uri="{FF2B5EF4-FFF2-40B4-BE49-F238E27FC236}">
                <a16:creationId xmlns:a16="http://schemas.microsoft.com/office/drawing/2014/main" id="{9FD3A44C-8280-F751-B559-E825F749F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480" y="392135"/>
            <a:ext cx="3912117" cy="3531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009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υτοκόλλητα Τοίχου - UrbanStickers">
            <a:extLst>
              <a:ext uri="{FF2B5EF4-FFF2-40B4-BE49-F238E27FC236}">
                <a16:creationId xmlns:a16="http://schemas.microsoft.com/office/drawing/2014/main" id="{AA454638-F88F-6A09-D153-FD4DBB96B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36" y="291872"/>
            <a:ext cx="5903080" cy="5912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Χάρτης της Μεσογείου, εικονογραφημένος διανυσματική απεικόνιση">
            <a:extLst>
              <a:ext uri="{FF2B5EF4-FFF2-40B4-BE49-F238E27FC236}">
                <a16:creationId xmlns:a16="http://schemas.microsoft.com/office/drawing/2014/main" id="{978E9D8C-925F-ED3E-4A8F-50F0362A3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849" y="291871"/>
            <a:ext cx="5299637" cy="5912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6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4" name="Rectangle 1">
            <a:extLst>
              <a:ext uri="{FF2B5EF4-FFF2-40B4-BE49-F238E27FC236}">
                <a16:creationId xmlns:a16="http://schemas.microsoft.com/office/drawing/2014/main" id="{3AE4DDC0-731F-473F-B3D7-DDF2796651E6}"/>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E1ED284C-CA29-1B17-5F69-40E809F95AB1}"/>
              </a:ext>
            </a:extLst>
          </p:cNvPr>
          <p:cNvSpPr txBox="1"/>
          <p:nvPr/>
        </p:nvSpPr>
        <p:spPr>
          <a:xfrm>
            <a:off x="163541" y="1554341"/>
            <a:ext cx="5272059" cy="646331"/>
          </a:xfrm>
          <a:prstGeom prst="rect">
            <a:avLst/>
          </a:prstGeom>
          <a:noFill/>
        </p:spPr>
        <p:txBody>
          <a:bodyPr wrap="square">
            <a:spAutoFit/>
          </a:bodyPr>
          <a:lstStyle/>
          <a:p>
            <a:r>
              <a:rPr lang="el-GR" sz="3600" dirty="0">
                <a:solidFill>
                  <a:srgbClr val="FF0000"/>
                </a:solidFill>
              </a:rPr>
              <a:t>Κατανόηση δελτίου καιρού</a:t>
            </a:r>
          </a:p>
        </p:txBody>
      </p:sp>
      <p:sp>
        <p:nvSpPr>
          <p:cNvPr id="9" name="TextBox 8">
            <a:extLst>
              <a:ext uri="{FF2B5EF4-FFF2-40B4-BE49-F238E27FC236}">
                <a16:creationId xmlns:a16="http://schemas.microsoft.com/office/drawing/2014/main" id="{106AFAB6-6AD7-1F21-B926-5F17120227F4}"/>
              </a:ext>
            </a:extLst>
          </p:cNvPr>
          <p:cNvSpPr txBox="1"/>
          <p:nvPr/>
        </p:nvSpPr>
        <p:spPr>
          <a:xfrm>
            <a:off x="2550160" y="3011963"/>
            <a:ext cx="9265920" cy="2480807"/>
          </a:xfrm>
          <a:prstGeom prst="rect">
            <a:avLst/>
          </a:prstGeom>
          <a:noFill/>
        </p:spPr>
        <p:txBody>
          <a:bodyPr wrap="square">
            <a:spAutoFit/>
          </a:bodyPr>
          <a:lstStyle/>
          <a:p>
            <a:pPr algn="l">
              <a:lnSpc>
                <a:spcPts val="1800"/>
              </a:lnSpc>
              <a:spcBef>
                <a:spcPts val="1200"/>
              </a:spcBef>
              <a:spcAft>
                <a:spcPts val="1200"/>
              </a:spcAft>
              <a:buFont typeface="+mj-lt"/>
              <a:buAutoNum type="arabicPeriod"/>
            </a:pPr>
            <a:r>
              <a:rPr lang="el-GR" i="0" dirty="0">
                <a:solidFill>
                  <a:srgbClr val="0A0A0A"/>
                </a:solidFill>
                <a:effectLst/>
                <a:latin typeface="Google Sans"/>
              </a:rPr>
              <a:t>Ο καιρός θα είναι κακός/ έχει κακοκαιρία  στο μεγαλύτερο μέρος της χώρας. (Σωστό / Λάθος)</a:t>
            </a:r>
          </a:p>
          <a:p>
            <a:pPr algn="l">
              <a:lnSpc>
                <a:spcPts val="1800"/>
              </a:lnSpc>
              <a:spcBef>
                <a:spcPts val="1200"/>
              </a:spcBef>
              <a:spcAft>
                <a:spcPts val="1200"/>
              </a:spcAft>
              <a:buFont typeface="+mj-lt"/>
              <a:buAutoNum type="arabicPeriod"/>
            </a:pPr>
            <a:r>
              <a:rPr lang="el-GR" i="0" dirty="0">
                <a:solidFill>
                  <a:srgbClr val="0A0A0A"/>
                </a:solidFill>
                <a:effectLst/>
                <a:latin typeface="Google Sans"/>
              </a:rPr>
              <a:t>Το απόγευμα θα συννεφιάσει στα βόρεια τμήματα της Ελλάδας. (Σωστό / Λάθος)</a:t>
            </a:r>
          </a:p>
          <a:p>
            <a:pPr algn="l">
              <a:lnSpc>
                <a:spcPts val="1800"/>
              </a:lnSpc>
              <a:spcBef>
                <a:spcPts val="1200"/>
              </a:spcBef>
              <a:spcAft>
                <a:spcPts val="1200"/>
              </a:spcAft>
              <a:buFont typeface="+mj-lt"/>
              <a:buAutoNum type="arabicPeriod"/>
            </a:pPr>
            <a:r>
              <a:rPr lang="el-GR" i="0" dirty="0">
                <a:solidFill>
                  <a:srgbClr val="0A0A0A"/>
                </a:solidFill>
                <a:effectLst/>
                <a:latin typeface="Google Sans"/>
              </a:rPr>
              <a:t>Η θερμοκρασία στην Αθήνα θα είναι χαμηλότερη από ό,τι στη Θεσσαλονίκη. (Σωστό / Λάθος)</a:t>
            </a:r>
          </a:p>
          <a:p>
            <a:pPr algn="l">
              <a:lnSpc>
                <a:spcPts val="1800"/>
              </a:lnSpc>
              <a:spcBef>
                <a:spcPts val="1200"/>
              </a:spcBef>
              <a:spcAft>
                <a:spcPts val="1200"/>
              </a:spcAft>
              <a:buFont typeface="+mj-lt"/>
              <a:buAutoNum type="arabicPeriod"/>
            </a:pPr>
            <a:r>
              <a:rPr lang="el-GR" i="0" dirty="0">
                <a:solidFill>
                  <a:srgbClr val="0A0A0A"/>
                </a:solidFill>
                <a:effectLst/>
                <a:latin typeface="Google Sans"/>
              </a:rPr>
              <a:t>Στο Αιγαίο οι άνεμοι θα είναι πολύ ισχυροί/δυνατοί. (Σωστό / Λάθος)</a:t>
            </a:r>
          </a:p>
          <a:p>
            <a:pPr algn="l">
              <a:lnSpc>
                <a:spcPts val="1800"/>
              </a:lnSpc>
              <a:spcBef>
                <a:spcPts val="1200"/>
              </a:spcBef>
              <a:spcAft>
                <a:spcPts val="1200"/>
              </a:spcAft>
              <a:buFont typeface="+mj-lt"/>
              <a:buAutoNum type="arabicPeriod"/>
            </a:pPr>
            <a:r>
              <a:rPr lang="el-GR" i="0" dirty="0">
                <a:solidFill>
                  <a:srgbClr val="0A0A0A"/>
                </a:solidFill>
                <a:effectLst/>
                <a:latin typeface="Google Sans"/>
              </a:rPr>
              <a:t>Τα δρομολόγια των πλοίων θα πραγματοποιηθούν χωρίς προβλήματα. (Σωστό / Λάθος)</a:t>
            </a:r>
          </a:p>
        </p:txBody>
      </p:sp>
      <p:pic>
        <p:nvPicPr>
          <p:cNvPr id="10" name="ElevenLabs_2026-04-27T12_10_08_David - Deep and Engaging Storyteller_pvc_sp88_s60_sb75_se33_b_m2">
            <a:hlinkClick r:id="" action="ppaction://media"/>
            <a:extLst>
              <a:ext uri="{FF2B5EF4-FFF2-40B4-BE49-F238E27FC236}">
                <a16:creationId xmlns:a16="http://schemas.microsoft.com/office/drawing/2014/main" id="{5A250902-EDB0-561B-C9D3-4848C7911802}"/>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8960168" y="1415226"/>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5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41C68F-57BB-F287-17B2-1EAD772ED578}"/>
              </a:ext>
            </a:extLst>
          </p:cNvPr>
          <p:cNvSpPr txBox="1"/>
          <p:nvPr/>
        </p:nvSpPr>
        <p:spPr>
          <a:xfrm>
            <a:off x="325120" y="490974"/>
            <a:ext cx="8463280" cy="707886"/>
          </a:xfrm>
          <a:prstGeom prst="rect">
            <a:avLst/>
          </a:prstGeom>
          <a:noFill/>
        </p:spPr>
        <p:txBody>
          <a:bodyPr wrap="square">
            <a:spAutoFit/>
          </a:bodyPr>
          <a:lstStyle/>
          <a:p>
            <a:r>
              <a:rPr lang="el-GR" sz="4000" dirty="0"/>
              <a:t>Κατανόηση δελτίου καιρού</a:t>
            </a:r>
          </a:p>
        </p:txBody>
      </p:sp>
      <p:sp>
        <p:nvSpPr>
          <p:cNvPr id="5" name="TextBox 4">
            <a:extLst>
              <a:ext uri="{FF2B5EF4-FFF2-40B4-BE49-F238E27FC236}">
                <a16:creationId xmlns:a16="http://schemas.microsoft.com/office/drawing/2014/main" id="{3E32306D-BEB0-AFD6-67FF-2FE718552550}"/>
              </a:ext>
            </a:extLst>
          </p:cNvPr>
          <p:cNvSpPr txBox="1"/>
          <p:nvPr/>
        </p:nvSpPr>
        <p:spPr>
          <a:xfrm>
            <a:off x="502920" y="1388484"/>
            <a:ext cx="6903720" cy="4978542"/>
          </a:xfrm>
          <a:prstGeom prst="rect">
            <a:avLst/>
          </a:prstGeom>
          <a:noFill/>
          <a:ln w="57150">
            <a:solidFill>
              <a:schemeClr val="tx1"/>
            </a:solidFill>
          </a:ln>
        </p:spPr>
        <p:txBody>
          <a:bodyPr wrap="square">
            <a:spAutoFit/>
          </a:bodyPr>
          <a:lstStyle/>
          <a:p>
            <a:pPr algn="l">
              <a:lnSpc>
                <a:spcPct val="150000"/>
              </a:lnSpc>
              <a:spcBef>
                <a:spcPts val="1200"/>
              </a:spcBef>
              <a:spcAft>
                <a:spcPts val="1200"/>
              </a:spcAft>
              <a:buNone/>
            </a:pPr>
            <a:r>
              <a:rPr lang="el-GR" sz="1600" i="0" dirty="0">
                <a:solidFill>
                  <a:srgbClr val="0A0A0A"/>
                </a:solidFill>
                <a:effectLst/>
                <a:latin typeface="Google Sans"/>
              </a:rPr>
              <a:t>Αύριο ο καιρός θα είναι γενικά καλός σε όλη τη χώρα. Θα έχουμε ηλιοφάνεια, αλλά το απόγευμα θα εμφανιστούν λίγα σύννεφα στα βόρεια.</a:t>
            </a:r>
          </a:p>
          <a:p>
            <a:pPr algn="l">
              <a:lnSpc>
                <a:spcPct val="150000"/>
              </a:lnSpc>
              <a:spcBef>
                <a:spcPts val="1200"/>
              </a:spcBef>
              <a:spcAft>
                <a:spcPts val="1200"/>
              </a:spcAft>
              <a:buNone/>
            </a:pPr>
            <a:br>
              <a:rPr lang="el-GR" sz="1600" i="0" dirty="0">
                <a:solidFill>
                  <a:srgbClr val="0A0A0A"/>
                </a:solidFill>
                <a:effectLst/>
                <a:latin typeface="Google Sans"/>
              </a:rPr>
            </a:br>
            <a:r>
              <a:rPr lang="el-GR" sz="1600" i="0" dirty="0">
                <a:solidFill>
                  <a:srgbClr val="0A0A0A"/>
                </a:solidFill>
                <a:effectLst/>
                <a:latin typeface="Google Sans"/>
              </a:rPr>
              <a:t>Η θερμοκρασία θα ανέβει λίγο.</a:t>
            </a:r>
          </a:p>
          <a:p>
            <a:pPr algn="l">
              <a:lnSpc>
                <a:spcPct val="150000"/>
              </a:lnSpc>
              <a:spcBef>
                <a:spcPts val="1200"/>
              </a:spcBef>
              <a:spcAft>
                <a:spcPts val="1200"/>
              </a:spcAft>
            </a:pPr>
            <a:r>
              <a:rPr lang="el-GR" sz="1600" i="0" dirty="0">
                <a:solidFill>
                  <a:srgbClr val="0A0A0A"/>
                </a:solidFill>
                <a:effectLst/>
                <a:latin typeface="Google Sans"/>
              </a:rPr>
              <a:t>Στην Αθήνα ο υδράργυρος θα φτάσει τους 20 βαθμούς Κελσίου.</a:t>
            </a:r>
          </a:p>
          <a:p>
            <a:pPr algn="l">
              <a:lnSpc>
                <a:spcPct val="150000"/>
              </a:lnSpc>
              <a:spcBef>
                <a:spcPts val="1200"/>
              </a:spcBef>
              <a:spcAft>
                <a:spcPts val="1200"/>
              </a:spcAft>
            </a:pPr>
            <a:r>
              <a:rPr lang="el-GR" sz="1600" i="0" dirty="0">
                <a:solidFill>
                  <a:srgbClr val="0A0A0A"/>
                </a:solidFill>
                <a:effectLst/>
                <a:latin typeface="Google Sans"/>
              </a:rPr>
              <a:t>Στη Θεσσαλονίκη θα έχει περισσότερη ψύχρα το πρωί, με τη μέγιστη θερμοκρασία στους 18 βαθμούς.</a:t>
            </a:r>
          </a:p>
          <a:p>
            <a:pPr algn="l">
              <a:lnSpc>
                <a:spcPct val="150000"/>
              </a:lnSpc>
              <a:spcBef>
                <a:spcPts val="1200"/>
              </a:spcBef>
              <a:spcAft>
                <a:spcPts val="1200"/>
              </a:spcAft>
            </a:pPr>
            <a:br>
              <a:rPr lang="el-GR" sz="1600" i="0" dirty="0">
                <a:solidFill>
                  <a:srgbClr val="0A0A0A"/>
                </a:solidFill>
                <a:effectLst/>
                <a:latin typeface="Google Sans"/>
              </a:rPr>
            </a:br>
            <a:r>
              <a:rPr lang="el-GR" sz="1600" i="0" dirty="0">
                <a:solidFill>
                  <a:srgbClr val="0A0A0A"/>
                </a:solidFill>
                <a:effectLst/>
                <a:latin typeface="Google Sans"/>
              </a:rPr>
              <a:t>Οι άνεμοι στο Αιγαίο θα είναι ασθενείς, 3 με 4 Μποφόρ. Δεν αναμένονται προβλήματα στα δρομολόγια των πλοίων.</a:t>
            </a:r>
          </a:p>
        </p:txBody>
      </p:sp>
      <p:pic>
        <p:nvPicPr>
          <p:cNvPr id="4098" name="Picture 2" descr="Ηλιοφάνεια χαρούμενος ήλιος μασκότ κινούμε Διάνυσμα από ©HitToon 141904744">
            <a:extLst>
              <a:ext uri="{FF2B5EF4-FFF2-40B4-BE49-F238E27FC236}">
                <a16:creationId xmlns:a16="http://schemas.microsoft.com/office/drawing/2014/main" id="{7387D9F9-42D2-F2F3-6F7A-D36444AC02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634"/>
          <a:stretch>
            <a:fillRect/>
          </a:stretch>
        </p:blipFill>
        <p:spPr bwMode="auto">
          <a:xfrm>
            <a:off x="7621587" y="399318"/>
            <a:ext cx="1768203" cy="1599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A106A6A-AC38-C95B-2E31-66193D18A77C}"/>
              </a:ext>
            </a:extLst>
          </p:cNvPr>
          <p:cNvSpPr/>
          <p:nvPr/>
        </p:nvSpPr>
        <p:spPr>
          <a:xfrm>
            <a:off x="9672638" y="255769"/>
            <a:ext cx="2255520" cy="2101669"/>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___________________________αλλά ____________________________________________________________.</a:t>
            </a:r>
          </a:p>
        </p:txBody>
      </p:sp>
      <p:pic>
        <p:nvPicPr>
          <p:cNvPr id="4100" name="Picture 4" descr="20 Degrees Celsius Thermometer Vector Measure: Vector στοκ (χωρίς  δικαιώματα) 2429643943 | Shutterstock">
            <a:extLst>
              <a:ext uri="{FF2B5EF4-FFF2-40B4-BE49-F238E27FC236}">
                <a16:creationId xmlns:a16="http://schemas.microsoft.com/office/drawing/2014/main" id="{53F68AC6-599A-461D-5C8F-CCBEB75E01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71"/>
          <a:stretch>
            <a:fillRect/>
          </a:stretch>
        </p:blipFill>
        <p:spPr bwMode="auto">
          <a:xfrm>
            <a:off x="7530419" y="2544762"/>
            <a:ext cx="2333625" cy="1768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606055FC-BAB2-EA67-89AF-2AD0F37E41F4}"/>
              </a:ext>
            </a:extLst>
          </p:cNvPr>
          <p:cNvSpPr/>
          <p:nvPr/>
        </p:nvSpPr>
        <p:spPr>
          <a:xfrm>
            <a:off x="7445194" y="4661263"/>
            <a:ext cx="2227444" cy="1768474"/>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__________________________________________________________________________.</a:t>
            </a:r>
          </a:p>
        </p:txBody>
      </p:sp>
      <p:pic>
        <p:nvPicPr>
          <p:cNvPr id="4102" name="Picture 6" descr="Σύννεφο πνέει άνεμος σχέδιο καρτούν Διάνυσμα από ©cteconsulting 190422444">
            <a:extLst>
              <a:ext uri="{FF2B5EF4-FFF2-40B4-BE49-F238E27FC236}">
                <a16:creationId xmlns:a16="http://schemas.microsoft.com/office/drawing/2014/main" id="{C8965A21-FBD0-F0AC-7812-6CD0DAA9C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823" y="2518138"/>
            <a:ext cx="2143125" cy="1795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A268376F-134C-4362-5CC0-D989F7954645}"/>
              </a:ext>
            </a:extLst>
          </p:cNvPr>
          <p:cNvSpPr/>
          <p:nvPr/>
        </p:nvSpPr>
        <p:spPr>
          <a:xfrm>
            <a:off x="9864044" y="4661263"/>
            <a:ext cx="2227444" cy="1768474"/>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__________________________________________________________________________.</a:t>
            </a:r>
          </a:p>
        </p:txBody>
      </p:sp>
      <p:pic>
        <p:nvPicPr>
          <p:cNvPr id="1026" name="Picture 2" descr="Χαριτωμένο μπλε σύννεφο με αστείο θυμωμένο πρόσωπο και φυσάει αέρας.  Εικονίδιο αέριου καιρού. Γλυκό μωρό με ριπή αέρα από Διανυσματική  απεικόνιση - εικονογραφία από babylonia: 207521798">
            <a:extLst>
              <a:ext uri="{FF2B5EF4-FFF2-40B4-BE49-F238E27FC236}">
                <a16:creationId xmlns:a16="http://schemas.microsoft.com/office/drawing/2014/main" id="{8C115374-D5BE-D8BD-7593-DB3A0597E0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7823" y="2544761"/>
            <a:ext cx="2143124" cy="176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57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DE3C856-3E8C-5139-5834-6CB3ECE240C0}"/>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7F65885A-6C43-1608-5151-1E86E544C6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8629BE29-1027-A866-B9E9-BECB6F88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9489FE-ECBD-B0CD-6FFC-E64A1A77CC7E}"/>
              </a:ext>
            </a:extLst>
          </p:cNvPr>
          <p:cNvSpPr txBox="1"/>
          <p:nvPr/>
        </p:nvSpPr>
        <p:spPr>
          <a:xfrm>
            <a:off x="3689790" y="1737343"/>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
        <p:nvSpPr>
          <p:cNvPr id="6" name="TextBox 5">
            <a:extLst>
              <a:ext uri="{FF2B5EF4-FFF2-40B4-BE49-F238E27FC236}">
                <a16:creationId xmlns:a16="http://schemas.microsoft.com/office/drawing/2014/main" id="{3A0E8186-D616-9D26-50AD-F13DC71E4AEB}"/>
              </a:ext>
            </a:extLst>
          </p:cNvPr>
          <p:cNvSpPr txBox="1"/>
          <p:nvPr/>
        </p:nvSpPr>
        <p:spPr>
          <a:xfrm>
            <a:off x="3606800" y="2632139"/>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
        <p:nvSpPr>
          <p:cNvPr id="7" name="TextBox 6">
            <a:extLst>
              <a:ext uri="{FF2B5EF4-FFF2-40B4-BE49-F238E27FC236}">
                <a16:creationId xmlns:a16="http://schemas.microsoft.com/office/drawing/2014/main" id="{AD40831E-8E90-D8E0-6686-1CE65DE92E47}"/>
              </a:ext>
            </a:extLst>
          </p:cNvPr>
          <p:cNvSpPr txBox="1"/>
          <p:nvPr/>
        </p:nvSpPr>
        <p:spPr>
          <a:xfrm>
            <a:off x="3606800" y="3479715"/>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
        <p:nvSpPr>
          <p:cNvPr id="9" name="TextBox 8">
            <a:extLst>
              <a:ext uri="{FF2B5EF4-FFF2-40B4-BE49-F238E27FC236}">
                <a16:creationId xmlns:a16="http://schemas.microsoft.com/office/drawing/2014/main" id="{84FF87C3-D7BD-F6E1-D910-AA56CC1F9C68}"/>
              </a:ext>
            </a:extLst>
          </p:cNvPr>
          <p:cNvSpPr txBox="1"/>
          <p:nvPr/>
        </p:nvSpPr>
        <p:spPr>
          <a:xfrm>
            <a:off x="3689790" y="4436204"/>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
        <p:nvSpPr>
          <p:cNvPr id="10" name="TextBox 9">
            <a:extLst>
              <a:ext uri="{FF2B5EF4-FFF2-40B4-BE49-F238E27FC236}">
                <a16:creationId xmlns:a16="http://schemas.microsoft.com/office/drawing/2014/main" id="{60380713-D69E-7938-880E-E44EE3C490DC}"/>
              </a:ext>
            </a:extLst>
          </p:cNvPr>
          <p:cNvSpPr txBox="1"/>
          <p:nvPr/>
        </p:nvSpPr>
        <p:spPr>
          <a:xfrm>
            <a:off x="3689790" y="5373736"/>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
        <p:nvSpPr>
          <p:cNvPr id="11" name="TextBox 10">
            <a:extLst>
              <a:ext uri="{FF2B5EF4-FFF2-40B4-BE49-F238E27FC236}">
                <a16:creationId xmlns:a16="http://schemas.microsoft.com/office/drawing/2014/main" id="{7CD22208-FE2A-E283-9817-69136CF7E1F9}"/>
              </a:ext>
            </a:extLst>
          </p:cNvPr>
          <p:cNvSpPr txBox="1"/>
          <p:nvPr/>
        </p:nvSpPr>
        <p:spPr>
          <a:xfrm>
            <a:off x="3606800" y="6150315"/>
            <a:ext cx="8243674" cy="369332"/>
          </a:xfrm>
          <a:prstGeom prst="rect">
            <a:avLst/>
          </a:prstGeom>
          <a:noFill/>
        </p:spPr>
        <p:txBody>
          <a:bodyPr wrap="square">
            <a:spAutoFit/>
          </a:bodyPr>
          <a:lstStyle/>
          <a:p>
            <a:r>
              <a:rPr lang="el-GR" dirty="0"/>
              <a:t>Αν έχει καλό καιρό, θα ___________________________________________________.</a:t>
            </a:r>
          </a:p>
        </p:txBody>
      </p:sp>
    </p:spTree>
    <p:extLst>
      <p:ext uri="{BB962C8B-B14F-4D97-AF65-F5344CB8AC3E}">
        <p14:creationId xmlns:p14="http://schemas.microsoft.com/office/powerpoint/2010/main" val="310537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C29525-57A2-5E6E-6038-3EFFB4C2DCE3}"/>
              </a:ext>
            </a:extLst>
          </p:cNvPr>
          <p:cNvSpPr txBox="1"/>
          <p:nvPr/>
        </p:nvSpPr>
        <p:spPr>
          <a:xfrm>
            <a:off x="166915" y="261217"/>
            <a:ext cx="6876143" cy="830997"/>
          </a:xfrm>
          <a:prstGeom prst="rect">
            <a:avLst/>
          </a:prstGeom>
          <a:noFill/>
          <a:ln w="57150">
            <a:solidFill>
              <a:schemeClr val="tx1"/>
            </a:solidFill>
          </a:ln>
        </p:spPr>
        <p:txBody>
          <a:bodyPr wrap="square">
            <a:spAutoFit/>
          </a:bodyPr>
          <a:lstStyle/>
          <a:p>
            <a:pPr algn="ctr"/>
            <a:r>
              <a:rPr lang="el-GR" sz="2400" dirty="0"/>
              <a:t>Το αυριανό σύντομο δελτίο καιρού που θα αναρτηθεί στο </a:t>
            </a:r>
            <a:r>
              <a:rPr lang="el-GR" sz="2400" dirty="0" err="1"/>
              <a:t>blog</a:t>
            </a:r>
            <a:r>
              <a:rPr lang="el-GR" sz="2400" dirty="0"/>
              <a:t> του σχολείου</a:t>
            </a:r>
          </a:p>
        </p:txBody>
      </p:sp>
      <p:pic>
        <p:nvPicPr>
          <p:cNvPr id="2050" name="Picture 2" descr="Τα σύμβολα καιρού και τα γυρίσματα του –Oμίχλη » 2019 | 15ο Νηπιαγωγείο  Πατρών">
            <a:extLst>
              <a:ext uri="{FF2B5EF4-FFF2-40B4-BE49-F238E27FC236}">
                <a16:creationId xmlns:a16="http://schemas.microsoft.com/office/drawing/2014/main" id="{7D9FF3B2-1109-BC69-DB17-EADB914CC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887" y="261217"/>
            <a:ext cx="4608058" cy="2778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3EF80D97-90B2-EF61-3835-C7C0FD0F45FB}"/>
              </a:ext>
            </a:extLst>
          </p:cNvPr>
          <p:cNvPicPr>
            <a:picLocks noChangeAspect="1"/>
          </p:cNvPicPr>
          <p:nvPr/>
        </p:nvPicPr>
        <p:blipFill>
          <a:blip r:embed="rId3"/>
          <a:srcRect t="22355"/>
          <a:stretch>
            <a:fillRect/>
          </a:stretch>
        </p:blipFill>
        <p:spPr>
          <a:xfrm>
            <a:off x="7249887" y="3331029"/>
            <a:ext cx="4608058" cy="2862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ΔΕΥΤΕΡΟ&quot; - Το Σχολείο μας">
            <a:extLst>
              <a:ext uri="{FF2B5EF4-FFF2-40B4-BE49-F238E27FC236}">
                <a16:creationId xmlns:a16="http://schemas.microsoft.com/office/drawing/2014/main" id="{8C48988F-DA2F-33FD-78D9-FD080560D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336" y="4762086"/>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70B8F1-10E9-CD0F-601F-ADCFF8249BA1}"/>
              </a:ext>
            </a:extLst>
          </p:cNvPr>
          <p:cNvSpPr txBox="1"/>
          <p:nvPr/>
        </p:nvSpPr>
        <p:spPr>
          <a:xfrm>
            <a:off x="4492716" y="6362286"/>
            <a:ext cx="2357120" cy="369332"/>
          </a:xfrm>
          <a:prstGeom prst="rect">
            <a:avLst/>
          </a:prstGeom>
          <a:noFill/>
        </p:spPr>
        <p:txBody>
          <a:bodyPr wrap="square">
            <a:spAutoFit/>
          </a:bodyPr>
          <a:lstStyle/>
          <a:p>
            <a:r>
              <a:rPr lang="el-GR" dirty="0"/>
              <a:t>2ο Γυμνάσιο Αθήνας</a:t>
            </a:r>
          </a:p>
        </p:txBody>
      </p:sp>
      <p:pic>
        <p:nvPicPr>
          <p:cNvPr id="2054" name="Picture 6" descr="σημειωματάριο Στοκ Εικονογραφήσεις, Vectors, &amp; Clipart – (541,293 Στοκ  Εικονογραφήσεις)">
            <a:extLst>
              <a:ext uri="{FF2B5EF4-FFF2-40B4-BE49-F238E27FC236}">
                <a16:creationId xmlns:a16="http://schemas.microsoft.com/office/drawing/2014/main" id="{A087F8C2-BC08-B1E9-6B29-61DF237E9F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752819">
            <a:off x="778285" y="1816180"/>
            <a:ext cx="3772559" cy="34275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4615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TotalTime>
  <Words>454</Words>
  <Application>Microsoft Office PowerPoint</Application>
  <PresentationFormat>Ευρεία οθόνη</PresentationFormat>
  <Paragraphs>92</Paragraphs>
  <Slides>21</Slides>
  <Notes>2</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21</vt:i4>
      </vt:variant>
    </vt:vector>
  </HeadingPairs>
  <TitlesOfParts>
    <vt:vector size="28" baseType="lpstr">
      <vt:lpstr>Aptos</vt:lpstr>
      <vt:lpstr>Arial</vt:lpstr>
      <vt:lpstr>Calibri</vt:lpstr>
      <vt:lpstr>Calibri Light</vt:lpstr>
      <vt:lpstr>Google Sans</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49</cp:revision>
  <dcterms:created xsi:type="dcterms:W3CDTF">2025-05-12T06:17:38Z</dcterms:created>
  <dcterms:modified xsi:type="dcterms:W3CDTF">2026-04-27T12:12:29Z</dcterms:modified>
</cp:coreProperties>
</file>