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30" r:id="rId2"/>
    <p:sldId id="671" r:id="rId3"/>
    <p:sldId id="451" r:id="rId4"/>
    <p:sldId id="611" r:id="rId5"/>
    <p:sldId id="673" r:id="rId6"/>
    <p:sldId id="652" r:id="rId7"/>
    <p:sldId id="672" r:id="rId8"/>
    <p:sldId id="654" r:id="rId9"/>
    <p:sldId id="277" r:id="rId10"/>
    <p:sldId id="264" r:id="rId11"/>
    <p:sldId id="278" r:id="rId12"/>
    <p:sldId id="279" r:id="rId13"/>
    <p:sldId id="280" r:id="rId14"/>
    <p:sldId id="281" r:id="rId15"/>
    <p:sldId id="282" r:id="rId16"/>
    <p:sldId id="283" r:id="rId17"/>
    <p:sldId id="284" r:id="rId18"/>
    <p:sldId id="653" r:id="rId19"/>
    <p:sldId id="642" r:id="rId20"/>
    <p:sldId id="674" r:id="rId21"/>
    <p:sldId id="677" r:id="rId22"/>
    <p:sldId id="616" r:id="rId23"/>
    <p:sldId id="6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B8B7B-0223-4186-990A-970948535988}" type="datetimeFigureOut">
              <a:rPr lang="el-GR" smtClean="0"/>
              <a:t>28/4/2026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1C4FB-EF86-44F8-9DC1-2A474242012D}" type="slidenum">
              <a:rPr lang="el-GR" smtClean="0"/>
              <a:t>‹#›</a:t>
            </a:fld>
            <a:endParaRPr lang="el-GR"/>
          </a:p>
        </p:txBody>
      </p:sp>
    </p:spTree>
    <p:extLst>
      <p:ext uri="{BB962C8B-B14F-4D97-AF65-F5344CB8AC3E}">
        <p14:creationId xmlns:p14="http://schemas.microsoft.com/office/powerpoint/2010/main" val="203616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77F4B48-6750-40C4-8785-678CB7E3BB9C}" type="slidenum">
              <a:rPr lang="el-CY" smtClean="0"/>
              <a:t>1</a:t>
            </a:fld>
            <a:endParaRPr lang="el-CY"/>
          </a:p>
        </p:txBody>
      </p:sp>
    </p:spTree>
    <p:extLst>
      <p:ext uri="{BB962C8B-B14F-4D97-AF65-F5344CB8AC3E}">
        <p14:creationId xmlns:p14="http://schemas.microsoft.com/office/powerpoint/2010/main" val="311595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2C2BBA0E-FCE6-4FF8-B6BD-C02FC8957C17}" type="slidenum">
              <a:rPr lang="el-GR" smtClean="0"/>
              <a:t>4</a:t>
            </a:fld>
            <a:endParaRPr lang="el-GR"/>
          </a:p>
        </p:txBody>
      </p:sp>
    </p:spTree>
    <p:extLst>
      <p:ext uri="{BB962C8B-B14F-4D97-AF65-F5344CB8AC3E}">
        <p14:creationId xmlns:p14="http://schemas.microsoft.com/office/powerpoint/2010/main" val="289036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1C9F08-5261-4BA0-87CA-9491E35C94DD}"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1406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C9F08-5261-4BA0-87CA-9491E35C94DD}"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1954983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C9F08-5261-4BA0-87CA-9491E35C94DD}"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402372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1C9F08-5261-4BA0-87CA-9491E35C94DD}"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133428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1C9F08-5261-4BA0-87CA-9491E35C94DD}"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45769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1C9F08-5261-4BA0-87CA-9491E35C94DD}"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256320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1C9F08-5261-4BA0-87CA-9491E35C94DD}"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1291092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1C9F08-5261-4BA0-87CA-9491E35C94DD}"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74677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C9F08-5261-4BA0-87CA-9491E35C94DD}"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338975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1C9F08-5261-4BA0-87CA-9491E35C94DD}"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425902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1C9F08-5261-4BA0-87CA-9491E35C94DD}"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4FFCB3-78B5-4B7C-9EDE-EF3BF3668C0A}" type="slidenum">
              <a:rPr lang="en-US" smtClean="0"/>
              <a:t>‹#›</a:t>
            </a:fld>
            <a:endParaRPr lang="en-US"/>
          </a:p>
        </p:txBody>
      </p:sp>
    </p:spTree>
    <p:extLst>
      <p:ext uri="{BB962C8B-B14F-4D97-AF65-F5344CB8AC3E}">
        <p14:creationId xmlns:p14="http://schemas.microsoft.com/office/powerpoint/2010/main" val="841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C9F08-5261-4BA0-87CA-9491E35C94DD}" type="datetimeFigureOut">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FFCB3-78B5-4B7C-9EDE-EF3BF3668C0A}" type="slidenum">
              <a:rPr lang="en-US" smtClean="0"/>
              <a:t>‹#›</a:t>
            </a:fld>
            <a:endParaRPr lang="en-US"/>
          </a:p>
        </p:txBody>
      </p:sp>
    </p:spTree>
    <p:extLst>
      <p:ext uri="{BB962C8B-B14F-4D97-AF65-F5344CB8AC3E}">
        <p14:creationId xmlns:p14="http://schemas.microsoft.com/office/powerpoint/2010/main" val="1444130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8.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παιδάκια">
            <a:extLst>
              <a:ext uri="{FF2B5EF4-FFF2-40B4-BE49-F238E27FC236}">
                <a16:creationId xmlns:a16="http://schemas.microsoft.com/office/drawing/2014/main" id="{E524272D-0686-44DA-A40E-A338D735E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424544"/>
            <a:ext cx="10951028" cy="475246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B5F328EC-A3B9-44D4-BA84-DDB647E94D6C}"/>
              </a:ext>
            </a:extLst>
          </p:cNvPr>
          <p:cNvSpPr/>
          <p:nvPr/>
        </p:nvSpPr>
        <p:spPr>
          <a:xfrm>
            <a:off x="4062249" y="2938299"/>
            <a:ext cx="3823138" cy="6010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350" dirty="0">
                <a:solidFill>
                  <a:schemeClr val="tx1"/>
                </a:solidFill>
              </a:rPr>
              <a:t>Μαθαίνω Ελληνικά </a:t>
            </a:r>
            <a:endParaRPr lang="el-CY" sz="1350" dirty="0">
              <a:solidFill>
                <a:schemeClr val="tx1"/>
              </a:solidFill>
            </a:endParaRPr>
          </a:p>
        </p:txBody>
      </p:sp>
      <p:sp>
        <p:nvSpPr>
          <p:cNvPr id="4" name="Ορθογώνιο 3">
            <a:extLst>
              <a:ext uri="{FF2B5EF4-FFF2-40B4-BE49-F238E27FC236}">
                <a16:creationId xmlns:a16="http://schemas.microsoft.com/office/drawing/2014/main" id="{6D01AD88-30B2-44B6-9D19-807548064687}"/>
              </a:ext>
            </a:extLst>
          </p:cNvPr>
          <p:cNvSpPr/>
          <p:nvPr/>
        </p:nvSpPr>
        <p:spPr>
          <a:xfrm>
            <a:off x="7885387" y="6075807"/>
            <a:ext cx="3823138" cy="6010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350" dirty="0" err="1">
                <a:solidFill>
                  <a:schemeClr val="tx1"/>
                </a:solidFill>
              </a:rPr>
              <a:t>Δρ</a:t>
            </a:r>
            <a:r>
              <a:rPr lang="el-GR" sz="1350" dirty="0">
                <a:solidFill>
                  <a:schemeClr val="tx1"/>
                </a:solidFill>
              </a:rPr>
              <a:t> Ελένη Χαραλάμπους  </a:t>
            </a:r>
            <a:endParaRPr lang="el-CY" sz="1350" dirty="0">
              <a:solidFill>
                <a:schemeClr val="tx1"/>
              </a:solidFill>
            </a:endParaRPr>
          </a:p>
        </p:txBody>
      </p:sp>
      <p:sp>
        <p:nvSpPr>
          <p:cNvPr id="5" name="Ορθογώνιο 4">
            <a:extLst>
              <a:ext uri="{FF2B5EF4-FFF2-40B4-BE49-F238E27FC236}">
                <a16:creationId xmlns:a16="http://schemas.microsoft.com/office/drawing/2014/main" id="{EAA8CB4C-AD7F-4887-8D58-0018E8FB2C9D}"/>
              </a:ext>
            </a:extLst>
          </p:cNvPr>
          <p:cNvSpPr/>
          <p:nvPr/>
        </p:nvSpPr>
        <p:spPr>
          <a:xfrm>
            <a:off x="811174" y="5364971"/>
            <a:ext cx="6901542" cy="139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84. Α2.Θεματικός κύκλος 8 Ταξίδια - Διακοπές - Καιρός - Φυσικό περιβάλλον</a:t>
            </a:r>
            <a:r>
              <a:rPr lang="en-US" dirty="0">
                <a:solidFill>
                  <a:schemeClr val="tx1"/>
                </a:solidFill>
              </a:rPr>
              <a:t> </a:t>
            </a:r>
            <a:r>
              <a:rPr lang="el-GR" dirty="0">
                <a:solidFill>
                  <a:schemeClr val="tx1"/>
                </a:solidFill>
              </a:rPr>
              <a:t>_ΤΑΞΙΔΙ </a:t>
            </a:r>
            <a:endParaRPr lang="el-CY" dirty="0">
              <a:solidFill>
                <a:schemeClr val="tx1"/>
              </a:solidFill>
            </a:endParaRPr>
          </a:p>
        </p:txBody>
      </p:sp>
    </p:spTree>
    <p:extLst>
      <p:ext uri="{BB962C8B-B14F-4D97-AF65-F5344CB8AC3E}">
        <p14:creationId xmlns:p14="http://schemas.microsoft.com/office/powerpoint/2010/main" val="410036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312920" cy="1325563"/>
          </a:xfrm>
          <a:ln w="57150">
            <a:solidFill>
              <a:schemeClr val="tx1"/>
            </a:solidFill>
          </a:ln>
        </p:spPr>
        <p:txBody>
          <a:bodyPr/>
          <a:lstStyle/>
          <a:p>
            <a:r>
              <a:rPr lang="el-GR" b="1" dirty="0">
                <a:solidFill>
                  <a:srgbClr val="FF0000"/>
                </a:solidFill>
              </a:rPr>
              <a:t>Πού θα πας;</a:t>
            </a:r>
            <a:endParaRPr lang="en-US"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q"/>
            </a:pPr>
            <a:r>
              <a:rPr lang="el-GR" dirty="0"/>
              <a:t>Θα πάω στη Συρία τον Αύγουστο.</a:t>
            </a:r>
          </a:p>
          <a:p>
            <a:pPr>
              <a:buFont typeface="Wingdings" panose="05000000000000000000" pitchFamily="2" charset="2"/>
              <a:buChar char="q"/>
            </a:pPr>
            <a:r>
              <a:rPr lang="el-GR" dirty="0"/>
              <a:t>Θα πάω στην Αγγλία τον Ιούλιο.</a:t>
            </a:r>
          </a:p>
          <a:p>
            <a:pPr>
              <a:buFont typeface="Wingdings" panose="05000000000000000000" pitchFamily="2" charset="2"/>
              <a:buChar char="q"/>
            </a:pPr>
            <a:r>
              <a:rPr lang="el-GR" dirty="0"/>
              <a:t>Θα πάω στην Τουρκία τον Ιούνιο.</a:t>
            </a:r>
          </a:p>
          <a:p>
            <a:pPr>
              <a:buFont typeface="Wingdings" panose="05000000000000000000" pitchFamily="2" charset="2"/>
              <a:buChar char="q"/>
            </a:pPr>
            <a:r>
              <a:rPr lang="el-GR" dirty="0"/>
              <a:t>Θα πάω στην Ελλάδα τον Αύγουστο.</a:t>
            </a:r>
          </a:p>
          <a:p>
            <a:pPr>
              <a:buFont typeface="Wingdings" panose="05000000000000000000" pitchFamily="2" charset="2"/>
              <a:buChar char="q"/>
            </a:pPr>
            <a:r>
              <a:rPr lang="el-GR" dirty="0"/>
              <a:t>Θα πάω στην Αμερική τον Αύγουστο.</a:t>
            </a:r>
          </a:p>
          <a:p>
            <a:pPr>
              <a:buFont typeface="Wingdings" panose="05000000000000000000" pitchFamily="2" charset="2"/>
              <a:buChar char="q"/>
            </a:pPr>
            <a:r>
              <a:rPr lang="el-GR" dirty="0"/>
              <a:t>Θα πάω στη Γερμανία τον Αύγουστο.</a:t>
            </a:r>
          </a:p>
          <a:p>
            <a:pPr>
              <a:buFont typeface="Wingdings" panose="05000000000000000000" pitchFamily="2" charset="2"/>
              <a:buChar char="q"/>
            </a:pPr>
            <a:r>
              <a:rPr lang="el-GR" dirty="0"/>
              <a:t>Θα πάω στη Σουηδία τον Αύγουστο.</a:t>
            </a:r>
          </a:p>
          <a:p>
            <a:pPr>
              <a:buFont typeface="Wingdings" panose="05000000000000000000" pitchFamily="2" charset="2"/>
              <a:buChar char="q"/>
            </a:pPr>
            <a:r>
              <a:rPr lang="el-GR" dirty="0"/>
              <a:t>Θα πάω στο Παρίσι τον Αύγουστο.</a:t>
            </a:r>
            <a:endParaRPr lang="en-US" dirty="0"/>
          </a:p>
          <a:p>
            <a:pPr>
              <a:buFont typeface="Wingdings" panose="05000000000000000000" pitchFamily="2" charset="2"/>
              <a:buChar char="q"/>
            </a:pPr>
            <a:r>
              <a:rPr lang="el-GR" dirty="0"/>
              <a:t>Θα πάω στην Ισπανία τον Αύγουστο.</a:t>
            </a:r>
          </a:p>
          <a:p>
            <a:pPr>
              <a:buFont typeface="Wingdings" panose="05000000000000000000" pitchFamily="2" charset="2"/>
              <a:buChar char="q"/>
            </a:pPr>
            <a:r>
              <a:rPr lang="el-GR" dirty="0"/>
              <a:t>Θα πάω στη Ρωσία τον Αύγουστο.</a:t>
            </a:r>
            <a:endParaRPr lang="en-US" dirty="0"/>
          </a:p>
          <a:p>
            <a:endParaRPr lang="en-US" dirty="0"/>
          </a:p>
          <a:p>
            <a:endParaRPr lang="en-US" dirty="0"/>
          </a:p>
          <a:p>
            <a:endParaRPr lang="el-GR" dirty="0"/>
          </a:p>
          <a:p>
            <a:endParaRPr lang="en-US" dirty="0"/>
          </a:p>
          <a:p>
            <a:endParaRPr lang="en-US" dirty="0"/>
          </a:p>
          <a:p>
            <a:endParaRPr lang="en-US" dirty="0"/>
          </a:p>
          <a:p>
            <a:endParaRPr lang="en-US" dirty="0"/>
          </a:p>
          <a:p>
            <a:endParaRPr lang="en-US" dirty="0"/>
          </a:p>
          <a:p>
            <a:endParaRPr lang="en-US" dirty="0"/>
          </a:p>
        </p:txBody>
      </p:sp>
      <p:pic>
        <p:nvPicPr>
          <p:cNvPr id="4" name="Picture 3"/>
          <p:cNvPicPr>
            <a:picLocks noChangeAspect="1"/>
          </p:cNvPicPr>
          <p:nvPr/>
        </p:nvPicPr>
        <p:blipFill>
          <a:blip r:embed="rId2"/>
          <a:srcRect b="9746"/>
          <a:stretch>
            <a:fillRect/>
          </a:stretch>
        </p:blipFill>
        <p:spPr>
          <a:xfrm>
            <a:off x="7178040" y="1956460"/>
            <a:ext cx="4312920" cy="4220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1">
            <a:extLst>
              <a:ext uri="{FF2B5EF4-FFF2-40B4-BE49-F238E27FC236}">
                <a16:creationId xmlns:a16="http://schemas.microsoft.com/office/drawing/2014/main" id="{38B5487D-324D-EE3C-30E3-7F326B7C8FBA}"/>
              </a:ext>
            </a:extLst>
          </p:cNvPr>
          <p:cNvSpPr txBox="1">
            <a:spLocks/>
          </p:cNvSpPr>
          <p:nvPr/>
        </p:nvSpPr>
        <p:spPr>
          <a:xfrm>
            <a:off x="7178040" y="365124"/>
            <a:ext cx="4312920" cy="1325563"/>
          </a:xfrm>
          <a:prstGeom prst="rect">
            <a:avLst/>
          </a:prstGeom>
          <a:ln w="57150">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dirty="0">
                <a:solidFill>
                  <a:srgbClr val="FF0000"/>
                </a:solidFill>
              </a:rPr>
              <a:t>προορισμός</a:t>
            </a:r>
            <a:endParaRPr lang="en-US" dirty="0">
              <a:solidFill>
                <a:srgbClr val="FF0000"/>
              </a:solidFill>
            </a:endParaRPr>
          </a:p>
        </p:txBody>
      </p:sp>
    </p:spTree>
    <p:extLst>
      <p:ext uri="{BB962C8B-B14F-4D97-AF65-F5344CB8AC3E}">
        <p14:creationId xmlns:p14="http://schemas.microsoft.com/office/powerpoint/2010/main" val="163130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257800" cy="1325563"/>
          </a:xfrm>
          <a:ln w="38100">
            <a:solidFill>
              <a:schemeClr val="tx1"/>
            </a:solidFill>
          </a:ln>
        </p:spPr>
        <p:txBody>
          <a:bodyPr/>
          <a:lstStyle/>
          <a:p>
            <a:r>
              <a:rPr lang="el-GR" b="1" dirty="0">
                <a:solidFill>
                  <a:srgbClr val="FF0000"/>
                </a:solidFill>
              </a:rPr>
              <a:t>Με ποιους  θα πας;</a:t>
            </a:r>
            <a:endParaRPr lang="en-US" b="1" dirty="0">
              <a:solidFill>
                <a:srgbClr val="FF0000"/>
              </a:solidFill>
            </a:endParaRPr>
          </a:p>
        </p:txBody>
      </p:sp>
      <p:sp>
        <p:nvSpPr>
          <p:cNvPr id="3" name="Content Placeholder 2"/>
          <p:cNvSpPr>
            <a:spLocks noGrp="1"/>
          </p:cNvSpPr>
          <p:nvPr>
            <p:ph idx="1"/>
          </p:nvPr>
        </p:nvSpPr>
        <p:spPr>
          <a:xfrm>
            <a:off x="838200" y="2780665"/>
            <a:ext cx="6680200" cy="2218055"/>
          </a:xfrm>
        </p:spPr>
        <p:txBody>
          <a:bodyPr>
            <a:normAutofit lnSpcReduction="10000"/>
          </a:bodyPr>
          <a:lstStyle/>
          <a:p>
            <a:pPr>
              <a:buFont typeface="Wingdings" panose="05000000000000000000" pitchFamily="2" charset="2"/>
              <a:buChar char="q"/>
            </a:pPr>
            <a:r>
              <a:rPr lang="el-GR" dirty="0"/>
              <a:t>Θα πάω διακοπές με  τους γονείς μου.</a:t>
            </a:r>
            <a:endParaRPr lang="en-US" dirty="0"/>
          </a:p>
          <a:p>
            <a:pPr>
              <a:buFont typeface="Wingdings" panose="05000000000000000000" pitchFamily="2" charset="2"/>
              <a:buChar char="q"/>
            </a:pPr>
            <a:r>
              <a:rPr lang="el-GR" dirty="0"/>
              <a:t> Θα πάω διακοπές με  την οικογένειά  μου.</a:t>
            </a:r>
          </a:p>
          <a:p>
            <a:pPr>
              <a:buFont typeface="Wingdings" panose="05000000000000000000" pitchFamily="2" charset="2"/>
              <a:buChar char="q"/>
            </a:pPr>
            <a:r>
              <a:rPr lang="el-GR" dirty="0"/>
              <a:t>Θα πάω διακοπές με τους  φίλους  μου.</a:t>
            </a:r>
          </a:p>
          <a:p>
            <a:pPr>
              <a:buFont typeface="Wingdings" panose="05000000000000000000" pitchFamily="2" charset="2"/>
              <a:buChar char="q"/>
            </a:pPr>
            <a:r>
              <a:rPr lang="el-GR" dirty="0"/>
              <a:t>Θα πάω διακοπές με τις  φίλες  μου.</a:t>
            </a:r>
          </a:p>
          <a:p>
            <a:pPr>
              <a:buFont typeface="Wingdings" panose="05000000000000000000" pitchFamily="2" charset="2"/>
              <a:buChar char="q"/>
            </a:pPr>
            <a:endParaRPr lang="en-US" dirty="0"/>
          </a:p>
          <a:p>
            <a:pPr>
              <a:buFont typeface="Wingdings" panose="05000000000000000000" pitchFamily="2" charset="2"/>
              <a:buChar char="q"/>
            </a:pPr>
            <a:endParaRPr lang="en-US" dirty="0"/>
          </a:p>
          <a:p>
            <a:pPr>
              <a:buFont typeface="Wingdings" panose="05000000000000000000" pitchFamily="2" charset="2"/>
              <a:buChar char="q"/>
            </a:pPr>
            <a:endParaRPr lang="en-US" dirty="0"/>
          </a:p>
          <a:p>
            <a:endParaRPr lang="en-US" dirty="0"/>
          </a:p>
        </p:txBody>
      </p:sp>
      <p:pic>
        <p:nvPicPr>
          <p:cNvPr id="4" name="Picture 3"/>
          <p:cNvPicPr>
            <a:picLocks noChangeAspect="1"/>
          </p:cNvPicPr>
          <p:nvPr/>
        </p:nvPicPr>
        <p:blipFill>
          <a:blip r:embed="rId2"/>
          <a:stretch>
            <a:fillRect/>
          </a:stretch>
        </p:blipFill>
        <p:spPr>
          <a:xfrm>
            <a:off x="7844162" y="1358007"/>
            <a:ext cx="3810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024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46040" cy="1325563"/>
          </a:xfrm>
          <a:ln w="57150">
            <a:solidFill>
              <a:schemeClr val="tx1"/>
            </a:solidFill>
          </a:ln>
        </p:spPr>
        <p:txBody>
          <a:bodyPr/>
          <a:lstStyle/>
          <a:p>
            <a:r>
              <a:rPr lang="el-GR" b="1" dirty="0">
                <a:solidFill>
                  <a:srgbClr val="FF0000"/>
                </a:solidFill>
              </a:rPr>
              <a:t>Πώς θα ταξιδέψεις;</a:t>
            </a:r>
            <a:endParaRPr lang="en-US" b="1" dirty="0">
              <a:solidFill>
                <a:srgbClr val="FF0000"/>
              </a:solidFill>
            </a:endParaRPr>
          </a:p>
        </p:txBody>
      </p:sp>
      <p:sp>
        <p:nvSpPr>
          <p:cNvPr id="3" name="Content Placeholder 2"/>
          <p:cNvSpPr>
            <a:spLocks noGrp="1"/>
          </p:cNvSpPr>
          <p:nvPr>
            <p:ph idx="1"/>
          </p:nvPr>
        </p:nvSpPr>
        <p:spPr>
          <a:xfrm>
            <a:off x="480423" y="3176905"/>
            <a:ext cx="7556137" cy="2289175"/>
          </a:xfrm>
        </p:spPr>
        <p:txBody>
          <a:bodyPr>
            <a:normAutofit/>
          </a:bodyPr>
          <a:lstStyle/>
          <a:p>
            <a:pPr>
              <a:buFont typeface="Wingdings" panose="05000000000000000000" pitchFamily="2" charset="2"/>
              <a:buChar char="q"/>
            </a:pPr>
            <a:r>
              <a:rPr lang="el-GR" dirty="0">
                <a:solidFill>
                  <a:srgbClr val="FF0000"/>
                </a:solidFill>
              </a:rPr>
              <a:t>Θα ταξιδέψω</a:t>
            </a:r>
            <a:r>
              <a:rPr lang="el-GR" dirty="0"/>
              <a:t>  με αεροπλάνο.</a:t>
            </a:r>
            <a:endParaRPr lang="en-US" dirty="0"/>
          </a:p>
          <a:p>
            <a:pPr>
              <a:buFont typeface="Wingdings" panose="05000000000000000000" pitchFamily="2" charset="2"/>
              <a:buChar char="q"/>
            </a:pPr>
            <a:r>
              <a:rPr lang="el-GR" dirty="0">
                <a:solidFill>
                  <a:srgbClr val="FF0000"/>
                </a:solidFill>
              </a:rPr>
              <a:t>Θα ταξιδέψω</a:t>
            </a:r>
            <a:r>
              <a:rPr lang="el-GR" dirty="0"/>
              <a:t>  με πλοίο.</a:t>
            </a:r>
            <a:endParaRPr lang="en-US" dirty="0"/>
          </a:p>
          <a:p>
            <a:pPr>
              <a:buFont typeface="Wingdings" panose="05000000000000000000" pitchFamily="2" charset="2"/>
              <a:buChar char="q"/>
            </a:pPr>
            <a:r>
              <a:rPr lang="el-GR" dirty="0">
                <a:solidFill>
                  <a:srgbClr val="FF0000"/>
                </a:solidFill>
              </a:rPr>
              <a:t>Θα ταξιδέψω</a:t>
            </a:r>
            <a:r>
              <a:rPr lang="el-GR" dirty="0"/>
              <a:t>  με  το αυτοκίνητο του θείου μου.</a:t>
            </a:r>
            <a:endParaRPr lang="en-US" dirty="0"/>
          </a:p>
          <a:p>
            <a:pPr>
              <a:buFont typeface="Wingdings" panose="05000000000000000000" pitchFamily="2" charset="2"/>
              <a:buChar char="q"/>
            </a:pPr>
            <a:r>
              <a:rPr lang="el-GR" dirty="0">
                <a:solidFill>
                  <a:srgbClr val="FF0000"/>
                </a:solidFill>
              </a:rPr>
              <a:t>Θα ταξιδέψω</a:t>
            </a:r>
            <a:r>
              <a:rPr lang="el-GR" dirty="0"/>
              <a:t> με  τη  μηχανή μου.</a:t>
            </a:r>
            <a:endParaRPr lang="en-US" dirty="0"/>
          </a:p>
          <a:p>
            <a:pPr>
              <a:buFont typeface="Wingdings" panose="05000000000000000000" pitchFamily="2" charset="2"/>
              <a:buChar char="q"/>
            </a:pPr>
            <a:endParaRPr lang="en-US" dirty="0"/>
          </a:p>
          <a:p>
            <a:endParaRPr lang="en-US" dirty="0"/>
          </a:p>
        </p:txBody>
      </p:sp>
      <p:pic>
        <p:nvPicPr>
          <p:cNvPr id="4" name="Picture 3"/>
          <p:cNvPicPr>
            <a:picLocks noChangeAspect="1"/>
          </p:cNvPicPr>
          <p:nvPr/>
        </p:nvPicPr>
        <p:blipFill>
          <a:blip r:embed="rId2"/>
          <a:stretch>
            <a:fillRect/>
          </a:stretch>
        </p:blipFill>
        <p:spPr>
          <a:xfrm>
            <a:off x="8516257" y="1125659"/>
            <a:ext cx="3195320" cy="41024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3156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170680" cy="1325563"/>
          </a:xfrm>
          <a:ln w="57150">
            <a:solidFill>
              <a:schemeClr val="tx1"/>
            </a:solidFill>
          </a:ln>
        </p:spPr>
        <p:txBody>
          <a:bodyPr/>
          <a:lstStyle/>
          <a:p>
            <a:r>
              <a:rPr lang="el-GR" b="1" dirty="0">
                <a:solidFill>
                  <a:srgbClr val="FF0000"/>
                </a:solidFill>
              </a:rPr>
              <a:t>Πού θα μείνεις;</a:t>
            </a:r>
            <a:endParaRPr lang="en-US" b="1" dirty="0">
              <a:solidFill>
                <a:srgbClr val="FF0000"/>
              </a:solidFill>
            </a:endParaRPr>
          </a:p>
        </p:txBody>
      </p:sp>
      <p:sp>
        <p:nvSpPr>
          <p:cNvPr id="3" name="Content Placeholder 2"/>
          <p:cNvSpPr>
            <a:spLocks noGrp="1"/>
          </p:cNvSpPr>
          <p:nvPr>
            <p:ph idx="1"/>
          </p:nvPr>
        </p:nvSpPr>
        <p:spPr>
          <a:xfrm>
            <a:off x="838200" y="2526665"/>
            <a:ext cx="6060440" cy="2685415"/>
          </a:xfrm>
        </p:spPr>
        <p:txBody>
          <a:bodyPr/>
          <a:lstStyle/>
          <a:p>
            <a:pPr>
              <a:buFont typeface="Wingdings" panose="05000000000000000000" pitchFamily="2" charset="2"/>
              <a:buChar char="q"/>
            </a:pPr>
            <a:r>
              <a:rPr lang="el-GR" dirty="0"/>
              <a:t>Θα μείνω σε ένα  ξενοδοχείο.</a:t>
            </a:r>
            <a:endParaRPr lang="en-US" dirty="0"/>
          </a:p>
          <a:p>
            <a:pPr>
              <a:buFont typeface="Wingdings" panose="05000000000000000000" pitchFamily="2" charset="2"/>
              <a:buChar char="q"/>
            </a:pPr>
            <a:r>
              <a:rPr lang="el-GR" dirty="0"/>
              <a:t>Θα μείνω στο σπίτι της φίλης  μου.</a:t>
            </a:r>
          </a:p>
          <a:p>
            <a:pPr>
              <a:buFont typeface="Wingdings" panose="05000000000000000000" pitchFamily="2" charset="2"/>
              <a:buChar char="q"/>
            </a:pPr>
            <a:r>
              <a:rPr lang="el-GR" dirty="0"/>
              <a:t>Θα μείνω στο σπίτι του φίλου  μου.</a:t>
            </a:r>
          </a:p>
          <a:p>
            <a:pPr>
              <a:buFont typeface="Wingdings" panose="05000000000000000000" pitchFamily="2" charset="2"/>
              <a:buChar char="q"/>
            </a:pPr>
            <a:r>
              <a:rPr lang="el-GR" dirty="0"/>
              <a:t>Θα μείνω στο σπίτι του παππού μου.</a:t>
            </a:r>
          </a:p>
          <a:p>
            <a:pPr>
              <a:buFont typeface="Wingdings" panose="05000000000000000000" pitchFamily="2" charset="2"/>
              <a:buChar char="q"/>
            </a:pPr>
            <a:r>
              <a:rPr lang="el-GR" dirty="0"/>
              <a:t>Θα μείνω στο σπίτι του θείου μου.</a:t>
            </a:r>
          </a:p>
          <a:p>
            <a:pPr>
              <a:buFont typeface="Wingdings" panose="05000000000000000000" pitchFamily="2" charset="2"/>
              <a:buChar char="q"/>
            </a:pPr>
            <a:endParaRPr lang="el-GR" dirty="0"/>
          </a:p>
          <a:p>
            <a:endParaRPr lang="el-GR" dirty="0"/>
          </a:p>
          <a:p>
            <a:endParaRPr lang="el-GR" dirty="0"/>
          </a:p>
          <a:p>
            <a:endParaRPr lang="en-US" dirty="0"/>
          </a:p>
        </p:txBody>
      </p:sp>
      <p:pic>
        <p:nvPicPr>
          <p:cNvPr id="4" name="Picture 3"/>
          <p:cNvPicPr>
            <a:picLocks noChangeAspect="1"/>
          </p:cNvPicPr>
          <p:nvPr/>
        </p:nvPicPr>
        <p:blipFill>
          <a:blip r:embed="rId2"/>
          <a:srcRect b="8954"/>
          <a:stretch>
            <a:fillRect/>
          </a:stretch>
        </p:blipFill>
        <p:spPr>
          <a:xfrm>
            <a:off x="7324164" y="1027906"/>
            <a:ext cx="4234983" cy="43513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3207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32680" cy="1325563"/>
          </a:xfrm>
          <a:ln w="57150">
            <a:solidFill>
              <a:schemeClr val="tx1"/>
            </a:solidFill>
          </a:ln>
        </p:spPr>
        <p:txBody>
          <a:bodyPr/>
          <a:lstStyle/>
          <a:p>
            <a:r>
              <a:rPr lang="el-GR" b="1" dirty="0">
                <a:solidFill>
                  <a:srgbClr val="FF0000"/>
                </a:solidFill>
              </a:rPr>
              <a:t>Πώς είναι το μέρος;</a:t>
            </a:r>
            <a:endParaRPr lang="en-US" b="1" dirty="0">
              <a:solidFill>
                <a:srgbClr val="FF0000"/>
              </a:solidFill>
            </a:endParaRPr>
          </a:p>
        </p:txBody>
      </p:sp>
      <p:sp>
        <p:nvSpPr>
          <p:cNvPr id="3" name="Content Placeholder 2"/>
          <p:cNvSpPr>
            <a:spLocks noGrp="1"/>
          </p:cNvSpPr>
          <p:nvPr>
            <p:ph idx="1"/>
          </p:nvPr>
        </p:nvSpPr>
        <p:spPr>
          <a:xfrm>
            <a:off x="838200" y="2855039"/>
            <a:ext cx="5135880" cy="2604135"/>
          </a:xfrm>
        </p:spPr>
        <p:txBody>
          <a:bodyPr/>
          <a:lstStyle/>
          <a:p>
            <a:pPr>
              <a:buFont typeface="Wingdings" panose="05000000000000000000" pitchFamily="2" charset="2"/>
              <a:buChar char="q"/>
            </a:pPr>
            <a:r>
              <a:rPr lang="el-GR" dirty="0"/>
              <a:t>Το μέρος είναι πολύ  καθαρό.</a:t>
            </a:r>
          </a:p>
          <a:p>
            <a:pPr>
              <a:buFont typeface="Wingdings" panose="05000000000000000000" pitchFamily="2" charset="2"/>
              <a:buChar char="q"/>
            </a:pPr>
            <a:r>
              <a:rPr lang="el-GR" dirty="0"/>
              <a:t>Το μέρος είναι πολύ ήσυχο.</a:t>
            </a:r>
          </a:p>
          <a:p>
            <a:pPr>
              <a:buFont typeface="Wingdings" panose="05000000000000000000" pitchFamily="2" charset="2"/>
              <a:buChar char="q"/>
            </a:pPr>
            <a:r>
              <a:rPr lang="el-GR" dirty="0"/>
              <a:t>Το μέρος είναι καταπράσινο.</a:t>
            </a:r>
          </a:p>
          <a:p>
            <a:pPr>
              <a:buFont typeface="Wingdings" panose="05000000000000000000" pitchFamily="2" charset="2"/>
              <a:buChar char="q"/>
            </a:pPr>
            <a:r>
              <a:rPr lang="el-GR" dirty="0"/>
              <a:t>Έχει πολλά  μαγαζιά.</a:t>
            </a:r>
          </a:p>
          <a:p>
            <a:pPr>
              <a:buFont typeface="Wingdings" panose="05000000000000000000" pitchFamily="2" charset="2"/>
              <a:buChar char="q"/>
            </a:pPr>
            <a:r>
              <a:rPr lang="el-GR" dirty="0"/>
              <a:t>Έχει  καθαρές θάλασσες.</a:t>
            </a:r>
            <a:endParaRPr lang="en-US" dirty="0"/>
          </a:p>
        </p:txBody>
      </p:sp>
      <p:pic>
        <p:nvPicPr>
          <p:cNvPr id="4" name="Picture 3"/>
          <p:cNvPicPr>
            <a:picLocks noChangeAspect="1"/>
          </p:cNvPicPr>
          <p:nvPr/>
        </p:nvPicPr>
        <p:blipFill>
          <a:blip r:embed="rId2"/>
          <a:srcRect b="6687"/>
          <a:stretch>
            <a:fillRect/>
          </a:stretch>
        </p:blipFill>
        <p:spPr>
          <a:xfrm>
            <a:off x="6797224" y="1226105"/>
            <a:ext cx="4345906" cy="4060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452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355080" cy="1325563"/>
          </a:xfrm>
          <a:ln w="57150">
            <a:solidFill>
              <a:schemeClr val="tx1"/>
            </a:solidFill>
          </a:ln>
        </p:spPr>
        <p:txBody>
          <a:bodyPr/>
          <a:lstStyle/>
          <a:p>
            <a:r>
              <a:rPr lang="el-GR" b="1" dirty="0">
                <a:solidFill>
                  <a:srgbClr val="FF0000"/>
                </a:solidFill>
              </a:rPr>
              <a:t>Τι  σου  αρέσει πιο πολύ;</a:t>
            </a:r>
            <a:endParaRPr lang="en-US" b="1" dirty="0">
              <a:solidFill>
                <a:srgbClr val="FF0000"/>
              </a:solidFill>
            </a:endParaRPr>
          </a:p>
        </p:txBody>
      </p:sp>
      <p:sp>
        <p:nvSpPr>
          <p:cNvPr id="3" name="Content Placeholder 2"/>
          <p:cNvSpPr>
            <a:spLocks noGrp="1"/>
          </p:cNvSpPr>
          <p:nvPr>
            <p:ph idx="1"/>
          </p:nvPr>
        </p:nvSpPr>
        <p:spPr>
          <a:xfrm>
            <a:off x="838200" y="2539999"/>
            <a:ext cx="6954520" cy="3636963"/>
          </a:xfrm>
        </p:spPr>
        <p:txBody>
          <a:bodyPr/>
          <a:lstStyle/>
          <a:p>
            <a:pPr marL="0" indent="0">
              <a:buNone/>
            </a:pPr>
            <a:endParaRPr lang="el-GR" dirty="0"/>
          </a:p>
          <a:p>
            <a:pPr>
              <a:buFont typeface="Wingdings" panose="05000000000000000000" pitchFamily="2" charset="2"/>
              <a:buChar char="q"/>
            </a:pPr>
            <a:r>
              <a:rPr lang="el-GR" dirty="0"/>
              <a:t>Πιο  πολύ μου  αρέσουν  οι  παραλίες.</a:t>
            </a:r>
          </a:p>
          <a:p>
            <a:pPr>
              <a:buFont typeface="Wingdings" panose="05000000000000000000" pitchFamily="2" charset="2"/>
              <a:buChar char="q"/>
            </a:pPr>
            <a:r>
              <a:rPr lang="el-GR" dirty="0"/>
              <a:t>Πιο  πολύ μου αρέσουν  οι  ταβέρνες.</a:t>
            </a:r>
          </a:p>
          <a:p>
            <a:pPr>
              <a:buFont typeface="Wingdings" panose="05000000000000000000" pitchFamily="2" charset="2"/>
              <a:buChar char="q"/>
            </a:pPr>
            <a:r>
              <a:rPr lang="el-GR" dirty="0"/>
              <a:t>Πιο  πολύ μου αρέσουν  τα πάρκα.</a:t>
            </a:r>
          </a:p>
          <a:p>
            <a:pPr>
              <a:buFont typeface="Wingdings" panose="05000000000000000000" pitchFamily="2" charset="2"/>
              <a:buChar char="q"/>
            </a:pPr>
            <a:r>
              <a:rPr lang="el-GR" dirty="0"/>
              <a:t>Πιο  πολύ μου αρέσουν  τα εστιατόρια.</a:t>
            </a:r>
            <a:endParaRPr lang="en-US" dirty="0"/>
          </a:p>
          <a:p>
            <a:pPr>
              <a:buFont typeface="Wingdings" panose="05000000000000000000" pitchFamily="2" charset="2"/>
              <a:buChar char="q"/>
            </a:pPr>
            <a:r>
              <a:rPr lang="el-GR" dirty="0"/>
              <a:t>Πιο  πολύ μου αρέσουν  τα  καθαρά νερά.</a:t>
            </a:r>
          </a:p>
          <a:p>
            <a:pPr>
              <a:buFont typeface="Wingdings" panose="05000000000000000000" pitchFamily="2" charset="2"/>
              <a:buChar char="q"/>
            </a:pPr>
            <a:endParaRPr lang="el-GR" dirty="0"/>
          </a:p>
          <a:p>
            <a:pPr>
              <a:buFont typeface="Wingdings" panose="05000000000000000000" pitchFamily="2" charset="2"/>
              <a:buChar char="q"/>
            </a:pPr>
            <a:endParaRPr lang="el-GR" dirty="0"/>
          </a:p>
          <a:p>
            <a:pPr>
              <a:buFont typeface="Wingdings" panose="05000000000000000000" pitchFamily="2" charset="2"/>
              <a:buChar char="q"/>
            </a:pPr>
            <a:endParaRPr lang="el-GR" dirty="0"/>
          </a:p>
          <a:p>
            <a:pPr marL="0" indent="0">
              <a:buNone/>
            </a:pPr>
            <a:endParaRPr lang="en-US" dirty="0"/>
          </a:p>
        </p:txBody>
      </p:sp>
      <p:pic>
        <p:nvPicPr>
          <p:cNvPr id="4" name="Picture 3"/>
          <p:cNvPicPr>
            <a:picLocks noChangeAspect="1"/>
          </p:cNvPicPr>
          <p:nvPr/>
        </p:nvPicPr>
        <p:blipFill>
          <a:blip r:embed="rId2"/>
          <a:srcRect b="10377"/>
          <a:stretch>
            <a:fillRect/>
          </a:stretch>
        </p:blipFill>
        <p:spPr>
          <a:xfrm>
            <a:off x="8249920" y="1994852"/>
            <a:ext cx="3103880" cy="2868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1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469640" cy="1325563"/>
          </a:xfrm>
          <a:ln w="57150">
            <a:solidFill>
              <a:schemeClr val="tx1"/>
            </a:solidFill>
          </a:ln>
        </p:spPr>
        <p:txBody>
          <a:bodyPr/>
          <a:lstStyle/>
          <a:p>
            <a:r>
              <a:rPr lang="el-GR" b="1" dirty="0">
                <a:solidFill>
                  <a:srgbClr val="FF0000"/>
                </a:solidFill>
              </a:rPr>
              <a:t>Τι  θα κάνεις;</a:t>
            </a:r>
            <a:endParaRPr lang="en-US" b="1" dirty="0">
              <a:solidFill>
                <a:srgbClr val="FF0000"/>
              </a:solidFill>
            </a:endParaRPr>
          </a:p>
        </p:txBody>
      </p:sp>
      <p:sp>
        <p:nvSpPr>
          <p:cNvPr id="3" name="Content Placeholder 2"/>
          <p:cNvSpPr>
            <a:spLocks noGrp="1"/>
          </p:cNvSpPr>
          <p:nvPr>
            <p:ph idx="1"/>
          </p:nvPr>
        </p:nvSpPr>
        <p:spPr>
          <a:xfrm>
            <a:off x="228600" y="1927225"/>
            <a:ext cx="7726680" cy="4351338"/>
          </a:xfrm>
        </p:spPr>
        <p:txBody>
          <a:bodyPr>
            <a:normAutofit fontScale="77500" lnSpcReduction="20000"/>
          </a:bodyPr>
          <a:lstStyle/>
          <a:p>
            <a:pPr marL="0" indent="0">
              <a:buNone/>
            </a:pPr>
            <a:endParaRPr lang="el-GR" dirty="0"/>
          </a:p>
          <a:p>
            <a:pPr>
              <a:lnSpc>
                <a:spcPct val="120000"/>
              </a:lnSpc>
              <a:buFont typeface="Wingdings" panose="05000000000000000000" pitchFamily="2" charset="2"/>
              <a:buChar char="q"/>
            </a:pPr>
            <a:r>
              <a:rPr lang="el-GR" dirty="0"/>
              <a:t>Θα κολυμπώ.</a:t>
            </a:r>
          </a:p>
          <a:p>
            <a:pPr>
              <a:lnSpc>
                <a:spcPct val="120000"/>
              </a:lnSpc>
              <a:buFont typeface="Wingdings" panose="05000000000000000000" pitchFamily="2" charset="2"/>
              <a:buChar char="q"/>
            </a:pPr>
            <a:r>
              <a:rPr lang="el-GR" dirty="0"/>
              <a:t>Θα τρώω στη θάλασσα. </a:t>
            </a:r>
          </a:p>
          <a:p>
            <a:pPr>
              <a:lnSpc>
                <a:spcPct val="120000"/>
              </a:lnSpc>
              <a:buFont typeface="Wingdings" panose="05000000000000000000" pitchFamily="2" charset="2"/>
              <a:buChar char="q"/>
            </a:pPr>
            <a:r>
              <a:rPr lang="el-GR" dirty="0"/>
              <a:t>Θα παίζω μπάλα. </a:t>
            </a:r>
          </a:p>
          <a:p>
            <a:pPr>
              <a:lnSpc>
                <a:spcPct val="120000"/>
              </a:lnSpc>
              <a:buFont typeface="Wingdings" panose="05000000000000000000" pitchFamily="2" charset="2"/>
              <a:buChar char="q"/>
            </a:pPr>
            <a:r>
              <a:rPr lang="el-GR" dirty="0"/>
              <a:t>Θα πηγαίνω βόλτα  με την αδερφή  μου  και τον αδερφό μου.</a:t>
            </a:r>
          </a:p>
          <a:p>
            <a:pPr>
              <a:lnSpc>
                <a:spcPct val="120000"/>
              </a:lnSpc>
              <a:buFont typeface="Wingdings" panose="05000000000000000000" pitchFamily="2" charset="2"/>
              <a:buChar char="q"/>
            </a:pPr>
            <a:r>
              <a:rPr lang="el-GR" dirty="0"/>
              <a:t>Θα αγοράζω πράγματα από τα μαγαζιά.</a:t>
            </a:r>
          </a:p>
          <a:p>
            <a:pPr>
              <a:lnSpc>
                <a:spcPct val="120000"/>
              </a:lnSpc>
              <a:buFont typeface="Wingdings" panose="05000000000000000000" pitchFamily="2" charset="2"/>
              <a:buChar char="q"/>
            </a:pPr>
            <a:r>
              <a:rPr lang="el-GR" dirty="0"/>
              <a:t>Θα πηγαίνω βόλτα με  τη   βάρκα.</a:t>
            </a:r>
          </a:p>
          <a:p>
            <a:pPr>
              <a:lnSpc>
                <a:spcPct val="120000"/>
              </a:lnSpc>
              <a:buFont typeface="Wingdings" panose="05000000000000000000" pitchFamily="2" charset="2"/>
              <a:buChar char="q"/>
            </a:pPr>
            <a:r>
              <a:rPr lang="el-GR" dirty="0"/>
              <a:t>Θα κοιμάμαι αργά.</a:t>
            </a:r>
          </a:p>
          <a:p>
            <a:pPr>
              <a:lnSpc>
                <a:spcPct val="120000"/>
              </a:lnSpc>
              <a:buFont typeface="Wingdings" panose="05000000000000000000" pitchFamily="2" charset="2"/>
              <a:buChar char="q"/>
            </a:pPr>
            <a:r>
              <a:rPr lang="el-GR" dirty="0"/>
              <a:t>Θα κάνω ποδήλατο. </a:t>
            </a:r>
          </a:p>
          <a:p>
            <a:pPr marL="0" indent="0">
              <a:buNone/>
            </a:pPr>
            <a:endParaRPr lang="en-US" dirty="0"/>
          </a:p>
        </p:txBody>
      </p:sp>
      <p:pic>
        <p:nvPicPr>
          <p:cNvPr id="4" name="Picture 3"/>
          <p:cNvPicPr>
            <a:picLocks noChangeAspect="1"/>
          </p:cNvPicPr>
          <p:nvPr/>
        </p:nvPicPr>
        <p:blipFill>
          <a:blip r:embed="rId2"/>
          <a:srcRect r="10510"/>
          <a:stretch>
            <a:fillRect/>
          </a:stretch>
        </p:blipFill>
        <p:spPr>
          <a:xfrm>
            <a:off x="8401644" y="1690688"/>
            <a:ext cx="3302676" cy="4128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96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84520" cy="1325563"/>
          </a:xfrm>
          <a:ln w="38100">
            <a:solidFill>
              <a:schemeClr val="tx1"/>
            </a:solidFill>
          </a:ln>
        </p:spPr>
        <p:txBody>
          <a:bodyPr/>
          <a:lstStyle/>
          <a:p>
            <a:r>
              <a:rPr lang="el-GR" b="1" dirty="0">
                <a:solidFill>
                  <a:srgbClr val="FF0000"/>
                </a:solidFill>
              </a:rPr>
              <a:t>	Πώς  είναι  ο καιρός;</a:t>
            </a:r>
            <a:endParaRPr lang="en-US" b="1" dirty="0">
              <a:solidFill>
                <a:srgbClr val="FF0000"/>
              </a:solidFill>
            </a:endParaRPr>
          </a:p>
        </p:txBody>
      </p:sp>
      <p:sp>
        <p:nvSpPr>
          <p:cNvPr id="3" name="Content Placeholder 2"/>
          <p:cNvSpPr>
            <a:spLocks noGrp="1"/>
          </p:cNvSpPr>
          <p:nvPr>
            <p:ph idx="1"/>
          </p:nvPr>
        </p:nvSpPr>
        <p:spPr>
          <a:xfrm>
            <a:off x="838200" y="2323465"/>
            <a:ext cx="7787640" cy="3793490"/>
          </a:xfrm>
        </p:spPr>
        <p:txBody>
          <a:bodyPr>
            <a:normAutofit fontScale="47500" lnSpcReduction="20000"/>
          </a:bodyPr>
          <a:lstStyle/>
          <a:p>
            <a:pPr>
              <a:buFont typeface="Wingdings" panose="05000000000000000000" pitchFamily="2" charset="2"/>
              <a:buChar char="q"/>
            </a:pPr>
            <a:r>
              <a:rPr lang="el-GR" sz="6400" dirty="0"/>
              <a:t>Το καλοκαίρι ο  καιρός  είναι πολύ  ζεστός.  </a:t>
            </a:r>
          </a:p>
          <a:p>
            <a:pPr>
              <a:buFont typeface="Wingdings" panose="05000000000000000000" pitchFamily="2" charset="2"/>
              <a:buChar char="q"/>
            </a:pPr>
            <a:r>
              <a:rPr lang="el-GR" sz="6400" dirty="0"/>
              <a:t>Έχει  ήλιο.</a:t>
            </a:r>
          </a:p>
          <a:p>
            <a:pPr>
              <a:buFont typeface="Wingdings" panose="05000000000000000000" pitchFamily="2" charset="2"/>
              <a:buChar char="q"/>
            </a:pPr>
            <a:r>
              <a:rPr lang="el-GR" sz="6400" dirty="0"/>
              <a:t>Έχει  υγρασία.</a:t>
            </a:r>
          </a:p>
          <a:p>
            <a:pPr>
              <a:buFont typeface="Wingdings" panose="05000000000000000000" pitchFamily="2" charset="2"/>
              <a:buChar char="q"/>
            </a:pPr>
            <a:r>
              <a:rPr lang="el-GR" sz="6400" dirty="0"/>
              <a:t>Έχει  χαμηλές  θερμοκρασίες.</a:t>
            </a:r>
          </a:p>
          <a:p>
            <a:pPr>
              <a:buFont typeface="Wingdings" panose="05000000000000000000" pitchFamily="2" charset="2"/>
              <a:buChar char="q"/>
            </a:pPr>
            <a:r>
              <a:rPr lang="el-GR" sz="6400" dirty="0"/>
              <a:t>Έχει υψηλές θερμοκρασίες.  </a:t>
            </a:r>
          </a:p>
          <a:p>
            <a:pPr>
              <a:buFont typeface="Wingdings" panose="05000000000000000000" pitchFamily="2" charset="2"/>
              <a:buChar char="q"/>
            </a:pPr>
            <a:r>
              <a:rPr lang="el-GR" sz="6400" dirty="0"/>
              <a:t>Έχει πολλή ζέστη.</a:t>
            </a:r>
          </a:p>
          <a:p>
            <a:pPr>
              <a:buFont typeface="Wingdings" panose="05000000000000000000" pitchFamily="2" charset="2"/>
              <a:buChar char="q"/>
            </a:pPr>
            <a:r>
              <a:rPr lang="el-GR" sz="6400" dirty="0"/>
              <a:t>Έχει πολύ κρύο.</a:t>
            </a:r>
          </a:p>
          <a:p>
            <a:pPr>
              <a:buFont typeface="Wingdings" panose="05000000000000000000" pitchFamily="2" charset="2"/>
              <a:buChar char="q"/>
            </a:pPr>
            <a:endParaRPr lang="el-GR" dirty="0"/>
          </a:p>
          <a:p>
            <a:pPr marL="0" indent="0">
              <a:buNone/>
            </a:pPr>
            <a:endParaRPr lang="en-US" dirty="0"/>
          </a:p>
        </p:txBody>
      </p:sp>
      <p:pic>
        <p:nvPicPr>
          <p:cNvPr id="4" name="Picture 3"/>
          <p:cNvPicPr>
            <a:picLocks noChangeAspect="1"/>
          </p:cNvPicPr>
          <p:nvPr/>
        </p:nvPicPr>
        <p:blipFill>
          <a:blip r:embed="rId2"/>
          <a:stretch>
            <a:fillRect/>
          </a:stretch>
        </p:blipFill>
        <p:spPr>
          <a:xfrm>
            <a:off x="8704497" y="1588623"/>
            <a:ext cx="3258903" cy="3931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672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694F0-3C56-16D0-4FBA-68104B7E3A27}"/>
            </a:ext>
          </a:extLst>
        </p:cNvPr>
        <p:cNvGrpSpPr/>
        <p:nvPr/>
      </p:nvGrpSpPr>
      <p:grpSpPr>
        <a:xfrm>
          <a:off x="0" y="0"/>
          <a:ext cx="0" cy="0"/>
          <a:chOff x="0" y="0"/>
          <a:chExt cx="0" cy="0"/>
        </a:xfrm>
      </p:grpSpPr>
      <p:sp>
        <p:nvSpPr>
          <p:cNvPr id="5" name="Ορθογώνιο 4">
            <a:extLst>
              <a:ext uri="{FF2B5EF4-FFF2-40B4-BE49-F238E27FC236}">
                <a16:creationId xmlns:a16="http://schemas.microsoft.com/office/drawing/2014/main" id="{5E31C4AE-2D20-102D-C73F-1DF1B5E1BE16}"/>
              </a:ext>
            </a:extLst>
          </p:cNvPr>
          <p:cNvSpPr/>
          <p:nvPr/>
        </p:nvSpPr>
        <p:spPr>
          <a:xfrm>
            <a:off x="0" y="305435"/>
            <a:ext cx="7097486" cy="990600"/>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b="1" dirty="0">
                <a:solidFill>
                  <a:srgbClr val="FF0000"/>
                </a:solidFill>
              </a:rPr>
              <a:t>Παραγωγή  προφορικού λόγου </a:t>
            </a:r>
          </a:p>
        </p:txBody>
      </p:sp>
      <p:sp>
        <p:nvSpPr>
          <p:cNvPr id="4" name="Rectangle 1">
            <a:extLst>
              <a:ext uri="{FF2B5EF4-FFF2-40B4-BE49-F238E27FC236}">
                <a16:creationId xmlns:a16="http://schemas.microsoft.com/office/drawing/2014/main" id="{B7320CF1-351B-7E61-F6CD-0A09907115DE}"/>
              </a:ext>
            </a:extLst>
          </p:cNvPr>
          <p:cNvSpPr>
            <a:spLocks noChangeArrowheads="1"/>
          </p:cNvSpPr>
          <p:nvPr/>
        </p:nvSpPr>
        <p:spPr bwMode="auto">
          <a:xfrm flipV="1">
            <a:off x="6963669" y="7110394"/>
            <a:ext cx="2841124" cy="4571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i="0" u="none" strike="noStrike" cap="none" normalizeH="0" baseline="0" dirty="0">
              <a:ln>
                <a:noFill/>
              </a:ln>
              <a:solidFill>
                <a:schemeClr val="tx1"/>
              </a:solidFill>
              <a:effectLst/>
              <a:latin typeface="Arial" panose="020B0604020202020204" pitchFamily="34" charset="0"/>
            </a:endParaRPr>
          </a:p>
        </p:txBody>
      </p:sp>
      <p:pic>
        <p:nvPicPr>
          <p:cNvPr id="1026" name="Picture 2" descr="Summer beach cafe flat cartoon | Premium Vector">
            <a:extLst>
              <a:ext uri="{FF2B5EF4-FFF2-40B4-BE49-F238E27FC236}">
                <a16:creationId xmlns:a16="http://schemas.microsoft.com/office/drawing/2014/main" id="{48A840F5-1A15-1919-0076-8812835BB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981" y="1746885"/>
            <a:ext cx="5962650" cy="4705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F5D144-AE2B-18C4-C3FB-BF8F54843C84}"/>
              </a:ext>
            </a:extLst>
          </p:cNvPr>
          <p:cNvSpPr txBox="1"/>
          <p:nvPr/>
        </p:nvSpPr>
        <p:spPr>
          <a:xfrm>
            <a:off x="386080" y="3129280"/>
            <a:ext cx="4267200" cy="1200329"/>
          </a:xfrm>
          <a:prstGeom prst="rect">
            <a:avLst/>
          </a:prstGeom>
          <a:noFill/>
          <a:ln w="57150">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i="0" u="none" strike="noStrike" cap="none" normalizeH="0" baseline="0" dirty="0">
                <a:ln>
                  <a:noFill/>
                </a:ln>
                <a:solidFill>
                  <a:srgbClr val="0A0A0A"/>
                </a:solidFill>
                <a:effectLst/>
                <a:latin typeface="Aptos" panose="020B0004020202020204" pitchFamily="34" charset="0"/>
              </a:rPr>
              <a:t>Είστε σε μια καφετέρια δίπλα στη θάλασσα.</a:t>
            </a:r>
            <a:br>
              <a:rPr kumimoji="0" lang="el-GR" altLang="el-GR" sz="1800" i="0" u="none" strike="noStrike" cap="none" normalizeH="0" baseline="0" dirty="0">
                <a:ln>
                  <a:noFill/>
                </a:ln>
                <a:solidFill>
                  <a:srgbClr val="0A0A0A"/>
                </a:solidFill>
                <a:effectLst/>
                <a:latin typeface="Aptos" panose="020B0004020202020204" pitchFamily="34" charset="0"/>
              </a:rPr>
            </a:br>
            <a:r>
              <a:rPr kumimoji="0" lang="el-GR" altLang="el-GR" sz="1800" i="0" u="none" strike="noStrike" cap="none" normalizeH="0" baseline="0" dirty="0">
                <a:ln>
                  <a:noFill/>
                </a:ln>
                <a:solidFill>
                  <a:srgbClr val="0A0A0A"/>
                </a:solidFill>
                <a:effectLst/>
                <a:latin typeface="Aptos" panose="020B0004020202020204" pitchFamily="34" charset="0"/>
              </a:rPr>
              <a:t>Πρέπει να αποφασίσετε τι θα κάνετε το υπόλοιπο της ημέρας.</a:t>
            </a:r>
            <a:endParaRPr kumimoji="0" lang="el-GR" altLang="el-GR" sz="1050" i="0" u="none" strike="noStrike" cap="none" normalizeH="0" baseline="0" dirty="0">
              <a:ln>
                <a:noFill/>
              </a:ln>
              <a:solidFill>
                <a:schemeClr val="tx1"/>
              </a:solidFill>
              <a:effectLst/>
              <a:latin typeface="Aptos" panose="020B0004020202020204" pitchFamily="34" charset="0"/>
            </a:endParaRPr>
          </a:p>
        </p:txBody>
      </p:sp>
    </p:spTree>
    <p:extLst>
      <p:ext uri="{BB962C8B-B14F-4D97-AF65-F5344CB8AC3E}">
        <p14:creationId xmlns:p14="http://schemas.microsoft.com/office/powerpoint/2010/main" val="247384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83F3-5C69-EBF6-480E-924D4B03F8BD}"/>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8585819-3445-38AD-62A2-75A6D19D5FAB}"/>
              </a:ext>
            </a:extLst>
          </p:cNvPr>
          <p:cNvSpPr>
            <a:spLocks noGrp="1"/>
          </p:cNvSpPr>
          <p:nvPr>
            <p:ph type="title"/>
          </p:nvPr>
        </p:nvSpPr>
        <p:spPr>
          <a:ln w="57150">
            <a:solidFill>
              <a:schemeClr val="tx1"/>
            </a:solidFill>
          </a:ln>
        </p:spPr>
        <p:txBody>
          <a:bodyPr/>
          <a:lstStyle/>
          <a:p>
            <a:pPr algn="ctr"/>
            <a:r>
              <a:rPr lang="el-GR" dirty="0" err="1"/>
              <a:t>Αυτοαξιολόγηση</a:t>
            </a:r>
            <a:r>
              <a:rPr lang="el-GR" dirty="0"/>
              <a:t> στο σπίτι </a:t>
            </a:r>
            <a:endParaRPr lang="el-CY" dirty="0"/>
          </a:p>
        </p:txBody>
      </p:sp>
      <p:pic>
        <p:nvPicPr>
          <p:cNvPr id="2050" name="Picture 2" descr="Αυτοαξιολόγηση: Χρειάζονται ψύχραιμες και συνετές αντιδράσεις | Alfavita">
            <a:extLst>
              <a:ext uri="{FF2B5EF4-FFF2-40B4-BE49-F238E27FC236}">
                <a16:creationId xmlns:a16="http://schemas.microsoft.com/office/drawing/2014/main" id="{22E16BBA-3FCD-3FB1-48C0-819BA4B986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27995"/>
            <a:ext cx="10515600" cy="4631221"/>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92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Ημερολόγιο - Δωρεάν εικόνες διανυσματικά clipart στο creazilla.com">
            <a:extLst>
              <a:ext uri="{FF2B5EF4-FFF2-40B4-BE49-F238E27FC236}">
                <a16:creationId xmlns:a16="http://schemas.microsoft.com/office/drawing/2014/main" id="{DDD9BD43-BF86-4CA8-B422-53EC4DFE8B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085" y="122408"/>
            <a:ext cx="1624210" cy="1475813"/>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a:extLst>
              <a:ext uri="{FF2B5EF4-FFF2-40B4-BE49-F238E27FC236}">
                <a16:creationId xmlns:a16="http://schemas.microsoft.com/office/drawing/2014/main" id="{99B550AE-06B3-20E2-7CD5-C8AE92C19BE6}"/>
              </a:ext>
            </a:extLst>
          </p:cNvPr>
          <p:cNvSpPr/>
          <p:nvPr/>
        </p:nvSpPr>
        <p:spPr>
          <a:xfrm>
            <a:off x="300894" y="509502"/>
            <a:ext cx="1133573" cy="7016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350" dirty="0">
                <a:solidFill>
                  <a:schemeClr val="tx1"/>
                </a:solidFill>
              </a:rPr>
              <a:t>Ημερομηνία</a:t>
            </a:r>
            <a:endParaRPr lang="en-US" sz="1350" dirty="0">
              <a:solidFill>
                <a:schemeClr val="tx1"/>
              </a:solidFill>
            </a:endParaRPr>
          </a:p>
          <a:p>
            <a:pPr algn="ctr"/>
            <a:r>
              <a:rPr lang="el-GR" sz="1350" dirty="0">
                <a:solidFill>
                  <a:schemeClr val="tx1"/>
                </a:solidFill>
              </a:rPr>
              <a:t> </a:t>
            </a:r>
            <a:endParaRPr lang="el-CY" sz="1350" dirty="0">
              <a:solidFill>
                <a:schemeClr val="tx1"/>
              </a:solidFill>
            </a:endParaRPr>
          </a:p>
        </p:txBody>
      </p:sp>
      <p:sp>
        <p:nvSpPr>
          <p:cNvPr id="4" name="Rectangle 1">
            <a:extLst>
              <a:ext uri="{FF2B5EF4-FFF2-40B4-BE49-F238E27FC236}">
                <a16:creationId xmlns:a16="http://schemas.microsoft.com/office/drawing/2014/main" id="{3950C530-FFA5-6FF6-24C0-E3C7FD09B2AA}"/>
              </a:ext>
            </a:extLst>
          </p:cNvPr>
          <p:cNvSpPr>
            <a:spLocks noChangeArrowheads="1"/>
          </p:cNvSpPr>
          <p:nvPr/>
        </p:nvSpPr>
        <p:spPr bwMode="auto">
          <a:xfrm rot="10800000" flipV="1">
            <a:off x="3454400" y="122408"/>
            <a:ext cx="8348032" cy="1928669"/>
          </a:xfrm>
          <a:prstGeom prst="rect">
            <a:avLst/>
          </a:prstGeom>
          <a:solidFill>
            <a:srgbClr val="FFFFFF"/>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0156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l-GR" altLang="el-GR" sz="1400" b="0" i="0" u="none" strike="noStrike" cap="none" normalizeH="0" baseline="0" dirty="0">
                <a:ln>
                  <a:noFill/>
                </a:ln>
                <a:solidFill>
                  <a:srgbClr val="0A0A0A"/>
                </a:solidFill>
                <a:effectLst/>
                <a:latin typeface="+mn-lt"/>
              </a:rPr>
              <a:t>Φανταστείτε ότι σχεδιάζετε το ταξίδι των επόμενων διακοπών σας σε έναν αγαπημένο προορισμό. </a:t>
            </a:r>
          </a:p>
          <a:p>
            <a:pPr lvl="0" algn="just"/>
            <a:endParaRPr kumimoji="0" lang="el-GR" altLang="el-GR" sz="14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AutoNum type="arabicPeriod"/>
              <a:tabLst/>
            </a:pPr>
            <a:r>
              <a:rPr kumimoji="0" lang="el-GR" altLang="el-GR" sz="1400" b="0" i="0" u="none" strike="noStrike" cap="none" normalizeH="0" baseline="0" dirty="0">
                <a:ln>
                  <a:noFill/>
                </a:ln>
                <a:solidFill>
                  <a:srgbClr val="0A0A0A"/>
                </a:solidFill>
                <a:effectLst/>
                <a:latin typeface="+mn-lt"/>
              </a:rPr>
              <a:t>Να αναφέρετε τον </a:t>
            </a:r>
            <a:r>
              <a:rPr kumimoji="0" lang="el-GR" altLang="el-GR" sz="1400" b="1" i="0" u="none" strike="noStrike" cap="none" normalizeH="0" baseline="0" dirty="0">
                <a:ln>
                  <a:noFill/>
                </a:ln>
                <a:solidFill>
                  <a:srgbClr val="0A0A0A"/>
                </a:solidFill>
                <a:effectLst/>
                <a:latin typeface="+mn-lt"/>
              </a:rPr>
              <a:t>προορισμό</a:t>
            </a:r>
            <a:r>
              <a:rPr kumimoji="0" lang="el-GR" altLang="el-GR" sz="1400" b="0" i="0" u="none" strike="noStrike" cap="none" normalizeH="0" baseline="0" dirty="0">
                <a:ln>
                  <a:noFill/>
                </a:ln>
                <a:solidFill>
                  <a:srgbClr val="0A0A0A"/>
                </a:solidFill>
                <a:effectLst/>
                <a:latin typeface="+mn-lt"/>
              </a:rPr>
              <a:t> και </a:t>
            </a:r>
            <a:r>
              <a:rPr kumimoji="0" lang="el-GR" altLang="el-GR" sz="1400" b="1" i="0" u="none" strike="noStrike" cap="none" normalizeH="0" baseline="0" dirty="0">
                <a:ln>
                  <a:noFill/>
                </a:ln>
                <a:solidFill>
                  <a:srgbClr val="0A0A0A"/>
                </a:solidFill>
                <a:effectLst/>
                <a:latin typeface="+mn-lt"/>
              </a:rPr>
              <a:t>πώς</a:t>
            </a:r>
            <a:r>
              <a:rPr kumimoji="0" lang="el-GR" altLang="el-GR" sz="1400" b="0" i="0" u="none" strike="noStrike" cap="none" normalizeH="0" baseline="0" dirty="0">
                <a:ln>
                  <a:noFill/>
                </a:ln>
                <a:solidFill>
                  <a:srgbClr val="0A0A0A"/>
                </a:solidFill>
                <a:effectLst/>
                <a:latin typeface="+mn-lt"/>
              </a:rPr>
              <a:t> θα πάτε εκεί.</a:t>
            </a:r>
          </a:p>
          <a:p>
            <a:pPr marL="0" marR="0" lvl="0" indent="0" algn="just" defTabSz="914400" rtl="0" eaLnBrk="0" fontAlgn="base" latinLnBrk="0" hangingPunct="0">
              <a:lnSpc>
                <a:spcPct val="100000"/>
              </a:lnSpc>
              <a:spcBef>
                <a:spcPct val="0"/>
              </a:spcBef>
              <a:spcAft>
                <a:spcPct val="0"/>
              </a:spcAft>
              <a:buClrTx/>
              <a:buSzTx/>
              <a:tabLst/>
            </a:pPr>
            <a:endParaRPr kumimoji="0" lang="el-GR" altLang="el-GR" sz="1400" b="0" i="0" u="none" strike="noStrike" cap="none" normalizeH="0" baseline="0" dirty="0">
              <a:ln>
                <a:noFill/>
              </a:ln>
              <a:solidFill>
                <a:srgbClr val="0A0A0A"/>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AutoNum type="arabicPeriod" startAt="2"/>
              <a:tabLst/>
            </a:pPr>
            <a:r>
              <a:rPr kumimoji="0" lang="el-GR" altLang="el-GR" sz="1400" b="0" i="0" u="none" strike="noStrike" cap="none" normalizeH="0" baseline="0" dirty="0">
                <a:ln>
                  <a:noFill/>
                </a:ln>
                <a:solidFill>
                  <a:srgbClr val="0A0A0A"/>
                </a:solidFill>
                <a:effectLst/>
                <a:latin typeface="+mn-lt"/>
              </a:rPr>
              <a:t>Να περιγράψετε τι </a:t>
            </a:r>
            <a:r>
              <a:rPr kumimoji="0" lang="el-GR" altLang="el-GR" sz="1400" b="1" i="0" u="none" strike="noStrike" cap="none" normalizeH="0" baseline="0" dirty="0">
                <a:ln>
                  <a:noFill/>
                </a:ln>
                <a:solidFill>
                  <a:srgbClr val="0A0A0A"/>
                </a:solidFill>
                <a:effectLst/>
                <a:latin typeface="+mn-lt"/>
              </a:rPr>
              <a:t>θα δείτε</a:t>
            </a:r>
            <a:r>
              <a:rPr kumimoji="0" lang="el-GR" altLang="el-GR" sz="1400" b="0" i="0" u="none" strike="noStrike" cap="none" normalizeH="0" baseline="0" dirty="0">
                <a:ln>
                  <a:noFill/>
                </a:ln>
                <a:solidFill>
                  <a:srgbClr val="0A0A0A"/>
                </a:solidFill>
                <a:effectLst/>
                <a:latin typeface="+mn-lt"/>
              </a:rPr>
              <a:t> και τι </a:t>
            </a:r>
            <a:r>
              <a:rPr kumimoji="0" lang="el-GR" altLang="el-GR" sz="1400" b="1" i="0" u="none" strike="noStrike" cap="none" normalizeH="0" baseline="0" dirty="0">
                <a:ln>
                  <a:noFill/>
                </a:ln>
                <a:solidFill>
                  <a:srgbClr val="0A0A0A"/>
                </a:solidFill>
                <a:effectLst/>
                <a:latin typeface="+mn-lt"/>
              </a:rPr>
              <a:t>θα κάνετε</a:t>
            </a:r>
            <a:r>
              <a:rPr kumimoji="0" lang="el-GR" altLang="el-GR" sz="1400" b="0" i="0" u="none" strike="noStrike" cap="none" normalizeH="0" baseline="0" dirty="0">
                <a:ln>
                  <a:noFill/>
                </a:ln>
                <a:solidFill>
                  <a:srgbClr val="0A0A0A"/>
                </a:solidFill>
                <a:effectLst/>
                <a:latin typeface="+mn-lt"/>
              </a:rPr>
              <a:t> (π.χ. αξιοθέατα, παραλίες, φαγητό).</a:t>
            </a:r>
          </a:p>
          <a:p>
            <a:pPr marL="0" marR="0" lvl="0" indent="0" algn="just" defTabSz="914400" rtl="0" eaLnBrk="0" fontAlgn="base" latinLnBrk="0" hangingPunct="0">
              <a:lnSpc>
                <a:spcPct val="100000"/>
              </a:lnSpc>
              <a:spcBef>
                <a:spcPct val="0"/>
              </a:spcBef>
              <a:spcAft>
                <a:spcPct val="0"/>
              </a:spcAft>
              <a:buClrTx/>
              <a:buSzTx/>
              <a:tabLst/>
            </a:pPr>
            <a:endParaRPr kumimoji="0" lang="el-GR" altLang="el-GR" sz="1400" i="0" u="none" strike="noStrike" cap="none" normalizeH="0" baseline="0" dirty="0">
              <a:ln>
                <a:noFill/>
              </a:ln>
              <a:solidFill>
                <a:srgbClr val="0A0A0A"/>
              </a:solidFill>
              <a:effectLst/>
              <a:latin typeface="+mn-lt"/>
            </a:endParaRPr>
          </a:p>
          <a:p>
            <a:pPr lvl="0" algn="just">
              <a:buFontTx/>
              <a:buAutoNum type="arabicPeriod" startAt="3"/>
            </a:pPr>
            <a:r>
              <a:rPr lang="el-GR" sz="1400" dirty="0">
                <a:latin typeface="+mn-lt"/>
              </a:rPr>
              <a:t>Πότε βάζουμε Εξακολουθητικό Μέλλοντα;</a:t>
            </a:r>
          </a:p>
          <a:p>
            <a:pPr lvl="0" algn="just">
              <a:buFontTx/>
              <a:buAutoNum type="arabicPeriod" startAt="3"/>
            </a:pPr>
            <a:r>
              <a:rPr lang="el-GR" sz="1400" dirty="0">
                <a:latin typeface="+mn-lt"/>
              </a:rPr>
              <a:t>Πότε βάζουμε Συνοπτικό Μέλλοντας</a:t>
            </a:r>
            <a:r>
              <a:rPr lang="el-GR" sz="1400" dirty="0">
                <a:solidFill>
                  <a:srgbClr val="0A0A0A"/>
                </a:solidFill>
                <a:latin typeface="+mn-lt"/>
              </a:rPr>
              <a:t>;</a:t>
            </a:r>
            <a:endParaRPr lang="el-GR" sz="1400" b="1" dirty="0">
              <a:latin typeface="+mn-lt"/>
            </a:endParaRPr>
          </a:p>
        </p:txBody>
      </p:sp>
      <p:pic>
        <p:nvPicPr>
          <p:cNvPr id="5" name="Picture 3"/>
          <p:cNvPicPr>
            <a:picLocks noChangeAspect="1"/>
          </p:cNvPicPr>
          <p:nvPr/>
        </p:nvPicPr>
        <p:blipFill>
          <a:blip r:embed="rId3"/>
          <a:srcRect b="10652"/>
          <a:stretch>
            <a:fillRect/>
          </a:stretch>
        </p:blipFill>
        <p:spPr>
          <a:xfrm>
            <a:off x="10147167" y="2637079"/>
            <a:ext cx="1943321" cy="13207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10. Means of transportation - YouTube">
            <a:extLst>
              <a:ext uri="{FF2B5EF4-FFF2-40B4-BE49-F238E27FC236}">
                <a16:creationId xmlns:a16="http://schemas.microsoft.com/office/drawing/2014/main" id="{987A93BB-AEC9-6B20-A8E4-2C5D24054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646" y="4641210"/>
            <a:ext cx="2543754" cy="19623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olorful Cartoon Binoculars Illustration Vector Illustration: Vector στοκ  (χωρίς δικαιώματα) 2478530737 | Shutterstock">
            <a:extLst>
              <a:ext uri="{FF2B5EF4-FFF2-40B4-BE49-F238E27FC236}">
                <a16:creationId xmlns:a16="http://schemas.microsoft.com/office/drawing/2014/main" id="{DCBA5B1F-DBA5-7671-765D-7D9D7DECCA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800"/>
          <a:stretch>
            <a:fillRect/>
          </a:stretch>
        </p:blipFill>
        <p:spPr bwMode="auto">
          <a:xfrm>
            <a:off x="910646" y="2637079"/>
            <a:ext cx="2390775" cy="1699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6" name="Πίνακας 5">
            <a:extLst>
              <a:ext uri="{FF2B5EF4-FFF2-40B4-BE49-F238E27FC236}">
                <a16:creationId xmlns:a16="http://schemas.microsoft.com/office/drawing/2014/main" id="{9EB2FC91-05F1-476E-D85C-2763810CD823}"/>
              </a:ext>
            </a:extLst>
          </p:cNvPr>
          <p:cNvGraphicFramePr>
            <a:graphicFrameLocks noGrp="1"/>
          </p:cNvGraphicFramePr>
          <p:nvPr>
            <p:extLst>
              <p:ext uri="{D42A27DB-BD31-4B8C-83A1-F6EECF244321}">
                <p14:modId xmlns:p14="http://schemas.microsoft.com/office/powerpoint/2010/main" val="4239400530"/>
              </p:ext>
            </p:extLst>
          </p:nvPr>
        </p:nvGraphicFramePr>
        <p:xfrm>
          <a:off x="4450081" y="4396877"/>
          <a:ext cx="7254240" cy="2377440"/>
        </p:xfrm>
        <a:graphic>
          <a:graphicData uri="http://schemas.openxmlformats.org/drawingml/2006/table">
            <a:tbl>
              <a:tblPr firstRow="1" bandRow="1">
                <a:tableStyleId>{5940675A-B579-460E-94D1-54222C63F5DA}</a:tableStyleId>
              </a:tblPr>
              <a:tblGrid>
                <a:gridCol w="2418080">
                  <a:extLst>
                    <a:ext uri="{9D8B030D-6E8A-4147-A177-3AD203B41FA5}">
                      <a16:colId xmlns:a16="http://schemas.microsoft.com/office/drawing/2014/main" val="1601353397"/>
                    </a:ext>
                  </a:extLst>
                </a:gridCol>
                <a:gridCol w="2418080">
                  <a:extLst>
                    <a:ext uri="{9D8B030D-6E8A-4147-A177-3AD203B41FA5}">
                      <a16:colId xmlns:a16="http://schemas.microsoft.com/office/drawing/2014/main" val="3841733036"/>
                    </a:ext>
                  </a:extLst>
                </a:gridCol>
                <a:gridCol w="2418080">
                  <a:extLst>
                    <a:ext uri="{9D8B030D-6E8A-4147-A177-3AD203B41FA5}">
                      <a16:colId xmlns:a16="http://schemas.microsoft.com/office/drawing/2014/main" val="2619865275"/>
                    </a:ext>
                  </a:extLst>
                </a:gridCol>
              </a:tblGrid>
              <a:tr h="370840">
                <a:tc>
                  <a:txBody>
                    <a:bodyPr/>
                    <a:lstStyle/>
                    <a:p>
                      <a:pPr algn="ctr"/>
                      <a:r>
                        <a:rPr lang="el-GR" dirty="0"/>
                        <a:t>τώρα</a:t>
                      </a:r>
                    </a:p>
                  </a:txBody>
                  <a:tcPr>
                    <a:solidFill>
                      <a:schemeClr val="bg1"/>
                    </a:solidFill>
                  </a:tcPr>
                </a:tc>
                <a:tc>
                  <a:txBody>
                    <a:bodyPr/>
                    <a:lstStyle/>
                    <a:p>
                      <a:pPr algn="ctr"/>
                      <a:r>
                        <a:rPr lang="el-GR" dirty="0"/>
                        <a:t>συνέχεια</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a:t>μια φορά</a:t>
                      </a:r>
                    </a:p>
                    <a:p>
                      <a:pPr algn="ctr"/>
                      <a:endParaRPr lang="el-GR" dirty="0"/>
                    </a:p>
                  </a:txBody>
                  <a:tcPr>
                    <a:solidFill>
                      <a:schemeClr val="bg1"/>
                    </a:solidFill>
                  </a:tcPr>
                </a:tc>
                <a:extLst>
                  <a:ext uri="{0D108BD9-81ED-4DB2-BD59-A6C34878D82A}">
                    <a16:rowId xmlns:a16="http://schemas.microsoft.com/office/drawing/2014/main" val="2682630879"/>
                  </a:ext>
                </a:extLst>
              </a:tr>
              <a:tr h="370840">
                <a:tc>
                  <a:txBody>
                    <a:bodyPr/>
                    <a:lstStyle/>
                    <a:p>
                      <a:r>
                        <a:rPr lang="el-GR" dirty="0"/>
                        <a:t>πηγαίνω </a:t>
                      </a:r>
                    </a:p>
                    <a:p>
                      <a:r>
                        <a:rPr lang="el-GR" dirty="0"/>
                        <a:t>επισκέπτομαι</a:t>
                      </a:r>
                    </a:p>
                    <a:p>
                      <a:r>
                        <a:rPr lang="el-GR" dirty="0"/>
                        <a:t>παίζω</a:t>
                      </a:r>
                    </a:p>
                    <a:p>
                      <a:r>
                        <a:rPr lang="el-GR" dirty="0"/>
                        <a:t>τρώω</a:t>
                      </a:r>
                    </a:p>
                    <a:p>
                      <a:r>
                        <a:rPr lang="el-GR" dirty="0"/>
                        <a:t>αγοράζω</a:t>
                      </a:r>
                    </a:p>
                  </a:txBody>
                  <a:tcPr>
                    <a:solidFill>
                      <a:schemeClr val="bg1"/>
                    </a:solidFill>
                  </a:tcPr>
                </a:tc>
                <a:tc>
                  <a:txBody>
                    <a:bodyPr/>
                    <a:lstStyle/>
                    <a:p>
                      <a:r>
                        <a:rPr lang="el-GR" dirty="0"/>
                        <a:t>θα πηγαίνω </a:t>
                      </a:r>
                    </a:p>
                    <a:p>
                      <a:r>
                        <a:rPr lang="el-GR" dirty="0"/>
                        <a:t>θα επισκέπτομαι</a:t>
                      </a:r>
                    </a:p>
                    <a:p>
                      <a:r>
                        <a:rPr lang="el-GR" dirty="0"/>
                        <a:t>θα παίζω</a:t>
                      </a:r>
                    </a:p>
                    <a:p>
                      <a:r>
                        <a:rPr lang="el-GR" dirty="0"/>
                        <a:t>θα τρώω</a:t>
                      </a:r>
                    </a:p>
                    <a:p>
                      <a:r>
                        <a:rPr lang="el-GR" dirty="0"/>
                        <a:t>θα αγοράζω</a:t>
                      </a:r>
                    </a:p>
                  </a:txBody>
                  <a:tcPr>
                    <a:solidFill>
                      <a:schemeClr val="bg1"/>
                    </a:solidFill>
                  </a:tcPr>
                </a:tc>
                <a:tc>
                  <a:txBody>
                    <a:bodyPr/>
                    <a:lstStyle/>
                    <a:p>
                      <a:r>
                        <a:rPr lang="el-GR" b="0" dirty="0"/>
                        <a:t>θα πάω </a:t>
                      </a:r>
                    </a:p>
                    <a:p>
                      <a:r>
                        <a:rPr kumimoji="0" lang="el-GR" altLang="el-GR" sz="1800" b="0" i="0" u="none" strike="noStrike" cap="none" normalizeH="0" baseline="0" dirty="0">
                          <a:ln>
                            <a:noFill/>
                          </a:ln>
                          <a:solidFill>
                            <a:srgbClr val="0A0A0A"/>
                          </a:solidFill>
                          <a:effectLst/>
                          <a:latin typeface="Aptos" panose="020B0004020202020204" pitchFamily="34" charset="0"/>
                        </a:rPr>
                        <a:t>θα επισκεφτώ</a:t>
                      </a:r>
                    </a:p>
                    <a:p>
                      <a:r>
                        <a:rPr kumimoji="0" lang="el-GR" altLang="el-GR" sz="1800" b="0" i="0" u="none" strike="noStrike" cap="none" normalizeH="0" baseline="0" dirty="0">
                          <a:ln>
                            <a:noFill/>
                          </a:ln>
                          <a:solidFill>
                            <a:srgbClr val="0A0A0A"/>
                          </a:solidFill>
                          <a:effectLst/>
                          <a:latin typeface="Aptos" panose="020B0004020202020204" pitchFamily="34" charset="0"/>
                        </a:rPr>
                        <a:t>θα παίξω</a:t>
                      </a:r>
                    </a:p>
                    <a:p>
                      <a:r>
                        <a:rPr kumimoji="0" lang="el-GR" altLang="el-GR" sz="1800" b="0" i="0" u="none" strike="noStrike" cap="none" normalizeH="0" baseline="0" dirty="0">
                          <a:ln>
                            <a:noFill/>
                          </a:ln>
                          <a:solidFill>
                            <a:srgbClr val="0A0A0A"/>
                          </a:solidFill>
                          <a:effectLst/>
                          <a:latin typeface="Aptos" panose="020B0004020202020204" pitchFamily="34" charset="0"/>
                        </a:rPr>
                        <a:t>θα φάω</a:t>
                      </a:r>
                    </a:p>
                    <a:p>
                      <a:r>
                        <a:rPr kumimoji="0" lang="el-GR" altLang="el-GR" sz="1800" b="0" i="0" u="none" strike="noStrike" cap="none" normalizeH="0" baseline="0" dirty="0">
                          <a:ln>
                            <a:noFill/>
                          </a:ln>
                          <a:solidFill>
                            <a:srgbClr val="0A0A0A"/>
                          </a:solidFill>
                          <a:effectLst/>
                          <a:latin typeface="Aptos" panose="020B0004020202020204" pitchFamily="34" charset="0"/>
                        </a:rPr>
                        <a:t>θα αγοράσω</a:t>
                      </a:r>
                      <a:endParaRPr lang="el-GR" b="0" dirty="0"/>
                    </a:p>
                    <a:p>
                      <a:endParaRPr lang="el-GR" dirty="0"/>
                    </a:p>
                  </a:txBody>
                  <a:tcPr>
                    <a:solidFill>
                      <a:schemeClr val="bg1"/>
                    </a:solidFill>
                  </a:tcPr>
                </a:tc>
                <a:extLst>
                  <a:ext uri="{0D108BD9-81ED-4DB2-BD59-A6C34878D82A}">
                    <a16:rowId xmlns:a16="http://schemas.microsoft.com/office/drawing/2014/main" val="33959131"/>
                  </a:ext>
                </a:extLst>
              </a:tr>
            </a:tbl>
          </a:graphicData>
        </a:graphic>
      </p:graphicFrame>
      <p:pic>
        <p:nvPicPr>
          <p:cNvPr id="8" name="Εικόνα 7">
            <a:extLst>
              <a:ext uri="{FF2B5EF4-FFF2-40B4-BE49-F238E27FC236}">
                <a16:creationId xmlns:a16="http://schemas.microsoft.com/office/drawing/2014/main" id="{D2DF39D9-3EE2-A66E-E9ED-8FACCA2351CB}"/>
              </a:ext>
            </a:extLst>
          </p:cNvPr>
          <p:cNvPicPr>
            <a:picLocks noChangeAspect="1"/>
          </p:cNvPicPr>
          <p:nvPr/>
        </p:nvPicPr>
        <p:blipFill>
          <a:blip r:embed="rId6"/>
          <a:srcRect t="-1" b="37557"/>
          <a:stretch>
            <a:fillRect/>
          </a:stretch>
        </p:blipFill>
        <p:spPr>
          <a:xfrm>
            <a:off x="4450081" y="3016979"/>
            <a:ext cx="2489199" cy="99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Ορθογώνιο: Στρογγύλεμα γωνιών 8">
            <a:extLst>
              <a:ext uri="{FF2B5EF4-FFF2-40B4-BE49-F238E27FC236}">
                <a16:creationId xmlns:a16="http://schemas.microsoft.com/office/drawing/2014/main" id="{148F11BB-0FF6-191B-A52B-D41DC0DF2F34}"/>
              </a:ext>
            </a:extLst>
          </p:cNvPr>
          <p:cNvSpPr/>
          <p:nvPr/>
        </p:nvSpPr>
        <p:spPr>
          <a:xfrm>
            <a:off x="5176520" y="3586479"/>
            <a:ext cx="1036320" cy="30405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παρόν</a:t>
            </a:r>
          </a:p>
        </p:txBody>
      </p:sp>
      <p:sp>
        <p:nvSpPr>
          <p:cNvPr id="10" name="Ορθογώνιο: Στρογγύλεμα γωνιών 9">
            <a:extLst>
              <a:ext uri="{FF2B5EF4-FFF2-40B4-BE49-F238E27FC236}">
                <a16:creationId xmlns:a16="http://schemas.microsoft.com/office/drawing/2014/main" id="{A5F9FB55-FB0A-25F7-19C3-C5B5277643F2}"/>
              </a:ext>
            </a:extLst>
          </p:cNvPr>
          <p:cNvSpPr/>
          <p:nvPr/>
        </p:nvSpPr>
        <p:spPr>
          <a:xfrm>
            <a:off x="5572985" y="3161420"/>
            <a:ext cx="1036320" cy="2901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μέλλον</a:t>
            </a:r>
          </a:p>
        </p:txBody>
      </p:sp>
    </p:spTree>
    <p:extLst>
      <p:ext uri="{BB962C8B-B14F-4D97-AF65-F5344CB8AC3E}">
        <p14:creationId xmlns:p14="http://schemas.microsoft.com/office/powerpoint/2010/main" val="1511009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3" name="Rectangle 208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5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Λεξιλόγιο για το Καλοκαρί">
            <a:extLst>
              <a:ext uri="{FF2B5EF4-FFF2-40B4-BE49-F238E27FC236}">
                <a16:creationId xmlns:a16="http://schemas.microsoft.com/office/drawing/2014/main" id="{156DB3C1-424A-1D2F-B45B-6BDCED79A1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739"/>
          <a:stretch>
            <a:fillRect/>
          </a:stretch>
        </p:blipFill>
        <p:spPr bwMode="auto">
          <a:xfrm>
            <a:off x="612554" y="650497"/>
            <a:ext cx="3217765" cy="971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7" name="Rectangle 208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Λεξιλόγιο για το Καλοκαρί">
            <a:extLst>
              <a:ext uri="{FF2B5EF4-FFF2-40B4-BE49-F238E27FC236}">
                <a16:creationId xmlns:a16="http://schemas.microsoft.com/office/drawing/2014/main" id="{E0EB5F6D-6306-72D0-66A3-E271B806A7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71" b="57161"/>
          <a:stretch>
            <a:fillRect/>
          </a:stretch>
        </p:blipFill>
        <p:spPr bwMode="auto">
          <a:xfrm>
            <a:off x="8206484" y="612774"/>
            <a:ext cx="3406921" cy="90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9" name="Rectangle 208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Λεξιλόγιο για το Καλοκαρί">
            <a:extLst>
              <a:ext uri="{FF2B5EF4-FFF2-40B4-BE49-F238E27FC236}">
                <a16:creationId xmlns:a16="http://schemas.microsoft.com/office/drawing/2014/main" id="{39E69F0E-AE18-8BEB-17C7-E32239AAE2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00" b="59660"/>
          <a:stretch>
            <a:fillRect/>
          </a:stretch>
        </p:blipFill>
        <p:spPr bwMode="auto">
          <a:xfrm>
            <a:off x="612553" y="3755224"/>
            <a:ext cx="3217766" cy="843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1" name="Rectangle 209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Λεξιλόγιο για το Καλοκαρί">
            <a:extLst>
              <a:ext uri="{FF2B5EF4-FFF2-40B4-BE49-F238E27FC236}">
                <a16:creationId xmlns:a16="http://schemas.microsoft.com/office/drawing/2014/main" id="{A353D02B-F00E-709F-6D69-B1AB183F66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87" b="61755"/>
          <a:stretch>
            <a:fillRect/>
          </a:stretch>
        </p:blipFill>
        <p:spPr bwMode="auto">
          <a:xfrm>
            <a:off x="4392588" y="660142"/>
            <a:ext cx="3252903" cy="96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3" name="Rectangle 209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Λεξιλόγιο για το Καλοκαρί">
            <a:extLst>
              <a:ext uri="{FF2B5EF4-FFF2-40B4-BE49-F238E27FC236}">
                <a16:creationId xmlns:a16="http://schemas.microsoft.com/office/drawing/2014/main" id="{6272044E-CCE3-E24A-87DD-43DA8363C37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356" b="58614"/>
          <a:stretch>
            <a:fillRect/>
          </a:stretch>
        </p:blipFill>
        <p:spPr bwMode="auto">
          <a:xfrm>
            <a:off x="8158386" y="3640658"/>
            <a:ext cx="3601167" cy="131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 descr="Λεξιλόγιο για το Καλοκαρί">
            <a:extLst>
              <a:ext uri="{FF2B5EF4-FFF2-40B4-BE49-F238E27FC236}">
                <a16:creationId xmlns:a16="http://schemas.microsoft.com/office/drawing/2014/main" id="{95C16FD3-AAA1-20C4-96FA-FA4232582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68" b="14810"/>
          <a:stretch>
            <a:fillRect/>
          </a:stretch>
        </p:blipFill>
        <p:spPr bwMode="auto">
          <a:xfrm>
            <a:off x="612553" y="2102530"/>
            <a:ext cx="3290855" cy="792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3" name="Picture 2" descr="Λεξιλόγιο για το Καλοκαρί">
            <a:extLst>
              <a:ext uri="{FF2B5EF4-FFF2-40B4-BE49-F238E27FC236}">
                <a16:creationId xmlns:a16="http://schemas.microsoft.com/office/drawing/2014/main" id="{07EFEA0B-9ADD-83A9-8D76-E42C5618C9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718" b="15402"/>
          <a:stretch>
            <a:fillRect/>
          </a:stretch>
        </p:blipFill>
        <p:spPr bwMode="auto">
          <a:xfrm>
            <a:off x="642369" y="5149970"/>
            <a:ext cx="3277976" cy="787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 name="Picture 8" descr="Λεξιλόγιο για το Καλοκαρί">
            <a:extLst>
              <a:ext uri="{FF2B5EF4-FFF2-40B4-BE49-F238E27FC236}">
                <a16:creationId xmlns:a16="http://schemas.microsoft.com/office/drawing/2014/main" id="{F1027E84-2EBA-8EC1-8711-1140C7A08D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197" b="17390"/>
          <a:stretch>
            <a:fillRect/>
          </a:stretch>
        </p:blipFill>
        <p:spPr bwMode="auto">
          <a:xfrm>
            <a:off x="4439180" y="3755224"/>
            <a:ext cx="3252903" cy="1398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 name="Picture 6" descr="Λεξιλόγιο για το Καλοκαρί">
            <a:extLst>
              <a:ext uri="{FF2B5EF4-FFF2-40B4-BE49-F238E27FC236}">
                <a16:creationId xmlns:a16="http://schemas.microsoft.com/office/drawing/2014/main" id="{874830BB-918D-4548-193B-EC6B9C7C4C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7" b="12655"/>
          <a:stretch>
            <a:fillRect/>
          </a:stretch>
        </p:blipFill>
        <p:spPr bwMode="auto">
          <a:xfrm>
            <a:off x="8233906" y="2087154"/>
            <a:ext cx="3490266" cy="823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6" name="Picture 10" descr="Λεξιλόγιο για το Καλοκαρί">
            <a:extLst>
              <a:ext uri="{FF2B5EF4-FFF2-40B4-BE49-F238E27FC236}">
                <a16:creationId xmlns:a16="http://schemas.microsoft.com/office/drawing/2014/main" id="{16165DF7-00E4-43B5-B001-FD7D9E0BF1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397" b="18747"/>
          <a:stretch>
            <a:fillRect/>
          </a:stretch>
        </p:blipFill>
        <p:spPr bwMode="auto">
          <a:xfrm>
            <a:off x="8100618" y="5319312"/>
            <a:ext cx="3658935" cy="71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3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1F888B-D5F8-8B42-F376-F320071F6DC7}"/>
            </a:ext>
          </a:extLst>
        </p:cNvPr>
        <p:cNvGrpSpPr/>
        <p:nvPr/>
      </p:nvGrpSpPr>
      <p:grpSpPr>
        <a:xfrm>
          <a:off x="0" y="0"/>
          <a:ext cx="0" cy="0"/>
          <a:chOff x="0" y="0"/>
          <a:chExt cx="0" cy="0"/>
        </a:xfrm>
      </p:grpSpPr>
      <p:sp>
        <p:nvSpPr>
          <p:cNvPr id="2083" name="Rectangle 2082">
            <a:extLst>
              <a:ext uri="{FF2B5EF4-FFF2-40B4-BE49-F238E27FC236}">
                <a16:creationId xmlns:a16="http://schemas.microsoft.com/office/drawing/2014/main" id="{BFF239DC-53C4-C04C-8820-37FAFCA78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5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DA7C5565-C0C3-DF0E-6CD4-C5341F715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Λεξιλόγιο για το Καλοκαρί">
            <a:extLst>
              <a:ext uri="{FF2B5EF4-FFF2-40B4-BE49-F238E27FC236}">
                <a16:creationId xmlns:a16="http://schemas.microsoft.com/office/drawing/2014/main" id="{A394D928-F966-7C9E-24A8-407ABCDBDB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739"/>
          <a:stretch>
            <a:fillRect/>
          </a:stretch>
        </p:blipFill>
        <p:spPr bwMode="auto">
          <a:xfrm>
            <a:off x="612554" y="650497"/>
            <a:ext cx="3217765" cy="971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7" name="Rectangle 2086">
            <a:extLst>
              <a:ext uri="{FF2B5EF4-FFF2-40B4-BE49-F238E27FC236}">
                <a16:creationId xmlns:a16="http://schemas.microsoft.com/office/drawing/2014/main" id="{714E3D30-1DFB-C0EC-3125-B4DC64A4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Λεξιλόγιο για το Καλοκαρί">
            <a:extLst>
              <a:ext uri="{FF2B5EF4-FFF2-40B4-BE49-F238E27FC236}">
                <a16:creationId xmlns:a16="http://schemas.microsoft.com/office/drawing/2014/main" id="{9A34F3B2-AFE5-58E3-0216-0F60400C4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71" b="57161"/>
          <a:stretch>
            <a:fillRect/>
          </a:stretch>
        </p:blipFill>
        <p:spPr bwMode="auto">
          <a:xfrm>
            <a:off x="8206484" y="612774"/>
            <a:ext cx="3406921" cy="900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89" name="Rectangle 2088">
            <a:extLst>
              <a:ext uri="{FF2B5EF4-FFF2-40B4-BE49-F238E27FC236}">
                <a16:creationId xmlns:a16="http://schemas.microsoft.com/office/drawing/2014/main" id="{76E01447-4CD5-FDBD-B234-21EAD43A2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Λεξιλόγιο για το Καλοκαρί">
            <a:extLst>
              <a:ext uri="{FF2B5EF4-FFF2-40B4-BE49-F238E27FC236}">
                <a16:creationId xmlns:a16="http://schemas.microsoft.com/office/drawing/2014/main" id="{18F51FAF-1193-5B4D-B277-B53D65D2F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00" b="59660"/>
          <a:stretch>
            <a:fillRect/>
          </a:stretch>
        </p:blipFill>
        <p:spPr bwMode="auto">
          <a:xfrm>
            <a:off x="612553" y="3755224"/>
            <a:ext cx="3217766" cy="8438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1" name="Rectangle 2090">
            <a:extLst>
              <a:ext uri="{FF2B5EF4-FFF2-40B4-BE49-F238E27FC236}">
                <a16:creationId xmlns:a16="http://schemas.microsoft.com/office/drawing/2014/main" id="{3AEE3605-665E-0334-64AF-AE2B6C2AF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Λεξιλόγιο για το Καλοκαρί">
            <a:extLst>
              <a:ext uri="{FF2B5EF4-FFF2-40B4-BE49-F238E27FC236}">
                <a16:creationId xmlns:a16="http://schemas.microsoft.com/office/drawing/2014/main" id="{97DDCEC5-B714-221D-0E3E-3F691B697C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87" b="61755"/>
          <a:stretch>
            <a:fillRect/>
          </a:stretch>
        </p:blipFill>
        <p:spPr bwMode="auto">
          <a:xfrm>
            <a:off x="4392588" y="660142"/>
            <a:ext cx="3252903" cy="96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93" name="Rectangle 2092">
            <a:extLst>
              <a:ext uri="{FF2B5EF4-FFF2-40B4-BE49-F238E27FC236}">
                <a16:creationId xmlns:a16="http://schemas.microsoft.com/office/drawing/2014/main" id="{6C33C6ED-AD12-9832-B82C-8E202082A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descr="Λεξιλόγιο για το Καλοκαρί">
            <a:extLst>
              <a:ext uri="{FF2B5EF4-FFF2-40B4-BE49-F238E27FC236}">
                <a16:creationId xmlns:a16="http://schemas.microsoft.com/office/drawing/2014/main" id="{4907A051-3344-0A8C-B806-2197A38F437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8356" b="58614"/>
          <a:stretch>
            <a:fillRect/>
          </a:stretch>
        </p:blipFill>
        <p:spPr bwMode="auto">
          <a:xfrm>
            <a:off x="8158386" y="3640658"/>
            <a:ext cx="3601167" cy="131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 descr="Λεξιλόγιο για το Καλοκαρί">
            <a:extLst>
              <a:ext uri="{FF2B5EF4-FFF2-40B4-BE49-F238E27FC236}">
                <a16:creationId xmlns:a16="http://schemas.microsoft.com/office/drawing/2014/main" id="{FE4A501C-C384-861D-1771-77FD7C9371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68" b="14810"/>
          <a:stretch>
            <a:fillRect/>
          </a:stretch>
        </p:blipFill>
        <p:spPr bwMode="auto">
          <a:xfrm>
            <a:off x="612553" y="2102530"/>
            <a:ext cx="3290855" cy="7927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3" name="Picture 2" descr="Λεξιλόγιο για το Καλοκαρί">
            <a:extLst>
              <a:ext uri="{FF2B5EF4-FFF2-40B4-BE49-F238E27FC236}">
                <a16:creationId xmlns:a16="http://schemas.microsoft.com/office/drawing/2014/main" id="{99F1950E-5FD7-59A3-58D1-9C6F0C8D4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718" b="15402"/>
          <a:stretch>
            <a:fillRect/>
          </a:stretch>
        </p:blipFill>
        <p:spPr bwMode="auto">
          <a:xfrm>
            <a:off x="642369" y="5149970"/>
            <a:ext cx="3277976" cy="787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 name="Picture 8" descr="Λεξιλόγιο για το Καλοκαρί">
            <a:extLst>
              <a:ext uri="{FF2B5EF4-FFF2-40B4-BE49-F238E27FC236}">
                <a16:creationId xmlns:a16="http://schemas.microsoft.com/office/drawing/2014/main" id="{22B2AFEA-5D62-61F8-0709-AA941EA8C0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197" b="17390"/>
          <a:stretch>
            <a:fillRect/>
          </a:stretch>
        </p:blipFill>
        <p:spPr bwMode="auto">
          <a:xfrm>
            <a:off x="4439180" y="3755224"/>
            <a:ext cx="3252903" cy="1398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5" name="Picture 6" descr="Λεξιλόγιο για το Καλοκαρί">
            <a:extLst>
              <a:ext uri="{FF2B5EF4-FFF2-40B4-BE49-F238E27FC236}">
                <a16:creationId xmlns:a16="http://schemas.microsoft.com/office/drawing/2014/main" id="{7A67259B-1179-3295-61CB-A7A74FAD15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987" b="12655"/>
          <a:stretch>
            <a:fillRect/>
          </a:stretch>
        </p:blipFill>
        <p:spPr bwMode="auto">
          <a:xfrm>
            <a:off x="8233906" y="2087154"/>
            <a:ext cx="3490266" cy="823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6" name="Picture 10" descr="Λεξιλόγιο για το Καλοκαρί">
            <a:extLst>
              <a:ext uri="{FF2B5EF4-FFF2-40B4-BE49-F238E27FC236}">
                <a16:creationId xmlns:a16="http://schemas.microsoft.com/office/drawing/2014/main" id="{A66EDB5F-A608-0492-8CCE-3E5EBC68ED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397" b="18747"/>
          <a:stretch>
            <a:fillRect/>
          </a:stretch>
        </p:blipFill>
        <p:spPr bwMode="auto">
          <a:xfrm>
            <a:off x="8100618" y="5319312"/>
            <a:ext cx="3658935" cy="71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Στρογγύλεμα γωνιών 1">
            <a:extLst>
              <a:ext uri="{FF2B5EF4-FFF2-40B4-BE49-F238E27FC236}">
                <a16:creationId xmlns:a16="http://schemas.microsoft.com/office/drawing/2014/main" id="{8873575B-4B46-73E7-C95F-D67BBCEF60D8}"/>
              </a:ext>
            </a:extLst>
          </p:cNvPr>
          <p:cNvSpPr/>
          <p:nvPr/>
        </p:nvSpPr>
        <p:spPr>
          <a:xfrm>
            <a:off x="139122" y="1595119"/>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αντιηλιακό</a:t>
            </a:r>
          </a:p>
        </p:txBody>
      </p:sp>
      <p:sp>
        <p:nvSpPr>
          <p:cNvPr id="3" name="Ορθογώνιο: Στρογγύλεμα γωνιών 2">
            <a:extLst>
              <a:ext uri="{FF2B5EF4-FFF2-40B4-BE49-F238E27FC236}">
                <a16:creationId xmlns:a16="http://schemas.microsoft.com/office/drawing/2014/main" id="{5DAA0397-DC00-1517-D061-CA0F861F4F9F}"/>
              </a:ext>
            </a:extLst>
          </p:cNvPr>
          <p:cNvSpPr/>
          <p:nvPr/>
        </p:nvSpPr>
        <p:spPr>
          <a:xfrm>
            <a:off x="2264574" y="1609001"/>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σαγιονάρες</a:t>
            </a:r>
          </a:p>
        </p:txBody>
      </p:sp>
      <p:sp>
        <p:nvSpPr>
          <p:cNvPr id="4" name="Ορθογώνιο: Στρογγύλεμα γωνιών 3">
            <a:extLst>
              <a:ext uri="{FF2B5EF4-FFF2-40B4-BE49-F238E27FC236}">
                <a16:creationId xmlns:a16="http://schemas.microsoft.com/office/drawing/2014/main" id="{A136C5F3-F796-0AF4-7D17-09896F922C3A}"/>
              </a:ext>
            </a:extLst>
          </p:cNvPr>
          <p:cNvSpPr/>
          <p:nvPr/>
        </p:nvSpPr>
        <p:spPr>
          <a:xfrm>
            <a:off x="139122" y="2919129"/>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μάσκα</a:t>
            </a:r>
          </a:p>
        </p:txBody>
      </p:sp>
      <p:sp>
        <p:nvSpPr>
          <p:cNvPr id="5" name="Ορθογώνιο: Στρογγύλεμα γωνιών 4">
            <a:extLst>
              <a:ext uri="{FF2B5EF4-FFF2-40B4-BE49-F238E27FC236}">
                <a16:creationId xmlns:a16="http://schemas.microsoft.com/office/drawing/2014/main" id="{86A97A97-B176-97F4-CCAF-C4B3AC0CB4A0}"/>
              </a:ext>
            </a:extLst>
          </p:cNvPr>
          <p:cNvSpPr/>
          <p:nvPr/>
        </p:nvSpPr>
        <p:spPr>
          <a:xfrm>
            <a:off x="2231644" y="2895268"/>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b="1" dirty="0">
                <a:solidFill>
                  <a:schemeClr val="tx1"/>
                </a:solidFill>
              </a:rPr>
              <a:t>βατραχοπέδιλα</a:t>
            </a:r>
          </a:p>
        </p:txBody>
      </p:sp>
      <p:sp>
        <p:nvSpPr>
          <p:cNvPr id="6" name="Ορθογώνιο: Στρογγύλεμα γωνιών 5">
            <a:extLst>
              <a:ext uri="{FF2B5EF4-FFF2-40B4-BE49-F238E27FC236}">
                <a16:creationId xmlns:a16="http://schemas.microsoft.com/office/drawing/2014/main" id="{8185CBCE-BAA8-4AD9-B47D-2DE0F7055921}"/>
              </a:ext>
            </a:extLst>
          </p:cNvPr>
          <p:cNvSpPr/>
          <p:nvPr/>
        </p:nvSpPr>
        <p:spPr>
          <a:xfrm>
            <a:off x="2669050" y="5913868"/>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γρανίτα</a:t>
            </a:r>
          </a:p>
        </p:txBody>
      </p:sp>
      <p:sp>
        <p:nvSpPr>
          <p:cNvPr id="7" name="Ορθογώνιο: Στρογγύλεμα γωνιών 6">
            <a:extLst>
              <a:ext uri="{FF2B5EF4-FFF2-40B4-BE49-F238E27FC236}">
                <a16:creationId xmlns:a16="http://schemas.microsoft.com/office/drawing/2014/main" id="{5EF3E718-C2BF-F81A-5FF0-81A5E1F7F425}"/>
              </a:ext>
            </a:extLst>
          </p:cNvPr>
          <p:cNvSpPr/>
          <p:nvPr/>
        </p:nvSpPr>
        <p:spPr>
          <a:xfrm>
            <a:off x="544285" y="589342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παγάκια</a:t>
            </a:r>
          </a:p>
        </p:txBody>
      </p:sp>
      <p:sp>
        <p:nvSpPr>
          <p:cNvPr id="8" name="Ορθογώνιο: Στρογγύλεμα γωνιών 7">
            <a:extLst>
              <a:ext uri="{FF2B5EF4-FFF2-40B4-BE49-F238E27FC236}">
                <a16:creationId xmlns:a16="http://schemas.microsoft.com/office/drawing/2014/main" id="{BE91AFA2-139C-26A3-8176-0D7FF36DA27E}"/>
              </a:ext>
            </a:extLst>
          </p:cNvPr>
          <p:cNvSpPr/>
          <p:nvPr/>
        </p:nvSpPr>
        <p:spPr>
          <a:xfrm>
            <a:off x="2633505" y="448993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παγωτό</a:t>
            </a:r>
          </a:p>
        </p:txBody>
      </p:sp>
      <p:sp>
        <p:nvSpPr>
          <p:cNvPr id="9" name="Ορθογώνιο: Στρογγύλεμα γωνιών 8">
            <a:extLst>
              <a:ext uri="{FF2B5EF4-FFF2-40B4-BE49-F238E27FC236}">
                <a16:creationId xmlns:a16="http://schemas.microsoft.com/office/drawing/2014/main" id="{64841D9E-C475-2F80-8C52-04D6890A332D}"/>
              </a:ext>
            </a:extLst>
          </p:cNvPr>
          <p:cNvSpPr/>
          <p:nvPr/>
        </p:nvSpPr>
        <p:spPr>
          <a:xfrm>
            <a:off x="520663" y="448993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ανανάς</a:t>
            </a:r>
          </a:p>
        </p:txBody>
      </p:sp>
      <p:sp>
        <p:nvSpPr>
          <p:cNvPr id="10" name="Ορθογώνιο: Στρογγύλεμα γωνιών 9">
            <a:extLst>
              <a:ext uri="{FF2B5EF4-FFF2-40B4-BE49-F238E27FC236}">
                <a16:creationId xmlns:a16="http://schemas.microsoft.com/office/drawing/2014/main" id="{4E159927-DE1A-D359-C400-49CF2F0E20F9}"/>
              </a:ext>
            </a:extLst>
          </p:cNvPr>
          <p:cNvSpPr/>
          <p:nvPr/>
        </p:nvSpPr>
        <p:spPr>
          <a:xfrm>
            <a:off x="4365215" y="1609000"/>
            <a:ext cx="163044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στρώμα</a:t>
            </a:r>
          </a:p>
        </p:txBody>
      </p:sp>
      <p:sp>
        <p:nvSpPr>
          <p:cNvPr id="11" name="Ορθογώνιο: Στρογγύλεμα γωνιών 10">
            <a:extLst>
              <a:ext uri="{FF2B5EF4-FFF2-40B4-BE49-F238E27FC236}">
                <a16:creationId xmlns:a16="http://schemas.microsoft.com/office/drawing/2014/main" id="{4D19D295-2356-197E-6A88-F93F9EC9634B}"/>
              </a:ext>
            </a:extLst>
          </p:cNvPr>
          <p:cNvSpPr/>
          <p:nvPr/>
        </p:nvSpPr>
        <p:spPr>
          <a:xfrm>
            <a:off x="6065631" y="1587562"/>
            <a:ext cx="1564056"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βάρκα</a:t>
            </a:r>
          </a:p>
        </p:txBody>
      </p:sp>
      <p:sp>
        <p:nvSpPr>
          <p:cNvPr id="12" name="Ορθογώνιο: Στρογγύλεμα γωνιών 11">
            <a:extLst>
              <a:ext uri="{FF2B5EF4-FFF2-40B4-BE49-F238E27FC236}">
                <a16:creationId xmlns:a16="http://schemas.microsoft.com/office/drawing/2014/main" id="{0374405A-52AB-CD4D-A5CD-AA5EB0509131}"/>
              </a:ext>
            </a:extLst>
          </p:cNvPr>
          <p:cNvSpPr/>
          <p:nvPr/>
        </p:nvSpPr>
        <p:spPr>
          <a:xfrm>
            <a:off x="8051274" y="279305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ψάθα</a:t>
            </a:r>
          </a:p>
        </p:txBody>
      </p:sp>
      <p:sp>
        <p:nvSpPr>
          <p:cNvPr id="13" name="Ορθογώνιο: Στρογγύλεμα γωνιών 12">
            <a:extLst>
              <a:ext uri="{FF2B5EF4-FFF2-40B4-BE49-F238E27FC236}">
                <a16:creationId xmlns:a16="http://schemas.microsoft.com/office/drawing/2014/main" id="{AF47DCF4-5585-988C-FDD1-2C2FDFD556BB}"/>
              </a:ext>
            </a:extLst>
          </p:cNvPr>
          <p:cNvSpPr/>
          <p:nvPr/>
        </p:nvSpPr>
        <p:spPr>
          <a:xfrm>
            <a:off x="10059819" y="1536110"/>
            <a:ext cx="2079060" cy="462535"/>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σωσίβιο</a:t>
            </a:r>
          </a:p>
        </p:txBody>
      </p:sp>
      <p:sp>
        <p:nvSpPr>
          <p:cNvPr id="14" name="Ορθογώνιο: Στρογγύλεμα γωνιών 13">
            <a:extLst>
              <a:ext uri="{FF2B5EF4-FFF2-40B4-BE49-F238E27FC236}">
                <a16:creationId xmlns:a16="http://schemas.microsoft.com/office/drawing/2014/main" id="{27967409-4086-33C1-3F92-8777ADE6972B}"/>
              </a:ext>
            </a:extLst>
          </p:cNvPr>
          <p:cNvSpPr/>
          <p:nvPr/>
        </p:nvSpPr>
        <p:spPr>
          <a:xfrm>
            <a:off x="7980759" y="1544000"/>
            <a:ext cx="2079060" cy="464808"/>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κάστρο</a:t>
            </a:r>
          </a:p>
        </p:txBody>
      </p:sp>
      <p:sp>
        <p:nvSpPr>
          <p:cNvPr id="15" name="Ορθογώνιο: Στρογγύλεμα γωνιών 14">
            <a:extLst>
              <a:ext uri="{FF2B5EF4-FFF2-40B4-BE49-F238E27FC236}">
                <a16:creationId xmlns:a16="http://schemas.microsoft.com/office/drawing/2014/main" id="{7DC24086-DB51-B17B-145B-D077D3AB7532}"/>
              </a:ext>
            </a:extLst>
          </p:cNvPr>
          <p:cNvSpPr/>
          <p:nvPr/>
        </p:nvSpPr>
        <p:spPr>
          <a:xfrm>
            <a:off x="5098916" y="5194945"/>
            <a:ext cx="2714873"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ναυαγοσώστης</a:t>
            </a:r>
          </a:p>
        </p:txBody>
      </p:sp>
      <p:sp>
        <p:nvSpPr>
          <p:cNvPr id="16" name="Ορθογώνιο: Στρογγύλεμα γωνιών 15">
            <a:extLst>
              <a:ext uri="{FF2B5EF4-FFF2-40B4-BE49-F238E27FC236}">
                <a16:creationId xmlns:a16="http://schemas.microsoft.com/office/drawing/2014/main" id="{9BA4FC17-814D-870D-9559-4E3A239EC5ED}"/>
              </a:ext>
            </a:extLst>
          </p:cNvPr>
          <p:cNvSpPr/>
          <p:nvPr/>
        </p:nvSpPr>
        <p:spPr>
          <a:xfrm>
            <a:off x="4420749" y="2995531"/>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πισίνα</a:t>
            </a:r>
          </a:p>
        </p:txBody>
      </p:sp>
      <p:sp>
        <p:nvSpPr>
          <p:cNvPr id="17" name="Ορθογώνιο: Στρογγύλεμα γωνιών 16">
            <a:extLst>
              <a:ext uri="{FF2B5EF4-FFF2-40B4-BE49-F238E27FC236}">
                <a16:creationId xmlns:a16="http://schemas.microsoft.com/office/drawing/2014/main" id="{98049189-7DB3-2921-8F84-29162BC1F2B3}"/>
              </a:ext>
            </a:extLst>
          </p:cNvPr>
          <p:cNvSpPr/>
          <p:nvPr/>
        </p:nvSpPr>
        <p:spPr>
          <a:xfrm>
            <a:off x="10112940" y="4593725"/>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μπλουζάκι</a:t>
            </a:r>
          </a:p>
        </p:txBody>
      </p:sp>
      <p:sp>
        <p:nvSpPr>
          <p:cNvPr id="18" name="Ορθογώνιο: Στρογγύλεμα γωνιών 17">
            <a:extLst>
              <a:ext uri="{FF2B5EF4-FFF2-40B4-BE49-F238E27FC236}">
                <a16:creationId xmlns:a16="http://schemas.microsoft.com/office/drawing/2014/main" id="{EA5BF390-65AA-E8D6-6E39-D8BC410DF2FE}"/>
              </a:ext>
            </a:extLst>
          </p:cNvPr>
          <p:cNvSpPr/>
          <p:nvPr/>
        </p:nvSpPr>
        <p:spPr>
          <a:xfrm>
            <a:off x="7980759" y="4571510"/>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σορτσάκι</a:t>
            </a:r>
          </a:p>
        </p:txBody>
      </p:sp>
      <p:sp>
        <p:nvSpPr>
          <p:cNvPr id="19" name="Ορθογώνιο: Στρογγύλεμα γωνιών 18">
            <a:extLst>
              <a:ext uri="{FF2B5EF4-FFF2-40B4-BE49-F238E27FC236}">
                <a16:creationId xmlns:a16="http://schemas.microsoft.com/office/drawing/2014/main" id="{3974AACA-DFF1-9FAE-B59A-8DBC9B39B051}"/>
              </a:ext>
            </a:extLst>
          </p:cNvPr>
          <p:cNvSpPr/>
          <p:nvPr/>
        </p:nvSpPr>
        <p:spPr>
          <a:xfrm>
            <a:off x="10187256" y="2803253"/>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ομπρέλα</a:t>
            </a:r>
          </a:p>
        </p:txBody>
      </p:sp>
      <p:sp>
        <p:nvSpPr>
          <p:cNvPr id="20" name="Ορθογώνιο: Στρογγύλεμα γωνιών 19">
            <a:extLst>
              <a:ext uri="{FF2B5EF4-FFF2-40B4-BE49-F238E27FC236}">
                <a16:creationId xmlns:a16="http://schemas.microsoft.com/office/drawing/2014/main" id="{6E612C64-7B5F-77C7-A562-0BFACDEA112C}"/>
              </a:ext>
            </a:extLst>
          </p:cNvPr>
          <p:cNvSpPr/>
          <p:nvPr/>
        </p:nvSpPr>
        <p:spPr>
          <a:xfrm>
            <a:off x="10231683" y="6054967"/>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φόρεμα</a:t>
            </a:r>
          </a:p>
        </p:txBody>
      </p:sp>
      <p:sp>
        <p:nvSpPr>
          <p:cNvPr id="21" name="Ορθογώνιο: Στρογγύλεμα γωνιών 20">
            <a:extLst>
              <a:ext uri="{FF2B5EF4-FFF2-40B4-BE49-F238E27FC236}">
                <a16:creationId xmlns:a16="http://schemas.microsoft.com/office/drawing/2014/main" id="{58D97439-F72B-DC08-683E-202C3B2C6AEC}"/>
              </a:ext>
            </a:extLst>
          </p:cNvPr>
          <p:cNvSpPr/>
          <p:nvPr/>
        </p:nvSpPr>
        <p:spPr>
          <a:xfrm>
            <a:off x="8100618" y="6071482"/>
            <a:ext cx="2079060" cy="698009"/>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b="1" dirty="0">
                <a:solidFill>
                  <a:schemeClr val="tx1"/>
                </a:solidFill>
              </a:rPr>
              <a:t>σανδάλια</a:t>
            </a:r>
          </a:p>
        </p:txBody>
      </p:sp>
    </p:spTree>
    <p:extLst>
      <p:ext uri="{BB962C8B-B14F-4D97-AF65-F5344CB8AC3E}">
        <p14:creationId xmlns:p14="http://schemas.microsoft.com/office/powerpoint/2010/main" val="2041229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Ωρολόγιο πρόγραμμα διδασκαλίας – ΓΥΜΝΑΣΙΟ ΑΝΩΓΕΙΩΝ">
            <a:extLst>
              <a:ext uri="{FF2B5EF4-FFF2-40B4-BE49-F238E27FC236}">
                <a16:creationId xmlns:a16="http://schemas.microsoft.com/office/drawing/2014/main" id="{9ED78206-0221-49EF-99E6-95D4A9D67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9830" y="1821656"/>
            <a:ext cx="4452342" cy="3214688"/>
          </a:xfrm>
          <a:prstGeom prst="rect">
            <a:avLst/>
          </a:prstGeom>
          <a:noFill/>
          <a:extLst>
            <a:ext uri="{909E8E84-426E-40DD-AFC4-6F175D3DCCD1}">
              <a14:hiddenFill xmlns:a14="http://schemas.microsoft.com/office/drawing/2010/main">
                <a:solidFill>
                  <a:srgbClr val="FFFFFF"/>
                </a:solidFill>
              </a14:hiddenFill>
            </a:ext>
          </a:extLst>
        </p:spPr>
      </p:pic>
      <p:sp>
        <p:nvSpPr>
          <p:cNvPr id="2" name="Φυσαλίδα σκέψης: Σύννεφο 1">
            <a:extLst>
              <a:ext uri="{FF2B5EF4-FFF2-40B4-BE49-F238E27FC236}">
                <a16:creationId xmlns:a16="http://schemas.microsoft.com/office/drawing/2014/main" id="{B02FD06D-0D90-443E-B354-79DD5A59A293}"/>
              </a:ext>
            </a:extLst>
          </p:cNvPr>
          <p:cNvSpPr/>
          <p:nvPr/>
        </p:nvSpPr>
        <p:spPr>
          <a:xfrm>
            <a:off x="3465131" y="1819441"/>
            <a:ext cx="1897774" cy="727184"/>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4" name="Φυσαλίδα σκέψης: Σύννεφο 3">
            <a:extLst>
              <a:ext uri="{FF2B5EF4-FFF2-40B4-BE49-F238E27FC236}">
                <a16:creationId xmlns:a16="http://schemas.microsoft.com/office/drawing/2014/main" id="{F43435B4-73AC-4445-A196-E64B5D878452}"/>
              </a:ext>
            </a:extLst>
          </p:cNvPr>
          <p:cNvSpPr/>
          <p:nvPr/>
        </p:nvSpPr>
        <p:spPr>
          <a:xfrm>
            <a:off x="6033925" y="1597738"/>
            <a:ext cx="1897774" cy="727184"/>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5" name="Φυσαλίδα σκέψης: Σύννεφο 4">
            <a:extLst>
              <a:ext uri="{FF2B5EF4-FFF2-40B4-BE49-F238E27FC236}">
                <a16:creationId xmlns:a16="http://schemas.microsoft.com/office/drawing/2014/main" id="{D1074594-855D-48FE-991D-A3E7F1F6D10B}"/>
              </a:ext>
            </a:extLst>
          </p:cNvPr>
          <p:cNvSpPr/>
          <p:nvPr/>
        </p:nvSpPr>
        <p:spPr>
          <a:xfrm>
            <a:off x="3107451" y="3584194"/>
            <a:ext cx="1897774" cy="727184"/>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6" name="Φυσαλίδα σκέψης: Σύννεφο 5">
            <a:extLst>
              <a:ext uri="{FF2B5EF4-FFF2-40B4-BE49-F238E27FC236}">
                <a16:creationId xmlns:a16="http://schemas.microsoft.com/office/drawing/2014/main" id="{68B562CF-20CB-4B65-BF81-08EBC09E257A}"/>
              </a:ext>
            </a:extLst>
          </p:cNvPr>
          <p:cNvSpPr/>
          <p:nvPr/>
        </p:nvSpPr>
        <p:spPr>
          <a:xfrm>
            <a:off x="5235795" y="4309161"/>
            <a:ext cx="1897774" cy="727184"/>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
        <p:nvSpPr>
          <p:cNvPr id="7" name="Φυσαλίδα σκέψης: Σύννεφο 6">
            <a:extLst>
              <a:ext uri="{FF2B5EF4-FFF2-40B4-BE49-F238E27FC236}">
                <a16:creationId xmlns:a16="http://schemas.microsoft.com/office/drawing/2014/main" id="{5E46111C-B0A5-4C23-A629-B4B88E3E5CDA}"/>
              </a:ext>
            </a:extLst>
          </p:cNvPr>
          <p:cNvSpPr/>
          <p:nvPr/>
        </p:nvSpPr>
        <p:spPr>
          <a:xfrm>
            <a:off x="7488294" y="3371359"/>
            <a:ext cx="1897774" cy="727184"/>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Διάλειμμα </a:t>
            </a:r>
            <a:endParaRPr lang="el-CY" dirty="0">
              <a:solidFill>
                <a:schemeClr val="tx1"/>
              </a:solidFill>
            </a:endParaRPr>
          </a:p>
        </p:txBody>
      </p:sp>
    </p:spTree>
    <p:extLst>
      <p:ext uri="{BB962C8B-B14F-4D97-AF65-F5344CB8AC3E}">
        <p14:creationId xmlns:p14="http://schemas.microsoft.com/office/powerpoint/2010/main" val="489747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ινακίδα Στοκ Εικονογραφήσεις, Vectors, &amp; Clipart – (255,426 ...">
            <a:extLst>
              <a:ext uri="{FF2B5EF4-FFF2-40B4-BE49-F238E27FC236}">
                <a16:creationId xmlns:a16="http://schemas.microsoft.com/office/drawing/2014/main" id="{26378457-6B72-1E65-55B9-E563329FB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76" y="1160748"/>
            <a:ext cx="5832648" cy="4212468"/>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0AC93A7-BAFA-A153-DB01-0A405CA16016}"/>
              </a:ext>
            </a:extLst>
          </p:cNvPr>
          <p:cNvSpPr/>
          <p:nvPr/>
        </p:nvSpPr>
        <p:spPr>
          <a:xfrm>
            <a:off x="3881754" y="2672916"/>
            <a:ext cx="3348372" cy="64807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dirty="0"/>
              <a:t>www.e-charalambous.com</a:t>
            </a:r>
            <a:endParaRPr lang="el-CY" sz="2100" dirty="0"/>
          </a:p>
        </p:txBody>
      </p:sp>
    </p:spTree>
    <p:extLst>
      <p:ext uri="{BB962C8B-B14F-4D97-AF65-F5344CB8AC3E}">
        <p14:creationId xmlns:p14="http://schemas.microsoft.com/office/powerpoint/2010/main" val="3004815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8828" y="1253331"/>
            <a:ext cx="10515600" cy="4351338"/>
          </a:xfrm>
        </p:spPr>
        <p:txBody>
          <a:bodyPr>
            <a:normAutofit/>
          </a:bodyPr>
          <a:lstStyle/>
          <a:p>
            <a:pPr marL="0" indent="0">
              <a:buNone/>
            </a:pPr>
            <a:r>
              <a:rPr lang="el-GR" sz="6600" dirty="0"/>
              <a:t>Σήμερα είναι ______, __ Απριλίου 2026 (__/04/2026).Τώρα είμαστε στην άνοιξη.</a:t>
            </a:r>
            <a:endParaRPr lang="en-US" sz="6600" dirty="0"/>
          </a:p>
        </p:txBody>
      </p:sp>
    </p:spTree>
    <p:extLst>
      <p:ext uri="{BB962C8B-B14F-4D97-AF65-F5344CB8AC3E}">
        <p14:creationId xmlns:p14="http://schemas.microsoft.com/office/powerpoint/2010/main" val="269781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a:extLst>
              <a:ext uri="{FF2B5EF4-FFF2-40B4-BE49-F238E27FC236}">
                <a16:creationId xmlns:a16="http://schemas.microsoft.com/office/drawing/2014/main" id="{42EEEB22-7870-F9A6-E854-6B5697D37116}"/>
              </a:ext>
            </a:extLst>
          </p:cNvPr>
          <p:cNvSpPr/>
          <p:nvPr/>
        </p:nvSpPr>
        <p:spPr>
          <a:xfrm>
            <a:off x="0" y="295275"/>
            <a:ext cx="7097486"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Κατανόηση προφορικού λόγου </a:t>
            </a:r>
          </a:p>
        </p:txBody>
      </p:sp>
      <p:pic>
        <p:nvPicPr>
          <p:cNvPr id="6" name="Picture 2" descr="Listening clipart Φωτογραφίες Αρχείου, Royalty Free Listening clipart  Εικόνες | DepositPhotos">
            <a:extLst>
              <a:ext uri="{FF2B5EF4-FFF2-40B4-BE49-F238E27FC236}">
                <a16:creationId xmlns:a16="http://schemas.microsoft.com/office/drawing/2014/main" id="{7C7712E3-3B4A-E57A-0275-3DB7DE085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303" y="2922815"/>
            <a:ext cx="1633879" cy="2664336"/>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a:extLst>
              <a:ext uri="{FF2B5EF4-FFF2-40B4-BE49-F238E27FC236}">
                <a16:creationId xmlns:a16="http://schemas.microsoft.com/office/drawing/2014/main" id="{6CC84959-184A-70C8-4127-79DE1A512D53}"/>
              </a:ext>
            </a:extLst>
          </p:cNvPr>
          <p:cNvSpPr/>
          <p:nvPr/>
        </p:nvSpPr>
        <p:spPr>
          <a:xfrm>
            <a:off x="163541" y="5855617"/>
            <a:ext cx="2264228" cy="6640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Ακούστε!</a:t>
            </a:r>
          </a:p>
        </p:txBody>
      </p:sp>
      <p:pic>
        <p:nvPicPr>
          <p:cNvPr id="2" name="ElevenLabs_2026-04-27T12_30_44_Martha - Expressive Greek Female_pvc_sp100_s50_sb75_v3">
            <a:hlinkClick r:id="" action="ppaction://media"/>
            <a:extLst>
              <a:ext uri="{FF2B5EF4-FFF2-40B4-BE49-F238E27FC236}">
                <a16:creationId xmlns:a16="http://schemas.microsoft.com/office/drawing/2014/main" id="{6AF5587F-F26B-1BAF-96F6-75402D41CF8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8819515" y="1082675"/>
            <a:ext cx="406400" cy="406400"/>
          </a:xfrm>
        </p:spPr>
      </p:pic>
      <p:pic>
        <p:nvPicPr>
          <p:cNvPr id="2054" name="Picture 6" descr="YouTube">
            <a:extLst>
              <a:ext uri="{FF2B5EF4-FFF2-40B4-BE49-F238E27FC236}">
                <a16:creationId xmlns:a16="http://schemas.microsoft.com/office/drawing/2014/main" id="{1B5BE8B6-F1B8-4D18-CCD4-7BDAFD109F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2448" t="21278"/>
          <a:stretch>
            <a:fillRect/>
          </a:stretch>
        </p:blipFill>
        <p:spPr bwMode="auto">
          <a:xfrm>
            <a:off x="8542881" y="2208017"/>
            <a:ext cx="3129281" cy="3717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60" name="Picture 12" descr="Πρόγραμμα πολυήμερης εκδρομής στο Ναύπλιο – 2ο Γυμνάσιο Θέρμης">
            <a:extLst>
              <a:ext uri="{FF2B5EF4-FFF2-40B4-BE49-F238E27FC236}">
                <a16:creationId xmlns:a16="http://schemas.microsoft.com/office/drawing/2014/main" id="{1031C08B-0A04-D563-1442-943DFA533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1385" y="2110142"/>
            <a:ext cx="4193256" cy="3913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19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169E7-23C9-B3BA-D94B-4C0C54E3452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F6AD253-391B-7530-93C4-4F50788C9BF6}"/>
              </a:ext>
            </a:extLst>
          </p:cNvPr>
          <p:cNvSpPr>
            <a:spLocks noChangeArrowheads="1"/>
          </p:cNvSpPr>
          <p:nvPr/>
        </p:nvSpPr>
        <p:spPr bwMode="auto">
          <a:xfrm>
            <a:off x="497840" y="488970"/>
            <a:ext cx="5394960"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Μαρία, τι λες; </a:t>
            </a:r>
            <a:r>
              <a:rPr kumimoji="0" lang="el-GR" altLang="el-GR" sz="2000" b="1" i="0" u="none" strike="noStrike" cap="none" normalizeH="0" baseline="0" dirty="0">
                <a:ln>
                  <a:noFill/>
                </a:ln>
                <a:solidFill>
                  <a:srgbClr val="0A0A0A"/>
                </a:solidFill>
                <a:effectLst/>
                <a:latin typeface="Google Sans"/>
              </a:rPr>
              <a:t>Θα ______</a:t>
            </a:r>
            <a:r>
              <a:rPr kumimoji="0" lang="el-GR" altLang="el-GR" sz="2000" b="0" i="0" u="none" strike="noStrike" cap="none" normalizeH="0" baseline="0" dirty="0">
                <a:ln>
                  <a:noFill/>
                </a:ln>
                <a:solidFill>
                  <a:srgbClr val="0A0A0A"/>
                </a:solidFill>
                <a:effectLst/>
                <a:latin typeface="Google Sans"/>
              </a:rPr>
              <a:t> τελικά εκδρομή το Σάββατο;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Ναι, βέβαια! </a:t>
            </a:r>
            <a:r>
              <a:rPr kumimoji="0" lang="el-GR" altLang="el-GR" sz="2000" b="1" i="0" u="none" strike="noStrike" cap="none" normalizeH="0" baseline="0" dirty="0">
                <a:ln>
                  <a:noFill/>
                </a:ln>
                <a:solidFill>
                  <a:srgbClr val="0A0A0A"/>
                </a:solidFill>
                <a:effectLst/>
                <a:latin typeface="Google Sans"/>
              </a:rPr>
              <a:t>Θα ______</a:t>
            </a:r>
            <a:r>
              <a:rPr kumimoji="0" lang="el-GR" altLang="el-GR" sz="2000" b="0" i="0" u="none" strike="noStrike" cap="none" normalizeH="0" baseline="0" dirty="0">
                <a:ln>
                  <a:noFill/>
                </a:ln>
                <a:solidFill>
                  <a:srgbClr val="0A0A0A"/>
                </a:solidFill>
                <a:effectLst/>
                <a:latin typeface="Google Sans"/>
              </a:rPr>
              <a:t> νωρίς και </a:t>
            </a:r>
            <a:r>
              <a:rPr kumimoji="0" lang="el-GR" altLang="el-GR" sz="2000" i="0" u="none" strike="noStrike" cap="none" normalizeH="0" baseline="0" dirty="0">
                <a:ln>
                  <a:noFill/>
                </a:ln>
                <a:solidFill>
                  <a:srgbClr val="0A0A0A"/>
                </a:solidFill>
                <a:effectLst/>
                <a:latin typeface="Google Sans"/>
              </a:rPr>
              <a:t>θα ετοιμάσω </a:t>
            </a:r>
            <a:r>
              <a:rPr kumimoji="0" lang="el-GR" altLang="el-GR" sz="2000" b="0" i="0" u="none" strike="noStrike" cap="none" normalizeH="0" baseline="0" dirty="0">
                <a:ln>
                  <a:noFill/>
                </a:ln>
                <a:solidFill>
                  <a:srgbClr val="0A0A0A"/>
                </a:solidFill>
                <a:effectLst/>
                <a:latin typeface="Google Sans"/>
              </a:rPr>
              <a:t>μερικά σάντουιτς για τη διαδρομή.</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Τέλεια. Εγώ </a:t>
            </a:r>
            <a:r>
              <a:rPr kumimoji="0" lang="el-GR" altLang="el-GR" sz="2000" b="1" i="0" u="none" strike="noStrike" cap="none" normalizeH="0" baseline="0" dirty="0">
                <a:ln>
                  <a:noFill/>
                </a:ln>
                <a:solidFill>
                  <a:srgbClr val="0A0A0A"/>
                </a:solidFill>
                <a:effectLst/>
                <a:latin typeface="Google Sans"/>
              </a:rPr>
              <a:t>θα περάσω</a:t>
            </a:r>
            <a:r>
              <a:rPr kumimoji="0" lang="el-GR" altLang="el-GR" sz="2000" b="0" i="0" u="none" strike="noStrike" cap="none" normalizeH="0" baseline="0" dirty="0">
                <a:ln>
                  <a:noFill/>
                </a:ln>
                <a:solidFill>
                  <a:srgbClr val="0A0A0A"/>
                </a:solidFill>
                <a:effectLst/>
                <a:latin typeface="Google Sans"/>
              </a:rPr>
              <a:t> από το σπίτι σου με το αυτοκίνητο στις εννέα.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Εντάξει. Πού </a:t>
            </a:r>
            <a:r>
              <a:rPr kumimoji="0" lang="el-GR" altLang="el-GR" sz="2000" b="1" i="0" u="none" strike="noStrike" cap="none" normalizeH="0" baseline="0" dirty="0">
                <a:ln>
                  <a:noFill/>
                </a:ln>
                <a:solidFill>
                  <a:srgbClr val="0A0A0A"/>
                </a:solidFill>
                <a:effectLst/>
                <a:latin typeface="Google Sans"/>
              </a:rPr>
              <a:t>θα ___________</a:t>
            </a:r>
            <a:r>
              <a:rPr kumimoji="0" lang="el-GR" altLang="el-GR" sz="2000" b="0" i="0" u="none" strike="noStrike" cap="none" normalizeH="0" baseline="0" dirty="0">
                <a:ln>
                  <a:noFill/>
                </a:ln>
                <a:solidFill>
                  <a:srgbClr val="0A0A0A"/>
                </a:solidFill>
                <a:effectLst/>
                <a:latin typeface="Google Sans"/>
              </a:rPr>
              <a:t> πρώτα;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a:t>
            </a:r>
            <a:r>
              <a:rPr kumimoji="0" lang="el-GR" altLang="el-GR" sz="2000" i="0" u="none" strike="noStrike" cap="none" normalizeH="0" baseline="0" dirty="0">
                <a:ln>
                  <a:noFill/>
                </a:ln>
                <a:solidFill>
                  <a:srgbClr val="0A0A0A"/>
                </a:solidFill>
                <a:effectLst/>
                <a:latin typeface="Google Sans"/>
              </a:rPr>
              <a:t>Θα οδηγήσω </a:t>
            </a:r>
            <a:r>
              <a:rPr kumimoji="0" lang="el-GR" altLang="el-GR" sz="2000" b="0" i="0" u="none" strike="noStrike" cap="none" normalizeH="0" baseline="0" dirty="0">
                <a:ln>
                  <a:noFill/>
                </a:ln>
                <a:solidFill>
                  <a:srgbClr val="0A0A0A"/>
                </a:solidFill>
                <a:effectLst/>
                <a:latin typeface="Google Sans"/>
              </a:rPr>
              <a:t>μέχρι το Ναύπλιο. Εκεί </a:t>
            </a:r>
            <a:r>
              <a:rPr kumimoji="0" lang="el-GR" altLang="el-GR" sz="2000" i="0" u="none" strike="noStrike" cap="none" normalizeH="0" baseline="0" dirty="0">
                <a:ln>
                  <a:noFill/>
                </a:ln>
                <a:solidFill>
                  <a:srgbClr val="0A0A0A"/>
                </a:solidFill>
                <a:effectLst/>
                <a:latin typeface="Google Sans"/>
              </a:rPr>
              <a:t>θα περπατήσουμε </a:t>
            </a:r>
            <a:r>
              <a:rPr kumimoji="0" lang="el-GR" altLang="el-GR" sz="2000" b="0" i="0" u="none" strike="noStrike" cap="none" normalizeH="0" baseline="0" dirty="0">
                <a:ln>
                  <a:noFill/>
                </a:ln>
                <a:solidFill>
                  <a:srgbClr val="0A0A0A"/>
                </a:solidFill>
                <a:effectLst/>
                <a:latin typeface="Google Sans"/>
              </a:rPr>
              <a:t>στην παλιά πόλη και </a:t>
            </a:r>
            <a:r>
              <a:rPr kumimoji="0" lang="el-GR" altLang="el-GR" sz="2000" b="1" i="0" u="none" strike="noStrike" cap="none" normalizeH="0" baseline="0" dirty="0">
                <a:ln>
                  <a:noFill/>
                </a:ln>
                <a:solidFill>
                  <a:srgbClr val="0A0A0A"/>
                </a:solidFill>
                <a:effectLst/>
                <a:latin typeface="Google Sans"/>
              </a:rPr>
              <a:t>θα _______</a:t>
            </a:r>
            <a:r>
              <a:rPr kumimoji="0" lang="el-GR" altLang="el-GR" sz="2000" b="0" i="0" u="none" strike="noStrike" cap="none" normalizeH="0" baseline="0" dirty="0">
                <a:ln>
                  <a:noFill/>
                </a:ln>
                <a:solidFill>
                  <a:srgbClr val="0A0A0A"/>
                </a:solidFill>
                <a:effectLst/>
                <a:latin typeface="Google Sans"/>
              </a:rPr>
              <a:t> πολλές φωτογραφίες.</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Ωραία ιδέα! </a:t>
            </a:r>
            <a:r>
              <a:rPr kumimoji="0" lang="el-GR" altLang="el-GR" sz="2000" b="1" i="0" u="none" strike="noStrike" cap="none" normalizeH="0" baseline="0" dirty="0">
                <a:ln>
                  <a:noFill/>
                </a:ln>
                <a:solidFill>
                  <a:srgbClr val="0A0A0A"/>
                </a:solidFill>
                <a:effectLst/>
                <a:latin typeface="Google Sans"/>
              </a:rPr>
              <a:t>Θα _______</a:t>
            </a:r>
            <a:r>
              <a:rPr kumimoji="0" lang="el-GR" altLang="el-GR" sz="2000" b="0" i="0" u="none" strike="noStrike" cap="none" normalizeH="0" baseline="0" dirty="0">
                <a:ln>
                  <a:noFill/>
                </a:ln>
                <a:solidFill>
                  <a:srgbClr val="0A0A0A"/>
                </a:solidFill>
                <a:effectLst/>
                <a:latin typeface="Google Sans"/>
              </a:rPr>
              <a:t> και στο κάστρο;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Φυσικά! Μετά </a:t>
            </a:r>
            <a:r>
              <a:rPr kumimoji="0" lang="el-GR" altLang="el-GR" sz="2000" i="0" u="none" strike="noStrike" cap="none" normalizeH="0" baseline="0" dirty="0">
                <a:ln>
                  <a:noFill/>
                </a:ln>
                <a:solidFill>
                  <a:srgbClr val="0A0A0A"/>
                </a:solidFill>
                <a:effectLst/>
                <a:latin typeface="Google Sans"/>
              </a:rPr>
              <a:t>θα φάμε </a:t>
            </a:r>
            <a:r>
              <a:rPr kumimoji="0" lang="el-GR" altLang="el-GR" sz="2000" b="0" i="0" u="none" strike="noStrike" cap="none" normalizeH="0" baseline="0" dirty="0">
                <a:ln>
                  <a:noFill/>
                </a:ln>
                <a:solidFill>
                  <a:srgbClr val="0A0A0A"/>
                </a:solidFill>
                <a:effectLst/>
                <a:latin typeface="Google Sans"/>
              </a:rPr>
              <a:t>σε μια ταβέρνα δίπλα στο λιμάνι και </a:t>
            </a:r>
            <a:r>
              <a:rPr kumimoji="0" lang="el-GR" altLang="el-GR" sz="2000" b="1" i="0" u="none" strike="noStrike" cap="none" normalizeH="0" baseline="0" dirty="0">
                <a:ln>
                  <a:noFill/>
                </a:ln>
                <a:solidFill>
                  <a:srgbClr val="0A0A0A"/>
                </a:solidFill>
                <a:effectLst/>
                <a:latin typeface="Google Sans"/>
              </a:rPr>
              <a:t>θα _________</a:t>
            </a:r>
            <a:r>
              <a:rPr kumimoji="0" lang="el-GR" altLang="el-GR" sz="2000" b="0" i="0" u="none" strike="noStrike" cap="none" normalizeH="0" baseline="0" dirty="0">
                <a:ln>
                  <a:noFill/>
                </a:ln>
                <a:solidFill>
                  <a:srgbClr val="0A0A0A"/>
                </a:solidFill>
                <a:effectLst/>
                <a:latin typeface="Google Sans"/>
              </a:rPr>
              <a:t> το βράδυ πίσω.</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Τέλεια, </a:t>
            </a:r>
            <a:r>
              <a:rPr kumimoji="0" lang="el-GR" altLang="el-GR" sz="2000" i="0" u="none" strike="noStrike" cap="none" normalizeH="0" baseline="0" dirty="0">
                <a:ln>
                  <a:noFill/>
                </a:ln>
                <a:solidFill>
                  <a:srgbClr val="0A0A0A"/>
                </a:solidFill>
                <a:effectLst/>
                <a:latin typeface="Google Sans"/>
              </a:rPr>
              <a:t>θα περάσουμε </a:t>
            </a:r>
            <a:r>
              <a:rPr kumimoji="0" lang="el-GR" altLang="el-GR" sz="2000" b="0" i="0" u="none" strike="noStrike" cap="none" normalizeH="0" baseline="0" dirty="0">
                <a:ln>
                  <a:noFill/>
                </a:ln>
                <a:solidFill>
                  <a:srgbClr val="0A0A0A"/>
                </a:solidFill>
                <a:effectLst/>
                <a:latin typeface="Google Sans"/>
              </a:rPr>
              <a:t>υπέροχα!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pic>
        <p:nvPicPr>
          <p:cNvPr id="2" name="ElevenLabs_2026-04-27T12_30_44_Martha - Expressive Greek Female_pvc_sp100_s50_sb75_v3">
            <a:hlinkClick r:id="" action="ppaction://media"/>
            <a:extLst>
              <a:ext uri="{FF2B5EF4-FFF2-40B4-BE49-F238E27FC236}">
                <a16:creationId xmlns:a16="http://schemas.microsoft.com/office/drawing/2014/main" id="{D94434AF-057D-6F6D-B484-7B14B5322E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02400" y="5696687"/>
            <a:ext cx="406400" cy="406400"/>
          </a:xfrm>
          <a:prstGeom prst="rect">
            <a:avLst/>
          </a:prstGeom>
        </p:spPr>
      </p:pic>
      <p:pic>
        <p:nvPicPr>
          <p:cNvPr id="4" name="Picture 6" descr="YouTube">
            <a:extLst>
              <a:ext uri="{FF2B5EF4-FFF2-40B4-BE49-F238E27FC236}">
                <a16:creationId xmlns:a16="http://schemas.microsoft.com/office/drawing/2014/main" id="{C69F3330-D078-6967-D950-EF422C3664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448" t="21278"/>
          <a:stretch>
            <a:fillRect/>
          </a:stretch>
        </p:blipFill>
        <p:spPr bwMode="auto">
          <a:xfrm>
            <a:off x="7640319" y="927276"/>
            <a:ext cx="3444241" cy="4091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0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ADE8C-F071-30D4-056E-A7E788B337B4}"/>
            </a:ext>
          </a:extLst>
        </p:cNvPr>
        <p:cNvGrpSpPr/>
        <p:nvPr/>
      </p:nvGrpSpPr>
      <p:grpSpPr>
        <a:xfrm>
          <a:off x="0" y="0"/>
          <a:ext cx="0" cy="0"/>
          <a:chOff x="0" y="0"/>
          <a:chExt cx="0" cy="0"/>
        </a:xfrm>
      </p:grpSpPr>
      <p:sp>
        <p:nvSpPr>
          <p:cNvPr id="5" name="Ορθογώνιο 4">
            <a:extLst>
              <a:ext uri="{FF2B5EF4-FFF2-40B4-BE49-F238E27FC236}">
                <a16:creationId xmlns:a16="http://schemas.microsoft.com/office/drawing/2014/main" id="{4B490EF6-7262-25D7-6A6D-1951D2CABD4B}"/>
              </a:ext>
            </a:extLst>
          </p:cNvPr>
          <p:cNvSpPr/>
          <p:nvPr/>
        </p:nvSpPr>
        <p:spPr>
          <a:xfrm>
            <a:off x="0" y="295275"/>
            <a:ext cx="7097486"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Κατανόηση γραπτού λόγου </a:t>
            </a:r>
          </a:p>
        </p:txBody>
      </p:sp>
      <p:sp>
        <p:nvSpPr>
          <p:cNvPr id="8" name="Ορθογώνιο 7">
            <a:extLst>
              <a:ext uri="{FF2B5EF4-FFF2-40B4-BE49-F238E27FC236}">
                <a16:creationId xmlns:a16="http://schemas.microsoft.com/office/drawing/2014/main" id="{30E005A0-7F67-95CB-D1ED-ADE4C2F2996A}"/>
              </a:ext>
            </a:extLst>
          </p:cNvPr>
          <p:cNvSpPr/>
          <p:nvPr/>
        </p:nvSpPr>
        <p:spPr>
          <a:xfrm>
            <a:off x="163541" y="5855617"/>
            <a:ext cx="2264228" cy="6640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Διαβάστε!</a:t>
            </a:r>
          </a:p>
        </p:txBody>
      </p:sp>
      <p:sp>
        <p:nvSpPr>
          <p:cNvPr id="4" name="Rectangle 1">
            <a:extLst>
              <a:ext uri="{FF2B5EF4-FFF2-40B4-BE49-F238E27FC236}">
                <a16:creationId xmlns:a16="http://schemas.microsoft.com/office/drawing/2014/main" id="{BEF44962-4FD8-EC2E-0438-DD50241D7D62}"/>
              </a:ext>
            </a:extLst>
          </p:cNvPr>
          <p:cNvSpPr>
            <a:spLocks noChangeArrowheads="1"/>
          </p:cNvSpPr>
          <p:nvPr/>
        </p:nvSpPr>
        <p:spPr bwMode="auto">
          <a:xfrm>
            <a:off x="2859755" y="3868004"/>
            <a:ext cx="824367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i="0" u="none" strike="noStrike" cap="none" normalizeH="0" baseline="0" dirty="0">
              <a:ln>
                <a:noFill/>
              </a:ln>
              <a:solidFill>
                <a:schemeClr val="tx1"/>
              </a:solidFill>
              <a:effectLst/>
              <a:latin typeface="Arial" panose="020B0604020202020204" pitchFamily="34" charset="0"/>
            </a:endParaRPr>
          </a:p>
        </p:txBody>
      </p:sp>
      <p:pic>
        <p:nvPicPr>
          <p:cNvPr id="1026" name="Picture 2" descr="Vetor Reading an book line icon. linear style sign for mobile concept and web design. Book pages and Finger point outline vector icon. Read symbol, logo illustration. Vector graphics do Stock |">
            <a:extLst>
              <a:ext uri="{FF2B5EF4-FFF2-40B4-BE49-F238E27FC236}">
                <a16:creationId xmlns:a16="http://schemas.microsoft.com/office/drawing/2014/main" id="{054C647A-4592-D749-80ED-0C08717A09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55" y="3526971"/>
            <a:ext cx="18288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Ναύπλιο: Η πόλη των τεσσάρων εποχών που λατρεύουν τα ζευγάρια| travel.gr">
            <a:extLst>
              <a:ext uri="{FF2B5EF4-FFF2-40B4-BE49-F238E27FC236}">
                <a16:creationId xmlns:a16="http://schemas.microsoft.com/office/drawing/2014/main" id="{B9C9E14E-EA4A-CE90-E6C2-CB90584CF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755" y="1545879"/>
            <a:ext cx="8448325" cy="497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01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C2A27E-B45A-F3D3-5FDB-3F09B0DCA66F}"/>
              </a:ext>
            </a:extLst>
          </p:cNvPr>
          <p:cNvSpPr>
            <a:spLocks noChangeArrowheads="1"/>
          </p:cNvSpPr>
          <p:nvPr/>
        </p:nvSpPr>
        <p:spPr bwMode="auto">
          <a:xfrm>
            <a:off x="111760" y="1152347"/>
            <a:ext cx="6715760"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Μαρία, τι λες; </a:t>
            </a:r>
            <a:r>
              <a:rPr kumimoji="0" lang="el-GR" altLang="el-GR" sz="2000" b="1" i="0" u="none" strike="noStrike" cap="none" normalizeH="0" baseline="0" dirty="0">
                <a:ln>
                  <a:noFill/>
                </a:ln>
                <a:solidFill>
                  <a:srgbClr val="0A0A0A"/>
                </a:solidFill>
                <a:effectLst/>
                <a:latin typeface="Google Sans"/>
              </a:rPr>
              <a:t>Θα πάμε</a:t>
            </a:r>
            <a:r>
              <a:rPr kumimoji="0" lang="el-GR" altLang="el-GR" sz="2000" b="0" i="0" u="none" strike="noStrike" cap="none" normalizeH="0" baseline="0" dirty="0">
                <a:ln>
                  <a:noFill/>
                </a:ln>
                <a:solidFill>
                  <a:srgbClr val="0A0A0A"/>
                </a:solidFill>
                <a:effectLst/>
                <a:latin typeface="Google Sans"/>
              </a:rPr>
              <a:t> τελικά εκδρομή το Σάββατο;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Ναι, βέβαια! </a:t>
            </a:r>
            <a:r>
              <a:rPr kumimoji="0" lang="el-GR" altLang="el-GR" sz="2000" b="1" i="0" u="none" strike="noStrike" cap="none" normalizeH="0" baseline="0" dirty="0">
                <a:ln>
                  <a:noFill/>
                </a:ln>
                <a:solidFill>
                  <a:srgbClr val="0A0A0A"/>
                </a:solidFill>
                <a:effectLst/>
                <a:latin typeface="Google Sans"/>
              </a:rPr>
              <a:t>Θα ξυπνήσω</a:t>
            </a:r>
            <a:r>
              <a:rPr kumimoji="0" lang="el-GR" altLang="el-GR" sz="2000" b="0" i="0" u="none" strike="noStrike" cap="none" normalizeH="0" baseline="0" dirty="0">
                <a:ln>
                  <a:noFill/>
                </a:ln>
                <a:solidFill>
                  <a:srgbClr val="0A0A0A"/>
                </a:solidFill>
                <a:effectLst/>
                <a:latin typeface="Google Sans"/>
              </a:rPr>
              <a:t> νωρίς και </a:t>
            </a:r>
            <a:r>
              <a:rPr kumimoji="0" lang="el-GR" altLang="el-GR" sz="2000" b="1" i="0" u="none" strike="noStrike" cap="none" normalizeH="0" baseline="0" dirty="0">
                <a:ln>
                  <a:noFill/>
                </a:ln>
                <a:solidFill>
                  <a:srgbClr val="0A0A0A"/>
                </a:solidFill>
                <a:effectLst/>
                <a:latin typeface="Google Sans"/>
              </a:rPr>
              <a:t>θα ετοιμάσω</a:t>
            </a:r>
            <a:r>
              <a:rPr kumimoji="0" lang="el-GR" altLang="el-GR" sz="2000" b="0" i="0" u="none" strike="noStrike" cap="none" normalizeH="0" baseline="0" dirty="0">
                <a:ln>
                  <a:noFill/>
                </a:ln>
                <a:solidFill>
                  <a:srgbClr val="0A0A0A"/>
                </a:solidFill>
                <a:effectLst/>
                <a:latin typeface="Google Sans"/>
              </a:rPr>
              <a:t> μερικά σάντουιτς για τη διαδρομή.</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Τέλεια. Εγώ </a:t>
            </a:r>
            <a:r>
              <a:rPr kumimoji="0" lang="el-GR" altLang="el-GR" sz="2000" b="1" i="0" u="none" strike="noStrike" cap="none" normalizeH="0" baseline="0" dirty="0">
                <a:ln>
                  <a:noFill/>
                </a:ln>
                <a:solidFill>
                  <a:srgbClr val="0A0A0A"/>
                </a:solidFill>
                <a:effectLst/>
                <a:latin typeface="Google Sans"/>
              </a:rPr>
              <a:t>θα περάσω</a:t>
            </a:r>
            <a:r>
              <a:rPr kumimoji="0" lang="el-GR" altLang="el-GR" sz="2000" b="0" i="0" u="none" strike="noStrike" cap="none" normalizeH="0" baseline="0" dirty="0">
                <a:ln>
                  <a:noFill/>
                </a:ln>
                <a:solidFill>
                  <a:srgbClr val="0A0A0A"/>
                </a:solidFill>
                <a:effectLst/>
                <a:latin typeface="Google Sans"/>
              </a:rPr>
              <a:t> από το σπίτι σου με το αυτοκίνητο στις εννέα.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Εντάξει. Πού </a:t>
            </a:r>
            <a:r>
              <a:rPr kumimoji="0" lang="el-GR" altLang="el-GR" sz="2000" b="1" i="0" u="none" strike="noStrike" cap="none" normalizeH="0" baseline="0" dirty="0">
                <a:ln>
                  <a:noFill/>
                </a:ln>
                <a:solidFill>
                  <a:srgbClr val="0A0A0A"/>
                </a:solidFill>
                <a:effectLst/>
                <a:latin typeface="Google Sans"/>
              </a:rPr>
              <a:t>θα σταματήσουμε</a:t>
            </a:r>
            <a:r>
              <a:rPr kumimoji="0" lang="el-GR" altLang="el-GR" sz="2000" b="0" i="0" u="none" strike="noStrike" cap="none" normalizeH="0" baseline="0" dirty="0">
                <a:ln>
                  <a:noFill/>
                </a:ln>
                <a:solidFill>
                  <a:srgbClr val="0A0A0A"/>
                </a:solidFill>
                <a:effectLst/>
                <a:latin typeface="Google Sans"/>
              </a:rPr>
              <a:t> πρώτα;</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a:t>
            </a:r>
            <a:r>
              <a:rPr kumimoji="0" lang="el-GR" altLang="el-GR" sz="2000" b="1" i="0" u="none" strike="noStrike" cap="none" normalizeH="0" baseline="0" dirty="0">
                <a:ln>
                  <a:noFill/>
                </a:ln>
                <a:solidFill>
                  <a:srgbClr val="0A0A0A"/>
                </a:solidFill>
                <a:effectLst/>
                <a:latin typeface="Google Sans"/>
              </a:rPr>
              <a:t>Θα οδηγήσω</a:t>
            </a:r>
            <a:r>
              <a:rPr kumimoji="0" lang="el-GR" altLang="el-GR" sz="2000" b="0" i="0" u="none" strike="noStrike" cap="none" normalizeH="0" baseline="0" dirty="0">
                <a:ln>
                  <a:noFill/>
                </a:ln>
                <a:solidFill>
                  <a:srgbClr val="0A0A0A"/>
                </a:solidFill>
                <a:effectLst/>
                <a:latin typeface="Google Sans"/>
              </a:rPr>
              <a:t> μέχρι το Ναύπλιο. Εκεί </a:t>
            </a:r>
            <a:r>
              <a:rPr kumimoji="0" lang="el-GR" altLang="el-GR" sz="2000" b="1" i="0" u="none" strike="noStrike" cap="none" normalizeH="0" baseline="0" dirty="0">
                <a:ln>
                  <a:noFill/>
                </a:ln>
                <a:solidFill>
                  <a:srgbClr val="0A0A0A"/>
                </a:solidFill>
                <a:effectLst/>
                <a:latin typeface="Google Sans"/>
              </a:rPr>
              <a:t>θα περπατήσουμε</a:t>
            </a:r>
            <a:r>
              <a:rPr kumimoji="0" lang="el-GR" altLang="el-GR" sz="2000" b="0" i="0" u="none" strike="noStrike" cap="none" normalizeH="0" baseline="0" dirty="0">
                <a:ln>
                  <a:noFill/>
                </a:ln>
                <a:solidFill>
                  <a:srgbClr val="0A0A0A"/>
                </a:solidFill>
                <a:effectLst/>
                <a:latin typeface="Google Sans"/>
              </a:rPr>
              <a:t> στην παλιά πόλη και </a:t>
            </a:r>
            <a:r>
              <a:rPr kumimoji="0" lang="el-GR" altLang="el-GR" sz="2000" b="1" i="0" u="none" strike="noStrike" cap="none" normalizeH="0" baseline="0" dirty="0">
                <a:ln>
                  <a:noFill/>
                </a:ln>
                <a:solidFill>
                  <a:srgbClr val="0A0A0A"/>
                </a:solidFill>
                <a:effectLst/>
                <a:latin typeface="Google Sans"/>
              </a:rPr>
              <a:t>θα βγάλουμε</a:t>
            </a:r>
            <a:r>
              <a:rPr kumimoji="0" lang="el-GR" altLang="el-GR" sz="2000" b="0" i="0" u="none" strike="noStrike" cap="none" normalizeH="0" baseline="0" dirty="0">
                <a:ln>
                  <a:noFill/>
                </a:ln>
                <a:solidFill>
                  <a:srgbClr val="0A0A0A"/>
                </a:solidFill>
                <a:effectLst/>
                <a:latin typeface="Google Sans"/>
              </a:rPr>
              <a:t> πολλές φωτογραφίες.</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Ωραία ιδέα! </a:t>
            </a:r>
            <a:r>
              <a:rPr kumimoji="0" lang="el-GR" altLang="el-GR" sz="2000" b="1" i="0" u="none" strike="noStrike" cap="none" normalizeH="0" baseline="0" dirty="0">
                <a:ln>
                  <a:noFill/>
                </a:ln>
                <a:solidFill>
                  <a:srgbClr val="0A0A0A"/>
                </a:solidFill>
                <a:effectLst/>
                <a:latin typeface="Google Sans"/>
              </a:rPr>
              <a:t>Θα ανέβουμε</a:t>
            </a:r>
            <a:r>
              <a:rPr kumimoji="0" lang="el-GR" altLang="el-GR" sz="2000" b="0" i="0" u="none" strike="noStrike" cap="none" normalizeH="0" baseline="0" dirty="0">
                <a:ln>
                  <a:noFill/>
                </a:ln>
                <a:solidFill>
                  <a:srgbClr val="0A0A0A"/>
                </a:solidFill>
                <a:effectLst/>
                <a:latin typeface="Google Sans"/>
              </a:rPr>
              <a:t> και στο κάστρο;</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Νίκος:</a:t>
            </a:r>
            <a:r>
              <a:rPr kumimoji="0" lang="el-GR" altLang="el-GR" sz="2000" b="0" i="0" u="none" strike="noStrike" cap="none" normalizeH="0" baseline="0" dirty="0">
                <a:ln>
                  <a:noFill/>
                </a:ln>
                <a:solidFill>
                  <a:srgbClr val="0A0A0A"/>
                </a:solidFill>
                <a:effectLst/>
                <a:latin typeface="Google Sans"/>
              </a:rPr>
              <a:t> Φυσικά! Μετά </a:t>
            </a:r>
            <a:r>
              <a:rPr kumimoji="0" lang="el-GR" altLang="el-GR" sz="2000" b="1" i="0" u="none" strike="noStrike" cap="none" normalizeH="0" baseline="0" dirty="0">
                <a:ln>
                  <a:noFill/>
                </a:ln>
                <a:solidFill>
                  <a:srgbClr val="0A0A0A"/>
                </a:solidFill>
                <a:effectLst/>
                <a:latin typeface="Google Sans"/>
              </a:rPr>
              <a:t>θα φάμε</a:t>
            </a:r>
            <a:r>
              <a:rPr kumimoji="0" lang="el-GR" altLang="el-GR" sz="2000" b="0" i="0" u="none" strike="noStrike" cap="none" normalizeH="0" baseline="0" dirty="0">
                <a:ln>
                  <a:noFill/>
                </a:ln>
                <a:solidFill>
                  <a:srgbClr val="0A0A0A"/>
                </a:solidFill>
                <a:effectLst/>
                <a:latin typeface="Google Sans"/>
              </a:rPr>
              <a:t> σε μια ταβέρνα δίπλα στο λιμάνι και </a:t>
            </a:r>
            <a:r>
              <a:rPr kumimoji="0" lang="el-GR" altLang="el-GR" sz="2000" b="1" i="0" u="none" strike="noStrike" cap="none" normalizeH="0" baseline="0" dirty="0">
                <a:ln>
                  <a:noFill/>
                </a:ln>
                <a:solidFill>
                  <a:srgbClr val="0A0A0A"/>
                </a:solidFill>
                <a:effectLst/>
                <a:latin typeface="Google Sans"/>
              </a:rPr>
              <a:t>θα γυρίσουμε</a:t>
            </a:r>
            <a:r>
              <a:rPr kumimoji="0" lang="el-GR" altLang="el-GR" sz="2000" b="0" i="0" u="none" strike="noStrike" cap="none" normalizeH="0" baseline="0" dirty="0">
                <a:ln>
                  <a:noFill/>
                </a:ln>
                <a:solidFill>
                  <a:srgbClr val="0A0A0A"/>
                </a:solidFill>
                <a:effectLst/>
                <a:latin typeface="Google Sans"/>
              </a:rPr>
              <a:t> το βράδυ πίσω.</a:t>
            </a:r>
            <a:br>
              <a:rPr kumimoji="0" lang="el-GR" altLang="el-GR" sz="2000" b="0" i="0" u="none" strike="noStrike" cap="none" normalizeH="0" baseline="0" dirty="0">
                <a:ln>
                  <a:noFill/>
                </a:ln>
                <a:solidFill>
                  <a:srgbClr val="0A0A0A"/>
                </a:solidFill>
                <a:effectLst/>
                <a:latin typeface="Google Sans"/>
              </a:rPr>
            </a:br>
            <a:r>
              <a:rPr kumimoji="0" lang="el-GR" altLang="el-GR" sz="2000" b="1" i="0" u="none" strike="noStrike" cap="none" normalizeH="0" baseline="0" dirty="0">
                <a:ln>
                  <a:noFill/>
                </a:ln>
                <a:solidFill>
                  <a:srgbClr val="0A0A0A"/>
                </a:solidFill>
                <a:effectLst/>
                <a:latin typeface="Google Sans"/>
              </a:rPr>
              <a:t>Μαρία:</a:t>
            </a:r>
            <a:r>
              <a:rPr kumimoji="0" lang="el-GR" altLang="el-GR" sz="2000" b="0" i="0" u="none" strike="noStrike" cap="none" normalizeH="0" baseline="0" dirty="0">
                <a:ln>
                  <a:noFill/>
                </a:ln>
                <a:solidFill>
                  <a:srgbClr val="0A0A0A"/>
                </a:solidFill>
                <a:effectLst/>
                <a:latin typeface="Google Sans"/>
              </a:rPr>
              <a:t> Τέλεια, </a:t>
            </a:r>
            <a:r>
              <a:rPr kumimoji="0" lang="el-GR" altLang="el-GR" sz="2000" b="1" i="0" u="none" strike="noStrike" cap="none" normalizeH="0" baseline="0" dirty="0">
                <a:ln>
                  <a:noFill/>
                </a:ln>
                <a:solidFill>
                  <a:srgbClr val="0A0A0A"/>
                </a:solidFill>
                <a:effectLst/>
                <a:latin typeface="Google Sans"/>
              </a:rPr>
              <a:t>θα περάσουμε</a:t>
            </a:r>
            <a:r>
              <a:rPr kumimoji="0" lang="el-GR" altLang="el-GR" sz="2000" b="0" i="0" u="none" strike="noStrike" cap="none" normalizeH="0" baseline="0" dirty="0">
                <a:ln>
                  <a:noFill/>
                </a:ln>
                <a:solidFill>
                  <a:srgbClr val="0A0A0A"/>
                </a:solidFill>
                <a:effectLst/>
                <a:latin typeface="Google Sans"/>
              </a:rPr>
              <a:t> υπέροχα!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pic>
        <p:nvPicPr>
          <p:cNvPr id="5122" name="Picture 2" descr="Ναύπλιο: Η πόλη των τεσσάρων εποχών">
            <a:extLst>
              <a:ext uri="{FF2B5EF4-FFF2-40B4-BE49-F238E27FC236}">
                <a16:creationId xmlns:a16="http://schemas.microsoft.com/office/drawing/2014/main" id="{3ACC8BB2-F044-245F-AC82-1F33F17EA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830" y="873760"/>
            <a:ext cx="3914249" cy="511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21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7FD8A-0B6E-1950-BC1C-FE3B7C49028D}"/>
            </a:ext>
          </a:extLst>
        </p:cNvPr>
        <p:cNvGrpSpPr/>
        <p:nvPr/>
      </p:nvGrpSpPr>
      <p:grpSpPr>
        <a:xfrm>
          <a:off x="0" y="0"/>
          <a:ext cx="0" cy="0"/>
          <a:chOff x="0" y="0"/>
          <a:chExt cx="0" cy="0"/>
        </a:xfrm>
      </p:grpSpPr>
      <p:sp>
        <p:nvSpPr>
          <p:cNvPr id="5" name="Ορθογώνιο 4">
            <a:extLst>
              <a:ext uri="{FF2B5EF4-FFF2-40B4-BE49-F238E27FC236}">
                <a16:creationId xmlns:a16="http://schemas.microsoft.com/office/drawing/2014/main" id="{DDE3C856-3E8C-5139-5834-6CB3ECE240C0}"/>
              </a:ext>
            </a:extLst>
          </p:cNvPr>
          <p:cNvSpPr/>
          <p:nvPr/>
        </p:nvSpPr>
        <p:spPr>
          <a:xfrm>
            <a:off x="0" y="295275"/>
            <a:ext cx="7097486" cy="990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Παραγωγή  γραπτού λόγου </a:t>
            </a:r>
          </a:p>
        </p:txBody>
      </p:sp>
      <p:sp>
        <p:nvSpPr>
          <p:cNvPr id="8" name="Ορθογώνιο 7">
            <a:extLst>
              <a:ext uri="{FF2B5EF4-FFF2-40B4-BE49-F238E27FC236}">
                <a16:creationId xmlns:a16="http://schemas.microsoft.com/office/drawing/2014/main" id="{7F65885A-6C43-1608-5151-1E86E544C6AF}"/>
              </a:ext>
            </a:extLst>
          </p:cNvPr>
          <p:cNvSpPr/>
          <p:nvPr/>
        </p:nvSpPr>
        <p:spPr>
          <a:xfrm>
            <a:off x="163541" y="5855617"/>
            <a:ext cx="3287230" cy="66403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600" dirty="0"/>
              <a:t>Συμπληρώστε!</a:t>
            </a:r>
          </a:p>
        </p:txBody>
      </p:sp>
      <p:sp>
        <p:nvSpPr>
          <p:cNvPr id="4" name="Rectangle 1">
            <a:extLst>
              <a:ext uri="{FF2B5EF4-FFF2-40B4-BE49-F238E27FC236}">
                <a16:creationId xmlns:a16="http://schemas.microsoft.com/office/drawing/2014/main" id="{5A26877A-C045-47F2-DB33-E4F3A1D3D47E}"/>
              </a:ext>
            </a:extLst>
          </p:cNvPr>
          <p:cNvSpPr>
            <a:spLocks noChangeArrowheads="1"/>
          </p:cNvSpPr>
          <p:nvPr/>
        </p:nvSpPr>
        <p:spPr bwMode="auto">
          <a:xfrm>
            <a:off x="2859755" y="3868004"/>
            <a:ext cx="8243674"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i="0" u="none" strike="noStrike" cap="none" normalizeH="0" baseline="0" dirty="0">
              <a:ln>
                <a:noFill/>
              </a:ln>
              <a:solidFill>
                <a:schemeClr val="tx1"/>
              </a:solidFill>
              <a:effectLst/>
              <a:latin typeface="Arial" panose="020B0604020202020204" pitchFamily="34" charset="0"/>
            </a:endParaRPr>
          </a:p>
        </p:txBody>
      </p:sp>
      <p:pic>
        <p:nvPicPr>
          <p:cNvPr id="3074" name="Picture 2" descr="Ανέκδοτο: Η δασκάλα λέει «γράψτε διάλογο»">
            <a:extLst>
              <a:ext uri="{FF2B5EF4-FFF2-40B4-BE49-F238E27FC236}">
                <a16:creationId xmlns:a16="http://schemas.microsoft.com/office/drawing/2014/main" id="{8629BE29-1027-A866-B9E9-BECB6F88E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36" y="2558143"/>
            <a:ext cx="2005693" cy="2862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Επιστολή του &quot;Αναγνώστη&quot; προς την Εφημερίδα των Συντακτών - ΠΕΡΙΟΔΙΚΟ Ο  ΑΝΑΓΝΩΣΤΗΣ ΓΙΑ ΤΟ ΒΙΒΛΙΟ ΚΑΙ ΤΙΣ ΤΕΧΝΕΣ">
            <a:extLst>
              <a:ext uri="{FF2B5EF4-FFF2-40B4-BE49-F238E27FC236}">
                <a16:creationId xmlns:a16="http://schemas.microsoft.com/office/drawing/2014/main" id="{36047D99-4322-29B8-E779-BE397D713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722" y="2540695"/>
            <a:ext cx="4522111" cy="2654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370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58922"/>
            <a:ext cx="11643360" cy="1793625"/>
          </a:xfrm>
        </p:spPr>
        <p:txBody>
          <a:bodyPr>
            <a:normAutofit fontScale="90000"/>
          </a:bodyPr>
          <a:lstStyle/>
          <a:p>
            <a:r>
              <a:rPr lang="el-GR" sz="3200" b="1" dirty="0"/>
              <a:t>Γράφεις </a:t>
            </a:r>
            <a:r>
              <a:rPr lang="el-GR" sz="3200" b="1" u="sng" dirty="0"/>
              <a:t>γράμμα</a:t>
            </a:r>
            <a:r>
              <a:rPr lang="el-GR" sz="3200" b="1" dirty="0"/>
              <a:t> σε έναν φίλο σου/μια φίλη σου και του/της περιγράφεις </a:t>
            </a:r>
            <a:br>
              <a:rPr lang="el-GR" sz="3200" b="1" dirty="0"/>
            </a:br>
            <a:r>
              <a:rPr lang="el-GR" sz="3200" b="1" dirty="0"/>
              <a:t>τα σχέδιά σου για τις επόμενες καλοκαιρινές διακοπές.</a:t>
            </a:r>
            <a:br>
              <a:rPr lang="el-GR" sz="3200" b="1" dirty="0"/>
            </a:br>
            <a:r>
              <a:rPr lang="el-GR" sz="3200" b="1" dirty="0"/>
              <a:t>(80-100 λέξεις): </a:t>
            </a:r>
            <a:endParaRPr lang="en-US" sz="3200" b="1" dirty="0"/>
          </a:p>
        </p:txBody>
      </p:sp>
      <p:sp>
        <p:nvSpPr>
          <p:cNvPr id="5" name="Rectangle 4"/>
          <p:cNvSpPr/>
          <p:nvPr/>
        </p:nvSpPr>
        <p:spPr>
          <a:xfrm>
            <a:off x="258535" y="3600451"/>
            <a:ext cx="4597219" cy="1529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u="sng" dirty="0">
                <a:solidFill>
                  <a:schemeClr val="tx1"/>
                </a:solidFill>
              </a:rPr>
              <a:t>Αγαπημένε μου  φίλε,</a:t>
            </a:r>
          </a:p>
          <a:p>
            <a:pPr algn="ctr"/>
            <a:r>
              <a:rPr lang="el-GR" sz="3600" u="sng" dirty="0">
                <a:solidFill>
                  <a:schemeClr val="tx1"/>
                </a:solidFill>
              </a:rPr>
              <a:t>Αγαπημένη μου  φίλη,</a:t>
            </a:r>
          </a:p>
        </p:txBody>
      </p:sp>
      <p:pic>
        <p:nvPicPr>
          <p:cNvPr id="2050" name="Picture 2" descr="κορίτσι αγόρι Στοκ Εικονογραφήσεις, Vectors, &amp; Clipart – (506,722 Στοκ  Εικονογραφήσεις)">
            <a:extLst>
              <a:ext uri="{FF2B5EF4-FFF2-40B4-BE49-F238E27FC236}">
                <a16:creationId xmlns:a16="http://schemas.microsoft.com/office/drawing/2014/main" id="{FF2307E4-6027-5280-5AB9-9321E2DAC1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3905"/>
          <a:stretch>
            <a:fillRect/>
          </a:stretch>
        </p:blipFill>
        <p:spPr bwMode="auto">
          <a:xfrm>
            <a:off x="5024438" y="2357438"/>
            <a:ext cx="1202191" cy="1702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descr="κορίτσι αγόρι Στοκ Εικονογραφήσεις, Vectors, &amp; Clipart – (506,722 Στοκ  Εικονογραφήσεις)">
            <a:extLst>
              <a:ext uri="{FF2B5EF4-FFF2-40B4-BE49-F238E27FC236}">
                <a16:creationId xmlns:a16="http://schemas.microsoft.com/office/drawing/2014/main" id="{8FBC5C87-42AD-30F1-9B39-425A761066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a:fillRect/>
          </a:stretch>
        </p:blipFill>
        <p:spPr bwMode="auto">
          <a:xfrm>
            <a:off x="5089751" y="4365263"/>
            <a:ext cx="1202191"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4">
            <a:extLst>
              <a:ext uri="{FF2B5EF4-FFF2-40B4-BE49-F238E27FC236}">
                <a16:creationId xmlns:a16="http://schemas.microsoft.com/office/drawing/2014/main" id="{B127D792-055B-7CEF-60FA-08B4A3DE517D}"/>
              </a:ext>
            </a:extLst>
          </p:cNvPr>
          <p:cNvSpPr/>
          <p:nvPr/>
        </p:nvSpPr>
        <p:spPr>
          <a:xfrm>
            <a:off x="7489145" y="1440181"/>
            <a:ext cx="4597219" cy="15296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solidFill>
              </a:rPr>
              <a:t>Λευκωσία, 28 Απριλίου 2026</a:t>
            </a:r>
          </a:p>
        </p:txBody>
      </p:sp>
    </p:spTree>
    <p:extLst>
      <p:ext uri="{BB962C8B-B14F-4D97-AF65-F5344CB8AC3E}">
        <p14:creationId xmlns:p14="http://schemas.microsoft.com/office/powerpoint/2010/main" val="320240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283</TotalTime>
  <Words>830</Words>
  <Application>Microsoft Office PowerPoint</Application>
  <PresentationFormat>Ευρεία οθόνη</PresentationFormat>
  <Paragraphs>149</Paragraphs>
  <Slides>23</Slides>
  <Notes>2</Notes>
  <HiddenSlides>0</HiddenSlides>
  <MMClips>2</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23</vt:i4>
      </vt:variant>
    </vt:vector>
  </HeadingPairs>
  <TitlesOfParts>
    <vt:vector size="30" baseType="lpstr">
      <vt:lpstr>Aptos</vt:lpstr>
      <vt:lpstr>Arial</vt:lpstr>
      <vt:lpstr>Calibri</vt:lpstr>
      <vt:lpstr>Calibri Light</vt:lpstr>
      <vt:lpstr>Google Sans</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Γράφεις γράμμα σε έναν φίλο σου/μια φίλη σου και του/της περιγράφεις  τα σχέδιά σου για τις επόμενες καλοκαιρινές διακοπές. (80-100 λέξεις): </vt:lpstr>
      <vt:lpstr>Πού θα πας;</vt:lpstr>
      <vt:lpstr>Με ποιους  θα πας;</vt:lpstr>
      <vt:lpstr>Πώς θα ταξιδέψεις;</vt:lpstr>
      <vt:lpstr>Πού θα μείνεις;</vt:lpstr>
      <vt:lpstr>Πώς είναι το μέρος;</vt:lpstr>
      <vt:lpstr>Τι  σου  αρέσει πιο πολύ;</vt:lpstr>
      <vt:lpstr>Τι  θα κάνεις;</vt:lpstr>
      <vt:lpstr> Πώς  είναι  ο καιρός;</vt:lpstr>
      <vt:lpstr>Παρουσίαση του PowerPoint</vt:lpstr>
      <vt:lpstr>Αυτοαξιολόγηση στο σπίτι </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Ελένη Χαραλάμπους</cp:lastModifiedBy>
  <cp:revision>64</cp:revision>
  <dcterms:created xsi:type="dcterms:W3CDTF">2025-05-12T06:17:38Z</dcterms:created>
  <dcterms:modified xsi:type="dcterms:W3CDTF">2026-04-28T11:42:46Z</dcterms:modified>
</cp:coreProperties>
</file>