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30" r:id="rId2"/>
    <p:sldId id="671" r:id="rId3"/>
    <p:sldId id="451" r:id="rId4"/>
    <p:sldId id="611" r:id="rId5"/>
    <p:sldId id="675" r:id="rId6"/>
    <p:sldId id="652" r:id="rId7"/>
    <p:sldId id="674" r:id="rId8"/>
    <p:sldId id="654" r:id="rId9"/>
    <p:sldId id="672" r:id="rId10"/>
    <p:sldId id="677" r:id="rId11"/>
    <p:sldId id="676" r:id="rId12"/>
    <p:sldId id="642" r:id="rId13"/>
    <p:sldId id="314" r:id="rId14"/>
    <p:sldId id="303" r:id="rId15"/>
    <p:sldId id="616" r:id="rId16"/>
    <p:sldId id="6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9EE66-260D-47DE-B741-C537C3D8E298}" type="datetimeFigureOut">
              <a:rPr lang="el-GR" smtClean="0"/>
              <a:t>29/4/2026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9AF52-B0FC-4B5F-BDBA-DCA5B05642C9}" type="slidenum">
              <a:rPr lang="el-GR" smtClean="0"/>
              <a:t>‹#›</a:t>
            </a:fld>
            <a:endParaRPr lang="el-GR"/>
          </a:p>
        </p:txBody>
      </p:sp>
    </p:spTree>
    <p:extLst>
      <p:ext uri="{BB962C8B-B14F-4D97-AF65-F5344CB8AC3E}">
        <p14:creationId xmlns:p14="http://schemas.microsoft.com/office/powerpoint/2010/main" val="87577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C2BBA0E-FCE6-4FF8-B6BD-C02FC8957C17}" type="slidenum">
              <a:rPr lang="el-GR" smtClean="0"/>
              <a:t>4</a:t>
            </a:fld>
            <a:endParaRPr lang="el-GR"/>
          </a:p>
        </p:txBody>
      </p:sp>
    </p:spTree>
    <p:extLst>
      <p:ext uri="{BB962C8B-B14F-4D97-AF65-F5344CB8AC3E}">
        <p14:creationId xmlns:p14="http://schemas.microsoft.com/office/powerpoint/2010/main" val="289036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1C9F08-5261-4BA0-87CA-9491E35C94DD}"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1406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95498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0237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33428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1C9F08-5261-4BA0-87CA-9491E35C94DD}"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45769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1C9F08-5261-4BA0-87CA-9491E35C94DD}"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25632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1C9F08-5261-4BA0-87CA-9491E35C94DD}" type="datetimeFigureOut">
              <a:rPr lang="en-US" smtClean="0"/>
              <a:t>4/29/2026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29109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C9F08-5261-4BA0-87CA-9491E35C94DD}" type="datetimeFigureOut">
              <a:rPr lang="en-US" smtClean="0"/>
              <a:t>4/29/2026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74677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C9F08-5261-4BA0-87CA-9491E35C94DD}" type="datetimeFigureOut">
              <a:rPr lang="en-US" smtClean="0"/>
              <a:t>4/29/2026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3897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25902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841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C9F08-5261-4BA0-87CA-9491E35C94DD}" type="datetimeFigureOut">
              <a:rPr lang="en-US" smtClean="0"/>
              <a:t>4/29/2026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FFCB3-78B5-4B7C-9EDE-EF3BF3668C0A}" type="slidenum">
              <a:rPr lang="en-US" smtClean="0"/>
              <a:t>‹#›</a:t>
            </a:fld>
            <a:endParaRPr lang="en-US"/>
          </a:p>
        </p:txBody>
      </p:sp>
    </p:spTree>
    <p:extLst>
      <p:ext uri="{BB962C8B-B14F-4D97-AF65-F5344CB8AC3E}">
        <p14:creationId xmlns:p14="http://schemas.microsoft.com/office/powerpoint/2010/main" val="1444130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85. Α2.Θεματικός κύκλος 8 Ταξίδια - Διακοπές - Καιρός - Φυσικό περιβάλλον</a:t>
            </a:r>
            <a:r>
              <a:rPr lang="en-US" dirty="0">
                <a:solidFill>
                  <a:schemeClr val="tx1"/>
                </a:solidFill>
              </a:rPr>
              <a:t> </a:t>
            </a:r>
            <a:r>
              <a:rPr lang="el-GR" dirty="0">
                <a:solidFill>
                  <a:schemeClr val="tx1"/>
                </a:solidFill>
              </a:rPr>
              <a:t>_ Συνοπτική  Προστακτική </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0FFF1-2047-8FA2-CB22-2DE73A81FF3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CF81922-E997-B753-AA56-95B8E95DD777}"/>
              </a:ext>
            </a:extLst>
          </p:cNvPr>
          <p:cNvSpPr txBox="1"/>
          <p:nvPr/>
        </p:nvSpPr>
        <p:spPr>
          <a:xfrm>
            <a:off x="4297680" y="270803"/>
            <a:ext cx="2773680" cy="769441"/>
          </a:xfrm>
          <a:prstGeom prst="rect">
            <a:avLst/>
          </a:prstGeom>
          <a:noFill/>
        </p:spPr>
        <p:txBody>
          <a:bodyPr wrap="square">
            <a:spAutoFit/>
          </a:bodyPr>
          <a:lstStyle/>
          <a:p>
            <a:r>
              <a:rPr lang="el-GR" sz="4400" b="1" dirty="0"/>
              <a:t>Οδηγίες!!!</a:t>
            </a:r>
          </a:p>
        </p:txBody>
      </p:sp>
      <p:sp>
        <p:nvSpPr>
          <p:cNvPr id="4" name="TextBox 3">
            <a:extLst>
              <a:ext uri="{FF2B5EF4-FFF2-40B4-BE49-F238E27FC236}">
                <a16:creationId xmlns:a16="http://schemas.microsoft.com/office/drawing/2014/main" id="{37B21D99-F5AB-23B5-108A-397AAE27F74A}"/>
              </a:ext>
            </a:extLst>
          </p:cNvPr>
          <p:cNvSpPr txBox="1"/>
          <p:nvPr/>
        </p:nvSpPr>
        <p:spPr>
          <a:xfrm>
            <a:off x="375920" y="2149996"/>
            <a:ext cx="11419840" cy="3801041"/>
          </a:xfrm>
          <a:prstGeom prst="rect">
            <a:avLst/>
          </a:prstGeom>
          <a:noFill/>
        </p:spPr>
        <p:txBody>
          <a:bodyPr wrap="square">
            <a:spAutoFit/>
          </a:bodyPr>
          <a:lstStyle/>
          <a:p>
            <a:r>
              <a:rPr lang="el-GR" sz="3600" dirty="0"/>
              <a:t>Μην </a:t>
            </a:r>
            <a:r>
              <a:rPr lang="el-GR" sz="3600" dirty="0">
                <a:solidFill>
                  <a:srgbClr val="FF0000"/>
                </a:solidFill>
              </a:rPr>
              <a:t>πάρετε</a:t>
            </a:r>
            <a:r>
              <a:rPr lang="el-GR" sz="3600" dirty="0"/>
              <a:t> μαζί σας κινητά ή ακριβά παιχνίδια!</a:t>
            </a:r>
          </a:p>
          <a:p>
            <a:r>
              <a:rPr lang="el-GR" sz="3600" dirty="0"/>
              <a:t>Μην </a:t>
            </a:r>
            <a:r>
              <a:rPr lang="el-GR" sz="3600" dirty="0">
                <a:solidFill>
                  <a:srgbClr val="FF0000"/>
                </a:solidFill>
              </a:rPr>
              <a:t>σηκωθείτε</a:t>
            </a:r>
            <a:r>
              <a:rPr lang="el-GR" sz="3600" dirty="0"/>
              <a:t> από το κάθισμα!</a:t>
            </a:r>
          </a:p>
          <a:p>
            <a:r>
              <a:rPr lang="el-GR" sz="3600" dirty="0"/>
              <a:t>Μην </a:t>
            </a:r>
            <a:r>
              <a:rPr lang="el-GR" sz="3600" dirty="0">
                <a:solidFill>
                  <a:srgbClr val="FF0000"/>
                </a:solidFill>
              </a:rPr>
              <a:t>φάτε</a:t>
            </a:r>
            <a:r>
              <a:rPr lang="el-GR" sz="3600" dirty="0"/>
              <a:t>  γλυκά και πατατάκια στο λεωφορείο!</a:t>
            </a:r>
          </a:p>
          <a:p>
            <a:r>
              <a:rPr lang="el-GR" sz="3600" dirty="0"/>
              <a:t>Μην </a:t>
            </a:r>
            <a:r>
              <a:rPr lang="el-GR" sz="3600" dirty="0">
                <a:solidFill>
                  <a:srgbClr val="FF0000"/>
                </a:solidFill>
              </a:rPr>
              <a:t>απομακρυνθείτε</a:t>
            </a:r>
            <a:r>
              <a:rPr lang="el-GR" sz="3600" dirty="0"/>
              <a:t> από την ομάδα σας!</a:t>
            </a:r>
          </a:p>
          <a:p>
            <a:r>
              <a:rPr lang="el-GR" sz="3600" dirty="0"/>
              <a:t>Μην </a:t>
            </a:r>
            <a:r>
              <a:rPr lang="el-GR" sz="3600" dirty="0">
                <a:solidFill>
                  <a:srgbClr val="FF0000"/>
                </a:solidFill>
              </a:rPr>
              <a:t>πετάξετε</a:t>
            </a:r>
            <a:r>
              <a:rPr lang="el-GR" sz="3600" dirty="0"/>
              <a:t> σκουπίδια κάτω! Βρείτε έναν κάδο!</a:t>
            </a:r>
          </a:p>
          <a:p>
            <a:endParaRPr lang="el-GR" sz="3600" dirty="0"/>
          </a:p>
          <a:p>
            <a:pPr algn="l">
              <a:lnSpc>
                <a:spcPts val="1800"/>
              </a:lnSpc>
              <a:spcBef>
                <a:spcPts val="1200"/>
              </a:spcBef>
              <a:spcAft>
                <a:spcPts val="1200"/>
              </a:spcAft>
            </a:pPr>
            <a:endParaRPr lang="el-GR" sz="1600" b="0" i="0" dirty="0">
              <a:solidFill>
                <a:srgbClr val="0A0A0A"/>
              </a:solidFill>
              <a:effectLst/>
            </a:endParaRPr>
          </a:p>
        </p:txBody>
      </p:sp>
      <p:sp>
        <p:nvSpPr>
          <p:cNvPr id="5" name="Ορθογώνιο: Στρογγύλεμα γωνιών 4">
            <a:extLst>
              <a:ext uri="{FF2B5EF4-FFF2-40B4-BE49-F238E27FC236}">
                <a16:creationId xmlns:a16="http://schemas.microsoft.com/office/drawing/2014/main" id="{062D2F75-937A-2615-F1EB-303095728A6B}"/>
              </a:ext>
            </a:extLst>
          </p:cNvPr>
          <p:cNvSpPr/>
          <p:nvPr/>
        </p:nvSpPr>
        <p:spPr>
          <a:xfrm>
            <a:off x="375920" y="1280160"/>
            <a:ext cx="11135360" cy="6299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20296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12CAB-DC69-4C7E-E1C2-33440AC322E1}"/>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9C8B4F94-47E9-9094-026E-9997889BC122}"/>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4" name="Rectangle 1">
            <a:extLst>
              <a:ext uri="{FF2B5EF4-FFF2-40B4-BE49-F238E27FC236}">
                <a16:creationId xmlns:a16="http://schemas.microsoft.com/office/drawing/2014/main" id="{F358A1E8-99C6-7947-B176-F07AAE81BACE}"/>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2050" name="Picture 2" descr="Εικονογράφηση μιας μητέρας που δίνει ένα φιλί αποχαιρετισμού στην κόρη της  Διανυσματική απεικόνιση - εικονογραφία από lifestyle: 156488127">
            <a:extLst>
              <a:ext uri="{FF2B5EF4-FFF2-40B4-BE49-F238E27FC236}">
                <a16:creationId xmlns:a16="http://schemas.microsoft.com/office/drawing/2014/main" id="{D0E626E2-3C04-B720-24E2-FA7012838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0754" y="2270290"/>
            <a:ext cx="3381675" cy="4224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09F869B-BD9C-96BF-A072-C290CA93D083}"/>
              </a:ext>
            </a:extLst>
          </p:cNvPr>
          <p:cNvSpPr txBox="1"/>
          <p:nvPr/>
        </p:nvSpPr>
        <p:spPr>
          <a:xfrm>
            <a:off x="301896" y="3627264"/>
            <a:ext cx="4862725" cy="1754326"/>
          </a:xfrm>
          <a:prstGeom prst="rect">
            <a:avLst/>
          </a:prstGeom>
          <a:noFill/>
          <a:ln w="57150">
            <a:solidFill>
              <a:schemeClr val="tx1"/>
            </a:solidFill>
          </a:ln>
        </p:spPr>
        <p:txBody>
          <a:bodyPr wrap="square">
            <a:spAutoFit/>
          </a:bodyPr>
          <a:lstStyle/>
          <a:p>
            <a:r>
              <a:rPr lang="el-GR" b="1" dirty="0">
                <a:solidFill>
                  <a:srgbClr val="0A0A0A"/>
                </a:solidFill>
                <a:latin typeface="Google Sans"/>
              </a:rPr>
              <a:t>Φ</a:t>
            </a:r>
            <a:r>
              <a:rPr lang="el-GR" b="1" i="0" dirty="0">
                <a:solidFill>
                  <a:srgbClr val="0A0A0A"/>
                </a:solidFill>
                <a:effectLst/>
                <a:latin typeface="Google Sans"/>
              </a:rPr>
              <a:t>ανταστείτε ότι η μαμά/ο μπαμπάς ετοιμάζεται να φύγει από το σπίτι.  Θα σας αφήσει μόνους για λίγο. Πριν κλείσει την πόρτα, σας δίνει μερικές γρήγορες οδηγίες για πράγματα που δεν πρέπει να κάνετε ούτε μια φορά μέχρι να επιστρέψει. </a:t>
            </a:r>
            <a:endParaRPr lang="el-GR" b="1" dirty="0"/>
          </a:p>
        </p:txBody>
      </p:sp>
      <p:pic>
        <p:nvPicPr>
          <p:cNvPr id="2" name="Picture 2" descr="Child waving goodbye - 2,4 χιλιάδες εικόνες, εικονογραφήσεις και  φωτογραφίες στοκ χωρίς δικαιώματα | Shutterstock">
            <a:extLst>
              <a:ext uri="{FF2B5EF4-FFF2-40B4-BE49-F238E27FC236}">
                <a16:creationId xmlns:a16="http://schemas.microsoft.com/office/drawing/2014/main" id="{9F0CABB4-C441-359A-5FD9-F73D9587B7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25" t="36787" r="23904" b="15288"/>
          <a:stretch>
            <a:fillRect/>
          </a:stretch>
        </p:blipFill>
        <p:spPr bwMode="auto">
          <a:xfrm>
            <a:off x="8798560" y="2270289"/>
            <a:ext cx="3091543" cy="4224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D806F48-6AB1-9748-F0F0-91D33F9569CF}"/>
              </a:ext>
            </a:extLst>
          </p:cNvPr>
          <p:cNvSpPr txBox="1"/>
          <p:nvPr/>
        </p:nvSpPr>
        <p:spPr>
          <a:xfrm>
            <a:off x="301897" y="5663586"/>
            <a:ext cx="4862726" cy="830997"/>
          </a:xfrm>
          <a:prstGeom prst="rect">
            <a:avLst/>
          </a:prstGeom>
          <a:solidFill>
            <a:schemeClr val="bg1"/>
          </a:solidFill>
          <a:ln w="57150">
            <a:solidFill>
              <a:schemeClr val="tx1"/>
            </a:solidFill>
          </a:ln>
        </p:spPr>
        <p:txBody>
          <a:bodyPr wrap="square">
            <a:spAutoFit/>
          </a:bodyPr>
          <a:lstStyle/>
          <a:p>
            <a:pPr lvl="0" eaLnBrk="0" fontAlgn="base" hangingPunct="0">
              <a:spcBef>
                <a:spcPct val="0"/>
              </a:spcBef>
              <a:spcAft>
                <a:spcPct val="0"/>
              </a:spcAft>
            </a:pPr>
            <a:r>
              <a:rPr kumimoji="0" lang="el-GR" altLang="el-GR" sz="1200" b="1" i="0" u="none" strike="noStrike" cap="none" normalizeH="0" baseline="0" dirty="0">
                <a:ln>
                  <a:noFill/>
                </a:ln>
                <a:solidFill>
                  <a:srgbClr val="0A0A0A"/>
                </a:solidFill>
                <a:effectLst/>
                <a:latin typeface="Google Sans"/>
              </a:rPr>
              <a:t>Χωριστείτε σε ζευγάρια: γονιός και παιδί. Ο γονιός στέκεται στην πόρτα έτοιμος να φύγει. Έχει 30 δευτερόλεπτα να δώσει στο παιδί 3 </a:t>
            </a:r>
            <a:r>
              <a:rPr lang="el-GR" sz="1200" b="1" dirty="0">
                <a:solidFill>
                  <a:srgbClr val="0A0A0A"/>
                </a:solidFill>
                <a:latin typeface="Google Sans"/>
              </a:rPr>
              <a:t>οδηγίες για πράγματα που δεν πρέπει να κάνετε ούτε μια φορά μέχρι να επιστρέψει.</a:t>
            </a:r>
            <a:r>
              <a:rPr kumimoji="0" lang="el-GR" altLang="el-GR" sz="1200" b="1" i="0" u="none" strike="noStrike" cap="none" normalizeH="0" baseline="0" dirty="0">
                <a:ln>
                  <a:noFill/>
                </a:ln>
                <a:solidFill>
                  <a:srgbClr val="0A0A0A"/>
                </a:solidFill>
                <a:effectLst/>
                <a:latin typeface="Google Sans"/>
              </a:rPr>
              <a:t> Το παιδί πρέπει να υποσχεθεί ότι θα υπακούσει!</a:t>
            </a:r>
            <a:endParaRPr kumimoji="0" lang="el-GR" altLang="el-GR" sz="12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2466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70C73-50A6-D24D-65BF-3A00410DEEB9}"/>
            </a:ext>
          </a:extLst>
        </p:cNvPr>
        <p:cNvGrpSpPr/>
        <p:nvPr/>
      </p:nvGrpSpPr>
      <p:grpSpPr>
        <a:xfrm>
          <a:off x="0" y="0"/>
          <a:ext cx="0" cy="0"/>
          <a:chOff x="0" y="0"/>
          <a:chExt cx="0" cy="0"/>
        </a:xfrm>
      </p:grpSpPr>
      <p:pic>
        <p:nvPicPr>
          <p:cNvPr id="7" name="Picture 2" descr="εικονεσ : δημόσια ομιλία, εισαγωγή, μικρόφωνο, γυναίκα, επιχειρηματίας,  επικοινωνία, διάσκεψη, εξοπλισμός, interviewing, δημοσιογράφος, Νέα,  ρεπόρτερ, εκτέλεση, παρουσίαση, δωρητής, τύπος, δημόσιο, Ομιλία, ΜΙΛΑ ρε,  τεχνολογία, ΚΙΝΟΥΜΕΝΟ ΣΧΕΔΙΟ, ΦΟΡΗΤΟΣ ...">
            <a:extLst>
              <a:ext uri="{FF2B5EF4-FFF2-40B4-BE49-F238E27FC236}">
                <a16:creationId xmlns:a16="http://schemas.microsoft.com/office/drawing/2014/main" id="{01A1BF27-55AB-2FBA-7B6A-F41EB4EC84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5794" y="643467"/>
            <a:ext cx="2475653" cy="24756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Καρτούν γέρος gesturing Βγες έξω! Διάνυσμα από ©lineartestpilot 101865848">
            <a:extLst>
              <a:ext uri="{FF2B5EF4-FFF2-40B4-BE49-F238E27FC236}">
                <a16:creationId xmlns:a16="http://schemas.microsoft.com/office/drawing/2014/main" id="{EBDDC334-F98E-4950-A7B0-8FCB092620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705658" y="650497"/>
            <a:ext cx="2468623" cy="24686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Αυτί Άκουσε Εικονίδιο Διάνυσμα Γεμάτη Επίπεδη Σημάδι Στερεά Εικονόγραμμα  Απομονωμένα Διάνυσμα από ©avicons 236212644">
            <a:extLst>
              <a:ext uri="{FF2B5EF4-FFF2-40B4-BE49-F238E27FC236}">
                <a16:creationId xmlns:a16="http://schemas.microsoft.com/office/drawing/2014/main" id="{E2707D7A-0D17-05BB-91C1-C0A05B4791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608" b="24389"/>
          <a:stretch>
            <a:fillRect/>
          </a:stretch>
        </p:blipFill>
        <p:spPr bwMode="auto">
          <a:xfrm>
            <a:off x="1008753" y="3985669"/>
            <a:ext cx="2332534" cy="16313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Τα Λεξικά του ΙΕΛ">
            <a:extLst>
              <a:ext uri="{FF2B5EF4-FFF2-40B4-BE49-F238E27FC236}">
                <a16:creationId xmlns:a16="http://schemas.microsoft.com/office/drawing/2014/main" id="{256D21B1-3F9F-B10D-A8FD-BADBA61277F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83906" y="3818714"/>
            <a:ext cx="2660387" cy="24011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Τα Λεξικά του ΙΕΛ">
            <a:extLst>
              <a:ext uri="{FF2B5EF4-FFF2-40B4-BE49-F238E27FC236}">
                <a16:creationId xmlns:a16="http://schemas.microsoft.com/office/drawing/2014/main" id="{1AD1480B-ED40-7EFD-1CAB-27A8847E49A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782086" y="3765406"/>
            <a:ext cx="2730731" cy="2464601"/>
          </a:xfrm>
          <a:prstGeom prst="rect">
            <a:avLst/>
          </a:prstGeom>
          <a:noFill/>
          <a:extLst>
            <a:ext uri="{909E8E84-426E-40DD-AFC4-6F175D3DCCD1}">
              <a14:hiddenFill xmlns:a14="http://schemas.microsoft.com/office/drawing/2010/main">
                <a:solidFill>
                  <a:srgbClr val="FFFFFF"/>
                </a:solidFill>
              </a14:hiddenFill>
            </a:ext>
          </a:extLst>
        </p:spPr>
      </p:pic>
      <p:sp>
        <p:nvSpPr>
          <p:cNvPr id="8" name="Οβάλ 7">
            <a:extLst>
              <a:ext uri="{FF2B5EF4-FFF2-40B4-BE49-F238E27FC236}">
                <a16:creationId xmlns:a16="http://schemas.microsoft.com/office/drawing/2014/main" id="{46FD972A-47C4-6F23-1441-77F75B83E8BF}"/>
              </a:ext>
            </a:extLst>
          </p:cNvPr>
          <p:cNvSpPr/>
          <p:nvPr/>
        </p:nvSpPr>
        <p:spPr>
          <a:xfrm>
            <a:off x="3975474" y="1597699"/>
            <a:ext cx="2865611" cy="198370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Μην του μιλήσεις!</a:t>
            </a:r>
            <a:endParaRPr lang="el-CY" sz="2400" dirty="0">
              <a:solidFill>
                <a:schemeClr val="tx1"/>
              </a:solidFill>
            </a:endParaRPr>
          </a:p>
        </p:txBody>
      </p:sp>
      <p:sp>
        <p:nvSpPr>
          <p:cNvPr id="10" name="Οβάλ 9">
            <a:extLst>
              <a:ext uri="{FF2B5EF4-FFF2-40B4-BE49-F238E27FC236}">
                <a16:creationId xmlns:a16="http://schemas.microsoft.com/office/drawing/2014/main" id="{9D70CC0C-AA77-A578-BACB-23FC1E9A6435}"/>
              </a:ext>
            </a:extLst>
          </p:cNvPr>
          <p:cNvSpPr/>
          <p:nvPr/>
        </p:nvSpPr>
        <p:spPr>
          <a:xfrm>
            <a:off x="7171072" y="1755682"/>
            <a:ext cx="2468623" cy="198319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Μη βγεις έξω τώρα!</a:t>
            </a:r>
            <a:endParaRPr lang="el-CY" sz="2400" dirty="0">
              <a:solidFill>
                <a:schemeClr val="tx1"/>
              </a:solidFill>
            </a:endParaRPr>
          </a:p>
        </p:txBody>
      </p:sp>
      <p:sp>
        <p:nvSpPr>
          <p:cNvPr id="11" name="Οβάλ 10">
            <a:extLst>
              <a:ext uri="{FF2B5EF4-FFF2-40B4-BE49-F238E27FC236}">
                <a16:creationId xmlns:a16="http://schemas.microsoft.com/office/drawing/2014/main" id="{9D4C5CBD-CD89-8C52-D2B5-526E5E0E7D1F}"/>
              </a:ext>
            </a:extLst>
          </p:cNvPr>
          <p:cNvSpPr/>
          <p:nvPr/>
        </p:nvSpPr>
        <p:spPr>
          <a:xfrm>
            <a:off x="2764549" y="3795729"/>
            <a:ext cx="2378530" cy="163136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Μην τον ακούσεις!</a:t>
            </a:r>
            <a:endParaRPr lang="el-CY" sz="2400" dirty="0">
              <a:solidFill>
                <a:schemeClr val="tx1"/>
              </a:solidFill>
            </a:endParaRPr>
          </a:p>
        </p:txBody>
      </p:sp>
      <p:sp>
        <p:nvSpPr>
          <p:cNvPr id="13" name="Οβάλ 12">
            <a:extLst>
              <a:ext uri="{FF2B5EF4-FFF2-40B4-BE49-F238E27FC236}">
                <a16:creationId xmlns:a16="http://schemas.microsoft.com/office/drawing/2014/main" id="{BC8A4C04-62AF-5576-EA7F-016B6F71292B}"/>
              </a:ext>
            </a:extLst>
          </p:cNvPr>
          <p:cNvSpPr/>
          <p:nvPr/>
        </p:nvSpPr>
        <p:spPr>
          <a:xfrm>
            <a:off x="6485698" y="3879146"/>
            <a:ext cx="2504489" cy="163136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Μη φορέσεις σορτσάκι!</a:t>
            </a:r>
            <a:endParaRPr lang="el-CY" sz="2000" dirty="0">
              <a:solidFill>
                <a:schemeClr val="tx1"/>
              </a:solidFill>
            </a:endParaRPr>
          </a:p>
        </p:txBody>
      </p:sp>
      <p:sp>
        <p:nvSpPr>
          <p:cNvPr id="15" name="Οβάλ 14">
            <a:extLst>
              <a:ext uri="{FF2B5EF4-FFF2-40B4-BE49-F238E27FC236}">
                <a16:creationId xmlns:a16="http://schemas.microsoft.com/office/drawing/2014/main" id="{E87B8F84-5333-9DC8-88A6-8624D4964100}"/>
              </a:ext>
            </a:extLst>
          </p:cNvPr>
          <p:cNvSpPr/>
          <p:nvPr/>
        </p:nvSpPr>
        <p:spPr>
          <a:xfrm>
            <a:off x="9122230" y="5281991"/>
            <a:ext cx="2634342" cy="139597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Μην ανάψεις το σπίρτο!</a:t>
            </a:r>
            <a:endParaRPr lang="el-CY" sz="2400" dirty="0">
              <a:solidFill>
                <a:schemeClr val="tx1"/>
              </a:solidFill>
            </a:endParaRPr>
          </a:p>
        </p:txBody>
      </p:sp>
      <p:sp>
        <p:nvSpPr>
          <p:cNvPr id="17" name="AutoShape 2" descr="Απαγόρευση, απαγορεύεται η είσοδος. Vector εικονογράφηση Διάνυσμα από  ©Merly69 108521502">
            <a:extLst>
              <a:ext uri="{FF2B5EF4-FFF2-40B4-BE49-F238E27FC236}">
                <a16:creationId xmlns:a16="http://schemas.microsoft.com/office/drawing/2014/main" id="{6859539B-A419-7EF8-994B-AD0C7C4E44C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19" name="Εικόνα 18">
            <a:extLst>
              <a:ext uri="{FF2B5EF4-FFF2-40B4-BE49-F238E27FC236}">
                <a16:creationId xmlns:a16="http://schemas.microsoft.com/office/drawing/2014/main" id="{FE302BCC-F77D-04C0-419D-F87B371AF940}"/>
              </a:ext>
            </a:extLst>
          </p:cNvPr>
          <p:cNvPicPr>
            <a:picLocks noChangeAspect="1"/>
          </p:cNvPicPr>
          <p:nvPr/>
        </p:nvPicPr>
        <p:blipFill>
          <a:blip r:embed="rId7"/>
          <a:stretch>
            <a:fillRect/>
          </a:stretch>
        </p:blipFill>
        <p:spPr>
          <a:xfrm>
            <a:off x="3034660" y="-5057"/>
            <a:ext cx="2378529" cy="1539944"/>
          </a:xfrm>
          <a:prstGeom prst="rect">
            <a:avLst/>
          </a:prstGeom>
        </p:spPr>
      </p:pic>
      <p:pic>
        <p:nvPicPr>
          <p:cNvPr id="21" name="Εικόνα 20">
            <a:extLst>
              <a:ext uri="{FF2B5EF4-FFF2-40B4-BE49-F238E27FC236}">
                <a16:creationId xmlns:a16="http://schemas.microsoft.com/office/drawing/2014/main" id="{B358124C-96BB-C8FF-70F3-D3C3FD4B3A14}"/>
              </a:ext>
            </a:extLst>
          </p:cNvPr>
          <p:cNvPicPr>
            <a:picLocks noChangeAspect="1"/>
          </p:cNvPicPr>
          <p:nvPr/>
        </p:nvPicPr>
        <p:blipFill>
          <a:blip r:embed="rId7"/>
          <a:stretch>
            <a:fillRect/>
          </a:stretch>
        </p:blipFill>
        <p:spPr>
          <a:xfrm>
            <a:off x="6864956" y="-5057"/>
            <a:ext cx="2378529" cy="1539944"/>
          </a:xfrm>
          <a:prstGeom prst="rect">
            <a:avLst/>
          </a:prstGeom>
        </p:spPr>
      </p:pic>
    </p:spTree>
    <p:extLst>
      <p:ext uri="{BB962C8B-B14F-4D97-AF65-F5344CB8AC3E}">
        <p14:creationId xmlns:p14="http://schemas.microsoft.com/office/powerpoint/2010/main" val="323857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perative verbs interactive worksheet"/>
          <p:cNvPicPr>
            <a:picLocks noChangeAspect="1" noChangeArrowheads="1"/>
          </p:cNvPicPr>
          <p:nvPr/>
        </p:nvPicPr>
        <p:blipFill rotWithShape="1">
          <a:blip r:embed="rId2">
            <a:extLst>
              <a:ext uri="{28A0092B-C50C-407E-A947-70E740481C1C}">
                <a14:useLocalDpi xmlns:a14="http://schemas.microsoft.com/office/drawing/2010/main" val="0"/>
              </a:ext>
            </a:extLst>
          </a:blip>
          <a:srcRect l="7405" t="9625" r="75326" b="77791"/>
          <a:stretch>
            <a:fillRect/>
          </a:stretch>
        </p:blipFill>
        <p:spPr bwMode="auto">
          <a:xfrm>
            <a:off x="250073" y="160856"/>
            <a:ext cx="2507724" cy="18657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descr="Imperative verbs interactive worksheet"/>
          <p:cNvPicPr>
            <a:picLocks noChangeAspect="1" noChangeArrowheads="1"/>
          </p:cNvPicPr>
          <p:nvPr/>
        </p:nvPicPr>
        <p:blipFill rotWithShape="1">
          <a:blip r:embed="rId2">
            <a:extLst>
              <a:ext uri="{28A0092B-C50C-407E-A947-70E740481C1C}">
                <a14:useLocalDpi xmlns:a14="http://schemas.microsoft.com/office/drawing/2010/main" val="0"/>
              </a:ext>
            </a:extLst>
          </a:blip>
          <a:srcRect l="30637" t="28166" r="53520" b="60342"/>
          <a:stretch>
            <a:fillRect/>
          </a:stretch>
        </p:blipFill>
        <p:spPr bwMode="auto">
          <a:xfrm>
            <a:off x="576515" y="3810821"/>
            <a:ext cx="1958403" cy="1300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 descr="Imperative verbs interactive worksheet"/>
          <p:cNvPicPr>
            <a:picLocks noChangeAspect="1" noChangeArrowheads="1"/>
          </p:cNvPicPr>
          <p:nvPr/>
        </p:nvPicPr>
        <p:blipFill rotWithShape="1">
          <a:blip r:embed="rId2">
            <a:extLst>
              <a:ext uri="{28A0092B-C50C-407E-A947-70E740481C1C}">
                <a14:useLocalDpi xmlns:a14="http://schemas.microsoft.com/office/drawing/2010/main" val="0"/>
              </a:ext>
            </a:extLst>
          </a:blip>
          <a:srcRect l="78775" t="11279" r="8278" b="78028"/>
          <a:stretch>
            <a:fillRect/>
          </a:stretch>
        </p:blipFill>
        <p:spPr bwMode="auto">
          <a:xfrm>
            <a:off x="778017" y="5404403"/>
            <a:ext cx="1620518" cy="1012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09677" y="128611"/>
            <a:ext cx="4123427" cy="830997"/>
          </a:xfrm>
          <a:prstGeom prst="rect">
            <a:avLst/>
          </a:prstGeom>
          <a:solidFill>
            <a:schemeClr val="bg1"/>
          </a:solidFill>
          <a:ln>
            <a:solidFill>
              <a:schemeClr val="tx1"/>
            </a:solidFill>
          </a:ln>
        </p:spPr>
        <p:txBody>
          <a:bodyPr wrap="square" rtlCol="0">
            <a:spAutoFit/>
          </a:bodyPr>
          <a:lstStyle/>
          <a:p>
            <a:r>
              <a:rPr lang="el-GR" sz="4800" dirty="0"/>
              <a:t>Μη </a:t>
            </a:r>
            <a:r>
              <a:rPr lang="en-US" sz="4800" dirty="0"/>
              <a:t> </a:t>
            </a:r>
            <a:r>
              <a:rPr lang="el-GR" sz="4800" dirty="0">
                <a:solidFill>
                  <a:srgbClr val="FF0000"/>
                </a:solidFill>
              </a:rPr>
              <a:t>φας</a:t>
            </a:r>
            <a:r>
              <a:rPr lang="el-GR" sz="4800" dirty="0"/>
              <a:t>!                         </a:t>
            </a:r>
            <a:endParaRPr lang="en-US" sz="4800" dirty="0"/>
          </a:p>
        </p:txBody>
      </p:sp>
      <p:sp>
        <p:nvSpPr>
          <p:cNvPr id="6" name="TextBox 5"/>
          <p:cNvSpPr txBox="1"/>
          <p:nvPr/>
        </p:nvSpPr>
        <p:spPr>
          <a:xfrm>
            <a:off x="7784984" y="258122"/>
            <a:ext cx="3811773" cy="830997"/>
          </a:xfrm>
          <a:prstGeom prst="rect">
            <a:avLst/>
          </a:prstGeom>
          <a:solidFill>
            <a:schemeClr val="bg1"/>
          </a:solidFill>
          <a:ln>
            <a:solidFill>
              <a:schemeClr val="tx1"/>
            </a:solidFill>
          </a:ln>
        </p:spPr>
        <p:txBody>
          <a:bodyPr wrap="square" rtlCol="0">
            <a:spAutoFit/>
          </a:bodyPr>
          <a:lstStyle/>
          <a:p>
            <a:r>
              <a:rPr lang="el-GR" sz="4800" dirty="0"/>
              <a:t>Μη </a:t>
            </a:r>
            <a:r>
              <a:rPr lang="el-GR" sz="4800" dirty="0">
                <a:solidFill>
                  <a:srgbClr val="FF0000"/>
                </a:solidFill>
              </a:rPr>
              <a:t>φάτε</a:t>
            </a:r>
            <a:r>
              <a:rPr lang="el-GR" sz="4800" dirty="0"/>
              <a:t>! </a:t>
            </a:r>
            <a:r>
              <a:rPr lang="el-GR" sz="4000" dirty="0"/>
              <a:t>                        </a:t>
            </a:r>
            <a:endParaRPr lang="en-US" sz="4000" dirty="0"/>
          </a:p>
        </p:txBody>
      </p:sp>
      <p:sp>
        <p:nvSpPr>
          <p:cNvPr id="7" name="TextBox 6"/>
          <p:cNvSpPr txBox="1"/>
          <p:nvPr/>
        </p:nvSpPr>
        <p:spPr>
          <a:xfrm>
            <a:off x="3209677" y="3456878"/>
            <a:ext cx="3971029" cy="707886"/>
          </a:xfrm>
          <a:prstGeom prst="rect">
            <a:avLst/>
          </a:prstGeom>
          <a:solidFill>
            <a:schemeClr val="bg1"/>
          </a:solidFill>
          <a:ln>
            <a:solidFill>
              <a:schemeClr val="tx1"/>
            </a:solidFill>
          </a:ln>
        </p:spPr>
        <p:txBody>
          <a:bodyPr wrap="square" rtlCol="0">
            <a:spAutoFit/>
          </a:bodyPr>
          <a:lstStyle/>
          <a:p>
            <a:r>
              <a:rPr lang="el-GR" sz="4000" dirty="0"/>
              <a:t>Μην </a:t>
            </a:r>
            <a:r>
              <a:rPr lang="el-GR" sz="4000" dirty="0">
                <a:solidFill>
                  <a:srgbClr val="FF0000"/>
                </a:solidFill>
              </a:rPr>
              <a:t>πιεις</a:t>
            </a:r>
            <a:r>
              <a:rPr lang="el-GR" sz="4000" dirty="0"/>
              <a:t>!                         </a:t>
            </a:r>
            <a:endParaRPr lang="en-US" sz="4000" dirty="0"/>
          </a:p>
        </p:txBody>
      </p:sp>
      <p:sp>
        <p:nvSpPr>
          <p:cNvPr id="8" name="TextBox 7"/>
          <p:cNvSpPr txBox="1"/>
          <p:nvPr/>
        </p:nvSpPr>
        <p:spPr>
          <a:xfrm>
            <a:off x="3184510" y="2101829"/>
            <a:ext cx="4362276" cy="707886"/>
          </a:xfrm>
          <a:prstGeom prst="rect">
            <a:avLst/>
          </a:prstGeom>
          <a:solidFill>
            <a:schemeClr val="bg1"/>
          </a:solidFill>
          <a:ln>
            <a:solidFill>
              <a:schemeClr val="tx1"/>
            </a:solidFill>
          </a:ln>
        </p:spPr>
        <p:txBody>
          <a:bodyPr wrap="square" rtlCol="0">
            <a:spAutoFit/>
          </a:bodyPr>
          <a:lstStyle/>
          <a:p>
            <a:r>
              <a:rPr lang="el-GR" sz="4000" dirty="0"/>
              <a:t>Μη</a:t>
            </a:r>
            <a:r>
              <a:rPr lang="en-US" sz="4000" dirty="0"/>
              <a:t> </a:t>
            </a:r>
            <a:r>
              <a:rPr lang="el-GR" sz="4000" dirty="0">
                <a:solidFill>
                  <a:srgbClr val="FF0000"/>
                </a:solidFill>
              </a:rPr>
              <a:t>μιλήσεις</a:t>
            </a:r>
            <a:r>
              <a:rPr lang="el-GR" sz="4000" dirty="0"/>
              <a:t>!                         </a:t>
            </a:r>
            <a:endParaRPr lang="en-US" sz="4000" dirty="0"/>
          </a:p>
        </p:txBody>
      </p:sp>
      <p:sp>
        <p:nvSpPr>
          <p:cNvPr id="9" name="TextBox 8"/>
          <p:cNvSpPr txBox="1"/>
          <p:nvPr/>
        </p:nvSpPr>
        <p:spPr>
          <a:xfrm>
            <a:off x="3209677" y="5306985"/>
            <a:ext cx="4063578" cy="707886"/>
          </a:xfrm>
          <a:prstGeom prst="rect">
            <a:avLst/>
          </a:prstGeom>
          <a:solidFill>
            <a:schemeClr val="bg1"/>
          </a:solidFill>
          <a:ln>
            <a:solidFill>
              <a:schemeClr val="tx1"/>
            </a:solidFill>
          </a:ln>
        </p:spPr>
        <p:txBody>
          <a:bodyPr wrap="square" rtlCol="0">
            <a:spAutoFit/>
          </a:bodyPr>
          <a:lstStyle/>
          <a:p>
            <a:r>
              <a:rPr lang="el-GR" sz="4000" dirty="0"/>
              <a:t>Μην </a:t>
            </a:r>
            <a:r>
              <a:rPr lang="el-GR" sz="4000" dirty="0">
                <a:solidFill>
                  <a:srgbClr val="FF0000"/>
                </a:solidFill>
              </a:rPr>
              <a:t>καπνίσεις</a:t>
            </a:r>
            <a:r>
              <a:rPr lang="el-GR" sz="4000" dirty="0"/>
              <a:t>!                         </a:t>
            </a:r>
            <a:endParaRPr lang="en-US" sz="4000" dirty="0"/>
          </a:p>
        </p:txBody>
      </p:sp>
      <p:sp>
        <p:nvSpPr>
          <p:cNvPr id="10" name="TextBox 9"/>
          <p:cNvSpPr txBox="1"/>
          <p:nvPr/>
        </p:nvSpPr>
        <p:spPr>
          <a:xfrm>
            <a:off x="7466203" y="5348049"/>
            <a:ext cx="4638711" cy="707886"/>
          </a:xfrm>
          <a:prstGeom prst="rect">
            <a:avLst/>
          </a:prstGeom>
          <a:solidFill>
            <a:schemeClr val="bg1"/>
          </a:solidFill>
          <a:ln>
            <a:solidFill>
              <a:schemeClr val="tx1"/>
            </a:solidFill>
          </a:ln>
        </p:spPr>
        <p:txBody>
          <a:bodyPr wrap="square" rtlCol="0">
            <a:spAutoFit/>
          </a:bodyPr>
          <a:lstStyle/>
          <a:p>
            <a:r>
              <a:rPr lang="el-GR" sz="4000" dirty="0"/>
              <a:t>Μην </a:t>
            </a:r>
            <a:r>
              <a:rPr lang="el-GR" sz="4000" dirty="0">
                <a:solidFill>
                  <a:srgbClr val="FF0000"/>
                </a:solidFill>
              </a:rPr>
              <a:t>καπνίσετε</a:t>
            </a:r>
            <a:r>
              <a:rPr lang="el-GR" sz="4000" dirty="0"/>
              <a:t>!  </a:t>
            </a:r>
            <a:r>
              <a:rPr lang="el-GR" sz="4000" dirty="0">
                <a:solidFill>
                  <a:srgbClr val="FF0000"/>
                </a:solidFill>
              </a:rPr>
              <a:t>                       </a:t>
            </a:r>
            <a:endParaRPr lang="en-US" sz="4000" dirty="0">
              <a:solidFill>
                <a:srgbClr val="FF0000"/>
              </a:solidFill>
            </a:endParaRPr>
          </a:p>
        </p:txBody>
      </p:sp>
      <p:sp>
        <p:nvSpPr>
          <p:cNvPr id="11" name="TextBox 10"/>
          <p:cNvSpPr txBox="1"/>
          <p:nvPr/>
        </p:nvSpPr>
        <p:spPr>
          <a:xfrm>
            <a:off x="7990174" y="3482078"/>
            <a:ext cx="4324865" cy="707886"/>
          </a:xfrm>
          <a:prstGeom prst="rect">
            <a:avLst/>
          </a:prstGeom>
          <a:solidFill>
            <a:schemeClr val="bg1"/>
          </a:solidFill>
          <a:ln>
            <a:solidFill>
              <a:schemeClr val="tx1"/>
            </a:solidFill>
          </a:ln>
        </p:spPr>
        <p:txBody>
          <a:bodyPr wrap="square" rtlCol="0">
            <a:spAutoFit/>
          </a:bodyPr>
          <a:lstStyle/>
          <a:p>
            <a:r>
              <a:rPr lang="el-GR" sz="4000" dirty="0"/>
              <a:t>Μην </a:t>
            </a:r>
            <a:r>
              <a:rPr lang="el-GR" sz="4000" dirty="0">
                <a:solidFill>
                  <a:srgbClr val="FF0000"/>
                </a:solidFill>
              </a:rPr>
              <a:t>πιείτε</a:t>
            </a:r>
            <a:r>
              <a:rPr lang="el-GR" sz="4000" dirty="0"/>
              <a:t>!                         </a:t>
            </a:r>
            <a:endParaRPr lang="en-US" sz="4000" dirty="0"/>
          </a:p>
        </p:txBody>
      </p:sp>
      <p:sp>
        <p:nvSpPr>
          <p:cNvPr id="12" name="TextBox 11"/>
          <p:cNvSpPr txBox="1"/>
          <p:nvPr/>
        </p:nvSpPr>
        <p:spPr>
          <a:xfrm>
            <a:off x="7784984" y="2133601"/>
            <a:ext cx="4407015" cy="707886"/>
          </a:xfrm>
          <a:prstGeom prst="rect">
            <a:avLst/>
          </a:prstGeom>
          <a:solidFill>
            <a:schemeClr val="bg1"/>
          </a:solidFill>
          <a:ln>
            <a:solidFill>
              <a:schemeClr val="tx1"/>
            </a:solidFill>
          </a:ln>
        </p:spPr>
        <p:txBody>
          <a:bodyPr wrap="square" rtlCol="0">
            <a:spAutoFit/>
          </a:bodyPr>
          <a:lstStyle/>
          <a:p>
            <a:r>
              <a:rPr lang="el-GR" sz="4000" dirty="0"/>
              <a:t>Μη </a:t>
            </a:r>
            <a:r>
              <a:rPr lang="el-GR" sz="4000" dirty="0">
                <a:solidFill>
                  <a:srgbClr val="FF0000"/>
                </a:solidFill>
              </a:rPr>
              <a:t>μιλήσετε</a:t>
            </a:r>
            <a:r>
              <a:rPr lang="el-GR" sz="4000" dirty="0"/>
              <a:t>! </a:t>
            </a:r>
            <a:r>
              <a:rPr lang="el-GR" sz="4000" dirty="0">
                <a:solidFill>
                  <a:srgbClr val="FF0000"/>
                </a:solidFill>
              </a:rPr>
              <a:t>                       </a:t>
            </a:r>
            <a:endParaRPr lang="en-US" sz="4000" dirty="0">
              <a:solidFill>
                <a:srgbClr val="FF0000"/>
              </a:solidFill>
            </a:endParaRPr>
          </a:p>
        </p:txBody>
      </p:sp>
      <p:sp>
        <p:nvSpPr>
          <p:cNvPr id="13" name="Smiley Face 12"/>
          <p:cNvSpPr/>
          <p:nvPr/>
        </p:nvSpPr>
        <p:spPr>
          <a:xfrm>
            <a:off x="5352585" y="6116663"/>
            <a:ext cx="512956" cy="57986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9935224" y="6116662"/>
            <a:ext cx="512956" cy="57986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9280509" y="6126171"/>
            <a:ext cx="512956" cy="57986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Imperative verbs interactive worksheet">
            <a:extLst>
              <a:ext uri="{FF2B5EF4-FFF2-40B4-BE49-F238E27FC236}">
                <a16:creationId xmlns:a16="http://schemas.microsoft.com/office/drawing/2014/main" id="{CD8EBB07-5D53-D9AB-3CE3-1462501C11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94" t="27862" r="77588" b="60436"/>
          <a:stretch>
            <a:fillRect/>
          </a:stretch>
        </p:blipFill>
        <p:spPr bwMode="auto">
          <a:xfrm>
            <a:off x="711225" y="2165119"/>
            <a:ext cx="1688984" cy="1352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47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D9BD43-BF86-4CA8-B422-53EC4DFE8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99B550AE-06B3-20E2-7CD5-C8AE92C19BE6}"/>
              </a:ext>
            </a:extLst>
          </p:cNvPr>
          <p:cNvSpPr/>
          <p:nvPr/>
        </p:nvSpPr>
        <p:spPr>
          <a:xfrm>
            <a:off x="300894"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4098" name="Picture 2" descr="Η κυρία Προστακτική και η κυρία Υποτακτική – Μαθαίνουμε μαζί!">
            <a:extLst>
              <a:ext uri="{FF2B5EF4-FFF2-40B4-BE49-F238E27FC236}">
                <a16:creationId xmlns:a16="http://schemas.microsoft.com/office/drawing/2014/main" id="{0B1EB1AB-F454-EF09-E0E6-FEDB7A6312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1905"/>
          <a:stretch>
            <a:fillRect/>
          </a:stretch>
        </p:blipFill>
        <p:spPr bwMode="auto">
          <a:xfrm>
            <a:off x="942190" y="1985315"/>
            <a:ext cx="4919663" cy="26125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Οβάλ 3">
            <a:extLst>
              <a:ext uri="{FF2B5EF4-FFF2-40B4-BE49-F238E27FC236}">
                <a16:creationId xmlns:a16="http://schemas.microsoft.com/office/drawing/2014/main" id="{80B7F45A-EF21-F4D1-9CBE-FF3A7A18775F}"/>
              </a:ext>
            </a:extLst>
          </p:cNvPr>
          <p:cNvSpPr/>
          <p:nvPr/>
        </p:nvSpPr>
        <p:spPr>
          <a:xfrm>
            <a:off x="6498045" y="1087846"/>
            <a:ext cx="4604658" cy="4125685"/>
          </a:xfrm>
          <a:prstGeom prst="ellipse">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Μην</a:t>
            </a:r>
            <a:r>
              <a:rPr lang="el-GR" dirty="0"/>
              <a:t> </a:t>
            </a:r>
          </a:p>
        </p:txBody>
      </p:sp>
      <p:pic>
        <p:nvPicPr>
          <p:cNvPr id="5" name="Picture 2" descr="Imperative verbs interactive worksheet">
            <a:extLst>
              <a:ext uri="{FF2B5EF4-FFF2-40B4-BE49-F238E27FC236}">
                <a16:creationId xmlns:a16="http://schemas.microsoft.com/office/drawing/2014/main" id="{CE365101-CC7A-32C7-65F4-97A758503C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683" t="11279" r="7245" b="78028"/>
          <a:stretch/>
        </p:blipFill>
        <p:spPr bwMode="auto">
          <a:xfrm>
            <a:off x="7999818" y="4415006"/>
            <a:ext cx="1601112" cy="14401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2" descr="Imperative verbs interactive worksheet">
            <a:extLst>
              <a:ext uri="{FF2B5EF4-FFF2-40B4-BE49-F238E27FC236}">
                <a16:creationId xmlns:a16="http://schemas.microsoft.com/office/drawing/2014/main" id="{CF6EE313-E540-09CD-D1EE-C41C90B377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36" t="11646" r="76442" b="77608"/>
          <a:stretch>
            <a:fillRect/>
          </a:stretch>
        </p:blipFill>
        <p:spPr bwMode="auto">
          <a:xfrm>
            <a:off x="9540375" y="3971397"/>
            <a:ext cx="1542143" cy="12421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2" descr="Imperative verbs interactive worksheet">
            <a:extLst>
              <a:ext uri="{FF2B5EF4-FFF2-40B4-BE49-F238E27FC236}">
                <a16:creationId xmlns:a16="http://schemas.microsoft.com/office/drawing/2014/main" id="{70FF0723-BE2F-16DE-0792-3CD3EC3B34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683" t="11279" r="7245" b="78028"/>
          <a:stretch/>
        </p:blipFill>
        <p:spPr bwMode="auto">
          <a:xfrm>
            <a:off x="5917622" y="2974825"/>
            <a:ext cx="1601112" cy="14401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2" descr="Imperative verbs interactive worksheet">
            <a:extLst>
              <a:ext uri="{FF2B5EF4-FFF2-40B4-BE49-F238E27FC236}">
                <a16:creationId xmlns:a16="http://schemas.microsoft.com/office/drawing/2014/main" id="{A7CF145D-D75C-0407-3C87-15D7C67B7E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683" t="11279" r="7245" b="78028"/>
          <a:stretch/>
        </p:blipFill>
        <p:spPr bwMode="auto">
          <a:xfrm>
            <a:off x="7085418" y="844549"/>
            <a:ext cx="1601112" cy="14401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Picture 2" descr="Imperative verbs interactive worksheet">
            <a:extLst>
              <a:ext uri="{FF2B5EF4-FFF2-40B4-BE49-F238E27FC236}">
                <a16:creationId xmlns:a16="http://schemas.microsoft.com/office/drawing/2014/main" id="{C2CD532D-AC34-8DDA-391C-C6CB8E162A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683" t="11279" r="7245" b="78028"/>
          <a:stretch/>
        </p:blipFill>
        <p:spPr bwMode="auto">
          <a:xfrm>
            <a:off x="9524829" y="1326494"/>
            <a:ext cx="1601112" cy="14401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2" descr="Imperative verbs interactive worksheet">
            <a:extLst>
              <a:ext uri="{FF2B5EF4-FFF2-40B4-BE49-F238E27FC236}">
                <a16:creationId xmlns:a16="http://schemas.microsoft.com/office/drawing/2014/main" id="{B5AD709D-59AC-3B29-5BA8-6B1F4390F7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36" t="11646" r="76442" b="77608"/>
          <a:stretch>
            <a:fillRect/>
          </a:stretch>
        </p:blipFill>
        <p:spPr bwMode="auto">
          <a:xfrm>
            <a:off x="8551650" y="815863"/>
            <a:ext cx="1542143" cy="12421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 name="Picture 2" descr="Imperative verbs interactive worksheet">
            <a:extLst>
              <a:ext uri="{FF2B5EF4-FFF2-40B4-BE49-F238E27FC236}">
                <a16:creationId xmlns:a16="http://schemas.microsoft.com/office/drawing/2014/main" id="{B49921F2-3BAC-83EB-AE9F-5E714299D1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36" t="11646" r="76442" b="77608"/>
          <a:stretch>
            <a:fillRect/>
          </a:stretch>
        </p:blipFill>
        <p:spPr bwMode="auto">
          <a:xfrm>
            <a:off x="6216340" y="1833949"/>
            <a:ext cx="1542143" cy="12421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2" descr="Imperative verbs interactive worksheet">
            <a:extLst>
              <a:ext uri="{FF2B5EF4-FFF2-40B4-BE49-F238E27FC236}">
                <a16:creationId xmlns:a16="http://schemas.microsoft.com/office/drawing/2014/main" id="{EE0DEFFF-9661-FA59-C524-7302400E1D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36" t="11646" r="76442" b="77608"/>
          <a:stretch>
            <a:fillRect/>
          </a:stretch>
        </p:blipFill>
        <p:spPr bwMode="auto">
          <a:xfrm>
            <a:off x="6839507" y="4047597"/>
            <a:ext cx="1542143" cy="12421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2" descr="Imperative verbs interactive worksheet">
            <a:extLst>
              <a:ext uri="{FF2B5EF4-FFF2-40B4-BE49-F238E27FC236}">
                <a16:creationId xmlns:a16="http://schemas.microsoft.com/office/drawing/2014/main" id="{C8B083FD-F8F9-D04C-3763-0880ADDCA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36" t="11646" r="76442" b="77608"/>
          <a:stretch>
            <a:fillRect/>
          </a:stretch>
        </p:blipFill>
        <p:spPr bwMode="auto">
          <a:xfrm>
            <a:off x="10093793" y="2265536"/>
            <a:ext cx="1542143" cy="12421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 name="Picture 2" descr="Imperative verbs interactive worksheet">
            <a:extLst>
              <a:ext uri="{FF2B5EF4-FFF2-40B4-BE49-F238E27FC236}">
                <a16:creationId xmlns:a16="http://schemas.microsoft.com/office/drawing/2014/main" id="{2B6D1AE6-10CD-6628-7E38-94199C1564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683" t="11279" r="7245" b="78028"/>
          <a:stretch/>
        </p:blipFill>
        <p:spPr bwMode="auto">
          <a:xfrm>
            <a:off x="10275559" y="3038658"/>
            <a:ext cx="1601112" cy="14401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00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Απριλίου 2026 (__/04/2026).Τώρα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pic>
        <p:nvPicPr>
          <p:cNvPr id="2" name="ElevenLabs_2026-04-28T07_17_47_Martha - Expressive Greek Female_pvc_sp100_s50_sb75_v3">
            <a:hlinkClick r:id="" action="ppaction://media"/>
            <a:extLst>
              <a:ext uri="{FF2B5EF4-FFF2-40B4-BE49-F238E27FC236}">
                <a16:creationId xmlns:a16="http://schemas.microsoft.com/office/drawing/2014/main" id="{D5E5546B-2C96-BB6A-86F0-595482764504}"/>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9304338" y="2622550"/>
            <a:ext cx="406400" cy="406400"/>
          </a:xfrm>
        </p:spPr>
      </p:pic>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1D288-AEAE-B918-F237-4960DD1C4FB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0FB620-091E-3617-798F-F9B3674BEDBA}"/>
              </a:ext>
            </a:extLst>
          </p:cNvPr>
          <p:cNvSpPr txBox="1"/>
          <p:nvPr/>
        </p:nvSpPr>
        <p:spPr>
          <a:xfrm>
            <a:off x="230142" y="1445213"/>
            <a:ext cx="5631381" cy="3357971"/>
          </a:xfrm>
          <a:prstGeom prst="rect">
            <a:avLst/>
          </a:prstGeom>
          <a:noFill/>
          <a:ln w="57150">
            <a:solidFill>
              <a:schemeClr val="tx1"/>
            </a:solidFill>
          </a:ln>
        </p:spPr>
        <p:txBody>
          <a:bodyPr wrap="square">
            <a:spAutoFit/>
          </a:bodyPr>
          <a:lstStyle/>
          <a:p>
            <a:pPr algn="l">
              <a:lnSpc>
                <a:spcPct val="150000"/>
              </a:lnSpc>
              <a:spcBef>
                <a:spcPts val="1200"/>
              </a:spcBef>
              <a:spcAft>
                <a:spcPts val="1200"/>
              </a:spcAft>
            </a:pPr>
            <a:r>
              <a:rPr lang="el-GR" b="1" i="0" dirty="0">
                <a:solidFill>
                  <a:srgbClr val="0A0A0A"/>
                </a:solidFill>
                <a:effectLst/>
              </a:rPr>
              <a:t>Μην </a:t>
            </a:r>
            <a:r>
              <a:rPr lang="el-GR" b="1" dirty="0">
                <a:solidFill>
                  <a:srgbClr val="0A0A0A"/>
                </a:solidFill>
              </a:rPr>
              <a:t>____________</a:t>
            </a:r>
            <a:r>
              <a:rPr lang="el-GR" b="0" i="0" dirty="0">
                <a:solidFill>
                  <a:srgbClr val="0A0A0A"/>
                </a:solidFill>
                <a:effectLst/>
              </a:rPr>
              <a:t> την πόρτα σε κανέναν ξένο!</a:t>
            </a:r>
          </a:p>
          <a:p>
            <a:pPr algn="l">
              <a:lnSpc>
                <a:spcPct val="150000"/>
              </a:lnSpc>
              <a:spcBef>
                <a:spcPts val="1200"/>
              </a:spcBef>
              <a:spcAft>
                <a:spcPts val="1200"/>
              </a:spcAft>
            </a:pPr>
            <a:r>
              <a:rPr lang="el-GR" b="1" i="0" dirty="0">
                <a:solidFill>
                  <a:srgbClr val="0A0A0A"/>
                </a:solidFill>
                <a:effectLst/>
              </a:rPr>
              <a:t>Μην _________</a:t>
            </a:r>
            <a:r>
              <a:rPr lang="el-GR" b="0" i="0" dirty="0">
                <a:solidFill>
                  <a:srgbClr val="0A0A0A"/>
                </a:solidFill>
                <a:effectLst/>
              </a:rPr>
              <a:t> να βγάλεις το φαγητό από τον φούρνο!</a:t>
            </a:r>
          </a:p>
          <a:p>
            <a:pPr algn="l">
              <a:lnSpc>
                <a:spcPct val="150000"/>
              </a:lnSpc>
              <a:spcBef>
                <a:spcPts val="1200"/>
              </a:spcBef>
              <a:spcAft>
                <a:spcPts val="1200"/>
              </a:spcAft>
            </a:pPr>
            <a:r>
              <a:rPr lang="el-GR" b="1" i="0" dirty="0">
                <a:solidFill>
                  <a:srgbClr val="0A0A0A"/>
                </a:solidFill>
                <a:effectLst/>
              </a:rPr>
              <a:t>Μην __________</a:t>
            </a:r>
            <a:r>
              <a:rPr lang="el-GR" b="0" i="0" dirty="0">
                <a:solidFill>
                  <a:srgbClr val="0A0A0A"/>
                </a:solidFill>
                <a:effectLst/>
              </a:rPr>
              <a:t> τα φώτα αναμμένα στο δωμάτιό σου!</a:t>
            </a:r>
          </a:p>
          <a:p>
            <a:pPr algn="l">
              <a:lnSpc>
                <a:spcPct val="150000"/>
              </a:lnSpc>
              <a:spcBef>
                <a:spcPts val="1200"/>
              </a:spcBef>
              <a:spcAft>
                <a:spcPts val="1200"/>
              </a:spcAft>
            </a:pPr>
            <a:r>
              <a:rPr lang="el-GR" b="1" i="0" dirty="0">
                <a:solidFill>
                  <a:srgbClr val="0A0A0A"/>
                </a:solidFill>
                <a:effectLst/>
              </a:rPr>
              <a:t>Μην ____________</a:t>
            </a:r>
            <a:r>
              <a:rPr lang="el-GR" b="0" i="0" dirty="0">
                <a:solidFill>
                  <a:srgbClr val="0A0A0A"/>
                </a:solidFill>
                <a:effectLst/>
              </a:rPr>
              <a:t> τα ρούχα σου στο πάτωμα!</a:t>
            </a:r>
          </a:p>
          <a:p>
            <a:pPr algn="l">
              <a:lnSpc>
                <a:spcPct val="150000"/>
              </a:lnSpc>
              <a:spcBef>
                <a:spcPts val="1200"/>
              </a:spcBef>
              <a:spcAft>
                <a:spcPts val="1200"/>
              </a:spcAft>
            </a:pPr>
            <a:r>
              <a:rPr lang="el-GR" b="1" i="0" dirty="0">
                <a:solidFill>
                  <a:srgbClr val="0A0A0A"/>
                </a:solidFill>
                <a:effectLst/>
              </a:rPr>
              <a:t>Μην ___________</a:t>
            </a:r>
            <a:r>
              <a:rPr lang="el-GR" b="0" i="0" dirty="0">
                <a:solidFill>
                  <a:srgbClr val="0A0A0A"/>
                </a:solidFill>
                <a:effectLst/>
              </a:rPr>
              <a:t> να ξεκινήσεις το διάβασμά σου!</a:t>
            </a:r>
          </a:p>
        </p:txBody>
      </p:sp>
      <p:pic>
        <p:nvPicPr>
          <p:cNvPr id="1026" name="Picture 2" descr="Εικονογράφηση μιας μητέρας που δίνει ένα φιλί αποχαιρετισμού στην κόρη της  Διανυσματική απεικόνιση - εικονογραφία από lifestyle: 156488127">
            <a:extLst>
              <a:ext uri="{FF2B5EF4-FFF2-40B4-BE49-F238E27FC236}">
                <a16:creationId xmlns:a16="http://schemas.microsoft.com/office/drawing/2014/main" id="{4EBF6CD0-71CD-80CF-BE9A-3078209AB9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9084" y="780375"/>
            <a:ext cx="2969060" cy="2738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2" descr="Child waving goodbye - 2,4 χιλιάδες εικόνες, εικονογραφήσεις και  φωτογραφίες στοκ χωρίς δικαιώματα | Shutterstock">
            <a:extLst>
              <a:ext uri="{FF2B5EF4-FFF2-40B4-BE49-F238E27FC236}">
                <a16:creationId xmlns:a16="http://schemas.microsoft.com/office/drawing/2014/main" id="{3A93EAD4-DDD2-2364-BF5E-0155A2B585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25" t="36787" r="23904" b="15288"/>
          <a:stretch>
            <a:fillRect/>
          </a:stretch>
        </p:blipFill>
        <p:spPr bwMode="auto">
          <a:xfrm>
            <a:off x="7478486" y="3805986"/>
            <a:ext cx="3690257" cy="2738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304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DE8C-F071-30D4-056E-A7E788B337B4}"/>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4B490EF6-7262-25D7-6A6D-1951D2CABD4B}"/>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30E005A0-7F67-95CB-D1ED-ADE4C2F2996A}"/>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BEF44962-4FD8-EC2E-0438-DD50241D7D62}"/>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054C647A-4592-D749-80ED-0C08717A0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1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4EC7F-3F62-506C-C5EC-BF1254B8A95D}"/>
              </a:ext>
            </a:extLst>
          </p:cNvPr>
          <p:cNvSpPr txBox="1"/>
          <p:nvPr/>
        </p:nvSpPr>
        <p:spPr>
          <a:xfrm>
            <a:off x="230142" y="1445213"/>
            <a:ext cx="5631381" cy="3357971"/>
          </a:xfrm>
          <a:prstGeom prst="rect">
            <a:avLst/>
          </a:prstGeom>
          <a:noFill/>
          <a:ln w="57150">
            <a:solidFill>
              <a:schemeClr val="tx1"/>
            </a:solidFill>
          </a:ln>
        </p:spPr>
        <p:txBody>
          <a:bodyPr wrap="square">
            <a:spAutoFit/>
          </a:bodyPr>
          <a:lstStyle/>
          <a:p>
            <a:pPr algn="l">
              <a:lnSpc>
                <a:spcPct val="150000"/>
              </a:lnSpc>
              <a:spcBef>
                <a:spcPts val="1200"/>
              </a:spcBef>
              <a:spcAft>
                <a:spcPts val="1200"/>
              </a:spcAft>
            </a:pPr>
            <a:r>
              <a:rPr lang="el-GR" b="1" i="0" dirty="0">
                <a:solidFill>
                  <a:srgbClr val="0A0A0A"/>
                </a:solidFill>
                <a:effectLst/>
              </a:rPr>
              <a:t>Μην ανοίξεις</a:t>
            </a:r>
            <a:r>
              <a:rPr lang="el-GR" b="0" i="0" dirty="0">
                <a:solidFill>
                  <a:srgbClr val="0A0A0A"/>
                </a:solidFill>
                <a:effectLst/>
              </a:rPr>
              <a:t> την πόρτα σε κανέναν ξένο!</a:t>
            </a:r>
          </a:p>
          <a:p>
            <a:pPr algn="l">
              <a:lnSpc>
                <a:spcPct val="150000"/>
              </a:lnSpc>
              <a:spcBef>
                <a:spcPts val="1200"/>
              </a:spcBef>
              <a:spcAft>
                <a:spcPts val="1200"/>
              </a:spcAft>
            </a:pPr>
            <a:r>
              <a:rPr lang="el-GR" b="1" i="0" dirty="0">
                <a:solidFill>
                  <a:srgbClr val="0A0A0A"/>
                </a:solidFill>
                <a:effectLst/>
              </a:rPr>
              <a:t>Μην ξεχάσεις</a:t>
            </a:r>
            <a:r>
              <a:rPr lang="el-GR" b="0" i="0" dirty="0">
                <a:solidFill>
                  <a:srgbClr val="0A0A0A"/>
                </a:solidFill>
                <a:effectLst/>
              </a:rPr>
              <a:t> να βγάλεις το φαγητό από τον φούρνο!</a:t>
            </a:r>
          </a:p>
          <a:p>
            <a:pPr algn="l">
              <a:lnSpc>
                <a:spcPct val="150000"/>
              </a:lnSpc>
              <a:spcBef>
                <a:spcPts val="1200"/>
              </a:spcBef>
              <a:spcAft>
                <a:spcPts val="1200"/>
              </a:spcAft>
            </a:pPr>
            <a:r>
              <a:rPr lang="el-GR" b="1" i="0" dirty="0">
                <a:solidFill>
                  <a:srgbClr val="0A0A0A"/>
                </a:solidFill>
                <a:effectLst/>
              </a:rPr>
              <a:t>Μην αφήσεις</a:t>
            </a:r>
            <a:r>
              <a:rPr lang="el-GR" b="0" i="0" dirty="0">
                <a:solidFill>
                  <a:srgbClr val="0A0A0A"/>
                </a:solidFill>
                <a:effectLst/>
              </a:rPr>
              <a:t> τα φώτα αναμμένα στο δωμάτιό σου!</a:t>
            </a:r>
          </a:p>
          <a:p>
            <a:pPr algn="l">
              <a:lnSpc>
                <a:spcPct val="150000"/>
              </a:lnSpc>
              <a:spcBef>
                <a:spcPts val="1200"/>
              </a:spcBef>
              <a:spcAft>
                <a:spcPts val="1200"/>
              </a:spcAft>
            </a:pPr>
            <a:r>
              <a:rPr lang="el-GR" b="1" i="0" dirty="0">
                <a:solidFill>
                  <a:srgbClr val="0A0A0A"/>
                </a:solidFill>
                <a:effectLst/>
              </a:rPr>
              <a:t>Μην πετάξεις</a:t>
            </a:r>
            <a:r>
              <a:rPr lang="el-GR" b="0" i="0" dirty="0">
                <a:solidFill>
                  <a:srgbClr val="0A0A0A"/>
                </a:solidFill>
                <a:effectLst/>
              </a:rPr>
              <a:t> τα ρούχα σου στο πάτωμα!</a:t>
            </a:r>
          </a:p>
          <a:p>
            <a:pPr algn="l">
              <a:lnSpc>
                <a:spcPct val="150000"/>
              </a:lnSpc>
              <a:spcBef>
                <a:spcPts val="1200"/>
              </a:spcBef>
              <a:spcAft>
                <a:spcPts val="1200"/>
              </a:spcAft>
            </a:pPr>
            <a:r>
              <a:rPr lang="el-GR" b="1" i="0" dirty="0">
                <a:solidFill>
                  <a:srgbClr val="0A0A0A"/>
                </a:solidFill>
                <a:effectLst/>
              </a:rPr>
              <a:t>Μην αργήσεις</a:t>
            </a:r>
            <a:r>
              <a:rPr lang="el-GR" b="0" i="0" dirty="0">
                <a:solidFill>
                  <a:srgbClr val="0A0A0A"/>
                </a:solidFill>
                <a:effectLst/>
              </a:rPr>
              <a:t> να ξεκινήσεις το διάβασμά σου!</a:t>
            </a:r>
          </a:p>
        </p:txBody>
      </p:sp>
      <p:pic>
        <p:nvPicPr>
          <p:cNvPr id="1026" name="Picture 2" descr="Εικονογράφηση μιας μητέρας που δίνει ένα φιλί αποχαιρετισμού στην κόρη της  Διανυσματική απεικόνιση - εικονογραφία από lifestyle: 156488127">
            <a:extLst>
              <a:ext uri="{FF2B5EF4-FFF2-40B4-BE49-F238E27FC236}">
                <a16:creationId xmlns:a16="http://schemas.microsoft.com/office/drawing/2014/main" id="{F313DC89-DB60-BCD6-C5F9-81685C41C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307" y="267938"/>
            <a:ext cx="3426679" cy="3161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2" descr="Child waving goodbye - 2,4 χιλιάδες εικόνες, εικονογραφήσεις και  φωτογραφίες στοκ χωρίς δικαιώματα | Shutterstock">
            <a:extLst>
              <a:ext uri="{FF2B5EF4-FFF2-40B4-BE49-F238E27FC236}">
                <a16:creationId xmlns:a16="http://schemas.microsoft.com/office/drawing/2014/main" id="{6ABFE1B7-47E5-8BDC-6B0D-77CA6E4264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25" t="36787" r="23904" b="15288"/>
          <a:stretch>
            <a:fillRect/>
          </a:stretch>
        </p:blipFill>
        <p:spPr bwMode="auto">
          <a:xfrm>
            <a:off x="7299307" y="3740672"/>
            <a:ext cx="3426679" cy="2738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677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FD8A-0B6E-1950-BC1C-FE3B7C49028D}"/>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DE3C856-3E8C-5139-5834-6CB3ECE240C0}"/>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7F65885A-6C43-1608-5151-1E86E544C6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sp>
        <p:nvSpPr>
          <p:cNvPr id="4" name="Rectangle 1">
            <a:extLst>
              <a:ext uri="{FF2B5EF4-FFF2-40B4-BE49-F238E27FC236}">
                <a16:creationId xmlns:a16="http://schemas.microsoft.com/office/drawing/2014/main" id="{5A26877A-C045-47F2-DB33-E4F3A1D3D47E}"/>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3074" name="Picture 2" descr="Ανέκδοτο: Η δασκάλα λέει «γράψτε διάλογο»">
            <a:extLst>
              <a:ext uri="{FF2B5EF4-FFF2-40B4-BE49-F238E27FC236}">
                <a16:creationId xmlns:a16="http://schemas.microsoft.com/office/drawing/2014/main" id="{8629BE29-1027-A866-B9E9-BECB6F88E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370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9BDAD1-E3C3-A839-8593-7BBDD2B6325B}"/>
              </a:ext>
            </a:extLst>
          </p:cNvPr>
          <p:cNvSpPr txBox="1"/>
          <p:nvPr/>
        </p:nvSpPr>
        <p:spPr>
          <a:xfrm>
            <a:off x="4265022" y="10160"/>
            <a:ext cx="4177937" cy="769441"/>
          </a:xfrm>
          <a:prstGeom prst="rect">
            <a:avLst/>
          </a:prstGeom>
          <a:noFill/>
        </p:spPr>
        <p:txBody>
          <a:bodyPr wrap="square">
            <a:spAutoFit/>
          </a:bodyPr>
          <a:lstStyle/>
          <a:p>
            <a:r>
              <a:rPr lang="el-GR" sz="4400" b="1" dirty="0"/>
              <a:t>Οδηγίες !!!</a:t>
            </a:r>
          </a:p>
        </p:txBody>
      </p:sp>
      <p:sp>
        <p:nvSpPr>
          <p:cNvPr id="4" name="TextBox 3">
            <a:extLst>
              <a:ext uri="{FF2B5EF4-FFF2-40B4-BE49-F238E27FC236}">
                <a16:creationId xmlns:a16="http://schemas.microsoft.com/office/drawing/2014/main" id="{F178E1AA-93B1-AF25-867C-664FBA33F163}"/>
              </a:ext>
            </a:extLst>
          </p:cNvPr>
          <p:cNvSpPr txBox="1"/>
          <p:nvPr/>
        </p:nvSpPr>
        <p:spPr>
          <a:xfrm>
            <a:off x="408578" y="2461542"/>
            <a:ext cx="7503160" cy="3477875"/>
          </a:xfrm>
          <a:prstGeom prst="rect">
            <a:avLst/>
          </a:prstGeom>
          <a:noFill/>
        </p:spPr>
        <p:txBody>
          <a:bodyPr wrap="square">
            <a:spAutoFit/>
          </a:bodyPr>
          <a:lstStyle/>
          <a:p>
            <a:r>
              <a:rPr lang="el-GR" sz="2000" dirty="0"/>
              <a:t>Μην _________  μαζί σας κινητά ή ακριβά παιχνίδια!</a:t>
            </a:r>
          </a:p>
          <a:p>
            <a:endParaRPr lang="el-GR" sz="2000" dirty="0"/>
          </a:p>
          <a:p>
            <a:endParaRPr lang="el-GR" sz="2000" dirty="0"/>
          </a:p>
          <a:p>
            <a:endParaRPr lang="el-GR" sz="2000" dirty="0"/>
          </a:p>
          <a:p>
            <a:r>
              <a:rPr lang="el-GR" sz="2000" dirty="0"/>
              <a:t>Μην ______ από το κάθισμα!</a:t>
            </a:r>
          </a:p>
          <a:p>
            <a:r>
              <a:rPr lang="el-GR" sz="2000" dirty="0"/>
              <a:t>Μην ______  γλυκά και πατατάκια στο λεωφορείο!</a:t>
            </a:r>
          </a:p>
          <a:p>
            <a:endParaRPr lang="el-GR" sz="2000" dirty="0"/>
          </a:p>
          <a:p>
            <a:endParaRPr lang="el-GR" sz="2000" dirty="0"/>
          </a:p>
          <a:p>
            <a:endParaRPr lang="el-GR" sz="2000" dirty="0"/>
          </a:p>
          <a:p>
            <a:r>
              <a:rPr lang="el-GR" sz="2000" dirty="0"/>
              <a:t>Μην  ___________ από την ομάδα σας!</a:t>
            </a:r>
          </a:p>
          <a:p>
            <a:r>
              <a:rPr lang="el-GR" sz="2000" dirty="0"/>
              <a:t>Μην  _________σκουπίδια κάτω! Βρείτε έναν κάδο!</a:t>
            </a:r>
          </a:p>
        </p:txBody>
      </p:sp>
      <p:sp>
        <p:nvSpPr>
          <p:cNvPr id="5" name="Ορθογώνιο: Στρογγύλεμα γωνιών 4">
            <a:extLst>
              <a:ext uri="{FF2B5EF4-FFF2-40B4-BE49-F238E27FC236}">
                <a16:creationId xmlns:a16="http://schemas.microsoft.com/office/drawing/2014/main" id="{45DAF54C-3C61-D6BE-F2E2-86658F8A8FF5}"/>
              </a:ext>
            </a:extLst>
          </p:cNvPr>
          <p:cNvSpPr/>
          <p:nvPr/>
        </p:nvSpPr>
        <p:spPr>
          <a:xfrm>
            <a:off x="288834" y="769441"/>
            <a:ext cx="11135360" cy="62992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φάτε/πάρετε/απομακρυνθείτε/σηκωθείτε/πετάξετε</a:t>
            </a:r>
          </a:p>
        </p:txBody>
      </p:sp>
      <p:pic>
        <p:nvPicPr>
          <p:cNvPr id="3074" name="Picture 2" descr="Cartoon school bus children - 13 χιλιάδες εικόνες, εικονογραφήσεις και  φωτογραφίες στοκ χωρίς δικαιώματα | Shutterstock">
            <a:extLst>
              <a:ext uri="{FF2B5EF4-FFF2-40B4-BE49-F238E27FC236}">
                <a16:creationId xmlns:a16="http://schemas.microsoft.com/office/drawing/2014/main" id="{DACD4E88-D018-03CC-DD27-F08D9524E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195" y="3429000"/>
            <a:ext cx="3513998" cy="1631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τάξη Στοκ Εικονογραφήσεις, Vectors, &amp; Clipart – (168,597 Στοκ  Εικονογραφήσεις)">
            <a:extLst>
              <a:ext uri="{FF2B5EF4-FFF2-40B4-BE49-F238E27FC236}">
                <a16:creationId xmlns:a16="http://schemas.microsoft.com/office/drawing/2014/main" id="{BD7CB45A-5ED3-74AE-B7D6-EF9B20FD1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0195" y="1661442"/>
            <a:ext cx="3513999"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6" descr="Exodos | Εκδρομικοί χώροι Λάρνακα">
            <a:extLst>
              <a:ext uri="{FF2B5EF4-FFF2-40B4-BE49-F238E27FC236}">
                <a16:creationId xmlns:a16="http://schemas.microsoft.com/office/drawing/2014/main" id="{5E754B96-8ABB-9071-7FE7-A56FDDA8B6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141"/>
          <a:stretch>
            <a:fillRect/>
          </a:stretch>
        </p:blipFill>
        <p:spPr bwMode="auto">
          <a:xfrm>
            <a:off x="7910195" y="5171304"/>
            <a:ext cx="3513998" cy="1568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85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202</TotalTime>
  <Words>390</Words>
  <Application>Microsoft Office PowerPoint</Application>
  <PresentationFormat>Ευρεία οθόνη</PresentationFormat>
  <Paragraphs>67</Paragraphs>
  <Slides>16</Slides>
  <Notes>2</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Aptos</vt:lpstr>
      <vt:lpstr>Arial</vt:lpstr>
      <vt:lpstr>Calibri</vt:lpstr>
      <vt:lpstr>Calibri Light</vt:lpstr>
      <vt:lpstr>Google Sans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Ελένη Χαραλάμπους</cp:lastModifiedBy>
  <cp:revision>56</cp:revision>
  <dcterms:created xsi:type="dcterms:W3CDTF">2025-05-12T06:17:38Z</dcterms:created>
  <dcterms:modified xsi:type="dcterms:W3CDTF">2026-04-29T11:38:41Z</dcterms:modified>
</cp:coreProperties>
</file>