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550" r:id="rId5"/>
    <p:sldId id="552" r:id="rId6"/>
    <p:sldId id="551" r:id="rId7"/>
    <p:sldId id="553" r:id="rId8"/>
    <p:sldId id="440" r:id="rId9"/>
    <p:sldId id="463" r:id="rId10"/>
    <p:sldId id="556" r:id="rId11"/>
    <p:sldId id="557" r:id="rId12"/>
    <p:sldId id="559" r:id="rId13"/>
    <p:sldId id="548" r:id="rId14"/>
    <p:sldId id="549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45. Ενδιάμεση Διαγνωστική Αξιολόγηση στην Ελληνομάθεια για παιδιά με Μεταναστευτική Βιογραφία  28 Ιανουαρίου 2025 –Ανατροφοδότηση-ΜΕΡΟΣ Β_ΕΡΩΤΗΜΑ 1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49FAE-F1C3-1052-7418-352CC983D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0C784-3F75-43FC-42DF-AE1EC9F11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38337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Η Κατερίνα εργάζεται στο νοσοκομείο.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9B0ED03B-3B84-85A4-D4D2-589678DD3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8" y="1241289"/>
            <a:ext cx="2485239" cy="4890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νοσοκόμα Στοκ Εικονογραφήσεις, Vectors, &amp; Clipart – (202,003 Στοκ  Εικονογραφήσεις)">
            <a:extLst>
              <a:ext uri="{FF2B5EF4-FFF2-40B4-BE49-F238E27FC236}">
                <a16:creationId xmlns:a16="http://schemas.microsoft.com/office/drawing/2014/main" id="{3DB001BA-C8F3-D938-B3C2-5B26E97EE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449" y="4855029"/>
            <a:ext cx="3895044" cy="1796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D1CCB0A4-EF0F-9DB3-4919-3A21E0503D10}"/>
              </a:ext>
            </a:extLst>
          </p:cNvPr>
          <p:cNvSpPr/>
          <p:nvPr/>
        </p:nvSpPr>
        <p:spPr>
          <a:xfrm>
            <a:off x="718027" y="4103913"/>
            <a:ext cx="2485239" cy="1774372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Πού εργάζεται;</a:t>
            </a:r>
            <a:r>
              <a:rPr lang="el-GR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7299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022E3-266E-700A-7606-5FD770569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50735-789A-CBC9-5BDA-E77B60D91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38337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Όχι, η Κατερίνα είναι νοσοκόμα.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FFC9D30-E31B-6B51-5B43-806AD89DD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8" y="1241289"/>
            <a:ext cx="2485239" cy="4890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νοσοκόμα Στοκ Εικονογραφήσεις, Vectors, &amp; Clipart – (202,003 Στοκ  Εικονογραφήσεις)">
            <a:extLst>
              <a:ext uri="{FF2B5EF4-FFF2-40B4-BE49-F238E27FC236}">
                <a16:creationId xmlns:a16="http://schemas.microsoft.com/office/drawing/2014/main" id="{1A4B7904-3BFE-A562-9FB3-F17939DAF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449" y="4855029"/>
            <a:ext cx="3895044" cy="1796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AB71E8AD-2777-677F-9F15-AA87210E0AA2}"/>
              </a:ext>
            </a:extLst>
          </p:cNvPr>
          <p:cNvSpPr/>
          <p:nvPr/>
        </p:nvSpPr>
        <p:spPr>
          <a:xfrm>
            <a:off x="718027" y="4103913"/>
            <a:ext cx="2485239" cy="1774372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Είναι δασκάλα;</a:t>
            </a:r>
            <a:r>
              <a:rPr lang="el-GR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774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273AA-16E1-DD26-7860-B5B898DF9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2A78454-A204-C807-3C4F-868B82BC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08190" y="253091"/>
            <a:ext cx="11560628" cy="6368142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ECF6123-C9C0-F42F-7C17-8E52655E9C01}"/>
              </a:ext>
            </a:extLst>
          </p:cNvPr>
          <p:cNvSpPr/>
          <p:nvPr/>
        </p:nvSpPr>
        <p:spPr>
          <a:xfrm>
            <a:off x="718457" y="20247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Πλένω τα πιάτα.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CADC91D-A420-5D9C-91E6-6527D5BB975A}"/>
              </a:ext>
            </a:extLst>
          </p:cNvPr>
          <p:cNvSpPr/>
          <p:nvPr/>
        </p:nvSpPr>
        <p:spPr>
          <a:xfrm>
            <a:off x="8028214" y="1717221"/>
            <a:ext cx="3287486" cy="1104899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Ξυπνάω  στις 7 το πρωί.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61D281F-9DA5-2FAD-2A07-FBA3513D6687}"/>
              </a:ext>
            </a:extLst>
          </p:cNvPr>
          <p:cNvSpPr/>
          <p:nvPr/>
        </p:nvSpPr>
        <p:spPr>
          <a:xfrm>
            <a:off x="4343400" y="1817915"/>
            <a:ext cx="3287486" cy="91984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Τρώμε όλοι μαζί το φαγητό.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5B1EE4DD-DADD-ADDB-D49F-657FF9E16F06}"/>
              </a:ext>
            </a:extLst>
          </p:cNvPr>
          <p:cNvSpPr/>
          <p:nvPr/>
        </p:nvSpPr>
        <p:spPr>
          <a:xfrm>
            <a:off x="8028214" y="3671208"/>
            <a:ext cx="3815443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Παίζουμε</a:t>
            </a:r>
            <a:r>
              <a:rPr lang="el-GR" sz="3200" dirty="0"/>
              <a:t> </a:t>
            </a:r>
            <a:r>
              <a:rPr lang="el-GR" sz="3200" b="1" dirty="0"/>
              <a:t>παιχνίδια στην τηλεόραση.</a:t>
            </a:r>
            <a:endParaRPr lang="el-GR" sz="3200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D5E7239D-9DEF-DDB5-9584-9DF9FCE83AC4}"/>
              </a:ext>
            </a:extLst>
          </p:cNvPr>
          <p:cNvSpPr/>
          <p:nvPr/>
        </p:nvSpPr>
        <p:spPr>
          <a:xfrm>
            <a:off x="8028214" y="5867400"/>
            <a:ext cx="3287486" cy="75383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400" b="1" dirty="0"/>
              <a:t>Πηγαίνω τον γιο μου στο ποδόσφαιρο. 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65B342F2-0858-E392-072D-905ADCE10B32}"/>
              </a:ext>
            </a:extLst>
          </p:cNvPr>
          <p:cNvSpPr/>
          <p:nvPr/>
        </p:nvSpPr>
        <p:spPr>
          <a:xfrm>
            <a:off x="661307" y="3605895"/>
            <a:ext cx="3287486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Πηγαίνω τα παιδιά στο σχολείο. 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EA56D6E9-09E1-E3E3-428A-1FE7EFB6C287}"/>
              </a:ext>
            </a:extLst>
          </p:cNvPr>
          <p:cNvSpPr/>
          <p:nvPr/>
        </p:nvSpPr>
        <p:spPr>
          <a:xfrm>
            <a:off x="4163787" y="4269926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Πηγαίνω  την κόρη μου στη ζωγραφική. </a:t>
            </a: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B12EB94B-81D3-367B-0D31-6D764891E457}"/>
              </a:ext>
            </a:extLst>
          </p:cNvPr>
          <p:cNvSpPr/>
          <p:nvPr/>
        </p:nvSpPr>
        <p:spPr>
          <a:xfrm>
            <a:off x="4212771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 Ασχολούμαι με τον κήπο.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CF73838-8C0F-0DC8-74EA-D2957DDD2C0A}"/>
              </a:ext>
            </a:extLst>
          </p:cNvPr>
          <p:cNvSpPr/>
          <p:nvPr/>
        </p:nvSpPr>
        <p:spPr>
          <a:xfrm>
            <a:off x="718457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Βοηθάω τα παιδιά στο διάβασμα.</a:t>
            </a:r>
          </a:p>
        </p:txBody>
      </p:sp>
    </p:spTree>
    <p:extLst>
      <p:ext uri="{BB962C8B-B14F-4D97-AF65-F5344CB8AC3E}">
        <p14:creationId xmlns:p14="http://schemas.microsoft.com/office/powerpoint/2010/main" val="167712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5352391" y="341337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Μέρος  Β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0A5ED885-A996-4248-A8E8-CD87BC169C3E}"/>
              </a:ext>
            </a:extLst>
          </p:cNvPr>
          <p:cNvSpPr/>
          <p:nvPr/>
        </p:nvSpPr>
        <p:spPr>
          <a:xfrm rot="19239130">
            <a:off x="436400" y="1788915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ΕΧΩ 20 ΛΕΠΤΑ!</a:t>
            </a:r>
          </a:p>
        </p:txBody>
      </p:sp>
      <p:pic>
        <p:nvPicPr>
          <p:cNvPr id="4" name="Picture 4" descr="Ένα από τα πιο συχνά &quot;παράπονα&quot; που ακούω από γονείς είναι ότι &quot;το παιδί  δεν ακούει&quot;. Η πρώτη μου αντίδραση είναι να σιγουρευτώ ότι ο γονέας  απέναντι μου πράγματι εννοεί ότι το">
            <a:extLst>
              <a:ext uri="{FF2B5EF4-FFF2-40B4-BE49-F238E27FC236}">
                <a16:creationId xmlns:a16="http://schemas.microsoft.com/office/drawing/2014/main" id="{360F5DBC-9D4C-E125-1719-EBD0A6ABE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373" y="2275115"/>
            <a:ext cx="3702366" cy="28660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1AC6CD42-9C40-599A-259E-E4C0B1D14E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7143" r="8023" b="13492"/>
          <a:stretch>
            <a:fillRect/>
          </a:stretch>
        </p:blipFill>
        <p:spPr>
          <a:xfrm>
            <a:off x="3327521" y="2275115"/>
            <a:ext cx="3603171" cy="39079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851140F1-48A3-12D9-874F-07EAC878D0A2}"/>
              </a:ext>
            </a:extLst>
          </p:cNvPr>
          <p:cNvSpPr/>
          <p:nvPr/>
        </p:nvSpPr>
        <p:spPr>
          <a:xfrm>
            <a:off x="3479921" y="423998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1FCB7948-91BB-7F80-9801-E64CF0A171DF}"/>
              </a:ext>
            </a:extLst>
          </p:cNvPr>
          <p:cNvSpPr/>
          <p:nvPr/>
        </p:nvSpPr>
        <p:spPr>
          <a:xfrm>
            <a:off x="4539380" y="515876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B2807312-F9FC-9BE9-6645-51316FBDF490}"/>
              </a:ext>
            </a:extLst>
          </p:cNvPr>
          <p:cNvSpPr/>
          <p:nvPr/>
        </p:nvSpPr>
        <p:spPr>
          <a:xfrm>
            <a:off x="3447264" y="5164208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1414F129-8BA4-15CA-4F13-575D49D5F6F6}"/>
              </a:ext>
            </a:extLst>
          </p:cNvPr>
          <p:cNvSpPr/>
          <p:nvPr/>
        </p:nvSpPr>
        <p:spPr>
          <a:xfrm>
            <a:off x="4583067" y="4229100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D52E595F-F8EC-FA1B-34AE-5A5752826E49}"/>
              </a:ext>
            </a:extLst>
          </p:cNvPr>
          <p:cNvSpPr/>
          <p:nvPr/>
        </p:nvSpPr>
        <p:spPr>
          <a:xfrm>
            <a:off x="5700787" y="4229100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Ορθογώνιο: Στρογγύλεμα γωνιών 21">
            <a:extLst>
              <a:ext uri="{FF2B5EF4-FFF2-40B4-BE49-F238E27FC236}">
                <a16:creationId xmlns:a16="http://schemas.microsoft.com/office/drawing/2014/main" id="{829A68DD-CF8B-B809-9103-534972A62675}"/>
              </a:ext>
            </a:extLst>
          </p:cNvPr>
          <p:cNvSpPr/>
          <p:nvPr/>
        </p:nvSpPr>
        <p:spPr>
          <a:xfrm>
            <a:off x="4583067" y="589733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Ορθογώνιο: Στρογγύλεμα γωνιών 22">
            <a:extLst>
              <a:ext uri="{FF2B5EF4-FFF2-40B4-BE49-F238E27FC236}">
                <a16:creationId xmlns:a16="http://schemas.microsoft.com/office/drawing/2014/main" id="{66EC8ED8-D9C7-4C78-973D-83D24D34E5A6}"/>
              </a:ext>
            </a:extLst>
          </p:cNvPr>
          <p:cNvSpPr/>
          <p:nvPr/>
        </p:nvSpPr>
        <p:spPr>
          <a:xfrm>
            <a:off x="3447264" y="5902779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Ορθογώνιο: Στρογγύλεμα γωνιών 23">
            <a:extLst>
              <a:ext uri="{FF2B5EF4-FFF2-40B4-BE49-F238E27FC236}">
                <a16:creationId xmlns:a16="http://schemas.microsoft.com/office/drawing/2014/main" id="{EAE2A69D-3ADD-006B-C045-18B9290C6F4E}"/>
              </a:ext>
            </a:extLst>
          </p:cNvPr>
          <p:cNvSpPr/>
          <p:nvPr/>
        </p:nvSpPr>
        <p:spPr>
          <a:xfrm>
            <a:off x="5753371" y="515876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Ορθογώνιο: Στρογγύλεμα γωνιών 24">
            <a:extLst>
              <a:ext uri="{FF2B5EF4-FFF2-40B4-BE49-F238E27FC236}">
                <a16:creationId xmlns:a16="http://schemas.microsoft.com/office/drawing/2014/main" id="{EDA66A67-9296-A631-826E-DD41863AFC62}"/>
              </a:ext>
            </a:extLst>
          </p:cNvPr>
          <p:cNvSpPr/>
          <p:nvPr/>
        </p:nvSpPr>
        <p:spPr>
          <a:xfrm>
            <a:off x="5753371" y="5897335"/>
            <a:ext cx="449822" cy="2286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2E6DE0F1-761B-B572-85B4-D0005081B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7143" r="8023" b="64127"/>
          <a:stretch>
            <a:fillRect/>
          </a:stretch>
        </p:blipFill>
        <p:spPr>
          <a:xfrm>
            <a:off x="598715" y="370114"/>
            <a:ext cx="11116182" cy="557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759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502C4-CD84-A5E0-47AC-B33C9E1BD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B1C55EB1-BF88-94B4-705E-7FCD670CB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83029" y="326572"/>
            <a:ext cx="11560628" cy="6368142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2E8281B-830B-0BBD-A0AF-313034C4CA2A}"/>
              </a:ext>
            </a:extLst>
          </p:cNvPr>
          <p:cNvSpPr/>
          <p:nvPr/>
        </p:nvSpPr>
        <p:spPr>
          <a:xfrm>
            <a:off x="718457" y="20247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013C90E4-7650-7B21-4D29-90FF9A6807DB}"/>
              </a:ext>
            </a:extLst>
          </p:cNvPr>
          <p:cNvSpPr/>
          <p:nvPr/>
        </p:nvSpPr>
        <p:spPr>
          <a:xfrm>
            <a:off x="7903029" y="1986642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6E1BC86-B7CD-8A44-18DD-BF78696789FA}"/>
              </a:ext>
            </a:extLst>
          </p:cNvPr>
          <p:cNvSpPr/>
          <p:nvPr/>
        </p:nvSpPr>
        <p:spPr>
          <a:xfrm>
            <a:off x="4310743" y="19866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1E3845D-4F7B-3433-75A4-349E02B8C8A4}"/>
              </a:ext>
            </a:extLst>
          </p:cNvPr>
          <p:cNvSpPr/>
          <p:nvPr/>
        </p:nvSpPr>
        <p:spPr>
          <a:xfrm>
            <a:off x="8077200" y="4207328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89710CB3-E7FD-DAAB-B6F5-EEFDE8CD5557}"/>
              </a:ext>
            </a:extLst>
          </p:cNvPr>
          <p:cNvSpPr/>
          <p:nvPr/>
        </p:nvSpPr>
        <p:spPr>
          <a:xfrm>
            <a:off x="4310743" y="4207328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0E008C54-EF6B-BD33-318B-60B30AF6CCEE}"/>
              </a:ext>
            </a:extLst>
          </p:cNvPr>
          <p:cNvSpPr/>
          <p:nvPr/>
        </p:nvSpPr>
        <p:spPr>
          <a:xfrm>
            <a:off x="664028" y="4207328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A337314F-9AEB-8645-A052-4C293E9574A3}"/>
              </a:ext>
            </a:extLst>
          </p:cNvPr>
          <p:cNvSpPr/>
          <p:nvPr/>
        </p:nvSpPr>
        <p:spPr>
          <a:xfrm>
            <a:off x="8028214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04BA6A3C-0D3C-1D58-3B87-C0F302DA0386}"/>
              </a:ext>
            </a:extLst>
          </p:cNvPr>
          <p:cNvSpPr/>
          <p:nvPr/>
        </p:nvSpPr>
        <p:spPr>
          <a:xfrm>
            <a:off x="4212771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EF2A57A6-2ACA-80AC-A8A1-484590BB68A4}"/>
              </a:ext>
            </a:extLst>
          </p:cNvPr>
          <p:cNvSpPr/>
          <p:nvPr/>
        </p:nvSpPr>
        <p:spPr>
          <a:xfrm>
            <a:off x="718457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7683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E82B8-AAB7-F5C0-E9B7-EA12F469B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9D0A522-23BE-2C43-DF6E-A7CF178AE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08190" y="253091"/>
            <a:ext cx="11560628" cy="6368142"/>
          </a:xfrm>
          <a:prstGeom prst="rect">
            <a:avLst/>
          </a:prstGeom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8B2A3E2-28AB-E06B-F545-F0AB6673B105}"/>
              </a:ext>
            </a:extLst>
          </p:cNvPr>
          <p:cNvSpPr/>
          <p:nvPr/>
        </p:nvSpPr>
        <p:spPr>
          <a:xfrm>
            <a:off x="718457" y="2024743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Πλένω τα πιάτα.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CBFE442-E299-B077-3529-B6FAFBC43B8F}"/>
              </a:ext>
            </a:extLst>
          </p:cNvPr>
          <p:cNvSpPr/>
          <p:nvPr/>
        </p:nvSpPr>
        <p:spPr>
          <a:xfrm>
            <a:off x="8028214" y="1717221"/>
            <a:ext cx="3287486" cy="1104899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Ξυπνάω  στις 7 το πρωί.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6EF90E5-D8F5-C671-319F-35997E254A7B}"/>
              </a:ext>
            </a:extLst>
          </p:cNvPr>
          <p:cNvSpPr/>
          <p:nvPr/>
        </p:nvSpPr>
        <p:spPr>
          <a:xfrm>
            <a:off x="4343400" y="1817915"/>
            <a:ext cx="3287486" cy="91984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Τρώμε όλοι μαζί το φαγητό.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A0C2B37B-F20E-2211-978C-3723C8481471}"/>
              </a:ext>
            </a:extLst>
          </p:cNvPr>
          <p:cNvSpPr/>
          <p:nvPr/>
        </p:nvSpPr>
        <p:spPr>
          <a:xfrm>
            <a:off x="8028214" y="3671208"/>
            <a:ext cx="3815443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Παίζουμε</a:t>
            </a:r>
            <a:r>
              <a:rPr lang="el-GR" sz="3200" dirty="0"/>
              <a:t> </a:t>
            </a:r>
            <a:r>
              <a:rPr lang="el-GR" sz="3200" b="1" dirty="0"/>
              <a:t>παιχνίδια στην τηλεόραση.</a:t>
            </a:r>
            <a:endParaRPr lang="el-GR" sz="3200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5B82BA96-080B-5DB2-B1BC-C4A77A568C25}"/>
              </a:ext>
            </a:extLst>
          </p:cNvPr>
          <p:cNvSpPr/>
          <p:nvPr/>
        </p:nvSpPr>
        <p:spPr>
          <a:xfrm>
            <a:off x="8028214" y="5867400"/>
            <a:ext cx="3287486" cy="753833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400" b="1" dirty="0"/>
              <a:t>Πηγαίνω τον γιο μου στο ποδόσφαιρο. 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34852F45-ABF9-03FC-49EF-A2763B6744F4}"/>
              </a:ext>
            </a:extLst>
          </p:cNvPr>
          <p:cNvSpPr/>
          <p:nvPr/>
        </p:nvSpPr>
        <p:spPr>
          <a:xfrm>
            <a:off x="661307" y="3605895"/>
            <a:ext cx="3287486" cy="1475012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Πηγαίνω τα παιδιά στο σχολείο. 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23F1B99F-FDE6-F0C7-C1A1-7BC7AA86DD60}"/>
              </a:ext>
            </a:extLst>
          </p:cNvPr>
          <p:cNvSpPr/>
          <p:nvPr/>
        </p:nvSpPr>
        <p:spPr>
          <a:xfrm>
            <a:off x="4163787" y="4269926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Πηγαίνω  την κόρη μου στη ζωγραφική. </a:t>
            </a: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67D1D627-3E3B-8685-9E87-900A928598F6}"/>
              </a:ext>
            </a:extLst>
          </p:cNvPr>
          <p:cNvSpPr/>
          <p:nvPr/>
        </p:nvSpPr>
        <p:spPr>
          <a:xfrm>
            <a:off x="4212771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 Ασχολούμαι με τον κήπο.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6C539CEA-7FBB-1E3B-FE2B-EA0AB9B75D9F}"/>
              </a:ext>
            </a:extLst>
          </p:cNvPr>
          <p:cNvSpPr/>
          <p:nvPr/>
        </p:nvSpPr>
        <p:spPr>
          <a:xfrm>
            <a:off x="718457" y="6036129"/>
            <a:ext cx="3287486" cy="489857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Βοηθάω τα παιδιά στο διάβασμα.</a:t>
            </a:r>
          </a:p>
        </p:txBody>
      </p:sp>
    </p:spTree>
    <p:extLst>
      <p:ext uri="{BB962C8B-B14F-4D97-AF65-F5344CB8AC3E}">
        <p14:creationId xmlns:p14="http://schemas.microsoft.com/office/powerpoint/2010/main" val="409169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A5E0D-82DB-3526-59A2-2B1419009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D6CDAB1C-74A4-AEC4-0091-CCA63F069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42" t="35078" r="8023" b="13493"/>
          <a:stretch>
            <a:fillRect/>
          </a:stretch>
        </p:blipFill>
        <p:spPr>
          <a:xfrm>
            <a:off x="283029" y="326572"/>
            <a:ext cx="11560628" cy="636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29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Τη λένε Κατερίνα.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F8676A14-C6BC-46E9-919E-4F9B6AA6F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8" y="1241289"/>
            <a:ext cx="2485239" cy="4890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νοσοκόμα Στοκ Εικονογραφήσεις, Vectors, &amp; Clipart – (202,003 Στοκ  Εικονογραφήσεις)">
            <a:extLst>
              <a:ext uri="{FF2B5EF4-FFF2-40B4-BE49-F238E27FC236}">
                <a16:creationId xmlns:a16="http://schemas.microsoft.com/office/drawing/2014/main" id="{BD16F682-FE63-C19B-4A8E-9C6C31AC3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292" y="4234543"/>
            <a:ext cx="3895044" cy="207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D09A71F5-5DE5-66A0-7FC3-56BEE9C3C3F3}"/>
              </a:ext>
            </a:extLst>
          </p:cNvPr>
          <p:cNvSpPr/>
          <p:nvPr/>
        </p:nvSpPr>
        <p:spPr>
          <a:xfrm>
            <a:off x="718027" y="3744685"/>
            <a:ext cx="2199343" cy="1709057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Πώς τη λένε;</a:t>
            </a:r>
            <a:r>
              <a:rPr lang="el-GR" sz="36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935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194</Words>
  <Application>Microsoft Office PowerPoint</Application>
  <PresentationFormat>Ευρεία οθόνη</PresentationFormat>
  <Paragraphs>40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Τη λένε Κατερίνα.</vt:lpstr>
      <vt:lpstr>Η Κατερίνα εργάζεται στο νοσοκομείο.</vt:lpstr>
      <vt:lpstr>Όχι, η Κατερίνα είναι νοσοκόμα.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Ελένη Χαραλάμπους</cp:lastModifiedBy>
  <cp:revision>78</cp:revision>
  <dcterms:created xsi:type="dcterms:W3CDTF">2026-01-28T13:23:05Z</dcterms:created>
  <dcterms:modified xsi:type="dcterms:W3CDTF">2026-04-30T05:47:30Z</dcterms:modified>
</cp:coreProperties>
</file>