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30" r:id="rId2"/>
    <p:sldId id="671" r:id="rId3"/>
    <p:sldId id="451" r:id="rId4"/>
    <p:sldId id="640" r:id="rId5"/>
    <p:sldId id="641" r:id="rId6"/>
    <p:sldId id="645" r:id="rId7"/>
    <p:sldId id="648" r:id="rId8"/>
    <p:sldId id="647" r:id="rId9"/>
    <p:sldId id="611" r:id="rId10"/>
    <p:sldId id="654" r:id="rId11"/>
    <p:sldId id="652" r:id="rId12"/>
    <p:sldId id="673" r:id="rId13"/>
    <p:sldId id="672" r:id="rId14"/>
    <p:sldId id="653" r:id="rId15"/>
    <p:sldId id="642" r:id="rId16"/>
    <p:sldId id="514" r:id="rId17"/>
    <p:sldId id="520" r:id="rId18"/>
    <p:sldId id="521" r:id="rId19"/>
    <p:sldId id="522" r:id="rId20"/>
    <p:sldId id="523" r:id="rId21"/>
    <p:sldId id="524" r:id="rId22"/>
    <p:sldId id="525" r:id="rId23"/>
    <p:sldId id="526" r:id="rId24"/>
    <p:sldId id="527" r:id="rId25"/>
    <p:sldId id="528" r:id="rId26"/>
    <p:sldId id="616" r:id="rId27"/>
    <p:sldId id="6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E05A-2FD9-458E-AD2D-9B4D05089E0D}" type="datetimeFigureOut">
              <a:rPr lang="el-GR" smtClean="0"/>
              <a:t>4/5/2026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CD57-C0B8-4154-8B3F-9FE0F2037EC7}" type="slidenum">
              <a:rPr lang="el-GR" smtClean="0"/>
              <a:t>‹#›</a:t>
            </a:fld>
            <a:endParaRPr lang="el-GR"/>
          </a:p>
        </p:txBody>
      </p:sp>
    </p:spTree>
    <p:extLst>
      <p:ext uri="{BB962C8B-B14F-4D97-AF65-F5344CB8AC3E}">
        <p14:creationId xmlns:p14="http://schemas.microsoft.com/office/powerpoint/2010/main" val="38139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9</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5/4/2026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86. Α2.Θεματικός κύκλος 8 Ταξίδια - Διακοπές - Καιρός - Φυσικό περιβάλλον</a:t>
            </a:r>
            <a:r>
              <a:rPr lang="en-US" dirty="0">
                <a:solidFill>
                  <a:schemeClr val="tx1"/>
                </a:solidFill>
              </a:rPr>
              <a:t> </a:t>
            </a:r>
            <a:r>
              <a:rPr lang="el-GR" dirty="0">
                <a:solidFill>
                  <a:schemeClr val="tx1"/>
                </a:solidFill>
              </a:rPr>
              <a:t>_Συνοπτικός  μέλλοντας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1936329-3F91-EC68-6609-C60F610FF972}"/>
              </a:ext>
            </a:extLst>
          </p:cNvPr>
          <p:cNvSpPr txBox="1"/>
          <p:nvPr/>
        </p:nvSpPr>
        <p:spPr>
          <a:xfrm>
            <a:off x="563880" y="254000"/>
            <a:ext cx="11064240" cy="5579028"/>
          </a:xfrm>
          <a:prstGeom prst="rect">
            <a:avLst/>
          </a:prstGeom>
          <a:noFill/>
        </p:spPr>
        <p:txBody>
          <a:bodyPr wrap="square">
            <a:spAutoFit/>
          </a:bodyPr>
          <a:lstStyle/>
          <a:p>
            <a:pPr algn="l">
              <a:lnSpc>
                <a:spcPct val="150000"/>
              </a:lnSpc>
              <a:buNone/>
            </a:pPr>
            <a:r>
              <a:rPr lang="el-GR" sz="2400" b="0" i="0" dirty="0">
                <a:solidFill>
                  <a:srgbClr val="0A0A0A"/>
                </a:solidFill>
                <a:effectLst/>
                <a:latin typeface="Aptos" panose="020B0004020202020204" pitchFamily="34" charset="0"/>
              </a:rPr>
              <a:t>Αγαπημένη μου_________,                                                        Λευκωσία, 30 Απριλίου 2026</a:t>
            </a:r>
          </a:p>
          <a:p>
            <a:pPr algn="l">
              <a:lnSpc>
                <a:spcPct val="150000"/>
              </a:lnSpc>
              <a:buNone/>
            </a:pPr>
            <a:r>
              <a:rPr lang="el-GR" sz="2400" b="0" i="0" dirty="0">
                <a:solidFill>
                  <a:srgbClr val="0A0A0A"/>
                </a:solidFill>
                <a:effectLst/>
                <a:latin typeface="Aptos" panose="020B0004020202020204" pitchFamily="34" charset="0"/>
              </a:rPr>
              <a:t>Σου γράφω  γιατί αύριο το σχολείο μας θα πάει_______! Θα επισκεφθούμε έναν πανέμορφο αρχαιολογικό χώρο και μετά θα κάνουμε </a:t>
            </a:r>
            <a:r>
              <a:rPr lang="el-GR" sz="2400" b="0" i="0" dirty="0" err="1">
                <a:solidFill>
                  <a:srgbClr val="0A0A0A"/>
                </a:solidFill>
                <a:effectLst/>
                <a:latin typeface="Aptos" panose="020B0004020202020204" pitchFamily="34" charset="0"/>
              </a:rPr>
              <a:t>πικ-νικ</a:t>
            </a:r>
            <a:r>
              <a:rPr lang="el-GR" sz="2400" b="0" i="0" dirty="0">
                <a:solidFill>
                  <a:srgbClr val="0A0A0A"/>
                </a:solidFill>
                <a:effectLst/>
                <a:latin typeface="Aptos" panose="020B0004020202020204" pitchFamily="34" charset="0"/>
              </a:rPr>
              <a:t> στο</a:t>
            </a:r>
            <a:r>
              <a:rPr lang="el-GR" sz="2400" dirty="0">
                <a:solidFill>
                  <a:srgbClr val="0A0A0A"/>
                </a:solidFill>
                <a:latin typeface="Aptos" panose="020B0004020202020204" pitchFamily="34" charset="0"/>
              </a:rPr>
              <a:t> _________</a:t>
            </a:r>
            <a:r>
              <a:rPr lang="el-GR" sz="2400" b="0" i="0" dirty="0">
                <a:solidFill>
                  <a:srgbClr val="0A0A0A"/>
                </a:solidFill>
                <a:effectLst/>
                <a:latin typeface="Aptos" panose="020B0004020202020204" pitchFamily="34" charset="0"/>
              </a:rPr>
              <a:t>. Έχω ήδη ετοιμάσει το __________μου με νερό και μερικά σνακ, αλλά σίγουρα θα μου λείψει η δική σου χειροποίητη ____________που πάντα παίρναμε μαζί στις βόλτες μας.</a:t>
            </a:r>
          </a:p>
          <a:p>
            <a:pPr algn="l">
              <a:lnSpc>
                <a:spcPct val="150000"/>
              </a:lnSpc>
              <a:buNone/>
            </a:pPr>
            <a:r>
              <a:rPr lang="el-GR" sz="2400" b="0" i="0" dirty="0">
                <a:solidFill>
                  <a:srgbClr val="0A0A0A"/>
                </a:solidFill>
                <a:effectLst/>
                <a:latin typeface="Aptos" panose="020B0004020202020204" pitchFamily="34" charset="0"/>
              </a:rPr>
              <a:t>Θα βγάλω πολλές _______________για να σου τις δείξω όταν βρεθούμε από κοντά.</a:t>
            </a:r>
          </a:p>
          <a:p>
            <a:pPr algn="l">
              <a:lnSpc>
                <a:spcPct val="150000"/>
              </a:lnSpc>
              <a:buNone/>
            </a:pPr>
            <a:r>
              <a:rPr lang="el-GR" sz="2400" dirty="0">
                <a:solidFill>
                  <a:srgbClr val="0A0A0A"/>
                </a:solidFill>
                <a:latin typeface="Aptos" panose="020B0004020202020204" pitchFamily="34" charset="0"/>
              </a:rPr>
              <a:t>Θ</a:t>
            </a:r>
            <a:r>
              <a:rPr lang="el-GR" sz="2400" b="0" i="0" dirty="0">
                <a:solidFill>
                  <a:srgbClr val="0A0A0A"/>
                </a:solidFill>
                <a:effectLst/>
                <a:latin typeface="Aptos" panose="020B0004020202020204" pitchFamily="34" charset="0"/>
              </a:rPr>
              <a:t>α σε πάρω ____________να σου πω πώς πέρασα!</a:t>
            </a:r>
          </a:p>
          <a:p>
            <a:pPr algn="l">
              <a:lnSpc>
                <a:spcPct val="150000"/>
              </a:lnSpc>
              <a:buNone/>
            </a:pPr>
            <a:r>
              <a:rPr lang="el-GR" sz="2400" b="0" i="0" dirty="0">
                <a:solidFill>
                  <a:srgbClr val="0A0A0A"/>
                </a:solidFill>
                <a:effectLst/>
                <a:latin typeface="Aptos" panose="020B0004020202020204" pitchFamily="34" charset="0"/>
              </a:rPr>
              <a:t>Με πολλή αγάπη,</a:t>
            </a:r>
            <a:br>
              <a:rPr lang="el-GR" sz="2400" b="0" i="0" dirty="0">
                <a:solidFill>
                  <a:srgbClr val="0A0A0A"/>
                </a:solidFill>
                <a:effectLst/>
                <a:latin typeface="Aptos" panose="020B0004020202020204" pitchFamily="34" charset="0"/>
              </a:rPr>
            </a:br>
            <a:r>
              <a:rPr lang="el-GR" sz="2400" dirty="0" err="1">
                <a:solidFill>
                  <a:srgbClr val="0A0A0A"/>
                </a:solidFill>
                <a:latin typeface="Aptos" panose="020B0004020202020204" pitchFamily="34" charset="0"/>
              </a:rPr>
              <a:t>ο</a:t>
            </a:r>
            <a:r>
              <a:rPr lang="el-GR" sz="2400" b="0" i="0" dirty="0" err="1">
                <a:solidFill>
                  <a:srgbClr val="0A0A0A"/>
                </a:solidFill>
                <a:effectLst/>
                <a:latin typeface="Aptos" panose="020B0004020202020204" pitchFamily="34" charset="0"/>
              </a:rPr>
              <a:t>____________σου</a:t>
            </a:r>
            <a:endParaRPr lang="el-GR" sz="2400" b="0" i="0" dirty="0">
              <a:solidFill>
                <a:srgbClr val="0A0A0A"/>
              </a:solidFill>
              <a:effectLst/>
              <a:latin typeface="Aptos" panose="020B0004020202020204" pitchFamily="34" charset="0"/>
            </a:endParaRPr>
          </a:p>
        </p:txBody>
      </p:sp>
      <p:pic>
        <p:nvPicPr>
          <p:cNvPr id="7" name="ElevenLabs_2026-04-29T11_44_46_Martha - Expressive Greek Female_pvc_sp100_s50_sb75_v3">
            <a:hlinkClick r:id="" action="ppaction://media"/>
            <a:extLst>
              <a:ext uri="{FF2B5EF4-FFF2-40B4-BE49-F238E27FC236}">
                <a16:creationId xmlns:a16="http://schemas.microsoft.com/office/drawing/2014/main" id="{CA330076-6D53-6D30-8C86-8BCD2BE2319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8340408" y="4831982"/>
            <a:ext cx="406400" cy="406400"/>
          </a:xfrm>
        </p:spPr>
      </p:pic>
    </p:spTree>
    <p:extLst>
      <p:ext uri="{BB962C8B-B14F-4D97-AF65-F5344CB8AC3E}">
        <p14:creationId xmlns:p14="http://schemas.microsoft.com/office/powerpoint/2010/main" val="31053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1C0BF-70FE-60DC-7AE0-DB7307951A35}"/>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BCB82A9A-7E11-B09A-B2DC-05A29E47FAAF}"/>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2F1992C0-C9C8-62BC-CEB7-A827019BF0AA}"/>
              </a:ext>
            </a:extLst>
          </p:cNvPr>
          <p:cNvSpPr txBox="1"/>
          <p:nvPr/>
        </p:nvSpPr>
        <p:spPr>
          <a:xfrm>
            <a:off x="3129280" y="254000"/>
            <a:ext cx="8498840" cy="3785652"/>
          </a:xfrm>
          <a:prstGeom prst="rect">
            <a:avLst/>
          </a:prstGeom>
          <a:noFill/>
        </p:spPr>
        <p:txBody>
          <a:bodyPr wrap="square">
            <a:spAutoFit/>
          </a:bodyPr>
          <a:lstStyle/>
          <a:p>
            <a:r>
              <a:rPr lang="el-GR" sz="2000" b="0" i="0" dirty="0">
                <a:solidFill>
                  <a:srgbClr val="0A0A0A"/>
                </a:solidFill>
                <a:effectLst/>
                <a:latin typeface="Aptos" panose="020B0004020202020204" pitchFamily="34" charset="0"/>
              </a:rPr>
              <a:t>Αγαπημένη μου </a:t>
            </a:r>
            <a:r>
              <a:rPr lang="el-GR" sz="2000" b="1" i="0" dirty="0">
                <a:solidFill>
                  <a:srgbClr val="0A0A0A"/>
                </a:solidFill>
                <a:effectLst/>
                <a:latin typeface="Aptos" panose="020B0004020202020204" pitchFamily="34" charset="0"/>
              </a:rPr>
              <a:t>γιαγιά</a:t>
            </a:r>
            <a:r>
              <a:rPr lang="el-GR" sz="2000" b="0" i="0" dirty="0">
                <a:solidFill>
                  <a:srgbClr val="0A0A0A"/>
                </a:solidFill>
                <a:effectLst/>
                <a:latin typeface="Aptos" panose="020B0004020202020204" pitchFamily="34" charset="0"/>
              </a:rPr>
              <a:t>,</a:t>
            </a:r>
            <a:r>
              <a:rPr lang="el-GR" sz="2000" dirty="0">
                <a:solidFill>
                  <a:srgbClr val="0A0A0A"/>
                </a:solidFill>
                <a:latin typeface="Aptos" panose="020B0004020202020204" pitchFamily="34" charset="0"/>
              </a:rPr>
              <a:t>                                                  Λευκωσία, 30 Απριλίου 2026</a:t>
            </a:r>
          </a:p>
          <a:p>
            <a:endParaRPr lang="el-GR" sz="2000" b="0" i="0" dirty="0">
              <a:solidFill>
                <a:srgbClr val="0A0A0A"/>
              </a:solidFill>
              <a:effectLst/>
              <a:latin typeface="Aptos" panose="020B0004020202020204" pitchFamily="34" charset="0"/>
            </a:endParaRPr>
          </a:p>
          <a:p>
            <a:pPr algn="l">
              <a:buNone/>
            </a:pPr>
            <a:r>
              <a:rPr lang="el-GR" sz="2000" b="0" i="0" dirty="0">
                <a:solidFill>
                  <a:srgbClr val="0A0A0A"/>
                </a:solidFill>
                <a:effectLst/>
                <a:latin typeface="Aptos" panose="020B0004020202020204" pitchFamily="34" charset="0"/>
              </a:rPr>
              <a:t>Σου γράφω γιατί αύριο το σχολείο μας θα πάει </a:t>
            </a:r>
            <a:r>
              <a:rPr lang="el-GR" sz="2000" b="1" i="0" dirty="0">
                <a:solidFill>
                  <a:srgbClr val="0A0A0A"/>
                </a:solidFill>
                <a:effectLst/>
                <a:latin typeface="Aptos" panose="020B0004020202020204" pitchFamily="34" charset="0"/>
              </a:rPr>
              <a:t>εκδρομή</a:t>
            </a:r>
            <a:r>
              <a:rPr lang="el-GR" sz="2000" b="0" i="0" dirty="0">
                <a:solidFill>
                  <a:srgbClr val="0A0A0A"/>
                </a:solidFill>
                <a:effectLst/>
                <a:latin typeface="Aptos" panose="020B0004020202020204" pitchFamily="34" charset="0"/>
              </a:rPr>
              <a:t>! Θα επισκεφθούμε έναν πανέμορφο αρχαιολογικό χώρο και μετά θα κάνουμε </a:t>
            </a:r>
            <a:r>
              <a:rPr lang="el-GR" sz="2000" b="0" i="0" dirty="0" err="1">
                <a:solidFill>
                  <a:srgbClr val="0A0A0A"/>
                </a:solidFill>
                <a:effectLst/>
                <a:latin typeface="Aptos" panose="020B0004020202020204" pitchFamily="34" charset="0"/>
              </a:rPr>
              <a:t>πικ-νικ</a:t>
            </a:r>
            <a:r>
              <a:rPr lang="el-GR" sz="2000" b="0" i="0" dirty="0">
                <a:solidFill>
                  <a:srgbClr val="0A0A0A"/>
                </a:solidFill>
                <a:effectLst/>
                <a:latin typeface="Aptos" panose="020B0004020202020204" pitchFamily="34" charset="0"/>
              </a:rPr>
              <a:t> στο </a:t>
            </a:r>
            <a:r>
              <a:rPr lang="el-GR" sz="2000" b="1" i="0" dirty="0">
                <a:solidFill>
                  <a:srgbClr val="0A0A0A"/>
                </a:solidFill>
                <a:effectLst/>
                <a:latin typeface="Aptos" panose="020B0004020202020204" pitchFamily="34" charset="0"/>
              </a:rPr>
              <a:t>δάσος</a:t>
            </a:r>
            <a:r>
              <a:rPr lang="el-GR" sz="2000" b="0" i="0" dirty="0">
                <a:solidFill>
                  <a:srgbClr val="0A0A0A"/>
                </a:solidFill>
                <a:effectLst/>
                <a:latin typeface="Aptos" panose="020B0004020202020204" pitchFamily="34" charset="0"/>
              </a:rPr>
              <a:t>. Έχω ήδη ετοιμάσει το σακίδιό μου με νερό και μερικά σνακ, αλλά σίγουρα θα μου λείψει η δική σου χειροποίητη </a:t>
            </a:r>
            <a:r>
              <a:rPr lang="el-GR" sz="2000" b="1" i="0" dirty="0">
                <a:solidFill>
                  <a:srgbClr val="0A0A0A"/>
                </a:solidFill>
                <a:effectLst/>
                <a:latin typeface="Aptos" panose="020B0004020202020204" pitchFamily="34" charset="0"/>
              </a:rPr>
              <a:t>τυρόπιτα</a:t>
            </a:r>
            <a:r>
              <a:rPr lang="el-GR" sz="2000" b="0" i="0" dirty="0">
                <a:solidFill>
                  <a:srgbClr val="0A0A0A"/>
                </a:solidFill>
                <a:effectLst/>
                <a:latin typeface="Aptos" panose="020B0004020202020204" pitchFamily="34" charset="0"/>
              </a:rPr>
              <a:t> που πάντα παίρναμε μαζί στις βόλτες μας.</a:t>
            </a:r>
          </a:p>
          <a:p>
            <a:pPr algn="l">
              <a:buNone/>
            </a:pPr>
            <a:r>
              <a:rPr lang="el-GR" sz="2000" b="0" i="0" dirty="0">
                <a:solidFill>
                  <a:srgbClr val="0A0A0A"/>
                </a:solidFill>
                <a:effectLst/>
                <a:latin typeface="Aptos" panose="020B0004020202020204" pitchFamily="34" charset="0"/>
              </a:rPr>
              <a:t>Θα βγάλω πολλές φωτογραφίες για να σου τις δείξω όταν βρεθούμε από κοντά.</a:t>
            </a:r>
          </a:p>
          <a:p>
            <a:pPr algn="l">
              <a:buNone/>
            </a:pPr>
            <a:r>
              <a:rPr lang="el-GR" sz="2000" dirty="0">
                <a:solidFill>
                  <a:srgbClr val="0A0A0A"/>
                </a:solidFill>
                <a:latin typeface="Aptos" panose="020B0004020202020204" pitchFamily="34" charset="0"/>
              </a:rPr>
              <a:t>Θ</a:t>
            </a:r>
            <a:r>
              <a:rPr lang="el-GR" sz="2000" b="0" i="0" dirty="0">
                <a:solidFill>
                  <a:srgbClr val="0A0A0A"/>
                </a:solidFill>
                <a:effectLst/>
                <a:latin typeface="Aptos" panose="020B0004020202020204" pitchFamily="34" charset="0"/>
              </a:rPr>
              <a:t>α σε πάρω </a:t>
            </a:r>
            <a:r>
              <a:rPr lang="el-GR" sz="2000" b="1" i="0" dirty="0">
                <a:solidFill>
                  <a:srgbClr val="0A0A0A"/>
                </a:solidFill>
                <a:effectLst/>
                <a:latin typeface="Aptos" panose="020B0004020202020204" pitchFamily="34" charset="0"/>
              </a:rPr>
              <a:t>τηλέφωνο</a:t>
            </a:r>
            <a:r>
              <a:rPr lang="el-GR" sz="2000" b="0" i="0" dirty="0">
                <a:solidFill>
                  <a:srgbClr val="0A0A0A"/>
                </a:solidFill>
                <a:effectLst/>
                <a:latin typeface="Aptos" panose="020B0004020202020204" pitchFamily="34" charset="0"/>
              </a:rPr>
              <a:t> να σου πω πώς πέρασα!</a:t>
            </a:r>
          </a:p>
          <a:p>
            <a:pPr algn="l">
              <a:buNone/>
            </a:pPr>
            <a:r>
              <a:rPr lang="el-GR" sz="2000" b="0" i="0" dirty="0">
                <a:solidFill>
                  <a:srgbClr val="0A0A0A"/>
                </a:solidFill>
                <a:effectLst/>
                <a:latin typeface="Aptos" panose="020B0004020202020204" pitchFamily="34" charset="0"/>
              </a:rPr>
              <a:t>Με πολλή αγάπη,</a:t>
            </a:r>
            <a:br>
              <a:rPr lang="el-GR" sz="2000" b="0" i="0" dirty="0">
                <a:solidFill>
                  <a:srgbClr val="0A0A0A"/>
                </a:solidFill>
                <a:effectLst/>
                <a:latin typeface="Aptos" panose="020B0004020202020204" pitchFamily="34" charset="0"/>
              </a:rPr>
            </a:br>
            <a:r>
              <a:rPr lang="el-GR" sz="2000" b="0" i="0" dirty="0">
                <a:solidFill>
                  <a:srgbClr val="0A0A0A"/>
                </a:solidFill>
                <a:effectLst/>
                <a:latin typeface="Aptos" panose="020B0004020202020204" pitchFamily="34" charset="0"/>
              </a:rPr>
              <a:t>ο </a:t>
            </a:r>
            <a:r>
              <a:rPr lang="el-GR" sz="2000" b="1" i="0" dirty="0" err="1">
                <a:solidFill>
                  <a:srgbClr val="0A0A0A"/>
                </a:solidFill>
                <a:effectLst/>
                <a:latin typeface="Aptos" panose="020B0004020202020204" pitchFamily="34" charset="0"/>
              </a:rPr>
              <a:t>εγγονός</a:t>
            </a:r>
            <a:r>
              <a:rPr lang="el-GR" sz="2000" b="0" i="0" dirty="0">
                <a:solidFill>
                  <a:srgbClr val="0A0A0A"/>
                </a:solidFill>
                <a:effectLst/>
                <a:latin typeface="Aptos" panose="020B0004020202020204" pitchFamily="34" charset="0"/>
              </a:rPr>
              <a:t> σου</a:t>
            </a:r>
          </a:p>
        </p:txBody>
      </p:sp>
      <p:pic>
        <p:nvPicPr>
          <p:cNvPr id="1026" name="Picture 2" descr="Exodos | Αρχαιολογικοί Χώροι Λάρνακα">
            <a:extLst>
              <a:ext uri="{FF2B5EF4-FFF2-40B4-BE49-F238E27FC236}">
                <a16:creationId xmlns:a16="http://schemas.microsoft.com/office/drawing/2014/main" id="{B257DD79-85BE-BE8F-727B-0AA714F7C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222"/>
          <a:stretch>
            <a:fillRect/>
          </a:stretch>
        </p:blipFill>
        <p:spPr bwMode="auto">
          <a:xfrm>
            <a:off x="331893" y="4820107"/>
            <a:ext cx="2534635" cy="1780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Λάρνακα,Ιστορικές Αναδρομές στο πέρασμα των αιώνων - City Of Larnaka">
            <a:extLst>
              <a:ext uri="{FF2B5EF4-FFF2-40B4-BE49-F238E27FC236}">
                <a16:creationId xmlns:a16="http://schemas.microsoft.com/office/drawing/2014/main" id="{F90A226C-F855-C1D8-89E3-F67E3B948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19" y="2944079"/>
            <a:ext cx="2534635"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Kition Archaeological Site (Λάρνακα, Κύπρος) - Κριτικές - Tripadvisor">
            <a:extLst>
              <a:ext uri="{FF2B5EF4-FFF2-40B4-BE49-F238E27FC236}">
                <a16:creationId xmlns:a16="http://schemas.microsoft.com/office/drawing/2014/main" id="{5A310BB2-89B2-B7D6-7DD1-09C1459146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119" y="335877"/>
            <a:ext cx="2534635" cy="2418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Kition Archaeological Site (Λάρνακα, Κύπρος) - Κριτικές - Tripadvisor">
            <a:extLst>
              <a:ext uri="{FF2B5EF4-FFF2-40B4-BE49-F238E27FC236}">
                <a16:creationId xmlns:a16="http://schemas.microsoft.com/office/drawing/2014/main" id="{4D300433-5798-A561-C135-8BDC6FA18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145280"/>
            <a:ext cx="5764106" cy="2455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5717434C-90A1-E8DD-DEB1-EFCD7EA171A2}"/>
              </a:ext>
            </a:extLst>
          </p:cNvPr>
          <p:cNvPicPr>
            <a:picLocks noChangeAspect="1"/>
          </p:cNvPicPr>
          <p:nvPr/>
        </p:nvPicPr>
        <p:blipFill>
          <a:blip r:embed="rId6"/>
          <a:stretch>
            <a:fillRect/>
          </a:stretch>
        </p:blipFill>
        <p:spPr>
          <a:xfrm>
            <a:off x="2976880" y="4145280"/>
            <a:ext cx="2956560" cy="2455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980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83F-EA18-08EC-7FC8-A3AAEB50B35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5A1625E-4F05-C354-283E-312E8BB12EB8}"/>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DD18E0D-C81C-B0C2-5865-65287B7730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B3C1CEEE-E340-FF83-A7E3-7872ECDD7564}"/>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34F27043-BCBD-060B-3098-E522FBA9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2" name="Πίνακας 1">
            <a:extLst>
              <a:ext uri="{FF2B5EF4-FFF2-40B4-BE49-F238E27FC236}">
                <a16:creationId xmlns:a16="http://schemas.microsoft.com/office/drawing/2014/main" id="{4B3E8D61-4B7E-DD9B-4374-AD9C0A8B46E0}"/>
              </a:ext>
            </a:extLst>
          </p:cNvPr>
          <p:cNvGraphicFramePr>
            <a:graphicFrameLocks noGrp="1"/>
          </p:cNvGraphicFramePr>
          <p:nvPr/>
        </p:nvGraphicFramePr>
        <p:xfrm>
          <a:off x="5792290" y="2191487"/>
          <a:ext cx="5897881" cy="4328160"/>
        </p:xfrm>
        <a:graphic>
          <a:graphicData uri="http://schemas.openxmlformats.org/drawingml/2006/table">
            <a:tbl>
              <a:tblPr firstRow="1" bandRow="1">
                <a:tableStyleId>{5940675A-B579-460E-94D1-54222C63F5DA}</a:tableStyleId>
              </a:tblPr>
              <a:tblGrid>
                <a:gridCol w="1659129">
                  <a:extLst>
                    <a:ext uri="{9D8B030D-6E8A-4147-A177-3AD203B41FA5}">
                      <a16:colId xmlns:a16="http://schemas.microsoft.com/office/drawing/2014/main" val="2353787556"/>
                    </a:ext>
                  </a:extLst>
                </a:gridCol>
                <a:gridCol w="4238752">
                  <a:extLst>
                    <a:ext uri="{9D8B030D-6E8A-4147-A177-3AD203B41FA5}">
                      <a16:colId xmlns:a16="http://schemas.microsoft.com/office/drawing/2014/main" val="1173633982"/>
                    </a:ext>
                  </a:extLst>
                </a:gridCol>
              </a:tblGrid>
              <a:tr h="370840">
                <a:tc>
                  <a:txBody>
                    <a:bodyPr/>
                    <a:lstStyle/>
                    <a:p>
                      <a:r>
                        <a:rPr lang="el-GR" sz="1600" dirty="0"/>
                        <a:t>Τώρα </a:t>
                      </a:r>
                      <a:endParaRPr lang="el-CY" sz="1600" dirty="0"/>
                    </a:p>
                  </a:txBody>
                  <a:tcPr>
                    <a:solidFill>
                      <a:schemeClr val="bg2">
                        <a:lumMod val="90000"/>
                      </a:schemeClr>
                    </a:solidFill>
                  </a:tcPr>
                </a:tc>
                <a:tc>
                  <a:txBody>
                    <a:bodyPr/>
                    <a:lstStyle/>
                    <a:p>
                      <a:r>
                        <a:rPr lang="el-GR" sz="1600" b="1" dirty="0"/>
                        <a:t>Αύριο</a:t>
                      </a:r>
                    </a:p>
                    <a:p>
                      <a:endParaRPr lang="el-GR" sz="1600" dirty="0"/>
                    </a:p>
                    <a:p>
                      <a:endParaRPr lang="el-GR" sz="1600" dirty="0"/>
                    </a:p>
                    <a:p>
                      <a:endParaRPr lang="el-GR" sz="1600" dirty="0"/>
                    </a:p>
                    <a:p>
                      <a:endParaRPr lang="el-GR" sz="1600" dirty="0"/>
                    </a:p>
                    <a:p>
                      <a:endParaRPr lang="el-CY" sz="1600" dirty="0"/>
                    </a:p>
                  </a:txBody>
                  <a:tcPr>
                    <a:solidFill>
                      <a:schemeClr val="bg2">
                        <a:lumMod val="90000"/>
                      </a:schemeClr>
                    </a:solidFill>
                  </a:tcPr>
                </a:tc>
                <a:extLst>
                  <a:ext uri="{0D108BD9-81ED-4DB2-BD59-A6C34878D82A}">
                    <a16:rowId xmlns:a16="http://schemas.microsoft.com/office/drawing/2014/main" val="2259471128"/>
                  </a:ext>
                </a:extLst>
              </a:tr>
              <a:tr h="370840">
                <a:tc>
                  <a:txBody>
                    <a:bodyPr/>
                    <a:lstStyle/>
                    <a:p>
                      <a:r>
                        <a:rPr lang="el-GR" sz="1600" dirty="0"/>
                        <a:t>τρώω</a:t>
                      </a:r>
                    </a:p>
                    <a:p>
                      <a:r>
                        <a:rPr lang="el-GR" sz="1600" dirty="0"/>
                        <a:t>πηγαίνω</a:t>
                      </a:r>
                    </a:p>
                    <a:p>
                      <a:r>
                        <a:rPr lang="el-GR" sz="1600" dirty="0"/>
                        <a:t>κάνω</a:t>
                      </a:r>
                    </a:p>
                    <a:p>
                      <a:r>
                        <a:rPr lang="el-GR" sz="1600" dirty="0"/>
                        <a:t>μένω</a:t>
                      </a:r>
                    </a:p>
                    <a:p>
                      <a:r>
                        <a:rPr lang="el-GR" sz="1600" dirty="0"/>
                        <a:t>πίνω</a:t>
                      </a:r>
                    </a:p>
                    <a:p>
                      <a:r>
                        <a:rPr lang="el-GR" sz="1600" dirty="0"/>
                        <a:t>δίνω</a:t>
                      </a:r>
                    </a:p>
                    <a:p>
                      <a:r>
                        <a:rPr lang="el-GR" sz="1600" dirty="0"/>
                        <a:t>παίρνω</a:t>
                      </a:r>
                    </a:p>
                    <a:p>
                      <a:r>
                        <a:rPr lang="el-GR" sz="1600" dirty="0"/>
                        <a:t>φορώ</a:t>
                      </a:r>
                    </a:p>
                    <a:p>
                      <a:r>
                        <a:rPr lang="el-GR" sz="1600" dirty="0"/>
                        <a:t>βγαίνω</a:t>
                      </a:r>
                    </a:p>
                    <a:p>
                      <a:r>
                        <a:rPr lang="el-GR" sz="1600" dirty="0"/>
                        <a:t>βλέπω</a:t>
                      </a:r>
                    </a:p>
                    <a:p>
                      <a:r>
                        <a:rPr lang="el-GR" sz="1600" dirty="0"/>
                        <a:t>ακούω</a:t>
                      </a:r>
                    </a:p>
                  </a:txBody>
                  <a:tcPr/>
                </a:tc>
                <a:tc>
                  <a:txBody>
                    <a:bodyPr/>
                    <a:lstStyle/>
                    <a:p>
                      <a:endParaRPr lang="el-GR" sz="1600" baseline="0" dirty="0"/>
                    </a:p>
                  </a:txBody>
                  <a:tcPr/>
                </a:tc>
                <a:extLst>
                  <a:ext uri="{0D108BD9-81ED-4DB2-BD59-A6C34878D82A}">
                    <a16:rowId xmlns:a16="http://schemas.microsoft.com/office/drawing/2014/main" val="274144021"/>
                  </a:ext>
                </a:extLst>
              </a:tr>
            </a:tbl>
          </a:graphicData>
        </a:graphic>
      </p:graphicFrame>
      <p:sp>
        <p:nvSpPr>
          <p:cNvPr id="3" name="Ορθογώνιο 2">
            <a:extLst>
              <a:ext uri="{FF2B5EF4-FFF2-40B4-BE49-F238E27FC236}">
                <a16:creationId xmlns:a16="http://schemas.microsoft.com/office/drawing/2014/main" id="{EE5D4A72-4536-B508-1813-5823956A4AB7}"/>
              </a:ext>
            </a:extLst>
          </p:cNvPr>
          <p:cNvSpPr/>
          <p:nvPr/>
        </p:nvSpPr>
        <p:spPr>
          <a:xfrm>
            <a:off x="7449276" y="3733306"/>
            <a:ext cx="4240896" cy="27863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1600" dirty="0"/>
              <a:t>Αύριο θα φάω __________________.</a:t>
            </a:r>
          </a:p>
          <a:p>
            <a:pPr lvl="0">
              <a:defRPr/>
            </a:pPr>
            <a:r>
              <a:rPr lang="el-GR" sz="1600" dirty="0"/>
              <a:t>Αύριο θα πάω__________________.</a:t>
            </a:r>
          </a:p>
          <a:p>
            <a:pPr lvl="0">
              <a:defRPr/>
            </a:pPr>
            <a:r>
              <a:rPr lang="el-GR" sz="1600" dirty="0"/>
              <a:t>Αύριο θα κάνω__________________.</a:t>
            </a:r>
          </a:p>
          <a:p>
            <a:pPr lvl="0">
              <a:defRPr/>
            </a:pPr>
            <a:r>
              <a:rPr lang="el-GR" sz="1600" dirty="0"/>
              <a:t>Αύριο θα μείνω__________________.</a:t>
            </a:r>
          </a:p>
          <a:p>
            <a:pPr lvl="0">
              <a:defRPr/>
            </a:pPr>
            <a:r>
              <a:rPr lang="el-GR" sz="1600" dirty="0"/>
              <a:t>Αύριο θα πιω __________________.</a:t>
            </a:r>
          </a:p>
          <a:p>
            <a:pPr lvl="0">
              <a:defRPr/>
            </a:pPr>
            <a:r>
              <a:rPr lang="el-GR" sz="1600" dirty="0"/>
              <a:t>Αύριο θα δώσω __________________.</a:t>
            </a:r>
          </a:p>
          <a:p>
            <a:pPr lvl="0">
              <a:defRPr/>
            </a:pPr>
            <a:r>
              <a:rPr lang="el-GR" sz="1600" dirty="0"/>
              <a:t>Αύριο θα πάρω __________________.</a:t>
            </a:r>
          </a:p>
          <a:p>
            <a:pPr lvl="0">
              <a:defRPr/>
            </a:pPr>
            <a:r>
              <a:rPr lang="el-GR" sz="1600" dirty="0"/>
              <a:t>Αύριο θα φορέσω __________________.</a:t>
            </a:r>
          </a:p>
          <a:p>
            <a:pPr lvl="0">
              <a:defRPr/>
            </a:pPr>
            <a:r>
              <a:rPr lang="el-GR" sz="1600" dirty="0"/>
              <a:t>Αύριο θα βγω  __________________.</a:t>
            </a:r>
          </a:p>
          <a:p>
            <a:pPr lvl="0">
              <a:defRPr/>
            </a:pPr>
            <a:r>
              <a:rPr lang="el-GR" sz="1600" dirty="0"/>
              <a:t>Αύριο θα δω __________________.</a:t>
            </a:r>
          </a:p>
          <a:p>
            <a:pPr lvl="0">
              <a:defRPr/>
            </a:pPr>
            <a:r>
              <a:rPr lang="el-GR" sz="1600" dirty="0"/>
              <a:t>Αύριο θα ακούσω _________</a:t>
            </a:r>
            <a:r>
              <a:rPr lang="el-GR" dirty="0"/>
              <a:t>_________.</a:t>
            </a:r>
          </a:p>
        </p:txBody>
      </p:sp>
    </p:spTree>
    <p:extLst>
      <p:ext uri="{BB962C8B-B14F-4D97-AF65-F5344CB8AC3E}">
        <p14:creationId xmlns:p14="http://schemas.microsoft.com/office/powerpoint/2010/main" val="361788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305435"/>
            <a:ext cx="7097486" cy="9906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FF0000"/>
                </a:solidFill>
              </a:rPr>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7" name="Content Placeholder 5">
            <a:extLst>
              <a:ext uri="{FF2B5EF4-FFF2-40B4-BE49-F238E27FC236}">
                <a16:creationId xmlns:a16="http://schemas.microsoft.com/office/drawing/2014/main" id="{D154B9C2-DE6A-45C5-25C4-D559F0D000A4}"/>
              </a:ext>
            </a:extLst>
          </p:cNvPr>
          <p:cNvSpPr txBox="1">
            <a:spLocks/>
          </p:cNvSpPr>
          <p:nvPr/>
        </p:nvSpPr>
        <p:spPr>
          <a:xfrm rot="20157435">
            <a:off x="1149395" y="2189058"/>
            <a:ext cx="2399348" cy="3001041"/>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a:solidFill>
                  <a:srgbClr val="FF0000"/>
                </a:solidFill>
              </a:rPr>
              <a:t>Θα</a:t>
            </a:r>
            <a:r>
              <a:rPr lang="el-GR"/>
              <a:t> αγορά</a:t>
            </a:r>
            <a:r>
              <a:rPr lang="el-GR">
                <a:solidFill>
                  <a:srgbClr val="FF0000"/>
                </a:solidFill>
              </a:rPr>
              <a:t>σ</a:t>
            </a:r>
            <a:r>
              <a:rPr lang="el-GR"/>
              <a:t>ω </a:t>
            </a:r>
          </a:p>
          <a:p>
            <a:r>
              <a:rPr lang="el-GR">
                <a:solidFill>
                  <a:srgbClr val="FF0000"/>
                </a:solidFill>
              </a:rPr>
              <a:t>Θα</a:t>
            </a:r>
            <a:r>
              <a:rPr lang="el-GR"/>
              <a:t> ψωνί</a:t>
            </a:r>
            <a:r>
              <a:rPr lang="el-GR">
                <a:solidFill>
                  <a:srgbClr val="FF0000"/>
                </a:solidFill>
              </a:rPr>
              <a:t>σ</a:t>
            </a:r>
            <a:r>
              <a:rPr lang="el-GR"/>
              <a:t>ω </a:t>
            </a:r>
          </a:p>
          <a:p>
            <a:r>
              <a:rPr lang="el-GR">
                <a:solidFill>
                  <a:srgbClr val="FF0000"/>
                </a:solidFill>
              </a:rPr>
              <a:t>Θα</a:t>
            </a:r>
            <a:r>
              <a:rPr lang="el-GR"/>
              <a:t> πάω </a:t>
            </a:r>
          </a:p>
          <a:p>
            <a:r>
              <a:rPr lang="el-GR">
                <a:solidFill>
                  <a:srgbClr val="FF0000"/>
                </a:solidFill>
              </a:rPr>
              <a:t>Θα </a:t>
            </a:r>
            <a:r>
              <a:rPr lang="el-GR"/>
              <a:t>φορέ</a:t>
            </a:r>
            <a:r>
              <a:rPr lang="el-GR">
                <a:solidFill>
                  <a:srgbClr val="FF0000"/>
                </a:solidFill>
              </a:rPr>
              <a:t>σ</a:t>
            </a:r>
            <a:r>
              <a:rPr lang="el-GR"/>
              <a:t>ω</a:t>
            </a:r>
          </a:p>
          <a:p>
            <a:r>
              <a:rPr lang="el-GR">
                <a:solidFill>
                  <a:srgbClr val="FF0000"/>
                </a:solidFill>
              </a:rPr>
              <a:t>Θα </a:t>
            </a:r>
            <a:r>
              <a:rPr lang="el-GR"/>
              <a:t>φάω</a:t>
            </a:r>
          </a:p>
          <a:p>
            <a:r>
              <a:rPr lang="el-GR">
                <a:solidFill>
                  <a:srgbClr val="FF0000"/>
                </a:solidFill>
              </a:rPr>
              <a:t>Θα</a:t>
            </a:r>
            <a:r>
              <a:rPr lang="el-GR"/>
              <a:t> ακού</a:t>
            </a:r>
            <a:r>
              <a:rPr lang="el-GR">
                <a:solidFill>
                  <a:srgbClr val="FF0000"/>
                </a:solidFill>
              </a:rPr>
              <a:t>σ</a:t>
            </a:r>
            <a:r>
              <a:rPr lang="el-GR"/>
              <a:t>ω</a:t>
            </a:r>
            <a:endParaRPr lang="en-US" dirty="0"/>
          </a:p>
        </p:txBody>
      </p:sp>
      <p:sp>
        <p:nvSpPr>
          <p:cNvPr id="2" name="Φυσαλίδα ομιλίας: Έλλειψη 1">
            <a:extLst>
              <a:ext uri="{FF2B5EF4-FFF2-40B4-BE49-F238E27FC236}">
                <a16:creationId xmlns:a16="http://schemas.microsoft.com/office/drawing/2014/main" id="{19709418-3517-44A3-AC9B-D268E797976F}"/>
              </a:ext>
            </a:extLst>
          </p:cNvPr>
          <p:cNvSpPr/>
          <p:nvPr/>
        </p:nvSpPr>
        <p:spPr>
          <a:xfrm>
            <a:off x="6360160" y="1219200"/>
            <a:ext cx="5334000" cy="4196080"/>
          </a:xfrm>
          <a:prstGeom prst="wedgeEllipseCallou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Τι θα κάνεις  αύριο;</a:t>
            </a:r>
          </a:p>
        </p:txBody>
      </p:sp>
    </p:spTree>
    <p:extLst>
      <p:ext uri="{BB962C8B-B14F-4D97-AF65-F5344CB8AC3E}">
        <p14:creationId xmlns:p14="http://schemas.microsoft.com/office/powerpoint/2010/main" val="24738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DD087A-C293-FED1-FBA3-65FA1D06CC8C}"/>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 .</a:t>
            </a:r>
          </a:p>
        </p:txBody>
      </p:sp>
      <p:sp>
        <p:nvSpPr>
          <p:cNvPr id="2" name="Ορθογώνιο: Στρογγύλεμα γωνιών 1">
            <a:extLst>
              <a:ext uri="{FF2B5EF4-FFF2-40B4-BE49-F238E27FC236}">
                <a16:creationId xmlns:a16="http://schemas.microsoft.com/office/drawing/2014/main" id="{96FCC2D1-10A7-CDF4-8BFE-3AE1FB23FE8D}"/>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τρώω</a:t>
            </a:r>
            <a:endParaRPr lang="el-CY" sz="4400" dirty="0"/>
          </a:p>
        </p:txBody>
      </p:sp>
      <p:pic>
        <p:nvPicPr>
          <p:cNvPr id="5122" name="Picture 2" descr="κορίτσι που τρώει θρεπτικό φαγητό με καρτούν γάλακτος και ...">
            <a:extLst>
              <a:ext uri="{FF2B5EF4-FFF2-40B4-BE49-F238E27FC236}">
                <a16:creationId xmlns:a16="http://schemas.microsoft.com/office/drawing/2014/main" id="{88E2163A-0934-8726-EC23-E47E09801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810" y="388248"/>
            <a:ext cx="4337276" cy="387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7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21D02-4413-C22B-ED15-D4A898ABEB9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80DAC9B-DA4C-4D5A-5AE7-F9B0E5FF9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3DA103-B65E-9F34-DDCD-DD3CB0C63915}"/>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 .</a:t>
            </a:r>
          </a:p>
        </p:txBody>
      </p:sp>
      <p:sp>
        <p:nvSpPr>
          <p:cNvPr id="2" name="Ορθογώνιο: Στρογγύλεμα γωνιών 1">
            <a:extLst>
              <a:ext uri="{FF2B5EF4-FFF2-40B4-BE49-F238E27FC236}">
                <a16:creationId xmlns:a16="http://schemas.microsoft.com/office/drawing/2014/main" id="{842B93F0-E3B8-B510-58DC-895F81A3BE82}"/>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πηγαίνω</a:t>
            </a:r>
            <a:endParaRPr lang="el-CY" sz="4400" dirty="0"/>
          </a:p>
        </p:txBody>
      </p:sp>
      <p:pic>
        <p:nvPicPr>
          <p:cNvPr id="6146" name="Picture 2" descr="Τα παιδιά πηγαίνουν στο σχολείο Διανυσματική απεικόνιση - εικονογραφία από  childhood, bagel: 33316717">
            <a:extLst>
              <a:ext uri="{FF2B5EF4-FFF2-40B4-BE49-F238E27FC236}">
                <a16:creationId xmlns:a16="http://schemas.microsoft.com/office/drawing/2014/main" id="{3D721851-DD0F-69CF-008F-22B0B885C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524" y="388248"/>
            <a:ext cx="4918447" cy="399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9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92DA8-DCA9-EB69-454D-836AAC1C5D69}"/>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7D114593-ADF1-24FA-A259-DCDA64BBA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0937C6-B655-4A2C-B97B-91DB50D0DADE}"/>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 .</a:t>
            </a:r>
          </a:p>
        </p:txBody>
      </p:sp>
      <p:sp>
        <p:nvSpPr>
          <p:cNvPr id="2" name="Ορθογώνιο: Στρογγύλεμα γωνιών 1">
            <a:extLst>
              <a:ext uri="{FF2B5EF4-FFF2-40B4-BE49-F238E27FC236}">
                <a16:creationId xmlns:a16="http://schemas.microsoft.com/office/drawing/2014/main" id="{B1F32737-0456-DDE2-B5EB-2A90E96DB06F}"/>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μένω</a:t>
            </a:r>
            <a:endParaRPr lang="el-CY" sz="4400" dirty="0"/>
          </a:p>
        </p:txBody>
      </p:sp>
      <p:pic>
        <p:nvPicPr>
          <p:cNvPr id="7170" name="Picture 2" descr="40.000+ δωρεάν εικόνες για Cartoon και Κινουμενο Σχεδιο - Pixabay">
            <a:extLst>
              <a:ext uri="{FF2B5EF4-FFF2-40B4-BE49-F238E27FC236}">
                <a16:creationId xmlns:a16="http://schemas.microsoft.com/office/drawing/2014/main" id="{401D8408-2CBC-E92D-576E-44295F2DA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248"/>
            <a:ext cx="5548107" cy="399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5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8EEC6-5517-CF08-0314-80555CAF0C6F}"/>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C9125A6-CA58-E2B0-241C-44A24DBCD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D5AE04-C3C5-69CD-A96E-3195C37DF6B2}"/>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 .</a:t>
            </a:r>
          </a:p>
        </p:txBody>
      </p:sp>
      <p:sp>
        <p:nvSpPr>
          <p:cNvPr id="2" name="Ορθογώνιο: Στρογγύλεμα γωνιών 1">
            <a:extLst>
              <a:ext uri="{FF2B5EF4-FFF2-40B4-BE49-F238E27FC236}">
                <a16:creationId xmlns:a16="http://schemas.microsoft.com/office/drawing/2014/main" id="{154D3C57-F759-D2C8-BB64-B3A990198ACF}"/>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πίνω</a:t>
            </a:r>
            <a:endParaRPr lang="el-CY" sz="4400" dirty="0"/>
          </a:p>
        </p:txBody>
      </p:sp>
      <p:pic>
        <p:nvPicPr>
          <p:cNvPr id="8194" name="Picture 2" descr="πόσιμο νερό Στοκ Εικονογραφήσεις, Vectors, &amp; Clipart – (65,439 Στοκ  Εικονογραφήσεις)">
            <a:extLst>
              <a:ext uri="{FF2B5EF4-FFF2-40B4-BE49-F238E27FC236}">
                <a16:creationId xmlns:a16="http://schemas.microsoft.com/office/drawing/2014/main" id="{8AF60612-D91F-3BF1-BFB5-22898C82F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8784"/>
            <a:ext cx="5170714" cy="405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0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graphicFrame>
        <p:nvGraphicFramePr>
          <p:cNvPr id="6" name="Πίνακας 5">
            <a:extLst>
              <a:ext uri="{FF2B5EF4-FFF2-40B4-BE49-F238E27FC236}">
                <a16:creationId xmlns:a16="http://schemas.microsoft.com/office/drawing/2014/main" id="{9EB2FC91-05F1-476E-D85C-2763810CD823}"/>
              </a:ext>
            </a:extLst>
          </p:cNvPr>
          <p:cNvGraphicFramePr>
            <a:graphicFrameLocks noGrp="1"/>
          </p:cNvGraphicFramePr>
          <p:nvPr>
            <p:extLst>
              <p:ext uri="{D42A27DB-BD31-4B8C-83A1-F6EECF244321}">
                <p14:modId xmlns:p14="http://schemas.microsoft.com/office/powerpoint/2010/main" val="4059795382"/>
              </p:ext>
            </p:extLst>
          </p:nvPr>
        </p:nvGraphicFramePr>
        <p:xfrm>
          <a:off x="4226561" y="1775375"/>
          <a:ext cx="7254240" cy="4572000"/>
        </p:xfrm>
        <a:graphic>
          <a:graphicData uri="http://schemas.openxmlformats.org/drawingml/2006/table">
            <a:tbl>
              <a:tblPr firstRow="1" bandRow="1">
                <a:tableStyleId>{5940675A-B579-460E-94D1-54222C63F5DA}</a:tableStyleId>
              </a:tblPr>
              <a:tblGrid>
                <a:gridCol w="2418080">
                  <a:extLst>
                    <a:ext uri="{9D8B030D-6E8A-4147-A177-3AD203B41FA5}">
                      <a16:colId xmlns:a16="http://schemas.microsoft.com/office/drawing/2014/main" val="1601353397"/>
                    </a:ext>
                  </a:extLst>
                </a:gridCol>
                <a:gridCol w="2418080">
                  <a:extLst>
                    <a:ext uri="{9D8B030D-6E8A-4147-A177-3AD203B41FA5}">
                      <a16:colId xmlns:a16="http://schemas.microsoft.com/office/drawing/2014/main" val="3841733036"/>
                    </a:ext>
                  </a:extLst>
                </a:gridCol>
                <a:gridCol w="2418080">
                  <a:extLst>
                    <a:ext uri="{9D8B030D-6E8A-4147-A177-3AD203B41FA5}">
                      <a16:colId xmlns:a16="http://schemas.microsoft.com/office/drawing/2014/main" val="2619865275"/>
                    </a:ext>
                  </a:extLst>
                </a:gridCol>
              </a:tblGrid>
              <a:tr h="370840">
                <a:tc>
                  <a:txBody>
                    <a:bodyPr/>
                    <a:lstStyle/>
                    <a:p>
                      <a:pPr algn="ctr"/>
                      <a:r>
                        <a:rPr lang="el-GR" dirty="0"/>
                        <a:t>τώρα</a:t>
                      </a:r>
                    </a:p>
                  </a:txBody>
                  <a:tcPr>
                    <a:solidFill>
                      <a:schemeClr val="bg1"/>
                    </a:solidFill>
                  </a:tcPr>
                </a:tc>
                <a:tc>
                  <a:txBody>
                    <a:bodyPr/>
                    <a:lstStyle/>
                    <a:p>
                      <a:pPr algn="ctr"/>
                      <a:r>
                        <a:rPr lang="el-GR" dirty="0"/>
                        <a:t>συνέχεια</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μια φορά</a:t>
                      </a:r>
                    </a:p>
                    <a:p>
                      <a:pPr algn="ctr"/>
                      <a:endParaRPr lang="el-GR" dirty="0"/>
                    </a:p>
                  </a:txBody>
                  <a:tcPr>
                    <a:solidFill>
                      <a:schemeClr val="bg1"/>
                    </a:solidFill>
                  </a:tcPr>
                </a:tc>
                <a:extLst>
                  <a:ext uri="{0D108BD9-81ED-4DB2-BD59-A6C34878D82A}">
                    <a16:rowId xmlns:a16="http://schemas.microsoft.com/office/drawing/2014/main" val="2682630879"/>
                  </a:ext>
                </a:extLst>
              </a:tr>
              <a:tr h="370840">
                <a:tc>
                  <a:txBody>
                    <a:bodyPr/>
                    <a:lstStyle/>
                    <a:p>
                      <a:r>
                        <a:rPr lang="el-GR" dirty="0"/>
                        <a:t>πηγαίνω </a:t>
                      </a:r>
                    </a:p>
                    <a:p>
                      <a:r>
                        <a:rPr lang="el-GR" dirty="0"/>
                        <a:t>επισκέπτομαι</a:t>
                      </a:r>
                    </a:p>
                    <a:p>
                      <a:r>
                        <a:rPr lang="el-GR" dirty="0"/>
                        <a:t>παίζω</a:t>
                      </a:r>
                    </a:p>
                    <a:p>
                      <a:r>
                        <a:rPr lang="el-GR" dirty="0"/>
                        <a:t>τρώω</a:t>
                      </a:r>
                    </a:p>
                    <a:p>
                      <a:r>
                        <a:rPr lang="el-GR" dirty="0"/>
                        <a:t>αγοράζω</a:t>
                      </a:r>
                    </a:p>
                  </a:txBody>
                  <a:tcPr>
                    <a:solidFill>
                      <a:schemeClr val="bg1"/>
                    </a:solidFill>
                  </a:tcPr>
                </a:tc>
                <a:tc>
                  <a:txBody>
                    <a:bodyPr/>
                    <a:lstStyle/>
                    <a:p>
                      <a:r>
                        <a:rPr lang="el-GR" dirty="0"/>
                        <a:t>θα πηγαίνω </a:t>
                      </a:r>
                    </a:p>
                    <a:p>
                      <a:r>
                        <a:rPr lang="el-GR" dirty="0"/>
                        <a:t>θα επισκέπτομαι</a:t>
                      </a:r>
                    </a:p>
                    <a:p>
                      <a:r>
                        <a:rPr lang="el-GR" dirty="0"/>
                        <a:t>θα παίζω</a:t>
                      </a:r>
                    </a:p>
                    <a:p>
                      <a:r>
                        <a:rPr lang="el-GR" dirty="0"/>
                        <a:t>θα τρώω</a:t>
                      </a:r>
                    </a:p>
                    <a:p>
                      <a:r>
                        <a:rPr lang="el-GR" dirty="0"/>
                        <a:t>θα αγοράζω</a:t>
                      </a:r>
                    </a:p>
                  </a:txBody>
                  <a:tcPr>
                    <a:solidFill>
                      <a:schemeClr val="bg1"/>
                    </a:solidFill>
                  </a:tcPr>
                </a:tc>
                <a:tc>
                  <a:txBody>
                    <a:bodyPr/>
                    <a:lstStyle/>
                    <a:p>
                      <a:r>
                        <a:rPr lang="el-GR" b="0" dirty="0"/>
                        <a:t>θα πάω </a:t>
                      </a:r>
                    </a:p>
                    <a:p>
                      <a:r>
                        <a:rPr kumimoji="0" lang="el-GR" altLang="el-GR" sz="1800" b="0" i="0" u="none" strike="noStrike" cap="none" normalizeH="0" baseline="0" dirty="0">
                          <a:ln>
                            <a:noFill/>
                          </a:ln>
                          <a:solidFill>
                            <a:srgbClr val="0A0A0A"/>
                          </a:solidFill>
                          <a:effectLst/>
                          <a:latin typeface="Aptos" panose="020B0004020202020204" pitchFamily="34" charset="0"/>
                        </a:rPr>
                        <a:t>θα επισκεφτώ</a:t>
                      </a:r>
                    </a:p>
                    <a:p>
                      <a:r>
                        <a:rPr kumimoji="0" lang="el-GR" altLang="el-GR" sz="1800" b="0" i="0" u="none" strike="noStrike" cap="none" normalizeH="0" baseline="0" dirty="0">
                          <a:ln>
                            <a:noFill/>
                          </a:ln>
                          <a:solidFill>
                            <a:srgbClr val="0A0A0A"/>
                          </a:solidFill>
                          <a:effectLst/>
                          <a:latin typeface="Aptos" panose="020B0004020202020204" pitchFamily="34" charset="0"/>
                        </a:rPr>
                        <a:t>θα παίξω</a:t>
                      </a:r>
                    </a:p>
                    <a:p>
                      <a:r>
                        <a:rPr kumimoji="0" lang="el-GR" altLang="el-GR" sz="1800" b="0" i="0" u="none" strike="noStrike" cap="none" normalizeH="0" baseline="0" dirty="0">
                          <a:ln>
                            <a:noFill/>
                          </a:ln>
                          <a:solidFill>
                            <a:srgbClr val="0A0A0A"/>
                          </a:solidFill>
                          <a:effectLst/>
                          <a:latin typeface="Aptos" panose="020B0004020202020204" pitchFamily="34" charset="0"/>
                        </a:rPr>
                        <a:t>θα φάω</a:t>
                      </a:r>
                    </a:p>
                    <a:p>
                      <a:r>
                        <a:rPr kumimoji="0" lang="el-GR" altLang="el-GR" sz="1800" b="0" i="0" u="none" strike="noStrike" cap="none" normalizeH="0" baseline="0" dirty="0">
                          <a:ln>
                            <a:noFill/>
                          </a:ln>
                          <a:solidFill>
                            <a:srgbClr val="0A0A0A"/>
                          </a:solidFill>
                          <a:effectLst/>
                          <a:latin typeface="Aptos" panose="020B0004020202020204" pitchFamily="34" charset="0"/>
                        </a:rPr>
                        <a:t>θα αγοράσω</a:t>
                      </a: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kumimoji="0" lang="el-GR" sz="1800" b="0" i="0" u="none" strike="noStrike" cap="none" normalizeH="0" baseline="0" dirty="0">
                        <a:ln>
                          <a:noFill/>
                        </a:ln>
                        <a:solidFill>
                          <a:srgbClr val="0A0A0A"/>
                        </a:solidFill>
                        <a:effectLst/>
                        <a:latin typeface="Aptos" panose="020B0004020202020204" pitchFamily="34" charset="0"/>
                      </a:endParaRPr>
                    </a:p>
                    <a:p>
                      <a:endParaRPr lang="el-GR" b="0" dirty="0"/>
                    </a:p>
                    <a:p>
                      <a:endParaRPr lang="el-GR" dirty="0"/>
                    </a:p>
                  </a:txBody>
                  <a:tcPr>
                    <a:solidFill>
                      <a:schemeClr val="bg1"/>
                    </a:solidFill>
                  </a:tcPr>
                </a:tc>
                <a:extLst>
                  <a:ext uri="{0D108BD9-81ED-4DB2-BD59-A6C34878D82A}">
                    <a16:rowId xmlns:a16="http://schemas.microsoft.com/office/drawing/2014/main" val="33959131"/>
                  </a:ext>
                </a:extLst>
              </a:tr>
            </a:tbl>
          </a:graphicData>
        </a:graphic>
      </p:graphicFrame>
      <p:pic>
        <p:nvPicPr>
          <p:cNvPr id="8" name="Εικόνα 7">
            <a:extLst>
              <a:ext uri="{FF2B5EF4-FFF2-40B4-BE49-F238E27FC236}">
                <a16:creationId xmlns:a16="http://schemas.microsoft.com/office/drawing/2014/main" id="{D2DF39D9-3EE2-A66E-E9ED-8FACCA2351CB}"/>
              </a:ext>
            </a:extLst>
          </p:cNvPr>
          <p:cNvPicPr>
            <a:picLocks noChangeAspect="1"/>
          </p:cNvPicPr>
          <p:nvPr/>
        </p:nvPicPr>
        <p:blipFill>
          <a:blip r:embed="rId3"/>
          <a:srcRect t="-1" b="37557"/>
          <a:stretch>
            <a:fillRect/>
          </a:stretch>
        </p:blipFill>
        <p:spPr>
          <a:xfrm>
            <a:off x="4226561" y="216564"/>
            <a:ext cx="2489199" cy="994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Ορθογώνιο: Στρογγύλεμα γωνιών 8">
            <a:extLst>
              <a:ext uri="{FF2B5EF4-FFF2-40B4-BE49-F238E27FC236}">
                <a16:creationId xmlns:a16="http://schemas.microsoft.com/office/drawing/2014/main" id="{148F11BB-0FF6-191B-A52B-D41DC0DF2F34}"/>
              </a:ext>
            </a:extLst>
          </p:cNvPr>
          <p:cNvSpPr/>
          <p:nvPr/>
        </p:nvSpPr>
        <p:spPr>
          <a:xfrm>
            <a:off x="4953000" y="780814"/>
            <a:ext cx="1036320" cy="3040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παρόν</a:t>
            </a:r>
          </a:p>
        </p:txBody>
      </p:sp>
      <p:sp>
        <p:nvSpPr>
          <p:cNvPr id="10" name="Ορθογώνιο: Στρογγύλεμα γωνιών 9">
            <a:extLst>
              <a:ext uri="{FF2B5EF4-FFF2-40B4-BE49-F238E27FC236}">
                <a16:creationId xmlns:a16="http://schemas.microsoft.com/office/drawing/2014/main" id="{A5F9FB55-FB0A-25F7-19C3-C5B5277643F2}"/>
              </a:ext>
            </a:extLst>
          </p:cNvPr>
          <p:cNvSpPr/>
          <p:nvPr/>
        </p:nvSpPr>
        <p:spPr>
          <a:xfrm>
            <a:off x="5415280" y="364443"/>
            <a:ext cx="1036320" cy="29011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μέλλον</a:t>
            </a:r>
          </a:p>
        </p:txBody>
      </p:sp>
    </p:spTree>
    <p:extLst>
      <p:ext uri="{BB962C8B-B14F-4D97-AF65-F5344CB8AC3E}">
        <p14:creationId xmlns:p14="http://schemas.microsoft.com/office/powerpoint/2010/main" val="1511009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5758C-5110-4A8B-7B14-8B15680BC1F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3EB42AB-E22C-AB10-33B5-156C68E2B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63000E-F8FD-A286-21BC-1906FB917954}"/>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 .</a:t>
            </a:r>
          </a:p>
        </p:txBody>
      </p:sp>
      <p:sp>
        <p:nvSpPr>
          <p:cNvPr id="2" name="Ορθογώνιο: Στρογγύλεμα γωνιών 1">
            <a:extLst>
              <a:ext uri="{FF2B5EF4-FFF2-40B4-BE49-F238E27FC236}">
                <a16:creationId xmlns:a16="http://schemas.microsoft.com/office/drawing/2014/main" id="{912A24EF-6CEE-E284-B339-23BC7E2913F8}"/>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παίρνω</a:t>
            </a:r>
            <a:endParaRPr lang="el-CY" sz="4400" dirty="0"/>
          </a:p>
        </p:txBody>
      </p:sp>
      <p:pic>
        <p:nvPicPr>
          <p:cNvPr id="9218" name="Picture 2" descr="όμορφο κορίτσι με κινούμενα σχέδια με σκούρο δέρμα και μακριά ξανθά μαλλιά  που παίρνουν Selfie και φορούν ροζ πουκάμισο Διανυσματική απεικόνιση -  εικονογραφία από cellphone, hipster: 190332612">
            <a:extLst>
              <a:ext uri="{FF2B5EF4-FFF2-40B4-BE49-F238E27FC236}">
                <a16:creationId xmlns:a16="http://schemas.microsoft.com/office/drawing/2014/main" id="{25F3842A-B0BE-E027-8751-1A1344AE2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524" y="388247"/>
            <a:ext cx="4961990" cy="399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9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3160-451B-B6AB-1D11-BB9BB0E76C81}"/>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D59F3C1-E164-E46E-967F-A4C420BC5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580FFA-D9EF-63E0-8BB8-7DE2AA3191D7}"/>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 .</a:t>
            </a:r>
          </a:p>
        </p:txBody>
      </p:sp>
      <p:sp>
        <p:nvSpPr>
          <p:cNvPr id="2" name="Ορθογώνιο: Στρογγύλεμα γωνιών 1">
            <a:extLst>
              <a:ext uri="{FF2B5EF4-FFF2-40B4-BE49-F238E27FC236}">
                <a16:creationId xmlns:a16="http://schemas.microsoft.com/office/drawing/2014/main" id="{06B5AA3E-BBF2-4CC9-4558-1A089581DD26}"/>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δίνω</a:t>
            </a:r>
            <a:endParaRPr lang="el-CY" sz="4400" dirty="0"/>
          </a:p>
        </p:txBody>
      </p:sp>
      <p:pic>
        <p:nvPicPr>
          <p:cNvPr id="10242" name="Picture 2" descr="Αγόρι δίνει τα λουλούδια να κορίτσι Διάνυσμα από ©kimazo 69111413">
            <a:extLst>
              <a:ext uri="{FF2B5EF4-FFF2-40B4-BE49-F238E27FC236}">
                <a16:creationId xmlns:a16="http://schemas.microsoft.com/office/drawing/2014/main" id="{C3E873BC-F8D4-274F-2B41-2D562310F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070" y="229281"/>
            <a:ext cx="5059816" cy="415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3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666E-9038-8A34-8239-86443C8F6059}"/>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7C2B66D0-D906-7CCA-E74A-5C247E8BF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CC5E5F-E977-3A1E-1C84-92E12812180B}"/>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 .</a:t>
            </a:r>
          </a:p>
        </p:txBody>
      </p:sp>
      <p:sp>
        <p:nvSpPr>
          <p:cNvPr id="2" name="Ορθογώνιο: Στρογγύλεμα γωνιών 1">
            <a:extLst>
              <a:ext uri="{FF2B5EF4-FFF2-40B4-BE49-F238E27FC236}">
                <a16:creationId xmlns:a16="http://schemas.microsoft.com/office/drawing/2014/main" id="{8960B9D8-F100-7B50-86EA-E20E75EBCD67}"/>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φορώ</a:t>
            </a:r>
            <a:endParaRPr lang="el-CY" sz="4400" dirty="0"/>
          </a:p>
        </p:txBody>
      </p:sp>
      <p:pic>
        <p:nvPicPr>
          <p:cNvPr id="11266" name="Picture 2" descr="Μια Χαρούμενη Γυναίκα Καρτούν Που Φοράει Καπέλο Απομονωμένη Λευκό Φόντο  Διάνυσμα από ©blueringmedia 670482046">
            <a:extLst>
              <a:ext uri="{FF2B5EF4-FFF2-40B4-BE49-F238E27FC236}">
                <a16:creationId xmlns:a16="http://schemas.microsoft.com/office/drawing/2014/main" id="{8827C934-E7FC-CB51-BC2E-A45D29BE40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96"/>
          <a:stretch>
            <a:fillRect/>
          </a:stretch>
        </p:blipFill>
        <p:spPr bwMode="auto">
          <a:xfrm>
            <a:off x="6273961" y="521724"/>
            <a:ext cx="5101609" cy="340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5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67C7-28ED-2E17-7552-481DB0A69AE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210A99-A00C-CE2D-19C9-C5E498C31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B2CFF5-ADD9-9C36-D910-5B311000A154}"/>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 .</a:t>
            </a:r>
          </a:p>
        </p:txBody>
      </p:sp>
      <p:sp>
        <p:nvSpPr>
          <p:cNvPr id="2" name="Ορθογώνιο: Στρογγύλεμα γωνιών 1">
            <a:extLst>
              <a:ext uri="{FF2B5EF4-FFF2-40B4-BE49-F238E27FC236}">
                <a16:creationId xmlns:a16="http://schemas.microsoft.com/office/drawing/2014/main" id="{A120E610-85A7-052C-E46F-2507A125B79E}"/>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βγαίνω</a:t>
            </a:r>
            <a:endParaRPr lang="el-CY" sz="4400" dirty="0"/>
          </a:p>
        </p:txBody>
      </p:sp>
      <p:pic>
        <p:nvPicPr>
          <p:cNvPr id="12290" name="Picture 2" descr="girl paintig on the background of a house. Vector cartoon illustration  25994964 Vector Art at Vecteezy">
            <a:extLst>
              <a:ext uri="{FF2B5EF4-FFF2-40B4-BE49-F238E27FC236}">
                <a16:creationId xmlns:a16="http://schemas.microsoft.com/office/drawing/2014/main" id="{AC862771-BF02-0D59-02D3-C323AF7B8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247"/>
            <a:ext cx="5685183" cy="399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4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EE67B-9E24-9DC9-F45F-FC692E964A6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0E40C94-3B44-2360-5585-7626B28C3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4A92C8-48A9-76EA-435B-D5A56FF7899B}"/>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 .</a:t>
            </a:r>
          </a:p>
        </p:txBody>
      </p:sp>
      <p:sp>
        <p:nvSpPr>
          <p:cNvPr id="2" name="Ορθογώνιο: Στρογγύλεμα γωνιών 1">
            <a:extLst>
              <a:ext uri="{FF2B5EF4-FFF2-40B4-BE49-F238E27FC236}">
                <a16:creationId xmlns:a16="http://schemas.microsoft.com/office/drawing/2014/main" id="{A49E9578-FCF2-7821-95F8-E2931B740EF6}"/>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βλέπω</a:t>
            </a:r>
            <a:endParaRPr lang="el-CY" sz="4400" dirty="0"/>
          </a:p>
        </p:txBody>
      </p:sp>
      <p:pic>
        <p:nvPicPr>
          <p:cNvPr id="13314" name="Picture 2" descr="Τα παιδιά βλέπουν τηλεόραση. Τα παιδιά: Vector στοκ (χωρίς δικαιώματα)  1369181924 | Shutterstock">
            <a:extLst>
              <a:ext uri="{FF2B5EF4-FFF2-40B4-BE49-F238E27FC236}">
                <a16:creationId xmlns:a16="http://schemas.microsoft.com/office/drawing/2014/main" id="{670BD301-F89F-8577-723A-C3D4524E80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578"/>
          <a:stretch>
            <a:fillRect/>
          </a:stretch>
        </p:blipFill>
        <p:spPr bwMode="auto">
          <a:xfrm>
            <a:off x="6228523" y="388248"/>
            <a:ext cx="4994647" cy="331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80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C715A-8DD9-41BF-ACC1-B666A74A10C5}"/>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00D3B3F5-6FAC-BA5A-A649-4373DA2EE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350896-99E3-6916-2192-8E109C4CDB48}"/>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Αύριο θα _______ ________________ .</a:t>
            </a:r>
          </a:p>
        </p:txBody>
      </p:sp>
      <p:sp>
        <p:nvSpPr>
          <p:cNvPr id="2" name="Ορθογώνιο: Στρογγύλεμα γωνιών 1">
            <a:extLst>
              <a:ext uri="{FF2B5EF4-FFF2-40B4-BE49-F238E27FC236}">
                <a16:creationId xmlns:a16="http://schemas.microsoft.com/office/drawing/2014/main" id="{2C4095B6-8C2C-8D6D-FA1D-A71F594334D0}"/>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ακούω</a:t>
            </a:r>
            <a:endParaRPr lang="el-CY" sz="4400" dirty="0"/>
          </a:p>
        </p:txBody>
      </p:sp>
      <p:pic>
        <p:nvPicPr>
          <p:cNvPr id="14338" name="Picture 2" descr="ΑΚΟΥΩ ΜΟΥΣΙΚΗ - online παζλ">
            <a:extLst>
              <a:ext uri="{FF2B5EF4-FFF2-40B4-BE49-F238E27FC236}">
                <a16:creationId xmlns:a16="http://schemas.microsoft.com/office/drawing/2014/main" id="{BA2B7C86-5D93-B034-3406-3A1C80A5D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695" y="410019"/>
            <a:ext cx="4816248" cy="397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74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62FD3A-D4C2-9EEA-3FF8-FE489E34B380}"/>
              </a:ext>
            </a:extLst>
          </p:cNvPr>
          <p:cNvSpPr txBox="1"/>
          <p:nvPr/>
        </p:nvSpPr>
        <p:spPr>
          <a:xfrm>
            <a:off x="337457" y="560004"/>
            <a:ext cx="11397344" cy="5338706"/>
          </a:xfrm>
          <a:prstGeom prst="rect">
            <a:avLst/>
          </a:prstGeom>
          <a:noFill/>
          <a:ln w="57150">
            <a:solidFill>
              <a:schemeClr val="tx1"/>
            </a:solidFill>
          </a:ln>
        </p:spPr>
        <p:txBody>
          <a:bodyPr wrap="square">
            <a:spAutoFit/>
          </a:bodyPr>
          <a:lstStyle/>
          <a:p>
            <a:pPr algn="ctr">
              <a:lnSpc>
                <a:spcPct val="107000"/>
              </a:lnSpc>
              <a:spcAft>
                <a:spcPts val="800"/>
              </a:spcAft>
              <a:buNone/>
            </a:pPr>
            <a:r>
              <a:rPr lang="el-GR" sz="1400" dirty="0">
                <a:effectLst/>
                <a:ea typeface="SimSun" panose="02010600030101010101" pitchFamily="2" charset="-122"/>
                <a:cs typeface="Calibri" panose="020F0502020204030204" pitchFamily="34" charset="0"/>
              </a:rPr>
              <a:t>ΥΠΟΥΡΓΕΙΟ ΠΑΙΔΕΙΑΣ, ΑΘΛΗΤΙΣΜΟΥ ΚΑΙ ΝΕΟΛΑΙΑΣ</a:t>
            </a:r>
            <a:endParaRPr lang="el-GR" sz="1400" dirty="0">
              <a:effectLst/>
              <a:ea typeface="Calibri" panose="020F0502020204030204" pitchFamily="34" charset="0"/>
              <a:cs typeface="Arial" panose="020B0604020202020204" pitchFamily="34" charset="0"/>
            </a:endParaRPr>
          </a:p>
          <a:p>
            <a:pPr algn="ctr">
              <a:lnSpc>
                <a:spcPct val="107000"/>
              </a:lnSpc>
              <a:spcAft>
                <a:spcPts val="800"/>
              </a:spcAft>
              <a:buNone/>
            </a:pPr>
            <a:r>
              <a:rPr lang="el-GR" sz="1400" dirty="0">
                <a:effectLst/>
                <a:ea typeface="SimSun" panose="02010600030101010101" pitchFamily="2" charset="-122"/>
                <a:cs typeface="Calibri" panose="020F0502020204030204" pitchFamily="34" charset="0"/>
              </a:rPr>
              <a:t>ΔΙΕΥΘΥΝΣΗ ΜΕΣΗΣ ΓΕΝΙΚΗΣ ΕΚΠΑΙΔΕΥΣΗΣ </a:t>
            </a:r>
            <a:endParaRPr lang="el-GR" sz="1400" dirty="0">
              <a:effectLst/>
              <a:ea typeface="Calibri" panose="020F0502020204030204" pitchFamily="34" charset="0"/>
              <a:cs typeface="Arial" panose="020B0604020202020204" pitchFamily="34" charset="0"/>
            </a:endParaRPr>
          </a:p>
          <a:p>
            <a:pPr algn="ctr">
              <a:lnSpc>
                <a:spcPct val="107000"/>
              </a:lnSpc>
              <a:spcAft>
                <a:spcPts val="800"/>
              </a:spcAft>
              <a:buNone/>
            </a:pPr>
            <a:r>
              <a:rPr lang="el-GR" sz="1400" dirty="0">
                <a:effectLst/>
                <a:ea typeface="SimSun" panose="02010600030101010101" pitchFamily="2" charset="-122"/>
                <a:cs typeface="Calibri" panose="020F0502020204030204" pitchFamily="34" charset="0"/>
              </a:rPr>
              <a:t>ΓΥΜΝΑΣΙΟ ΠΑΛΟΥΡΙΩΤΙΣΣΑΣ / ΣΧΟΛΙΚΗ ΧΡΟΝΙΑ:</a:t>
            </a:r>
          </a:p>
          <a:p>
            <a:pPr algn="ctr">
              <a:lnSpc>
                <a:spcPct val="107000"/>
              </a:lnSpc>
              <a:spcAft>
                <a:spcPts val="800"/>
              </a:spcAft>
              <a:buNone/>
            </a:pPr>
            <a:endParaRPr lang="el-GR" sz="1400" b="1" baseline="30000" dirty="0">
              <a:ea typeface="SimSun" panose="02010600030101010101" pitchFamily="2" charset="-122"/>
              <a:cs typeface="Calibri" panose="020F0502020204030204" pitchFamily="34" charset="0"/>
            </a:endParaRPr>
          </a:p>
          <a:p>
            <a:pPr algn="ctr">
              <a:lnSpc>
                <a:spcPct val="107000"/>
              </a:lnSpc>
              <a:spcAft>
                <a:spcPts val="800"/>
              </a:spcAft>
              <a:buNone/>
            </a:pPr>
            <a:r>
              <a:rPr lang="el-GR" sz="1400" b="1" baseline="30000" dirty="0">
                <a:ea typeface="SimSun" panose="02010600030101010101" pitchFamily="2" charset="-122"/>
                <a:cs typeface="Calibri" panose="020F0502020204030204" pitchFamily="34" charset="0"/>
              </a:rPr>
              <a:t>5</a:t>
            </a:r>
            <a:r>
              <a:rPr lang="el-GR" sz="1400" b="1" baseline="30000" dirty="0">
                <a:effectLst/>
                <a:ea typeface="SimSun" panose="02010600030101010101" pitchFamily="2" charset="-122"/>
                <a:cs typeface="Calibri" panose="020F0502020204030204" pitchFamily="34" charset="0"/>
              </a:rPr>
              <a:t>ο</a:t>
            </a:r>
            <a:r>
              <a:rPr lang="el-GR" sz="1400" b="1" dirty="0">
                <a:effectLst/>
                <a:ea typeface="SimSun" panose="02010600030101010101" pitchFamily="2" charset="-122"/>
                <a:cs typeface="Calibri" panose="020F0502020204030204" pitchFamily="34" charset="0"/>
              </a:rPr>
              <a:t> ΔΙΑΓΩΝΙΣΜΑ </a:t>
            </a:r>
            <a:r>
              <a:rPr lang="en-US" sz="1400" b="1" dirty="0">
                <a:effectLst/>
                <a:ea typeface="SimSun" panose="02010600030101010101" pitchFamily="2" charset="-122"/>
                <a:cs typeface="Calibri" panose="020F0502020204030204" pitchFamily="34" charset="0"/>
              </a:rPr>
              <a:t>B</a:t>
            </a:r>
            <a:r>
              <a:rPr lang="el-GR" sz="1400" b="1" dirty="0">
                <a:effectLst/>
                <a:ea typeface="SimSun" panose="02010600030101010101" pitchFamily="2" charset="-122"/>
                <a:cs typeface="Calibri" panose="020F0502020204030204" pitchFamily="34" charset="0"/>
              </a:rPr>
              <a:t>΄ ΤΕΤΡΑΜΗΝΟΥ </a:t>
            </a:r>
            <a:endParaRPr lang="el-GR" sz="1400" dirty="0">
              <a:effectLst/>
              <a:ea typeface="Calibri" panose="020F0502020204030204" pitchFamily="34" charset="0"/>
              <a:cs typeface="Arial" panose="020B0604020202020204" pitchFamily="34" charset="0"/>
            </a:endParaRPr>
          </a:p>
          <a:p>
            <a:pPr algn="ctr">
              <a:lnSpc>
                <a:spcPts val="1800"/>
              </a:lnSpc>
              <a:spcAft>
                <a:spcPts val="800"/>
              </a:spcAft>
              <a:buNone/>
            </a:pPr>
            <a:r>
              <a:rPr lang="el-GR" sz="1400" b="1" dirty="0">
                <a:effectLst/>
                <a:ea typeface="SimSun" panose="02010600030101010101" pitchFamily="2" charset="-122"/>
                <a:cs typeface="Calibri" panose="020F0502020204030204" pitchFamily="34" charset="0"/>
              </a:rPr>
              <a:t> </a:t>
            </a:r>
            <a:endParaRPr lang="el-GR" sz="1400" dirty="0">
              <a:effectLst/>
              <a:ea typeface="Calibri" panose="020F0502020204030204" pitchFamily="34" charset="0"/>
              <a:cs typeface="Arial" panose="020B0604020202020204" pitchFamily="34" charset="0"/>
            </a:endParaRPr>
          </a:p>
          <a:p>
            <a:pPr algn="just">
              <a:lnSpc>
                <a:spcPts val="1800"/>
              </a:lnSpc>
              <a:spcAft>
                <a:spcPts val="800"/>
              </a:spcAft>
              <a:buNone/>
            </a:pPr>
            <a:r>
              <a:rPr lang="el-GR" sz="1400" b="1" dirty="0">
                <a:effectLst/>
                <a:ea typeface="SimSun" panose="02010600030101010101" pitchFamily="2" charset="-122"/>
                <a:cs typeface="Arial" panose="020B0604020202020204" pitchFamily="34" charset="0"/>
              </a:rPr>
              <a:t>Μάθημα/ Ενότητα : </a:t>
            </a:r>
            <a:r>
              <a:rPr lang="el-GR" sz="1400" dirty="0">
                <a:effectLst/>
                <a:ea typeface="SimSun" panose="02010600030101010101" pitchFamily="2" charset="-122"/>
                <a:cs typeface="Arial" panose="020B0604020202020204" pitchFamily="34" charset="0"/>
              </a:rPr>
              <a:t>Εκδρομή</a:t>
            </a:r>
            <a:endParaRPr lang="el-GR" sz="1400" dirty="0">
              <a:effectLst/>
              <a:ea typeface="Calibri" panose="020F0502020204030204" pitchFamily="34" charset="0"/>
              <a:cs typeface="Arial" panose="020B0604020202020204" pitchFamily="34" charset="0"/>
            </a:endParaRPr>
          </a:p>
          <a:p>
            <a:pPr algn="just">
              <a:lnSpc>
                <a:spcPts val="1800"/>
              </a:lnSpc>
              <a:spcAft>
                <a:spcPts val="800"/>
              </a:spcAft>
              <a:buNone/>
            </a:pPr>
            <a:r>
              <a:rPr lang="el-GR" sz="1400" b="1" dirty="0">
                <a:effectLst/>
                <a:ea typeface="SimSun" panose="02010600030101010101" pitchFamily="2" charset="-122"/>
                <a:cs typeface="Arial" panose="020B0604020202020204" pitchFamily="34" charset="0"/>
              </a:rPr>
              <a:t>Διάρκεια διαγωνίσματος: </a:t>
            </a:r>
            <a:r>
              <a:rPr lang="el-GR" sz="1400" dirty="0">
                <a:effectLst/>
                <a:ea typeface="SimSun" panose="02010600030101010101" pitchFamily="2" charset="-122"/>
                <a:cs typeface="Arial" panose="020B0604020202020204" pitchFamily="34" charset="0"/>
              </a:rPr>
              <a:t> 45 ΛΕΠΤΑ</a:t>
            </a:r>
            <a:r>
              <a:rPr lang="el-GR" sz="1400" b="1" dirty="0">
                <a:effectLst/>
                <a:ea typeface="SimSun" panose="02010600030101010101" pitchFamily="2" charset="-122"/>
                <a:cs typeface="Arial" panose="020B0604020202020204" pitchFamily="34" charset="0"/>
              </a:rPr>
              <a:t>			Ημερομηνία:</a:t>
            </a:r>
            <a:r>
              <a:rPr lang="el-GR" sz="1400" dirty="0">
                <a:effectLst/>
                <a:ea typeface="SimSun" panose="02010600030101010101" pitchFamily="2" charset="-122"/>
                <a:cs typeface="Arial" panose="020B0604020202020204" pitchFamily="34" charset="0"/>
              </a:rPr>
              <a:t>   30/04/26</a:t>
            </a:r>
            <a:r>
              <a:rPr lang="el-GR" sz="1400" b="1" dirty="0">
                <a:effectLst/>
                <a:ea typeface="SimSun" panose="02010600030101010101" pitchFamily="2" charset="-122"/>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ts val="1800"/>
              </a:lnSpc>
              <a:spcAft>
                <a:spcPts val="800"/>
              </a:spcAft>
              <a:buNone/>
            </a:pPr>
            <a:r>
              <a:rPr lang="el-GR" sz="1400" b="1" dirty="0">
                <a:effectLst/>
                <a:ea typeface="SimSun" panose="02010600030101010101" pitchFamily="2" charset="-122"/>
                <a:cs typeface="Arial" panose="020B0604020202020204" pitchFamily="34" charset="0"/>
              </a:rPr>
              <a:t>Όνομα διδάσκοντος/-</a:t>
            </a:r>
            <a:r>
              <a:rPr lang="el-GR" sz="1400" b="1" dirty="0" err="1">
                <a:effectLst/>
                <a:ea typeface="SimSun" panose="02010600030101010101" pitchFamily="2" charset="-122"/>
                <a:cs typeface="Arial" panose="020B0604020202020204" pitchFamily="34" charset="0"/>
              </a:rPr>
              <a:t>ουσας</a:t>
            </a:r>
            <a:r>
              <a:rPr lang="el-GR" sz="1400" b="1" dirty="0">
                <a:effectLst/>
                <a:ea typeface="SimSun" panose="02010600030101010101" pitchFamily="2" charset="-122"/>
                <a:cs typeface="Arial" panose="020B0604020202020204" pitchFamily="34" charset="0"/>
              </a:rPr>
              <a:t>: </a:t>
            </a:r>
            <a:r>
              <a:rPr lang="el-GR" sz="1400" dirty="0">
                <a:effectLst/>
                <a:ea typeface="SimSun" panose="02010600030101010101" pitchFamily="2" charset="-122"/>
                <a:cs typeface="Arial" panose="020B0604020202020204" pitchFamily="34" charset="0"/>
              </a:rPr>
              <a:t>  ΕΛΕΝΗ ΧΑΡΑΛΑΜΠΟΥΣ  </a:t>
            </a:r>
            <a:r>
              <a:rPr lang="el-GR" sz="1400" b="1" dirty="0">
                <a:effectLst/>
                <a:ea typeface="SimSun" panose="02010600030101010101" pitchFamily="2" charset="-122"/>
                <a:cs typeface="Arial" panose="020B0604020202020204" pitchFamily="34" charset="0"/>
              </a:rPr>
              <a:t>	Υπογραφή: </a:t>
            </a:r>
            <a:r>
              <a:rPr lang="el-GR" sz="1400" dirty="0">
                <a:effectLst/>
                <a:ea typeface="SimSun" panose="02010600030101010101" pitchFamily="2" charset="-122"/>
                <a:cs typeface="Arial" panose="020B0604020202020204" pitchFamily="34" charset="0"/>
              </a:rPr>
              <a:t>_____________________</a:t>
            </a:r>
            <a:r>
              <a:rPr lang="el-GR" sz="1400" b="1" dirty="0">
                <a:effectLst/>
                <a:ea typeface="SimSun" panose="02010600030101010101" pitchFamily="2" charset="-122"/>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ts val="1800"/>
              </a:lnSpc>
              <a:spcAft>
                <a:spcPts val="800"/>
              </a:spcAft>
              <a:buNone/>
            </a:pPr>
            <a:r>
              <a:rPr lang="el-GR" sz="1400" b="1" dirty="0">
                <a:effectLst/>
                <a:ea typeface="SimSun" panose="02010600030101010101" pitchFamily="2" charset="-122"/>
                <a:cs typeface="Arial" panose="020B0604020202020204" pitchFamily="34" charset="0"/>
              </a:rPr>
              <a:t>Βαθμός ολογράφως: </a:t>
            </a:r>
            <a:r>
              <a:rPr lang="el-GR" sz="1400" dirty="0">
                <a:effectLst/>
                <a:ea typeface="SimSun" panose="02010600030101010101" pitchFamily="2" charset="-122"/>
                <a:cs typeface="Arial" panose="020B0604020202020204" pitchFamily="34" charset="0"/>
              </a:rPr>
              <a:t>_______________________</a:t>
            </a:r>
            <a:r>
              <a:rPr lang="el-GR" sz="1400" b="1" dirty="0">
                <a:effectLst/>
                <a:ea typeface="SimSun" panose="02010600030101010101" pitchFamily="2" charset="-122"/>
                <a:cs typeface="Arial" panose="020B0604020202020204" pitchFamily="34" charset="0"/>
              </a:rPr>
              <a:t>		Βαθμός αριθμητικά: </a:t>
            </a:r>
            <a:r>
              <a:rPr lang="el-GR" sz="1400" dirty="0">
                <a:effectLst/>
                <a:ea typeface="SimSun" panose="02010600030101010101" pitchFamily="2" charset="-122"/>
                <a:cs typeface="Arial" panose="020B0604020202020204" pitchFamily="34" charset="0"/>
              </a:rPr>
              <a:t>______________________/20</a:t>
            </a:r>
            <a:endParaRPr lang="el-GR" sz="1400" dirty="0">
              <a:effectLst/>
              <a:ea typeface="Calibri" panose="020F0502020204030204" pitchFamily="34" charset="0"/>
              <a:cs typeface="Arial" panose="020B0604020202020204" pitchFamily="34" charset="0"/>
            </a:endParaRPr>
          </a:p>
          <a:p>
            <a:pPr algn="just">
              <a:lnSpc>
                <a:spcPts val="1800"/>
              </a:lnSpc>
              <a:spcAft>
                <a:spcPts val="800"/>
              </a:spcAft>
              <a:buNone/>
            </a:pPr>
            <a:r>
              <a:rPr lang="el-GR" sz="1400" b="1" dirty="0">
                <a:effectLst/>
                <a:ea typeface="SimSun" panose="02010600030101010101" pitchFamily="2" charset="-122"/>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nSpc>
                <a:spcPts val="1800"/>
              </a:lnSpc>
              <a:spcAft>
                <a:spcPts val="800"/>
              </a:spcAft>
              <a:buNone/>
            </a:pPr>
            <a:r>
              <a:rPr lang="el-GR" sz="1400" dirty="0">
                <a:effectLst/>
                <a:ea typeface="SimSun" panose="02010600030101010101" pitchFamily="2" charset="-122"/>
                <a:cs typeface="Arial" panose="020B0604020202020204" pitchFamily="34" charset="0"/>
              </a:rPr>
              <a:t> </a:t>
            </a:r>
            <a:endParaRPr lang="el-GR" sz="1400" dirty="0">
              <a:effectLst/>
              <a:ea typeface="Calibri" panose="020F0502020204030204" pitchFamily="34" charset="0"/>
              <a:cs typeface="Arial" panose="020B0604020202020204" pitchFamily="34" charset="0"/>
            </a:endParaRPr>
          </a:p>
          <a:p>
            <a:pPr algn="just">
              <a:lnSpc>
                <a:spcPts val="2000"/>
              </a:lnSpc>
              <a:spcAft>
                <a:spcPts val="800"/>
              </a:spcAft>
              <a:buNone/>
            </a:pPr>
            <a:r>
              <a:rPr lang="el-GR" sz="1400" b="1" dirty="0">
                <a:effectLst/>
                <a:ea typeface="SimSun" panose="02010600030101010101" pitchFamily="2" charset="-122"/>
                <a:cs typeface="Calibri" panose="020F0502020204030204" pitchFamily="34" charset="0"/>
              </a:rPr>
              <a:t>Όνομα μαθητή/</a:t>
            </a:r>
            <a:r>
              <a:rPr lang="el-GR" sz="1400" b="1" dirty="0" err="1">
                <a:effectLst/>
                <a:ea typeface="SimSun" panose="02010600030101010101" pitchFamily="2" charset="-122"/>
                <a:cs typeface="Calibri" panose="020F0502020204030204" pitchFamily="34" charset="0"/>
              </a:rPr>
              <a:t>τριας</a:t>
            </a:r>
            <a:r>
              <a:rPr lang="el-GR" sz="1400" b="1" dirty="0">
                <a:effectLst/>
                <a:ea typeface="SimSun" panose="02010600030101010101" pitchFamily="2" charset="-122"/>
                <a:cs typeface="Calibri" panose="020F0502020204030204" pitchFamily="34" charset="0"/>
              </a:rPr>
              <a:t>:</a:t>
            </a:r>
            <a:r>
              <a:rPr lang="el-GR" sz="1400" dirty="0">
                <a:effectLst/>
                <a:ea typeface="SimSun" panose="02010600030101010101" pitchFamily="2" charset="-122"/>
                <a:cs typeface="Calibri" panose="020F0502020204030204" pitchFamily="34" charset="0"/>
              </a:rPr>
              <a:t> _________________________________________________</a:t>
            </a:r>
          </a:p>
          <a:p>
            <a:pPr algn="just">
              <a:lnSpc>
                <a:spcPts val="2000"/>
              </a:lnSpc>
              <a:spcAft>
                <a:spcPts val="800"/>
              </a:spcAft>
              <a:buNone/>
            </a:pPr>
            <a:endParaRPr lang="el-GR" sz="1400" dirty="0">
              <a:ea typeface="SimSun" panose="02010600030101010101" pitchFamily="2" charset="-122"/>
              <a:cs typeface="Calibri" panose="020F0502020204030204" pitchFamily="34" charset="0"/>
            </a:endParaRPr>
          </a:p>
          <a:p>
            <a:pPr algn="just">
              <a:lnSpc>
                <a:spcPts val="2000"/>
              </a:lnSpc>
              <a:spcAft>
                <a:spcPts val="800"/>
              </a:spcAft>
            </a:pPr>
            <a:r>
              <a:rPr lang="el-GR" sz="1400" b="1" dirty="0"/>
              <a:t>ΤΟ ΕΞΕΤΑΣΤΙΚΟ ΔΟΚΙΜΙΟ ΑΠΟΤΕΛΕΙΤΑΙ ΑΠΟ  ΤΕΣΣΕΡΙΣ (4) ΣΕΛΙΔΕΣ</a:t>
            </a:r>
            <a:endParaRPr lang="el-GR" sz="1400" dirty="0"/>
          </a:p>
          <a:p>
            <a:pPr algn="just">
              <a:lnSpc>
                <a:spcPts val="2000"/>
              </a:lnSpc>
              <a:spcAft>
                <a:spcPts val="800"/>
              </a:spcAft>
              <a:buNone/>
            </a:pPr>
            <a:endParaRPr lang="el-G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462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F199F-2D4F-E0FA-0C5C-C2FDA15B11D1}"/>
              </a:ext>
            </a:extLst>
          </p:cNvPr>
          <p:cNvSpPr txBox="1"/>
          <p:nvPr/>
        </p:nvSpPr>
        <p:spPr>
          <a:xfrm>
            <a:off x="141514" y="267678"/>
            <a:ext cx="9078686" cy="1292662"/>
          </a:xfrm>
          <a:prstGeom prst="rect">
            <a:avLst/>
          </a:prstGeom>
          <a:noFill/>
        </p:spPr>
        <p:txBody>
          <a:bodyPr wrap="square">
            <a:spAutoFit/>
          </a:bodyPr>
          <a:lstStyle/>
          <a:p>
            <a:r>
              <a:rPr lang="el-GR" sz="2400" b="1" dirty="0">
                <a:solidFill>
                  <a:srgbClr val="0A0A0A"/>
                </a:solidFill>
                <a:latin typeface="Google Sans"/>
              </a:rPr>
              <a:t>1</a:t>
            </a:r>
            <a:r>
              <a:rPr lang="el-GR" sz="2400" b="1" baseline="30000" dirty="0">
                <a:solidFill>
                  <a:srgbClr val="0A0A0A"/>
                </a:solidFill>
                <a:latin typeface="Google Sans"/>
              </a:rPr>
              <a:t>η  Δραστηριότητα </a:t>
            </a:r>
            <a:r>
              <a:rPr lang="el-GR" sz="2400" b="1" dirty="0">
                <a:solidFill>
                  <a:srgbClr val="0A0A0A"/>
                </a:solidFill>
                <a:latin typeface="Google Sans"/>
              </a:rPr>
              <a:t> </a:t>
            </a:r>
            <a:endParaRPr lang="en-US" sz="2400" b="1" dirty="0">
              <a:solidFill>
                <a:srgbClr val="0A0A0A"/>
              </a:solidFill>
              <a:latin typeface="Google Sans"/>
            </a:endParaRPr>
          </a:p>
          <a:p>
            <a:r>
              <a:rPr lang="el-GR" dirty="0"/>
              <a:t>Να γράψετε ένα </a:t>
            </a:r>
            <a:r>
              <a:rPr lang="el-GR" b="1" dirty="0"/>
              <a:t>γράμμα προς τη γιαγιά σας </a:t>
            </a:r>
            <a:r>
              <a:rPr lang="el-GR" dirty="0"/>
              <a:t>(</a:t>
            </a:r>
            <a:r>
              <a:rPr lang="el-GR" b="1" dirty="0"/>
              <a:t>80-100 λέξεις), </a:t>
            </a:r>
            <a:r>
              <a:rPr lang="el-GR" dirty="0"/>
              <a:t>στο</a:t>
            </a:r>
            <a:r>
              <a:rPr lang="el-GR" b="1" dirty="0"/>
              <a:t> </a:t>
            </a:r>
            <a:r>
              <a:rPr lang="el-GR" dirty="0"/>
              <a:t>οποίο θα της αναφέρετε τα νέα σας και θα της περιγράψετε τις λεπτομέρειες για τη </a:t>
            </a:r>
            <a:r>
              <a:rPr lang="el-GR" b="1" dirty="0"/>
              <a:t>σχολική εκδρομή </a:t>
            </a:r>
            <a:r>
              <a:rPr lang="el-GR" dirty="0"/>
              <a:t>που πρόκειται να πάτε </a:t>
            </a:r>
            <a:r>
              <a:rPr lang="el-GR" b="1" dirty="0"/>
              <a:t>αύριο</a:t>
            </a:r>
            <a:r>
              <a:rPr lang="el-GR" dirty="0"/>
              <a:t>.</a:t>
            </a:r>
            <a:endParaRPr lang="el-GR" sz="2400" b="1" dirty="0">
              <a:solidFill>
                <a:srgbClr val="0A0A0A"/>
              </a:solidFill>
              <a:latin typeface="Google Sans"/>
            </a:endParaRPr>
          </a:p>
        </p:txBody>
      </p:sp>
      <p:sp>
        <p:nvSpPr>
          <p:cNvPr id="8" name="Οβάλ 7">
            <a:extLst>
              <a:ext uri="{FF2B5EF4-FFF2-40B4-BE49-F238E27FC236}">
                <a16:creationId xmlns:a16="http://schemas.microsoft.com/office/drawing/2014/main" id="{7EE574B3-569B-C492-9E1C-82667727F6AB}"/>
              </a:ext>
            </a:extLst>
          </p:cNvPr>
          <p:cNvSpPr/>
          <p:nvPr/>
        </p:nvSpPr>
        <p:spPr>
          <a:xfrm>
            <a:off x="10036629" y="413657"/>
            <a:ext cx="1371600" cy="1055914"/>
          </a:xfrm>
          <a:prstGeom prst="ellipse">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a:t>
            </a:r>
            <a:r>
              <a:rPr lang="en-US" dirty="0">
                <a:solidFill>
                  <a:schemeClr val="tx1"/>
                </a:solidFill>
              </a:rPr>
              <a:t>2</a:t>
            </a:r>
            <a:r>
              <a:rPr lang="el-GR" dirty="0">
                <a:solidFill>
                  <a:schemeClr val="tx1"/>
                </a:solidFill>
              </a:rPr>
              <a:t>0</a:t>
            </a:r>
          </a:p>
        </p:txBody>
      </p:sp>
      <p:sp>
        <p:nvSpPr>
          <p:cNvPr id="4" name="Οβάλ 3">
            <a:extLst>
              <a:ext uri="{FF2B5EF4-FFF2-40B4-BE49-F238E27FC236}">
                <a16:creationId xmlns:a16="http://schemas.microsoft.com/office/drawing/2014/main" id="{9FA2FB63-51A2-0C82-774D-EE8B7A281192}"/>
              </a:ext>
            </a:extLst>
          </p:cNvPr>
          <p:cNvSpPr/>
          <p:nvPr/>
        </p:nvSpPr>
        <p:spPr>
          <a:xfrm>
            <a:off x="10526485" y="5504610"/>
            <a:ext cx="1371600" cy="1055914"/>
          </a:xfrm>
          <a:prstGeom prst="ellipse">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2</a:t>
            </a:r>
          </a:p>
        </p:txBody>
      </p:sp>
      <p:sp>
        <p:nvSpPr>
          <p:cNvPr id="10" name="Rectangle 3">
            <a:extLst>
              <a:ext uri="{FF2B5EF4-FFF2-40B4-BE49-F238E27FC236}">
                <a16:creationId xmlns:a16="http://schemas.microsoft.com/office/drawing/2014/main" id="{C65206D9-EDC8-E661-DE39-F335832E0D71}"/>
              </a:ext>
            </a:extLst>
          </p:cNvPr>
          <p:cNvSpPr>
            <a:spLocks noChangeArrowheads="1"/>
          </p:cNvSpPr>
          <p:nvPr/>
        </p:nvSpPr>
        <p:spPr bwMode="auto">
          <a:xfrm>
            <a:off x="466271" y="4318746"/>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DC648DDD-5BB0-0259-55D7-4F9E8031A352}"/>
              </a:ext>
            </a:extLst>
          </p:cNvPr>
          <p:cNvSpPr>
            <a:spLocks noChangeArrowheads="1"/>
          </p:cNvSpPr>
          <p:nvPr/>
        </p:nvSpPr>
        <p:spPr bwMode="auto">
          <a:xfrm>
            <a:off x="466271" y="4212771"/>
            <a:ext cx="12192000" cy="0"/>
          </a:xfrm>
          <a:prstGeom prst="rect">
            <a:avLst/>
          </a:prstGeom>
          <a:solidFill>
            <a:srgbClr val="F7F8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2" name="Rectangle 5">
            <a:extLst>
              <a:ext uri="{FF2B5EF4-FFF2-40B4-BE49-F238E27FC236}">
                <a16:creationId xmlns:a16="http://schemas.microsoft.com/office/drawing/2014/main" id="{E1378D2D-DFC1-325F-FDCB-2AB51602E31E}"/>
              </a:ext>
            </a:extLst>
          </p:cNvPr>
          <p:cNvSpPr>
            <a:spLocks noChangeArrowheads="1"/>
          </p:cNvSpPr>
          <p:nvPr/>
        </p:nvSpPr>
        <p:spPr bwMode="auto">
          <a:xfrm>
            <a:off x="466271" y="42127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FCC1F14F-ACFC-FEA2-9EFA-BF22EDD7F898}"/>
              </a:ext>
            </a:extLst>
          </p:cNvPr>
          <p:cNvSpPr>
            <a:spLocks noChangeArrowheads="1"/>
          </p:cNvSpPr>
          <p:nvPr/>
        </p:nvSpPr>
        <p:spPr bwMode="auto">
          <a:xfrm>
            <a:off x="212635" y="1876055"/>
            <a:ext cx="7029938" cy="20210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000" i="0" u="none" strike="noStrike" cap="none" normalizeH="0" baseline="0" dirty="0">
              <a:ln>
                <a:noFill/>
              </a:ln>
              <a:solidFill>
                <a:srgbClr val="0A0A0A"/>
              </a:solidFill>
              <a:effectLst/>
              <a:latin typeface="Google San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i="0" u="none" strike="noStrike" cap="none" normalizeH="0" baseline="0" dirty="0">
                <a:ln>
                  <a:noFill/>
                </a:ln>
                <a:solidFill>
                  <a:srgbClr val="0A0A0A"/>
                </a:solidFill>
                <a:effectLst/>
                <a:latin typeface="Aptos" panose="020B0004020202020204" pitchFamily="34" charset="0"/>
              </a:rPr>
              <a:t>Πώς νιώθεις σήμερα; Γιατί;</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i="0" u="none" strike="noStrike" cap="none" normalizeH="0" baseline="0" dirty="0">
                <a:ln>
                  <a:noFill/>
                </a:ln>
                <a:solidFill>
                  <a:srgbClr val="0A0A0A"/>
                </a:solidFill>
                <a:effectLst/>
                <a:latin typeface="Aptos" panose="020B0004020202020204" pitchFamily="34" charset="0"/>
              </a:rPr>
              <a:t>Πού θα πάτε αύριο; (π.χ. σε ένα μουσείο, στη θάλασσα, στο βουνό;)</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i="0" u="none" strike="noStrike" cap="none" normalizeH="0" baseline="0" dirty="0">
                <a:ln>
                  <a:noFill/>
                </a:ln>
                <a:solidFill>
                  <a:srgbClr val="0A0A0A"/>
                </a:solidFill>
                <a:effectLst/>
                <a:latin typeface="Aptos" panose="020B0004020202020204" pitchFamily="34" charset="0"/>
              </a:rPr>
              <a:t>Πώς θα πάτε εκεί; (π.χ. με το λεωφορείο του σχολείου;)</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i="0" u="none" strike="noStrike" cap="none" normalizeH="0" baseline="0" dirty="0">
                <a:ln>
                  <a:noFill/>
                </a:ln>
                <a:solidFill>
                  <a:srgbClr val="0A0A0A"/>
                </a:solidFill>
                <a:effectLst/>
                <a:latin typeface="Aptos" panose="020B0004020202020204" pitchFamily="34" charset="0"/>
              </a:rPr>
              <a:t>Τι θα κάνετε εκεί; (π.χ. θα παίξετε, θα δείτε αξιοθέατα, θα φάτε έξω;)</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i="0" u="none" strike="noStrike" cap="none" normalizeH="0" baseline="0" dirty="0">
                <a:ln>
                  <a:noFill/>
                </a:ln>
                <a:solidFill>
                  <a:srgbClr val="0A0A0A"/>
                </a:solidFill>
                <a:effectLst/>
                <a:latin typeface="Aptos" panose="020B0004020202020204" pitchFamily="34" charset="0"/>
              </a:rPr>
              <a:t>Τι θα έχεις μαζί σου στην τσάντα σου;</a:t>
            </a:r>
          </a:p>
          <a:p>
            <a:pPr marL="0" marR="0" lvl="0" indent="0" algn="l" defTabSz="914400" rtl="0" eaLnBrk="0" fontAlgn="base" latinLnBrk="0" hangingPunct="0">
              <a:lnSpc>
                <a:spcPct val="100000"/>
              </a:lnSpc>
              <a:spcBef>
                <a:spcPct val="0"/>
              </a:spcBef>
              <a:spcAft>
                <a:spcPct val="0"/>
              </a:spcAft>
              <a:buClrTx/>
              <a:buSzTx/>
              <a:tabLst/>
            </a:pPr>
            <a:endParaRPr kumimoji="0" lang="el-GR" altLang="el-GR" b="0" i="0" u="none" strike="noStrike" cap="none" normalizeH="0" baseline="0" dirty="0">
              <a:ln>
                <a:noFill/>
              </a:ln>
              <a:solidFill>
                <a:schemeClr val="tx1"/>
              </a:solidFill>
              <a:effectLst/>
              <a:latin typeface="Aptos" panose="020B0004020202020204" pitchFamily="34" charset="0"/>
            </a:endParaRPr>
          </a:p>
        </p:txBody>
      </p:sp>
    </p:spTree>
    <p:extLst>
      <p:ext uri="{BB962C8B-B14F-4D97-AF65-F5344CB8AC3E}">
        <p14:creationId xmlns:p14="http://schemas.microsoft.com/office/powerpoint/2010/main" val="98375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CCC1817B-9C89-4079-AE63-6067574CB111}"/>
              </a:ext>
            </a:extLst>
          </p:cNvPr>
          <p:cNvSpPr/>
          <p:nvPr/>
        </p:nvSpPr>
        <p:spPr>
          <a:xfrm>
            <a:off x="390797" y="1744684"/>
            <a:ext cx="9470571" cy="481584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l-GR" dirty="0"/>
          </a:p>
        </p:txBody>
      </p:sp>
      <p:sp>
        <p:nvSpPr>
          <p:cNvPr id="4" name="Οβάλ 3">
            <a:extLst>
              <a:ext uri="{FF2B5EF4-FFF2-40B4-BE49-F238E27FC236}">
                <a16:creationId xmlns:a16="http://schemas.microsoft.com/office/drawing/2014/main" id="{74CE5DD2-76EE-4D3A-FA81-95A06FDF4E19}"/>
              </a:ext>
            </a:extLst>
          </p:cNvPr>
          <p:cNvSpPr/>
          <p:nvPr/>
        </p:nvSpPr>
        <p:spPr>
          <a:xfrm>
            <a:off x="10526485" y="5504610"/>
            <a:ext cx="1371600" cy="1055914"/>
          </a:xfrm>
          <a:prstGeom prst="ellipse">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3</a:t>
            </a:r>
          </a:p>
        </p:txBody>
      </p:sp>
      <p:sp>
        <p:nvSpPr>
          <p:cNvPr id="5" name="TextBox 4">
            <a:extLst>
              <a:ext uri="{FF2B5EF4-FFF2-40B4-BE49-F238E27FC236}">
                <a16:creationId xmlns:a16="http://schemas.microsoft.com/office/drawing/2014/main" id="{48AC7370-17C7-01C2-8832-E49CB459C6DF}"/>
              </a:ext>
            </a:extLst>
          </p:cNvPr>
          <p:cNvSpPr txBox="1"/>
          <p:nvPr/>
        </p:nvSpPr>
        <p:spPr>
          <a:xfrm>
            <a:off x="390797" y="297476"/>
            <a:ext cx="9276806" cy="116955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000" i="0" u="none" strike="noStrike" cap="none" normalizeH="0" baseline="0" dirty="0">
              <a:ln>
                <a:noFill/>
              </a:ln>
              <a:solidFill>
                <a:srgbClr val="0A0A0A"/>
              </a:solidFill>
              <a:effectLst/>
              <a:latin typeface="Google San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Πώς νιώθεις σήμερα; Γιατί;</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Πού θα πάτε αύριο; (π.χ. σε ένα μουσείο, στη θάλασσα, στο βουνό;)</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Πώς θα πάτε εκεί; (π.χ. με το λεωφορείο του σχολείου;)</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Τι θα κάνετε εκεί; (π.χ. θα παίξετε, θα δείτε αξιοθέατα, θα φάτε έξω;)</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Τι θα έχεις μαζί σου στην τσάντα σου;</a:t>
            </a:r>
          </a:p>
        </p:txBody>
      </p:sp>
    </p:spTree>
    <p:extLst>
      <p:ext uri="{BB962C8B-B14F-4D97-AF65-F5344CB8AC3E}">
        <p14:creationId xmlns:p14="http://schemas.microsoft.com/office/powerpoint/2010/main" val="124178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B876B-C56F-B309-27CC-847BD1850291}"/>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FCBBD3AC-22CA-4209-D888-9C1294A17595}"/>
              </a:ext>
            </a:extLst>
          </p:cNvPr>
          <p:cNvSpPr/>
          <p:nvPr/>
        </p:nvSpPr>
        <p:spPr>
          <a:xfrm>
            <a:off x="293915" y="1940560"/>
            <a:ext cx="9470571" cy="4750593"/>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l-GR" dirty="0"/>
          </a:p>
        </p:txBody>
      </p:sp>
      <p:sp>
        <p:nvSpPr>
          <p:cNvPr id="4" name="Οβάλ 3">
            <a:extLst>
              <a:ext uri="{FF2B5EF4-FFF2-40B4-BE49-F238E27FC236}">
                <a16:creationId xmlns:a16="http://schemas.microsoft.com/office/drawing/2014/main" id="{67FF0C92-416F-70F0-2AFE-73EC0B42CF7D}"/>
              </a:ext>
            </a:extLst>
          </p:cNvPr>
          <p:cNvSpPr/>
          <p:nvPr/>
        </p:nvSpPr>
        <p:spPr>
          <a:xfrm>
            <a:off x="10526485" y="5504610"/>
            <a:ext cx="1371600" cy="1055914"/>
          </a:xfrm>
          <a:prstGeom prst="ellipse">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4</a:t>
            </a:r>
          </a:p>
        </p:txBody>
      </p:sp>
      <p:sp>
        <p:nvSpPr>
          <p:cNvPr id="3" name="TextBox 2">
            <a:extLst>
              <a:ext uri="{FF2B5EF4-FFF2-40B4-BE49-F238E27FC236}">
                <a16:creationId xmlns:a16="http://schemas.microsoft.com/office/drawing/2014/main" id="{DD5055F3-C21D-B130-F504-7C9E98C7C70F}"/>
              </a:ext>
            </a:extLst>
          </p:cNvPr>
          <p:cNvSpPr txBox="1"/>
          <p:nvPr/>
        </p:nvSpPr>
        <p:spPr>
          <a:xfrm>
            <a:off x="390797" y="297476"/>
            <a:ext cx="9276806" cy="116955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000" i="0" u="none" strike="noStrike" cap="none" normalizeH="0" baseline="0" dirty="0">
              <a:ln>
                <a:noFill/>
              </a:ln>
              <a:solidFill>
                <a:srgbClr val="0A0A0A"/>
              </a:solidFill>
              <a:effectLst/>
              <a:latin typeface="Google San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Πώς νιώθεις σήμερα; Γιατί;</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Πού θα πάτε αύριο; (π.χ. σε ένα μουσείο, στη θάλασσα, στο βουνό;)</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Πώς θα πάτε εκεί; (π.χ. με το λεωφορείο του σχολείου;)</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Τι θα κάνετε εκεί; (π.χ. θα παίξετε, θα δείτε αξιοθέατα, θα φάτε έξω;)</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200" i="0" u="none" strike="noStrike" cap="none" normalizeH="0" baseline="0" dirty="0">
                <a:ln>
                  <a:noFill/>
                </a:ln>
                <a:solidFill>
                  <a:srgbClr val="0A0A0A"/>
                </a:solidFill>
                <a:effectLst/>
                <a:latin typeface="Aptos" panose="020B0004020202020204" pitchFamily="34" charset="0"/>
              </a:rPr>
              <a:t>Τι θα έχεις μαζί σου στην τσάντα σου;</a:t>
            </a:r>
          </a:p>
        </p:txBody>
      </p:sp>
    </p:spTree>
    <p:extLst>
      <p:ext uri="{BB962C8B-B14F-4D97-AF65-F5344CB8AC3E}">
        <p14:creationId xmlns:p14="http://schemas.microsoft.com/office/powerpoint/2010/main" val="304860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A2FAD-F09A-420F-1C48-F2740CF40218}"/>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1F94D0B6-20A8-6EE1-00D2-36EBFFEF1388}"/>
              </a:ext>
            </a:extLst>
          </p:cNvPr>
          <p:cNvSpPr/>
          <p:nvPr/>
        </p:nvSpPr>
        <p:spPr>
          <a:xfrm>
            <a:off x="293915" y="1066800"/>
            <a:ext cx="9960428" cy="5624353"/>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1400" dirty="0">
                <a:solidFill>
                  <a:srgbClr val="FF0000"/>
                </a:solidFill>
              </a:rPr>
              <a:t>ΟΔΗΓΟΣ  ΔΙΟΡΘΩΣΗΣ</a:t>
            </a:r>
          </a:p>
          <a:p>
            <a:endParaRPr lang="el-GR" sz="1400" dirty="0">
              <a:solidFill>
                <a:srgbClr val="FF0000"/>
              </a:solidFill>
            </a:endParaRPr>
          </a:p>
          <a:p>
            <a:r>
              <a:rPr lang="el-GR" sz="1400" dirty="0">
                <a:solidFill>
                  <a:srgbClr val="FF0000"/>
                </a:solidFill>
              </a:rPr>
              <a:t>Αγαπημένη μου γιαγιά, (1 ΜΟΝΑΔΑ)                   			  Λευκωσία,  30 Απριλίου 2026 (1 ΜΟΝΑΔΑ)</a:t>
            </a:r>
          </a:p>
          <a:p>
            <a:endParaRPr lang="el-GR" sz="1400" dirty="0">
              <a:solidFill>
                <a:srgbClr val="FF0000"/>
              </a:solidFill>
            </a:endParaRPr>
          </a:p>
          <a:p>
            <a:pPr eaLnBrk="0" fontAlgn="base" hangingPunct="0">
              <a:spcBef>
                <a:spcPct val="0"/>
              </a:spcBef>
              <a:spcAft>
                <a:spcPct val="0"/>
              </a:spcAft>
            </a:pPr>
            <a:r>
              <a:rPr lang="el-GR" altLang="el-GR" sz="1400" dirty="0">
                <a:solidFill>
                  <a:srgbClr val="0A0A0A"/>
                </a:solidFill>
                <a:latin typeface="Aptos" panose="020B0004020202020204" pitchFamily="34" charset="0"/>
              </a:rPr>
              <a:t>Πώς νιώθεις σήμερα; </a:t>
            </a:r>
            <a:r>
              <a:rPr lang="el-GR" altLang="el-GR" sz="1400" dirty="0">
                <a:solidFill>
                  <a:srgbClr val="0A0A0A"/>
                </a:solidFill>
                <a:latin typeface="Google Sans"/>
                <a:cs typeface="Arial" panose="020B0604020202020204" pitchFamily="34" charset="0"/>
              </a:rPr>
              <a:t> Γιατί; (</a:t>
            </a:r>
            <a:r>
              <a:rPr lang="el-GR" altLang="el-GR" sz="1400" dirty="0">
                <a:solidFill>
                  <a:srgbClr val="FF0000"/>
                </a:solidFill>
                <a:latin typeface="Google Sans"/>
                <a:cs typeface="Arial" panose="020B0604020202020204" pitchFamily="34" charset="0"/>
              </a:rPr>
              <a:t>4 ΜΟΝΑΔΕΣ</a:t>
            </a:r>
            <a:r>
              <a:rPr lang="el-GR" altLang="el-GR" sz="1400" dirty="0">
                <a:solidFill>
                  <a:srgbClr val="0A0A0A"/>
                </a:solidFill>
                <a:latin typeface="Google Sans"/>
                <a:cs typeface="Arial" panose="020B0604020202020204" pitchFamily="34" charset="0"/>
              </a:rPr>
              <a:t>)</a:t>
            </a:r>
            <a:r>
              <a:rPr lang="el-GR" altLang="el-GR" sz="1400" dirty="0">
                <a:solidFill>
                  <a:srgbClr val="0A0A0A"/>
                </a:solidFill>
                <a:latin typeface="Aptos" panose="020B0004020202020204" pitchFamily="34" charset="0"/>
              </a:rPr>
              <a:t> </a:t>
            </a:r>
          </a:p>
          <a:p>
            <a:pPr eaLnBrk="0" fontAlgn="base" hangingPunct="0">
              <a:spcBef>
                <a:spcPct val="0"/>
              </a:spcBef>
              <a:spcAft>
                <a:spcPct val="0"/>
              </a:spcAft>
            </a:pPr>
            <a:r>
              <a:rPr lang="el-GR" altLang="el-GR" sz="1400" dirty="0">
                <a:solidFill>
                  <a:srgbClr val="0A0A0A"/>
                </a:solidFill>
                <a:latin typeface="Aptos" panose="020B0004020202020204" pitchFamily="34" charset="0"/>
              </a:rPr>
              <a:t>Πού θα πάτε αύριο; (π.χ. σε ένα μουσείο, στη θάλασσα, στο βουνό;)</a:t>
            </a:r>
            <a:r>
              <a:rPr lang="el-GR" altLang="el-GR" sz="1400" dirty="0">
                <a:solidFill>
                  <a:srgbClr val="0A0A0A"/>
                </a:solidFill>
                <a:latin typeface="Google Sans"/>
                <a:cs typeface="Arial" panose="020B0604020202020204" pitchFamily="34" charset="0"/>
              </a:rPr>
              <a:t> (</a:t>
            </a:r>
            <a:r>
              <a:rPr lang="el-GR" altLang="el-GR" sz="1400" dirty="0">
                <a:solidFill>
                  <a:srgbClr val="FF0000"/>
                </a:solidFill>
                <a:latin typeface="Google Sans"/>
                <a:cs typeface="Arial" panose="020B0604020202020204" pitchFamily="34" charset="0"/>
              </a:rPr>
              <a:t>4 ΜΟΝΑΔΕΣ</a:t>
            </a:r>
            <a:r>
              <a:rPr lang="el-GR" altLang="el-GR" sz="1400" dirty="0">
                <a:solidFill>
                  <a:srgbClr val="0A0A0A"/>
                </a:solidFill>
                <a:latin typeface="Google Sans"/>
                <a:cs typeface="Arial" panose="020B0604020202020204" pitchFamily="34" charset="0"/>
              </a:rPr>
              <a:t>)</a:t>
            </a:r>
          </a:p>
          <a:p>
            <a:pPr eaLnBrk="0" fontAlgn="base" hangingPunct="0">
              <a:spcBef>
                <a:spcPct val="0"/>
              </a:spcBef>
              <a:spcAft>
                <a:spcPct val="0"/>
              </a:spcAft>
            </a:pPr>
            <a:r>
              <a:rPr lang="el-GR" altLang="el-GR" sz="1400" dirty="0">
                <a:solidFill>
                  <a:srgbClr val="0A0A0A"/>
                </a:solidFill>
                <a:latin typeface="Aptos" panose="020B0004020202020204" pitchFamily="34" charset="0"/>
              </a:rPr>
              <a:t>Πώς θα πάτε εκεί; (π.χ. με το λεωφορείο του σχολείου;)  </a:t>
            </a:r>
            <a:r>
              <a:rPr lang="el-GR" altLang="el-GR" sz="1400" dirty="0">
                <a:solidFill>
                  <a:srgbClr val="0A0A0A"/>
                </a:solidFill>
                <a:latin typeface="Google Sans"/>
                <a:cs typeface="Arial" panose="020B0604020202020204" pitchFamily="34" charset="0"/>
              </a:rPr>
              <a:t>(</a:t>
            </a:r>
            <a:r>
              <a:rPr lang="el-GR" altLang="el-GR" sz="1400" dirty="0">
                <a:solidFill>
                  <a:srgbClr val="FF0000"/>
                </a:solidFill>
                <a:latin typeface="Google Sans"/>
                <a:cs typeface="Arial" panose="020B0604020202020204" pitchFamily="34" charset="0"/>
              </a:rPr>
              <a:t>1 ΜΟΝΑΔΕΣ</a:t>
            </a:r>
            <a:r>
              <a:rPr lang="el-GR" altLang="el-GR" sz="1400" dirty="0">
                <a:solidFill>
                  <a:srgbClr val="0A0A0A"/>
                </a:solidFill>
                <a:latin typeface="Google Sans"/>
                <a:cs typeface="Arial" panose="020B0604020202020204" pitchFamily="34" charset="0"/>
              </a:rPr>
              <a:t>)</a:t>
            </a:r>
          </a:p>
          <a:p>
            <a:pPr eaLnBrk="0" fontAlgn="base" hangingPunct="0">
              <a:spcBef>
                <a:spcPct val="0"/>
              </a:spcBef>
              <a:spcAft>
                <a:spcPct val="0"/>
              </a:spcAft>
            </a:pPr>
            <a:r>
              <a:rPr lang="el-GR" altLang="el-GR" sz="1400" dirty="0">
                <a:solidFill>
                  <a:srgbClr val="0A0A0A"/>
                </a:solidFill>
                <a:latin typeface="Aptos" panose="020B0004020202020204" pitchFamily="34" charset="0"/>
              </a:rPr>
              <a:t>Τι θα κάνετε εκεί; (π.χ. θα παίξετε, θα δείτε αξιοθέατα, θα φάτε έξω;) </a:t>
            </a:r>
            <a:r>
              <a:rPr lang="el-GR" altLang="el-GR" sz="1400" dirty="0">
                <a:solidFill>
                  <a:srgbClr val="0A0A0A"/>
                </a:solidFill>
                <a:latin typeface="Google Sans"/>
                <a:cs typeface="Arial" panose="020B0604020202020204" pitchFamily="34" charset="0"/>
              </a:rPr>
              <a:t>(</a:t>
            </a:r>
            <a:r>
              <a:rPr lang="el-GR" altLang="el-GR" sz="1400" dirty="0">
                <a:solidFill>
                  <a:srgbClr val="FF0000"/>
                </a:solidFill>
                <a:latin typeface="Google Sans"/>
                <a:cs typeface="Arial" panose="020B0604020202020204" pitchFamily="34" charset="0"/>
              </a:rPr>
              <a:t>4 ΜΟΝΑΔΕΣ</a:t>
            </a:r>
            <a:r>
              <a:rPr lang="el-GR" altLang="el-GR" sz="1400" dirty="0">
                <a:solidFill>
                  <a:srgbClr val="0A0A0A"/>
                </a:solidFill>
                <a:latin typeface="Google Sans"/>
                <a:cs typeface="Arial" panose="020B0604020202020204" pitchFamily="34" charset="0"/>
              </a:rPr>
              <a:t>)</a:t>
            </a:r>
            <a:endParaRPr lang="el-GR" altLang="el-GR" sz="1400" dirty="0">
              <a:solidFill>
                <a:srgbClr val="0A0A0A"/>
              </a:solidFill>
              <a:latin typeface="Aptos" panose="020B0004020202020204" pitchFamily="34" charset="0"/>
            </a:endParaRPr>
          </a:p>
          <a:p>
            <a:pPr eaLnBrk="0" fontAlgn="base" hangingPunct="0">
              <a:spcBef>
                <a:spcPct val="0"/>
              </a:spcBef>
              <a:spcAft>
                <a:spcPct val="0"/>
              </a:spcAft>
            </a:pPr>
            <a:r>
              <a:rPr lang="el-GR" altLang="el-GR" sz="1400" dirty="0">
                <a:solidFill>
                  <a:srgbClr val="0A0A0A"/>
                </a:solidFill>
                <a:latin typeface="Aptos" panose="020B0004020202020204" pitchFamily="34" charset="0"/>
              </a:rPr>
              <a:t>Τι θα έχεις μαζί σου στην τσάντα σου; </a:t>
            </a:r>
            <a:r>
              <a:rPr lang="el-GR" altLang="el-GR" sz="1400" dirty="0">
                <a:solidFill>
                  <a:srgbClr val="0A0A0A"/>
                </a:solidFill>
                <a:latin typeface="Google Sans"/>
                <a:cs typeface="Arial" panose="020B0604020202020204" pitchFamily="34" charset="0"/>
              </a:rPr>
              <a:t>(</a:t>
            </a:r>
            <a:r>
              <a:rPr lang="el-GR" altLang="el-GR" sz="1400" dirty="0">
                <a:solidFill>
                  <a:srgbClr val="FF0000"/>
                </a:solidFill>
                <a:latin typeface="Google Sans"/>
                <a:cs typeface="Arial" panose="020B0604020202020204" pitchFamily="34" charset="0"/>
              </a:rPr>
              <a:t>4 ΜΟΝΑΔΕΣ</a:t>
            </a:r>
            <a:r>
              <a:rPr lang="el-GR" altLang="el-GR" sz="1400" dirty="0">
                <a:solidFill>
                  <a:srgbClr val="0A0A0A"/>
                </a:solidFill>
                <a:latin typeface="Google Sans"/>
                <a:cs typeface="Arial" panose="020B0604020202020204" pitchFamily="34" charset="0"/>
              </a:rPr>
              <a:t>)</a:t>
            </a:r>
            <a:endParaRPr lang="el-GR" altLang="el-GR" sz="1400" dirty="0">
              <a:solidFill>
                <a:srgbClr val="0A0A0A"/>
              </a:solidFill>
              <a:latin typeface="Aptos" panose="020B0004020202020204" pitchFamily="34" charset="0"/>
            </a:endParaRPr>
          </a:p>
          <a:p>
            <a:pPr lvl="0" eaLnBrk="0" fontAlgn="base" hangingPunct="0">
              <a:spcBef>
                <a:spcPct val="0"/>
              </a:spcBef>
              <a:spcAft>
                <a:spcPct val="0"/>
              </a:spcAft>
            </a:pPr>
            <a:endParaRPr lang="el-GR" altLang="el-GR" sz="1400" dirty="0">
              <a:solidFill>
                <a:srgbClr val="FF0000"/>
              </a:solidFill>
              <a:latin typeface="Google Sans"/>
              <a:cs typeface="Arial" panose="020B0604020202020204" pitchFamily="34" charset="0"/>
            </a:endParaRPr>
          </a:p>
          <a:p>
            <a:pPr lvl="0" eaLnBrk="0" fontAlgn="base" hangingPunct="0">
              <a:spcBef>
                <a:spcPct val="0"/>
              </a:spcBef>
              <a:spcAft>
                <a:spcPct val="0"/>
              </a:spcAft>
            </a:pPr>
            <a:endParaRPr lang="el-GR" altLang="el-GR" sz="1400" b="1" dirty="0">
              <a:solidFill>
                <a:srgbClr val="0A0A0A"/>
              </a:solidFill>
              <a:latin typeface="Google Sans"/>
              <a:cs typeface="Arial" panose="020B0604020202020204" pitchFamily="34" charset="0"/>
            </a:endParaRPr>
          </a:p>
          <a:p>
            <a:pPr lvl="0" eaLnBrk="0" fontAlgn="base" hangingPunct="0">
              <a:spcBef>
                <a:spcPct val="0"/>
              </a:spcBef>
              <a:spcAft>
                <a:spcPct val="0"/>
              </a:spcAft>
            </a:pPr>
            <a:endParaRPr lang="el-GR" altLang="el-GR" sz="1400" dirty="0">
              <a:solidFill>
                <a:srgbClr val="0A0A0A"/>
              </a:solidFill>
              <a:latin typeface="Aptos" panose="020B0004020202020204" pitchFamily="34" charset="0"/>
            </a:endParaRPr>
          </a:p>
          <a:p>
            <a:pPr lvl="0" algn="r" eaLnBrk="0" fontAlgn="base" hangingPunct="0">
              <a:spcBef>
                <a:spcPct val="0"/>
              </a:spcBef>
              <a:spcAft>
                <a:spcPct val="0"/>
              </a:spcAft>
            </a:pPr>
            <a:r>
              <a:rPr lang="el-GR" altLang="el-GR" sz="1400" dirty="0">
                <a:solidFill>
                  <a:srgbClr val="FF0000"/>
                </a:solidFill>
                <a:latin typeface="Google Sans"/>
                <a:cs typeface="Arial" panose="020B0604020202020204" pitchFamily="34" charset="0"/>
              </a:rPr>
              <a:t>Με πολλή  αγάπη, </a:t>
            </a:r>
          </a:p>
          <a:p>
            <a:pPr lvl="0" algn="r" eaLnBrk="0" fontAlgn="base" hangingPunct="0">
              <a:spcBef>
                <a:spcPct val="0"/>
              </a:spcBef>
              <a:spcAft>
                <a:spcPct val="0"/>
              </a:spcAft>
            </a:pPr>
            <a:r>
              <a:rPr lang="el-GR" altLang="el-GR" sz="1400" dirty="0">
                <a:solidFill>
                  <a:srgbClr val="FF0000"/>
                </a:solidFill>
                <a:latin typeface="Google Sans"/>
                <a:cs typeface="Arial" panose="020B0604020202020204" pitchFamily="34" charset="0"/>
              </a:rPr>
              <a:t>το εγγόνι  σου </a:t>
            </a:r>
            <a:r>
              <a:rPr lang="el-GR" sz="1400" dirty="0">
                <a:solidFill>
                  <a:srgbClr val="FF0000"/>
                </a:solidFill>
              </a:rPr>
              <a:t>(1 ΜΟΝΑΔΑ) </a:t>
            </a:r>
            <a:endParaRPr lang="el-GR" altLang="el-GR" sz="1400" dirty="0">
              <a:solidFill>
                <a:srgbClr val="FF0000"/>
              </a:solidFill>
              <a:latin typeface="Google Sans"/>
              <a:cs typeface="Arial" panose="020B0604020202020204" pitchFamily="34" charset="0"/>
            </a:endParaRPr>
          </a:p>
          <a:p>
            <a:r>
              <a:rPr lang="el-GR" sz="1400" dirty="0">
                <a:solidFill>
                  <a:srgbClr val="FF0000"/>
                </a:solidFill>
              </a:rPr>
              <a:t> </a:t>
            </a:r>
          </a:p>
        </p:txBody>
      </p:sp>
      <p:sp>
        <p:nvSpPr>
          <p:cNvPr id="4" name="Οβάλ 3">
            <a:extLst>
              <a:ext uri="{FF2B5EF4-FFF2-40B4-BE49-F238E27FC236}">
                <a16:creationId xmlns:a16="http://schemas.microsoft.com/office/drawing/2014/main" id="{6C0F7CAE-1866-E26A-1636-829162A6A9BF}"/>
              </a:ext>
            </a:extLst>
          </p:cNvPr>
          <p:cNvSpPr/>
          <p:nvPr/>
        </p:nvSpPr>
        <p:spPr>
          <a:xfrm>
            <a:off x="10526485" y="5504610"/>
            <a:ext cx="1371600" cy="1055914"/>
          </a:xfrm>
          <a:prstGeom prst="ellipse">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5</a:t>
            </a:r>
          </a:p>
        </p:txBody>
      </p:sp>
    </p:spTree>
    <p:extLst>
      <p:ext uri="{BB962C8B-B14F-4D97-AF65-F5344CB8AC3E}">
        <p14:creationId xmlns:p14="http://schemas.microsoft.com/office/powerpoint/2010/main" val="12208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4" name="Rectangle 1">
            <a:extLst>
              <a:ext uri="{FF2B5EF4-FFF2-40B4-BE49-F238E27FC236}">
                <a16:creationId xmlns:a16="http://schemas.microsoft.com/office/drawing/2014/main" id="{3AE4DDC0-731F-473F-B3D7-DDF2796651E6}"/>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8198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TotalTime>
  <Words>895</Words>
  <Application>Microsoft Office PowerPoint</Application>
  <PresentationFormat>Ευρεία οθόνη</PresentationFormat>
  <Paragraphs>170</Paragraphs>
  <Slides>27</Slides>
  <Notes>2</Notes>
  <HiddenSlides>0</HiddenSlides>
  <MMClips>1</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27</vt:i4>
      </vt:variant>
    </vt:vector>
  </HeadingPairs>
  <TitlesOfParts>
    <vt:vector size="35" baseType="lpstr">
      <vt:lpstr>SimSun</vt:lpstr>
      <vt:lpstr>Aptos</vt:lpstr>
      <vt:lpstr>Arial</vt:lpstr>
      <vt:lpstr>Calibri</vt:lpstr>
      <vt:lpstr>Calibri Light</vt:lpstr>
      <vt:lpstr>Google Sans</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45</cp:revision>
  <dcterms:created xsi:type="dcterms:W3CDTF">2025-05-12T06:17:38Z</dcterms:created>
  <dcterms:modified xsi:type="dcterms:W3CDTF">2026-05-04T02:26:19Z</dcterms:modified>
</cp:coreProperties>
</file>