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430" r:id="rId2"/>
    <p:sldId id="671" r:id="rId3"/>
    <p:sldId id="451" r:id="rId4"/>
    <p:sldId id="611" r:id="rId5"/>
    <p:sldId id="673" r:id="rId6"/>
    <p:sldId id="652" r:id="rId7"/>
    <p:sldId id="672" r:id="rId8"/>
    <p:sldId id="653" r:id="rId9"/>
    <p:sldId id="642" r:id="rId10"/>
    <p:sldId id="675" r:id="rId11"/>
    <p:sldId id="676" r:id="rId12"/>
    <p:sldId id="674" r:id="rId13"/>
    <p:sldId id="616" r:id="rId14"/>
    <p:sldId id="61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5/5/2026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2890364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6EA68-DAF9-873A-9F5C-BC37E5B8541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03969C7-376C-7A8F-A990-89400E61F2B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6394022-484D-47C6-1E68-0E2FDB1E69BE}"/>
              </a:ext>
            </a:extLst>
          </p:cNvPr>
          <p:cNvSpPr>
            <a:spLocks noGrp="1"/>
          </p:cNvSpPr>
          <p:nvPr>
            <p:ph type="body" idx="1"/>
          </p:nvPr>
        </p:nvSpPr>
        <p:spPr/>
        <p:txBody>
          <a:bodyPr/>
          <a:lstStyle/>
          <a:p>
            <a:endParaRPr lang="el-GR" dirty="0"/>
          </a:p>
        </p:txBody>
      </p:sp>
      <p:sp>
        <p:nvSpPr>
          <p:cNvPr id="4" name="Θέση αριθμού διαφάνειας 3">
            <a:extLst>
              <a:ext uri="{FF2B5EF4-FFF2-40B4-BE49-F238E27FC236}">
                <a16:creationId xmlns:a16="http://schemas.microsoft.com/office/drawing/2014/main" id="{09DB964D-A8FF-ACAA-EB0D-B4BA8644BFE2}"/>
              </a:ext>
            </a:extLst>
          </p:cNvPr>
          <p:cNvSpPr>
            <a:spLocks noGrp="1"/>
          </p:cNvSpPr>
          <p:nvPr>
            <p:ph type="sldNum" sz="quarter" idx="5"/>
          </p:nvPr>
        </p:nvSpPr>
        <p:spPr/>
        <p:txBody>
          <a:bodyPr/>
          <a:lstStyle/>
          <a:p>
            <a:fld id="{2C2BBA0E-FCE6-4FF8-B6BD-C02FC8957C17}" type="slidenum">
              <a:rPr lang="el-GR" smtClean="0"/>
              <a:t>5</a:t>
            </a:fld>
            <a:endParaRPr lang="el-GR"/>
          </a:p>
        </p:txBody>
      </p:sp>
    </p:spTree>
    <p:extLst>
      <p:ext uri="{BB962C8B-B14F-4D97-AF65-F5344CB8AC3E}">
        <p14:creationId xmlns:p14="http://schemas.microsoft.com/office/powerpoint/2010/main" val="4051239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5/5/2026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5/5/2026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5/5/2026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5/5/2026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slideLayout" Target="../slideLayouts/slideLayout8.xml"/><Relationship Id="rId7" Type="http://schemas.openxmlformats.org/officeDocument/2006/relationships/image" Target="../media/image7.jpe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6.pn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notesSlide" Target="../notesSlides/notesSlide2.xml"/><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slideLayout" Target="../slideLayouts/slideLayout8.xml"/><Relationship Id="rId7" Type="http://schemas.openxmlformats.org/officeDocument/2006/relationships/image" Target="../media/image6.pn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10.png"/><Relationship Id="rId5" Type="http://schemas.openxmlformats.org/officeDocument/2006/relationships/image" Target="../media/image5.jpeg"/><Relationship Id="rId10" Type="http://schemas.openxmlformats.org/officeDocument/2006/relationships/image" Target="../media/image9.png"/><Relationship Id="rId4" Type="http://schemas.openxmlformats.org/officeDocument/2006/relationships/notesSlide" Target="../notesSlides/notesSlide3.xml"/><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6.png"/><Relationship Id="rId2" Type="http://schemas.openxmlformats.org/officeDocument/2006/relationships/image" Target="../media/image12.jpeg"/><Relationship Id="rId1" Type="http://schemas.openxmlformats.org/officeDocument/2006/relationships/slideLayout" Target="../slideLayouts/slideLayout8.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a:solidFill>
                  <a:schemeClr val="tx1"/>
                </a:solidFill>
              </a:rPr>
              <a:t>88. </a:t>
            </a:r>
            <a:r>
              <a:rPr lang="el-GR" dirty="0">
                <a:solidFill>
                  <a:schemeClr val="tx1"/>
                </a:solidFill>
              </a:rPr>
              <a:t>Α2.Θεματικός κύκλος 9_Δημόσιες και ιδιωτικές υπηρεσίες, οργανισμοί, φορείς _ Δημόσιες Υπηρεσίες  &amp; Συνοπτική Προστακτική</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9F56B-7111-E5E8-E3B2-6FD061396235}"/>
            </a:ext>
          </a:extLst>
        </p:cNvPr>
        <p:cNvGrpSpPr/>
        <p:nvPr/>
      </p:nvGrpSpPr>
      <p:grpSpPr>
        <a:xfrm>
          <a:off x="0" y="0"/>
          <a:ext cx="0" cy="0"/>
          <a:chOff x="0" y="0"/>
          <a:chExt cx="0" cy="0"/>
        </a:xfrm>
      </p:grpSpPr>
      <p:sp>
        <p:nvSpPr>
          <p:cNvPr id="3" name="Ορθογώνιο: Στρογγύλεμα γωνιών 2">
            <a:extLst>
              <a:ext uri="{FF2B5EF4-FFF2-40B4-BE49-F238E27FC236}">
                <a16:creationId xmlns:a16="http://schemas.microsoft.com/office/drawing/2014/main" id="{F7EF837F-044D-4785-0AB4-6ED3CE7BD913}"/>
              </a:ext>
            </a:extLst>
          </p:cNvPr>
          <p:cNvSpPr/>
          <p:nvPr/>
        </p:nvSpPr>
        <p:spPr>
          <a:xfrm>
            <a:off x="6891383" y="274170"/>
            <a:ext cx="4346316" cy="984793"/>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γράφω</a:t>
            </a:r>
          </a:p>
        </p:txBody>
      </p:sp>
      <p:sp>
        <p:nvSpPr>
          <p:cNvPr id="6" name="Ορθογώνιο: Στρογγύλεμα γωνιών 5">
            <a:extLst>
              <a:ext uri="{FF2B5EF4-FFF2-40B4-BE49-F238E27FC236}">
                <a16:creationId xmlns:a16="http://schemas.microsoft.com/office/drawing/2014/main" id="{CD7A01F5-AF23-B031-0A19-365F50250846}"/>
              </a:ext>
            </a:extLst>
          </p:cNvPr>
          <p:cNvSpPr/>
          <p:nvPr/>
        </p:nvSpPr>
        <p:spPr>
          <a:xfrm>
            <a:off x="6891383" y="4828178"/>
            <a:ext cx="4346316" cy="1567542"/>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2400" dirty="0"/>
              <a:t>Γρά</a:t>
            </a:r>
            <a:r>
              <a:rPr lang="el-GR" sz="2400" dirty="0">
                <a:solidFill>
                  <a:srgbClr val="FF0000"/>
                </a:solidFill>
              </a:rPr>
              <a:t>ψτε </a:t>
            </a:r>
            <a:r>
              <a:rPr lang="el-GR" sz="2400" dirty="0"/>
              <a:t>το ονοματεπώνυμό σας στην πρώτη σελίδα</a:t>
            </a:r>
            <a:r>
              <a:rPr lang="el-GR" sz="2400" dirty="0">
                <a:solidFill>
                  <a:srgbClr val="FF0000"/>
                </a:solidFill>
              </a:rPr>
              <a:t>!</a:t>
            </a:r>
          </a:p>
        </p:txBody>
      </p:sp>
      <p:pic>
        <p:nvPicPr>
          <p:cNvPr id="3076" name="Picture 4" descr="Εξαντλημένος υπάλληλος κοιμάται σε ένα γραφείο: Vector στοκ (χωρίς  δικαιώματα) 457276849 | Shutterstock">
            <a:extLst>
              <a:ext uri="{FF2B5EF4-FFF2-40B4-BE49-F238E27FC236}">
                <a16:creationId xmlns:a16="http://schemas.microsoft.com/office/drawing/2014/main" id="{D740EAF9-D54E-39BC-D469-60C163E29B5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458"/>
          <a:stretch>
            <a:fillRect/>
          </a:stretch>
        </p:blipFill>
        <p:spPr bwMode="auto">
          <a:xfrm>
            <a:off x="7313804" y="1648505"/>
            <a:ext cx="3501474" cy="27901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4098" name="Picture 2" descr="Students Taking Test Stock Illustrations – 55 Students Taking Test Stock  Illustrations, Vectors &amp; Clipart - Dreamstime">
            <a:extLst>
              <a:ext uri="{FF2B5EF4-FFF2-40B4-BE49-F238E27FC236}">
                <a16:creationId xmlns:a16="http://schemas.microsoft.com/office/drawing/2014/main" id="{E72931F6-EFD3-7EBE-2460-BC371244BD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301" y="853758"/>
            <a:ext cx="4962842" cy="49628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518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98ADA-1278-9A11-7091-408CA2A3BD21}"/>
            </a:ext>
          </a:extLst>
        </p:cNvPr>
        <p:cNvGrpSpPr/>
        <p:nvPr/>
      </p:nvGrpSpPr>
      <p:grpSpPr>
        <a:xfrm>
          <a:off x="0" y="0"/>
          <a:ext cx="0" cy="0"/>
          <a:chOff x="0" y="0"/>
          <a:chExt cx="0" cy="0"/>
        </a:xfrm>
      </p:grpSpPr>
      <p:sp>
        <p:nvSpPr>
          <p:cNvPr id="3" name="Ορθογώνιο: Στρογγύλεμα γωνιών 2">
            <a:extLst>
              <a:ext uri="{FF2B5EF4-FFF2-40B4-BE49-F238E27FC236}">
                <a16:creationId xmlns:a16="http://schemas.microsoft.com/office/drawing/2014/main" id="{C774146C-FE80-A587-7C90-9DC12D3A54A0}"/>
              </a:ext>
            </a:extLst>
          </p:cNvPr>
          <p:cNvSpPr/>
          <p:nvPr/>
        </p:nvSpPr>
        <p:spPr>
          <a:xfrm>
            <a:off x="6891383" y="274170"/>
            <a:ext cx="4346316" cy="984793"/>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λύνω</a:t>
            </a:r>
          </a:p>
        </p:txBody>
      </p:sp>
      <p:sp>
        <p:nvSpPr>
          <p:cNvPr id="6" name="Ορθογώνιο: Στρογγύλεμα γωνιών 5">
            <a:extLst>
              <a:ext uri="{FF2B5EF4-FFF2-40B4-BE49-F238E27FC236}">
                <a16:creationId xmlns:a16="http://schemas.microsoft.com/office/drawing/2014/main" id="{266C8DBE-7F8A-F39D-D316-9091F6A7AC87}"/>
              </a:ext>
            </a:extLst>
          </p:cNvPr>
          <p:cNvSpPr/>
          <p:nvPr/>
        </p:nvSpPr>
        <p:spPr>
          <a:xfrm>
            <a:off x="6891383" y="4828178"/>
            <a:ext cx="4346316" cy="1567542"/>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Λύ</a:t>
            </a:r>
            <a:r>
              <a:rPr lang="el-GR" sz="4800" dirty="0">
                <a:solidFill>
                  <a:srgbClr val="FF0000"/>
                </a:solidFill>
              </a:rPr>
              <a:t>στε </a:t>
            </a:r>
            <a:r>
              <a:rPr lang="el-GR" sz="4800" dirty="0">
                <a:solidFill>
                  <a:schemeClr val="tx1"/>
                </a:solidFill>
              </a:rPr>
              <a:t>την πρώτη άσκηση</a:t>
            </a:r>
            <a:r>
              <a:rPr lang="el-GR" sz="4800" dirty="0">
                <a:solidFill>
                  <a:srgbClr val="FF0000"/>
                </a:solidFill>
              </a:rPr>
              <a:t>!</a:t>
            </a:r>
          </a:p>
        </p:txBody>
      </p:sp>
      <p:pic>
        <p:nvPicPr>
          <p:cNvPr id="3076" name="Picture 4" descr="Εξαντλημένος υπάλληλος κοιμάται σε ένα γραφείο: Vector στοκ (χωρίς  δικαιώματα) 457276849 | Shutterstock">
            <a:extLst>
              <a:ext uri="{FF2B5EF4-FFF2-40B4-BE49-F238E27FC236}">
                <a16:creationId xmlns:a16="http://schemas.microsoft.com/office/drawing/2014/main" id="{288140D8-BD95-A97D-A4E1-AF303804DA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6458"/>
          <a:stretch>
            <a:fillRect/>
          </a:stretch>
        </p:blipFill>
        <p:spPr bwMode="auto">
          <a:xfrm>
            <a:off x="7313804" y="1648505"/>
            <a:ext cx="3501474" cy="27901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4098" name="Picture 2" descr="Students Taking Test Stock Illustrations – 55 Students Taking Test Stock  Illustrations, Vectors &amp; Clipart - Dreamstime">
            <a:extLst>
              <a:ext uri="{FF2B5EF4-FFF2-40B4-BE49-F238E27FC236}">
                <a16:creationId xmlns:a16="http://schemas.microsoft.com/office/drawing/2014/main" id="{788F9B0C-AB5E-32F2-D127-599297F70F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301" y="853758"/>
            <a:ext cx="4962842" cy="496284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494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8" descr="Cartoon talking on phone - 26 χιλιάδες εικόνες, εικονογραφήσεις και  φωτογραφίες στοκ χωρίς δικαιώματα | Shutterstock">
            <a:extLst>
              <a:ext uri="{FF2B5EF4-FFF2-40B4-BE49-F238E27FC236}">
                <a16:creationId xmlns:a16="http://schemas.microsoft.com/office/drawing/2014/main" id="{ED53371F-8362-B33E-6865-381D02C04A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423" y="2066392"/>
            <a:ext cx="4346316" cy="23722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Ορθογώνιο: Στρογγύλεμα γωνιών 2">
            <a:extLst>
              <a:ext uri="{FF2B5EF4-FFF2-40B4-BE49-F238E27FC236}">
                <a16:creationId xmlns:a16="http://schemas.microsoft.com/office/drawing/2014/main" id="{AF456976-7C30-88CC-A14C-6FE378399239}"/>
              </a:ext>
            </a:extLst>
          </p:cNvPr>
          <p:cNvSpPr/>
          <p:nvPr/>
        </p:nvSpPr>
        <p:spPr>
          <a:xfrm>
            <a:off x="6891383" y="274170"/>
            <a:ext cx="4346316" cy="984793"/>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4800" dirty="0"/>
              <a:t>απαντώ</a:t>
            </a:r>
          </a:p>
        </p:txBody>
      </p:sp>
      <p:sp>
        <p:nvSpPr>
          <p:cNvPr id="6" name="Ορθογώνιο: Στρογγύλεμα γωνιών 5">
            <a:extLst>
              <a:ext uri="{FF2B5EF4-FFF2-40B4-BE49-F238E27FC236}">
                <a16:creationId xmlns:a16="http://schemas.microsoft.com/office/drawing/2014/main" id="{39432395-554C-B0CA-FE88-B317C7CEEAAC}"/>
              </a:ext>
            </a:extLst>
          </p:cNvPr>
          <p:cNvSpPr/>
          <p:nvPr/>
        </p:nvSpPr>
        <p:spPr>
          <a:xfrm>
            <a:off x="5181600" y="4828178"/>
            <a:ext cx="6056099" cy="1567542"/>
          </a:xfrm>
          <a:prstGeom prst="roundRect">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Απαντ</a:t>
            </a:r>
            <a:r>
              <a:rPr lang="el-GR" sz="3600" dirty="0">
                <a:solidFill>
                  <a:srgbClr val="FF0000"/>
                </a:solidFill>
              </a:rPr>
              <a:t>ήστε </a:t>
            </a:r>
            <a:r>
              <a:rPr lang="el-GR" sz="3600" dirty="0"/>
              <a:t>μου στο μήνυμα που θα σας άφησα στον τηλεφωνητή</a:t>
            </a:r>
            <a:r>
              <a:rPr lang="el-GR" sz="3600" dirty="0">
                <a:solidFill>
                  <a:srgbClr val="FF0000"/>
                </a:solidFill>
              </a:rPr>
              <a:t>!</a:t>
            </a:r>
          </a:p>
        </p:txBody>
      </p:sp>
      <p:pic>
        <p:nvPicPr>
          <p:cNvPr id="3076" name="Picture 4" descr="Εξαντλημένος υπάλληλος κοιμάται σε ένα γραφείο: Vector στοκ (χωρίς  δικαιώματα) 457276849 | Shutterstock">
            <a:extLst>
              <a:ext uri="{FF2B5EF4-FFF2-40B4-BE49-F238E27FC236}">
                <a16:creationId xmlns:a16="http://schemas.microsoft.com/office/drawing/2014/main" id="{E49C88BA-AE7E-ED62-5394-8E87CC4558D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6458"/>
          <a:stretch>
            <a:fillRect/>
          </a:stretch>
        </p:blipFill>
        <p:spPr bwMode="auto">
          <a:xfrm>
            <a:off x="7313804" y="1648505"/>
            <a:ext cx="3501474" cy="279013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4253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6" name="Picture 2" descr="Κενές θέσεις σε Δημόσιες Υπηρεσίες">
            <a:extLst>
              <a:ext uri="{FF2B5EF4-FFF2-40B4-BE49-F238E27FC236}">
                <a16:creationId xmlns:a16="http://schemas.microsoft.com/office/drawing/2014/main" id="{CBF13FCF-DFD0-0B46-13C8-9B148152C2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5029" y="3820887"/>
            <a:ext cx="6796086" cy="28664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Τι είναι η Υποστηρικτική Εργασία και πώς εφαρμόζεται; Εργασιακή Συμπερίληψη  Ατόμων με Αναπηρία - NEVRONAS">
            <a:extLst>
              <a:ext uri="{FF2B5EF4-FFF2-40B4-BE49-F238E27FC236}">
                <a16:creationId xmlns:a16="http://schemas.microsoft.com/office/drawing/2014/main" id="{E926F698-C711-02DD-533F-A59F464912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5029" y="263923"/>
            <a:ext cx="6796087" cy="3429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Φυσαλίδα ομιλίας: Ορθογώνιο με στρογγυλεμένες γωνίες 6">
            <a:extLst>
              <a:ext uri="{FF2B5EF4-FFF2-40B4-BE49-F238E27FC236}">
                <a16:creationId xmlns:a16="http://schemas.microsoft.com/office/drawing/2014/main" id="{19561A48-E458-8DB0-932E-560C3B424C07}"/>
              </a:ext>
            </a:extLst>
          </p:cNvPr>
          <p:cNvSpPr/>
          <p:nvPr/>
        </p:nvSpPr>
        <p:spPr>
          <a:xfrm rot="20015800">
            <a:off x="650240" y="2621280"/>
            <a:ext cx="3352800" cy="1899920"/>
          </a:xfrm>
          <a:prstGeom prst="wedgeRoundRectCallou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sz="2800" b="1" dirty="0">
                <a:solidFill>
                  <a:schemeClr val="tx1"/>
                </a:solidFill>
                <a:latin typeface="Google Sans"/>
              </a:rPr>
              <a:t>Περιμένετε</a:t>
            </a:r>
            <a:r>
              <a:rPr lang="el-GR" sz="2800" dirty="0">
                <a:solidFill>
                  <a:schemeClr val="tx1"/>
                </a:solidFill>
              </a:rPr>
              <a:t> </a:t>
            </a:r>
            <a:r>
              <a:rPr lang="el-GR" sz="2800" b="1" dirty="0">
                <a:solidFill>
                  <a:schemeClr val="tx1"/>
                </a:solidFill>
              </a:rPr>
              <a:t>λίγο στη σειρά σας!</a:t>
            </a:r>
            <a:endParaRPr lang="el-GR" sz="2800" b="1" dirty="0"/>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11" name="TextBox 10">
            <a:extLst>
              <a:ext uri="{FF2B5EF4-FFF2-40B4-BE49-F238E27FC236}">
                <a16:creationId xmlns:a16="http://schemas.microsoft.com/office/drawing/2014/main" id="{877A943C-91FC-6B4B-F7F8-852E27E0DD43}"/>
              </a:ext>
            </a:extLst>
          </p:cNvPr>
          <p:cNvSpPr txBox="1"/>
          <p:nvPr/>
        </p:nvSpPr>
        <p:spPr>
          <a:xfrm>
            <a:off x="2904258" y="3735705"/>
            <a:ext cx="4149634" cy="369332"/>
          </a:xfrm>
          <a:prstGeom prst="rect">
            <a:avLst/>
          </a:prstGeom>
          <a:noFill/>
        </p:spPr>
        <p:txBody>
          <a:bodyPr wrap="square">
            <a:spAutoFit/>
          </a:bodyPr>
          <a:lstStyle/>
          <a:p>
            <a:r>
              <a:rPr lang="el-GR" dirty="0"/>
              <a:t>Παρακαλώ, ________εδώ στο τέλος!</a:t>
            </a:r>
          </a:p>
        </p:txBody>
      </p:sp>
      <p:sp>
        <p:nvSpPr>
          <p:cNvPr id="13" name="TextBox 12">
            <a:extLst>
              <a:ext uri="{FF2B5EF4-FFF2-40B4-BE49-F238E27FC236}">
                <a16:creationId xmlns:a16="http://schemas.microsoft.com/office/drawing/2014/main" id="{1008BD94-2FCE-FFFF-8413-51816BB63808}"/>
              </a:ext>
            </a:extLst>
          </p:cNvPr>
          <p:cNvSpPr txBox="1"/>
          <p:nvPr/>
        </p:nvSpPr>
        <p:spPr>
          <a:xfrm>
            <a:off x="8215589" y="3735705"/>
            <a:ext cx="3505200" cy="369332"/>
          </a:xfrm>
          <a:prstGeom prst="rect">
            <a:avLst/>
          </a:prstGeom>
          <a:noFill/>
        </p:spPr>
        <p:txBody>
          <a:bodyPr wrap="square">
            <a:spAutoFit/>
          </a:bodyPr>
          <a:lstStyle/>
          <a:p>
            <a:r>
              <a:rPr lang="el-GR" dirty="0"/>
              <a:t>________λίγο στη σειρά σας!</a:t>
            </a:r>
          </a:p>
        </p:txBody>
      </p:sp>
      <p:sp>
        <p:nvSpPr>
          <p:cNvPr id="15" name="TextBox 14">
            <a:extLst>
              <a:ext uri="{FF2B5EF4-FFF2-40B4-BE49-F238E27FC236}">
                <a16:creationId xmlns:a16="http://schemas.microsoft.com/office/drawing/2014/main" id="{3FC9AB65-A569-5E41-25EE-15BAA69CBA31}"/>
              </a:ext>
            </a:extLst>
          </p:cNvPr>
          <p:cNvSpPr txBox="1"/>
          <p:nvPr/>
        </p:nvSpPr>
        <p:spPr>
          <a:xfrm>
            <a:off x="2983051" y="6139306"/>
            <a:ext cx="4149634" cy="369332"/>
          </a:xfrm>
          <a:prstGeom prst="rect">
            <a:avLst/>
          </a:prstGeom>
          <a:noFill/>
        </p:spPr>
        <p:txBody>
          <a:bodyPr wrap="square">
            <a:spAutoFit/>
          </a:bodyPr>
          <a:lstStyle/>
          <a:p>
            <a:r>
              <a:rPr lang="el-GR" dirty="0"/>
              <a:t>_________ένα ραντεβού ηλεκτρονικά!</a:t>
            </a:r>
          </a:p>
        </p:txBody>
      </p:sp>
      <p:sp>
        <p:nvSpPr>
          <p:cNvPr id="17" name="TextBox 16">
            <a:extLst>
              <a:ext uri="{FF2B5EF4-FFF2-40B4-BE49-F238E27FC236}">
                <a16:creationId xmlns:a16="http://schemas.microsoft.com/office/drawing/2014/main" id="{35473BAB-530A-6B63-C429-596E8B05523A}"/>
              </a:ext>
            </a:extLst>
          </p:cNvPr>
          <p:cNvSpPr txBox="1"/>
          <p:nvPr/>
        </p:nvSpPr>
        <p:spPr>
          <a:xfrm>
            <a:off x="7484768" y="6112852"/>
            <a:ext cx="4340491" cy="369332"/>
          </a:xfrm>
          <a:prstGeom prst="rect">
            <a:avLst/>
          </a:prstGeom>
          <a:noFill/>
        </p:spPr>
        <p:txBody>
          <a:bodyPr wrap="square">
            <a:spAutoFit/>
          </a:bodyPr>
          <a:lstStyle/>
          <a:p>
            <a:r>
              <a:rPr lang="el-GR" dirty="0"/>
              <a:t>___________τα στοιχεία σας στην αίτηση!</a:t>
            </a:r>
          </a:p>
        </p:txBody>
      </p:sp>
      <p:pic>
        <p:nvPicPr>
          <p:cNvPr id="19" name="Picture 2" descr="υπογραφή Στοκ Εικονογραφήσεις, Vectors, &amp; Clipart – (244,727 Στοκ  Εικονογραφήσεις)">
            <a:extLst>
              <a:ext uri="{FF2B5EF4-FFF2-40B4-BE49-F238E27FC236}">
                <a16:creationId xmlns:a16="http://schemas.microsoft.com/office/drawing/2014/main" id="{FD75EC1A-9AA3-2B3E-821F-A3720021744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0600" y="1886711"/>
            <a:ext cx="1893583" cy="11079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Κοινωνικές καταστάσεις - 30 κοινωνικές ιστορίες για τον Αυτοέλεγχο | F –  Εκδόσεις Upbility">
            <a:extLst>
              <a:ext uri="{FF2B5EF4-FFF2-40B4-BE49-F238E27FC236}">
                <a16:creationId xmlns:a16="http://schemas.microsoft.com/office/drawing/2014/main" id="{4DF9C9F0-6379-0C9C-D73B-AD36E5FF4F8A}"/>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52428" r="52757"/>
          <a:stretch>
            <a:fillRect/>
          </a:stretch>
        </p:blipFill>
        <p:spPr bwMode="auto">
          <a:xfrm>
            <a:off x="8169291" y="1588085"/>
            <a:ext cx="2541275" cy="17051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4" name="Picture 6" descr="Bank teller cartoon - 1,4 χιλιάδες εικόνες, εικονογραφήσεις και φωτογραφίες  στοκ χωρίς δικαιώματα | Shutterstock">
            <a:extLst>
              <a:ext uri="{FF2B5EF4-FFF2-40B4-BE49-F238E27FC236}">
                <a16:creationId xmlns:a16="http://schemas.microsoft.com/office/drawing/2014/main" id="{A6D76A9B-8F91-EDE4-8D8C-E29138E5130B}"/>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58395" r="1" b="16667"/>
          <a:stretch>
            <a:fillRect/>
          </a:stretch>
        </p:blipFill>
        <p:spPr bwMode="auto">
          <a:xfrm>
            <a:off x="3750303" y="4331025"/>
            <a:ext cx="1633880" cy="14407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6" name="Picture 8" descr="Αιτηση Εγγραφης Μελους | ΣΟΥΛΙ">
            <a:extLst>
              <a:ext uri="{FF2B5EF4-FFF2-40B4-BE49-F238E27FC236}">
                <a16:creationId xmlns:a16="http://schemas.microsoft.com/office/drawing/2014/main" id="{DD736D9C-F742-03F1-0B9D-23D7567FEB4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56329" y="4331025"/>
            <a:ext cx="1797367" cy="11960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 name="ElevenLabs_2026-05-02T08_59_19_Elias - Professional, confident &amp; warm_pvc_sp91_s50_sb75_v3">
            <a:hlinkClick r:id="" action="ppaction://media"/>
            <a:extLst>
              <a:ext uri="{FF2B5EF4-FFF2-40B4-BE49-F238E27FC236}">
                <a16:creationId xmlns:a16="http://schemas.microsoft.com/office/drawing/2014/main" id="{2227C566-BBE8-D287-4993-FBA43343A900}"/>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10"/>
          <a:stretch>
            <a:fillRect/>
          </a:stretch>
        </p:blipFill>
        <p:spPr>
          <a:xfrm>
            <a:off x="9454833" y="295275"/>
            <a:ext cx="406400" cy="406400"/>
          </a:xfrm>
        </p:spPr>
      </p:pic>
    </p:spTree>
    <p:extLst>
      <p:ext uri="{BB962C8B-B14F-4D97-AF65-F5344CB8AC3E}">
        <p14:creationId xmlns:p14="http://schemas.microsoft.com/office/powerpoint/2010/main" val="217819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62"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49F63-F18B-AB5B-764E-48EEEE17A5B6}"/>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F4B9A955-108B-3F13-74FC-DC28E6023564}"/>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129A7FA0-3EFE-7075-E9C6-B9610385433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58D325E7-D66D-72AD-BB40-14C3E98B62C4}"/>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pic>
        <p:nvPicPr>
          <p:cNvPr id="2" name="ElevenLabs_2026-05-02T08_59_19_Elias - Professional, confident &amp; warm_pvc_sp91_s50_sb75_v3">
            <a:hlinkClick r:id="" action="ppaction://media"/>
            <a:extLst>
              <a:ext uri="{FF2B5EF4-FFF2-40B4-BE49-F238E27FC236}">
                <a16:creationId xmlns:a16="http://schemas.microsoft.com/office/drawing/2014/main" id="{19FBE4E2-5F4D-BA4F-CDCA-BEB56F8049BD}"/>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6"/>
          <a:stretch>
            <a:fillRect/>
          </a:stretch>
        </p:blipFill>
        <p:spPr>
          <a:xfrm>
            <a:off x="9454833" y="295275"/>
            <a:ext cx="406400" cy="406400"/>
          </a:xfrm>
        </p:spPr>
      </p:pic>
      <p:sp>
        <p:nvSpPr>
          <p:cNvPr id="11" name="TextBox 10">
            <a:extLst>
              <a:ext uri="{FF2B5EF4-FFF2-40B4-BE49-F238E27FC236}">
                <a16:creationId xmlns:a16="http://schemas.microsoft.com/office/drawing/2014/main" id="{9144B3FA-ABD6-1EAD-4473-D80BE8632BBA}"/>
              </a:ext>
            </a:extLst>
          </p:cNvPr>
          <p:cNvSpPr txBox="1"/>
          <p:nvPr/>
        </p:nvSpPr>
        <p:spPr>
          <a:xfrm>
            <a:off x="2904258" y="3735705"/>
            <a:ext cx="4149634" cy="369332"/>
          </a:xfrm>
          <a:prstGeom prst="rect">
            <a:avLst/>
          </a:prstGeom>
          <a:noFill/>
        </p:spPr>
        <p:txBody>
          <a:bodyPr wrap="square">
            <a:spAutoFit/>
          </a:bodyPr>
          <a:lstStyle/>
          <a:p>
            <a:r>
              <a:rPr lang="el-GR" dirty="0"/>
              <a:t>Παρακαλώ, </a:t>
            </a:r>
            <a:r>
              <a:rPr lang="el-GR" b="1" u="none" strike="noStrike" dirty="0">
                <a:solidFill>
                  <a:srgbClr val="FF0000"/>
                </a:solidFill>
                <a:effectLst/>
                <a:latin typeface="Google Sans"/>
              </a:rPr>
              <a:t>υπογράψτε</a:t>
            </a:r>
            <a:r>
              <a:rPr lang="el-GR" dirty="0"/>
              <a:t> εδώ στο τέλος!</a:t>
            </a:r>
          </a:p>
        </p:txBody>
      </p:sp>
      <p:sp>
        <p:nvSpPr>
          <p:cNvPr id="13" name="TextBox 12">
            <a:extLst>
              <a:ext uri="{FF2B5EF4-FFF2-40B4-BE49-F238E27FC236}">
                <a16:creationId xmlns:a16="http://schemas.microsoft.com/office/drawing/2014/main" id="{282B1CC4-9F32-784D-5D01-FD769D187B71}"/>
              </a:ext>
            </a:extLst>
          </p:cNvPr>
          <p:cNvSpPr txBox="1"/>
          <p:nvPr/>
        </p:nvSpPr>
        <p:spPr>
          <a:xfrm>
            <a:off x="8215589" y="3735705"/>
            <a:ext cx="3505200" cy="369332"/>
          </a:xfrm>
          <a:prstGeom prst="rect">
            <a:avLst/>
          </a:prstGeom>
          <a:noFill/>
        </p:spPr>
        <p:txBody>
          <a:bodyPr wrap="square">
            <a:spAutoFit/>
          </a:bodyPr>
          <a:lstStyle/>
          <a:p>
            <a:r>
              <a:rPr lang="el-GR" b="1" u="none" strike="noStrike" dirty="0">
                <a:solidFill>
                  <a:srgbClr val="FF0000"/>
                </a:solidFill>
                <a:effectLst/>
                <a:latin typeface="Google Sans"/>
              </a:rPr>
              <a:t>Περιμένετε</a:t>
            </a:r>
            <a:r>
              <a:rPr lang="el-GR" dirty="0"/>
              <a:t> λίγο στη σειρά σας!</a:t>
            </a:r>
          </a:p>
        </p:txBody>
      </p:sp>
      <p:sp>
        <p:nvSpPr>
          <p:cNvPr id="15" name="TextBox 14">
            <a:extLst>
              <a:ext uri="{FF2B5EF4-FFF2-40B4-BE49-F238E27FC236}">
                <a16:creationId xmlns:a16="http://schemas.microsoft.com/office/drawing/2014/main" id="{5E424A2C-7045-4AD1-C51F-6C266DBC4F17}"/>
              </a:ext>
            </a:extLst>
          </p:cNvPr>
          <p:cNvSpPr txBox="1"/>
          <p:nvPr/>
        </p:nvSpPr>
        <p:spPr>
          <a:xfrm>
            <a:off x="2983051" y="6139306"/>
            <a:ext cx="4149634" cy="369332"/>
          </a:xfrm>
          <a:prstGeom prst="rect">
            <a:avLst/>
          </a:prstGeom>
          <a:noFill/>
        </p:spPr>
        <p:txBody>
          <a:bodyPr wrap="square">
            <a:spAutoFit/>
          </a:bodyPr>
          <a:lstStyle/>
          <a:p>
            <a:r>
              <a:rPr lang="el-GR" b="1" u="none" strike="noStrike" dirty="0">
                <a:solidFill>
                  <a:srgbClr val="FF0000"/>
                </a:solidFill>
                <a:effectLst/>
              </a:rPr>
              <a:t>Κλείστε</a:t>
            </a:r>
            <a:r>
              <a:rPr lang="el-GR" dirty="0"/>
              <a:t> ένα ραντεβού ηλεκτρονικά!</a:t>
            </a:r>
          </a:p>
        </p:txBody>
      </p:sp>
      <p:sp>
        <p:nvSpPr>
          <p:cNvPr id="17" name="TextBox 16">
            <a:extLst>
              <a:ext uri="{FF2B5EF4-FFF2-40B4-BE49-F238E27FC236}">
                <a16:creationId xmlns:a16="http://schemas.microsoft.com/office/drawing/2014/main" id="{159876F5-6D1E-07F2-B128-66F7C15881BF}"/>
              </a:ext>
            </a:extLst>
          </p:cNvPr>
          <p:cNvSpPr txBox="1"/>
          <p:nvPr/>
        </p:nvSpPr>
        <p:spPr>
          <a:xfrm>
            <a:off x="7484768" y="6112852"/>
            <a:ext cx="4340491" cy="369332"/>
          </a:xfrm>
          <a:prstGeom prst="rect">
            <a:avLst/>
          </a:prstGeom>
          <a:noFill/>
        </p:spPr>
        <p:txBody>
          <a:bodyPr wrap="square">
            <a:spAutoFit/>
          </a:bodyPr>
          <a:lstStyle/>
          <a:p>
            <a:r>
              <a:rPr lang="el-GR" b="1" u="none" strike="noStrike" dirty="0">
                <a:solidFill>
                  <a:srgbClr val="FF0000"/>
                </a:solidFill>
                <a:effectLst/>
              </a:rPr>
              <a:t>Συμπληρώστε</a:t>
            </a:r>
            <a:r>
              <a:rPr lang="el-GR" dirty="0"/>
              <a:t> τα στοιχεία σας στην αίτηση!</a:t>
            </a:r>
          </a:p>
        </p:txBody>
      </p:sp>
      <p:pic>
        <p:nvPicPr>
          <p:cNvPr id="19" name="Picture 2" descr="υπογραφή Στοκ Εικονογραφήσεις, Vectors, &amp; Clipart – (244,727 Στοκ  Εικονογραφήσεις)">
            <a:extLst>
              <a:ext uri="{FF2B5EF4-FFF2-40B4-BE49-F238E27FC236}">
                <a16:creationId xmlns:a16="http://schemas.microsoft.com/office/drawing/2014/main" id="{2A08507C-F9C7-020A-9713-4E5BABC858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0600" y="1886711"/>
            <a:ext cx="1893583" cy="11079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Κοινωνικές καταστάσεις - 30 κοινωνικές ιστορίες για τον Αυτοέλεγχο | F –  Εκδόσεις Upbility">
            <a:extLst>
              <a:ext uri="{FF2B5EF4-FFF2-40B4-BE49-F238E27FC236}">
                <a16:creationId xmlns:a16="http://schemas.microsoft.com/office/drawing/2014/main" id="{8B9F6DFB-4A74-7208-87E5-57FBB11D1867}"/>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t="52428" r="52757"/>
          <a:stretch>
            <a:fillRect/>
          </a:stretch>
        </p:blipFill>
        <p:spPr bwMode="auto">
          <a:xfrm>
            <a:off x="8169291" y="1588085"/>
            <a:ext cx="2541275" cy="17051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4" name="Picture 6" descr="Bank teller cartoon - 1,4 χιλιάδες εικόνες, εικονογραφήσεις και φωτογραφίες  στοκ χωρίς δικαιώματα | Shutterstock">
            <a:extLst>
              <a:ext uri="{FF2B5EF4-FFF2-40B4-BE49-F238E27FC236}">
                <a16:creationId xmlns:a16="http://schemas.microsoft.com/office/drawing/2014/main" id="{CBB9F8D6-D360-DA2C-388E-43F8C0B774DA}"/>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58395" r="1" b="16667"/>
          <a:stretch>
            <a:fillRect/>
          </a:stretch>
        </p:blipFill>
        <p:spPr bwMode="auto">
          <a:xfrm>
            <a:off x="3750303" y="4331025"/>
            <a:ext cx="1633880" cy="144079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6" name="Picture 8" descr="Αιτηση Εγγραφης Μελους | ΣΟΥΛΙ">
            <a:extLst>
              <a:ext uri="{FF2B5EF4-FFF2-40B4-BE49-F238E27FC236}">
                <a16:creationId xmlns:a16="http://schemas.microsoft.com/office/drawing/2014/main" id="{902AE295-9D6C-F793-AC65-9A606459C55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56329" y="4331025"/>
            <a:ext cx="1797367" cy="11960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10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762"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ADE8C-F071-30D4-056E-A7E788B337B4}"/>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4B490EF6-7262-25D7-6A6D-1951D2CABD4B}"/>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30E005A0-7F67-95CB-D1ED-ADE4C2F2996A}"/>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054C647A-4592-D749-80ED-0C08717A09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85A1CBAB-3616-94EC-CDD7-B0E7EEBD004A}"/>
              </a:ext>
            </a:extLst>
          </p:cNvPr>
          <p:cNvSpPr txBox="1"/>
          <p:nvPr/>
        </p:nvSpPr>
        <p:spPr>
          <a:xfrm>
            <a:off x="2936240" y="2315408"/>
            <a:ext cx="8412480" cy="3416320"/>
          </a:xfrm>
          <a:prstGeom prst="rect">
            <a:avLst/>
          </a:prstGeom>
          <a:noFill/>
        </p:spPr>
        <p:txBody>
          <a:bodyPr wrap="square">
            <a:spAutoFit/>
          </a:bodyPr>
          <a:lstStyle/>
          <a:p>
            <a:r>
              <a:rPr lang="el-GR" b="1" dirty="0">
                <a:latin typeface="Google Sans"/>
              </a:rPr>
              <a:t>π</a:t>
            </a:r>
            <a:r>
              <a:rPr lang="el-GR" b="1" u="none" strike="noStrike" dirty="0">
                <a:effectLst/>
                <a:latin typeface="Google Sans"/>
              </a:rPr>
              <a:t>ολίτης:</a:t>
            </a:r>
            <a:r>
              <a:rPr lang="el-GR" dirty="0"/>
              <a:t> Καλημέρα σας. Θέλω να καταθέσω αυτή την αίτηση.</a:t>
            </a:r>
            <a:br>
              <a:rPr lang="el-GR" dirty="0"/>
            </a:br>
            <a:r>
              <a:rPr lang="el-GR" b="1" dirty="0">
                <a:latin typeface="Google Sans"/>
              </a:rPr>
              <a:t>υ</a:t>
            </a:r>
            <a:r>
              <a:rPr lang="el-GR" b="1" u="none" strike="noStrike" dirty="0">
                <a:effectLst/>
                <a:latin typeface="Google Sans"/>
              </a:rPr>
              <a:t>πάλληλος:</a:t>
            </a:r>
            <a:r>
              <a:rPr lang="el-GR" dirty="0"/>
              <a:t> Καλημέρα σας. </a:t>
            </a:r>
            <a:r>
              <a:rPr lang="el-GR" u="none" strike="noStrike" dirty="0">
                <a:effectLst/>
                <a:latin typeface="Google Sans"/>
              </a:rPr>
              <a:t>Δώστε</a:t>
            </a:r>
            <a:r>
              <a:rPr lang="el-GR" dirty="0"/>
              <a:t> μου λίγο τα έγγραφά σας να τα δω. Μάλιστα! </a:t>
            </a:r>
            <a:r>
              <a:rPr lang="el-GR" u="none" strike="noStrike" dirty="0">
                <a:effectLst/>
                <a:latin typeface="Google Sans"/>
              </a:rPr>
              <a:t>Περιμένετε</a:t>
            </a:r>
            <a:r>
              <a:rPr lang="el-GR" dirty="0"/>
              <a:t> ένα λεπτό.</a:t>
            </a:r>
            <a:br>
              <a:rPr lang="el-GR" dirty="0"/>
            </a:br>
            <a:r>
              <a:rPr lang="el-GR" b="1" dirty="0">
                <a:latin typeface="Google Sans"/>
              </a:rPr>
              <a:t>π</a:t>
            </a:r>
            <a:r>
              <a:rPr lang="el-GR" b="1" u="none" strike="noStrike" dirty="0">
                <a:effectLst/>
                <a:latin typeface="Google Sans"/>
              </a:rPr>
              <a:t>ολίτης:</a:t>
            </a:r>
            <a:r>
              <a:rPr lang="el-GR" dirty="0"/>
              <a:t> Χρειάζομαι και φωτοτυπία της ταυτότητας;</a:t>
            </a:r>
            <a:br>
              <a:rPr lang="el-GR" dirty="0"/>
            </a:br>
            <a:r>
              <a:rPr lang="el-GR" b="1" dirty="0">
                <a:latin typeface="Google Sans"/>
              </a:rPr>
              <a:t>υ</a:t>
            </a:r>
            <a:r>
              <a:rPr lang="el-GR" b="1" u="none" strike="noStrike" dirty="0">
                <a:effectLst/>
                <a:latin typeface="Google Sans"/>
              </a:rPr>
              <a:t>πάλληλος:</a:t>
            </a:r>
            <a:r>
              <a:rPr lang="el-GR" dirty="0"/>
              <a:t> Ναι, βεβαίως! </a:t>
            </a:r>
            <a:r>
              <a:rPr lang="el-GR" u="none" strike="noStrike" dirty="0">
                <a:effectLst/>
                <a:latin typeface="Google Sans"/>
              </a:rPr>
              <a:t>Βγάλτε</a:t>
            </a:r>
            <a:r>
              <a:rPr lang="el-GR" dirty="0"/>
              <a:t> μια φωτοτυπία εδώ δίπλα και </a:t>
            </a:r>
            <a:r>
              <a:rPr lang="el-GR" u="none" strike="noStrike" dirty="0">
                <a:effectLst/>
                <a:latin typeface="Google Sans"/>
              </a:rPr>
              <a:t>φέρτε</a:t>
            </a:r>
            <a:r>
              <a:rPr lang="el-GR" dirty="0"/>
              <a:t> την σε μένα.</a:t>
            </a:r>
            <a:br>
              <a:rPr lang="el-GR" dirty="0"/>
            </a:br>
            <a:r>
              <a:rPr lang="el-GR" b="1" dirty="0">
                <a:latin typeface="Google Sans"/>
              </a:rPr>
              <a:t>π</a:t>
            </a:r>
            <a:r>
              <a:rPr lang="el-GR" b="1" u="none" strike="noStrike" dirty="0">
                <a:effectLst/>
                <a:latin typeface="Google Sans"/>
              </a:rPr>
              <a:t>ολίτης:</a:t>
            </a:r>
            <a:r>
              <a:rPr lang="el-GR" dirty="0"/>
              <a:t> Ορίστε η φωτοτυπία. Πρέπει να γράψω κάτι άλλο;</a:t>
            </a:r>
            <a:br>
              <a:rPr lang="el-GR" dirty="0"/>
            </a:br>
            <a:r>
              <a:rPr lang="el-GR" b="1" dirty="0">
                <a:latin typeface="Google Sans"/>
              </a:rPr>
              <a:t>υ</a:t>
            </a:r>
            <a:r>
              <a:rPr lang="el-GR" b="1" u="none" strike="noStrike" dirty="0">
                <a:effectLst/>
                <a:latin typeface="Google Sans"/>
              </a:rPr>
              <a:t>πάλληλος:</a:t>
            </a:r>
            <a:r>
              <a:rPr lang="el-GR" dirty="0"/>
              <a:t> Ναι, </a:t>
            </a:r>
            <a:r>
              <a:rPr lang="el-GR" u="none" strike="noStrike" dirty="0">
                <a:effectLst/>
                <a:latin typeface="Google Sans"/>
              </a:rPr>
              <a:t>συμπληρώστε</a:t>
            </a:r>
            <a:r>
              <a:rPr lang="el-GR" dirty="0"/>
              <a:t> το όνομά σας σε αυτό το έντυπο και </a:t>
            </a:r>
            <a:r>
              <a:rPr lang="el-GR" u="none" strike="noStrike" dirty="0">
                <a:effectLst/>
                <a:latin typeface="Google Sans"/>
              </a:rPr>
              <a:t>υπογράψτε</a:t>
            </a:r>
            <a:r>
              <a:rPr lang="el-GR" dirty="0"/>
              <a:t> κάτω δεξιά.</a:t>
            </a:r>
            <a:br>
              <a:rPr lang="el-GR" dirty="0"/>
            </a:br>
            <a:r>
              <a:rPr lang="el-GR" b="1" u="none" strike="noStrike" dirty="0">
                <a:effectLst/>
                <a:latin typeface="Google Sans"/>
              </a:rPr>
              <a:t>πολίτης:</a:t>
            </a:r>
            <a:r>
              <a:rPr lang="el-GR" dirty="0"/>
              <a:t> Έτοιμο. Να σας πληρώσω τώρα;</a:t>
            </a:r>
            <a:br>
              <a:rPr lang="el-GR" dirty="0"/>
            </a:br>
            <a:r>
              <a:rPr lang="el-GR" b="1" dirty="0">
                <a:latin typeface="Google Sans"/>
              </a:rPr>
              <a:t>υ</a:t>
            </a:r>
            <a:r>
              <a:rPr lang="el-GR" b="1" u="none" strike="noStrike" dirty="0">
                <a:effectLst/>
                <a:latin typeface="Google Sans"/>
              </a:rPr>
              <a:t>πάλληλος:</a:t>
            </a:r>
            <a:r>
              <a:rPr lang="el-GR" dirty="0"/>
              <a:t> Ναι! </a:t>
            </a:r>
          </a:p>
          <a:p>
            <a:r>
              <a:rPr lang="el-GR" b="1" dirty="0">
                <a:latin typeface="Google Sans"/>
              </a:rPr>
              <a:t>π</a:t>
            </a:r>
            <a:r>
              <a:rPr lang="el-GR" b="1" u="none" strike="noStrike" dirty="0">
                <a:effectLst/>
                <a:latin typeface="Google Sans"/>
              </a:rPr>
              <a:t>ολίτης:</a:t>
            </a:r>
            <a:r>
              <a:rPr lang="el-GR" dirty="0"/>
              <a:t> Σας ευχαριστώ πολύ.</a:t>
            </a:r>
            <a:br>
              <a:rPr lang="el-GR" dirty="0"/>
            </a:br>
            <a:r>
              <a:rPr lang="el-GR" b="1" dirty="0">
                <a:latin typeface="Google Sans"/>
              </a:rPr>
              <a:t>υ</a:t>
            </a:r>
            <a:r>
              <a:rPr lang="el-GR" b="1" u="none" strike="noStrike" dirty="0">
                <a:effectLst/>
                <a:latin typeface="Google Sans"/>
              </a:rPr>
              <a:t>πάλληλος:</a:t>
            </a:r>
            <a:r>
              <a:rPr lang="el-GR" dirty="0"/>
              <a:t> Παρακαλώ. </a:t>
            </a:r>
            <a:r>
              <a:rPr lang="el-GR" u="none" strike="noStrike" dirty="0">
                <a:effectLst/>
                <a:latin typeface="Google Sans"/>
              </a:rPr>
              <a:t>Προσέξτε</a:t>
            </a:r>
            <a:r>
              <a:rPr lang="el-GR" dirty="0"/>
              <a:t> μόνο μην χάσετε την απόδειξη!</a:t>
            </a:r>
          </a:p>
        </p:txBody>
      </p:sp>
    </p:spTree>
    <p:extLst>
      <p:ext uri="{BB962C8B-B14F-4D97-AF65-F5344CB8AC3E}">
        <p14:creationId xmlns:p14="http://schemas.microsoft.com/office/powerpoint/2010/main" val="1182015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BDD18E0D-C81C-B0C2-5865-65287B7730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sp>
        <p:nvSpPr>
          <p:cNvPr id="4" name="Rectangle 1">
            <a:extLst>
              <a:ext uri="{FF2B5EF4-FFF2-40B4-BE49-F238E27FC236}">
                <a16:creationId xmlns:a16="http://schemas.microsoft.com/office/drawing/2014/main" id="{B3C1CEEE-E340-FF83-A7E3-7872ECDD7564}"/>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3074" name="Picture 2" descr="Ανέκδοτο: Η δασκάλα λέει «γράψτε διάλογο»">
            <a:extLst>
              <a:ext uri="{FF2B5EF4-FFF2-40B4-BE49-F238E27FC236}">
                <a16:creationId xmlns:a16="http://schemas.microsoft.com/office/drawing/2014/main" id="{34F27043-BCBD-060B-3098-E522FBA95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213F4E6-7F79-6071-8152-89A7A3498942}"/>
              </a:ext>
            </a:extLst>
          </p:cNvPr>
          <p:cNvSpPr txBox="1"/>
          <p:nvPr/>
        </p:nvSpPr>
        <p:spPr>
          <a:xfrm>
            <a:off x="3048000" y="3244334"/>
            <a:ext cx="6096000" cy="369332"/>
          </a:xfrm>
          <a:prstGeom prst="rect">
            <a:avLst/>
          </a:prstGeom>
          <a:noFill/>
        </p:spPr>
        <p:txBody>
          <a:bodyPr wrap="square">
            <a:spAutoFit/>
          </a:bodyPr>
          <a:lstStyle/>
          <a:p>
            <a:endParaRPr lang="el-GR" dirty="0"/>
          </a:p>
        </p:txBody>
      </p:sp>
      <p:sp>
        <p:nvSpPr>
          <p:cNvPr id="10" name="TextBox 9">
            <a:extLst>
              <a:ext uri="{FF2B5EF4-FFF2-40B4-BE49-F238E27FC236}">
                <a16:creationId xmlns:a16="http://schemas.microsoft.com/office/drawing/2014/main" id="{82AE888A-544F-FFF7-A0D8-8FB3CA682288}"/>
              </a:ext>
            </a:extLst>
          </p:cNvPr>
          <p:cNvSpPr txBox="1"/>
          <p:nvPr/>
        </p:nvSpPr>
        <p:spPr>
          <a:xfrm>
            <a:off x="4049486" y="4428224"/>
            <a:ext cx="6096000" cy="369332"/>
          </a:xfrm>
          <a:prstGeom prst="rect">
            <a:avLst/>
          </a:prstGeom>
          <a:noFill/>
        </p:spPr>
        <p:txBody>
          <a:bodyPr wrap="square">
            <a:spAutoFit/>
          </a:bodyPr>
          <a:lstStyle/>
          <a:p>
            <a:endParaRPr lang="el-GR" dirty="0"/>
          </a:p>
        </p:txBody>
      </p:sp>
      <p:sp>
        <p:nvSpPr>
          <p:cNvPr id="14" name="TextBox 13">
            <a:extLst>
              <a:ext uri="{FF2B5EF4-FFF2-40B4-BE49-F238E27FC236}">
                <a16:creationId xmlns:a16="http://schemas.microsoft.com/office/drawing/2014/main" id="{43903F95-2E4C-0D22-7B8B-DBAB585CC3B2}"/>
              </a:ext>
            </a:extLst>
          </p:cNvPr>
          <p:cNvSpPr txBox="1"/>
          <p:nvPr/>
        </p:nvSpPr>
        <p:spPr>
          <a:xfrm>
            <a:off x="2878624" y="3039673"/>
            <a:ext cx="6687016" cy="2954655"/>
          </a:xfrm>
          <a:prstGeom prst="rect">
            <a:avLst/>
          </a:prstGeom>
          <a:noFill/>
        </p:spPr>
        <p:txBody>
          <a:bodyPr wrap="square">
            <a:spAutoFit/>
          </a:bodyPr>
          <a:lstStyle/>
          <a:p>
            <a:r>
              <a:rPr lang="el-GR" sz="2800" b="1" dirty="0"/>
              <a:t>Μην __________ακόμα!</a:t>
            </a:r>
          </a:p>
          <a:p>
            <a:r>
              <a:rPr lang="el-GR" sz="2800" b="1" dirty="0"/>
              <a:t>Μην _________ στο ραντεβού σας!</a:t>
            </a:r>
          </a:p>
          <a:p>
            <a:r>
              <a:rPr lang="el-GR" sz="2800" b="1" dirty="0"/>
              <a:t>___________σε όλες τις ερωτήσεις!</a:t>
            </a:r>
          </a:p>
          <a:p>
            <a:r>
              <a:rPr lang="el-GR" sz="2800" b="1" dirty="0"/>
              <a:t>__________ με τον υπεύθυνο του τμήματος!</a:t>
            </a:r>
          </a:p>
          <a:p>
            <a:r>
              <a:rPr lang="el-GR" sz="2800" b="1" dirty="0"/>
              <a:t>_________μας ξανά αύριο!</a:t>
            </a:r>
          </a:p>
          <a:p>
            <a:endParaRPr lang="el-GR" dirty="0"/>
          </a:p>
        </p:txBody>
      </p:sp>
      <p:pic>
        <p:nvPicPr>
          <p:cNvPr id="1026" name="Picture 2" descr="υπογραφή Στοκ Εικονογραφήσεις, Vectors, &amp; Clipart – (244,727 Στοκ  Εικονογραφήσεις)">
            <a:extLst>
              <a:ext uri="{FF2B5EF4-FFF2-40B4-BE49-F238E27FC236}">
                <a16:creationId xmlns:a16="http://schemas.microsoft.com/office/drawing/2014/main" id="{49DB8CA6-8E33-13D9-FE4D-385ED712F8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87280" y="180472"/>
            <a:ext cx="1893583" cy="110793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αργά Στοκ Εικονογραφήσεις, Vectors, &amp; Clipart – (38,450 Στοκ  Εικονογραφήσεις)">
            <a:extLst>
              <a:ext uri="{FF2B5EF4-FFF2-40B4-BE49-F238E27FC236}">
                <a16:creationId xmlns:a16="http://schemas.microsoft.com/office/drawing/2014/main" id="{AFE6FF6A-F514-6D31-21F6-FE7D5B63DE5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4051"/>
          <a:stretch>
            <a:fillRect/>
          </a:stretch>
        </p:blipFill>
        <p:spPr bwMode="auto">
          <a:xfrm>
            <a:off x="9987280" y="1479297"/>
            <a:ext cx="1946184" cy="9114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30" name="Picture 6" descr="10 μυστικά για τα διαγωνίσματα. - Πραξη και Πρόοδος">
            <a:extLst>
              <a:ext uri="{FF2B5EF4-FFF2-40B4-BE49-F238E27FC236}">
                <a16:creationId xmlns:a16="http://schemas.microsoft.com/office/drawing/2014/main" id="{ADC0E431-FA76-1F73-CCC1-93B16AD992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87280" y="2651555"/>
            <a:ext cx="1946184" cy="13413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32" name="Picture 8" descr="Cartoon talking on phone - 26 χιλιάδες εικόνες, εικονογραφήσεις και  φωτογραφίες στοκ χωρίς δικαιώματα | Shutterstock">
            <a:extLst>
              <a:ext uri="{FF2B5EF4-FFF2-40B4-BE49-F238E27FC236}">
                <a16:creationId xmlns:a16="http://schemas.microsoft.com/office/drawing/2014/main" id="{663BE4E9-4B1A-9A56-1A4B-288BD377C98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87280" y="5563441"/>
            <a:ext cx="2041179" cy="111408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34" name="Picture 10" descr="41,589,322 Διάλογος Εικονογραφήσεις | DepositPhotos">
            <a:extLst>
              <a:ext uri="{FF2B5EF4-FFF2-40B4-BE49-F238E27FC236}">
                <a16:creationId xmlns:a16="http://schemas.microsoft.com/office/drawing/2014/main" id="{655F05F2-86FF-8A89-5BF6-CEDB61E130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987280" y="4137767"/>
            <a:ext cx="2018353" cy="12347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975D0295-31B4-3C14-C4B3-C4DA547E90BD}"/>
              </a:ext>
            </a:extLst>
          </p:cNvPr>
          <p:cNvSpPr txBox="1"/>
          <p:nvPr/>
        </p:nvSpPr>
        <p:spPr>
          <a:xfrm>
            <a:off x="2540000" y="1720406"/>
            <a:ext cx="6096000" cy="369332"/>
          </a:xfrm>
          <a:prstGeom prst="rect">
            <a:avLst/>
          </a:prstGeom>
          <a:noFill/>
          <a:ln w="38100">
            <a:solidFill>
              <a:schemeClr val="tx1"/>
            </a:solidFill>
          </a:ln>
        </p:spPr>
        <p:txBody>
          <a:bodyPr wrap="square">
            <a:spAutoFit/>
          </a:bodyPr>
          <a:lstStyle/>
          <a:p>
            <a:r>
              <a:rPr lang="el-GR" b="1" dirty="0"/>
              <a:t>μιλήστε/υ</a:t>
            </a:r>
            <a:r>
              <a:rPr lang="el-GR" sz="1800" b="1" dirty="0"/>
              <a:t>πογράψετε</a:t>
            </a:r>
            <a:r>
              <a:rPr lang="el-GR" b="1" dirty="0"/>
              <a:t>/αργήσετε/τηλεφωνήστε/απαντήστε</a:t>
            </a:r>
            <a:endParaRPr lang="el-GR" dirty="0"/>
          </a:p>
        </p:txBody>
      </p:sp>
    </p:spTree>
    <p:extLst>
      <p:ext uri="{BB962C8B-B14F-4D97-AF65-F5344CB8AC3E}">
        <p14:creationId xmlns:p14="http://schemas.microsoft.com/office/powerpoint/2010/main" val="361788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sp>
        <p:nvSpPr>
          <p:cNvPr id="12" name="TextBox 11">
            <a:extLst>
              <a:ext uri="{FF2B5EF4-FFF2-40B4-BE49-F238E27FC236}">
                <a16:creationId xmlns:a16="http://schemas.microsoft.com/office/drawing/2014/main" id="{88F4939E-82C1-FCD7-F5DD-18DD0D9FF6AA}"/>
              </a:ext>
            </a:extLst>
          </p:cNvPr>
          <p:cNvSpPr txBox="1"/>
          <p:nvPr/>
        </p:nvSpPr>
        <p:spPr>
          <a:xfrm>
            <a:off x="155302" y="1602258"/>
            <a:ext cx="7097486" cy="1477328"/>
          </a:xfrm>
          <a:prstGeom prst="rect">
            <a:avLst/>
          </a:prstGeom>
          <a:noFill/>
        </p:spPr>
        <p:txBody>
          <a:bodyPr wrap="square">
            <a:spAutoFit/>
          </a:bodyPr>
          <a:lstStyle/>
          <a:p>
            <a:r>
              <a:rPr lang="el-GR" b="1" dirty="0"/>
              <a:t>Παιχνίδι Ρόλων: «Ο φουσκωμένος λογαριασμός»</a:t>
            </a:r>
          </a:p>
          <a:p>
            <a:r>
              <a:rPr lang="el-GR" b="1" dirty="0"/>
              <a:t>Η κατάσταση:</a:t>
            </a:r>
            <a:br>
              <a:rPr lang="el-GR" dirty="0"/>
            </a:br>
            <a:r>
              <a:rPr lang="el-GR" dirty="0"/>
              <a:t>Ο πελάτης λαμβάνει έναν λογαριασμό τηλεφώνου που είναι πολύ </a:t>
            </a:r>
            <a:r>
              <a:rPr lang="el-GR"/>
              <a:t>πιο υψηλός </a:t>
            </a:r>
            <a:r>
              <a:rPr lang="el-GR" dirty="0"/>
              <a:t>από το κανονικό. Πηγαίνει στο κατάστημα της εταιρείας για να ζητήσει εξηγήσεις και να μάθει τι πρέπει να κάνει.</a:t>
            </a:r>
          </a:p>
        </p:txBody>
      </p:sp>
      <p:sp>
        <p:nvSpPr>
          <p:cNvPr id="14" name="TextBox 13">
            <a:extLst>
              <a:ext uri="{FF2B5EF4-FFF2-40B4-BE49-F238E27FC236}">
                <a16:creationId xmlns:a16="http://schemas.microsoft.com/office/drawing/2014/main" id="{99F10787-BC40-1DAA-8443-6668FF232CE0}"/>
              </a:ext>
            </a:extLst>
          </p:cNvPr>
          <p:cNvSpPr txBox="1"/>
          <p:nvPr/>
        </p:nvSpPr>
        <p:spPr>
          <a:xfrm>
            <a:off x="414020" y="3385809"/>
            <a:ext cx="6111240" cy="3019416"/>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Α: Ο Πελάτης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Πηγαίνετε στο κατάστημα και καλημερίζετε τον υπάλληλο.</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Δείχνετε τον λογαριασμό και λέτε: «Ο λογαριασμός είναι φουσκωμένος».</a:t>
            </a:r>
          </a:p>
          <a:p>
            <a:pPr>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ότι συνήθως πληρώνετε </a:t>
            </a:r>
            <a:r>
              <a:rPr lang="el-GR" dirty="0">
                <a:solidFill>
                  <a:srgbClr val="0A0A0A"/>
                </a:solidFill>
                <a:latin typeface="Google Sans"/>
              </a:rPr>
              <a:t>€</a:t>
            </a:r>
            <a:r>
              <a:rPr lang="el-GR" i="0" dirty="0">
                <a:solidFill>
                  <a:srgbClr val="0A0A0A"/>
                </a:solidFill>
                <a:effectLst/>
                <a:latin typeface="Google Sans"/>
              </a:rPr>
              <a:t>30, αλλά αυτός ο λογαριασμός είναι </a:t>
            </a:r>
            <a:r>
              <a:rPr lang="el-GR" dirty="0">
                <a:solidFill>
                  <a:srgbClr val="0A0A0A"/>
                </a:solidFill>
                <a:latin typeface="Google Sans"/>
              </a:rPr>
              <a:t>€</a:t>
            </a:r>
            <a:r>
              <a:rPr lang="el-GR" i="0" dirty="0">
                <a:solidFill>
                  <a:srgbClr val="0A0A0A"/>
                </a:solidFill>
                <a:effectLst/>
                <a:latin typeface="Google Sans"/>
              </a:rPr>
              <a:t>120.</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Ρωτάτε με ευγένεια: «Σε ποιον μπορώ να απευθυνθώ για να διορθωθεί το λάθος;».</a:t>
            </a:r>
          </a:p>
        </p:txBody>
      </p:sp>
      <p:sp>
        <p:nvSpPr>
          <p:cNvPr id="16" name="TextBox 15">
            <a:extLst>
              <a:ext uri="{FF2B5EF4-FFF2-40B4-BE49-F238E27FC236}">
                <a16:creationId xmlns:a16="http://schemas.microsoft.com/office/drawing/2014/main" id="{BBF9D820-3326-3D86-F11E-BAEEE66ACC1B}"/>
              </a:ext>
            </a:extLst>
          </p:cNvPr>
          <p:cNvSpPr txBox="1"/>
          <p:nvPr/>
        </p:nvSpPr>
        <p:spPr>
          <a:xfrm>
            <a:off x="6955246" y="3071484"/>
            <a:ext cx="5081452" cy="3481081"/>
          </a:xfrm>
          <a:prstGeom prst="rect">
            <a:avLst/>
          </a:prstGeom>
          <a:noFill/>
        </p:spPr>
        <p:txBody>
          <a:bodyPr wrap="square">
            <a:spAutoFit/>
          </a:bodyPr>
          <a:lstStyle/>
          <a:p>
            <a:pPr algn="l">
              <a:lnSpc>
                <a:spcPts val="1800"/>
              </a:lnSpc>
              <a:buNone/>
            </a:pPr>
            <a:r>
              <a:rPr lang="el-GR" b="1" i="0" dirty="0">
                <a:solidFill>
                  <a:srgbClr val="0A0A0A"/>
                </a:solidFill>
                <a:effectLst/>
                <a:latin typeface="Google Sans"/>
              </a:rPr>
              <a:t>Ρόλος Β: Ο Υπάλληλος</a:t>
            </a:r>
            <a:endParaRPr lang="el-GR" b="0" i="0" dirty="0">
              <a:solidFill>
                <a:srgbClr val="0A0A0A"/>
              </a:solidFill>
              <a:effectLst/>
              <a:latin typeface="Google Sans"/>
            </a:endParaRP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Χαιρετάτε τον πελάτη και ζητάτε τον αριθμό του λογαριασμού.</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Κοιτάτε τον υπολογιστή και βλέπετε ότι υπάρχει μια χρέωση για «υπερβολική χρήση δεδομένων (</a:t>
            </a:r>
            <a:r>
              <a:rPr lang="el-GR" i="0" dirty="0" err="1">
                <a:solidFill>
                  <a:srgbClr val="0A0A0A"/>
                </a:solidFill>
                <a:effectLst/>
                <a:latin typeface="Google Sans"/>
              </a:rPr>
              <a:t>internet</a:t>
            </a:r>
            <a:r>
              <a:rPr lang="el-GR" i="0" dirty="0">
                <a:solidFill>
                  <a:srgbClr val="0A0A0A"/>
                </a:solidFill>
                <a:effectLst/>
                <a:latin typeface="Google Sans"/>
              </a:rPr>
              <a:t>)».</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Εξηγείτε στον πελάτη τι συνέβη.</a:t>
            </a:r>
          </a:p>
          <a:p>
            <a:pPr algn="l">
              <a:lnSpc>
                <a:spcPts val="1800"/>
              </a:lnSpc>
              <a:spcBef>
                <a:spcPts val="1200"/>
              </a:spcBef>
              <a:spcAft>
                <a:spcPts val="1200"/>
              </a:spcAft>
              <a:buFont typeface="Arial" panose="020B0604020202020204" pitchFamily="34" charset="0"/>
              <a:buChar char="•"/>
            </a:pPr>
            <a:r>
              <a:rPr lang="el-GR" i="0" dirty="0">
                <a:solidFill>
                  <a:srgbClr val="0A0A0A"/>
                </a:solidFill>
                <a:effectLst/>
                <a:latin typeface="Google Sans"/>
              </a:rPr>
              <a:t>Του λέτε ότι πρέπει να μιλήσει με τον προϊστάμενο του τμήματος ή να κάνει μια γραπτή ένσταση.</a:t>
            </a:r>
          </a:p>
        </p:txBody>
      </p:sp>
      <p:sp>
        <p:nvSpPr>
          <p:cNvPr id="3" name="TextBox 2">
            <a:extLst>
              <a:ext uri="{FF2B5EF4-FFF2-40B4-BE49-F238E27FC236}">
                <a16:creationId xmlns:a16="http://schemas.microsoft.com/office/drawing/2014/main" id="{4589A201-72C2-9C44-AD71-12CF0962FE1E}"/>
              </a:ext>
            </a:extLst>
          </p:cNvPr>
          <p:cNvSpPr txBox="1"/>
          <p:nvPr/>
        </p:nvSpPr>
        <p:spPr>
          <a:xfrm rot="1189062">
            <a:off x="7589680" y="590400"/>
            <a:ext cx="3316244" cy="1569660"/>
          </a:xfrm>
          <a:prstGeom prst="rect">
            <a:avLst/>
          </a:prstGeom>
          <a:noFill/>
        </p:spPr>
        <p:txBody>
          <a:bodyPr wrap="square">
            <a:spAutoFit/>
          </a:bodyPr>
          <a:lstStyle/>
          <a:p>
            <a:pPr algn="ctr"/>
            <a:r>
              <a:rPr lang="el-GR" sz="2400" b="1" dirty="0">
                <a:solidFill>
                  <a:srgbClr val="FF0000"/>
                </a:solidFill>
              </a:rPr>
              <a:t>Δώστε!</a:t>
            </a:r>
          </a:p>
          <a:p>
            <a:pPr algn="ctr"/>
            <a:r>
              <a:rPr lang="el-GR" sz="2400" b="1" dirty="0">
                <a:solidFill>
                  <a:srgbClr val="FF0000"/>
                </a:solidFill>
              </a:rPr>
              <a:t> Μην πληρώσετε!</a:t>
            </a:r>
          </a:p>
          <a:p>
            <a:pPr algn="ctr"/>
            <a:r>
              <a:rPr lang="el-GR" sz="2400" b="1" dirty="0">
                <a:solidFill>
                  <a:srgbClr val="FF0000"/>
                </a:solidFill>
              </a:rPr>
              <a:t> Ελέγξτε το email!</a:t>
            </a:r>
          </a:p>
          <a:p>
            <a:pPr algn="ctr"/>
            <a:r>
              <a:rPr lang="el-GR" sz="2400" b="1" dirty="0">
                <a:solidFill>
                  <a:srgbClr val="FF0000"/>
                </a:solidFill>
              </a:rPr>
              <a:t>Κάντε γραπτή ένσταση!</a:t>
            </a:r>
          </a:p>
        </p:txBody>
      </p:sp>
    </p:spTree>
    <p:extLst>
      <p:ext uri="{BB962C8B-B14F-4D97-AF65-F5344CB8AC3E}">
        <p14:creationId xmlns:p14="http://schemas.microsoft.com/office/powerpoint/2010/main" val="2473843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347</TotalTime>
  <Words>498</Words>
  <Application>Microsoft Office PowerPoint</Application>
  <PresentationFormat>Ευρεία οθόνη</PresentationFormat>
  <Paragraphs>64</Paragraphs>
  <Slides>14</Slides>
  <Notes>3</Notes>
  <HiddenSlides>0</HiddenSlides>
  <MMClips>2</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14</vt:i4>
      </vt:variant>
    </vt:vector>
  </HeadingPairs>
  <TitlesOfParts>
    <vt:vector size="20"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95</cp:revision>
  <dcterms:created xsi:type="dcterms:W3CDTF">2025-05-12T06:17:38Z</dcterms:created>
  <dcterms:modified xsi:type="dcterms:W3CDTF">2026-05-05T11:25:48Z</dcterms:modified>
</cp:coreProperties>
</file>