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30" r:id="rId2"/>
    <p:sldId id="671" r:id="rId3"/>
    <p:sldId id="451" r:id="rId4"/>
    <p:sldId id="611" r:id="rId5"/>
    <p:sldId id="689" r:id="rId6"/>
    <p:sldId id="672" r:id="rId7"/>
    <p:sldId id="694" r:id="rId8"/>
    <p:sldId id="692" r:id="rId9"/>
    <p:sldId id="653" r:id="rId10"/>
    <p:sldId id="642" r:id="rId11"/>
    <p:sldId id="690" r:id="rId12"/>
    <p:sldId id="616" r:id="rId13"/>
    <p:sldId id="61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6/5/2026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2890364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5/6/2026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8.xml"/><Relationship Id="rId7" Type="http://schemas.openxmlformats.org/officeDocument/2006/relationships/image" Target="../media/image7.jpe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9.jpeg"/><Relationship Id="rId1" Type="http://schemas.openxmlformats.org/officeDocument/2006/relationships/slideLayout" Target="../slideLayouts/slideLayout8.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solidFill>
                  <a:schemeClr val="tx1"/>
                </a:solidFill>
              </a:rPr>
              <a:t>89. Α2.Θεματικός κύκλος 9_Δημόσιες και ιδιωτικές υπηρεσίες, οργανισμοί, φορείς _ Δημόσιες Υπηρεσίες &amp; Συνοπτική Υποτακτική</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a:extLst>
              <a:ext uri="{FF2B5EF4-FFF2-40B4-BE49-F238E27FC236}">
                <a16:creationId xmlns:a16="http://schemas.microsoft.com/office/drawing/2014/main" id="{0D4C2909-C5D3-E54D-8536-5BB931124F9A}"/>
              </a:ext>
            </a:extLst>
          </p:cNvPr>
          <p:cNvGraphicFramePr>
            <a:graphicFrameLocks noGrp="1"/>
          </p:cNvGraphicFramePr>
          <p:nvPr>
            <p:extLst>
              <p:ext uri="{D42A27DB-BD31-4B8C-83A1-F6EECF244321}">
                <p14:modId xmlns:p14="http://schemas.microsoft.com/office/powerpoint/2010/main" val="1305272530"/>
              </p:ext>
            </p:extLst>
          </p:nvPr>
        </p:nvGraphicFramePr>
        <p:xfrm>
          <a:off x="447040" y="303106"/>
          <a:ext cx="10480040" cy="1066800"/>
        </p:xfrm>
        <a:graphic>
          <a:graphicData uri="http://schemas.openxmlformats.org/drawingml/2006/table">
            <a:tbl>
              <a:tblPr firstRow="1" bandRow="1">
                <a:tableStyleId>{5940675A-B579-460E-94D1-54222C63F5DA}</a:tableStyleId>
              </a:tblPr>
              <a:tblGrid>
                <a:gridCol w="2336800">
                  <a:extLst>
                    <a:ext uri="{9D8B030D-6E8A-4147-A177-3AD203B41FA5}">
                      <a16:colId xmlns:a16="http://schemas.microsoft.com/office/drawing/2014/main" val="3516623346"/>
                    </a:ext>
                  </a:extLst>
                </a:gridCol>
                <a:gridCol w="3791781">
                  <a:extLst>
                    <a:ext uri="{9D8B030D-6E8A-4147-A177-3AD203B41FA5}">
                      <a16:colId xmlns:a16="http://schemas.microsoft.com/office/drawing/2014/main" val="3922743433"/>
                    </a:ext>
                  </a:extLst>
                </a:gridCol>
                <a:gridCol w="4351459">
                  <a:extLst>
                    <a:ext uri="{9D8B030D-6E8A-4147-A177-3AD203B41FA5}">
                      <a16:colId xmlns:a16="http://schemas.microsoft.com/office/drawing/2014/main" val="1978777529"/>
                    </a:ext>
                  </a:extLst>
                </a:gridCol>
              </a:tblGrid>
              <a:tr h="408094">
                <a:tc>
                  <a:txBody>
                    <a:bodyPr/>
                    <a:lstStyle/>
                    <a:p>
                      <a:endParaRPr lang="el-GR" sz="3200" dirty="0">
                        <a:latin typeface="+mn-lt"/>
                      </a:endParaRPr>
                    </a:p>
                  </a:txBody>
                  <a:tcPr/>
                </a:tc>
                <a:tc>
                  <a:txBody>
                    <a:bodyPr/>
                    <a:lstStyle/>
                    <a:p>
                      <a:r>
                        <a:rPr lang="el-GR" sz="3200" dirty="0">
                          <a:latin typeface="+mn-lt"/>
                        </a:rPr>
                        <a:t>Θέλω να  _________________</a:t>
                      </a:r>
                    </a:p>
                  </a:txBody>
                  <a:tcPr>
                    <a:solidFill>
                      <a:schemeClr val="accent2">
                        <a:lumMod val="20000"/>
                        <a:lumOff val="80000"/>
                      </a:schemeClr>
                    </a:solidFill>
                  </a:tcPr>
                </a:tc>
                <a:tc>
                  <a:txBody>
                    <a:bodyPr/>
                    <a:lstStyle/>
                    <a:p>
                      <a:endParaRPr lang="el-GR" sz="3200" dirty="0">
                        <a:latin typeface="+mn-lt"/>
                      </a:endParaRPr>
                    </a:p>
                    <a:p>
                      <a:r>
                        <a:rPr lang="el-GR" sz="3200" dirty="0">
                          <a:latin typeface="+mn-lt"/>
                        </a:rPr>
                        <a:t>____________.</a:t>
                      </a:r>
                    </a:p>
                  </a:txBody>
                  <a:tcPr>
                    <a:solidFill>
                      <a:schemeClr val="accent2">
                        <a:lumMod val="20000"/>
                        <a:lumOff val="80000"/>
                      </a:schemeClr>
                    </a:solidFill>
                  </a:tcPr>
                </a:tc>
                <a:extLst>
                  <a:ext uri="{0D108BD9-81ED-4DB2-BD59-A6C34878D82A}">
                    <a16:rowId xmlns:a16="http://schemas.microsoft.com/office/drawing/2014/main" val="318030932"/>
                  </a:ext>
                </a:extLst>
              </a:tr>
            </a:tbl>
          </a:graphicData>
        </a:graphic>
      </p:graphicFrame>
      <p:sp>
        <p:nvSpPr>
          <p:cNvPr id="4" name="Ορθογώνιο 3">
            <a:extLst>
              <a:ext uri="{FF2B5EF4-FFF2-40B4-BE49-F238E27FC236}">
                <a16:creationId xmlns:a16="http://schemas.microsoft.com/office/drawing/2014/main" id="{6EF205E9-CF24-2907-C9F1-3101656AD361}"/>
              </a:ext>
            </a:extLst>
          </p:cNvPr>
          <p:cNvSpPr/>
          <p:nvPr/>
        </p:nvSpPr>
        <p:spPr>
          <a:xfrm>
            <a:off x="447040" y="4185920"/>
            <a:ext cx="985520" cy="244856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dirty="0"/>
              <a:t>1.</a:t>
            </a:r>
          </a:p>
          <a:p>
            <a:r>
              <a:rPr lang="el-GR" dirty="0"/>
              <a:t>2.</a:t>
            </a:r>
          </a:p>
          <a:p>
            <a:r>
              <a:rPr lang="el-GR" dirty="0"/>
              <a:t>3.</a:t>
            </a:r>
          </a:p>
          <a:p>
            <a:r>
              <a:rPr lang="el-GR" dirty="0"/>
              <a:t>4.</a:t>
            </a:r>
          </a:p>
          <a:p>
            <a:r>
              <a:rPr lang="el-GR" dirty="0"/>
              <a:t>5.</a:t>
            </a:r>
          </a:p>
        </p:txBody>
      </p:sp>
      <p:sp>
        <p:nvSpPr>
          <p:cNvPr id="5" name="Ορθογώνιο 4">
            <a:extLst>
              <a:ext uri="{FF2B5EF4-FFF2-40B4-BE49-F238E27FC236}">
                <a16:creationId xmlns:a16="http://schemas.microsoft.com/office/drawing/2014/main" id="{05639C8C-7BA3-F53A-A72B-C28A6642F90E}"/>
              </a:ext>
            </a:extLst>
          </p:cNvPr>
          <p:cNvSpPr/>
          <p:nvPr/>
        </p:nvSpPr>
        <p:spPr>
          <a:xfrm>
            <a:off x="1808480" y="4185920"/>
            <a:ext cx="985520" cy="244856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dirty="0"/>
              <a:t>Δ</a:t>
            </a:r>
          </a:p>
          <a:p>
            <a:r>
              <a:rPr lang="el-GR" dirty="0"/>
              <a:t>___</a:t>
            </a:r>
          </a:p>
          <a:p>
            <a:r>
              <a:rPr lang="el-GR" dirty="0"/>
              <a:t>___</a:t>
            </a:r>
          </a:p>
          <a:p>
            <a:r>
              <a:rPr lang="el-GR" dirty="0"/>
              <a:t>___</a:t>
            </a:r>
          </a:p>
          <a:p>
            <a:r>
              <a:rPr lang="el-GR" dirty="0"/>
              <a:t>___</a:t>
            </a:r>
          </a:p>
        </p:txBody>
      </p:sp>
      <p:sp>
        <p:nvSpPr>
          <p:cNvPr id="2" name="Ορθογώνιο: Στρογγύλεμα γωνιών 1">
            <a:extLst>
              <a:ext uri="{FF2B5EF4-FFF2-40B4-BE49-F238E27FC236}">
                <a16:creationId xmlns:a16="http://schemas.microsoft.com/office/drawing/2014/main" id="{790A4A37-B69E-7058-2AF2-A77690710EC7}"/>
              </a:ext>
            </a:extLst>
          </p:cNvPr>
          <p:cNvSpPr/>
          <p:nvPr/>
        </p:nvSpPr>
        <p:spPr>
          <a:xfrm>
            <a:off x="447040" y="1695872"/>
            <a:ext cx="2346960" cy="2388447"/>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r>
              <a:rPr lang="el-GR" altLang="el-GR" sz="2800" dirty="0">
                <a:solidFill>
                  <a:schemeClr val="tx1"/>
                </a:solidFill>
              </a:rPr>
              <a:t>ελέγχω</a:t>
            </a:r>
          </a:p>
          <a:p>
            <a:r>
              <a:rPr lang="el-GR" altLang="el-GR" sz="2800" dirty="0">
                <a:solidFill>
                  <a:schemeClr val="tx1"/>
                </a:solidFill>
              </a:rPr>
              <a:t>δίνω</a:t>
            </a:r>
          </a:p>
          <a:p>
            <a:r>
              <a:rPr lang="el-GR" sz="2800" dirty="0"/>
              <a:t>βλέπω</a:t>
            </a:r>
          </a:p>
          <a:p>
            <a:r>
              <a:rPr lang="el-GR" sz="2800" dirty="0"/>
              <a:t>πληρώνω</a:t>
            </a:r>
          </a:p>
          <a:p>
            <a:r>
              <a:rPr lang="el-GR" sz="2800" dirty="0"/>
              <a:t>απαντώ</a:t>
            </a:r>
          </a:p>
        </p:txBody>
      </p:sp>
      <p:sp>
        <p:nvSpPr>
          <p:cNvPr id="6" name="Ορθογώνιο: Στρογγύλεμα γωνιών 5">
            <a:extLst>
              <a:ext uri="{FF2B5EF4-FFF2-40B4-BE49-F238E27FC236}">
                <a16:creationId xmlns:a16="http://schemas.microsoft.com/office/drawing/2014/main" id="{26BC61B9-EABE-AB3D-A9D5-9FE2F1D3386B}"/>
              </a:ext>
            </a:extLst>
          </p:cNvPr>
          <p:cNvSpPr/>
          <p:nvPr/>
        </p:nvSpPr>
        <p:spPr>
          <a:xfrm>
            <a:off x="3068320" y="1695873"/>
            <a:ext cx="3027680" cy="2388446"/>
          </a:xfrm>
          <a:prstGeom prst="round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altLang="el-GR" sz="2800" dirty="0">
                <a:solidFill>
                  <a:schemeClr val="tx1"/>
                </a:solidFill>
              </a:rPr>
              <a:t>1. ελέγξω</a:t>
            </a:r>
          </a:p>
          <a:p>
            <a:r>
              <a:rPr lang="el-GR" altLang="el-GR" sz="2800" dirty="0">
                <a:solidFill>
                  <a:schemeClr val="tx1"/>
                </a:solidFill>
              </a:rPr>
              <a:t>2. δώσω</a:t>
            </a:r>
          </a:p>
          <a:p>
            <a:r>
              <a:rPr lang="el-GR" sz="2800" dirty="0">
                <a:solidFill>
                  <a:schemeClr val="tx1"/>
                </a:solidFill>
              </a:rPr>
              <a:t>3. δω</a:t>
            </a:r>
          </a:p>
          <a:p>
            <a:r>
              <a:rPr lang="el-GR" sz="2800" dirty="0"/>
              <a:t>4. πληρώσω</a:t>
            </a:r>
          </a:p>
          <a:p>
            <a:r>
              <a:rPr lang="el-GR" sz="2800" dirty="0"/>
              <a:t>5. απαντήσω</a:t>
            </a:r>
          </a:p>
        </p:txBody>
      </p:sp>
      <p:sp>
        <p:nvSpPr>
          <p:cNvPr id="7" name="Ορθογώνιο: Στρογγύλεμα γωνιών 6">
            <a:extLst>
              <a:ext uri="{FF2B5EF4-FFF2-40B4-BE49-F238E27FC236}">
                <a16:creationId xmlns:a16="http://schemas.microsoft.com/office/drawing/2014/main" id="{6B966267-EB9F-4942-EC2C-C1DF9BB27338}"/>
              </a:ext>
            </a:extLst>
          </p:cNvPr>
          <p:cNvSpPr/>
          <p:nvPr/>
        </p:nvSpPr>
        <p:spPr>
          <a:xfrm>
            <a:off x="6634480" y="1659889"/>
            <a:ext cx="4846320" cy="2424429"/>
          </a:xfrm>
          <a:prstGeom prst="round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sz="2800" dirty="0"/>
              <a:t>Α. την ταυτότητά μου.</a:t>
            </a:r>
          </a:p>
          <a:p>
            <a:r>
              <a:rPr lang="el-GR" sz="2800" dirty="0"/>
              <a:t>Β.  τον διευθυντή.</a:t>
            </a:r>
          </a:p>
          <a:p>
            <a:r>
              <a:rPr lang="el-GR" sz="2800" dirty="0"/>
              <a:t>Γ.  στην ερώτηση.</a:t>
            </a:r>
          </a:p>
          <a:p>
            <a:r>
              <a:rPr lang="el-GR" sz="2800" dirty="0"/>
              <a:t>Δ.</a:t>
            </a:r>
            <a:r>
              <a:rPr lang="el-GR" sz="2800" dirty="0">
                <a:solidFill>
                  <a:schemeClr val="tx1"/>
                </a:solidFill>
              </a:rPr>
              <a:t> τον λογαριασμό</a:t>
            </a:r>
            <a:r>
              <a:rPr lang="el-GR" sz="2800" dirty="0"/>
              <a:t>  μου.</a:t>
            </a:r>
          </a:p>
          <a:p>
            <a:r>
              <a:rPr lang="el-GR" sz="2800" dirty="0"/>
              <a:t>Ε. το πρόστιμο.</a:t>
            </a:r>
          </a:p>
        </p:txBody>
      </p:sp>
    </p:spTree>
    <p:extLst>
      <p:ext uri="{BB962C8B-B14F-4D97-AF65-F5344CB8AC3E}">
        <p14:creationId xmlns:p14="http://schemas.microsoft.com/office/powerpoint/2010/main" val="296919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6" name="Picture 2" descr="Κενές θέσεις σε Δημόσιες Υπηρεσίες">
            <a:extLst>
              <a:ext uri="{FF2B5EF4-FFF2-40B4-BE49-F238E27FC236}">
                <a16:creationId xmlns:a16="http://schemas.microsoft.com/office/drawing/2014/main" id="{CBF13FCF-DFD0-0B46-13C8-9B148152C2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5029" y="3820887"/>
            <a:ext cx="6796086" cy="28664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Τι είναι η Υποστηρικτική Εργασία και πώς εφαρμόζεται; Εργασιακή Συμπερίληψη  Ατόμων με Αναπηρία - NEVRONAS">
            <a:extLst>
              <a:ext uri="{FF2B5EF4-FFF2-40B4-BE49-F238E27FC236}">
                <a16:creationId xmlns:a16="http://schemas.microsoft.com/office/drawing/2014/main" id="{E926F698-C711-02DD-533F-A59F464912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5029" y="263923"/>
            <a:ext cx="6796087" cy="3429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Φυσαλίδα ομιλίας: Ορθογώνιο με στρογγυλεμένες γωνίες 6">
            <a:extLst>
              <a:ext uri="{FF2B5EF4-FFF2-40B4-BE49-F238E27FC236}">
                <a16:creationId xmlns:a16="http://schemas.microsoft.com/office/drawing/2014/main" id="{19561A48-E458-8DB0-932E-560C3B424C07}"/>
              </a:ext>
            </a:extLst>
          </p:cNvPr>
          <p:cNvSpPr/>
          <p:nvPr/>
        </p:nvSpPr>
        <p:spPr>
          <a:xfrm rot="20015800">
            <a:off x="650240" y="2621280"/>
            <a:ext cx="3352800" cy="1899920"/>
          </a:xfrm>
          <a:prstGeom prst="wedgeRoundRectCallou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sz="2800" dirty="0">
                <a:solidFill>
                  <a:schemeClr val="tx1"/>
                </a:solidFill>
              </a:rPr>
              <a:t>Θέλω </a:t>
            </a:r>
            <a:r>
              <a:rPr lang="el-GR" sz="2800" b="1" dirty="0">
                <a:solidFill>
                  <a:schemeClr val="tx1"/>
                </a:solidFill>
                <a:latin typeface="Google Sans"/>
              </a:rPr>
              <a:t>να στείλω</a:t>
            </a:r>
            <a:r>
              <a:rPr lang="el-GR" sz="2800" dirty="0">
                <a:solidFill>
                  <a:schemeClr val="tx1"/>
                </a:solidFill>
              </a:rPr>
              <a:t> αυτό το δέμα στην Ιταλία.</a:t>
            </a:r>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3" name="TextBox 2">
            <a:extLst>
              <a:ext uri="{FF2B5EF4-FFF2-40B4-BE49-F238E27FC236}">
                <a16:creationId xmlns:a16="http://schemas.microsoft.com/office/drawing/2014/main" id="{478A2BCB-E10A-6753-551B-DA95606751D2}"/>
              </a:ext>
            </a:extLst>
          </p:cNvPr>
          <p:cNvSpPr txBox="1"/>
          <p:nvPr/>
        </p:nvSpPr>
        <p:spPr>
          <a:xfrm>
            <a:off x="2784850" y="3429000"/>
            <a:ext cx="6559646" cy="3139321"/>
          </a:xfrm>
          <a:prstGeom prst="rect">
            <a:avLst/>
          </a:prstGeom>
          <a:noFill/>
          <a:ln w="57150">
            <a:solidFill>
              <a:schemeClr val="tx1"/>
            </a:solidFill>
          </a:ln>
        </p:spPr>
        <p:txBody>
          <a:bodyPr wrap="square">
            <a:spAutoFit/>
          </a:bodyPr>
          <a:lstStyle/>
          <a:p>
            <a:r>
              <a:rPr lang="el-GR" dirty="0">
                <a:latin typeface="Google Sans"/>
              </a:rPr>
              <a:t>πελάτης</a:t>
            </a:r>
            <a:r>
              <a:rPr lang="el-GR" u="none" strike="noStrike" dirty="0">
                <a:effectLst/>
                <a:latin typeface="Google Sans"/>
              </a:rPr>
              <a:t>:</a:t>
            </a:r>
            <a:r>
              <a:rPr lang="el-GR" dirty="0"/>
              <a:t> Γεια σας. Θέλω </a:t>
            </a:r>
            <a:r>
              <a:rPr lang="el-GR" u="none" strike="noStrike" dirty="0">
                <a:effectLst/>
                <a:latin typeface="Google Sans"/>
              </a:rPr>
              <a:t>να στείλω</a:t>
            </a:r>
            <a:r>
              <a:rPr lang="el-GR" dirty="0"/>
              <a:t> αυτό το ______στην Ιταλία.</a:t>
            </a:r>
            <a:br>
              <a:rPr lang="el-GR" dirty="0"/>
            </a:br>
            <a:r>
              <a:rPr lang="el-GR" dirty="0">
                <a:latin typeface="Google Sans"/>
              </a:rPr>
              <a:t>υ</a:t>
            </a:r>
            <a:r>
              <a:rPr lang="el-GR" u="none" strike="noStrike" dirty="0">
                <a:effectLst/>
                <a:latin typeface="Google Sans"/>
              </a:rPr>
              <a:t>πάλληλος:</a:t>
            </a:r>
            <a:r>
              <a:rPr lang="el-GR" dirty="0"/>
              <a:t> Καλημέρα σας. Πρέπει πρώτα </a:t>
            </a:r>
            <a:r>
              <a:rPr lang="el-GR" u="none" strike="noStrike" dirty="0">
                <a:effectLst/>
                <a:latin typeface="Google Sans"/>
              </a:rPr>
              <a:t>να γράψετε</a:t>
            </a:r>
            <a:r>
              <a:rPr lang="el-GR" dirty="0"/>
              <a:t> τη ______________εδώ.</a:t>
            </a:r>
            <a:br>
              <a:rPr lang="el-GR" dirty="0"/>
            </a:br>
            <a:r>
              <a:rPr lang="el-GR" dirty="0">
                <a:latin typeface="Google Sans"/>
              </a:rPr>
              <a:t>πελάτης </a:t>
            </a:r>
            <a:r>
              <a:rPr lang="el-GR" u="none" strike="noStrike" dirty="0">
                <a:effectLst/>
                <a:latin typeface="Google Sans"/>
              </a:rPr>
              <a:t>:</a:t>
            </a:r>
            <a:r>
              <a:rPr lang="el-GR" dirty="0"/>
              <a:t> Ωραία. Πρέπει </a:t>
            </a:r>
            <a:r>
              <a:rPr lang="el-GR" u="none" strike="noStrike" dirty="0">
                <a:effectLst/>
                <a:latin typeface="Google Sans"/>
              </a:rPr>
              <a:t>να αγοράσω</a:t>
            </a:r>
            <a:r>
              <a:rPr lang="el-GR" dirty="0"/>
              <a:t> και_______________;</a:t>
            </a:r>
            <a:br>
              <a:rPr lang="el-GR" dirty="0"/>
            </a:br>
            <a:r>
              <a:rPr lang="el-GR" dirty="0">
                <a:latin typeface="Google Sans"/>
              </a:rPr>
              <a:t>υ</a:t>
            </a:r>
            <a:r>
              <a:rPr lang="el-GR" u="none" strike="noStrike" dirty="0">
                <a:effectLst/>
                <a:latin typeface="Google Sans"/>
              </a:rPr>
              <a:t>πάλληλος:</a:t>
            </a:r>
            <a:r>
              <a:rPr lang="el-GR" dirty="0"/>
              <a:t> Ναι, αλλά πρέπει πρώτα </a:t>
            </a:r>
            <a:r>
              <a:rPr lang="el-GR" u="none" strike="noStrike" dirty="0">
                <a:effectLst/>
                <a:latin typeface="Google Sans"/>
              </a:rPr>
              <a:t>να ζυγίσω</a:t>
            </a:r>
            <a:r>
              <a:rPr lang="el-GR" dirty="0"/>
              <a:t> το δέμα για </a:t>
            </a:r>
            <a:r>
              <a:rPr lang="el-GR" u="none" strike="noStrike" dirty="0">
                <a:effectLst/>
                <a:latin typeface="Google Sans"/>
              </a:rPr>
              <a:t>να δω</a:t>
            </a:r>
            <a:r>
              <a:rPr lang="el-GR" dirty="0"/>
              <a:t> την____________.</a:t>
            </a:r>
            <a:br>
              <a:rPr lang="el-GR" dirty="0"/>
            </a:br>
            <a:r>
              <a:rPr lang="el-GR" dirty="0">
                <a:latin typeface="Google Sans"/>
              </a:rPr>
              <a:t>πελάτης </a:t>
            </a:r>
            <a:r>
              <a:rPr lang="el-GR" u="none" strike="noStrike" dirty="0">
                <a:effectLst/>
                <a:latin typeface="Google Sans"/>
              </a:rPr>
              <a:t>:</a:t>
            </a:r>
            <a:r>
              <a:rPr lang="el-GR" dirty="0"/>
              <a:t> Μπορώ </a:t>
            </a:r>
            <a:r>
              <a:rPr lang="el-GR" u="none" strike="noStrike" dirty="0">
                <a:effectLst/>
                <a:latin typeface="Google Sans"/>
              </a:rPr>
              <a:t>να πληρώσω</a:t>
            </a:r>
            <a:r>
              <a:rPr lang="el-GR" dirty="0"/>
              <a:t> με κάρτα;</a:t>
            </a:r>
            <a:br>
              <a:rPr lang="el-GR" dirty="0"/>
            </a:br>
            <a:r>
              <a:rPr lang="el-GR" dirty="0">
                <a:latin typeface="Google Sans"/>
              </a:rPr>
              <a:t>υ</a:t>
            </a:r>
            <a:r>
              <a:rPr lang="el-GR" u="none" strike="noStrike" dirty="0">
                <a:effectLst/>
                <a:latin typeface="Google Sans"/>
              </a:rPr>
              <a:t>πάλληλος:</a:t>
            </a:r>
            <a:r>
              <a:rPr lang="el-GR" dirty="0"/>
              <a:t> Φυσικά. Παρακαλώ </a:t>
            </a:r>
            <a:r>
              <a:rPr lang="el-GR" u="none" strike="noStrike" dirty="0">
                <a:effectLst/>
                <a:latin typeface="Google Sans"/>
              </a:rPr>
              <a:t>να βάλετε</a:t>
            </a:r>
            <a:r>
              <a:rPr lang="el-GR" dirty="0"/>
              <a:t> την _______σας στο μηχάνημα. </a:t>
            </a:r>
            <a:br>
              <a:rPr lang="el-GR" dirty="0"/>
            </a:br>
            <a:r>
              <a:rPr lang="el-GR" dirty="0">
                <a:latin typeface="Google Sans"/>
              </a:rPr>
              <a:t>πελάτης </a:t>
            </a:r>
            <a:r>
              <a:rPr lang="el-GR" u="none" strike="noStrike" dirty="0">
                <a:effectLst/>
                <a:latin typeface="Google Sans"/>
              </a:rPr>
              <a:t>:</a:t>
            </a:r>
            <a:r>
              <a:rPr lang="el-GR" dirty="0"/>
              <a:t> Ευχαριστώ πολύ. Πότε θα φτάσει;</a:t>
            </a:r>
            <a:br>
              <a:rPr lang="el-GR" dirty="0"/>
            </a:br>
            <a:r>
              <a:rPr lang="el-GR" dirty="0">
                <a:latin typeface="Google Sans"/>
              </a:rPr>
              <a:t>υ</a:t>
            </a:r>
            <a:r>
              <a:rPr lang="el-GR" u="none" strike="noStrike" dirty="0">
                <a:effectLst/>
                <a:latin typeface="Google Sans"/>
              </a:rPr>
              <a:t>πάλληλος:</a:t>
            </a:r>
            <a:r>
              <a:rPr lang="el-GR" dirty="0"/>
              <a:t> Θα χρειαστεί </a:t>
            </a:r>
            <a:r>
              <a:rPr lang="el-GR" u="none" strike="noStrike" dirty="0">
                <a:effectLst/>
                <a:latin typeface="Google Sans"/>
              </a:rPr>
              <a:t>να περιμένετε</a:t>
            </a:r>
            <a:r>
              <a:rPr lang="el-GR" dirty="0"/>
              <a:t> περίπου ______μέρες.</a:t>
            </a:r>
          </a:p>
        </p:txBody>
      </p:sp>
      <p:pic>
        <p:nvPicPr>
          <p:cNvPr id="1026" name="Picture 2" descr="24,579,256 Post office Εικονογραφήσεις | DepositPhotos">
            <a:extLst>
              <a:ext uri="{FF2B5EF4-FFF2-40B4-BE49-F238E27FC236}">
                <a16:creationId xmlns:a16="http://schemas.microsoft.com/office/drawing/2014/main" id="{11AFA8D6-D8CD-0139-0A58-D6A92C77D53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02083" y="4567022"/>
            <a:ext cx="2343150" cy="19526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Cartoon ταχυδρόμος δίνει αντίχειρα επάνω Διάνυσμα από ©tigatelu 75189501">
            <a:extLst>
              <a:ext uri="{FF2B5EF4-FFF2-40B4-BE49-F238E27FC236}">
                <a16:creationId xmlns:a16="http://schemas.microsoft.com/office/drawing/2014/main" id="{649E34D9-71B5-2C1A-8761-C4A4D715D57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448800" y="575949"/>
            <a:ext cx="2574925" cy="343005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 name="ElevenLabs_2026-05-03T07_50_49_KonstantinosN_pvc_sp100_s30_sb75_v3">
            <a:hlinkClick r:id="" action="ppaction://media"/>
            <a:extLst>
              <a:ext uri="{FF2B5EF4-FFF2-40B4-BE49-F238E27FC236}">
                <a16:creationId xmlns:a16="http://schemas.microsoft.com/office/drawing/2014/main" id="{05C59D16-731E-A271-FBC3-977700E8ED42}"/>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8"/>
          <a:stretch>
            <a:fillRect/>
          </a:stretch>
        </p:blipFill>
        <p:spPr>
          <a:xfrm>
            <a:off x="4936808" y="2088197"/>
            <a:ext cx="406400" cy="406400"/>
          </a:xfrm>
        </p:spPr>
      </p:pic>
    </p:spTree>
    <p:extLst>
      <p:ext uri="{BB962C8B-B14F-4D97-AF65-F5344CB8AC3E}">
        <p14:creationId xmlns:p14="http://schemas.microsoft.com/office/powerpoint/2010/main" val="217819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7559"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10"/>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04D6D-1849-6E19-20A0-94BC2965EAA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60788982-2377-7BC5-C619-90D0BE1449FE}"/>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20C93AE2-53F5-CEFE-86A9-F8B7594E9B8E}"/>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sp>
        <p:nvSpPr>
          <p:cNvPr id="4" name="Rectangle 1">
            <a:extLst>
              <a:ext uri="{FF2B5EF4-FFF2-40B4-BE49-F238E27FC236}">
                <a16:creationId xmlns:a16="http://schemas.microsoft.com/office/drawing/2014/main" id="{4D7B0862-107F-6161-2FEF-0AE23FEA632B}"/>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D98D1B09-8733-1CDC-A684-31006393F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09F4164-F09F-09E2-CFE6-B841D7CA1F4F}"/>
              </a:ext>
            </a:extLst>
          </p:cNvPr>
          <p:cNvSpPr txBox="1"/>
          <p:nvPr/>
        </p:nvSpPr>
        <p:spPr>
          <a:xfrm>
            <a:off x="3188369" y="3429000"/>
            <a:ext cx="6096000" cy="3139321"/>
          </a:xfrm>
          <a:prstGeom prst="rect">
            <a:avLst/>
          </a:prstGeom>
          <a:noFill/>
          <a:ln w="38100">
            <a:solidFill>
              <a:schemeClr val="tx1"/>
            </a:solidFill>
          </a:ln>
        </p:spPr>
        <p:txBody>
          <a:bodyPr wrap="square">
            <a:spAutoFit/>
          </a:bodyPr>
          <a:lstStyle/>
          <a:p>
            <a:r>
              <a:rPr lang="el-GR" dirty="0">
                <a:latin typeface="Google Sans"/>
              </a:rPr>
              <a:t>πελάτης </a:t>
            </a:r>
            <a:r>
              <a:rPr lang="el-GR" u="none" strike="noStrike" dirty="0">
                <a:effectLst/>
                <a:latin typeface="Google Sans"/>
              </a:rPr>
              <a:t>:</a:t>
            </a:r>
            <a:r>
              <a:rPr lang="el-GR" dirty="0"/>
              <a:t> Γεια σας. Θέλω </a:t>
            </a:r>
            <a:r>
              <a:rPr lang="el-GR" u="none" strike="noStrike" dirty="0">
                <a:effectLst/>
                <a:latin typeface="Google Sans"/>
              </a:rPr>
              <a:t>να στείλω</a:t>
            </a:r>
            <a:r>
              <a:rPr lang="el-GR" dirty="0"/>
              <a:t> αυτό το </a:t>
            </a:r>
            <a:r>
              <a:rPr lang="el-GR" dirty="0">
                <a:solidFill>
                  <a:srgbClr val="FF0000"/>
                </a:solidFill>
              </a:rPr>
              <a:t>δέμα</a:t>
            </a:r>
            <a:r>
              <a:rPr lang="el-GR" dirty="0"/>
              <a:t> στην Ιταλία.</a:t>
            </a:r>
            <a:br>
              <a:rPr lang="el-GR" dirty="0"/>
            </a:br>
            <a:r>
              <a:rPr lang="el-GR" dirty="0">
                <a:latin typeface="Google Sans"/>
              </a:rPr>
              <a:t>υ</a:t>
            </a:r>
            <a:r>
              <a:rPr lang="el-GR" u="none" strike="noStrike" dirty="0">
                <a:effectLst/>
                <a:latin typeface="Google Sans"/>
              </a:rPr>
              <a:t>πάλληλος:</a:t>
            </a:r>
            <a:r>
              <a:rPr lang="el-GR" dirty="0"/>
              <a:t> Καλημέρα σας. Πρέπει πρώτα </a:t>
            </a:r>
            <a:r>
              <a:rPr lang="el-GR" u="none" strike="noStrike" dirty="0">
                <a:effectLst/>
                <a:latin typeface="Google Sans"/>
              </a:rPr>
              <a:t>να γράψετε</a:t>
            </a:r>
            <a:r>
              <a:rPr lang="el-GR" dirty="0"/>
              <a:t> τη </a:t>
            </a:r>
            <a:r>
              <a:rPr lang="el-GR" dirty="0">
                <a:solidFill>
                  <a:srgbClr val="FF0000"/>
                </a:solidFill>
              </a:rPr>
              <a:t>διεύθυνση</a:t>
            </a:r>
            <a:r>
              <a:rPr lang="el-GR" dirty="0"/>
              <a:t> εδώ.</a:t>
            </a:r>
            <a:br>
              <a:rPr lang="el-GR" dirty="0"/>
            </a:br>
            <a:r>
              <a:rPr lang="el-GR" dirty="0">
                <a:latin typeface="Google Sans"/>
              </a:rPr>
              <a:t>πελάτης </a:t>
            </a:r>
            <a:r>
              <a:rPr lang="el-GR" u="none" strike="noStrike" dirty="0">
                <a:effectLst/>
                <a:latin typeface="Google Sans"/>
              </a:rPr>
              <a:t>:</a:t>
            </a:r>
            <a:r>
              <a:rPr lang="el-GR" dirty="0"/>
              <a:t> Ωραία. Πρέπει </a:t>
            </a:r>
            <a:r>
              <a:rPr lang="el-GR" u="none" strike="noStrike" dirty="0">
                <a:effectLst/>
                <a:latin typeface="Google Sans"/>
              </a:rPr>
              <a:t>να αγοράσω</a:t>
            </a:r>
            <a:r>
              <a:rPr lang="el-GR" dirty="0"/>
              <a:t> και </a:t>
            </a:r>
            <a:r>
              <a:rPr lang="el-GR" dirty="0">
                <a:solidFill>
                  <a:srgbClr val="FF0000"/>
                </a:solidFill>
              </a:rPr>
              <a:t>γραμματόσημα</a:t>
            </a:r>
            <a:r>
              <a:rPr lang="el-GR" dirty="0"/>
              <a:t>;</a:t>
            </a:r>
            <a:br>
              <a:rPr lang="el-GR" dirty="0"/>
            </a:br>
            <a:r>
              <a:rPr lang="el-GR" dirty="0">
                <a:latin typeface="Google Sans"/>
              </a:rPr>
              <a:t>υ</a:t>
            </a:r>
            <a:r>
              <a:rPr lang="el-GR" u="none" strike="noStrike" dirty="0">
                <a:effectLst/>
                <a:latin typeface="Google Sans"/>
              </a:rPr>
              <a:t>πάλληλος:</a:t>
            </a:r>
            <a:r>
              <a:rPr lang="el-GR" dirty="0"/>
              <a:t> Ναι, αλλά πρέπει πρώτα </a:t>
            </a:r>
            <a:r>
              <a:rPr lang="el-GR" u="none" strike="noStrike" dirty="0">
                <a:effectLst/>
                <a:latin typeface="Google Sans"/>
              </a:rPr>
              <a:t>να ζυγίσω</a:t>
            </a:r>
            <a:r>
              <a:rPr lang="el-GR" dirty="0"/>
              <a:t> το δέμα για </a:t>
            </a:r>
            <a:r>
              <a:rPr lang="el-GR" u="none" strike="noStrike" dirty="0">
                <a:effectLst/>
                <a:latin typeface="Google Sans"/>
              </a:rPr>
              <a:t>να δω</a:t>
            </a:r>
            <a:r>
              <a:rPr lang="el-GR" dirty="0"/>
              <a:t> την </a:t>
            </a:r>
            <a:r>
              <a:rPr lang="el-GR" dirty="0">
                <a:solidFill>
                  <a:srgbClr val="FF0000"/>
                </a:solidFill>
              </a:rPr>
              <a:t>τιμή</a:t>
            </a:r>
            <a:r>
              <a:rPr lang="el-GR" dirty="0"/>
              <a:t>.</a:t>
            </a:r>
            <a:br>
              <a:rPr lang="el-GR" dirty="0"/>
            </a:br>
            <a:r>
              <a:rPr lang="el-GR" dirty="0">
                <a:latin typeface="Google Sans"/>
              </a:rPr>
              <a:t>πελάτης </a:t>
            </a:r>
            <a:r>
              <a:rPr lang="el-GR" u="none" strike="noStrike" dirty="0">
                <a:effectLst/>
                <a:latin typeface="Google Sans"/>
              </a:rPr>
              <a:t>:</a:t>
            </a:r>
            <a:r>
              <a:rPr lang="el-GR" dirty="0"/>
              <a:t> Μπορώ </a:t>
            </a:r>
            <a:r>
              <a:rPr lang="el-GR" u="none" strike="noStrike" dirty="0">
                <a:effectLst/>
                <a:latin typeface="Google Sans"/>
              </a:rPr>
              <a:t>να πληρώσω</a:t>
            </a:r>
            <a:r>
              <a:rPr lang="el-GR" dirty="0"/>
              <a:t> με κάρτα;</a:t>
            </a:r>
            <a:br>
              <a:rPr lang="el-GR" dirty="0"/>
            </a:br>
            <a:r>
              <a:rPr lang="el-GR" dirty="0">
                <a:latin typeface="Google Sans"/>
              </a:rPr>
              <a:t>υ</a:t>
            </a:r>
            <a:r>
              <a:rPr lang="el-GR" u="none" strike="noStrike" dirty="0">
                <a:effectLst/>
                <a:latin typeface="Google Sans"/>
              </a:rPr>
              <a:t>πάλληλος:</a:t>
            </a:r>
            <a:r>
              <a:rPr lang="el-GR" dirty="0"/>
              <a:t> Φυσικά. Παρακαλώ </a:t>
            </a:r>
            <a:r>
              <a:rPr lang="el-GR" u="none" strike="noStrike" dirty="0">
                <a:effectLst/>
                <a:latin typeface="Google Sans"/>
              </a:rPr>
              <a:t>να βάλετε</a:t>
            </a:r>
            <a:r>
              <a:rPr lang="el-GR" dirty="0"/>
              <a:t> την </a:t>
            </a:r>
            <a:r>
              <a:rPr lang="el-GR" dirty="0">
                <a:solidFill>
                  <a:srgbClr val="FF0000"/>
                </a:solidFill>
              </a:rPr>
              <a:t>κάρτα</a:t>
            </a:r>
            <a:r>
              <a:rPr lang="el-GR" dirty="0"/>
              <a:t> σας στο μηχάνημα.</a:t>
            </a:r>
            <a:br>
              <a:rPr lang="el-GR" dirty="0"/>
            </a:br>
            <a:r>
              <a:rPr lang="el-GR" dirty="0">
                <a:latin typeface="Google Sans"/>
              </a:rPr>
              <a:t>πελάτης </a:t>
            </a:r>
            <a:r>
              <a:rPr lang="el-GR" u="none" strike="noStrike" dirty="0">
                <a:effectLst/>
                <a:latin typeface="Google Sans"/>
              </a:rPr>
              <a:t>:</a:t>
            </a:r>
            <a:r>
              <a:rPr lang="el-GR" dirty="0"/>
              <a:t> Ευχαριστώ πολύ. Πότε θα φτάσει;</a:t>
            </a:r>
            <a:br>
              <a:rPr lang="el-GR" dirty="0"/>
            </a:br>
            <a:r>
              <a:rPr lang="el-GR" dirty="0">
                <a:latin typeface="Google Sans"/>
              </a:rPr>
              <a:t>υ</a:t>
            </a:r>
            <a:r>
              <a:rPr lang="el-GR" u="none" strike="noStrike" dirty="0">
                <a:effectLst/>
                <a:latin typeface="Google Sans"/>
              </a:rPr>
              <a:t>πάλληλος:</a:t>
            </a:r>
            <a:r>
              <a:rPr lang="el-GR" dirty="0"/>
              <a:t> Θα χρειαστεί </a:t>
            </a:r>
            <a:r>
              <a:rPr lang="el-GR" u="none" strike="noStrike" dirty="0">
                <a:effectLst/>
                <a:latin typeface="Google Sans"/>
              </a:rPr>
              <a:t>να περιμένετε</a:t>
            </a:r>
            <a:r>
              <a:rPr lang="el-GR" dirty="0"/>
              <a:t> περίπου </a:t>
            </a:r>
            <a:r>
              <a:rPr lang="el-GR" dirty="0">
                <a:solidFill>
                  <a:srgbClr val="FF0000"/>
                </a:solidFill>
              </a:rPr>
              <a:t>πέντε</a:t>
            </a:r>
            <a:r>
              <a:rPr lang="el-GR" dirty="0"/>
              <a:t> μέρες.</a:t>
            </a:r>
          </a:p>
        </p:txBody>
      </p:sp>
      <p:pic>
        <p:nvPicPr>
          <p:cNvPr id="2" name="Picture 4" descr="Cartoon ταχυδρόμος δίνει αντίχειρα επάνω Διάνυσμα από ©tigatelu 75189501">
            <a:extLst>
              <a:ext uri="{FF2B5EF4-FFF2-40B4-BE49-F238E27FC236}">
                <a16:creationId xmlns:a16="http://schemas.microsoft.com/office/drawing/2014/main" id="{DA92E766-07D8-B421-C6D9-0F09E58355F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48800" y="575949"/>
            <a:ext cx="2574925" cy="343005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6" name="Picture 2" descr="24,579,256 Post office Εικονογραφήσεις | DepositPhotos">
            <a:extLst>
              <a:ext uri="{FF2B5EF4-FFF2-40B4-BE49-F238E27FC236}">
                <a16:creationId xmlns:a16="http://schemas.microsoft.com/office/drawing/2014/main" id="{C69AB6DE-3A1E-0BA2-4E84-2EF078C5C8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02083" y="4567022"/>
            <a:ext cx="2343150" cy="19526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2989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5279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προφορικού λόγου </a:t>
            </a:r>
          </a:p>
        </p:txBody>
      </p:sp>
      <p:sp>
        <p:nvSpPr>
          <p:cNvPr id="3" name="TextBox 2">
            <a:extLst>
              <a:ext uri="{FF2B5EF4-FFF2-40B4-BE49-F238E27FC236}">
                <a16:creationId xmlns:a16="http://schemas.microsoft.com/office/drawing/2014/main" id="{82AD4BAA-AA00-3DE9-2BFF-D1FD7D8228CD}"/>
              </a:ext>
            </a:extLst>
          </p:cNvPr>
          <p:cNvSpPr txBox="1"/>
          <p:nvPr/>
        </p:nvSpPr>
        <p:spPr>
          <a:xfrm rot="10800000" flipV="1">
            <a:off x="7894319" y="1609847"/>
            <a:ext cx="4001169" cy="4093428"/>
          </a:xfrm>
          <a:prstGeom prst="rect">
            <a:avLst/>
          </a:prstGeom>
          <a:noFill/>
          <a:ln w="38100">
            <a:solidFill>
              <a:schemeClr val="tx1"/>
            </a:solidFill>
          </a:ln>
        </p:spPr>
        <p:txBody>
          <a:bodyPr wrap="square">
            <a:spAutoFit/>
          </a:bodyPr>
          <a:lstStyle/>
          <a:p>
            <a:r>
              <a:rPr lang="el-GR" sz="2000" dirty="0"/>
              <a:t>πελάτης </a:t>
            </a:r>
            <a:r>
              <a:rPr lang="el-GR" sz="2000" u="none" strike="noStrike" dirty="0">
                <a:effectLst/>
              </a:rPr>
              <a:t>:</a:t>
            </a:r>
            <a:r>
              <a:rPr lang="el-GR" sz="2000" dirty="0"/>
              <a:t> </a:t>
            </a:r>
            <a:r>
              <a:rPr lang="el-GR" altLang="el-GR" sz="2000" dirty="0">
                <a:solidFill>
                  <a:srgbClr val="FF0000"/>
                </a:solidFill>
              </a:rPr>
              <a:t>Στείλτε</a:t>
            </a:r>
            <a:r>
              <a:rPr lang="el-GR" altLang="el-GR" sz="2000" dirty="0"/>
              <a:t> αυτό το δέμα στην Ιταλία!</a:t>
            </a:r>
            <a:br>
              <a:rPr lang="el-GR" sz="2000" dirty="0"/>
            </a:br>
            <a:r>
              <a:rPr lang="el-GR" sz="2000" dirty="0"/>
              <a:t>υ</a:t>
            </a:r>
            <a:r>
              <a:rPr lang="el-GR" sz="2000" u="none" strike="noStrike" dirty="0">
                <a:effectLst/>
              </a:rPr>
              <a:t>πάλληλος:</a:t>
            </a:r>
            <a:r>
              <a:rPr lang="el-GR" sz="2000" dirty="0"/>
              <a:t> </a:t>
            </a:r>
            <a:r>
              <a:rPr lang="el-GR" sz="2000" dirty="0">
                <a:solidFill>
                  <a:srgbClr val="FF0000"/>
                </a:solidFill>
              </a:rPr>
              <a:t>Γράψτε</a:t>
            </a:r>
            <a:r>
              <a:rPr lang="el-GR" sz="2000" dirty="0"/>
              <a:t> τη διεύθυνση εδώ!</a:t>
            </a:r>
            <a:br>
              <a:rPr lang="el-GR" sz="2000" dirty="0"/>
            </a:br>
            <a:r>
              <a:rPr lang="el-GR" sz="2000" dirty="0"/>
              <a:t>πελάτης </a:t>
            </a:r>
            <a:r>
              <a:rPr lang="el-GR" sz="2000" u="none" strike="noStrike" dirty="0">
                <a:effectLst/>
              </a:rPr>
              <a:t>:</a:t>
            </a:r>
            <a:r>
              <a:rPr lang="el-GR" sz="2000" dirty="0"/>
              <a:t> </a:t>
            </a:r>
            <a:r>
              <a:rPr lang="el-GR" altLang="el-GR" sz="2000" dirty="0">
                <a:solidFill>
                  <a:srgbClr val="FF0000"/>
                </a:solidFill>
              </a:rPr>
              <a:t>Ζυγίστε</a:t>
            </a:r>
            <a:r>
              <a:rPr lang="el-GR" altLang="el-GR" sz="2000" dirty="0"/>
              <a:t> το δέμα μου! </a:t>
            </a:r>
            <a:endParaRPr lang="el-GR" sz="2000" dirty="0"/>
          </a:p>
          <a:p>
            <a:r>
              <a:rPr lang="el-GR" sz="2000" dirty="0"/>
              <a:t>υπάλληλος : </a:t>
            </a:r>
            <a:r>
              <a:rPr lang="el-GR" sz="2000" dirty="0">
                <a:solidFill>
                  <a:srgbClr val="FF0000"/>
                </a:solidFill>
              </a:rPr>
              <a:t>Αγοράστε</a:t>
            </a:r>
            <a:r>
              <a:rPr lang="el-GR" sz="2000" dirty="0"/>
              <a:t>  γραμματόσημα!</a:t>
            </a:r>
          </a:p>
          <a:p>
            <a:r>
              <a:rPr lang="el-GR" sz="2000" dirty="0"/>
              <a:t>[….]</a:t>
            </a:r>
          </a:p>
          <a:p>
            <a:r>
              <a:rPr lang="el-GR" sz="2000" dirty="0"/>
              <a:t>υπάλληλος : </a:t>
            </a:r>
            <a:r>
              <a:rPr lang="el-GR" sz="2000" dirty="0">
                <a:solidFill>
                  <a:srgbClr val="FF0000"/>
                </a:solidFill>
              </a:rPr>
              <a:t>Πληρώστε</a:t>
            </a:r>
            <a:r>
              <a:rPr lang="el-GR" sz="2000" dirty="0"/>
              <a:t>!</a:t>
            </a:r>
            <a:r>
              <a:rPr lang="el-GR" altLang="el-GR" sz="2000" dirty="0"/>
              <a:t> </a:t>
            </a:r>
            <a:r>
              <a:rPr lang="el-GR" altLang="el-GR" sz="2000" dirty="0">
                <a:solidFill>
                  <a:srgbClr val="FF0000"/>
                </a:solidFill>
              </a:rPr>
              <a:t>Βάλτε</a:t>
            </a:r>
            <a:r>
              <a:rPr lang="el-GR" altLang="el-GR" sz="2000" dirty="0"/>
              <a:t> την κάρτα σας στο μηχάνημα.</a:t>
            </a:r>
          </a:p>
          <a:p>
            <a:r>
              <a:rPr lang="el-GR" sz="2000" dirty="0"/>
              <a:t>πελάτης: Πότε θα φτάσει;</a:t>
            </a:r>
            <a:br>
              <a:rPr lang="el-GR" sz="2000" dirty="0"/>
            </a:br>
            <a:r>
              <a:rPr lang="el-GR" sz="2000" dirty="0"/>
              <a:t>υ</a:t>
            </a:r>
            <a:r>
              <a:rPr lang="el-GR" sz="2000" u="none" strike="noStrike" dirty="0">
                <a:effectLst/>
              </a:rPr>
              <a:t>πάλληλος:</a:t>
            </a:r>
            <a:r>
              <a:rPr lang="el-GR" sz="2000" dirty="0"/>
              <a:t> </a:t>
            </a:r>
            <a:r>
              <a:rPr lang="el-GR" altLang="el-GR" sz="2000" dirty="0">
                <a:solidFill>
                  <a:srgbClr val="FF0000"/>
                </a:solidFill>
              </a:rPr>
              <a:t>Περιμένετε</a:t>
            </a:r>
            <a:r>
              <a:rPr lang="el-GR" altLang="el-GR" sz="2000" dirty="0"/>
              <a:t> περίπου πέντε μέρες!</a:t>
            </a:r>
          </a:p>
        </p:txBody>
      </p:sp>
      <p:sp>
        <p:nvSpPr>
          <p:cNvPr id="2" name="TextBox 1">
            <a:extLst>
              <a:ext uri="{FF2B5EF4-FFF2-40B4-BE49-F238E27FC236}">
                <a16:creationId xmlns:a16="http://schemas.microsoft.com/office/drawing/2014/main" id="{AD723ED3-624E-6095-14A2-D836CA9F519E}"/>
              </a:ext>
            </a:extLst>
          </p:cNvPr>
          <p:cNvSpPr txBox="1"/>
          <p:nvPr/>
        </p:nvSpPr>
        <p:spPr>
          <a:xfrm>
            <a:off x="131756" y="1370469"/>
            <a:ext cx="3626139" cy="5355312"/>
          </a:xfrm>
          <a:prstGeom prst="rect">
            <a:avLst/>
          </a:prstGeom>
          <a:noFill/>
          <a:ln w="38100">
            <a:solidFill>
              <a:schemeClr val="tx1"/>
            </a:solidFill>
          </a:ln>
        </p:spPr>
        <p:txBody>
          <a:bodyPr wrap="square">
            <a:spAutoFit/>
          </a:bodyPr>
          <a:lstStyle/>
          <a:p>
            <a:r>
              <a:rPr lang="el-GR" dirty="0">
                <a:latin typeface="Google Sans"/>
              </a:rPr>
              <a:t>πελάτης </a:t>
            </a:r>
            <a:r>
              <a:rPr lang="el-GR" u="none" strike="noStrike" dirty="0">
                <a:effectLst/>
                <a:latin typeface="Google Sans"/>
              </a:rPr>
              <a:t>:</a:t>
            </a:r>
            <a:r>
              <a:rPr lang="el-GR" dirty="0"/>
              <a:t> Γεια σας. </a:t>
            </a:r>
            <a:r>
              <a:rPr lang="el-GR" dirty="0">
                <a:solidFill>
                  <a:srgbClr val="FF0000"/>
                </a:solidFill>
              </a:rPr>
              <a:t>Θέλω </a:t>
            </a:r>
            <a:r>
              <a:rPr lang="el-GR" u="none" strike="noStrike" dirty="0">
                <a:solidFill>
                  <a:srgbClr val="FF0000"/>
                </a:solidFill>
                <a:effectLst/>
                <a:latin typeface="Google Sans"/>
              </a:rPr>
              <a:t>να στείλω</a:t>
            </a:r>
            <a:r>
              <a:rPr lang="el-GR" dirty="0">
                <a:solidFill>
                  <a:srgbClr val="FF0000"/>
                </a:solidFill>
              </a:rPr>
              <a:t> </a:t>
            </a:r>
            <a:r>
              <a:rPr lang="el-GR" dirty="0"/>
              <a:t>αυτό το δέμα στην Ιταλία.</a:t>
            </a:r>
            <a:br>
              <a:rPr lang="el-GR" dirty="0"/>
            </a:br>
            <a:r>
              <a:rPr lang="el-GR" dirty="0">
                <a:latin typeface="Google Sans"/>
              </a:rPr>
              <a:t>υ</a:t>
            </a:r>
            <a:r>
              <a:rPr lang="el-GR" u="none" strike="noStrike" dirty="0">
                <a:effectLst/>
                <a:latin typeface="Google Sans"/>
              </a:rPr>
              <a:t>πάλληλος:</a:t>
            </a:r>
            <a:r>
              <a:rPr lang="el-GR" dirty="0"/>
              <a:t> Καλημέρα σας. </a:t>
            </a:r>
            <a:r>
              <a:rPr lang="el-GR" dirty="0">
                <a:solidFill>
                  <a:srgbClr val="FF0000"/>
                </a:solidFill>
              </a:rPr>
              <a:t>Πρέπει πρώτα </a:t>
            </a:r>
            <a:r>
              <a:rPr lang="el-GR" u="none" strike="noStrike" dirty="0">
                <a:solidFill>
                  <a:srgbClr val="FF0000"/>
                </a:solidFill>
                <a:effectLst/>
                <a:latin typeface="Google Sans"/>
              </a:rPr>
              <a:t>να γράψετε</a:t>
            </a:r>
            <a:r>
              <a:rPr lang="el-GR" dirty="0">
                <a:solidFill>
                  <a:srgbClr val="FF0000"/>
                </a:solidFill>
              </a:rPr>
              <a:t> τη διεύθυνση εδώ.</a:t>
            </a:r>
            <a:br>
              <a:rPr lang="el-GR" dirty="0">
                <a:solidFill>
                  <a:srgbClr val="FF0000"/>
                </a:solidFill>
              </a:rPr>
            </a:br>
            <a:r>
              <a:rPr lang="el-GR" dirty="0">
                <a:latin typeface="Google Sans"/>
              </a:rPr>
              <a:t>πελάτης </a:t>
            </a:r>
            <a:r>
              <a:rPr lang="el-GR" u="none" strike="noStrike" dirty="0">
                <a:effectLst/>
                <a:latin typeface="Google Sans"/>
              </a:rPr>
              <a:t>:</a:t>
            </a:r>
            <a:r>
              <a:rPr lang="el-GR" dirty="0"/>
              <a:t> Ωραία. </a:t>
            </a:r>
            <a:r>
              <a:rPr lang="el-GR" dirty="0">
                <a:solidFill>
                  <a:srgbClr val="FF0000"/>
                </a:solidFill>
              </a:rPr>
              <a:t>Πρέπει </a:t>
            </a:r>
            <a:r>
              <a:rPr lang="el-GR" u="none" strike="noStrike" dirty="0">
                <a:solidFill>
                  <a:srgbClr val="FF0000"/>
                </a:solidFill>
                <a:effectLst/>
                <a:latin typeface="Google Sans"/>
              </a:rPr>
              <a:t>να αγοράσω</a:t>
            </a:r>
            <a:r>
              <a:rPr lang="el-GR" dirty="0">
                <a:solidFill>
                  <a:srgbClr val="FF0000"/>
                </a:solidFill>
              </a:rPr>
              <a:t> </a:t>
            </a:r>
            <a:r>
              <a:rPr lang="el-GR" dirty="0"/>
              <a:t>και γραμματόσημα;</a:t>
            </a:r>
            <a:br>
              <a:rPr lang="el-GR" dirty="0"/>
            </a:br>
            <a:r>
              <a:rPr lang="el-GR" dirty="0">
                <a:latin typeface="Google Sans"/>
              </a:rPr>
              <a:t>υ</a:t>
            </a:r>
            <a:r>
              <a:rPr lang="el-GR" u="none" strike="noStrike" dirty="0">
                <a:effectLst/>
                <a:latin typeface="Google Sans"/>
              </a:rPr>
              <a:t>πάλληλος:</a:t>
            </a:r>
            <a:r>
              <a:rPr lang="el-GR" dirty="0"/>
              <a:t> Ναι, αλλά </a:t>
            </a:r>
            <a:r>
              <a:rPr lang="el-GR" dirty="0">
                <a:solidFill>
                  <a:srgbClr val="FF0000"/>
                </a:solidFill>
              </a:rPr>
              <a:t>πρέπει πρώτα </a:t>
            </a:r>
            <a:r>
              <a:rPr lang="el-GR" u="none" strike="noStrike" dirty="0">
                <a:solidFill>
                  <a:srgbClr val="FF0000"/>
                </a:solidFill>
                <a:effectLst/>
                <a:latin typeface="Google Sans"/>
              </a:rPr>
              <a:t>να ζυγίσω</a:t>
            </a:r>
            <a:r>
              <a:rPr lang="el-GR" dirty="0">
                <a:solidFill>
                  <a:srgbClr val="FF0000"/>
                </a:solidFill>
              </a:rPr>
              <a:t> το δέμα για </a:t>
            </a:r>
            <a:r>
              <a:rPr lang="el-GR" u="none" strike="noStrike" dirty="0">
                <a:effectLst/>
                <a:latin typeface="Google Sans"/>
              </a:rPr>
              <a:t>να δω</a:t>
            </a:r>
            <a:r>
              <a:rPr lang="el-GR" dirty="0"/>
              <a:t> την τιμή.</a:t>
            </a:r>
            <a:br>
              <a:rPr lang="el-GR" dirty="0"/>
            </a:br>
            <a:r>
              <a:rPr lang="el-GR" dirty="0">
                <a:latin typeface="Google Sans"/>
              </a:rPr>
              <a:t>πελάτης </a:t>
            </a:r>
            <a:r>
              <a:rPr lang="el-GR" u="none" strike="noStrike" dirty="0">
                <a:effectLst/>
                <a:latin typeface="Google Sans"/>
              </a:rPr>
              <a:t>:</a:t>
            </a:r>
            <a:r>
              <a:rPr lang="el-GR" dirty="0"/>
              <a:t> </a:t>
            </a:r>
            <a:r>
              <a:rPr lang="el-GR" dirty="0">
                <a:solidFill>
                  <a:srgbClr val="FF0000"/>
                </a:solidFill>
              </a:rPr>
              <a:t>Μπορώ </a:t>
            </a:r>
            <a:r>
              <a:rPr lang="el-GR" u="none" strike="noStrike" dirty="0">
                <a:solidFill>
                  <a:srgbClr val="FF0000"/>
                </a:solidFill>
                <a:effectLst/>
                <a:latin typeface="Google Sans"/>
              </a:rPr>
              <a:t>να πληρώσω</a:t>
            </a:r>
            <a:r>
              <a:rPr lang="el-GR" dirty="0">
                <a:solidFill>
                  <a:srgbClr val="FF0000"/>
                </a:solidFill>
              </a:rPr>
              <a:t> με κάρτα</a:t>
            </a:r>
            <a:r>
              <a:rPr lang="el-GR" dirty="0"/>
              <a:t>;</a:t>
            </a:r>
            <a:br>
              <a:rPr lang="el-GR" dirty="0"/>
            </a:br>
            <a:r>
              <a:rPr lang="el-GR" dirty="0">
                <a:latin typeface="Google Sans"/>
              </a:rPr>
              <a:t>υ</a:t>
            </a:r>
            <a:r>
              <a:rPr lang="el-GR" u="none" strike="noStrike" dirty="0">
                <a:effectLst/>
                <a:latin typeface="Google Sans"/>
              </a:rPr>
              <a:t>πάλληλος:</a:t>
            </a:r>
            <a:r>
              <a:rPr lang="el-GR" dirty="0"/>
              <a:t> Φυσικά. </a:t>
            </a:r>
            <a:r>
              <a:rPr lang="el-GR" dirty="0">
                <a:solidFill>
                  <a:srgbClr val="FF0000"/>
                </a:solidFill>
              </a:rPr>
              <a:t>Παρακαλώ </a:t>
            </a:r>
            <a:r>
              <a:rPr lang="el-GR" u="none" strike="noStrike" dirty="0">
                <a:solidFill>
                  <a:srgbClr val="FF0000"/>
                </a:solidFill>
                <a:effectLst/>
                <a:latin typeface="Google Sans"/>
              </a:rPr>
              <a:t>να βάλετε</a:t>
            </a:r>
            <a:r>
              <a:rPr lang="el-GR" dirty="0">
                <a:solidFill>
                  <a:srgbClr val="FF0000"/>
                </a:solidFill>
              </a:rPr>
              <a:t> την κάρτα σας στο μηχάνημα</a:t>
            </a:r>
            <a:r>
              <a:rPr lang="el-GR" dirty="0"/>
              <a:t>.</a:t>
            </a:r>
            <a:br>
              <a:rPr lang="el-GR" dirty="0"/>
            </a:br>
            <a:r>
              <a:rPr lang="el-GR" dirty="0">
                <a:latin typeface="Google Sans"/>
              </a:rPr>
              <a:t>πελάτης </a:t>
            </a:r>
            <a:r>
              <a:rPr lang="el-GR" u="none" strike="noStrike" dirty="0">
                <a:effectLst/>
                <a:latin typeface="Google Sans"/>
              </a:rPr>
              <a:t>:</a:t>
            </a:r>
            <a:r>
              <a:rPr lang="el-GR" dirty="0"/>
              <a:t> Ευχαριστώ πολύ. Πότε θα φτάσει;</a:t>
            </a:r>
            <a:br>
              <a:rPr lang="el-GR" dirty="0"/>
            </a:br>
            <a:r>
              <a:rPr lang="el-GR" dirty="0">
                <a:latin typeface="Google Sans"/>
              </a:rPr>
              <a:t>υ</a:t>
            </a:r>
            <a:r>
              <a:rPr lang="el-GR" u="none" strike="noStrike" dirty="0">
                <a:effectLst/>
                <a:latin typeface="Google Sans"/>
              </a:rPr>
              <a:t>πάλληλος:</a:t>
            </a:r>
            <a:r>
              <a:rPr lang="el-GR" dirty="0"/>
              <a:t> </a:t>
            </a:r>
            <a:r>
              <a:rPr lang="el-GR" dirty="0">
                <a:solidFill>
                  <a:srgbClr val="FF0000"/>
                </a:solidFill>
              </a:rPr>
              <a:t>Θα χρειαστεί </a:t>
            </a:r>
            <a:r>
              <a:rPr lang="el-GR" u="none" strike="noStrike" dirty="0">
                <a:solidFill>
                  <a:srgbClr val="FF0000"/>
                </a:solidFill>
                <a:effectLst/>
                <a:latin typeface="Google Sans"/>
              </a:rPr>
              <a:t>να περιμένετε</a:t>
            </a:r>
            <a:r>
              <a:rPr lang="el-GR" dirty="0">
                <a:solidFill>
                  <a:srgbClr val="FF0000"/>
                </a:solidFill>
              </a:rPr>
              <a:t> </a:t>
            </a:r>
            <a:r>
              <a:rPr lang="el-GR" dirty="0"/>
              <a:t>περίπου πέντε μέρες.</a:t>
            </a:r>
          </a:p>
        </p:txBody>
      </p:sp>
      <p:sp>
        <p:nvSpPr>
          <p:cNvPr id="4" name="Βέλος: Δεξιό 3">
            <a:extLst>
              <a:ext uri="{FF2B5EF4-FFF2-40B4-BE49-F238E27FC236}">
                <a16:creationId xmlns:a16="http://schemas.microsoft.com/office/drawing/2014/main" id="{8ABE1775-32C5-5703-6162-130B14C64717}"/>
              </a:ext>
            </a:extLst>
          </p:cNvPr>
          <p:cNvSpPr/>
          <p:nvPr/>
        </p:nvSpPr>
        <p:spPr>
          <a:xfrm>
            <a:off x="4505307" y="2365692"/>
            <a:ext cx="2641600" cy="888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050" name="Picture 2" descr="ευγενικός Στοκ Εικονογραφήσεις, Vectors, &amp; Clipart – (4,151 ...">
            <a:extLst>
              <a:ext uri="{FF2B5EF4-FFF2-40B4-BE49-F238E27FC236}">
                <a16:creationId xmlns:a16="http://schemas.microsoft.com/office/drawing/2014/main" id="{2D1678E8-7ACD-88EC-57F2-8F3C9500C1F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4509" t="14518" r="12024" b="27201"/>
          <a:stretch>
            <a:fillRect/>
          </a:stretch>
        </p:blipFill>
        <p:spPr bwMode="auto">
          <a:xfrm>
            <a:off x="4317506" y="4048125"/>
            <a:ext cx="1259523" cy="22209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6" name="Picture 2" descr="ευγενικός Στοκ Εικονογραφήσεις, Vectors, &amp; Clipart – (4,151 ...">
            <a:extLst>
              <a:ext uri="{FF2B5EF4-FFF2-40B4-BE49-F238E27FC236}">
                <a16:creationId xmlns:a16="http://schemas.microsoft.com/office/drawing/2014/main" id="{648B0F9D-18EF-F684-5566-545136FA032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010" t="13600" r="58866" b="26835"/>
          <a:stretch>
            <a:fillRect/>
          </a:stretch>
        </p:blipFill>
        <p:spPr bwMode="auto">
          <a:xfrm>
            <a:off x="5977971" y="4048125"/>
            <a:ext cx="1515406" cy="22209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78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2184-C38A-8FC3-A7C2-5CB59A3FE15B}"/>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79726304-5721-BC8D-551C-3D879199C784}"/>
              </a:ext>
            </a:extLst>
          </p:cNvPr>
          <p:cNvSpPr/>
          <p:nvPr/>
        </p:nvSpPr>
        <p:spPr>
          <a:xfrm>
            <a:off x="0" y="406207"/>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C09C0741-53F8-D784-844B-C943E4BE19C4}"/>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0927BF57-19FE-4A1F-CACC-2006B922D9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Rectangle 4">
            <a:extLst>
              <a:ext uri="{FF2B5EF4-FFF2-40B4-BE49-F238E27FC236}">
                <a16:creationId xmlns:a16="http://schemas.microsoft.com/office/drawing/2014/main" id="{767F14CC-EC1F-A0DF-FF4E-145CE9C97B01}"/>
              </a:ext>
            </a:extLst>
          </p:cNvPr>
          <p:cNvSpPr>
            <a:spLocks noChangeArrowheads="1"/>
          </p:cNvSpPr>
          <p:nvPr/>
        </p:nvSpPr>
        <p:spPr bwMode="auto">
          <a:xfrm rot="10800000" flipV="1">
            <a:off x="3139786" y="1787140"/>
            <a:ext cx="8351173" cy="3857337"/>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a:ln>
                  <a:noFill/>
                </a:ln>
                <a:solidFill>
                  <a:schemeClr val="tx1"/>
                </a:solidFill>
                <a:effectLst/>
                <a:latin typeface="Google Sans"/>
              </a:rPr>
              <a:t>Στο Δημαρχείο</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dirty="0">
              <a:ln>
                <a:noFill/>
              </a:ln>
              <a:solidFill>
                <a:schemeClr val="tx1"/>
              </a:solidFill>
              <a:effectLst/>
              <a:latin typeface="Google Sans"/>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Καλημέρα. Θέλω να __________μια βεβαίωση κατοικίας.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Καλημέρα σας. Για να τη βγάλω, χρειάζομαι την _________σας.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Ορίστε η ταυτότητά μου. Πρέπει να υπογράψω κάποιο χαρτί;</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Ναι, πρέπει να συμπληρώσετε τα στοιχεία σας σε αυτή την αίτηση.</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Μπορείτε να μου δώσετε ένα__________, παρακαλώ;</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Βεβαίως. Επίσης, πρέπει να μου δείξετε έναν λογαριασμό ____________ή 	ρεύματος.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Τον έχω στο κινητό μου. Μπορώ να σας τον στείλω με email;</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Ναι, μπορείτε να τον στείλετε τώρα για να τον εκτυπώσω.</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Τέλεια. Χρειάζεται να ______________κάτι;</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Όχι, η βεβαίωση είναι δωρεάν. Παρακαλώ να περιμένετε δύο λεπτά στην 	_______________.</a:t>
            </a:r>
          </a:p>
        </p:txBody>
      </p:sp>
      <p:sp>
        <p:nvSpPr>
          <p:cNvPr id="10" name="Rectangle 5">
            <a:extLst>
              <a:ext uri="{FF2B5EF4-FFF2-40B4-BE49-F238E27FC236}">
                <a16:creationId xmlns:a16="http://schemas.microsoft.com/office/drawing/2014/main" id="{66ECBD0D-9D6C-779C-1CAA-3AC7232752A8}"/>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754460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37C73-266D-4224-1A88-AA14E24864F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CCC48DEE-A281-C20A-B974-9444BA1BC202}"/>
              </a:ext>
            </a:extLst>
          </p:cNvPr>
          <p:cNvSpPr/>
          <p:nvPr/>
        </p:nvSpPr>
        <p:spPr>
          <a:xfrm>
            <a:off x="0" y="406207"/>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E11F4A84-7BC3-248B-AC19-FDC3DF6C94B0}"/>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D6EDFC28-619E-DD4C-BF11-74A339B5BA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Rectangle 4">
            <a:extLst>
              <a:ext uri="{FF2B5EF4-FFF2-40B4-BE49-F238E27FC236}">
                <a16:creationId xmlns:a16="http://schemas.microsoft.com/office/drawing/2014/main" id="{A2EAF172-B1FE-C295-BADD-862BD9F0B921}"/>
              </a:ext>
            </a:extLst>
          </p:cNvPr>
          <p:cNvSpPr>
            <a:spLocks noChangeArrowheads="1"/>
          </p:cNvSpPr>
          <p:nvPr/>
        </p:nvSpPr>
        <p:spPr bwMode="auto">
          <a:xfrm rot="10800000" flipV="1">
            <a:off x="3139786" y="1787140"/>
            <a:ext cx="8351173" cy="3857337"/>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a:ln>
                  <a:noFill/>
                </a:ln>
                <a:solidFill>
                  <a:schemeClr val="tx1"/>
                </a:solidFill>
                <a:effectLst/>
                <a:latin typeface="Google Sans"/>
              </a:rPr>
              <a:t>Στο Δημαρχείο</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dirty="0">
              <a:ln>
                <a:noFill/>
              </a:ln>
              <a:solidFill>
                <a:schemeClr val="tx1"/>
              </a:solidFill>
              <a:effectLst/>
              <a:latin typeface="Google Sans"/>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altLang="el-GR" sz="1600" i="0" u="none" strike="noStrike" cap="none" normalizeH="0" baseline="0" dirty="0">
                <a:ln>
                  <a:noFill/>
                </a:ln>
                <a:solidFill>
                  <a:schemeClr val="tx1"/>
                </a:solidFill>
                <a:effectLst/>
                <a:latin typeface="Aptos" panose="020B0004020202020204" pitchFamily="34" charset="0"/>
              </a:rPr>
              <a:t>	πολίτης: Καλημέρα. Θέλω να </a:t>
            </a:r>
            <a:r>
              <a:rPr kumimoji="0" lang="el-GR" altLang="el-GR" sz="1600" b="1" i="0" u="none" strike="noStrike" cap="none" normalizeH="0" baseline="0" dirty="0">
                <a:ln>
                  <a:noFill/>
                </a:ln>
                <a:solidFill>
                  <a:srgbClr val="FF0000"/>
                </a:solidFill>
                <a:effectLst/>
                <a:latin typeface="Aptos" panose="020B0004020202020204" pitchFamily="34" charset="0"/>
              </a:rPr>
              <a:t>πάρω</a:t>
            </a:r>
            <a:r>
              <a:rPr kumimoji="0" lang="el-GR" altLang="el-GR" sz="1600" i="0" u="none" strike="noStrike" cap="none" normalizeH="0" baseline="0" dirty="0">
                <a:ln>
                  <a:noFill/>
                </a:ln>
                <a:solidFill>
                  <a:schemeClr val="tx1"/>
                </a:solidFill>
                <a:effectLst/>
                <a:latin typeface="Aptos" panose="020B0004020202020204" pitchFamily="34" charset="0"/>
              </a:rPr>
              <a:t> μια βεβαίωση κατοικίας.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Καλημέρα σας. Για να τη βγάλω, χρειάζομαι την </a:t>
            </a:r>
            <a:r>
              <a:rPr kumimoji="0" lang="el-GR" altLang="el-GR" sz="1600" b="1" i="0" u="none" strike="noStrike" cap="none" normalizeH="0" baseline="0" dirty="0">
                <a:ln>
                  <a:noFill/>
                </a:ln>
                <a:solidFill>
                  <a:srgbClr val="FF0000"/>
                </a:solidFill>
                <a:effectLst/>
                <a:latin typeface="Aptos" panose="020B0004020202020204" pitchFamily="34" charset="0"/>
              </a:rPr>
              <a:t>ταυτότητά</a:t>
            </a:r>
            <a:r>
              <a:rPr kumimoji="0" lang="el-GR" altLang="el-GR" sz="1600" i="0" u="none" strike="noStrike" cap="none" normalizeH="0" baseline="0" dirty="0">
                <a:ln>
                  <a:noFill/>
                </a:ln>
                <a:solidFill>
                  <a:schemeClr val="tx1"/>
                </a:solidFill>
                <a:effectLst/>
                <a:latin typeface="Aptos" panose="020B0004020202020204" pitchFamily="34" charset="0"/>
              </a:rPr>
              <a:t> σας.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Ορίστε η ταυτότητά μου. Πρέπει να υπογράψω κάποιο χαρτί;</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Ναι, πρέπει να συμπληρώσετε τα στοιχεία σας σε αυτή την αίτηση.</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Μπορείτε να μου δώσετε ένα </a:t>
            </a:r>
            <a:r>
              <a:rPr kumimoji="0" lang="el-GR" altLang="el-GR" sz="1600" b="1" i="0" u="none" strike="noStrike" cap="none" normalizeH="0" baseline="0" dirty="0">
                <a:ln>
                  <a:noFill/>
                </a:ln>
                <a:solidFill>
                  <a:srgbClr val="FF0000"/>
                </a:solidFill>
                <a:effectLst/>
                <a:latin typeface="Aptos" panose="020B0004020202020204" pitchFamily="34" charset="0"/>
              </a:rPr>
              <a:t>στυλό</a:t>
            </a:r>
            <a:r>
              <a:rPr kumimoji="0" lang="el-GR" altLang="el-GR" sz="1600" i="0" u="none" strike="noStrike" cap="none" normalizeH="0" baseline="0" dirty="0">
                <a:ln>
                  <a:noFill/>
                </a:ln>
                <a:solidFill>
                  <a:schemeClr val="tx1"/>
                </a:solidFill>
                <a:effectLst/>
                <a:latin typeface="Aptos" panose="020B0004020202020204" pitchFamily="34" charset="0"/>
              </a:rPr>
              <a:t>, παρακαλώ;</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Βεβαίως. Επίσης, πρέπει να μου δείξετε έναν λογαριασμό </a:t>
            </a:r>
            <a:r>
              <a:rPr kumimoji="0" lang="el-GR" altLang="el-GR" sz="1600" b="1" i="0" u="none" strike="noStrike" cap="none" normalizeH="0" baseline="0" dirty="0">
                <a:ln>
                  <a:noFill/>
                </a:ln>
                <a:solidFill>
                  <a:srgbClr val="FF0000"/>
                </a:solidFill>
                <a:effectLst/>
                <a:latin typeface="Aptos" panose="020B0004020202020204" pitchFamily="34" charset="0"/>
              </a:rPr>
              <a:t>τηλεφώνου</a:t>
            </a:r>
            <a:r>
              <a:rPr kumimoji="0" lang="el-GR" altLang="el-GR" sz="1600" i="0" u="none" strike="noStrike" cap="none" normalizeH="0" baseline="0" dirty="0">
                <a:ln>
                  <a:noFill/>
                </a:ln>
                <a:solidFill>
                  <a:schemeClr val="tx1"/>
                </a:solidFill>
                <a:effectLst/>
                <a:latin typeface="Aptos" panose="020B0004020202020204" pitchFamily="34" charset="0"/>
              </a:rPr>
              <a:t> ή 	ρεύματος.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Τον έχω στο κινητό μου. Μπορώ να σας τον στείλω με email;</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Ναι, μπορείτε να τον στείλετε τώρα για να τον εκτυπώσω.</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Τέλεια. Χρειάζεται να </a:t>
            </a:r>
            <a:r>
              <a:rPr kumimoji="0" lang="el-GR" altLang="el-GR" sz="1600" b="1" i="0" u="none" strike="noStrike" cap="none" normalizeH="0" baseline="0" dirty="0">
                <a:ln>
                  <a:noFill/>
                </a:ln>
                <a:solidFill>
                  <a:srgbClr val="FF0000"/>
                </a:solidFill>
                <a:effectLst/>
                <a:latin typeface="Aptos" panose="020B0004020202020204" pitchFamily="34" charset="0"/>
              </a:rPr>
              <a:t>πληρώσω</a:t>
            </a:r>
            <a:r>
              <a:rPr kumimoji="0" lang="el-GR" altLang="el-GR" sz="1600" i="0" u="none" strike="noStrike" cap="none" normalizeH="0" baseline="0" dirty="0">
                <a:ln>
                  <a:noFill/>
                </a:ln>
                <a:solidFill>
                  <a:schemeClr val="tx1"/>
                </a:solidFill>
                <a:effectLst/>
                <a:latin typeface="Aptos" panose="020B0004020202020204" pitchFamily="34" charset="0"/>
              </a:rPr>
              <a:t> κάτι;</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Όχι, η βεβαίωση είναι δωρεάν. Παρακαλώ να περιμένετε δύο λεπτά στην 	</a:t>
            </a:r>
            <a:r>
              <a:rPr kumimoji="0" lang="el-GR" altLang="el-GR" sz="1600" b="1" i="0" u="none" strike="noStrike" cap="none" normalizeH="0" baseline="0" dirty="0">
                <a:ln>
                  <a:noFill/>
                </a:ln>
                <a:solidFill>
                  <a:srgbClr val="FF0000"/>
                </a:solidFill>
                <a:effectLst/>
                <a:latin typeface="Aptos" panose="020B0004020202020204" pitchFamily="34" charset="0"/>
              </a:rPr>
              <a:t>καρέκλα</a:t>
            </a:r>
            <a:r>
              <a:rPr kumimoji="0" lang="el-GR" altLang="el-GR" sz="1600" i="0" u="none" strike="noStrike" cap="none" normalizeH="0" baseline="0" dirty="0">
                <a:ln>
                  <a:noFill/>
                </a:ln>
                <a:solidFill>
                  <a:schemeClr val="tx1"/>
                </a:solidFill>
                <a:effectLst/>
                <a:latin typeface="Aptos" panose="020B0004020202020204" pitchFamily="34" charset="0"/>
              </a:rPr>
              <a:t>.</a:t>
            </a:r>
          </a:p>
        </p:txBody>
      </p:sp>
      <p:sp>
        <p:nvSpPr>
          <p:cNvPr id="10" name="Rectangle 5">
            <a:extLst>
              <a:ext uri="{FF2B5EF4-FFF2-40B4-BE49-F238E27FC236}">
                <a16:creationId xmlns:a16="http://schemas.microsoft.com/office/drawing/2014/main" id="{DEEE738A-E803-4DB0-7AC6-593B0B8407B6}"/>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3339813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sp>
        <p:nvSpPr>
          <p:cNvPr id="12" name="TextBox 11">
            <a:extLst>
              <a:ext uri="{FF2B5EF4-FFF2-40B4-BE49-F238E27FC236}">
                <a16:creationId xmlns:a16="http://schemas.microsoft.com/office/drawing/2014/main" id="{88F4939E-82C1-FCD7-F5DD-18DD0D9FF6AA}"/>
              </a:ext>
            </a:extLst>
          </p:cNvPr>
          <p:cNvSpPr txBox="1"/>
          <p:nvPr/>
        </p:nvSpPr>
        <p:spPr>
          <a:xfrm>
            <a:off x="155302" y="1602258"/>
            <a:ext cx="7097486" cy="1477328"/>
          </a:xfrm>
          <a:prstGeom prst="rect">
            <a:avLst/>
          </a:prstGeom>
          <a:noFill/>
        </p:spPr>
        <p:txBody>
          <a:bodyPr wrap="square">
            <a:spAutoFit/>
          </a:bodyPr>
          <a:lstStyle/>
          <a:p>
            <a:r>
              <a:rPr lang="el-GR" b="1" dirty="0"/>
              <a:t>Παιχνίδι Ρόλων: «Ο φουσκωμένος λογαριασμός»</a:t>
            </a:r>
          </a:p>
          <a:p>
            <a:r>
              <a:rPr lang="el-GR" b="1" dirty="0"/>
              <a:t>Η κατάσταση:</a:t>
            </a:r>
            <a:br>
              <a:rPr lang="el-GR" dirty="0"/>
            </a:br>
            <a:r>
              <a:rPr lang="el-GR" dirty="0"/>
              <a:t>Ο πελάτης λαμβάνει έναν λογαριασμό τηλεφώνου που είναι πολύ πιο υψηλός από το κανονικό. Πηγαίνει στο κατάστημα της εταιρείας για να ζητήσει εξηγήσεις και να μάθει τι πρέπει να κάνει.</a:t>
            </a:r>
          </a:p>
        </p:txBody>
      </p:sp>
      <p:sp>
        <p:nvSpPr>
          <p:cNvPr id="14" name="TextBox 13">
            <a:extLst>
              <a:ext uri="{FF2B5EF4-FFF2-40B4-BE49-F238E27FC236}">
                <a16:creationId xmlns:a16="http://schemas.microsoft.com/office/drawing/2014/main" id="{99F10787-BC40-1DAA-8443-6668FF232CE0}"/>
              </a:ext>
            </a:extLst>
          </p:cNvPr>
          <p:cNvSpPr txBox="1"/>
          <p:nvPr/>
        </p:nvSpPr>
        <p:spPr>
          <a:xfrm>
            <a:off x="414020" y="3385809"/>
            <a:ext cx="6111240" cy="3019416"/>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Α: Ο Πελάτης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Πηγαίνετε στο κατάστημα και καλημερίζετε τον υπάλληλο.</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Δείχνετε τον λογαριασμό και λέτε: «Ο λογαριασμός είναι φουσκωμένος».</a:t>
            </a:r>
          </a:p>
          <a:p>
            <a:pPr>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ότι συνήθως πληρώνετε </a:t>
            </a:r>
            <a:r>
              <a:rPr lang="el-GR" dirty="0">
                <a:solidFill>
                  <a:srgbClr val="0A0A0A"/>
                </a:solidFill>
                <a:latin typeface="Google Sans"/>
              </a:rPr>
              <a:t>€</a:t>
            </a:r>
            <a:r>
              <a:rPr lang="el-GR" i="0" dirty="0">
                <a:solidFill>
                  <a:srgbClr val="0A0A0A"/>
                </a:solidFill>
                <a:effectLst/>
                <a:latin typeface="Google Sans"/>
              </a:rPr>
              <a:t>30, αλλά αυτός ο λογαριασμός είναι </a:t>
            </a:r>
            <a:r>
              <a:rPr lang="el-GR" dirty="0">
                <a:solidFill>
                  <a:srgbClr val="0A0A0A"/>
                </a:solidFill>
                <a:latin typeface="Google Sans"/>
              </a:rPr>
              <a:t>€</a:t>
            </a:r>
            <a:r>
              <a:rPr lang="el-GR" i="0" dirty="0">
                <a:solidFill>
                  <a:srgbClr val="0A0A0A"/>
                </a:solidFill>
                <a:effectLst/>
                <a:latin typeface="Google Sans"/>
              </a:rPr>
              <a:t>120.</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Ρωτάτε με ευγένεια: «Σε ποιον μπορώ να απευθυνθώ για να διορθωθεί το λάθος;».</a:t>
            </a:r>
          </a:p>
        </p:txBody>
      </p:sp>
      <p:sp>
        <p:nvSpPr>
          <p:cNvPr id="16" name="TextBox 15">
            <a:extLst>
              <a:ext uri="{FF2B5EF4-FFF2-40B4-BE49-F238E27FC236}">
                <a16:creationId xmlns:a16="http://schemas.microsoft.com/office/drawing/2014/main" id="{BBF9D820-3326-3D86-F11E-BAEEE66ACC1B}"/>
              </a:ext>
            </a:extLst>
          </p:cNvPr>
          <p:cNvSpPr txBox="1"/>
          <p:nvPr/>
        </p:nvSpPr>
        <p:spPr>
          <a:xfrm>
            <a:off x="6955246" y="3071484"/>
            <a:ext cx="5081452" cy="3481081"/>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Β: Ο Υπάλληλος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Χαιρετάτε τον πελάτη και ζητάτε τον αριθμό του λογαριασμού.</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Κοιτάτε τον υπολογιστή και βλέπετε ότι υπάρχει μια χρέωση για «υπερβολική χρήση δεδομένων (</a:t>
            </a:r>
            <a:r>
              <a:rPr lang="el-GR" i="0" dirty="0" err="1">
                <a:solidFill>
                  <a:srgbClr val="0A0A0A"/>
                </a:solidFill>
                <a:effectLst/>
                <a:latin typeface="Google Sans"/>
              </a:rPr>
              <a:t>internet</a:t>
            </a:r>
            <a:r>
              <a:rPr lang="el-GR" i="0" dirty="0">
                <a:solidFill>
                  <a:srgbClr val="0A0A0A"/>
                </a:solidFill>
                <a:effectLst/>
                <a:latin typeface="Google Sans"/>
              </a:rPr>
              <a:t>)».</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στον πελάτη τι συνέβη.</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Του λέτε ότι πρέπει να μιλήσει με τον προϊστάμενο του τμήματος ή να κάνει μια γραπτή ένσταση.</a:t>
            </a:r>
          </a:p>
        </p:txBody>
      </p:sp>
      <p:sp>
        <p:nvSpPr>
          <p:cNvPr id="3" name="TextBox 2">
            <a:extLst>
              <a:ext uri="{FF2B5EF4-FFF2-40B4-BE49-F238E27FC236}">
                <a16:creationId xmlns:a16="http://schemas.microsoft.com/office/drawing/2014/main" id="{F167BC6B-5A21-3B3E-0F20-F9745798DC01}"/>
              </a:ext>
            </a:extLst>
          </p:cNvPr>
          <p:cNvSpPr txBox="1"/>
          <p:nvPr/>
        </p:nvSpPr>
        <p:spPr>
          <a:xfrm rot="1612780">
            <a:off x="7611472" y="1104349"/>
            <a:ext cx="4066540" cy="923330"/>
          </a:xfrm>
          <a:prstGeom prst="rect">
            <a:avLst/>
          </a:prstGeom>
          <a:noFill/>
        </p:spPr>
        <p:txBody>
          <a:bodyPr wrap="square">
            <a:spAutoFit/>
          </a:bodyPr>
          <a:lstStyle/>
          <a:p>
            <a:r>
              <a:rPr lang="el-GR" b="1" dirty="0">
                <a:solidFill>
                  <a:srgbClr val="FF0000"/>
                </a:solidFill>
              </a:rPr>
              <a:t>Θέλω </a:t>
            </a:r>
            <a:r>
              <a:rPr lang="el-GR" b="1" u="none" strike="noStrike" dirty="0">
                <a:solidFill>
                  <a:srgbClr val="FF0000"/>
                </a:solidFill>
                <a:effectLst/>
                <a:latin typeface="Google Sans"/>
              </a:rPr>
              <a:t>να ελέγξετε</a:t>
            </a:r>
            <a:r>
              <a:rPr lang="el-GR" b="1" dirty="0">
                <a:solidFill>
                  <a:srgbClr val="FF0000"/>
                </a:solidFill>
              </a:rPr>
              <a:t> τον λογαριασμό μου!</a:t>
            </a:r>
          </a:p>
          <a:p>
            <a:r>
              <a:rPr lang="el-GR" b="1" dirty="0">
                <a:solidFill>
                  <a:srgbClr val="FF0000"/>
                </a:solidFill>
              </a:rPr>
              <a:t>Μπορείτε να μου δώσετε τον αριθμό; </a:t>
            </a:r>
          </a:p>
          <a:p>
            <a:r>
              <a:rPr lang="el-GR" b="1" dirty="0">
                <a:solidFill>
                  <a:srgbClr val="FF0000"/>
                </a:solidFill>
              </a:rPr>
              <a:t>Πρέπει να πληρώσω;</a:t>
            </a:r>
          </a:p>
        </p:txBody>
      </p:sp>
    </p:spTree>
    <p:extLst>
      <p:ext uri="{BB962C8B-B14F-4D97-AF65-F5344CB8AC3E}">
        <p14:creationId xmlns:p14="http://schemas.microsoft.com/office/powerpoint/2010/main" val="2473843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403</TotalTime>
  <Words>1008</Words>
  <Application>Microsoft Office PowerPoint</Application>
  <PresentationFormat>Ευρεία οθόνη</PresentationFormat>
  <Paragraphs>83</Paragraphs>
  <Slides>13</Slides>
  <Notes>2</Notes>
  <HiddenSlides>0</HiddenSlides>
  <MMClips>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101</cp:revision>
  <dcterms:created xsi:type="dcterms:W3CDTF">2025-05-12T06:17:38Z</dcterms:created>
  <dcterms:modified xsi:type="dcterms:W3CDTF">2026-05-06T10:14:37Z</dcterms:modified>
</cp:coreProperties>
</file>