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32" r:id="rId2"/>
    <p:sldId id="494" r:id="rId3"/>
    <p:sldId id="424" r:id="rId4"/>
    <p:sldId id="443" r:id="rId5"/>
    <p:sldId id="449" r:id="rId6"/>
    <p:sldId id="448" r:id="rId7"/>
    <p:sldId id="450" r:id="rId8"/>
    <p:sldId id="447" r:id="rId9"/>
    <p:sldId id="467" r:id="rId10"/>
    <p:sldId id="491" r:id="rId11"/>
    <p:sldId id="444" r:id="rId12"/>
    <p:sldId id="495" r:id="rId13"/>
    <p:sldId id="493" r:id="rId14"/>
    <p:sldId id="492" r:id="rId15"/>
    <p:sldId id="468" r:id="rId16"/>
    <p:sldId id="464" r:id="rId17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96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8440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259495" y="264263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277170" y="3296464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67152" y="107264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375239" y="122310"/>
            <a:ext cx="11591693" cy="6620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3</a:t>
            </a:r>
            <a:r>
              <a:rPr lang="en-US" sz="1600" b="1" dirty="0"/>
              <a:t>8</a:t>
            </a:r>
            <a:r>
              <a:rPr lang="el-GR" sz="1600" b="1" baseline="30000" dirty="0"/>
              <a:t>Ο</a:t>
            </a:r>
            <a:r>
              <a:rPr lang="el-GR" sz="1600" b="1" dirty="0"/>
              <a:t> ΜΑΘΗΜΑ :</a:t>
            </a:r>
            <a:endParaRPr lang="el-GR" sz="1600" dirty="0"/>
          </a:p>
          <a:p>
            <a:pPr algn="ctr"/>
            <a:r>
              <a:rPr lang="el-GR" sz="1600" b="1" dirty="0" err="1"/>
              <a:t>Κυπροκλασική</a:t>
            </a:r>
            <a:r>
              <a:rPr lang="el-GR" sz="1600" b="1" dirty="0"/>
              <a:t> Εποχή (475 – 325 π.Χ.): Οι επιχειρήσεις των Ελλήνων για απελευθέρωση της Κύπρου</a:t>
            </a:r>
          </a:p>
          <a:p>
            <a:pPr algn="l" rtl="0" fontAlgn="base">
              <a:lnSpc>
                <a:spcPts val="1639"/>
              </a:lnSpc>
            </a:pPr>
            <a:endParaRPr lang="el-GR" sz="1600" b="0" i="0" dirty="0">
              <a:solidFill>
                <a:srgbClr val="000000"/>
              </a:solidFill>
              <a:effectLst/>
            </a:endParaRPr>
          </a:p>
          <a:p>
            <a:pPr algn="just" rtl="0" fontAlgn="base">
              <a:lnSpc>
                <a:spcPts val="1639"/>
              </a:lnSpc>
              <a:spcAft>
                <a:spcPts val="1000"/>
              </a:spcAft>
              <a:buNone/>
            </a:pPr>
            <a:r>
              <a:rPr lang="el-GR" sz="1600" b="0" i="0" u="sng" dirty="0">
                <a:solidFill>
                  <a:srgbClr val="000000"/>
                </a:solidFill>
                <a:effectLst/>
              </a:rPr>
              <a:t>Μετά τους</a:t>
            </a:r>
            <a:r>
              <a:rPr lang="el-GR" sz="1600" b="1" i="0" u="sng" dirty="0">
                <a:solidFill>
                  <a:srgbClr val="000000"/>
                </a:solidFill>
                <a:effectLst/>
              </a:rPr>
              <a:t> περσικούς πολέμους </a:t>
            </a:r>
            <a:r>
              <a:rPr lang="el-GR" sz="1600" b="0" i="0" u="sng" dirty="0">
                <a:solidFill>
                  <a:srgbClr val="000000"/>
                </a:solidFill>
                <a:effectLst/>
              </a:rPr>
              <a:t>και την</a:t>
            </a:r>
            <a:r>
              <a:rPr lang="el-GR" sz="1600" b="1" i="0" u="sng" dirty="0">
                <a:solidFill>
                  <a:srgbClr val="000000"/>
                </a:solidFill>
                <a:effectLst/>
              </a:rPr>
              <a:t> ήττα των Περσών στην Ελλάδα: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 </a:t>
            </a:r>
          </a:p>
          <a:p>
            <a:pPr algn="just" rtl="0" fontAlgn="base">
              <a:lnSpc>
                <a:spcPts val="1639"/>
              </a:lnSpc>
              <a:buFont typeface="Arial" panose="020B0604020202020204" pitchFamily="34" charset="0"/>
              <a:buChar char="•"/>
            </a:pPr>
            <a:r>
              <a:rPr lang="el-GR" sz="1600" b="0" i="0" dirty="0">
                <a:solidFill>
                  <a:srgbClr val="000000"/>
                </a:solidFill>
                <a:effectLst/>
              </a:rPr>
              <a:t>Ο αμυντικός πόλεμος των Ελλήνων μετατράπηκε σε επιθετικό. </a:t>
            </a:r>
          </a:p>
          <a:p>
            <a:pPr algn="just" rtl="0" fontAlgn="base">
              <a:lnSpc>
                <a:spcPts val="1639"/>
              </a:lnSpc>
              <a:buFont typeface="Arial" panose="020B0604020202020204" pitchFamily="34" charset="0"/>
              <a:buChar char="•"/>
            </a:pPr>
            <a:r>
              <a:rPr lang="el-GR" sz="1600" b="0" i="0" dirty="0">
                <a:solidFill>
                  <a:srgbClr val="000000"/>
                </a:solidFill>
                <a:effectLst/>
              </a:rPr>
              <a:t>Οι Έλληνες αναλαμβάνουν εκστρατείες για να εκδιώξουν τους Πέρσες από τις ελληνικές περιοχές. </a:t>
            </a:r>
          </a:p>
          <a:p>
            <a:pPr algn="just" rtl="0" fontAlgn="base">
              <a:lnSpc>
                <a:spcPts val="1639"/>
              </a:lnSpc>
              <a:spcAft>
                <a:spcPts val="1000"/>
              </a:spcAft>
              <a:buNone/>
            </a:pPr>
            <a:r>
              <a:rPr lang="el-GR" sz="1600" b="1" i="0" u="sng" dirty="0">
                <a:solidFill>
                  <a:srgbClr val="000000"/>
                </a:solidFill>
                <a:effectLst/>
              </a:rPr>
              <a:t>Λόγοι εκστρατείας των Ελλήνων στην Κύπρο: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 </a:t>
            </a:r>
          </a:p>
          <a:p>
            <a:pPr algn="just" rtl="0" fontAlgn="base">
              <a:lnSpc>
                <a:spcPts val="1639"/>
              </a:lnSpc>
              <a:buFont typeface="Arial" panose="020B0604020202020204" pitchFamily="34" charset="0"/>
              <a:buChar char="•"/>
            </a:pPr>
            <a:r>
              <a:rPr lang="el-GR" sz="1600" b="0" i="0" dirty="0">
                <a:solidFill>
                  <a:srgbClr val="000000"/>
                </a:solidFill>
                <a:effectLst/>
              </a:rPr>
              <a:t>Η στρατηγική θέση της Κύπρου στη Μεσόγειο και κοντά στα παράλια της Μ. Ασίας. </a:t>
            </a:r>
          </a:p>
          <a:p>
            <a:pPr algn="just" rtl="0" fontAlgn="base">
              <a:lnSpc>
                <a:spcPts val="1639"/>
              </a:lnSpc>
              <a:buFont typeface="Arial" panose="020B0604020202020204" pitchFamily="34" charset="0"/>
              <a:buChar char="•"/>
            </a:pPr>
            <a:r>
              <a:rPr lang="el-GR" sz="1600" b="0" i="0" dirty="0">
                <a:solidFill>
                  <a:srgbClr val="000000"/>
                </a:solidFill>
                <a:effectLst/>
              </a:rPr>
              <a:t>Το γεγονός ότι στάθμευαν στην Κύπρο φοινικικές και περσικές δυνάμεις. </a:t>
            </a:r>
          </a:p>
          <a:p>
            <a:pPr algn="just" rtl="0" fontAlgn="base">
              <a:lnSpc>
                <a:spcPts val="1639"/>
              </a:lnSpc>
              <a:spcAft>
                <a:spcPts val="1000"/>
              </a:spcAft>
              <a:buNone/>
            </a:pPr>
            <a:r>
              <a:rPr lang="el-GR" sz="1600" b="1" i="0" u="sng" dirty="0">
                <a:solidFill>
                  <a:srgbClr val="000000"/>
                </a:solidFill>
                <a:effectLst/>
              </a:rPr>
              <a:t>Η πρώτη εκστρατεία (478 π.Χ.)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 </a:t>
            </a:r>
          </a:p>
          <a:p>
            <a:pPr algn="just" rtl="0" fontAlgn="base">
              <a:lnSpc>
                <a:spcPts val="1639"/>
              </a:lnSpc>
              <a:buFont typeface="Arial" panose="020B0604020202020204" pitchFamily="34" charset="0"/>
              <a:buChar char="•"/>
            </a:pPr>
            <a:r>
              <a:rPr lang="el-GR" sz="1600" b="1" i="0" u="sng" dirty="0">
                <a:solidFill>
                  <a:srgbClr val="000000"/>
                </a:solidFill>
                <a:effectLst/>
              </a:rPr>
              <a:t>Επικεφαλής της εκστρατείας: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 Ο βασιλιάς της Σπάρτης Παυσανίας </a:t>
            </a:r>
          </a:p>
          <a:p>
            <a:pPr algn="just" rtl="0" fontAlgn="base">
              <a:lnSpc>
                <a:spcPts val="1639"/>
              </a:lnSpc>
              <a:buFont typeface="Arial" panose="020B0604020202020204" pitchFamily="34" charset="0"/>
              <a:buChar char="•"/>
            </a:pPr>
            <a:r>
              <a:rPr lang="el-GR" sz="1600" b="0" i="0" dirty="0">
                <a:solidFill>
                  <a:srgbClr val="000000"/>
                </a:solidFill>
                <a:effectLst/>
              </a:rPr>
              <a:t>Μαζί του και οι Αθηναίοι Αριστείδης και Κίμωνας. </a:t>
            </a:r>
          </a:p>
          <a:p>
            <a:pPr algn="just" rtl="0" fontAlgn="base">
              <a:lnSpc>
                <a:spcPts val="1639"/>
              </a:lnSpc>
              <a:buFont typeface="Arial" panose="020B0604020202020204" pitchFamily="34" charset="0"/>
              <a:buChar char="•"/>
            </a:pPr>
            <a:r>
              <a:rPr lang="el-GR" sz="1600" b="0" i="0" dirty="0">
                <a:solidFill>
                  <a:srgbClr val="000000"/>
                </a:solidFill>
                <a:effectLst/>
              </a:rPr>
              <a:t>Απελευθερώνουν τις περισσότερες πόλεις με τη βοήθεια των κατοίκων τους. </a:t>
            </a:r>
          </a:p>
          <a:p>
            <a:pPr algn="just" rtl="0" fontAlgn="base">
              <a:lnSpc>
                <a:spcPts val="1639"/>
              </a:lnSpc>
              <a:buFont typeface="Arial" panose="020B0604020202020204" pitchFamily="34" charset="0"/>
              <a:buChar char="•"/>
            </a:pPr>
            <a:r>
              <a:rPr lang="el-GR" sz="1600" b="0" i="0" dirty="0">
                <a:solidFill>
                  <a:srgbClr val="000000"/>
                </a:solidFill>
                <a:effectLst/>
              </a:rPr>
              <a:t>Αποπλέουν στη συνέχεια οι Έλληνες για το Βυζάντιο, με αποτέλεσμα οι Πέρσες να γίνουν και πάλι κυρίαρχοι του νησιού. </a:t>
            </a:r>
          </a:p>
          <a:p>
            <a:pPr algn="just" rtl="0" fontAlgn="base">
              <a:lnSpc>
                <a:spcPts val="1639"/>
              </a:lnSpc>
              <a:spcAft>
                <a:spcPts val="1000"/>
              </a:spcAft>
              <a:buNone/>
            </a:pPr>
            <a:r>
              <a:rPr lang="el-GR" sz="1600" b="1" i="0" u="sng" dirty="0">
                <a:solidFill>
                  <a:srgbClr val="000000"/>
                </a:solidFill>
                <a:effectLst/>
              </a:rPr>
              <a:t>Η εκστρατεία του Κίμωνα (450 – 449 π.Χ.)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 </a:t>
            </a:r>
          </a:p>
          <a:p>
            <a:pPr algn="just" rtl="0" fontAlgn="base">
              <a:lnSpc>
                <a:spcPts val="1639"/>
              </a:lnSpc>
              <a:buFont typeface="Arial" panose="020B0604020202020204" pitchFamily="34" charset="0"/>
              <a:buChar char="•"/>
            </a:pPr>
            <a:r>
              <a:rPr lang="el-GR" sz="1600" b="1" i="0" u="sng" dirty="0">
                <a:solidFill>
                  <a:srgbClr val="000000"/>
                </a:solidFill>
                <a:effectLst/>
              </a:rPr>
              <a:t>Επικεφαλής της εκστρατείας: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 Κίμων και </a:t>
            </a:r>
            <a:r>
              <a:rPr lang="el-GR" sz="1600" b="0" i="0" dirty="0" err="1">
                <a:solidFill>
                  <a:srgbClr val="000000"/>
                </a:solidFill>
                <a:effectLst/>
              </a:rPr>
              <a:t>Αναξικράτης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  </a:t>
            </a:r>
          </a:p>
          <a:p>
            <a:pPr algn="just" rtl="0" fontAlgn="base">
              <a:lnSpc>
                <a:spcPts val="1639"/>
              </a:lnSpc>
              <a:buFont typeface="Arial" panose="020B0604020202020204" pitchFamily="34" charset="0"/>
              <a:buChar char="•"/>
            </a:pPr>
            <a:r>
              <a:rPr lang="el-GR" sz="1600" b="0" i="0" dirty="0">
                <a:solidFill>
                  <a:srgbClr val="000000"/>
                </a:solidFill>
                <a:effectLst/>
              </a:rPr>
              <a:t>Καταλαμβάνουν το Μάριο και απελευθερώνουν τους </a:t>
            </a:r>
            <a:r>
              <a:rPr lang="el-GR" sz="1600" b="0" i="0" dirty="0" err="1">
                <a:solidFill>
                  <a:srgbClr val="000000"/>
                </a:solidFill>
                <a:effectLst/>
              </a:rPr>
              <a:t>Σόλους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. </a:t>
            </a:r>
          </a:p>
          <a:p>
            <a:pPr algn="just" rtl="0" fontAlgn="base">
              <a:lnSpc>
                <a:spcPts val="1639"/>
              </a:lnSpc>
              <a:buFont typeface="Arial" panose="020B0604020202020204" pitchFamily="34" charset="0"/>
              <a:buChar char="•"/>
            </a:pPr>
            <a:r>
              <a:rPr lang="el-GR" sz="1600" b="0" i="0" u="sng" dirty="0">
                <a:solidFill>
                  <a:srgbClr val="000000"/>
                </a:solidFill>
                <a:effectLst/>
              </a:rPr>
              <a:t>Κατά την πολιορκία του Κιτίου: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 </a:t>
            </a:r>
          </a:p>
          <a:p>
            <a:pPr algn="just" rtl="0" fontAlgn="base">
              <a:lnSpc>
                <a:spcPts val="1639"/>
              </a:lnSpc>
              <a:buNone/>
            </a:pPr>
            <a:r>
              <a:rPr lang="el-GR" sz="1600" b="1" i="0" u="sng" dirty="0">
                <a:solidFill>
                  <a:srgbClr val="000000"/>
                </a:solidFill>
                <a:effectLst/>
              </a:rPr>
              <a:t>(</a:t>
            </a:r>
            <a:r>
              <a:rPr lang="el-GR" sz="1600" b="1" i="0" dirty="0">
                <a:solidFill>
                  <a:srgbClr val="000000"/>
                </a:solidFill>
                <a:effectLst/>
              </a:rPr>
              <a:t>α)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 ο Κίμων αρρώστησε και πέθανε, </a:t>
            </a:r>
          </a:p>
          <a:p>
            <a:pPr algn="just" rtl="0" fontAlgn="base">
              <a:lnSpc>
                <a:spcPts val="1639"/>
              </a:lnSpc>
              <a:buNone/>
            </a:pPr>
            <a:r>
              <a:rPr lang="el-GR" sz="1600" b="1" i="0" dirty="0">
                <a:solidFill>
                  <a:srgbClr val="000000"/>
                </a:solidFill>
                <a:effectLst/>
              </a:rPr>
              <a:t>(β)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 ο θάνατός του κρατήθηκε μυστικός (για 30 μέρες), ώστε να αποφευχθεί η πτώση του ηθικού των στρατιωτών. </a:t>
            </a:r>
          </a:p>
          <a:p>
            <a:pPr algn="just" rtl="0" fontAlgn="base">
              <a:lnSpc>
                <a:spcPts val="1639"/>
              </a:lnSpc>
              <a:buFont typeface="Arial" panose="020B0604020202020204" pitchFamily="34" charset="0"/>
              <a:buChar char="•"/>
            </a:pPr>
            <a:r>
              <a:rPr lang="el-GR" sz="1600" b="0" i="0" u="sng" dirty="0">
                <a:solidFill>
                  <a:srgbClr val="000000"/>
                </a:solidFill>
                <a:effectLst/>
              </a:rPr>
              <a:t>Πραγματοποιείται η ναυμαχία της Σαλαμίνας όπου: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 </a:t>
            </a:r>
          </a:p>
          <a:p>
            <a:pPr algn="just" rtl="0" fontAlgn="base">
              <a:lnSpc>
                <a:spcPts val="1639"/>
              </a:lnSpc>
              <a:buNone/>
            </a:pPr>
            <a:r>
              <a:rPr lang="el-GR" sz="1600" b="1" i="0" dirty="0">
                <a:solidFill>
                  <a:srgbClr val="000000"/>
                </a:solidFill>
                <a:effectLst/>
              </a:rPr>
              <a:t>(α)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 οι Έλληνες νίκησαν τον στόλο των Περσών και των Φοινίκων, </a:t>
            </a:r>
          </a:p>
          <a:p>
            <a:pPr algn="just" rtl="0" fontAlgn="base">
              <a:lnSpc>
                <a:spcPts val="1639"/>
              </a:lnSpc>
              <a:buNone/>
            </a:pPr>
            <a:r>
              <a:rPr lang="el-GR" sz="1600" b="1" i="0" dirty="0">
                <a:solidFill>
                  <a:srgbClr val="000000"/>
                </a:solidFill>
                <a:effectLst/>
              </a:rPr>
              <a:t>(β)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 σκοτώνεται ο </a:t>
            </a:r>
            <a:r>
              <a:rPr lang="el-GR" sz="1600" b="0" i="0" dirty="0" err="1">
                <a:solidFill>
                  <a:srgbClr val="000000"/>
                </a:solidFill>
                <a:effectLst/>
              </a:rPr>
              <a:t>Αναξικράτης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 </a:t>
            </a:r>
          </a:p>
          <a:p>
            <a:pPr algn="just" rtl="0" fontAlgn="base">
              <a:lnSpc>
                <a:spcPts val="1639"/>
              </a:lnSpc>
              <a:buNone/>
            </a:pPr>
            <a:r>
              <a:rPr lang="el-GR" sz="1600" b="1" i="0" dirty="0">
                <a:solidFill>
                  <a:srgbClr val="000000"/>
                </a:solidFill>
                <a:effectLst/>
              </a:rPr>
              <a:t>(γ)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 η νίκη αποδίδεται στον Κίμωνα («και νεκρός </a:t>
            </a:r>
            <a:r>
              <a:rPr lang="el-GR" sz="1600" b="0" i="0" dirty="0" err="1">
                <a:solidFill>
                  <a:srgbClr val="000000"/>
                </a:solidFill>
                <a:effectLst/>
              </a:rPr>
              <a:t>ενίκα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») </a:t>
            </a:r>
          </a:p>
          <a:p>
            <a:pPr algn="just" rtl="0" fontAlgn="base">
              <a:lnSpc>
                <a:spcPts val="1639"/>
              </a:lnSpc>
              <a:buFont typeface="Arial" panose="020B0604020202020204" pitchFamily="34" charset="0"/>
              <a:buChar char="•"/>
            </a:pPr>
            <a:r>
              <a:rPr lang="el-GR" sz="1600" b="0" i="0" dirty="0">
                <a:solidFill>
                  <a:srgbClr val="000000"/>
                </a:solidFill>
                <a:effectLst/>
              </a:rPr>
              <a:t>Μετά τον θάνατο των δυο αρχηγών, οι Αθηναίοι επιστρέφουν στην Ελλάδα χωρίς να απελευθερώσουν το νησί. </a:t>
            </a:r>
            <a:endParaRPr lang="el-GR" sz="1600" b="1" dirty="0"/>
          </a:p>
          <a:p>
            <a:pPr algn="ctr"/>
            <a:endParaRPr lang="el-GR" sz="1600" b="1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086DF23-8C0F-2E9B-95DF-E16F9F551878}"/>
              </a:ext>
            </a:extLst>
          </p:cNvPr>
          <p:cNvSpPr/>
          <p:nvPr/>
        </p:nvSpPr>
        <p:spPr>
          <a:xfrm>
            <a:off x="8064404" y="6119428"/>
            <a:ext cx="3941898" cy="6506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200" dirty="0" err="1"/>
              <a:t>Δρ</a:t>
            </a:r>
            <a:r>
              <a:rPr lang="el-GR" sz="1200" dirty="0"/>
              <a:t> Ελένη  Χαραλάμπους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/>
              <a:t>https://www.e-charalambous.com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FF002-F732-EE89-9DAA-C14DD2857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2FD4ABC-783D-42BA-A0D9-58B5D7F68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2" b="38353"/>
          <a:stretch>
            <a:fillRect/>
          </a:stretch>
        </p:blipFill>
        <p:spPr>
          <a:xfrm>
            <a:off x="147637" y="1919882"/>
            <a:ext cx="3971925" cy="2900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0EE4945-87FA-572B-3AB7-C7EFF6512AC8}"/>
              </a:ext>
            </a:extLst>
          </p:cNvPr>
          <p:cNvSpPr/>
          <p:nvPr/>
        </p:nvSpPr>
        <p:spPr>
          <a:xfrm>
            <a:off x="4486275" y="800101"/>
            <a:ext cx="7558088" cy="51399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0" fontAlgn="base">
              <a:spcAft>
                <a:spcPts val="1000"/>
              </a:spcAft>
            </a:pPr>
            <a:r>
              <a:rPr lang="el-GR" sz="2400" i="0" dirty="0">
                <a:solidFill>
                  <a:srgbClr val="000000"/>
                </a:solidFill>
                <a:effectLst/>
              </a:rPr>
              <a:t>Μετά τους περσικούς πολέμους και την  ______ των   Περσών </a:t>
            </a:r>
            <a:r>
              <a:rPr lang="el-GR" sz="2400" dirty="0">
                <a:solidFill>
                  <a:srgbClr val="000000"/>
                </a:solidFill>
              </a:rPr>
              <a:t>στην Ελλάδα, ο αμυντικός πόλεμος των Ελλήνων μετατράπηκε σε __________. Οι Έλληνες αναλαμβάνουν ______________για να   εκδιώξουν  τους Πέρσες από τις ελληνικές περιοχές. Μεταξύ  άλλων  οι λόγοι της  εκστρατείας των Ελλήνων  στην Κύπρο ήταν η  στρατηγική ___________της Κύπρου  στη Μεσόγειο και κοντά  στα παράλια της Μ. Ασίας   και  το   γεγονός ότι στάθμευαν στην Κύπρο ___________ και   περσικές   δυνάμεις. 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A03C5D90-4119-1E14-12B9-50D5D70A2BA5}"/>
              </a:ext>
            </a:extLst>
          </p:cNvPr>
          <p:cNvSpPr/>
          <p:nvPr/>
        </p:nvSpPr>
        <p:spPr>
          <a:xfrm>
            <a:off x="1352550" y="5557836"/>
            <a:ext cx="1400174" cy="3821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0" fontAlgn="base">
              <a:lnSpc>
                <a:spcPts val="1639"/>
              </a:lnSpc>
            </a:pPr>
            <a:endParaRPr lang="el-GR" sz="360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72604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031BFC-6D3E-4CF2-6576-76B442D72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7" t="24167" r="23473" b="9445"/>
          <a:stretch>
            <a:fillRect/>
          </a:stretch>
        </p:blipFill>
        <p:spPr>
          <a:xfrm>
            <a:off x="185738" y="223231"/>
            <a:ext cx="11644312" cy="6411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78149AC-1ECE-C3E6-02CC-55AA698B908D}"/>
              </a:ext>
            </a:extLst>
          </p:cNvPr>
          <p:cNvSpPr/>
          <p:nvPr/>
        </p:nvSpPr>
        <p:spPr>
          <a:xfrm rot="21277431">
            <a:off x="3506653" y="5745613"/>
            <a:ext cx="8493193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Νικόλαος Ανδριώτης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κ.ά., </a:t>
            </a:r>
            <a:r>
              <a:rPr lang="el-GR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dirty="0">
                <a:solidFill>
                  <a:schemeClr val="tx1"/>
                </a:solidFill>
              </a:rPr>
              <a:t>,  τ. Γ1, Αθήνα 1971,  σελ.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>
                <a:solidFill>
                  <a:schemeClr val="tx1"/>
                </a:solidFill>
              </a:rPr>
              <a:t>60.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28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Λάρνακα - Η πόλη του Ζήνωνα είναι η τρίτη σε μέγεθος πόλη της Κύπρου">
            <a:extLst>
              <a:ext uri="{FF2B5EF4-FFF2-40B4-BE49-F238E27FC236}">
                <a16:creationId xmlns:a16="http://schemas.microsoft.com/office/drawing/2014/main" id="{D0A9AC10-3451-9519-5974-99E7CB1D8C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98B4C3-4220-9CF5-A868-C98468049947}"/>
              </a:ext>
            </a:extLst>
          </p:cNvPr>
          <p:cNvSpPr txBox="1"/>
          <p:nvPr/>
        </p:nvSpPr>
        <p:spPr>
          <a:xfrm>
            <a:off x="432198" y="6141227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l-GR" dirty="0" err="1"/>
          </a:p>
        </p:txBody>
      </p:sp>
      <p:pic>
        <p:nvPicPr>
          <p:cNvPr id="1028" name="Picture 4" descr="Larnaka Storytelling Statues">
            <a:extLst>
              <a:ext uri="{FF2B5EF4-FFF2-40B4-BE49-F238E27FC236}">
                <a16:creationId xmlns:a16="http://schemas.microsoft.com/office/drawing/2014/main" id="{D75954E6-AA79-EF2F-B43A-7D9F62398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816" y="160449"/>
            <a:ext cx="5511402" cy="5356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0FCDDC-DC93-F853-EFC5-48A23F534974}"/>
              </a:ext>
            </a:extLst>
          </p:cNvPr>
          <p:cNvSpPr txBox="1"/>
          <p:nvPr/>
        </p:nvSpPr>
        <p:spPr>
          <a:xfrm>
            <a:off x="6986587" y="6141227"/>
            <a:ext cx="4773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2"/>
                </a:solidFill>
              </a:rPr>
              <a:t>https://share.google/9rlPHD3tVOofVpLQT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40E318-17B2-A9A6-F7EB-135EEA9E49CF}"/>
              </a:ext>
            </a:extLst>
          </p:cNvPr>
          <p:cNvSpPr txBox="1"/>
          <p:nvPr/>
        </p:nvSpPr>
        <p:spPr>
          <a:xfrm>
            <a:off x="7504510" y="5644379"/>
            <a:ext cx="4068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l-GR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Η προτομή του Κίμωνος, Λάρνακα</a:t>
            </a:r>
          </a:p>
        </p:txBody>
      </p:sp>
      <p:pic>
        <p:nvPicPr>
          <p:cNvPr id="1032" name="Picture 8" descr="ΝΑΥΑΓΟΣΩΣΤΙΚΟΣ ΟΜΙΛΟΣ «ΚΙΜΩΝ» ΛΑΡΝΑΚΑΣ – Cyprus Life Saving Federation">
            <a:extLst>
              <a:ext uri="{FF2B5EF4-FFF2-40B4-BE49-F238E27FC236}">
                <a16:creationId xmlns:a16="http://schemas.microsoft.com/office/drawing/2014/main" id="{8CE4BD4A-EA02-329B-21EF-F41C3B929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2" y="784813"/>
            <a:ext cx="6093618" cy="5356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A7EF47-A1A5-161F-ACC6-8EC2AFC2C084}"/>
              </a:ext>
            </a:extLst>
          </p:cNvPr>
          <p:cNvSpPr txBox="1"/>
          <p:nvPr/>
        </p:nvSpPr>
        <p:spPr>
          <a:xfrm>
            <a:off x="846932" y="6325893"/>
            <a:ext cx="4987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2"/>
                </a:solidFill>
              </a:rPr>
              <a:t>https://share.google/Df0lm9VXriVWCZNPt</a:t>
            </a:r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BEC0FB31-5CBB-5DF2-3D39-4C31477E0B61}"/>
              </a:ext>
            </a:extLst>
          </p:cNvPr>
          <p:cNvSpPr/>
          <p:nvPr/>
        </p:nvSpPr>
        <p:spPr>
          <a:xfrm>
            <a:off x="154782" y="-24034"/>
            <a:ext cx="6093618" cy="74295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Επικαιροποίηση </a:t>
            </a:r>
          </a:p>
        </p:txBody>
      </p:sp>
    </p:spTree>
    <p:extLst>
      <p:ext uri="{BB962C8B-B14F-4D97-AF65-F5344CB8AC3E}">
        <p14:creationId xmlns:p14="http://schemas.microsoft.com/office/powerpoint/2010/main" val="631820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: </a:t>
            </a:r>
            <a:r>
              <a:rPr lang="el-CY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Αγγελική Παντελίδου, Καλλιόπη Πρωτοπαπά, Σάββας Γιαλλουρίδης, </a:t>
            </a:r>
            <a:r>
              <a:rPr lang="el-CY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Ιστορία της Κύπρου για το Γυμνάσιο</a:t>
            </a:r>
            <a:r>
              <a:rPr lang="el-CY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Υπηρεσία Ανάπτυξης Προγραμμάτων, Λευκωσία, 1994, σ. 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el-CY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37.</a:t>
            </a:r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 </a:t>
            </a:r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259495" y="264263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277170" y="3296464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67152" y="107264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375239" y="122310"/>
            <a:ext cx="11591693" cy="6620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/>
              <a:t> 39o  </a:t>
            </a:r>
            <a:r>
              <a:rPr lang="el-GR" sz="1600" b="1" dirty="0"/>
              <a:t>ΜΑΘΗΜΑ :</a:t>
            </a:r>
            <a:endParaRPr lang="el-GR" sz="1600" dirty="0"/>
          </a:p>
          <a:p>
            <a:pPr algn="ctr">
              <a:lnSpc>
                <a:spcPct val="150000"/>
              </a:lnSpc>
            </a:pPr>
            <a:r>
              <a:rPr lang="el-GR" sz="1600" b="1" dirty="0" err="1"/>
              <a:t>Κυπροκλασική</a:t>
            </a:r>
            <a:r>
              <a:rPr lang="el-GR" sz="1600" b="1" dirty="0"/>
              <a:t> Εποχή (475 – 325 π.Χ.): Οι επιχειρήσεις των Ελλήνων για απελευθέρωση της Κύπρου</a:t>
            </a:r>
          </a:p>
          <a:p>
            <a:pPr algn="l" rtl="0" fontAlgn="base">
              <a:lnSpc>
                <a:spcPct val="150000"/>
              </a:lnSpc>
              <a:spcBef>
                <a:spcPts val="150"/>
              </a:spcBef>
              <a:buNone/>
            </a:pPr>
            <a:r>
              <a:rPr lang="el-GR" sz="18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Ειρήνη του Καλλία»:</a:t>
            </a:r>
            <a:r>
              <a:rPr lang="el-G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l-G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Η νίκη στη ναυμαχία στη Σαλαμίνα οδήγησε στην υπογραφή της Ειρήνης του Καλλία το 448 π.Χ., </a:t>
            </a:r>
          </a:p>
          <a:p>
            <a:pPr algn="l" rtl="0" fontAlgn="base">
              <a:lnSpc>
                <a:spcPct val="150000"/>
              </a:lnSpc>
              <a:spcBef>
                <a:spcPts val="150"/>
              </a:spcBef>
              <a:buNone/>
            </a:pPr>
            <a:endParaRPr lang="el-G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>
              <a:lnSpc>
                <a:spcPct val="150000"/>
              </a:lnSpc>
              <a:spcBef>
                <a:spcPts val="150"/>
              </a:spcBef>
              <a:buNone/>
            </a:pPr>
            <a:r>
              <a:rPr lang="el-G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σύμφωνα με την οποία  : </a:t>
            </a:r>
          </a:p>
          <a:p>
            <a:pPr algn="l" rtl="0" fontAlgn="base">
              <a:lnSpc>
                <a:spcPct val="150000"/>
              </a:lnSpc>
              <a:spcBef>
                <a:spcPts val="150"/>
              </a:spcBef>
              <a:buNone/>
            </a:pPr>
            <a:r>
              <a:rPr lang="el-G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                                                                                         </a:t>
            </a:r>
            <a:r>
              <a:rPr lang="el-G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 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>
              <a:lnSpc>
                <a:spcPct val="150000"/>
              </a:lnSpc>
              <a:spcBef>
                <a:spcPts val="150"/>
              </a:spcBef>
              <a:buNone/>
            </a:pPr>
            <a:r>
              <a:rPr lang="el-G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1.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τ</a:t>
            </a:r>
            <a:r>
              <a:rPr lang="el-G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ερματίζονται οι πόλεμοι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endParaRPr lang="el-GR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ct val="150000"/>
              </a:lnSpc>
              <a:buNone/>
            </a:pP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l-G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l-G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οι Αθηναίοι εγκαταλείπουν κάθε διεκδίκηση τους στο νησί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l-G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                                                   </a:t>
            </a:r>
            <a:endParaRPr lang="el-GR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ct val="150000"/>
              </a:lnSpc>
              <a:spcAft>
                <a:spcPts val="150"/>
              </a:spcAft>
              <a:buNone/>
            </a:pP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l-G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3.</a:t>
            </a:r>
            <a:r>
              <a:rPr lang="el-G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η στάση των Περσών απέναντι στο νησί έγινε ακόμη πιο εχθρική. </a:t>
            </a:r>
            <a:endParaRPr lang="el-GR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>
              <a:lnSpc>
                <a:spcPct val="150000"/>
              </a:lnSpc>
              <a:spcAft>
                <a:spcPts val="1000"/>
              </a:spcAft>
              <a:buNone/>
            </a:pPr>
            <a:r>
              <a:rPr lang="el-G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l-GR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>
              <a:lnSpc>
                <a:spcPct val="150000"/>
              </a:lnSpc>
              <a:spcAft>
                <a:spcPts val="1000"/>
              </a:spcAft>
              <a:buNone/>
            </a:pPr>
            <a:r>
              <a:rPr lang="el-G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Με τις προσπάθειες των Ελλήνων να απελευθερώσουν την Κύπρο από τους Πέρσες, το νησί: </a:t>
            </a:r>
            <a:endParaRPr lang="el-GR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ε</a:t>
            </a:r>
            <a:r>
              <a:rPr lang="el-G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πανασυνδέθηκε με την Ελλάδα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endParaRPr lang="el-GR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ή</a:t>
            </a:r>
            <a:r>
              <a:rPr lang="el-G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ρθε σε επαφή με τον κλασικό ελληνικό πολιτισμό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endParaRPr lang="el-GR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ε</a:t>
            </a:r>
            <a:r>
              <a:rPr lang="el-G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πηρεάστηκε έντονα από την ελληνική τεχνοτροπία στον τομέα της γλυπτικής.  </a:t>
            </a:r>
            <a:endParaRPr lang="el-GR" sz="1600" b="1" dirty="0"/>
          </a:p>
          <a:p>
            <a:pPr algn="l" rtl="0" fontAlgn="base">
              <a:lnSpc>
                <a:spcPct val="150000"/>
              </a:lnSpc>
            </a:pPr>
            <a:endParaRPr lang="el-GR" sz="1600" b="0" i="0" dirty="0">
              <a:solidFill>
                <a:srgbClr val="000000"/>
              </a:solidFill>
              <a:effectLst/>
            </a:endParaRPr>
          </a:p>
          <a:p>
            <a:pPr algn="ctr"/>
            <a:endParaRPr lang="el-GR" sz="1600" b="1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63B2975-9595-A3D3-99BF-8CF2E5B6334E}"/>
              </a:ext>
            </a:extLst>
          </p:cNvPr>
          <p:cNvSpPr/>
          <p:nvPr/>
        </p:nvSpPr>
        <p:spPr>
          <a:xfrm>
            <a:off x="8064404" y="6119428"/>
            <a:ext cx="3941898" cy="6506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200" dirty="0" err="1"/>
              <a:t>Δρ</a:t>
            </a:r>
            <a:r>
              <a:rPr lang="el-GR" sz="1200" dirty="0"/>
              <a:t> Ελένη  Χαραλάμπους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/>
              <a:t>https://www.e-charalambous.com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534269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1416-A0A7-953F-532F-23596CF9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EBD92EF6-B1DB-4D88-0CED-794A9481380B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32C5D37-241B-4E0A-DDE8-E9CCB8F94495}"/>
              </a:ext>
            </a:extLst>
          </p:cNvPr>
          <p:cNvSpPr/>
          <p:nvPr/>
        </p:nvSpPr>
        <p:spPr>
          <a:xfrm>
            <a:off x="0" y="717944"/>
            <a:ext cx="2671763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Εποχή  του Χαλκού 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8A24A5-A6F7-32A3-18E0-2DB3B9C6FCAC}"/>
              </a:ext>
            </a:extLst>
          </p:cNvPr>
          <p:cNvSpPr/>
          <p:nvPr/>
        </p:nvSpPr>
        <p:spPr>
          <a:xfrm>
            <a:off x="2828926" y="728660"/>
            <a:ext cx="255746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Γεωμετρική </a:t>
            </a:r>
          </a:p>
          <a:p>
            <a:pPr algn="ctr"/>
            <a:r>
              <a:rPr lang="el-GR" sz="3200" b="1" dirty="0"/>
              <a:t>Εποχή</a:t>
            </a:r>
            <a:endParaRPr lang="el-CY" sz="32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23F5A93-6B34-5715-D100-3ED8C0721E02}"/>
              </a:ext>
            </a:extLst>
          </p:cNvPr>
          <p:cNvSpPr/>
          <p:nvPr/>
        </p:nvSpPr>
        <p:spPr>
          <a:xfrm>
            <a:off x="5700712" y="706868"/>
            <a:ext cx="211455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Αρχαϊκή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CFB586FE-EDF8-8883-1400-3C22E18240FB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CE1CFA1B-F820-D757-453A-EF7A9A06CE2D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A3D186D2-0906-7478-2883-1532419886C6}"/>
              </a:ext>
            </a:extLst>
          </p:cNvPr>
          <p:cNvSpPr/>
          <p:nvPr/>
        </p:nvSpPr>
        <p:spPr>
          <a:xfrm rot="10800000">
            <a:off x="5618564" y="2700336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263A7871-C583-3F11-88B1-9838CF21C5C3}"/>
              </a:ext>
            </a:extLst>
          </p:cNvPr>
          <p:cNvSpPr/>
          <p:nvPr/>
        </p:nvSpPr>
        <p:spPr>
          <a:xfrm>
            <a:off x="4086225" y="0"/>
            <a:ext cx="4414836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Ιστορική γραμμή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03F3E-CD0F-B413-5490-63108FF97D45}"/>
              </a:ext>
            </a:extLst>
          </p:cNvPr>
          <p:cNvSpPr txBox="1"/>
          <p:nvPr/>
        </p:nvSpPr>
        <p:spPr>
          <a:xfrm>
            <a:off x="9857180" y="4547951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323  π.Χ. </a:t>
            </a:r>
            <a:endParaRPr lang="el-CY" sz="3600" dirty="0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A9BFDC32-0D0E-7DC4-ABCA-F6F75F085E70}"/>
              </a:ext>
            </a:extLst>
          </p:cNvPr>
          <p:cNvSpPr/>
          <p:nvPr/>
        </p:nvSpPr>
        <p:spPr>
          <a:xfrm rot="10800000">
            <a:off x="7755735" y="2689354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3BD07862-DBB2-473F-06FE-0BCDDE2A5D35}"/>
              </a:ext>
            </a:extLst>
          </p:cNvPr>
          <p:cNvSpPr/>
          <p:nvPr/>
        </p:nvSpPr>
        <p:spPr>
          <a:xfrm>
            <a:off x="7914081" y="686959"/>
            <a:ext cx="1943099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Κλασική 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69C39-815E-7B39-B11E-10022A89E476}"/>
              </a:ext>
            </a:extLst>
          </p:cNvPr>
          <p:cNvSpPr txBox="1"/>
          <p:nvPr/>
        </p:nvSpPr>
        <p:spPr>
          <a:xfrm>
            <a:off x="7379492" y="4556018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479 π.Χ. </a:t>
            </a:r>
            <a:endParaRPr lang="el-CY" sz="360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D1177A6D-9F63-E992-EDE3-2777D9B375C3}"/>
              </a:ext>
            </a:extLst>
          </p:cNvPr>
          <p:cNvSpPr/>
          <p:nvPr/>
        </p:nvSpPr>
        <p:spPr>
          <a:xfrm>
            <a:off x="11621696" y="3721894"/>
            <a:ext cx="542925" cy="571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9D9D3CDE-1006-ACCC-2B86-AA5715B4A54F}"/>
              </a:ext>
            </a:extLst>
          </p:cNvPr>
          <p:cNvSpPr/>
          <p:nvPr/>
        </p:nvSpPr>
        <p:spPr>
          <a:xfrm rot="10800000">
            <a:off x="9688715" y="2683432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27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8984F-0EB7-0C80-D844-8A663C4E3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02A93D09-C272-B486-2E49-BD8CA10DC599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DAA6A576-6F5A-6F7E-4AFC-5692AB4B0B52}"/>
              </a:ext>
            </a:extLst>
          </p:cNvPr>
          <p:cNvSpPr/>
          <p:nvPr/>
        </p:nvSpPr>
        <p:spPr>
          <a:xfrm>
            <a:off x="0" y="1435892"/>
            <a:ext cx="2671763" cy="112514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rgbClr val="000000"/>
                </a:solidFill>
              </a:rPr>
              <a:t>Η πρώτη εκστρατεία :</a:t>
            </a:r>
          </a:p>
          <a:p>
            <a:pPr algn="ctr"/>
            <a:r>
              <a:rPr lang="el-GR" sz="2400" b="1" dirty="0">
                <a:solidFill>
                  <a:srgbClr val="000000"/>
                </a:solidFill>
              </a:rPr>
              <a:t>Παυσανίας</a:t>
            </a:r>
            <a:endParaRPr lang="el-CY" sz="24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E0CFCEBE-7DA6-E327-344D-8C3CE383D219}"/>
              </a:ext>
            </a:extLst>
          </p:cNvPr>
          <p:cNvSpPr/>
          <p:nvPr/>
        </p:nvSpPr>
        <p:spPr>
          <a:xfrm>
            <a:off x="2828924" y="728660"/>
            <a:ext cx="3114675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 err="1">
                <a:solidFill>
                  <a:schemeClr val="tx1"/>
                </a:solidFill>
              </a:rPr>
              <a:t>Κυπροκλασική</a:t>
            </a:r>
            <a:r>
              <a:rPr lang="el-GR" sz="3200" b="1" dirty="0">
                <a:solidFill>
                  <a:schemeClr val="tx1"/>
                </a:solidFill>
              </a:rPr>
              <a:t> Εποχή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0097C558-8E25-EABC-303A-803468EAC6C8}"/>
              </a:ext>
            </a:extLst>
          </p:cNvPr>
          <p:cNvSpPr/>
          <p:nvPr/>
        </p:nvSpPr>
        <p:spPr>
          <a:xfrm>
            <a:off x="6055522" y="1406691"/>
            <a:ext cx="2671763" cy="110826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>
                <a:solidFill>
                  <a:srgbClr val="000000"/>
                </a:solidFill>
              </a:rPr>
              <a:t>Εκστρατεία του Κίμωνα</a:t>
            </a:r>
            <a:endParaRPr lang="el-GR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CB0CFD28-805C-B7D8-BB27-DAA4E23B1A97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A616E68D-2944-B4F0-342A-67F6F33060CD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5562D6E0-6D73-177A-B871-AC8B88ED6290}"/>
              </a:ext>
            </a:extLst>
          </p:cNvPr>
          <p:cNvSpPr/>
          <p:nvPr/>
        </p:nvSpPr>
        <p:spPr>
          <a:xfrm rot="10800000">
            <a:off x="5618564" y="2700336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67C1996E-6CC4-C776-4927-E5A73623ACF6}"/>
              </a:ext>
            </a:extLst>
          </p:cNvPr>
          <p:cNvSpPr/>
          <p:nvPr/>
        </p:nvSpPr>
        <p:spPr>
          <a:xfrm>
            <a:off x="1028700" y="0"/>
            <a:ext cx="10287000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rgbClr val="FF0000"/>
                </a:solidFill>
              </a:rPr>
              <a:t>Ιστορική γραμμή - </a:t>
            </a:r>
            <a:r>
              <a:rPr lang="el-GR" sz="2400" b="1" dirty="0" err="1">
                <a:solidFill>
                  <a:srgbClr val="FF0000"/>
                </a:solidFill>
              </a:rPr>
              <a:t>Κυπροκλασική</a:t>
            </a:r>
            <a:r>
              <a:rPr lang="el-GR" sz="2400" b="1" dirty="0">
                <a:solidFill>
                  <a:srgbClr val="FF0000"/>
                </a:solidFill>
              </a:rPr>
              <a:t> Εποχή (475 – 325 π.Χ.): </a:t>
            </a:r>
            <a:endParaRPr lang="el-CY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B27523-4CBA-A5E2-1179-839A61486657}"/>
              </a:ext>
            </a:extLst>
          </p:cNvPr>
          <p:cNvSpPr txBox="1"/>
          <p:nvPr/>
        </p:nvSpPr>
        <p:spPr>
          <a:xfrm>
            <a:off x="3084905" y="4712704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475  π.Χ. </a:t>
            </a:r>
            <a:endParaRPr lang="el-CY" sz="3600" dirty="0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3470214A-F824-F981-BD42-7076F55F0097}"/>
              </a:ext>
            </a:extLst>
          </p:cNvPr>
          <p:cNvSpPr/>
          <p:nvPr/>
        </p:nvSpPr>
        <p:spPr>
          <a:xfrm rot="10800000">
            <a:off x="8448671" y="273379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1A4501FF-21CB-4AA0-34A1-446FD3767A45}"/>
              </a:ext>
            </a:extLst>
          </p:cNvPr>
          <p:cNvSpPr/>
          <p:nvPr/>
        </p:nvSpPr>
        <p:spPr>
          <a:xfrm>
            <a:off x="8885631" y="1446607"/>
            <a:ext cx="2844407" cy="1031397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Ειρήνη του Καλλία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E89EBE-09E6-D07F-2736-6FDFB5A745BF}"/>
              </a:ext>
            </a:extLst>
          </p:cNvPr>
          <p:cNvSpPr txBox="1"/>
          <p:nvPr/>
        </p:nvSpPr>
        <p:spPr>
          <a:xfrm>
            <a:off x="364331" y="4697196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i="0" dirty="0">
                <a:solidFill>
                  <a:srgbClr val="000000"/>
                </a:solidFill>
                <a:effectLst/>
              </a:rPr>
              <a:t>478 </a:t>
            </a:r>
            <a:r>
              <a:rPr lang="el-GR" sz="3600" b="1" dirty="0"/>
              <a:t> π.Χ. </a:t>
            </a:r>
            <a:endParaRPr lang="el-CY" sz="360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C21BD6E3-F852-DD05-5695-5355FBCC42D3}"/>
              </a:ext>
            </a:extLst>
          </p:cNvPr>
          <p:cNvSpPr/>
          <p:nvPr/>
        </p:nvSpPr>
        <p:spPr>
          <a:xfrm>
            <a:off x="11621696" y="3721894"/>
            <a:ext cx="542925" cy="571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B1898-26D3-D24E-4CA8-7F7C12B8C91C}"/>
              </a:ext>
            </a:extLst>
          </p:cNvPr>
          <p:cNvSpPr txBox="1"/>
          <p:nvPr/>
        </p:nvSpPr>
        <p:spPr>
          <a:xfrm>
            <a:off x="5950744" y="4804977"/>
            <a:ext cx="6122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b="1" i="0" u="sng" dirty="0">
                <a:solidFill>
                  <a:srgbClr val="000000"/>
                </a:solidFill>
                <a:effectLst/>
              </a:rPr>
              <a:t>450         449 π.Χ.</a:t>
            </a:r>
            <a:endParaRPr lang="el-CY" sz="3600" dirty="0"/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0F2B2047-8D25-854C-980B-EBF5E3249288}"/>
              </a:ext>
            </a:extLst>
          </p:cNvPr>
          <p:cNvSpPr/>
          <p:nvPr/>
        </p:nvSpPr>
        <p:spPr>
          <a:xfrm>
            <a:off x="5869774" y="3721894"/>
            <a:ext cx="3150394" cy="550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800" b="1">
                <a:solidFill>
                  <a:srgbClr val="000000"/>
                </a:solidFill>
              </a:rPr>
              <a:t>Εκστρατεία του Κίμωνα</a:t>
            </a:r>
            <a:endParaRPr lang="el-GR" sz="1800" b="1" dirty="0"/>
          </a:p>
        </p:txBody>
      </p:sp>
    </p:spTree>
    <p:extLst>
      <p:ext uri="{BB962C8B-B14F-4D97-AF65-F5344CB8AC3E}">
        <p14:creationId xmlns:p14="http://schemas.microsoft.com/office/powerpoint/2010/main" val="117904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4616002-A8AA-5357-E79B-01D43F66E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018" r="24661" b="17037"/>
          <a:stretch>
            <a:fillRect/>
          </a:stretch>
        </p:blipFill>
        <p:spPr>
          <a:xfrm rot="5400000">
            <a:off x="3586054" y="-2700228"/>
            <a:ext cx="5186362" cy="11044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A23CE9A-3FA1-5DF3-03FC-358E5401B64A}"/>
              </a:ext>
            </a:extLst>
          </p:cNvPr>
          <p:cNvSpPr/>
          <p:nvPr/>
        </p:nvSpPr>
        <p:spPr>
          <a:xfrm>
            <a:off x="657225" y="5674176"/>
            <a:ext cx="11122094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Νικόλαος Ανδριώτης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κ.ά., </a:t>
            </a:r>
            <a:r>
              <a:rPr lang="el-GR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dirty="0">
                <a:solidFill>
                  <a:schemeClr val="tx1"/>
                </a:solidFill>
              </a:rPr>
              <a:t>,  τ. Γ1, Αθήνα 1971,  σελ.</a:t>
            </a:r>
            <a:r>
              <a:rPr lang="en-US" dirty="0">
                <a:solidFill>
                  <a:schemeClr val="tx1"/>
                </a:solidFill>
              </a:rPr>
              <a:t> 23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63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22D821B-2AC7-51CC-8E16-29219876A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7407" r="12500" b="10093"/>
          <a:stretch>
            <a:fillRect/>
          </a:stretch>
        </p:blipFill>
        <p:spPr>
          <a:xfrm rot="5400000">
            <a:off x="3306829" y="-2900360"/>
            <a:ext cx="5357814" cy="11587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3F27CA1-1292-0625-79F1-2BE147D81148}"/>
              </a:ext>
            </a:extLst>
          </p:cNvPr>
          <p:cNvSpPr/>
          <p:nvPr/>
        </p:nvSpPr>
        <p:spPr>
          <a:xfrm>
            <a:off x="192155" y="5674176"/>
            <a:ext cx="11587164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Νικόλαος Ανδριώτης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κ.ά., </a:t>
            </a:r>
            <a:r>
              <a:rPr lang="el-GR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dirty="0">
                <a:solidFill>
                  <a:schemeClr val="tx1"/>
                </a:solidFill>
              </a:rPr>
              <a:t>,  τ. Γ1, Αθήνα 1971,  σελ.</a:t>
            </a:r>
            <a:r>
              <a:rPr lang="en-US" dirty="0">
                <a:solidFill>
                  <a:schemeClr val="tx1"/>
                </a:solidFill>
              </a:rPr>
              <a:t> 19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4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2E11B2A-67DA-169A-F6AB-94D3B3F30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1" t="17129" r="49994" b="8148"/>
          <a:stretch>
            <a:fillRect/>
          </a:stretch>
        </p:blipFill>
        <p:spPr>
          <a:xfrm rot="5400000">
            <a:off x="3036386" y="-2785044"/>
            <a:ext cx="5898700" cy="11587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41614DA-A4E8-FE1D-7429-2CB0E8472B3B}"/>
              </a:ext>
            </a:extLst>
          </p:cNvPr>
          <p:cNvSpPr/>
          <p:nvPr/>
        </p:nvSpPr>
        <p:spPr>
          <a:xfrm rot="21277431">
            <a:off x="3506653" y="5745613"/>
            <a:ext cx="8493193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Νικόλαος Ανδριώτης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κ.ά., </a:t>
            </a:r>
            <a:r>
              <a:rPr lang="el-GR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dirty="0">
                <a:solidFill>
                  <a:schemeClr val="tx1"/>
                </a:solidFill>
              </a:rPr>
              <a:t>,  τ. Γ1, Αθήνα 1971,  σελ.</a:t>
            </a:r>
            <a:r>
              <a:rPr lang="en-US" dirty="0">
                <a:solidFill>
                  <a:schemeClr val="tx1"/>
                </a:solidFill>
              </a:rPr>
              <a:t> 31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78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A1F20BD-25EB-B3ED-5C7D-88C8B8563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9047" r="9258" b="12173"/>
          <a:stretch/>
        </p:blipFill>
        <p:spPr>
          <a:xfrm>
            <a:off x="877954" y="334736"/>
            <a:ext cx="10871134" cy="5402716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847E129-8A5A-D16B-595E-4D03D42C32D9}"/>
              </a:ext>
            </a:extLst>
          </p:cNvPr>
          <p:cNvSpPr/>
          <p:nvPr/>
        </p:nvSpPr>
        <p:spPr>
          <a:xfrm>
            <a:off x="192154" y="6023201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Νικόλαος Ανδριώτης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κ.ά., </a:t>
            </a:r>
            <a:r>
              <a:rPr lang="el-GR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dirty="0">
                <a:solidFill>
                  <a:schemeClr val="tx1"/>
                </a:solidFill>
              </a:rPr>
              <a:t>,  τ. Γ1, Αθήνα 1971,  σελ.</a:t>
            </a:r>
            <a:r>
              <a:rPr lang="en-US" dirty="0">
                <a:solidFill>
                  <a:schemeClr val="tx1"/>
                </a:solidFill>
              </a:rPr>
              <a:t> 79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96E3670-893D-18BF-E752-F31388577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37685" r="10626" b="31204"/>
          <a:stretch>
            <a:fillRect/>
          </a:stretch>
        </p:blipFill>
        <p:spPr>
          <a:xfrm rot="4979259">
            <a:off x="8156629" y="2127802"/>
            <a:ext cx="5003759" cy="228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12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2753</TotalTime>
  <Words>765</Words>
  <Application>Microsoft Office PowerPoint</Application>
  <PresentationFormat>Ευρεία οθόνη</PresentationFormat>
  <Paragraphs>91</Paragraphs>
  <Slides>16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Roboto</vt:lpstr>
      <vt:lpstr>Segoe UI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Ελένη Χαραλάμπους</cp:lastModifiedBy>
  <cp:revision>628</cp:revision>
  <cp:lastPrinted>2024-12-16T05:00:07Z</cp:lastPrinted>
  <dcterms:created xsi:type="dcterms:W3CDTF">2024-09-11T17:26:53Z</dcterms:created>
  <dcterms:modified xsi:type="dcterms:W3CDTF">2026-05-08T07:29:13Z</dcterms:modified>
</cp:coreProperties>
</file>