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3"/>
  </p:notesMasterIdLst>
  <p:sldIdLst>
    <p:sldId id="256" r:id="rId2"/>
    <p:sldId id="528" r:id="rId3"/>
    <p:sldId id="551" r:id="rId4"/>
    <p:sldId id="552" r:id="rId5"/>
    <p:sldId id="257" r:id="rId6"/>
    <p:sldId id="532" r:id="rId7"/>
    <p:sldId id="259" r:id="rId8"/>
    <p:sldId id="531" r:id="rId9"/>
    <p:sldId id="266" r:id="rId10"/>
    <p:sldId id="431" r:id="rId11"/>
    <p:sldId id="534" r:id="rId12"/>
    <p:sldId id="501" r:id="rId13"/>
    <p:sldId id="498" r:id="rId14"/>
    <p:sldId id="533" r:id="rId15"/>
    <p:sldId id="502" r:id="rId16"/>
    <p:sldId id="495" r:id="rId17"/>
    <p:sldId id="386" r:id="rId18"/>
    <p:sldId id="553" r:id="rId19"/>
    <p:sldId id="565" r:id="rId20"/>
    <p:sldId id="512" r:id="rId21"/>
    <p:sldId id="523" r:id="rId22"/>
    <p:sldId id="509" r:id="rId23"/>
    <p:sldId id="555" r:id="rId24"/>
    <p:sldId id="506" r:id="rId25"/>
    <p:sldId id="536" r:id="rId26"/>
    <p:sldId id="503" r:id="rId27"/>
    <p:sldId id="505" r:id="rId28"/>
    <p:sldId id="556" r:id="rId29"/>
    <p:sldId id="538" r:id="rId30"/>
    <p:sldId id="261" r:id="rId31"/>
    <p:sldId id="563" r:id="rId32"/>
    <p:sldId id="539" r:id="rId33"/>
    <p:sldId id="262" r:id="rId34"/>
    <p:sldId id="566" r:id="rId35"/>
    <p:sldId id="540" r:id="rId36"/>
    <p:sldId id="263" r:id="rId37"/>
    <p:sldId id="564" r:id="rId38"/>
    <p:sldId id="541" r:id="rId39"/>
    <p:sldId id="272" r:id="rId40"/>
    <p:sldId id="542" r:id="rId41"/>
    <p:sldId id="557" r:id="rId42"/>
    <p:sldId id="558" r:id="rId43"/>
    <p:sldId id="562" r:id="rId44"/>
    <p:sldId id="560" r:id="rId45"/>
    <p:sldId id="561" r:id="rId46"/>
    <p:sldId id="492" r:id="rId47"/>
    <p:sldId id="517" r:id="rId48"/>
    <p:sldId id="549" r:id="rId49"/>
    <p:sldId id="469" r:id="rId50"/>
    <p:sldId id="548" r:id="rId51"/>
    <p:sldId id="265" r:id="rId52"/>
    <p:sldId id="550" r:id="rId53"/>
    <p:sldId id="500" r:id="rId54"/>
    <p:sldId id="507" r:id="rId55"/>
    <p:sldId id="513" r:id="rId56"/>
    <p:sldId id="518" r:id="rId57"/>
    <p:sldId id="524" r:id="rId58"/>
    <p:sldId id="559" r:id="rId59"/>
    <p:sldId id="468" r:id="rId60"/>
    <p:sldId id="438" r:id="rId61"/>
    <p:sldId id="464"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EBB5B-9D52-4201-9916-019E192095C1}" type="datetimeFigureOut">
              <a:rPr lang="el-GR" smtClean="0"/>
              <a:t>8/5/2026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6E2BF-B27D-4531-98EE-7384F7EA3394}" type="slidenum">
              <a:rPr lang="el-GR" smtClean="0"/>
              <a:t>‹#›</a:t>
            </a:fld>
            <a:endParaRPr lang="el-GR"/>
          </a:p>
        </p:txBody>
      </p:sp>
    </p:spTree>
    <p:extLst>
      <p:ext uri="{BB962C8B-B14F-4D97-AF65-F5344CB8AC3E}">
        <p14:creationId xmlns:p14="http://schemas.microsoft.com/office/powerpoint/2010/main" val="1466150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0D36E2BF-B27D-4531-98EE-7384F7EA3394}" type="slidenum">
              <a:rPr lang="el-GR" smtClean="0"/>
              <a:t>1</a:t>
            </a:fld>
            <a:endParaRPr lang="el-GR"/>
          </a:p>
        </p:txBody>
      </p:sp>
    </p:spTree>
    <p:extLst>
      <p:ext uri="{BB962C8B-B14F-4D97-AF65-F5344CB8AC3E}">
        <p14:creationId xmlns:p14="http://schemas.microsoft.com/office/powerpoint/2010/main" val="187688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D36E2BF-B27D-4531-98EE-7384F7EA3394}" type="slidenum">
              <a:rPr lang="el-GR" smtClean="0"/>
              <a:t>5</a:t>
            </a:fld>
            <a:endParaRPr lang="el-GR"/>
          </a:p>
        </p:txBody>
      </p:sp>
    </p:spTree>
    <p:extLst>
      <p:ext uri="{BB962C8B-B14F-4D97-AF65-F5344CB8AC3E}">
        <p14:creationId xmlns:p14="http://schemas.microsoft.com/office/powerpoint/2010/main" val="2065087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D36E2BF-B27D-4531-98EE-7384F7EA3394}" type="slidenum">
              <a:rPr lang="el-GR" smtClean="0"/>
              <a:t>23</a:t>
            </a:fld>
            <a:endParaRPr lang="el-GR"/>
          </a:p>
        </p:txBody>
      </p:sp>
    </p:spTree>
    <p:extLst>
      <p:ext uri="{BB962C8B-B14F-4D97-AF65-F5344CB8AC3E}">
        <p14:creationId xmlns:p14="http://schemas.microsoft.com/office/powerpoint/2010/main" val="3148117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D36E2BF-B27D-4531-98EE-7384F7EA3394}" type="slidenum">
              <a:rPr lang="el-GR" smtClean="0"/>
              <a:t>26</a:t>
            </a:fld>
            <a:endParaRPr lang="el-GR"/>
          </a:p>
        </p:txBody>
      </p:sp>
    </p:spTree>
    <p:extLst>
      <p:ext uri="{BB962C8B-B14F-4D97-AF65-F5344CB8AC3E}">
        <p14:creationId xmlns:p14="http://schemas.microsoft.com/office/powerpoint/2010/main" val="41819156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D36E2BF-B27D-4531-98EE-7384F7EA3394}" type="slidenum">
              <a:rPr lang="el-GR" smtClean="0"/>
              <a:t>30</a:t>
            </a:fld>
            <a:endParaRPr lang="el-GR"/>
          </a:p>
        </p:txBody>
      </p:sp>
    </p:spTree>
    <p:extLst>
      <p:ext uri="{BB962C8B-B14F-4D97-AF65-F5344CB8AC3E}">
        <p14:creationId xmlns:p14="http://schemas.microsoft.com/office/powerpoint/2010/main" val="161092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77A28-ACBB-B576-A866-5814BF188001}"/>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80DD85E4-F762-D62C-59B2-5C5200AC4169}"/>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010BF9F1-F13C-F39F-3AD0-F4A6B59D055F}"/>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BC7B4E5D-F9CE-CE92-CE5E-F0EE159D4142}"/>
              </a:ext>
            </a:extLst>
          </p:cNvPr>
          <p:cNvSpPr>
            <a:spLocks noGrp="1"/>
          </p:cNvSpPr>
          <p:nvPr>
            <p:ph type="sldNum" sz="quarter" idx="5"/>
          </p:nvPr>
        </p:nvSpPr>
        <p:spPr/>
        <p:txBody>
          <a:bodyPr/>
          <a:lstStyle/>
          <a:p>
            <a:fld id="{0D36E2BF-B27D-4531-98EE-7384F7EA3394}" type="slidenum">
              <a:rPr lang="el-GR" smtClean="0"/>
              <a:t>31</a:t>
            </a:fld>
            <a:endParaRPr lang="el-GR"/>
          </a:p>
        </p:txBody>
      </p:sp>
    </p:spTree>
    <p:extLst>
      <p:ext uri="{BB962C8B-B14F-4D97-AF65-F5344CB8AC3E}">
        <p14:creationId xmlns:p14="http://schemas.microsoft.com/office/powerpoint/2010/main" val="44336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31D785F-FCDE-472B-B864-76453C7BFF5B}" type="datetimeFigureOut">
              <a:rPr lang="el-GR" smtClean="0"/>
              <a:t>8/5/2026</a:t>
            </a:fld>
            <a:endParaRPr lang="el-G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l-G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F323C1F-157C-4C57-9DB0-BA6B1648C7A5}" type="slidenum">
              <a:rPr lang="el-GR" smtClean="0"/>
              <a:t>‹#›</a:t>
            </a:fld>
            <a:endParaRPr lang="el-GR"/>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l-GR"/>
            </a:p>
          </p:txBody>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l-GR"/>
            </a:p>
          </p:txBody>
        </p:sp>
      </p:grpSp>
    </p:spTree>
    <p:extLst>
      <p:ext uri="{BB962C8B-B14F-4D97-AF65-F5344CB8AC3E}">
        <p14:creationId xmlns:p14="http://schemas.microsoft.com/office/powerpoint/2010/main" val="3818528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31D785F-FCDE-472B-B864-76453C7BFF5B}" type="datetimeFigureOut">
              <a:rPr lang="el-GR" smtClean="0"/>
              <a:t>8/5/2026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323C1F-157C-4C57-9DB0-BA6B1648C7A5}" type="slidenum">
              <a:rPr lang="el-GR" smtClean="0"/>
              <a:t>‹#›</a:t>
            </a:fld>
            <a:endParaRPr lang="el-GR"/>
          </a:p>
        </p:txBody>
      </p:sp>
    </p:spTree>
    <p:extLst>
      <p:ext uri="{BB962C8B-B14F-4D97-AF65-F5344CB8AC3E}">
        <p14:creationId xmlns:p14="http://schemas.microsoft.com/office/powerpoint/2010/main" val="3287401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31D785F-FCDE-472B-B864-76453C7BFF5B}" type="datetimeFigureOut">
              <a:rPr lang="el-GR" smtClean="0"/>
              <a:t>8/5/2026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323C1F-157C-4C57-9DB0-BA6B1648C7A5}" type="slidenum">
              <a:rPr lang="el-GR" smtClean="0"/>
              <a:t>‹#›</a:t>
            </a:fld>
            <a:endParaRPr lang="el-GR"/>
          </a:p>
        </p:txBody>
      </p:sp>
    </p:spTree>
    <p:extLst>
      <p:ext uri="{BB962C8B-B14F-4D97-AF65-F5344CB8AC3E}">
        <p14:creationId xmlns:p14="http://schemas.microsoft.com/office/powerpoint/2010/main" val="415422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131D785F-FCDE-472B-B864-76453C7BFF5B}" type="datetimeFigureOut">
              <a:rPr lang="el-GR" smtClean="0"/>
              <a:t>8/5/2026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F323C1F-157C-4C57-9DB0-BA6B1648C7A5}" type="slidenum">
              <a:rPr lang="el-GR" smtClean="0"/>
              <a:t>‹#›</a:t>
            </a:fld>
            <a:endParaRPr lang="el-GR"/>
          </a:p>
        </p:txBody>
      </p:sp>
    </p:spTree>
    <p:extLst>
      <p:ext uri="{BB962C8B-B14F-4D97-AF65-F5344CB8AC3E}">
        <p14:creationId xmlns:p14="http://schemas.microsoft.com/office/powerpoint/2010/main" val="8240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31D785F-FCDE-472B-B864-76453C7BFF5B}" type="datetimeFigureOut">
              <a:rPr lang="el-GR" smtClean="0"/>
              <a:t>8/5/2026</a:t>
            </a:fld>
            <a:endParaRPr lang="el-G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l-G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F323C1F-157C-4C57-9DB0-BA6B1648C7A5}" type="slidenum">
              <a:rPr lang="el-GR" smtClean="0"/>
              <a:t>‹#›</a:t>
            </a:fld>
            <a:endParaRPr lang="el-G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txBody>
          <a:bodyPr/>
          <a:lstStyle/>
          <a:p>
            <a:endParaRPr lang="el-GR"/>
          </a:p>
        </p:txBody>
      </p:sp>
    </p:spTree>
    <p:extLst>
      <p:ext uri="{BB962C8B-B14F-4D97-AF65-F5344CB8AC3E}">
        <p14:creationId xmlns:p14="http://schemas.microsoft.com/office/powerpoint/2010/main" val="177285823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131D785F-FCDE-472B-B864-76453C7BFF5B}" type="datetimeFigureOut">
              <a:rPr lang="el-GR" smtClean="0"/>
              <a:t>8/5/2026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F323C1F-157C-4C57-9DB0-BA6B1648C7A5}" type="slidenum">
              <a:rPr lang="el-GR" smtClean="0"/>
              <a:t>‹#›</a:t>
            </a:fld>
            <a:endParaRPr lang="el-GR"/>
          </a:p>
        </p:txBody>
      </p:sp>
    </p:spTree>
    <p:extLst>
      <p:ext uri="{BB962C8B-B14F-4D97-AF65-F5344CB8AC3E}">
        <p14:creationId xmlns:p14="http://schemas.microsoft.com/office/powerpoint/2010/main" val="3237287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131D785F-FCDE-472B-B864-76453C7BFF5B}" type="datetimeFigureOut">
              <a:rPr lang="el-GR" smtClean="0"/>
              <a:t>8/5/2026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F323C1F-157C-4C57-9DB0-BA6B1648C7A5}" type="slidenum">
              <a:rPr lang="el-GR" smtClean="0"/>
              <a:t>‹#›</a:t>
            </a:fld>
            <a:endParaRPr lang="el-GR"/>
          </a:p>
        </p:txBody>
      </p:sp>
    </p:spTree>
    <p:extLst>
      <p:ext uri="{BB962C8B-B14F-4D97-AF65-F5344CB8AC3E}">
        <p14:creationId xmlns:p14="http://schemas.microsoft.com/office/powerpoint/2010/main" val="1491860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131D785F-FCDE-472B-B864-76453C7BFF5B}" type="datetimeFigureOut">
              <a:rPr lang="el-GR" smtClean="0"/>
              <a:t>8/5/2026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F323C1F-157C-4C57-9DB0-BA6B1648C7A5}" type="slidenum">
              <a:rPr lang="el-GR" smtClean="0"/>
              <a:t>‹#›</a:t>
            </a:fld>
            <a:endParaRPr lang="el-GR"/>
          </a:p>
        </p:txBody>
      </p:sp>
    </p:spTree>
    <p:extLst>
      <p:ext uri="{BB962C8B-B14F-4D97-AF65-F5344CB8AC3E}">
        <p14:creationId xmlns:p14="http://schemas.microsoft.com/office/powerpoint/2010/main" val="28437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D785F-FCDE-472B-B864-76453C7BFF5B}" type="datetimeFigureOut">
              <a:rPr lang="el-GR" smtClean="0"/>
              <a:t>8/5/2026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F323C1F-157C-4C57-9DB0-BA6B1648C7A5}" type="slidenum">
              <a:rPr lang="el-GR" smtClean="0"/>
              <a:t>‹#›</a:t>
            </a:fld>
            <a:endParaRPr lang="el-GR"/>
          </a:p>
        </p:txBody>
      </p:sp>
    </p:spTree>
    <p:extLst>
      <p:ext uri="{BB962C8B-B14F-4D97-AF65-F5344CB8AC3E}">
        <p14:creationId xmlns:p14="http://schemas.microsoft.com/office/powerpoint/2010/main" val="3997600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31D785F-FCDE-472B-B864-76453C7BFF5B}" type="datetimeFigureOut">
              <a:rPr lang="el-GR" smtClean="0"/>
              <a:t>8/5/2026</a:t>
            </a:fld>
            <a:endParaRPr lang="el-G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l-G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F323C1F-157C-4C57-9DB0-BA6B1648C7A5}" type="slidenum">
              <a:rPr lang="el-GR" smtClean="0"/>
              <a:t>‹#›</a:t>
            </a:fld>
            <a:endParaRPr lang="el-G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438006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31D785F-FCDE-472B-B864-76453C7BFF5B}" type="datetimeFigureOut">
              <a:rPr lang="el-GR" smtClean="0"/>
              <a:t>8/5/2026</a:t>
            </a:fld>
            <a:endParaRPr lang="el-G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l-G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F323C1F-157C-4C57-9DB0-BA6B1648C7A5}" type="slidenum">
              <a:rPr lang="el-GR" smtClean="0"/>
              <a:t>‹#›</a:t>
            </a:fld>
            <a:endParaRPr lang="el-G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272746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131D785F-FCDE-472B-B864-76453C7BFF5B}" type="datetimeFigureOut">
              <a:rPr lang="el-GR" smtClean="0"/>
              <a:t>8/5/2026</a:t>
            </a:fld>
            <a:endParaRPr lang="el-G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l-G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F323C1F-157C-4C57-9DB0-BA6B1648C7A5}" type="slidenum">
              <a:rPr lang="el-GR" smtClean="0"/>
              <a:t>‹#›</a:t>
            </a:fld>
            <a:endParaRPr lang="el-G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18290024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elenecharalampous72@gmail.com"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https://lyk-pagkyprion-lef.schools.ac.cy/index.php?id=sebereios-bibliotik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video" Target="https://www.youtube.com/embed/lM6_7EKTKWM?feature=oembed"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istom.schools.ac.cy/index.php/el/istoria/analytiko-programma" TargetMode="Externa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pressarchive.cy/s/EL/page/homepage"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kutuphane.mebnet.net/cgi-bin/koha/opac-authoritiesdetail.pl?authid=23513" TargetMode="External"/><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F1815-0FA3-5A60-0F2B-4278A557CD30}"/>
              </a:ext>
            </a:extLst>
          </p:cNvPr>
          <p:cNvSpPr txBox="1"/>
          <p:nvPr/>
        </p:nvSpPr>
        <p:spPr>
          <a:xfrm>
            <a:off x="3047999" y="419732"/>
            <a:ext cx="6803571" cy="961482"/>
          </a:xfrm>
          <a:prstGeom prst="rect">
            <a:avLst/>
          </a:prstGeom>
          <a:noFill/>
        </p:spPr>
        <p:txBody>
          <a:bodyPr wrap="square">
            <a:spAutoFit/>
          </a:bodyPr>
          <a:lstStyle/>
          <a:p>
            <a:pPr algn="just">
              <a:lnSpc>
                <a:spcPct val="107000"/>
              </a:lnSpc>
              <a:spcAft>
                <a:spcPts val="800"/>
              </a:spcAft>
              <a:buNone/>
            </a:pPr>
            <a:r>
              <a:rPr lang="el-GR" sz="1800" b="1" kern="100" dirty="0">
                <a:effectLst/>
                <a:latin typeface="Times New Roman" panose="02020603050405020304" pitchFamily="18" charset="0"/>
                <a:ea typeface="Aptos" panose="020B0004020202020204" pitchFamily="34" charset="0"/>
                <a:cs typeface="Times New Roman" panose="02020603050405020304" pitchFamily="18" charset="0"/>
              </a:rPr>
              <a:t>Μικρά Ασία και Κύπρος : Ένας ιστορικός παραλληλισμός: Η διαχρονική σύνδεση των δύο περιοχών από την αρχαιότητα (499 π.Χ.) έως τους νεότερους χρόνους (1922)</a:t>
            </a:r>
          </a:p>
        </p:txBody>
      </p:sp>
      <p:sp>
        <p:nvSpPr>
          <p:cNvPr id="2" name="Ορθογώνιο 1">
            <a:extLst>
              <a:ext uri="{FF2B5EF4-FFF2-40B4-BE49-F238E27FC236}">
                <a16:creationId xmlns:a16="http://schemas.microsoft.com/office/drawing/2014/main" id="{05E2ADE1-E610-1D78-BD51-8BE33FEC9ABC}"/>
              </a:ext>
            </a:extLst>
          </p:cNvPr>
          <p:cNvSpPr/>
          <p:nvPr/>
        </p:nvSpPr>
        <p:spPr>
          <a:xfrm>
            <a:off x="9037762" y="5837648"/>
            <a:ext cx="2977443" cy="841134"/>
          </a:xfrm>
          <a:prstGeom prst="rect">
            <a:avLst/>
          </a:prstGeom>
        </p:spPr>
        <p:style>
          <a:lnRef idx="2">
            <a:schemeClr val="dk1"/>
          </a:lnRef>
          <a:fillRef idx="1">
            <a:schemeClr val="lt1"/>
          </a:fillRef>
          <a:effectRef idx="0">
            <a:schemeClr val="dk1"/>
          </a:effectRef>
          <a:fontRef idx="minor">
            <a:schemeClr val="dk1"/>
          </a:fontRef>
        </p:style>
        <p:txBody>
          <a:bodyPr rtlCol="0" anchor="ctr"/>
          <a:lstStyle>
            <a:defPPr>
              <a:defRPr lang="el-CY"/>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l-GR" sz="1200" dirty="0" err="1">
                <a:latin typeface="Times New Roman" panose="02020603050405020304" pitchFamily="18" charset="0"/>
                <a:cs typeface="Times New Roman" panose="02020603050405020304" pitchFamily="18" charset="0"/>
              </a:rPr>
              <a:t>Δρ</a:t>
            </a:r>
            <a:r>
              <a:rPr lang="el-GR" sz="1200" dirty="0">
                <a:latin typeface="Times New Roman" panose="02020603050405020304" pitchFamily="18" charset="0"/>
                <a:cs typeface="Times New Roman" panose="02020603050405020304" pitchFamily="18" charset="0"/>
              </a:rPr>
              <a:t> Ελένη  Χαραλάμπους</a:t>
            </a:r>
          </a:p>
          <a:p>
            <a:pPr algn="ctr"/>
            <a:r>
              <a:rPr lang="en-US" sz="1200" dirty="0">
                <a:solidFill>
                  <a:schemeClr val="tx1"/>
                </a:solidFill>
                <a:latin typeface="Times New Roman" panose="02020603050405020304" pitchFamily="18" charset="0"/>
                <a:cs typeface="Times New Roman" panose="02020603050405020304" pitchFamily="18" charset="0"/>
                <a:hlinkClick r:id="rId3"/>
              </a:rPr>
              <a:t>elenecharalampous72@gmail.com</a:t>
            </a:r>
            <a:endParaRPr lang="el-GR" sz="1200" dirty="0">
              <a:solidFill>
                <a:schemeClr val="tx1"/>
              </a:solidFill>
              <a:latin typeface="Times New Roman" panose="02020603050405020304" pitchFamily="18" charset="0"/>
              <a:cs typeface="Times New Roman" panose="02020603050405020304" pitchFamily="18" charset="0"/>
            </a:endParaRPr>
          </a:p>
          <a:p>
            <a:pPr algn="ctr"/>
            <a:r>
              <a:rPr lang="en-US" sz="1200" dirty="0">
                <a:latin typeface="Times New Roman" panose="02020603050405020304" pitchFamily="18" charset="0"/>
                <a:cs typeface="Times New Roman" panose="02020603050405020304" pitchFamily="18" charset="0"/>
              </a:rPr>
              <a:t>https://www.e-charalambous.com</a:t>
            </a:r>
            <a:endParaRPr lang="el-GR" sz="1200" dirty="0">
              <a:latin typeface="Times New Roman" panose="02020603050405020304" pitchFamily="18" charset="0"/>
              <a:cs typeface="Times New Roman" panose="02020603050405020304" pitchFamily="18" charset="0"/>
            </a:endParaRPr>
          </a:p>
        </p:txBody>
      </p:sp>
      <p:pic>
        <p:nvPicPr>
          <p:cNvPr id="4" name="Εικόνα 3" descr="Εικόνα που περιέχει κείμενο, βιβλίο, χαρτί, εφημερίδα&#10;&#10;Το περιεχόμενο που δημιουργείται από AI ενδέχεται να είναι εσφαλμένο.">
            <a:extLst>
              <a:ext uri="{FF2B5EF4-FFF2-40B4-BE49-F238E27FC236}">
                <a16:creationId xmlns:a16="http://schemas.microsoft.com/office/drawing/2014/main" id="{D88F9495-0B0E-773C-C9B6-2464E3A25486}"/>
              </a:ext>
            </a:extLst>
          </p:cNvPr>
          <p:cNvPicPr>
            <a:picLocks noChangeAspect="1"/>
          </p:cNvPicPr>
          <p:nvPr/>
        </p:nvPicPr>
        <p:blipFill>
          <a:blip r:embed="rId4">
            <a:extLst>
              <a:ext uri="{28A0092B-C50C-407E-A947-70E740481C1C}">
                <a14:useLocalDpi xmlns:a14="http://schemas.microsoft.com/office/drawing/2010/main" val="0"/>
              </a:ext>
            </a:extLst>
          </a:blip>
          <a:srcRect l="5539" t="24442" r="21184" b="33685"/>
          <a:stretch>
            <a:fillRect/>
          </a:stretch>
        </p:blipFill>
        <p:spPr>
          <a:xfrm rot="5400000">
            <a:off x="7372464" y="1105748"/>
            <a:ext cx="2472286" cy="3835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5C5AC585-F4A7-FFE2-ED53-A19B0D65F8FD}"/>
              </a:ext>
            </a:extLst>
          </p:cNvPr>
          <p:cNvSpPr txBox="1"/>
          <p:nvPr/>
        </p:nvSpPr>
        <p:spPr>
          <a:xfrm>
            <a:off x="6377667" y="4842814"/>
            <a:ext cx="5248275" cy="553998"/>
          </a:xfrm>
          <a:prstGeom prst="rect">
            <a:avLst/>
          </a:prstGeom>
          <a:solidFill>
            <a:schemeClr val="bg1"/>
          </a:solidFill>
          <a:ln>
            <a:solidFill>
              <a:schemeClr val="tx1"/>
            </a:solidFill>
          </a:ln>
        </p:spPr>
        <p:txBody>
          <a:bodyPr wrap="square">
            <a:spAutoFit/>
          </a:bodyPr>
          <a:lstStyle/>
          <a:p>
            <a:pPr algn="ctr"/>
            <a:r>
              <a:rPr lang="el-GR" sz="1000" dirty="0">
                <a:latin typeface="Times New Roman" panose="02020603050405020304" pitchFamily="18" charset="0"/>
                <a:cs typeface="Times New Roman" panose="02020603050405020304" pitchFamily="18" charset="0"/>
              </a:rPr>
              <a:t>Χάλκινο  αγαλμάτιο  πολεμιστή τέλη 8</a:t>
            </a:r>
            <a:r>
              <a:rPr lang="el-GR" sz="1000" baseline="30000" dirty="0">
                <a:latin typeface="Times New Roman" panose="02020603050405020304" pitchFamily="18" charset="0"/>
                <a:cs typeface="Times New Roman" panose="02020603050405020304" pitchFamily="18" charset="0"/>
              </a:rPr>
              <a:t>ου</a:t>
            </a:r>
            <a:r>
              <a:rPr lang="el-GR" sz="1000" dirty="0">
                <a:latin typeface="Times New Roman" panose="02020603050405020304" pitchFamily="18" charset="0"/>
                <a:cs typeface="Times New Roman" panose="02020603050405020304" pitchFamily="18" charset="0"/>
              </a:rPr>
              <a:t> αιώνα π.Χ.</a:t>
            </a:r>
          </a:p>
          <a:p>
            <a:pPr algn="ctr"/>
            <a:r>
              <a:rPr lang="el-GR" sz="1000" dirty="0">
                <a:latin typeface="Times New Roman" panose="02020603050405020304" pitchFamily="18" charset="0"/>
                <a:cs typeface="Times New Roman" panose="02020603050405020304" pitchFamily="18" charset="0"/>
              </a:rPr>
              <a:t>Λευκωσία Μουσείο Κύπρου</a:t>
            </a:r>
          </a:p>
          <a:p>
            <a:pPr algn="ctr"/>
            <a:r>
              <a:rPr lang="el-GR" sz="1000" dirty="0">
                <a:latin typeface="Times New Roman" panose="02020603050405020304" pitchFamily="18" charset="0"/>
                <a:cs typeface="Times New Roman" panose="02020603050405020304" pitchFamily="18" charset="0"/>
              </a:rPr>
              <a:t> Μανόλης Ανδρόνικος  κ.ά., </a:t>
            </a:r>
            <a:r>
              <a:rPr lang="el-GR" sz="1000" i="1" dirty="0">
                <a:latin typeface="Times New Roman" panose="02020603050405020304" pitchFamily="18" charset="0"/>
                <a:cs typeface="Times New Roman" panose="02020603050405020304" pitchFamily="18" charset="0"/>
              </a:rPr>
              <a:t>Ιστορία  του Ελληνικού Έθνους,</a:t>
            </a:r>
            <a:r>
              <a:rPr lang="el-GR" sz="1000" dirty="0">
                <a:latin typeface="Times New Roman" panose="02020603050405020304" pitchFamily="18" charset="0"/>
                <a:cs typeface="Times New Roman" panose="02020603050405020304" pitchFamily="18" charset="0"/>
              </a:rPr>
              <a:t> τόμος  Β’, Αθήνα  1970, σ. 362- 363.</a:t>
            </a:r>
          </a:p>
        </p:txBody>
      </p:sp>
      <p:pic>
        <p:nvPicPr>
          <p:cNvPr id="6" name="Εικόνα 5" descr="Εικόνα που περιέχει κείμενο, βιβλίο, χαρτί, γραφικός χαρακτήρας&#10;&#10;Περιγραφή που δημιουργήθηκε αυτόματα">
            <a:extLst>
              <a:ext uri="{FF2B5EF4-FFF2-40B4-BE49-F238E27FC236}">
                <a16:creationId xmlns:a16="http://schemas.microsoft.com/office/drawing/2014/main" id="{7574ED91-D9AB-0991-A3DD-D8C212BA8F69}"/>
              </a:ext>
            </a:extLst>
          </p:cNvPr>
          <p:cNvPicPr>
            <a:picLocks noChangeAspect="1"/>
          </p:cNvPicPr>
          <p:nvPr/>
        </p:nvPicPr>
        <p:blipFill>
          <a:blip r:embed="rId5">
            <a:extLst>
              <a:ext uri="{28A0092B-C50C-407E-A947-70E740481C1C}">
                <a14:useLocalDpi xmlns:a14="http://schemas.microsoft.com/office/drawing/2010/main" val="0"/>
              </a:ext>
            </a:extLst>
          </a:blip>
          <a:srcRect l="19457" t="44175" r="50734" b="12591"/>
          <a:stretch>
            <a:fillRect/>
          </a:stretch>
        </p:blipFill>
        <p:spPr>
          <a:xfrm rot="5400000">
            <a:off x="2671147" y="553249"/>
            <a:ext cx="2472286" cy="4940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25E5CBBC-A5B4-D2A3-EA81-8A207D8E2F51}"/>
              </a:ext>
            </a:extLst>
          </p:cNvPr>
          <p:cNvSpPr txBox="1"/>
          <p:nvPr/>
        </p:nvSpPr>
        <p:spPr>
          <a:xfrm>
            <a:off x="1607892" y="4870008"/>
            <a:ext cx="4038519" cy="707886"/>
          </a:xfrm>
          <a:prstGeom prst="rect">
            <a:avLst/>
          </a:prstGeom>
          <a:solidFill>
            <a:schemeClr val="bg1"/>
          </a:solidFill>
          <a:ln>
            <a:solidFill>
              <a:schemeClr val="tx1"/>
            </a:solidFill>
          </a:ln>
        </p:spPr>
        <p:txBody>
          <a:bodyPr wrap="square">
            <a:spAutoFit/>
          </a:bodyPr>
          <a:lstStyle/>
          <a:p>
            <a:pPr algn="ctr"/>
            <a:r>
              <a:rPr lang="el-GR" sz="1000" dirty="0">
                <a:latin typeface="Times New Roman" panose="02020603050405020304" pitchFamily="18" charset="0"/>
                <a:cs typeface="Times New Roman" panose="02020603050405020304" pitchFamily="18" charset="0"/>
              </a:rPr>
              <a:t>Σκηνή  πριν από τη μάχη – πάνοπλος πολεμιστής  5</a:t>
            </a:r>
            <a:r>
              <a:rPr lang="el-GR" sz="1000" baseline="30000" dirty="0">
                <a:latin typeface="Times New Roman" panose="02020603050405020304" pitchFamily="18" charset="0"/>
                <a:cs typeface="Times New Roman" panose="02020603050405020304" pitchFamily="18" charset="0"/>
              </a:rPr>
              <a:t>ο</a:t>
            </a:r>
            <a:r>
              <a:rPr lang="el-GR" sz="1000" dirty="0">
                <a:latin typeface="Times New Roman" panose="02020603050405020304" pitchFamily="18" charset="0"/>
                <a:cs typeface="Times New Roman" panose="02020603050405020304" pitchFamily="18" charset="0"/>
              </a:rPr>
              <a:t> αιώνας π.Χ.</a:t>
            </a:r>
          </a:p>
          <a:p>
            <a:pPr algn="ctr"/>
            <a:r>
              <a:rPr lang="el-GR" sz="1000" dirty="0">
                <a:latin typeface="Times New Roman" panose="02020603050405020304" pitchFamily="18" charset="0"/>
                <a:cs typeface="Times New Roman" panose="02020603050405020304" pitchFamily="18" charset="0"/>
              </a:rPr>
              <a:t> Βιέννη  Μουσείο  Ιστορίας της  Τέχνης </a:t>
            </a:r>
          </a:p>
          <a:p>
            <a:pPr algn="ctr"/>
            <a:r>
              <a:rPr lang="el-GR" sz="1000" dirty="0">
                <a:latin typeface="Times New Roman" panose="02020603050405020304" pitchFamily="18" charset="0"/>
                <a:cs typeface="Times New Roman" panose="02020603050405020304" pitchFamily="18" charset="0"/>
              </a:rPr>
              <a:t>Στυλιανός Αλεξίου κ.ά., </a:t>
            </a:r>
            <a:r>
              <a:rPr lang="el-GR" sz="1000" i="1" dirty="0">
                <a:latin typeface="Times New Roman" panose="02020603050405020304" pitchFamily="18" charset="0"/>
                <a:cs typeface="Times New Roman" panose="02020603050405020304" pitchFamily="18" charset="0"/>
              </a:rPr>
              <a:t>Ιστορία  του Ελληνικού Έθνους,</a:t>
            </a:r>
            <a:r>
              <a:rPr lang="el-GR" sz="1000" dirty="0">
                <a:latin typeface="Times New Roman" panose="02020603050405020304" pitchFamily="18" charset="0"/>
                <a:cs typeface="Times New Roman" panose="02020603050405020304" pitchFamily="18" charset="0"/>
              </a:rPr>
              <a:t> τόμος  Α’, Αθήνα 1970, σελ. 300.</a:t>
            </a:r>
          </a:p>
        </p:txBody>
      </p:sp>
    </p:spTree>
    <p:extLst>
      <p:ext uri="{BB962C8B-B14F-4D97-AF65-F5344CB8AC3E}">
        <p14:creationId xmlns:p14="http://schemas.microsoft.com/office/powerpoint/2010/main" val="3057585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F87CC-566B-10F7-D8BD-31675A733041}"/>
            </a:ext>
          </a:extLst>
        </p:cNvPr>
        <p:cNvGrpSpPr/>
        <p:nvPr/>
      </p:nvGrpSpPr>
      <p:grpSpPr>
        <a:xfrm>
          <a:off x="0" y="0"/>
          <a:ext cx="0" cy="0"/>
          <a:chOff x="0" y="0"/>
          <a:chExt cx="0" cy="0"/>
        </a:xfrm>
      </p:grpSpPr>
      <p:sp>
        <p:nvSpPr>
          <p:cNvPr id="2" name="Βέλος: Δεξιό 1">
            <a:extLst>
              <a:ext uri="{FF2B5EF4-FFF2-40B4-BE49-F238E27FC236}">
                <a16:creationId xmlns:a16="http://schemas.microsoft.com/office/drawing/2014/main" id="{9E21422B-4901-D14B-368F-500CE40C1123}"/>
              </a:ext>
            </a:extLst>
          </p:cNvPr>
          <p:cNvSpPr/>
          <p:nvPr/>
        </p:nvSpPr>
        <p:spPr>
          <a:xfrm>
            <a:off x="907758" y="3429000"/>
            <a:ext cx="10993729" cy="118586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3" name="Ορθογώνιο: Στρογγύλεμα γωνιών 2">
            <a:extLst>
              <a:ext uri="{FF2B5EF4-FFF2-40B4-BE49-F238E27FC236}">
                <a16:creationId xmlns:a16="http://schemas.microsoft.com/office/drawing/2014/main" id="{DFB674D6-82C4-DB9A-C0C9-D18C281802AA}"/>
              </a:ext>
            </a:extLst>
          </p:cNvPr>
          <p:cNvSpPr/>
          <p:nvPr/>
        </p:nvSpPr>
        <p:spPr>
          <a:xfrm>
            <a:off x="977501" y="718120"/>
            <a:ext cx="2671763" cy="1843088"/>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t>Ιωνική Επανάσταση</a:t>
            </a:r>
            <a:endParaRPr lang="el-CY" sz="3200" b="1" dirty="0"/>
          </a:p>
        </p:txBody>
      </p:sp>
      <p:sp>
        <p:nvSpPr>
          <p:cNvPr id="4" name="Ορθογώνιο: Στρογγύλεμα γωνιών 3">
            <a:extLst>
              <a:ext uri="{FF2B5EF4-FFF2-40B4-BE49-F238E27FC236}">
                <a16:creationId xmlns:a16="http://schemas.microsoft.com/office/drawing/2014/main" id="{5B3C10B5-4114-EA8C-1F7A-125FFFD71043}"/>
              </a:ext>
            </a:extLst>
          </p:cNvPr>
          <p:cNvSpPr/>
          <p:nvPr/>
        </p:nvSpPr>
        <p:spPr>
          <a:xfrm>
            <a:off x="3726317" y="718120"/>
            <a:ext cx="4872377" cy="1843088"/>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t>Επανάσταση </a:t>
            </a:r>
            <a:r>
              <a:rPr lang="el-GR" sz="3200" b="1" dirty="0" err="1"/>
              <a:t>Ονήσιλου</a:t>
            </a:r>
            <a:r>
              <a:rPr lang="el-GR" sz="3200" b="1" dirty="0"/>
              <a:t> </a:t>
            </a:r>
            <a:endParaRPr lang="el-CY" sz="3200" b="1" dirty="0"/>
          </a:p>
        </p:txBody>
      </p:sp>
      <p:sp>
        <p:nvSpPr>
          <p:cNvPr id="7" name="Ορθογώνιο: Στρογγύλεμα γωνιών 6">
            <a:extLst>
              <a:ext uri="{FF2B5EF4-FFF2-40B4-BE49-F238E27FC236}">
                <a16:creationId xmlns:a16="http://schemas.microsoft.com/office/drawing/2014/main" id="{6FA5E1C6-8C29-732D-968F-0B740F0B03AF}"/>
              </a:ext>
            </a:extLst>
          </p:cNvPr>
          <p:cNvSpPr/>
          <p:nvPr/>
        </p:nvSpPr>
        <p:spPr>
          <a:xfrm>
            <a:off x="8737995" y="739199"/>
            <a:ext cx="3327628" cy="1843088"/>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r>
              <a:rPr lang="el-GR" sz="3200" b="1" dirty="0"/>
              <a:t>Περσικοί  πόλεμοι</a:t>
            </a:r>
            <a:endParaRPr lang="el-CY" sz="3200" b="1" dirty="0"/>
          </a:p>
        </p:txBody>
      </p:sp>
      <p:sp>
        <p:nvSpPr>
          <p:cNvPr id="8" name="Βέλος: Κάτω 7">
            <a:extLst>
              <a:ext uri="{FF2B5EF4-FFF2-40B4-BE49-F238E27FC236}">
                <a16:creationId xmlns:a16="http://schemas.microsoft.com/office/drawing/2014/main" id="{E7743F28-3AE2-9169-1728-8ADCBF30FF77}"/>
              </a:ext>
            </a:extLst>
          </p:cNvPr>
          <p:cNvSpPr/>
          <p:nvPr/>
        </p:nvSpPr>
        <p:spPr>
          <a:xfrm rot="10800000">
            <a:off x="907759" y="2721767"/>
            <a:ext cx="873920" cy="15716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9" name="Βέλος: Κάτω 8">
            <a:extLst>
              <a:ext uri="{FF2B5EF4-FFF2-40B4-BE49-F238E27FC236}">
                <a16:creationId xmlns:a16="http://schemas.microsoft.com/office/drawing/2014/main" id="{4D4B590F-D10A-A360-CF22-CFDACE304D82}"/>
              </a:ext>
            </a:extLst>
          </p:cNvPr>
          <p:cNvSpPr/>
          <p:nvPr/>
        </p:nvSpPr>
        <p:spPr>
          <a:xfrm rot="10800000">
            <a:off x="3649265" y="2721767"/>
            <a:ext cx="873920" cy="15716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10" name="Βέλος: Κάτω 9">
            <a:extLst>
              <a:ext uri="{FF2B5EF4-FFF2-40B4-BE49-F238E27FC236}">
                <a16:creationId xmlns:a16="http://schemas.microsoft.com/office/drawing/2014/main" id="{E1F04E0A-1B70-65D7-024E-8AD87BD9AF0A}"/>
              </a:ext>
            </a:extLst>
          </p:cNvPr>
          <p:cNvSpPr/>
          <p:nvPr/>
        </p:nvSpPr>
        <p:spPr>
          <a:xfrm rot="10800000">
            <a:off x="8598694" y="2721767"/>
            <a:ext cx="873920" cy="15716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
        <p:nvSpPr>
          <p:cNvPr id="11" name="Ορθογώνιο: Στρογγύλεμα γωνιών 10">
            <a:extLst>
              <a:ext uri="{FF2B5EF4-FFF2-40B4-BE49-F238E27FC236}">
                <a16:creationId xmlns:a16="http://schemas.microsoft.com/office/drawing/2014/main" id="{4FFB83D1-874C-2162-A093-8401E6C5D406}"/>
              </a:ext>
            </a:extLst>
          </p:cNvPr>
          <p:cNvSpPr/>
          <p:nvPr/>
        </p:nvSpPr>
        <p:spPr>
          <a:xfrm>
            <a:off x="4086225" y="0"/>
            <a:ext cx="4414836" cy="578640"/>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solidFill>
                  <a:srgbClr val="FF0000"/>
                </a:solidFill>
              </a:rPr>
              <a:t>Ιστορική γραμμή</a:t>
            </a:r>
            <a:endParaRPr lang="el-CY" sz="3200" b="1" dirty="0">
              <a:solidFill>
                <a:srgbClr val="FF0000"/>
              </a:solidFill>
            </a:endParaRPr>
          </a:p>
        </p:txBody>
      </p:sp>
      <p:sp>
        <p:nvSpPr>
          <p:cNvPr id="5" name="Ορθογώνιο: Στρογγύλεμα γωνιών 4">
            <a:extLst>
              <a:ext uri="{FF2B5EF4-FFF2-40B4-BE49-F238E27FC236}">
                <a16:creationId xmlns:a16="http://schemas.microsoft.com/office/drawing/2014/main" id="{1CA8368C-7D93-F27D-B4BC-EF2B1D3D560E}"/>
              </a:ext>
            </a:extLst>
          </p:cNvPr>
          <p:cNvSpPr/>
          <p:nvPr/>
        </p:nvSpPr>
        <p:spPr>
          <a:xfrm>
            <a:off x="1143000" y="4761308"/>
            <a:ext cx="7343772" cy="118586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US" sz="4000" b="1" kern="1200" dirty="0">
                <a:solidFill>
                  <a:srgbClr val="FF0000"/>
                </a:solidFill>
                <a:latin typeface="+mn-lt"/>
                <a:ea typeface="+mn-ea"/>
                <a:cs typeface="+mn-cs"/>
              </a:rPr>
              <a:t>499 π.Χ</a:t>
            </a:r>
            <a:r>
              <a:rPr lang="el-GR" sz="4000" b="1" kern="1200" dirty="0">
                <a:solidFill>
                  <a:srgbClr val="FF0000"/>
                </a:solidFill>
                <a:latin typeface="+mn-lt"/>
                <a:ea typeface="+mn-ea"/>
                <a:cs typeface="+mn-cs"/>
              </a:rPr>
              <a:t>.</a:t>
            </a:r>
            <a:endParaRPr lang="el-CY" sz="4000" dirty="0"/>
          </a:p>
        </p:txBody>
      </p:sp>
      <p:sp>
        <p:nvSpPr>
          <p:cNvPr id="12" name="Ορθογώνιο: Στρογγύλεμα γωνιών 11">
            <a:extLst>
              <a:ext uri="{FF2B5EF4-FFF2-40B4-BE49-F238E27FC236}">
                <a16:creationId xmlns:a16="http://schemas.microsoft.com/office/drawing/2014/main" id="{057CFBAC-5F5D-595C-CF0F-C8116840A78D}"/>
              </a:ext>
            </a:extLst>
          </p:cNvPr>
          <p:cNvSpPr/>
          <p:nvPr/>
        </p:nvSpPr>
        <p:spPr>
          <a:xfrm>
            <a:off x="8737995" y="4729163"/>
            <a:ext cx="2144322" cy="1185863"/>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US" sz="4000" b="1" kern="1200" dirty="0">
                <a:solidFill>
                  <a:srgbClr val="FF0000"/>
                </a:solidFill>
                <a:latin typeface="+mn-lt"/>
                <a:ea typeface="+mn-ea"/>
                <a:cs typeface="+mn-cs"/>
              </a:rPr>
              <a:t>49</a:t>
            </a:r>
            <a:r>
              <a:rPr lang="el-GR" sz="4000" b="1" kern="1200" dirty="0">
                <a:solidFill>
                  <a:srgbClr val="FF0000"/>
                </a:solidFill>
                <a:latin typeface="+mn-lt"/>
                <a:ea typeface="+mn-ea"/>
                <a:cs typeface="+mn-cs"/>
              </a:rPr>
              <a:t>0</a:t>
            </a:r>
            <a:r>
              <a:rPr lang="en-US" sz="4000" b="1" kern="1200" dirty="0">
                <a:solidFill>
                  <a:srgbClr val="FF0000"/>
                </a:solidFill>
                <a:latin typeface="+mn-lt"/>
                <a:ea typeface="+mn-ea"/>
                <a:cs typeface="+mn-cs"/>
              </a:rPr>
              <a:t> π.Χ</a:t>
            </a:r>
            <a:r>
              <a:rPr lang="el-GR" sz="4000" b="1" kern="1200" dirty="0">
                <a:solidFill>
                  <a:srgbClr val="FF0000"/>
                </a:solidFill>
                <a:latin typeface="+mn-lt"/>
                <a:ea typeface="+mn-ea"/>
                <a:cs typeface="+mn-cs"/>
              </a:rPr>
              <a:t>.</a:t>
            </a:r>
            <a:endParaRPr lang="el-CY" sz="4000" dirty="0"/>
          </a:p>
        </p:txBody>
      </p:sp>
      <p:sp>
        <p:nvSpPr>
          <p:cNvPr id="13" name="TextBox 12">
            <a:extLst>
              <a:ext uri="{FF2B5EF4-FFF2-40B4-BE49-F238E27FC236}">
                <a16:creationId xmlns:a16="http://schemas.microsoft.com/office/drawing/2014/main" id="{6ACA1799-FBD4-D634-5927-821DA50AE8CD}"/>
              </a:ext>
            </a:extLst>
          </p:cNvPr>
          <p:cNvSpPr txBox="1"/>
          <p:nvPr/>
        </p:nvSpPr>
        <p:spPr>
          <a:xfrm>
            <a:off x="1142999" y="6259623"/>
            <a:ext cx="10758487" cy="338554"/>
          </a:xfrm>
          <a:prstGeom prst="rect">
            <a:avLst/>
          </a:prstGeom>
          <a:solidFill>
            <a:schemeClr val="accent2">
              <a:lumMod val="20000"/>
              <a:lumOff val="80000"/>
            </a:schemeClr>
          </a:solidFill>
          <a:ln w="57150">
            <a:solidFill>
              <a:schemeClr val="tx1"/>
            </a:solidFill>
          </a:ln>
        </p:spPr>
        <p:txBody>
          <a:bodyPr wrap="square">
            <a:spAutoFit/>
          </a:bodyPr>
          <a:lstStyle/>
          <a:p>
            <a:r>
              <a:rPr lang="el-GR" sz="1600" b="1" dirty="0">
                <a:latin typeface="Aptos" panose="020B0004020202020204" pitchFamily="34" charset="0"/>
              </a:rPr>
              <a:t>Η κατανόηση του ιστορικού χρόνου αποτελεί βασική προϋπόθεση για την ανάπτυξη της ιστορικής σκέψης </a:t>
            </a:r>
          </a:p>
        </p:txBody>
      </p:sp>
    </p:spTree>
    <p:extLst>
      <p:ext uri="{BB962C8B-B14F-4D97-AF65-F5344CB8AC3E}">
        <p14:creationId xmlns:p14="http://schemas.microsoft.com/office/powerpoint/2010/main" val="28155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D2C4ED-2AAA-8997-4802-BCCED096B238}"/>
              </a:ext>
            </a:extLst>
          </p:cNvPr>
          <p:cNvSpPr>
            <a:spLocks noGrp="1"/>
          </p:cNvSpPr>
          <p:nvPr>
            <p:ph type="title"/>
          </p:nvPr>
        </p:nvSpPr>
        <p:spPr>
          <a:xfrm>
            <a:off x="685800" y="2318657"/>
            <a:ext cx="10994572" cy="446314"/>
          </a:xfrm>
          <a:ln w="57150">
            <a:solidFill>
              <a:schemeClr val="tx1"/>
            </a:solidFill>
          </a:ln>
        </p:spPr>
        <p:txBody>
          <a:bodyPr>
            <a:noAutofit/>
          </a:bodyPr>
          <a:lstStyle/>
          <a:p>
            <a:r>
              <a:rPr lang="el-GR" altLang="el-GR" sz="2000" b="1" dirty="0">
                <a:solidFill>
                  <a:srgbClr val="0A0A0A"/>
                </a:solidFill>
                <a:latin typeface="Aptos" panose="020B0004020202020204" pitchFamily="34" charset="0"/>
              </a:rPr>
              <a:t>Πρώτη δραστηριότητα: Αξιοποίηση του χάρτη, ώστε οι μαθητές/μαθήτριες </a:t>
            </a:r>
            <a:endParaRPr lang="el-GR" sz="2000" dirty="0">
              <a:latin typeface="Aptos" panose="020B0004020202020204" pitchFamily="34" charset="0"/>
            </a:endParaRPr>
          </a:p>
        </p:txBody>
      </p:sp>
      <p:sp>
        <p:nvSpPr>
          <p:cNvPr id="4" name="Τίτλος 1">
            <a:extLst>
              <a:ext uri="{FF2B5EF4-FFF2-40B4-BE49-F238E27FC236}">
                <a16:creationId xmlns:a16="http://schemas.microsoft.com/office/drawing/2014/main" id="{A5A15DD6-6E66-72A3-C17D-9A106A9F6E8E}"/>
              </a:ext>
            </a:extLst>
          </p:cNvPr>
          <p:cNvSpPr txBox="1">
            <a:spLocks/>
          </p:cNvSpPr>
          <p:nvPr/>
        </p:nvSpPr>
        <p:spPr>
          <a:xfrm>
            <a:off x="1458686" y="3124200"/>
            <a:ext cx="10221686" cy="1023258"/>
          </a:xfrm>
          <a:prstGeom prst="rect">
            <a:avLst/>
          </a:prstGeom>
          <a:ln w="5715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342900" indent="-342900">
              <a:buFont typeface="Wingdings" panose="05000000000000000000" pitchFamily="2" charset="2"/>
              <a:buChar char="q"/>
            </a:pPr>
            <a:r>
              <a:rPr lang="el-GR" altLang="el-GR" sz="2000" b="1" dirty="0">
                <a:solidFill>
                  <a:srgbClr val="0A0A0A"/>
                </a:solidFill>
                <a:latin typeface="Aptos" panose="020B0004020202020204" pitchFamily="34" charset="0"/>
              </a:rPr>
              <a:t>να εντοπίσουν τη Μικρά Ασία και την Κύπρο,</a:t>
            </a:r>
          </a:p>
          <a:p>
            <a:pPr marL="342900" indent="-342900">
              <a:buFont typeface="Wingdings" panose="05000000000000000000" pitchFamily="2" charset="2"/>
              <a:buChar char="q"/>
            </a:pPr>
            <a:r>
              <a:rPr lang="el-GR" altLang="el-GR" sz="2000" b="1" dirty="0">
                <a:solidFill>
                  <a:srgbClr val="0A0A0A"/>
                </a:solidFill>
                <a:latin typeface="Aptos" panose="020B0004020202020204" pitchFamily="34" charset="0"/>
              </a:rPr>
              <a:t>να κατανοήσουν τη γεωγραφική τους σημασία ως σταυροδρόμι τριών ηπείρων και </a:t>
            </a:r>
          </a:p>
          <a:p>
            <a:pPr marL="342900" indent="-342900">
              <a:buFont typeface="Wingdings" panose="05000000000000000000" pitchFamily="2" charset="2"/>
              <a:buChar char="q"/>
            </a:pPr>
            <a:r>
              <a:rPr lang="el-GR" sz="2000" b="1" dirty="0">
                <a:solidFill>
                  <a:srgbClr val="0A0A0A"/>
                </a:solidFill>
                <a:latin typeface="Aptos" panose="020B0004020202020204" pitchFamily="34" charset="0"/>
              </a:rPr>
              <a:t>να κατανοούν τη </a:t>
            </a:r>
            <a:r>
              <a:rPr lang="el-GR" sz="2000" b="1" dirty="0">
                <a:latin typeface="Aptos" panose="020B0004020202020204" pitchFamily="34" charset="0"/>
              </a:rPr>
              <a:t> διάκριση των όρων "νήσος" και "χερσόνησος.</a:t>
            </a:r>
            <a:endParaRPr lang="el-GR" altLang="el-GR" sz="2000" b="1" dirty="0">
              <a:solidFill>
                <a:srgbClr val="0A0A0A"/>
              </a:solidFill>
              <a:latin typeface="Aptos" panose="020B0004020202020204" pitchFamily="34" charset="0"/>
            </a:endParaRPr>
          </a:p>
        </p:txBody>
      </p:sp>
    </p:spTree>
    <p:extLst>
      <p:ext uri="{BB962C8B-B14F-4D97-AF65-F5344CB8AC3E}">
        <p14:creationId xmlns:p14="http://schemas.microsoft.com/office/powerpoint/2010/main" val="2544103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9C7492-82B0-1A01-5A2F-ACF7AF3D506A}"/>
              </a:ext>
            </a:extLst>
          </p:cNvPr>
          <p:cNvSpPr txBox="1"/>
          <p:nvPr/>
        </p:nvSpPr>
        <p:spPr>
          <a:xfrm>
            <a:off x="838200" y="392895"/>
            <a:ext cx="6096000" cy="1249701"/>
          </a:xfrm>
          <a:prstGeom prst="rect">
            <a:avLst/>
          </a:prstGeom>
          <a:noFill/>
        </p:spPr>
        <p:txBody>
          <a:bodyPr wrap="square">
            <a:spAutoFit/>
          </a:bodyPr>
          <a:lstStyle/>
          <a:p>
            <a:pPr algn="just">
              <a:lnSpc>
                <a:spcPts val="1800"/>
              </a:lnSpc>
              <a:spcAft>
                <a:spcPts val="900"/>
              </a:spcAft>
            </a:pPr>
            <a:r>
              <a:rPr lang="el-GR" b="1" i="0" dirty="0">
                <a:solidFill>
                  <a:srgbClr val="0A0A0A"/>
                </a:solidFill>
                <a:effectLst/>
                <a:latin typeface="Google Sans"/>
              </a:rPr>
              <a:t>Παρατηρήστε τον χάρτη της Εγγύς Ανατολής. Εντοπίστε τη μεγάλη χερσόνησο που αποτελεί τη φυσική γέφυρα μεταξύ Ευρώπης και Ασίας. Στη συνέχεια, βρείτε το στρατηγικής σημασίας νησί που βρίσκεται στο σταυροδρόμι τριών ηπείρων, νότια της χερσονήσου αυτής.</a:t>
            </a:r>
          </a:p>
        </p:txBody>
      </p:sp>
      <p:sp>
        <p:nvSpPr>
          <p:cNvPr id="4" name="TextBox 3">
            <a:extLst>
              <a:ext uri="{FF2B5EF4-FFF2-40B4-BE49-F238E27FC236}">
                <a16:creationId xmlns:a16="http://schemas.microsoft.com/office/drawing/2014/main" id="{824961E1-81F2-A59F-DF38-3ED81B80F150}"/>
              </a:ext>
            </a:extLst>
          </p:cNvPr>
          <p:cNvSpPr txBox="1"/>
          <p:nvPr/>
        </p:nvSpPr>
        <p:spPr>
          <a:xfrm>
            <a:off x="6934201" y="392895"/>
            <a:ext cx="4278086" cy="6317114"/>
          </a:xfrm>
          <a:prstGeom prst="rect">
            <a:avLst/>
          </a:prstGeom>
          <a:noFill/>
        </p:spPr>
        <p:txBody>
          <a:bodyPr wrap="square">
            <a:spAutoFit/>
          </a:bodyPr>
          <a:lstStyle/>
          <a:p>
            <a:pPr algn="l">
              <a:lnSpc>
                <a:spcPts val="1800"/>
              </a:lnSpc>
              <a:spcAft>
                <a:spcPts val="900"/>
              </a:spcAft>
            </a:pPr>
            <a:endParaRPr lang="el-GR" sz="2800" b="1" i="0" dirty="0">
              <a:solidFill>
                <a:srgbClr val="0A0A0A"/>
              </a:solidFill>
              <a:effectLst/>
              <a:latin typeface="Google Sans"/>
            </a:endParaRPr>
          </a:p>
          <a:p>
            <a:pPr algn="l">
              <a:lnSpc>
                <a:spcPts val="1800"/>
              </a:lnSpc>
              <a:spcAft>
                <a:spcPts val="900"/>
              </a:spcAft>
            </a:pPr>
            <a:r>
              <a:rPr lang="el-GR" sz="2800" b="1" i="0" dirty="0">
                <a:solidFill>
                  <a:srgbClr val="FF0000"/>
                </a:solidFill>
                <a:effectLst/>
                <a:latin typeface="Google Sans"/>
              </a:rPr>
              <a:t>Προϋπάρχουσες</a:t>
            </a:r>
            <a:r>
              <a:rPr lang="en-US" sz="2800" b="1" i="0" dirty="0">
                <a:solidFill>
                  <a:srgbClr val="FF0000"/>
                </a:solidFill>
                <a:effectLst/>
                <a:latin typeface="Google Sans"/>
              </a:rPr>
              <a:t> </a:t>
            </a:r>
            <a:r>
              <a:rPr lang="el-GR" sz="2800" b="1" i="0" dirty="0">
                <a:solidFill>
                  <a:srgbClr val="FF0000"/>
                </a:solidFill>
                <a:effectLst/>
                <a:latin typeface="Google Sans"/>
              </a:rPr>
              <a:t>γνώσεις</a:t>
            </a:r>
          </a:p>
          <a:p>
            <a:pPr algn="l">
              <a:lnSpc>
                <a:spcPts val="1800"/>
              </a:lnSpc>
              <a:spcAft>
                <a:spcPts val="900"/>
              </a:spcAft>
            </a:pPr>
            <a:endParaRPr lang="el-GR" sz="2800" b="1" dirty="0">
              <a:solidFill>
                <a:srgbClr val="FF0000"/>
              </a:solidFill>
              <a:latin typeface="Google Sans"/>
            </a:endParaRPr>
          </a:p>
          <a:p>
            <a:pPr algn="l">
              <a:spcAft>
                <a:spcPts val="900"/>
              </a:spcAft>
            </a:pPr>
            <a:endParaRPr lang="el-GR" sz="2800" b="1" dirty="0">
              <a:solidFill>
                <a:srgbClr val="FF0000"/>
              </a:solidFill>
              <a:latin typeface="Google Sans"/>
            </a:endParaRPr>
          </a:p>
          <a:p>
            <a:pPr>
              <a:spcAft>
                <a:spcPts val="900"/>
              </a:spcAft>
            </a:pPr>
            <a:r>
              <a:rPr lang="el-GR" sz="4400" b="1" dirty="0">
                <a:solidFill>
                  <a:srgbClr val="FF0000"/>
                </a:solidFill>
                <a:latin typeface="Google Sans"/>
              </a:rPr>
              <a:t>Εγγύς Ανατολής</a:t>
            </a:r>
          </a:p>
          <a:p>
            <a:pPr>
              <a:spcAft>
                <a:spcPts val="900"/>
              </a:spcAft>
            </a:pPr>
            <a:r>
              <a:rPr lang="el-GR" sz="4400" b="1" dirty="0">
                <a:solidFill>
                  <a:srgbClr val="FF0000"/>
                </a:solidFill>
                <a:latin typeface="Google Sans"/>
              </a:rPr>
              <a:t>Μικρά Ασία</a:t>
            </a:r>
          </a:p>
          <a:p>
            <a:pPr>
              <a:spcAft>
                <a:spcPts val="900"/>
              </a:spcAft>
            </a:pPr>
            <a:r>
              <a:rPr lang="el-GR" sz="4400" b="1" dirty="0">
                <a:solidFill>
                  <a:srgbClr val="FF0000"/>
                </a:solidFill>
                <a:latin typeface="Google Sans"/>
              </a:rPr>
              <a:t>Κύπρος</a:t>
            </a:r>
          </a:p>
          <a:p>
            <a:pPr>
              <a:spcAft>
                <a:spcPts val="900"/>
              </a:spcAft>
            </a:pPr>
            <a:r>
              <a:rPr lang="el-GR" sz="4400" b="1" dirty="0">
                <a:solidFill>
                  <a:srgbClr val="FF0000"/>
                </a:solidFill>
                <a:latin typeface="Google Sans"/>
              </a:rPr>
              <a:t>χερσόνησος-νησί</a:t>
            </a:r>
          </a:p>
          <a:p>
            <a:pPr>
              <a:spcAft>
                <a:spcPts val="900"/>
              </a:spcAft>
            </a:pPr>
            <a:endParaRPr lang="el-GR" sz="4400" b="1" dirty="0">
              <a:solidFill>
                <a:srgbClr val="FF0000"/>
              </a:solidFill>
              <a:latin typeface="Google Sans"/>
            </a:endParaRPr>
          </a:p>
          <a:p>
            <a:pPr>
              <a:spcAft>
                <a:spcPts val="900"/>
              </a:spcAft>
            </a:pPr>
            <a:r>
              <a:rPr lang="el-GR" sz="4400" b="1" i="0" dirty="0">
                <a:solidFill>
                  <a:srgbClr val="FF0000"/>
                </a:solidFill>
                <a:effectLst/>
                <a:latin typeface="Google Sans"/>
              </a:rPr>
              <a:t> </a:t>
            </a:r>
          </a:p>
        </p:txBody>
      </p:sp>
      <p:sp>
        <p:nvSpPr>
          <p:cNvPr id="2" name="Βέλος: Κάτω 1">
            <a:extLst>
              <a:ext uri="{FF2B5EF4-FFF2-40B4-BE49-F238E27FC236}">
                <a16:creationId xmlns:a16="http://schemas.microsoft.com/office/drawing/2014/main" id="{8986326B-BBDB-D65A-E0CC-2558701136A3}"/>
              </a:ext>
            </a:extLst>
          </p:cNvPr>
          <p:cNvSpPr/>
          <p:nvPr/>
        </p:nvSpPr>
        <p:spPr>
          <a:xfrm>
            <a:off x="2933701" y="2500981"/>
            <a:ext cx="1371600" cy="21009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20D8DE08-5AC3-0801-8E07-F010D7076C07}"/>
              </a:ext>
            </a:extLst>
          </p:cNvPr>
          <p:cNvSpPr txBox="1"/>
          <p:nvPr/>
        </p:nvSpPr>
        <p:spPr>
          <a:xfrm>
            <a:off x="1055913" y="5137142"/>
            <a:ext cx="5747657" cy="1569660"/>
          </a:xfrm>
          <a:prstGeom prst="rect">
            <a:avLst/>
          </a:prstGeom>
          <a:noFill/>
        </p:spPr>
        <p:txBody>
          <a:bodyPr wrap="square">
            <a:spAutoFit/>
          </a:bodyPr>
          <a:lstStyle/>
          <a:p>
            <a:pPr algn="just"/>
            <a:r>
              <a:rPr lang="el-GR" sz="3200" b="1" dirty="0">
                <a:solidFill>
                  <a:srgbClr val="002060"/>
                </a:solidFill>
              </a:rPr>
              <a:t>Να κατανοούν γιατί η Γεωγραφία είναι σημαντική για την εξερεύνηση της Ιστορίας. </a:t>
            </a:r>
          </a:p>
        </p:txBody>
      </p:sp>
    </p:spTree>
    <p:extLst>
      <p:ext uri="{BB962C8B-B14F-4D97-AF65-F5344CB8AC3E}">
        <p14:creationId xmlns:p14="http://schemas.microsoft.com/office/powerpoint/2010/main" val="786335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4D614-6C69-12A9-43EB-8E8A5659096D}"/>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7FEED0D7-4B6A-9A9F-EB1A-77C17AF86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46651" y="-2025423"/>
            <a:ext cx="6858000" cy="10908846"/>
          </a:xfrm>
          <a:prstGeom prst="rect">
            <a:avLst/>
          </a:prstGeom>
        </p:spPr>
      </p:pic>
      <p:sp>
        <p:nvSpPr>
          <p:cNvPr id="2" name="TextBox 1">
            <a:extLst>
              <a:ext uri="{FF2B5EF4-FFF2-40B4-BE49-F238E27FC236}">
                <a16:creationId xmlns:a16="http://schemas.microsoft.com/office/drawing/2014/main" id="{1BC40B43-EB6D-1890-623F-9F2FF3AD3D42}"/>
              </a:ext>
            </a:extLst>
          </p:cNvPr>
          <p:cNvSpPr txBox="1"/>
          <p:nvPr/>
        </p:nvSpPr>
        <p:spPr>
          <a:xfrm>
            <a:off x="1295400" y="5987144"/>
            <a:ext cx="10646569" cy="646331"/>
          </a:xfrm>
          <a:prstGeom prst="rect">
            <a:avLst/>
          </a:prstGeom>
          <a:solidFill>
            <a:schemeClr val="bg1"/>
          </a:solidFill>
          <a:ln>
            <a:solidFill>
              <a:schemeClr val="tx1">
                <a:lumMod val="65000"/>
                <a:lumOff val="35000"/>
              </a:schemeClr>
            </a:solidFill>
          </a:ln>
        </p:spPr>
        <p:txBody>
          <a:bodyPr wrap="square">
            <a:spAutoFit/>
          </a:bodyPr>
          <a:lstStyle/>
          <a:p>
            <a:r>
              <a:rPr lang="el-GR" dirty="0">
                <a:latin typeface="Arial" panose="020B0604020202020204" pitchFamily="34" charset="0"/>
              </a:rPr>
              <a:t>Χέρμαν </a:t>
            </a:r>
            <a:r>
              <a:rPr lang="el-GR" i="0" dirty="0" err="1">
                <a:effectLst/>
                <a:latin typeface="Arial" panose="020B0604020202020204" pitchFamily="34" charset="0"/>
              </a:rPr>
              <a:t>Μπένγκτσον</a:t>
            </a:r>
            <a:r>
              <a:rPr lang="el-GR" i="0" dirty="0">
                <a:effectLst/>
                <a:latin typeface="Arial" panose="020B0604020202020204" pitchFamily="34" charset="0"/>
              </a:rPr>
              <a:t>, </a:t>
            </a:r>
            <a:r>
              <a:rPr lang="el-GR" i="1" dirty="0">
                <a:effectLst/>
                <a:latin typeface="Arial" panose="020B0604020202020204" pitchFamily="34" charset="0"/>
              </a:rPr>
              <a:t>Ιστορία της αρχαίας Ελλάδος : από τις απαρχές μέχρι τη Ρωμαϊκή αυτοκρατορία, </a:t>
            </a:r>
            <a:r>
              <a:rPr lang="el-GR" i="0" dirty="0">
                <a:effectLst/>
                <a:latin typeface="Arial" panose="020B0604020202020204" pitchFamily="34" charset="0"/>
              </a:rPr>
              <a:t>Μέλισσα, Αθήνα 1991, σελ. 153.   </a:t>
            </a:r>
            <a:endParaRPr lang="el-CY" dirty="0"/>
          </a:p>
        </p:txBody>
      </p:sp>
    </p:spTree>
    <p:extLst>
      <p:ext uri="{BB962C8B-B14F-4D97-AF65-F5344CB8AC3E}">
        <p14:creationId xmlns:p14="http://schemas.microsoft.com/office/powerpoint/2010/main" val="1556560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841FFE-6492-2BC7-FED1-DC5EEE58F4A5}"/>
              </a:ext>
            </a:extLst>
          </p:cNvPr>
          <p:cNvSpPr>
            <a:spLocks noGrp="1"/>
          </p:cNvSpPr>
          <p:nvPr>
            <p:ph type="title"/>
          </p:nvPr>
        </p:nvSpPr>
        <p:spPr>
          <a:xfrm>
            <a:off x="683807" y="2271933"/>
            <a:ext cx="9744708" cy="1157068"/>
          </a:xfrm>
          <a:ln w="57150">
            <a:solidFill>
              <a:schemeClr val="tx1"/>
            </a:solidFill>
          </a:ln>
        </p:spPr>
        <p:txBody>
          <a:bodyPr>
            <a:noAutofit/>
          </a:bodyPr>
          <a:lstStyle/>
          <a:p>
            <a:pPr algn="just"/>
            <a:r>
              <a:rPr lang="el-GR" sz="2000" b="1" dirty="0">
                <a:latin typeface="Aptos" panose="020B0004020202020204" pitchFamily="34" charset="0"/>
              </a:rPr>
              <a:t>Δεύτερη  δραστηριότητα :  Η ανάδειξη των κοινών χαρακτηριστικών που επέτρεψαν στην Κύπρο και τη Μικρά Ασία να λειτουργήσουν ως συνδετικοί κρίκοι του ελληνισμού κατά τη Γεωμετρική και Αρχαϊκή εποχή.</a:t>
            </a:r>
          </a:p>
        </p:txBody>
      </p:sp>
    </p:spTree>
    <p:extLst>
      <p:ext uri="{BB962C8B-B14F-4D97-AF65-F5344CB8AC3E}">
        <p14:creationId xmlns:p14="http://schemas.microsoft.com/office/powerpoint/2010/main" val="4286911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2B8EEF-DE7A-7BBE-96CC-E2815D502BD8}"/>
              </a:ext>
            </a:extLst>
          </p:cNvPr>
          <p:cNvSpPr txBox="1"/>
          <p:nvPr/>
        </p:nvSpPr>
        <p:spPr>
          <a:xfrm>
            <a:off x="1142999" y="5024735"/>
            <a:ext cx="6096000" cy="1231106"/>
          </a:xfrm>
          <a:prstGeom prst="rect">
            <a:avLst/>
          </a:prstGeom>
          <a:noFill/>
        </p:spPr>
        <p:txBody>
          <a:bodyPr wrap="square">
            <a:spAutoFit/>
          </a:bodyPr>
          <a:lstStyle/>
          <a:p>
            <a:pPr algn="just"/>
            <a:r>
              <a:rPr lang="el-GR" b="1" dirty="0">
                <a:solidFill>
                  <a:srgbClr val="002060"/>
                </a:solidFill>
                <a:latin typeface="Times New Roman" panose="02020603050405020304" pitchFamily="18" charset="0"/>
                <a:cs typeface="Times New Roman" panose="02020603050405020304" pitchFamily="18" charset="0"/>
              </a:rPr>
              <a:t>Στην Α' Γυμνασίου, η μελέτη των κοινών στοιχείων μεταξύ Μικράς Ασίας και Κύπρου βοηθά τους/τις μαθητές/μαθήτριες να κατανοήσουν πώς ο ελληνικός πολιτισμός εξαπλώθηκε και </a:t>
            </a:r>
            <a:r>
              <a:rPr lang="el-GR" b="1" dirty="0" err="1">
                <a:solidFill>
                  <a:srgbClr val="002060"/>
                </a:solidFill>
                <a:latin typeface="Times New Roman" panose="02020603050405020304" pitchFamily="18" charset="0"/>
                <a:cs typeface="Times New Roman" panose="02020603050405020304" pitchFamily="18" charset="0"/>
              </a:rPr>
              <a:t>αλληλεπίδρασε</a:t>
            </a:r>
            <a:r>
              <a:rPr lang="el-GR" b="1" dirty="0">
                <a:solidFill>
                  <a:srgbClr val="002060"/>
                </a:solidFill>
                <a:latin typeface="Times New Roman" panose="02020603050405020304" pitchFamily="18" charset="0"/>
                <a:cs typeface="Times New Roman" panose="02020603050405020304" pitchFamily="18" charset="0"/>
              </a:rPr>
              <a:t> με την Ανατολή.</a:t>
            </a:r>
          </a:p>
        </p:txBody>
      </p:sp>
      <p:sp>
        <p:nvSpPr>
          <p:cNvPr id="5" name="TextBox 4">
            <a:extLst>
              <a:ext uri="{FF2B5EF4-FFF2-40B4-BE49-F238E27FC236}">
                <a16:creationId xmlns:a16="http://schemas.microsoft.com/office/drawing/2014/main" id="{054697C2-F30E-9A29-2731-BAB0EA1EDF96}"/>
              </a:ext>
            </a:extLst>
          </p:cNvPr>
          <p:cNvSpPr txBox="1"/>
          <p:nvPr/>
        </p:nvSpPr>
        <p:spPr>
          <a:xfrm>
            <a:off x="1142999" y="284593"/>
            <a:ext cx="5584372" cy="1477328"/>
          </a:xfrm>
          <a:prstGeom prst="rect">
            <a:avLst/>
          </a:prstGeom>
          <a:noFill/>
        </p:spPr>
        <p:txBody>
          <a:bodyPr wrap="square">
            <a:spAutoFit/>
          </a:bodyPr>
          <a:lstStyle/>
          <a:p>
            <a:pPr algn="just"/>
            <a:r>
              <a:rPr lang="el-GR" b="1" i="0" dirty="0">
                <a:solidFill>
                  <a:srgbClr val="0A0A0A"/>
                </a:solidFill>
                <a:effectLst/>
                <a:latin typeface="Google Sans"/>
              </a:rPr>
              <a:t>Παρατηρήστε τη θέση της Μικράς Ασίας και της Κύπρου στον χάρτη της Ανατολικής Μεσογείου. Με βάση όσα μάθαμε για τη Γεωμετρική και Αρχαϊκή περίοδο, ποια κοινά στοιχεία τις έκαναν να ξεχωρίζουν ως κέντρα του αρχαίου ελληνικού κόσμου; </a:t>
            </a:r>
            <a:endParaRPr lang="el-GR" b="1" dirty="0"/>
          </a:p>
        </p:txBody>
      </p:sp>
      <p:sp>
        <p:nvSpPr>
          <p:cNvPr id="6" name="Βέλος: Κάτω 5">
            <a:extLst>
              <a:ext uri="{FF2B5EF4-FFF2-40B4-BE49-F238E27FC236}">
                <a16:creationId xmlns:a16="http://schemas.microsoft.com/office/drawing/2014/main" id="{096D09C2-0F9E-6FD0-C0C0-B31A24292DD7}"/>
              </a:ext>
            </a:extLst>
          </p:cNvPr>
          <p:cNvSpPr/>
          <p:nvPr/>
        </p:nvSpPr>
        <p:spPr>
          <a:xfrm>
            <a:off x="3249385" y="2481356"/>
            <a:ext cx="1371600" cy="21009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336C59A4-9B17-0C23-3104-0EA9354DD1A3}"/>
              </a:ext>
            </a:extLst>
          </p:cNvPr>
          <p:cNvSpPr txBox="1"/>
          <p:nvPr/>
        </p:nvSpPr>
        <p:spPr>
          <a:xfrm>
            <a:off x="7413173" y="284593"/>
            <a:ext cx="4278086" cy="4239622"/>
          </a:xfrm>
          <a:prstGeom prst="rect">
            <a:avLst/>
          </a:prstGeom>
          <a:noFill/>
        </p:spPr>
        <p:txBody>
          <a:bodyPr wrap="square">
            <a:spAutoFit/>
          </a:bodyPr>
          <a:lstStyle/>
          <a:p>
            <a:pPr algn="l">
              <a:lnSpc>
                <a:spcPts val="1800"/>
              </a:lnSpc>
              <a:spcAft>
                <a:spcPts val="900"/>
              </a:spcAft>
            </a:pPr>
            <a:endParaRPr lang="el-GR" sz="2800" b="1" i="0" dirty="0">
              <a:solidFill>
                <a:srgbClr val="0A0A0A"/>
              </a:solidFill>
              <a:effectLst/>
              <a:latin typeface="Google Sans"/>
            </a:endParaRPr>
          </a:p>
          <a:p>
            <a:pPr>
              <a:lnSpc>
                <a:spcPts val="1800"/>
              </a:lnSpc>
              <a:spcAft>
                <a:spcPts val="900"/>
              </a:spcAft>
            </a:pPr>
            <a:r>
              <a:rPr lang="el-GR" sz="2800" b="1" i="0" dirty="0">
                <a:solidFill>
                  <a:srgbClr val="FF0000"/>
                </a:solidFill>
                <a:effectLst/>
                <a:latin typeface="Google Sans"/>
              </a:rPr>
              <a:t>Προϋπάρχουσες γνώσεις</a:t>
            </a:r>
          </a:p>
          <a:p>
            <a:pPr>
              <a:lnSpc>
                <a:spcPts val="1800"/>
              </a:lnSpc>
              <a:spcAft>
                <a:spcPts val="900"/>
              </a:spcAft>
            </a:pPr>
            <a:endParaRPr lang="el-GR" sz="2800" b="1" dirty="0">
              <a:solidFill>
                <a:srgbClr val="FF0000"/>
              </a:solidFill>
              <a:latin typeface="Google Sans"/>
            </a:endParaRPr>
          </a:p>
          <a:p>
            <a:pPr>
              <a:spcAft>
                <a:spcPts val="900"/>
              </a:spcAft>
            </a:pPr>
            <a:r>
              <a:rPr lang="el-GR" dirty="0">
                <a:solidFill>
                  <a:srgbClr val="FF0000"/>
                </a:solidFill>
              </a:rPr>
              <a:t>Ταυτότητα : Ελληνικά φύλα εγκαταστάθηκαν και στις δύο περιοχές</a:t>
            </a:r>
          </a:p>
          <a:p>
            <a:pPr>
              <a:spcAft>
                <a:spcPts val="900"/>
              </a:spcAft>
            </a:pPr>
            <a:r>
              <a:rPr lang="el-GR" dirty="0">
                <a:solidFill>
                  <a:srgbClr val="FF0000"/>
                </a:solidFill>
              </a:rPr>
              <a:t>Ταυτότητα : Η ελληνική γλώσσα κυριάρχησε και στις δύο περιοχές.</a:t>
            </a:r>
          </a:p>
          <a:p>
            <a:pPr>
              <a:spcAft>
                <a:spcPts val="900"/>
              </a:spcAft>
            </a:pPr>
            <a:r>
              <a:rPr lang="el-GR" dirty="0">
                <a:solidFill>
                  <a:srgbClr val="FF0000"/>
                </a:solidFill>
              </a:rPr>
              <a:t>Πολιτική Οργάνωση : Και στις δύο περιοχές αναπτύχθηκε το σύστημα της πόλης-κράτους, πόλεις –βασίλεια. </a:t>
            </a:r>
          </a:p>
          <a:p>
            <a:pPr>
              <a:spcAft>
                <a:spcPts val="900"/>
              </a:spcAft>
            </a:pPr>
            <a:r>
              <a:rPr lang="el-GR" dirty="0">
                <a:solidFill>
                  <a:srgbClr val="FF0000"/>
                </a:solidFill>
              </a:rPr>
              <a:t>Οικονομία- Εμπόριο-Πλούτος  </a:t>
            </a:r>
          </a:p>
          <a:p>
            <a:pPr>
              <a:spcAft>
                <a:spcPts val="900"/>
              </a:spcAft>
            </a:pPr>
            <a:endParaRPr lang="el-GR" sz="2800" b="1" dirty="0">
              <a:solidFill>
                <a:srgbClr val="0A0A0A"/>
              </a:solidFill>
              <a:latin typeface="Google Sans"/>
            </a:endParaRPr>
          </a:p>
        </p:txBody>
      </p:sp>
    </p:spTree>
    <p:extLst>
      <p:ext uri="{BB962C8B-B14F-4D97-AF65-F5344CB8AC3E}">
        <p14:creationId xmlns:p14="http://schemas.microsoft.com/office/powerpoint/2010/main" val="623474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657D04-21AE-33AF-990C-00608ADE339F}"/>
              </a:ext>
            </a:extLst>
          </p:cNvPr>
          <p:cNvSpPr txBox="1"/>
          <p:nvPr/>
        </p:nvSpPr>
        <p:spPr>
          <a:xfrm>
            <a:off x="1045029" y="5693229"/>
            <a:ext cx="10865983" cy="923330"/>
          </a:xfrm>
          <a:prstGeom prst="rect">
            <a:avLst/>
          </a:prstGeom>
          <a:solidFill>
            <a:schemeClr val="bg1"/>
          </a:solidFill>
          <a:ln>
            <a:solidFill>
              <a:schemeClr val="tx1"/>
            </a:solidFill>
          </a:ln>
        </p:spPr>
        <p:txBody>
          <a:bodyPr wrap="square">
            <a:spAutoFit/>
          </a:bodyPr>
          <a:lstStyle/>
          <a:p>
            <a:pPr algn="ctr"/>
            <a:endParaRPr lang="el-GR" dirty="0"/>
          </a:p>
          <a:p>
            <a:pPr algn="ctr"/>
            <a:r>
              <a:rPr lang="el-GR" dirty="0"/>
              <a:t>Μανόλης Ανδρόνικος  κ.ά., </a:t>
            </a:r>
            <a:r>
              <a:rPr lang="el-GR" i="1" dirty="0"/>
              <a:t>Ιστορία  του Ελληνικού Έθνους,</a:t>
            </a:r>
            <a:r>
              <a:rPr lang="el-GR" dirty="0"/>
              <a:t> τόμος  Β’, Αθήνα  1970, σελ. 359 .</a:t>
            </a:r>
          </a:p>
          <a:p>
            <a:pPr algn="ctr"/>
            <a:endParaRPr lang="el-CY" dirty="0"/>
          </a:p>
        </p:txBody>
      </p:sp>
      <p:pic>
        <p:nvPicPr>
          <p:cNvPr id="6" name="Εικόνα 5" descr="Εικόνα που περιέχει κείμενο, βιβλίο, χάρτης, χαρτί&#10;&#10;Το περιεχόμενο που δημιουργείται από AI ενδέχεται να είναι εσφαλμένο.">
            <a:extLst>
              <a:ext uri="{FF2B5EF4-FFF2-40B4-BE49-F238E27FC236}">
                <a16:creationId xmlns:a16="http://schemas.microsoft.com/office/drawing/2014/main" id="{81E300A0-9668-F568-3E2E-9BC1A22C1BF0}"/>
              </a:ext>
            </a:extLst>
          </p:cNvPr>
          <p:cNvPicPr>
            <a:picLocks noChangeAspect="1"/>
          </p:cNvPicPr>
          <p:nvPr/>
        </p:nvPicPr>
        <p:blipFill>
          <a:blip r:embed="rId2">
            <a:extLst>
              <a:ext uri="{28A0092B-C50C-407E-A947-70E740481C1C}">
                <a14:useLocalDpi xmlns:a14="http://schemas.microsoft.com/office/drawing/2010/main" val="0"/>
              </a:ext>
            </a:extLst>
          </a:blip>
          <a:srcRect l="21190" t="13333" r="3987" b="3718"/>
          <a:stretch>
            <a:fillRect/>
          </a:stretch>
        </p:blipFill>
        <p:spPr>
          <a:xfrm>
            <a:off x="1045029" y="473529"/>
            <a:ext cx="10865982" cy="5012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3785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hqprint">
            <a:extLst>
              <a:ext uri="{28A0092B-C50C-407E-A947-70E740481C1C}">
                <a14:useLocalDpi xmlns:a14="http://schemas.microsoft.com/office/drawing/2010/main" val="0"/>
              </a:ext>
            </a:extLst>
          </a:blip>
          <a:srcRect l="17489" t="23590" r="28728" b="11623"/>
          <a:stretch/>
        </p:blipFill>
        <p:spPr>
          <a:xfrm>
            <a:off x="990600" y="93784"/>
            <a:ext cx="10990385" cy="6646985"/>
          </a:xfrm>
          <a:prstGeom prst="rect">
            <a:avLst/>
          </a:prstGeom>
        </p:spPr>
      </p:pic>
      <p:sp>
        <p:nvSpPr>
          <p:cNvPr id="3" name="Rectangle 2"/>
          <p:cNvSpPr/>
          <p:nvPr/>
        </p:nvSpPr>
        <p:spPr>
          <a:xfrm>
            <a:off x="990600" y="117230"/>
            <a:ext cx="10990385" cy="338554"/>
          </a:xfrm>
          <a:prstGeom prst="rect">
            <a:avLst/>
          </a:prstGeom>
          <a:solidFill>
            <a:schemeClr val="bg1"/>
          </a:solidFill>
        </p:spPr>
        <p:txBody>
          <a:bodyPr wrap="square">
            <a:spAutoFit/>
          </a:bodyPr>
          <a:lstStyle/>
          <a:p>
            <a:pPr algn="ctr"/>
            <a:r>
              <a:rPr lang="el-GR" sz="1600" dirty="0"/>
              <a:t>Μανόλης Ανδρονίκου κ.ά., </a:t>
            </a:r>
            <a:r>
              <a:rPr lang="el-GR" sz="1600" i="1" dirty="0"/>
              <a:t>Ιστορία  του Ελληνικού Έθνους,</a:t>
            </a:r>
            <a:r>
              <a:rPr lang="el-GR" sz="1600" dirty="0"/>
              <a:t> τόμος  Β’, Αθήνα, 1971, σελ. 20. </a:t>
            </a:r>
          </a:p>
        </p:txBody>
      </p:sp>
    </p:spTree>
    <p:extLst>
      <p:ext uri="{BB962C8B-B14F-4D97-AF65-F5344CB8AC3E}">
        <p14:creationId xmlns:p14="http://schemas.microsoft.com/office/powerpoint/2010/main" val="299166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A3864-3D0D-55D4-6D2F-FC2D967A88D1}"/>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2A20F1B2-CD0F-1A68-F8FA-941BC6005FE3}"/>
              </a:ext>
            </a:extLst>
          </p:cNvPr>
          <p:cNvSpPr>
            <a:spLocks noGrp="1"/>
          </p:cNvSpPr>
          <p:nvPr>
            <p:ph type="title"/>
          </p:nvPr>
        </p:nvSpPr>
        <p:spPr>
          <a:xfrm>
            <a:off x="718457" y="2057399"/>
            <a:ext cx="11114314" cy="653142"/>
          </a:xfrm>
          <a:ln w="57150">
            <a:solidFill>
              <a:schemeClr val="tx1"/>
            </a:solidFill>
          </a:ln>
        </p:spPr>
        <p:txBody>
          <a:bodyPr>
            <a:noAutofit/>
          </a:bodyPr>
          <a:lstStyle/>
          <a:p>
            <a:pPr marL="342900" indent="-342900">
              <a:buFont typeface="Wingdings" panose="05000000000000000000" pitchFamily="2" charset="2"/>
              <a:buChar char="q"/>
            </a:pPr>
            <a:r>
              <a:rPr lang="el-GR" sz="2000" b="1" dirty="0">
                <a:solidFill>
                  <a:schemeClr val="tx1"/>
                </a:solidFill>
                <a:latin typeface="Aptos" panose="020B0004020202020204" pitchFamily="34" charset="0"/>
              </a:rPr>
              <a:t>Τρίτη δραστηριότητα: Εξετάζουμε το αφήγημα των τουρκοκυπριακών  εγχειριδίων για τη σχέση Κύπρου-</a:t>
            </a:r>
            <a:r>
              <a:rPr lang="el-GR" sz="2000" b="1" dirty="0" err="1">
                <a:solidFill>
                  <a:schemeClr val="tx1"/>
                </a:solidFill>
                <a:latin typeface="Aptos" panose="020B0004020202020204" pitchFamily="34" charset="0"/>
              </a:rPr>
              <a:t>Ανατολίας</a:t>
            </a:r>
            <a:r>
              <a:rPr lang="el-GR" sz="2000" b="1" dirty="0">
                <a:solidFill>
                  <a:schemeClr val="tx1"/>
                </a:solidFill>
                <a:latin typeface="Aptos" panose="020B0004020202020204" pitchFamily="34" charset="0"/>
              </a:rPr>
              <a:t> :</a:t>
            </a:r>
            <a:endParaRPr lang="el-GR" sz="2000" dirty="0">
              <a:solidFill>
                <a:schemeClr val="tx1"/>
              </a:solidFill>
              <a:latin typeface="Aptos" panose="020B0004020202020204" pitchFamily="34" charset="0"/>
            </a:endParaRPr>
          </a:p>
        </p:txBody>
      </p:sp>
      <p:sp>
        <p:nvSpPr>
          <p:cNvPr id="5" name="Τίτλος 1">
            <a:extLst>
              <a:ext uri="{FF2B5EF4-FFF2-40B4-BE49-F238E27FC236}">
                <a16:creationId xmlns:a16="http://schemas.microsoft.com/office/drawing/2014/main" id="{859E97F0-1AB5-3135-226B-6F1753D1CDA2}"/>
              </a:ext>
            </a:extLst>
          </p:cNvPr>
          <p:cNvSpPr txBox="1">
            <a:spLocks/>
          </p:cNvSpPr>
          <p:nvPr/>
        </p:nvSpPr>
        <p:spPr>
          <a:xfrm>
            <a:off x="1382485" y="2923791"/>
            <a:ext cx="10450286" cy="1386951"/>
          </a:xfrm>
          <a:prstGeom prst="rect">
            <a:avLst/>
          </a:prstGeom>
          <a:ln w="5715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342900" indent="-342900" algn="just">
              <a:buFont typeface="Wingdings" panose="05000000000000000000" pitchFamily="2" charset="2"/>
              <a:buChar char="q"/>
            </a:pPr>
            <a:r>
              <a:rPr lang="el-GR" sz="2000" b="1" dirty="0">
                <a:solidFill>
                  <a:schemeClr val="tx1"/>
                </a:solidFill>
                <a:latin typeface="Aptos" panose="020B0004020202020204" pitchFamily="34" charset="0"/>
              </a:rPr>
              <a:t>Η Κύπρος και η  </a:t>
            </a:r>
            <a:r>
              <a:rPr lang="el-GR" sz="2000" b="1" dirty="0" err="1">
                <a:solidFill>
                  <a:schemeClr val="tx1"/>
                </a:solidFill>
                <a:latin typeface="Aptos" panose="020B0004020202020204" pitchFamily="34" charset="0"/>
              </a:rPr>
              <a:t>Ανατολία</a:t>
            </a:r>
            <a:r>
              <a:rPr lang="el-GR" sz="2000" b="1" dirty="0">
                <a:solidFill>
                  <a:schemeClr val="tx1"/>
                </a:solidFill>
                <a:latin typeface="Aptos" panose="020B0004020202020204" pitchFamily="34" charset="0"/>
              </a:rPr>
              <a:t> ως ένας ενιαίος </a:t>
            </a:r>
            <a:r>
              <a:rPr lang="el-GR" sz="2000" b="1" dirty="0" err="1">
                <a:solidFill>
                  <a:schemeClr val="tx1"/>
                </a:solidFill>
                <a:latin typeface="Aptos" panose="020B0004020202020204" pitchFamily="34" charset="0"/>
              </a:rPr>
              <a:t>γεωπολιτισμικός</a:t>
            </a:r>
            <a:r>
              <a:rPr lang="el-GR" sz="2000" b="1" dirty="0">
                <a:solidFill>
                  <a:schemeClr val="tx1"/>
                </a:solidFill>
                <a:latin typeface="Aptos" panose="020B0004020202020204" pitchFamily="34" charset="0"/>
              </a:rPr>
              <a:t> χώρος.</a:t>
            </a:r>
          </a:p>
          <a:p>
            <a:pPr marL="342900" indent="-342900" algn="just">
              <a:buFont typeface="Wingdings" panose="05000000000000000000" pitchFamily="2" charset="2"/>
              <a:buChar char="q"/>
            </a:pPr>
            <a:r>
              <a:rPr lang="el-GR" sz="2000" b="1" dirty="0">
                <a:solidFill>
                  <a:schemeClr val="tx1"/>
                </a:solidFill>
                <a:latin typeface="Aptos" panose="020B0004020202020204" pitchFamily="34" charset="0"/>
              </a:rPr>
              <a:t>Η ιδεολογική χρήση της γεωλογικής επιστήμης στην πολιτική αντιπαράθεση.</a:t>
            </a:r>
          </a:p>
        </p:txBody>
      </p:sp>
      <p:sp>
        <p:nvSpPr>
          <p:cNvPr id="3" name="Ορθογώνιο 2">
            <a:extLst>
              <a:ext uri="{FF2B5EF4-FFF2-40B4-BE49-F238E27FC236}">
                <a16:creationId xmlns:a16="http://schemas.microsoft.com/office/drawing/2014/main" id="{90711B6C-F1A4-32C6-212E-C175A6207777}"/>
              </a:ext>
            </a:extLst>
          </p:cNvPr>
          <p:cNvSpPr/>
          <p:nvPr/>
        </p:nvSpPr>
        <p:spPr>
          <a:xfrm>
            <a:off x="631710" y="5889172"/>
            <a:ext cx="9513775" cy="833786"/>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l-GR" b="1" dirty="0"/>
              <a:t>Ενίσχυση  του  ιστορικού  </a:t>
            </a:r>
            <a:r>
              <a:rPr lang="el-GR" b="1" dirty="0" err="1"/>
              <a:t>γραμματισμού</a:t>
            </a:r>
            <a:r>
              <a:rPr lang="el-GR" b="1" dirty="0"/>
              <a:t>  μέσω  της </a:t>
            </a:r>
            <a:r>
              <a:rPr lang="el-GR" b="1" dirty="0" err="1"/>
              <a:t>πολυπρισματικής</a:t>
            </a:r>
            <a:r>
              <a:rPr lang="el-GR" b="1" dirty="0"/>
              <a:t>  προσέγγισης</a:t>
            </a:r>
          </a:p>
        </p:txBody>
      </p:sp>
    </p:spTree>
    <p:extLst>
      <p:ext uri="{BB962C8B-B14F-4D97-AF65-F5344CB8AC3E}">
        <p14:creationId xmlns:p14="http://schemas.microsoft.com/office/powerpoint/2010/main" val="125568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EC2B1F-327C-92CA-11A8-D491FA5DD4BF}"/>
              </a:ext>
            </a:extLst>
          </p:cNvPr>
          <p:cNvSpPr txBox="1"/>
          <p:nvPr/>
        </p:nvSpPr>
        <p:spPr>
          <a:xfrm>
            <a:off x="4038600" y="6350944"/>
            <a:ext cx="5207877" cy="338554"/>
          </a:xfrm>
          <a:prstGeom prst="rect">
            <a:avLst/>
          </a:prstGeom>
          <a:noFill/>
        </p:spPr>
        <p:txBody>
          <a:bodyPr wrap="square">
            <a:spAutoFit/>
          </a:bodyPr>
          <a:lstStyle/>
          <a:p>
            <a:pPr algn="just"/>
            <a:r>
              <a:rPr lang="el-GR" sz="1600" dirty="0">
                <a:latin typeface="Aptos" panose="020B0004020202020204" pitchFamily="34" charset="0"/>
              </a:rPr>
              <a:t>Εφημερίδα</a:t>
            </a:r>
            <a:r>
              <a:rPr lang="tr-TR" sz="1600" dirty="0">
                <a:latin typeface="Aptos" panose="020B0004020202020204" pitchFamily="34" charset="0"/>
              </a:rPr>
              <a:t> </a:t>
            </a:r>
            <a:r>
              <a:rPr lang="tr-TR" sz="1600" i="1" dirty="0">
                <a:latin typeface="Aptos" panose="020B0004020202020204" pitchFamily="34" charset="0"/>
              </a:rPr>
              <a:t>Bozkurt</a:t>
            </a:r>
            <a:r>
              <a:rPr lang="el-GR" sz="1600" dirty="0">
                <a:latin typeface="Aptos" panose="020B0004020202020204" pitchFamily="34" charset="0"/>
              </a:rPr>
              <a:t>, 9 Σεπτεμβρίου 19</a:t>
            </a:r>
            <a:r>
              <a:rPr lang="tr-TR" sz="1600" dirty="0">
                <a:latin typeface="Aptos" panose="020B0004020202020204" pitchFamily="34" charset="0"/>
              </a:rPr>
              <a:t>61</a:t>
            </a:r>
            <a:r>
              <a:rPr lang="el-GR" sz="1600" dirty="0">
                <a:latin typeface="Aptos" panose="020B0004020202020204" pitchFamily="34" charset="0"/>
              </a:rPr>
              <a:t>. </a:t>
            </a:r>
            <a:endParaRPr lang="el-GR" sz="1600" dirty="0">
              <a:solidFill>
                <a:schemeClr val="tx1"/>
              </a:solidFill>
              <a:latin typeface="Aptos" panose="020B0004020202020204" pitchFamily="34" charset="0"/>
            </a:endParaRPr>
          </a:p>
        </p:txBody>
      </p:sp>
      <p:pic>
        <p:nvPicPr>
          <p:cNvPr id="6" name="Εικόνα 5">
            <a:extLst>
              <a:ext uri="{FF2B5EF4-FFF2-40B4-BE49-F238E27FC236}">
                <a16:creationId xmlns:a16="http://schemas.microsoft.com/office/drawing/2014/main" id="{09DE4F35-FBEC-2BE1-06C8-E6C97E08F948}"/>
              </a:ext>
            </a:extLst>
          </p:cNvPr>
          <p:cNvPicPr>
            <a:picLocks noChangeAspect="1"/>
          </p:cNvPicPr>
          <p:nvPr/>
        </p:nvPicPr>
        <p:blipFill>
          <a:blip r:embed="rId2"/>
          <a:srcRect l="9038" t="4579"/>
          <a:stretch>
            <a:fillRect/>
          </a:stretch>
        </p:blipFill>
        <p:spPr>
          <a:xfrm>
            <a:off x="1012371" y="168502"/>
            <a:ext cx="10896600" cy="6069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82873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AE7474-2A1C-3EB3-5F12-69D3E55F54AE}"/>
              </a:ext>
            </a:extLst>
          </p:cNvPr>
          <p:cNvSpPr txBox="1"/>
          <p:nvPr/>
        </p:nvSpPr>
        <p:spPr>
          <a:xfrm>
            <a:off x="3439886" y="5287167"/>
            <a:ext cx="8588828" cy="923330"/>
          </a:xfrm>
          <a:prstGeom prst="rect">
            <a:avLst/>
          </a:prstGeom>
          <a:noFill/>
        </p:spPr>
        <p:txBody>
          <a:bodyPr wrap="square">
            <a:spAutoFit/>
          </a:bodyPr>
          <a:lstStyle/>
          <a:p>
            <a:pPr algn="r">
              <a:buNone/>
            </a:pPr>
            <a:r>
              <a:rPr lang="el-GR" i="0" dirty="0">
                <a:effectLst/>
                <a:latin typeface="Times New Roman" panose="02020603050405020304" pitchFamily="18" charset="0"/>
                <a:cs typeface="Times New Roman" panose="02020603050405020304" pitchFamily="18" charset="0"/>
              </a:rPr>
              <a:t>Συνέδριο του Δικτύου Σχολείων για την Προώθηση του Ιστορικού </a:t>
            </a:r>
            <a:r>
              <a:rPr lang="el-GR" i="0" dirty="0" err="1">
                <a:effectLst/>
                <a:latin typeface="Times New Roman" panose="02020603050405020304" pitchFamily="18" charset="0"/>
                <a:cs typeface="Times New Roman" panose="02020603050405020304" pitchFamily="18" charset="0"/>
              </a:rPr>
              <a:t>Γραμματισμού</a:t>
            </a:r>
            <a:r>
              <a:rPr lang="el-GR" i="0" dirty="0">
                <a:effectLst/>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pPr algn="r"/>
            <a:r>
              <a:rPr lang="el-GR" dirty="0">
                <a:latin typeface="Times New Roman" panose="02020603050405020304" pitchFamily="18" charset="0"/>
                <a:cs typeface="Times New Roman" panose="02020603050405020304" pitchFamily="18" charset="0"/>
              </a:rPr>
              <a:t>Παρασκευή, 8 Μαΐου 2026, Λευκωσία</a:t>
            </a:r>
            <a:endParaRPr lang="el-GR" i="0" dirty="0">
              <a:effectLst/>
              <a:latin typeface="Times New Roman" panose="02020603050405020304" pitchFamily="18" charset="0"/>
              <a:cs typeface="Times New Roman" panose="02020603050405020304" pitchFamily="18" charset="0"/>
            </a:endParaRPr>
          </a:p>
          <a:p>
            <a:pPr algn="r"/>
            <a:r>
              <a:rPr lang="el-GR" dirty="0">
                <a:latin typeface="Times New Roman" panose="02020603050405020304" pitchFamily="18" charset="0"/>
                <a:cs typeface="Times New Roman" panose="02020603050405020304" pitchFamily="18" charset="0"/>
              </a:rPr>
              <a:t>Παιδαγωγικό Ινστιτούτο Κύπρου  </a:t>
            </a:r>
          </a:p>
        </p:txBody>
      </p:sp>
    </p:spTree>
    <p:extLst>
      <p:ext uri="{BB962C8B-B14F-4D97-AF65-F5344CB8AC3E}">
        <p14:creationId xmlns:p14="http://schemas.microsoft.com/office/powerpoint/2010/main" val="1322705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85155E-A09A-DFE5-7C19-D9B3EF09BBE8}"/>
              </a:ext>
            </a:extLst>
          </p:cNvPr>
          <p:cNvSpPr txBox="1"/>
          <p:nvPr/>
        </p:nvSpPr>
        <p:spPr>
          <a:xfrm>
            <a:off x="718457" y="4082881"/>
            <a:ext cx="8733064" cy="2441694"/>
          </a:xfrm>
          <a:prstGeom prst="rect">
            <a:avLst/>
          </a:prstGeom>
          <a:noFill/>
        </p:spPr>
        <p:txBody>
          <a:bodyPr wrap="square">
            <a:spAutoFit/>
          </a:bodyPr>
          <a:lstStyle/>
          <a:p>
            <a:pPr algn="just"/>
            <a:r>
              <a:rPr lang="el-G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Η </a:t>
            </a:r>
            <a:r>
              <a:rPr lang="en-US" dirty="0" err="1">
                <a:latin typeface="Times New Roman" panose="02020603050405020304" pitchFamily="18" charset="0"/>
                <a:cs typeface="Times New Roman" panose="02020603050405020304" pitchFamily="18" charset="0"/>
              </a:rPr>
              <a:t>Κύ</a:t>
            </a:r>
            <a:r>
              <a:rPr lang="en-US" dirty="0">
                <a:latin typeface="Times New Roman" panose="02020603050405020304" pitchFamily="18" charset="0"/>
                <a:cs typeface="Times New Roman" panose="02020603050405020304" pitchFamily="18" charset="0"/>
              </a:rPr>
              <a:t>προς πήρε τη μορφή νησιού και αποκόπηκε με αυτό</a:t>
            </a:r>
            <a:r>
              <a:rPr lang="el-GR" dirty="0">
                <a:latin typeface="Times New Roman" panose="02020603050405020304" pitchFamily="18" charset="0"/>
                <a:cs typeface="Times New Roman" panose="02020603050405020304" pitchFamily="18" charset="0"/>
              </a:rPr>
              <a:t>ν</a:t>
            </a:r>
            <a:r>
              <a:rPr lang="en-US" dirty="0">
                <a:latin typeface="Times New Roman" panose="02020603050405020304" pitchFamily="18" charset="0"/>
                <a:cs typeface="Times New Roman" panose="02020603050405020304" pitchFamily="18" charset="0"/>
              </a:rPr>
              <a:t> τον </a:t>
            </a:r>
            <a:r>
              <a:rPr lang="en-US" dirty="0" err="1">
                <a:latin typeface="Times New Roman" panose="02020603050405020304" pitchFamily="18" charset="0"/>
                <a:cs typeface="Times New Roman" panose="02020603050405020304" pitchFamily="18" charset="0"/>
              </a:rPr>
              <a:t>τρό</a:t>
            </a:r>
            <a:r>
              <a:rPr lang="en-US" dirty="0">
                <a:latin typeface="Times New Roman" panose="02020603050405020304" pitchFamily="18" charset="0"/>
                <a:cs typeface="Times New Roman" panose="02020603050405020304" pitchFamily="18" charset="0"/>
              </a:rPr>
              <a:t>πο από την Ανατολία</a:t>
            </a:r>
            <a:r>
              <a:rPr lang="tr-TR" dirty="0">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a:p>
            <a:pPr algn="just">
              <a:buNone/>
            </a:pPr>
            <a:r>
              <a:rPr lang="en-US" dirty="0">
                <a:latin typeface="Times New Roman" panose="02020603050405020304" pitchFamily="18" charset="0"/>
                <a:cs typeface="Times New Roman" panose="02020603050405020304" pitchFamily="18" charset="0"/>
              </a:rPr>
              <a:t>[...]</a:t>
            </a:r>
            <a:r>
              <a:rPr lang="tr-TR" dirty="0">
                <a:latin typeface="Times New Roman" panose="02020603050405020304" pitchFamily="18" charset="0"/>
                <a:cs typeface="Times New Roman" panose="02020603050405020304" pitchFamily="18" charset="0"/>
              </a:rPr>
              <a:t>Kıbrıs bir ada şeklini almış ve Andoludan bu suretle ayrılmıştı. </a:t>
            </a:r>
            <a:endParaRPr lang="el-GR" dirty="0">
              <a:latin typeface="Times New Roman" panose="02020603050405020304" pitchFamily="18" charset="0"/>
              <a:cs typeface="Times New Roman" panose="02020603050405020304" pitchFamily="18" charset="0"/>
            </a:endParaRPr>
          </a:p>
          <a:p>
            <a:pPr algn="just">
              <a:buNone/>
            </a:pPr>
            <a:endParaRPr lang="el-GR" dirty="0">
              <a:latin typeface="Times New Roman" panose="02020603050405020304" pitchFamily="18" charset="0"/>
              <a:cs typeface="Times New Roman" panose="02020603050405020304" pitchFamily="18" charset="0"/>
            </a:endParaRPr>
          </a:p>
          <a:p>
            <a:pPr>
              <a:spcAft>
                <a:spcPts val="1000"/>
              </a:spcAft>
              <a:buNone/>
            </a:pP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Σύμφωνα με τις τελευταίες γεωλογικές έρευνες, το νησί της Κύπρου κατά την </a:t>
            </a:r>
            <a:r>
              <a:rPr lang="el-GR" dirty="0" err="1">
                <a:latin typeface="Times New Roman" panose="02020603050405020304" pitchFamily="18" charset="0"/>
                <a:cs typeface="Times New Roman" panose="02020603050405020304" pitchFamily="18" charset="0"/>
              </a:rPr>
              <a:t>Ηώκαινη</a:t>
            </a:r>
            <a:r>
              <a:rPr lang="el-GR" dirty="0">
                <a:latin typeface="Times New Roman" panose="02020603050405020304" pitchFamily="18" charset="0"/>
                <a:cs typeface="Times New Roman" panose="02020603050405020304" pitchFamily="18" charset="0"/>
              </a:rPr>
              <a:t> εποχή ήταν ενωμένο με την </a:t>
            </a:r>
            <a:r>
              <a:rPr lang="el-GR" dirty="0" err="1">
                <a:latin typeface="Times New Roman" panose="02020603050405020304" pitchFamily="18" charset="0"/>
                <a:cs typeface="Times New Roman" panose="02020603050405020304" pitchFamily="18" charset="0"/>
              </a:rPr>
              <a:t>Ανατολία</a:t>
            </a:r>
            <a:r>
              <a:rPr lang="el-G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a:p>
            <a:pPr>
              <a:spcAft>
                <a:spcPts val="1000"/>
              </a:spcAft>
              <a:buNone/>
            </a:pPr>
            <a:r>
              <a:rPr lang="en-US" dirty="0">
                <a:latin typeface="Times New Roman" panose="02020603050405020304" pitchFamily="18" charset="0"/>
                <a:cs typeface="Times New Roman" panose="02020603050405020304" pitchFamily="18" charset="0"/>
              </a:rPr>
              <a:t>[...]</a:t>
            </a:r>
            <a:r>
              <a:rPr lang="tr-TR" dirty="0">
                <a:latin typeface="Times New Roman" panose="02020603050405020304" pitchFamily="18" charset="0"/>
                <a:cs typeface="Times New Roman" panose="02020603050405020304" pitchFamily="18" charset="0"/>
              </a:rPr>
              <a:t>En son jeolojık tetkiklere göre Kıbrıs adası EOCENE devrinde Anadolu ile iltisakı olan bir kıta idi ki</a:t>
            </a:r>
            <a:r>
              <a:rPr lang="el-GR" dirty="0">
                <a:latin typeface="Times New Roman" panose="02020603050405020304" pitchFamily="18" charset="0"/>
                <a:cs typeface="Times New Roman" panose="02020603050405020304" pitchFamily="18" charset="0"/>
              </a:rPr>
              <a:t>.</a:t>
            </a:r>
          </a:p>
          <a:p>
            <a:pPr algn="just">
              <a:buNone/>
            </a:pPr>
            <a:r>
              <a:rPr lang="tr-TR" sz="1000" dirty="0">
                <a:latin typeface="Times New Roman" panose="02020603050405020304" pitchFamily="18" charset="0"/>
                <a:cs typeface="Times New Roman" panose="02020603050405020304" pitchFamily="18" charset="0"/>
              </a:rPr>
              <a:t>Hüseyin Metin, </a:t>
            </a:r>
            <a:r>
              <a:rPr lang="tr-TR" sz="1000" i="1" dirty="0">
                <a:latin typeface="Times New Roman" panose="02020603050405020304" pitchFamily="18" charset="0"/>
                <a:cs typeface="Times New Roman" panose="02020603050405020304" pitchFamily="18" charset="0"/>
              </a:rPr>
              <a:t>Kıbrıs tarihine toplu bir bakış</a:t>
            </a:r>
            <a:r>
              <a:rPr lang="tr-TR" sz="1000" dirty="0">
                <a:latin typeface="Times New Roman" panose="02020603050405020304" pitchFamily="18" charset="0"/>
                <a:cs typeface="Times New Roman" panose="02020603050405020304" pitchFamily="18" charset="0"/>
              </a:rPr>
              <a:t>, Halkın Sesi, </a:t>
            </a:r>
            <a:r>
              <a:rPr lang="el-GR" sz="1000" dirty="0">
                <a:latin typeface="Times New Roman" panose="02020603050405020304" pitchFamily="18" charset="0"/>
                <a:cs typeface="Times New Roman" panose="02020603050405020304" pitchFamily="18" charset="0"/>
              </a:rPr>
              <a:t>Λευκωσία </a:t>
            </a:r>
            <a:r>
              <a:rPr lang="tr-TR" sz="1000" dirty="0">
                <a:latin typeface="Times New Roman" panose="02020603050405020304" pitchFamily="18" charset="0"/>
                <a:cs typeface="Times New Roman" panose="02020603050405020304" pitchFamily="18" charset="0"/>
              </a:rPr>
              <a:t>1959, </a:t>
            </a:r>
            <a:r>
              <a:rPr lang="en-US" sz="1000" dirty="0">
                <a:latin typeface="Times New Roman" panose="02020603050405020304" pitchFamily="18" charset="0"/>
                <a:cs typeface="Times New Roman" panose="02020603050405020304" pitchFamily="18" charset="0"/>
              </a:rPr>
              <a:t>σ</a:t>
            </a:r>
            <a:r>
              <a:rPr lang="tr-TR" sz="1000" dirty="0">
                <a:latin typeface="Times New Roman" panose="02020603050405020304" pitchFamily="18" charset="0"/>
                <a:cs typeface="Times New Roman" panose="02020603050405020304" pitchFamily="18" charset="0"/>
              </a:rPr>
              <a:t>.</a:t>
            </a:r>
            <a:r>
              <a:rPr lang="el-GR" sz="1000" dirty="0">
                <a:latin typeface="Times New Roman" panose="02020603050405020304" pitchFamily="18" charset="0"/>
                <a:cs typeface="Times New Roman" panose="02020603050405020304" pitchFamily="18" charset="0"/>
              </a:rPr>
              <a:t> 11, 87. </a:t>
            </a:r>
            <a:endParaRPr lang="en-US" sz="1000" dirty="0">
              <a:latin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7E8E2F2A-15AF-7493-BC23-77CA055F248C}"/>
              </a:ext>
            </a:extLst>
          </p:cNvPr>
          <p:cNvPicPr>
            <a:picLocks noChangeAspect="1"/>
          </p:cNvPicPr>
          <p:nvPr/>
        </p:nvPicPr>
        <p:blipFill>
          <a:blip r:embed="rId2">
            <a:extLst>
              <a:ext uri="{28A0092B-C50C-407E-A947-70E740481C1C}">
                <a14:useLocalDpi xmlns:a14="http://schemas.microsoft.com/office/drawing/2010/main" val="0"/>
              </a:ext>
            </a:extLst>
          </a:blip>
          <a:srcRect t="20635"/>
          <a:stretch>
            <a:fillRect/>
          </a:stretch>
        </p:blipFill>
        <p:spPr>
          <a:xfrm>
            <a:off x="4237264" y="91665"/>
            <a:ext cx="3535136" cy="3565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E47D8C83-6BB3-0DD7-BE88-FBA1E1C2939B}"/>
              </a:ext>
            </a:extLst>
          </p:cNvPr>
          <p:cNvSpPr txBox="1"/>
          <p:nvPr/>
        </p:nvSpPr>
        <p:spPr>
          <a:xfrm>
            <a:off x="9575814" y="3967618"/>
            <a:ext cx="3336472" cy="276999"/>
          </a:xfrm>
          <a:prstGeom prst="rect">
            <a:avLst/>
          </a:prstGeom>
          <a:noFill/>
        </p:spPr>
        <p:txBody>
          <a:bodyPr wrap="square">
            <a:spAutoFit/>
          </a:bodyPr>
          <a:lstStyle/>
          <a:p>
            <a:pPr algn="just">
              <a:spcAft>
                <a:spcPts val="1000"/>
              </a:spcAft>
              <a:buNone/>
            </a:pPr>
            <a:endParaRPr lang="el-GR" sz="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Βέλος: Κάτω 9">
            <a:extLst>
              <a:ext uri="{FF2B5EF4-FFF2-40B4-BE49-F238E27FC236}">
                <a16:creationId xmlns:a16="http://schemas.microsoft.com/office/drawing/2014/main" id="{9BFBA0F1-8CA7-9621-FC6B-A90210A5E692}"/>
              </a:ext>
            </a:extLst>
          </p:cNvPr>
          <p:cNvSpPr/>
          <p:nvPr/>
        </p:nvSpPr>
        <p:spPr>
          <a:xfrm>
            <a:off x="10302437" y="3967618"/>
            <a:ext cx="941613" cy="118804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Εικόνα 10">
            <a:extLst>
              <a:ext uri="{FF2B5EF4-FFF2-40B4-BE49-F238E27FC236}">
                <a16:creationId xmlns:a16="http://schemas.microsoft.com/office/drawing/2014/main" id="{3771E60D-154A-A7B5-1781-20AAF1C3012B}"/>
              </a:ext>
            </a:extLst>
          </p:cNvPr>
          <p:cNvPicPr>
            <a:picLocks noChangeAspect="1"/>
          </p:cNvPicPr>
          <p:nvPr/>
        </p:nvPicPr>
        <p:blipFill>
          <a:blip r:embed="rId3">
            <a:extLst>
              <a:ext uri="{28A0092B-C50C-407E-A947-70E740481C1C}">
                <a14:useLocalDpi xmlns:a14="http://schemas.microsoft.com/office/drawing/2010/main" val="0"/>
              </a:ext>
            </a:extLst>
          </a:blip>
          <a:srcRect l="13968" r="10476"/>
          <a:stretch>
            <a:fillRect/>
          </a:stretch>
        </p:blipFill>
        <p:spPr>
          <a:xfrm rot="5400000">
            <a:off x="705234" y="335119"/>
            <a:ext cx="3565198" cy="3079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680FC2E5-B4A3-AA76-21CA-2E6C6907BF1D}"/>
              </a:ext>
            </a:extLst>
          </p:cNvPr>
          <p:cNvSpPr txBox="1"/>
          <p:nvPr/>
        </p:nvSpPr>
        <p:spPr>
          <a:xfrm>
            <a:off x="947950" y="3799114"/>
            <a:ext cx="3079766" cy="338554"/>
          </a:xfrm>
          <a:prstGeom prst="rect">
            <a:avLst/>
          </a:prstGeom>
          <a:noFill/>
        </p:spPr>
        <p:txBody>
          <a:bodyPr wrap="square">
            <a:spAutoFit/>
          </a:bodyPr>
          <a:lstStyle/>
          <a:p>
            <a:pPr>
              <a:spcAft>
                <a:spcPts val="1000"/>
              </a:spcAft>
            </a:pPr>
            <a:r>
              <a:rPr lang="tr-TR" sz="800" kern="1800" dirty="0">
                <a:effectLst/>
                <a:latin typeface="Times New Roman" panose="02020603050405020304" pitchFamily="18" charset="0"/>
                <a:ea typeface="Times New Roman" panose="02020603050405020304" pitchFamily="18" charset="0"/>
                <a:cs typeface="Times New Roman" panose="02020603050405020304" pitchFamily="18" charset="0"/>
              </a:rPr>
              <a:t>Halil Fikret Alasya, </a:t>
            </a:r>
            <a:r>
              <a:rPr lang="tr-TR" sz="800" i="1" dirty="0">
                <a:latin typeface="Times New Roman" panose="02020603050405020304" pitchFamily="18" charset="0"/>
                <a:cs typeface="Times New Roman" panose="02020603050405020304" pitchFamily="18" charset="0"/>
              </a:rPr>
              <a:t>Kıbrıs tarihi (M.E. 1450- M.S. 1878) Belli  başlı Antikiteleri,</a:t>
            </a:r>
            <a:r>
              <a:rPr lang="tr-TR" sz="800" dirty="0">
                <a:latin typeface="Times New Roman" panose="02020603050405020304" pitchFamily="18" charset="0"/>
                <a:cs typeface="Times New Roman" panose="02020603050405020304" pitchFamily="18" charset="0"/>
              </a:rPr>
              <a:t> M. F</a:t>
            </a:r>
            <a:r>
              <a:rPr lang="en-GB" sz="800" dirty="0" err="1">
                <a:latin typeface="Times New Roman" panose="02020603050405020304" pitchFamily="18" charset="0"/>
                <a:cs typeface="Times New Roman" panose="02020603050405020304" pitchFamily="18" charset="0"/>
              </a:rPr>
              <a:t>i</a:t>
            </a:r>
            <a:r>
              <a:rPr lang="tr-TR" sz="800" dirty="0">
                <a:latin typeface="Times New Roman" panose="02020603050405020304" pitchFamily="18" charset="0"/>
                <a:cs typeface="Times New Roman" panose="02020603050405020304" pitchFamily="18" charset="0"/>
              </a:rPr>
              <a:t>kri Matbaasında, </a:t>
            </a:r>
            <a:r>
              <a:rPr lang="el-GR" sz="800" dirty="0">
                <a:latin typeface="Times New Roman" panose="02020603050405020304" pitchFamily="18" charset="0"/>
                <a:cs typeface="Times New Roman" panose="02020603050405020304" pitchFamily="18" charset="0"/>
              </a:rPr>
              <a:t>Λευκωσία</a:t>
            </a:r>
            <a:r>
              <a:rPr lang="tr-TR" sz="800" dirty="0">
                <a:latin typeface="Times New Roman" panose="02020603050405020304" pitchFamily="18" charset="0"/>
                <a:cs typeface="Times New Roman" panose="02020603050405020304" pitchFamily="18" charset="0"/>
              </a:rPr>
              <a:t> 1939</a:t>
            </a:r>
            <a:r>
              <a:rPr lang="el-GR" sz="800" dirty="0">
                <a:latin typeface="Times New Roman" panose="02020603050405020304" pitchFamily="18" charset="0"/>
                <a:cs typeface="Times New Roman" panose="02020603050405020304" pitchFamily="18" charset="0"/>
              </a:rPr>
              <a:t>, </a:t>
            </a:r>
            <a:r>
              <a:rPr lang="el-GR" sz="800" dirty="0" err="1">
                <a:effectLst/>
                <a:latin typeface="Times New Roman" panose="02020603050405020304" pitchFamily="18" charset="0"/>
                <a:ea typeface="Times New Roman" panose="02020603050405020304" pitchFamily="18" charset="0"/>
                <a:cs typeface="Times New Roman" panose="02020603050405020304" pitchFamily="18" charset="0"/>
              </a:rPr>
              <a:t>σελ</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15.</a:t>
            </a:r>
            <a:r>
              <a:rPr lang="tr-TR" sz="800" dirty="0">
                <a:latin typeface="Times New Roman" panose="02020603050405020304" pitchFamily="18" charset="0"/>
                <a:cs typeface="Times New Roman" panose="02020603050405020304" pitchFamily="18" charset="0"/>
              </a:rPr>
              <a:t> </a:t>
            </a:r>
            <a:endParaRPr lang="el-GR" sz="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FB51CDB-0154-7BC2-F29D-40B250219924}"/>
              </a:ext>
            </a:extLst>
          </p:cNvPr>
          <p:cNvSpPr txBox="1"/>
          <p:nvPr/>
        </p:nvSpPr>
        <p:spPr>
          <a:xfrm>
            <a:off x="7981948" y="210314"/>
            <a:ext cx="4082143" cy="3857466"/>
          </a:xfrm>
          <a:prstGeom prst="rect">
            <a:avLst/>
          </a:prstGeom>
          <a:noFill/>
        </p:spPr>
        <p:txBody>
          <a:bodyPr wrap="square">
            <a:spAutoFit/>
          </a:bodyPr>
          <a:lstStyle/>
          <a:p>
            <a:pPr algn="just">
              <a:spcAft>
                <a:spcPts val="1000"/>
              </a:spcAft>
              <a:buNone/>
            </a:pPr>
            <a:r>
              <a:rPr lang="el-GR" sz="1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Βιβλιογραφικά έχει προταθεί  ότι οι  δύο κοινότητες αντιλαμβάνονταν  τον εαυτό τους ως «προέκταση» των μητροπολιτικών τους κέντρων.</a:t>
            </a:r>
          </a:p>
          <a:p>
            <a:pPr algn="just">
              <a:spcAft>
                <a:spcPts val="1000"/>
              </a:spcAft>
            </a:pPr>
            <a:r>
              <a:rPr lang="el-GR" sz="1200" i="1" dirty="0">
                <a:latin typeface="Times New Roman" panose="02020603050405020304" pitchFamily="18" charset="0"/>
                <a:ea typeface="Times New Roman" panose="02020603050405020304" pitchFamily="18" charset="0"/>
                <a:cs typeface="Times New Roman" panose="02020603050405020304" pitchFamily="18" charset="0"/>
              </a:rPr>
              <a:t>«</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Η Κύπρος δεν γινόταν αντιληπτή ως αυτοτελής εδαφική οντότητα, όπου θα μπορούσε να δημιουργηθεί ένα ανεξάρτητο κράτος αλλά ως εδαφικό υπόλοιπο το οποίο  </a:t>
            </a:r>
            <a:r>
              <a:rPr lang="el-GR" sz="1200" dirty="0" err="1">
                <a:latin typeface="Times New Roman" panose="02020603050405020304" pitchFamily="18" charset="0"/>
                <a:ea typeface="Times New Roman" panose="02020603050405020304" pitchFamily="18" charset="0"/>
                <a:cs typeface="Times New Roman" panose="02020603050405020304" pitchFamily="18" charset="0"/>
              </a:rPr>
              <a:t>νοηματοδοτείται</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  μόνο ως μέρος της  μεγάλης οικογένειας του ελληνικού  ή και  του  τουρκικού  έθνους». Βλ.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N</a:t>
            </a:r>
            <a:r>
              <a:rPr lang="el-GR" sz="1200" dirty="0" err="1">
                <a:latin typeface="Times New Roman" panose="02020603050405020304" pitchFamily="18" charset="0"/>
                <a:ea typeface="Times New Roman" panose="02020603050405020304" pitchFamily="18" charset="0"/>
                <a:cs typeface="Times New Roman" panose="02020603050405020304" pitchFamily="18" charset="0"/>
              </a:rPr>
              <a:t>iyazi</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K</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ı</a:t>
            </a:r>
            <a:r>
              <a:rPr lang="en-US" sz="1200" dirty="0">
                <a:latin typeface="Times New Roman" panose="02020603050405020304" pitchFamily="18" charset="0"/>
                <a:ea typeface="Times New Roman" panose="02020603050405020304" pitchFamily="18" charset="0"/>
                <a:cs typeface="Times New Roman" panose="02020603050405020304" pitchFamily="18" charset="0"/>
              </a:rPr>
              <a:t>z</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ı</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ly</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ü</a:t>
            </a:r>
            <a:r>
              <a:rPr lang="en-US" sz="1200" dirty="0" err="1">
                <a:latin typeface="Times New Roman" panose="02020603050405020304" pitchFamily="18" charset="0"/>
                <a:ea typeface="Times New Roman" panose="02020603050405020304" pitchFamily="18" charset="0"/>
                <a:cs typeface="Times New Roman" panose="02020603050405020304" pitchFamily="18" charset="0"/>
              </a:rPr>
              <a:t>rek</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 </a:t>
            </a:r>
            <a:r>
              <a:rPr lang="el-GR" sz="1200" i="1" dirty="0">
                <a:latin typeface="Times New Roman" panose="02020603050405020304" pitchFamily="18" charset="0"/>
                <a:ea typeface="Times New Roman" panose="02020603050405020304" pitchFamily="18" charset="0"/>
                <a:cs typeface="Times New Roman" panose="02020603050405020304" pitchFamily="18" charset="0"/>
              </a:rPr>
              <a:t>Κύπρος : Το αδιέξοδο των εθνικισμών</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 Μαύρη Λίστα, Αθήνα 1999, σελ. 144.</a:t>
            </a:r>
            <a:r>
              <a:rPr lang="el-GR" sz="1200" dirty="0">
                <a:solidFill>
                  <a:srgbClr val="FF0000"/>
                </a:solidFill>
                <a:latin typeface="Times New Roman" panose="02020603050405020304" pitchFamily="18" charset="0"/>
                <a:cs typeface="Times New Roman" panose="02020603050405020304" pitchFamily="18" charset="0"/>
              </a:rPr>
              <a:t> </a:t>
            </a:r>
          </a:p>
          <a:p>
            <a:pPr algn="just">
              <a:spcAft>
                <a:spcPts val="1000"/>
              </a:spcAft>
            </a:pPr>
            <a:r>
              <a:rPr lang="el-GR" sz="1200" b="1" dirty="0">
                <a:solidFill>
                  <a:srgbClr val="FF0000"/>
                </a:solidFill>
                <a:latin typeface="Times New Roman" panose="02020603050405020304" pitchFamily="18" charset="0"/>
                <a:cs typeface="Times New Roman" panose="02020603050405020304" pitchFamily="18" charset="0"/>
              </a:rPr>
              <a:t>Στο πλαίσιο της καλλιέργειας εθνικής ταυτότητας, το τουρκικό σχολικό εγχειρίδιο επιχειρεί να προσδώσει επιστημονικοφανή νομιμοποίηση στους δεσμούς της Κύπρου με την Τουρκία, επιστρατεύοντας τη γεωλογία. Συγκεκριμένα, προβάλλεται το επιχείρημα ότι η Κύπρος αποτελεί οργανική γεωγραφική και γεωλογική προέκταση της </a:t>
            </a:r>
            <a:r>
              <a:rPr lang="el-GR" sz="1200" b="1" dirty="0" err="1">
                <a:solidFill>
                  <a:srgbClr val="FF0000"/>
                </a:solidFill>
                <a:latin typeface="Times New Roman" panose="02020603050405020304" pitchFamily="18" charset="0"/>
                <a:cs typeface="Times New Roman" panose="02020603050405020304" pitchFamily="18" charset="0"/>
              </a:rPr>
              <a:t>Ανατολίας</a:t>
            </a:r>
            <a:r>
              <a:rPr lang="el-GR" sz="1200" b="1" dirty="0">
                <a:solidFill>
                  <a:srgbClr val="FF0000"/>
                </a:solidFill>
                <a:latin typeface="Times New Roman" panose="02020603050405020304" pitchFamily="18" charset="0"/>
                <a:cs typeface="Times New Roman" panose="02020603050405020304" pitchFamily="18" charset="0"/>
              </a:rPr>
              <a:t>, βασιζόμενο στη θεωρία ότι κατά την </a:t>
            </a:r>
            <a:r>
              <a:rPr lang="el-GR" sz="1200" b="1" dirty="0" err="1">
                <a:solidFill>
                  <a:srgbClr val="FF0000"/>
                </a:solidFill>
                <a:latin typeface="Times New Roman" panose="02020603050405020304" pitchFamily="18" charset="0"/>
                <a:cs typeface="Times New Roman" panose="02020603050405020304" pitchFamily="18" charset="0"/>
              </a:rPr>
              <a:t>Ηώκαινη</a:t>
            </a:r>
            <a:r>
              <a:rPr lang="el-GR" sz="1200" b="1" dirty="0">
                <a:solidFill>
                  <a:srgbClr val="FF0000"/>
                </a:solidFill>
                <a:latin typeface="Times New Roman" panose="02020603050405020304" pitchFamily="18" charset="0"/>
                <a:cs typeface="Times New Roman" panose="02020603050405020304" pitchFamily="18" charset="0"/>
              </a:rPr>
              <a:t> περίοδο το νησί ήταν ενωμένο με τη μικρασιατική ενδοχώρα.</a:t>
            </a:r>
          </a:p>
        </p:txBody>
      </p:sp>
      <p:sp>
        <p:nvSpPr>
          <p:cNvPr id="16" name="TextBox 15">
            <a:extLst>
              <a:ext uri="{FF2B5EF4-FFF2-40B4-BE49-F238E27FC236}">
                <a16:creationId xmlns:a16="http://schemas.microsoft.com/office/drawing/2014/main" id="{C9F1CA75-87AF-B3EF-95D7-D518F39B7A43}"/>
              </a:ext>
            </a:extLst>
          </p:cNvPr>
          <p:cNvSpPr txBox="1"/>
          <p:nvPr/>
        </p:nvSpPr>
        <p:spPr>
          <a:xfrm>
            <a:off x="9613914" y="5303728"/>
            <a:ext cx="2318657" cy="1015663"/>
          </a:xfrm>
          <a:prstGeom prst="rect">
            <a:avLst/>
          </a:prstGeom>
          <a:noFill/>
        </p:spPr>
        <p:txBody>
          <a:bodyPr wrap="square">
            <a:spAutoFit/>
          </a:bodyPr>
          <a:lstStyle/>
          <a:p>
            <a:r>
              <a:rPr lang="el-GR" sz="1200" b="1" dirty="0">
                <a:solidFill>
                  <a:srgbClr val="002060"/>
                </a:solidFill>
                <a:latin typeface="Times New Roman" panose="02020603050405020304" pitchFamily="18" charset="0"/>
                <a:cs typeface="Times New Roman" panose="02020603050405020304" pitchFamily="18" charset="0"/>
              </a:rPr>
              <a:t>Η χρήση της γεωλογίας για την υποστήριξη πολιτικών θέσεων είναι ένα κλασικό παράδειγμα </a:t>
            </a:r>
            <a:r>
              <a:rPr lang="el-GR" sz="1200" b="1" dirty="0" err="1">
                <a:solidFill>
                  <a:srgbClr val="002060"/>
                </a:solidFill>
                <a:effectLst/>
                <a:latin typeface="Times New Roman" panose="02020603050405020304" pitchFamily="18" charset="0"/>
                <a:cs typeface="Times New Roman" panose="02020603050405020304" pitchFamily="18" charset="0"/>
              </a:rPr>
              <a:t>εργαλειοποίησης</a:t>
            </a:r>
            <a:r>
              <a:rPr lang="el-GR" sz="1200" b="1" dirty="0">
                <a:solidFill>
                  <a:srgbClr val="002060"/>
                </a:solidFill>
                <a:effectLst/>
                <a:latin typeface="Times New Roman" panose="02020603050405020304" pitchFamily="18" charset="0"/>
                <a:cs typeface="Times New Roman" panose="02020603050405020304" pitchFamily="18" charset="0"/>
              </a:rPr>
              <a:t> της επιστήμης</a:t>
            </a:r>
            <a:r>
              <a:rPr lang="el-GR" sz="1200" b="1" i="0" dirty="0">
                <a:solidFill>
                  <a:srgbClr val="002060"/>
                </a:solidFill>
                <a:effectLst/>
                <a:latin typeface="Times New Roman" panose="02020603050405020304" pitchFamily="18" charset="0"/>
                <a:cs typeface="Times New Roman" panose="02020603050405020304" pitchFamily="18" charset="0"/>
              </a:rPr>
              <a:t>. </a:t>
            </a:r>
            <a:endParaRPr lang="el-GR" sz="1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83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675B2A-24B5-FF5A-1AAC-FF03FFFE4487}"/>
              </a:ext>
            </a:extLst>
          </p:cNvPr>
          <p:cNvSpPr txBox="1"/>
          <p:nvPr/>
        </p:nvSpPr>
        <p:spPr>
          <a:xfrm>
            <a:off x="1099457" y="1058649"/>
            <a:ext cx="3309257" cy="4467890"/>
          </a:xfrm>
          <a:prstGeom prst="rect">
            <a:avLst/>
          </a:prstGeom>
          <a:noFill/>
          <a:ln w="57150">
            <a:solidFill>
              <a:schemeClr val="tx1"/>
            </a:solidFill>
          </a:ln>
        </p:spPr>
        <p:txBody>
          <a:bodyPr wrap="square">
            <a:spAutoFit/>
          </a:bodyPr>
          <a:lstStyle/>
          <a:p>
            <a:pPr algn="just">
              <a:lnSpc>
                <a:spcPct val="150000"/>
              </a:lnSpc>
              <a:spcAft>
                <a:spcPts val="1000"/>
              </a:spcAft>
              <a:buNone/>
            </a:pPr>
            <a:r>
              <a:rPr lang="el-GR" sz="1200" dirty="0">
                <a:latin typeface="Times New Roman" panose="02020603050405020304" pitchFamily="18" charset="0"/>
                <a:cs typeface="Times New Roman" panose="02020603050405020304" pitchFamily="18" charset="0"/>
              </a:rPr>
              <a:t>Στο τουρκικό  σχολικό εγχειρίδιο κεντρική θέση κατέχει η μάχη του </a:t>
            </a:r>
            <a:r>
              <a:rPr lang="el-GR" sz="1200" dirty="0" err="1">
                <a:latin typeface="Times New Roman" panose="02020603050405020304" pitchFamily="18" charset="0"/>
                <a:cs typeface="Times New Roman" panose="02020603050405020304" pitchFamily="18" charset="0"/>
              </a:rPr>
              <a:t>Μαντζικέρτ</a:t>
            </a:r>
            <a:r>
              <a:rPr lang="el-GR" sz="1200" dirty="0">
                <a:latin typeface="Times New Roman" panose="02020603050405020304" pitchFamily="18" charset="0"/>
                <a:cs typeface="Times New Roman" panose="02020603050405020304" pitchFamily="18" charset="0"/>
              </a:rPr>
              <a:t> (1071). Η επικράτηση των Σελτζούκων έναντι της Βυζαντινής Αυτοκρατορίας σηματοδοτεί την εγκαθίδρυση των τουρκικών φύλων στη Μικρά Ασία. Σύμφωνα με αυτήν την οπτική, εκεί εντοπίζονται οι απαρχές του "κυπριακού ζητήματος" για τον </a:t>
            </a:r>
            <a:r>
              <a:rPr lang="el-GR" sz="1200" dirty="0" err="1">
                <a:latin typeface="Times New Roman" panose="02020603050405020304" pitchFamily="18" charset="0"/>
                <a:cs typeface="Times New Roman" panose="02020603050405020304" pitchFamily="18" charset="0"/>
              </a:rPr>
              <a:t>Τουρκισμό</a:t>
            </a:r>
            <a:r>
              <a:rPr lang="el-GR" sz="1200" dirty="0">
                <a:latin typeface="Times New Roman" panose="02020603050405020304" pitchFamily="18" charset="0"/>
                <a:cs typeface="Times New Roman" panose="02020603050405020304" pitchFamily="18" charset="0"/>
              </a:rPr>
              <a:t>, καθώς προβάλλεται η θέση για την αδιάρρηκτη γεωπολιτική ενότητα μεταξύ </a:t>
            </a:r>
            <a:r>
              <a:rPr lang="el-GR" sz="1200" dirty="0" err="1">
                <a:latin typeface="Times New Roman" panose="02020603050405020304" pitchFamily="18" charset="0"/>
                <a:cs typeface="Times New Roman" panose="02020603050405020304" pitchFamily="18" charset="0"/>
              </a:rPr>
              <a:t>Ανατολίας</a:t>
            </a:r>
            <a:r>
              <a:rPr lang="el-GR" sz="1200" dirty="0">
                <a:latin typeface="Times New Roman" panose="02020603050405020304" pitchFamily="18" charset="0"/>
                <a:cs typeface="Times New Roman" panose="02020603050405020304" pitchFamily="18" charset="0"/>
              </a:rPr>
              <a:t> και Κύπρου «</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η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Ανατολία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δεν ζει χωρίς την Κύπρο και η Κύπρος χωρίς την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Ανατολία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Kıbrıs</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ın Anadolu</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suz ve Anadolunun da Kıbrıs</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sız yaşayamıyacağı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buNone/>
            </a:pPr>
            <a:r>
              <a:rPr lang="tr-TR" sz="1200" dirty="0">
                <a:latin typeface="Times New Roman" panose="02020603050405020304" pitchFamily="18" charset="0"/>
                <a:cs typeface="Times New Roman" panose="02020603050405020304" pitchFamily="18" charset="0"/>
              </a:rPr>
              <a:t>Hüseyin Metin, </a:t>
            </a:r>
            <a:r>
              <a:rPr lang="tr-TR" sz="1200" i="1" dirty="0">
                <a:latin typeface="Times New Roman" panose="02020603050405020304" pitchFamily="18" charset="0"/>
                <a:cs typeface="Times New Roman" panose="02020603050405020304" pitchFamily="18" charset="0"/>
              </a:rPr>
              <a:t>Kıbrıs tarihine toplu bir bakış</a:t>
            </a:r>
            <a:r>
              <a:rPr lang="tr-TR" sz="1200" dirty="0">
                <a:latin typeface="Times New Roman" panose="02020603050405020304" pitchFamily="18" charset="0"/>
                <a:cs typeface="Times New Roman" panose="02020603050405020304" pitchFamily="18" charset="0"/>
              </a:rPr>
              <a:t>, Halkın Sesi, </a:t>
            </a:r>
            <a:r>
              <a:rPr lang="el-GR" sz="1200" dirty="0">
                <a:latin typeface="Times New Roman" panose="02020603050405020304" pitchFamily="18" charset="0"/>
                <a:cs typeface="Times New Roman" panose="02020603050405020304" pitchFamily="18" charset="0"/>
              </a:rPr>
              <a:t>Λευκωσία</a:t>
            </a:r>
            <a:r>
              <a:rPr lang="tr-TR" sz="1200" dirty="0">
                <a:latin typeface="Times New Roman" panose="02020603050405020304" pitchFamily="18" charset="0"/>
                <a:cs typeface="Times New Roman" panose="02020603050405020304" pitchFamily="18" charset="0"/>
              </a:rPr>
              <a:t> 1959, </a:t>
            </a:r>
            <a:r>
              <a:rPr lang="en-US" sz="1200" dirty="0">
                <a:latin typeface="Times New Roman" panose="02020603050405020304" pitchFamily="18" charset="0"/>
                <a:cs typeface="Times New Roman" panose="02020603050405020304" pitchFamily="18" charset="0"/>
              </a:rPr>
              <a:t>σ</a:t>
            </a:r>
            <a:r>
              <a:rPr lang="el-GR" sz="1200" dirty="0">
                <a:latin typeface="Times New Roman" panose="02020603050405020304" pitchFamily="18" charset="0"/>
                <a:cs typeface="Times New Roman" panose="02020603050405020304" pitchFamily="18" charset="0"/>
              </a:rPr>
              <a:t>ελ.  87. </a:t>
            </a:r>
            <a:endParaRPr lang="en-US" sz="1200" dirty="0">
              <a:latin typeface="Times New Roman" panose="02020603050405020304" pitchFamily="18" charset="0"/>
              <a:cs typeface="Times New Roman" panose="02020603050405020304" pitchFamily="18" charset="0"/>
            </a:endParaRPr>
          </a:p>
        </p:txBody>
      </p:sp>
      <p:pic>
        <p:nvPicPr>
          <p:cNvPr id="2" name="Εικόνα 1">
            <a:extLst>
              <a:ext uri="{FF2B5EF4-FFF2-40B4-BE49-F238E27FC236}">
                <a16:creationId xmlns:a16="http://schemas.microsoft.com/office/drawing/2014/main" id="{40651296-8B4C-BE0C-2BA2-0802D8029ECC}"/>
              </a:ext>
            </a:extLst>
          </p:cNvPr>
          <p:cNvPicPr>
            <a:picLocks noChangeAspect="1"/>
          </p:cNvPicPr>
          <p:nvPr/>
        </p:nvPicPr>
        <p:blipFill>
          <a:blip r:embed="rId2">
            <a:extLst>
              <a:ext uri="{28A0092B-C50C-407E-A947-70E740481C1C}">
                <a14:useLocalDpi xmlns:a14="http://schemas.microsoft.com/office/drawing/2010/main" val="0"/>
              </a:ext>
            </a:extLst>
          </a:blip>
          <a:srcRect t="20635"/>
          <a:stretch>
            <a:fillRect/>
          </a:stretch>
        </p:blipFill>
        <p:spPr>
          <a:xfrm>
            <a:off x="4781547" y="225446"/>
            <a:ext cx="7072996" cy="64071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0184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65006B-AA31-0B0B-952F-36E50FE3030B}"/>
              </a:ext>
            </a:extLst>
          </p:cNvPr>
          <p:cNvSpPr txBox="1"/>
          <p:nvPr/>
        </p:nvSpPr>
        <p:spPr>
          <a:xfrm>
            <a:off x="926331" y="3160679"/>
            <a:ext cx="5017268" cy="2749471"/>
          </a:xfrm>
          <a:prstGeom prst="rect">
            <a:avLst/>
          </a:prstGeom>
          <a:noFill/>
        </p:spPr>
        <p:txBody>
          <a:bodyPr wrap="square">
            <a:spAutoFit/>
          </a:bodyPr>
          <a:lstStyle/>
          <a:p>
            <a:pPr algn="just">
              <a:spcAft>
                <a:spcPts val="1000"/>
              </a:spcAft>
            </a:pPr>
            <a:r>
              <a:rPr lang="el-GR" sz="1200" dirty="0">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İşte, adanın  Türkiye  ile  olan bu yakınlığı en  eski devirlerden beri  Kıbrıs</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 la  Türkiye  arasında  sıkı  münasebetlerin  başlamasını ve devamını sağlamıştır</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a:t>
            </a:r>
            <a:endParaRPr lang="el-G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000"/>
              </a:spcAft>
              <a:buNone/>
            </a:pPr>
            <a:r>
              <a:rPr lang="el-GR" sz="1200" dirty="0">
                <a:latin typeface="Times New Roman" panose="02020603050405020304" pitchFamily="18" charset="0"/>
                <a:cs typeface="Times New Roman" panose="02020603050405020304" pitchFamily="18" charset="0"/>
              </a:rPr>
              <a:t>[…]Η περιορισμένη γεωγραφική απόσταση μεταξύ της Μικράς Ασίας και της Κύπρου αποτέλεσε, ήδη από την αρχαιότητα, καθοριστικό παράγοντα για τη διαμόρφωση και τη διατήρηση στενών δεσμών ανάμεσα στις δύο περιοχές.</a:t>
            </a:r>
            <a:endParaRPr lang="el-G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tr-TR" sz="1200" i="1" dirty="0">
                <a:latin typeface="Times New Roman" panose="02020603050405020304" pitchFamily="18" charset="0"/>
                <a:cs typeface="Times New Roman" panose="02020603050405020304" pitchFamily="18" charset="0"/>
              </a:rPr>
              <a:t>Kıbrıs tarihi notları, </a:t>
            </a:r>
            <a:r>
              <a:rPr lang="tr-TR" sz="1200" dirty="0">
                <a:latin typeface="Times New Roman" panose="02020603050405020304" pitchFamily="18" charset="0"/>
                <a:cs typeface="Times New Roman" panose="02020603050405020304" pitchFamily="18" charset="0"/>
              </a:rPr>
              <a:t>Türk Maarif Müdürlüğü, 1962</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ea typeface="Times New Roman" panose="02020603050405020304" pitchFamily="18" charset="0"/>
                <a:cs typeface="Times New Roman" panose="02020603050405020304" pitchFamily="18" charset="0"/>
              </a:rPr>
              <a:t>σελ</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1</a:t>
            </a:r>
          </a:p>
          <a:p>
            <a:pPr algn="just"/>
            <a:endParaRPr lang="el-G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200" dirty="0">
                <a:latin typeface="Times New Roman" panose="02020603050405020304" pitchFamily="18" charset="0"/>
                <a:ea typeface="Times New Roman" panose="02020603050405020304" pitchFamily="18" charset="0"/>
                <a:cs typeface="Times New Roman" panose="02020603050405020304" pitchFamily="18" charset="0"/>
              </a:rPr>
              <a:t>Εποχή  του Χαλκού  : Ανατολικές  Επιδράσεις στην Κεραμική &amp;  Μεταλλοτεχνία : Κυρά- Φιλιά-Ικόνιο - Β</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urdur  </a:t>
            </a:r>
            <a:endParaRPr lang="el-G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l-GR" sz="1200" i="1" dirty="0">
              <a:latin typeface="Times New Roman" panose="02020603050405020304" pitchFamily="18" charset="0"/>
              <a:cs typeface="Times New Roman" panose="02020603050405020304" pitchFamily="18" charset="0"/>
            </a:endParaRPr>
          </a:p>
          <a:p>
            <a:pPr algn="just"/>
            <a:r>
              <a:rPr lang="tr-TR" sz="1200" i="1" dirty="0">
                <a:latin typeface="Times New Roman" panose="02020603050405020304" pitchFamily="18" charset="0"/>
                <a:cs typeface="Times New Roman" panose="02020603050405020304" pitchFamily="18" charset="0"/>
              </a:rPr>
              <a:t>Kıbrıs</a:t>
            </a:r>
            <a:r>
              <a:rPr lang="el-GR" sz="1200" i="1" dirty="0">
                <a:latin typeface="Times New Roman" panose="02020603050405020304" pitchFamily="18" charset="0"/>
                <a:cs typeface="Times New Roman" panose="02020603050405020304" pitchFamily="18" charset="0"/>
              </a:rPr>
              <a:t>΄</a:t>
            </a:r>
            <a:r>
              <a:rPr lang="tr-TR" sz="1200" i="1" dirty="0">
                <a:latin typeface="Times New Roman" panose="02020603050405020304" pitchFamily="18" charset="0"/>
                <a:cs typeface="Times New Roman" panose="02020603050405020304" pitchFamily="18" charset="0"/>
              </a:rPr>
              <a:t> ın  tarih boyunca  Anadolu  ile  ilgisi,</a:t>
            </a:r>
            <a:r>
              <a:rPr lang="tr-TR" sz="1200" dirty="0">
                <a:latin typeface="Times New Roman" panose="02020603050405020304" pitchFamily="18" charset="0"/>
                <a:cs typeface="Times New Roman" panose="02020603050405020304" pitchFamily="18" charset="0"/>
              </a:rPr>
              <a:t> Kıbrıs Türk Maarif  Yayını, </a:t>
            </a:r>
            <a:r>
              <a:rPr lang="el-GR" sz="1200" dirty="0">
                <a:latin typeface="Times New Roman" panose="02020603050405020304" pitchFamily="18" charset="0"/>
                <a:cs typeface="Times New Roman" panose="02020603050405020304" pitchFamily="18" charset="0"/>
              </a:rPr>
              <a:t>Λευκωσία</a:t>
            </a:r>
            <a:r>
              <a:rPr lang="tr-TR" sz="1200" dirty="0">
                <a:latin typeface="Times New Roman" panose="02020603050405020304" pitchFamily="18" charset="0"/>
                <a:cs typeface="Times New Roman" panose="02020603050405020304" pitchFamily="18" charset="0"/>
              </a:rPr>
              <a:t> 1962</a:t>
            </a:r>
            <a:r>
              <a:rPr lang="el-GR" sz="1200" dirty="0">
                <a:latin typeface="Times New Roman" panose="02020603050405020304" pitchFamily="18" charset="0"/>
                <a:cs typeface="Times New Roman" panose="02020603050405020304" pitchFamily="18" charset="0"/>
              </a:rPr>
              <a:t>, σελ. 5.</a:t>
            </a:r>
          </a:p>
        </p:txBody>
      </p:sp>
      <p:sp>
        <p:nvSpPr>
          <p:cNvPr id="2" name="TextBox 1">
            <a:extLst>
              <a:ext uri="{FF2B5EF4-FFF2-40B4-BE49-F238E27FC236}">
                <a16:creationId xmlns:a16="http://schemas.microsoft.com/office/drawing/2014/main" id="{1ED97D02-6991-D28E-E828-1F53E930276D}"/>
              </a:ext>
            </a:extLst>
          </p:cNvPr>
          <p:cNvSpPr txBox="1"/>
          <p:nvPr/>
        </p:nvSpPr>
        <p:spPr>
          <a:xfrm>
            <a:off x="926331" y="511629"/>
            <a:ext cx="4581840" cy="2067233"/>
          </a:xfrm>
          <a:prstGeom prst="rect">
            <a:avLst/>
          </a:prstGeom>
          <a:noFill/>
        </p:spPr>
        <p:txBody>
          <a:bodyPr wrap="square">
            <a:spAutoFit/>
          </a:bodyPr>
          <a:lstStyle/>
          <a:p>
            <a:pPr algn="just">
              <a:buNone/>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Το 1962 εκδίδεται από το Τουρκικό Γραφείο Παιδείας μια  ιστορική εργασία, υπό τη μορφή αντιγράφου,  με τίτλο </a:t>
            </a:r>
            <a:r>
              <a:rPr lang="el-GR" sz="1200" i="1" dirty="0">
                <a:effectLst/>
                <a:latin typeface="Times New Roman" panose="02020603050405020304" pitchFamily="18" charset="0"/>
                <a:ea typeface="Times New Roman" panose="02020603050405020304" pitchFamily="18" charset="0"/>
                <a:cs typeface="Times New Roman" panose="02020603050405020304" pitchFamily="18" charset="0"/>
              </a:rPr>
              <a:t>Σημειώσεις στην Κυπριακή Ιστορία </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Kıbrıs Tarihi Notları</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και το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Kıbrıs</a:t>
            </a:r>
            <a:r>
              <a:rPr lang="el-GR" sz="12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ın tarih boyunca Anadolu ile ilgisi</a:t>
            </a:r>
            <a:r>
              <a:rPr lang="el-GR" sz="1200" i="1" dirty="0">
                <a:effectLst/>
                <a:latin typeface="Times New Roman" panose="02020603050405020304" pitchFamily="18" charset="0"/>
                <a:ea typeface="Times New Roman" panose="02020603050405020304" pitchFamily="18" charset="0"/>
                <a:cs typeface="Times New Roman" panose="02020603050405020304" pitchFamily="18" charset="0"/>
              </a:rPr>
              <a:t> Η σχέση της </a:t>
            </a:r>
            <a:r>
              <a:rPr lang="el-GR" sz="1200" i="1" dirty="0" err="1">
                <a:effectLst/>
                <a:latin typeface="Times New Roman" panose="02020603050405020304" pitchFamily="18" charset="0"/>
                <a:ea typeface="Times New Roman" panose="02020603050405020304" pitchFamily="18" charset="0"/>
                <a:cs typeface="Times New Roman" panose="02020603050405020304" pitchFamily="18" charset="0"/>
              </a:rPr>
              <a:t>Ανατολίας</a:t>
            </a:r>
            <a:r>
              <a:rPr lang="el-GR" sz="1200" i="1" dirty="0">
                <a:effectLst/>
                <a:latin typeface="Times New Roman" panose="02020603050405020304" pitchFamily="18" charset="0"/>
                <a:ea typeface="Times New Roman" panose="02020603050405020304" pitchFamily="18" charset="0"/>
                <a:cs typeface="Times New Roman" panose="02020603050405020304" pitchFamily="18" charset="0"/>
              </a:rPr>
              <a:t>  με την Κύπρο κατά τη διάρκεια της Ιστορίας</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buNone/>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Ο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Ahmet An</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αναφέρει ότι το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Kıbrıs Tarihi Notları </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τελικά δεν αξιοποιήθηκε στα σχολεία</a:t>
            </a:r>
            <a:r>
              <a:rPr lang="tr-TR" sz="1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000"/>
              </a:spcAft>
            </a:pP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100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Ahmet An</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Kıbrıs Türk </a:t>
            </a:r>
            <a:r>
              <a:rPr lang="en-GB" sz="1200" i="1"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tr-TR" sz="1200" i="1" dirty="0">
                <a:effectLst/>
                <a:latin typeface="Times New Roman" panose="02020603050405020304" pitchFamily="18" charset="0"/>
                <a:ea typeface="Times New Roman" panose="02020603050405020304" pitchFamily="18" charset="0"/>
                <a:cs typeface="Times New Roman" panose="02020603050405020304" pitchFamily="18" charset="0"/>
              </a:rPr>
              <a:t>ültürü üzerine yazılar</a:t>
            </a:r>
            <a:r>
              <a:rPr lang="el-GR" sz="12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ea typeface="Times New Roman" panose="02020603050405020304" pitchFamily="18" charset="0"/>
                <a:cs typeface="Times New Roman" panose="02020603050405020304" pitchFamily="18" charset="0"/>
              </a:rPr>
              <a:t>Galeri</a:t>
            </a:r>
            <a:r>
              <a:rPr lang="de-DE" sz="1200" dirty="0">
                <a:latin typeface="Times New Roman" panose="02020603050405020304" pitchFamily="18" charset="0"/>
                <a:ea typeface="Times New Roman" panose="02020603050405020304" pitchFamily="18" charset="0"/>
                <a:cs typeface="Times New Roman" panose="02020603050405020304" pitchFamily="18" charset="0"/>
              </a:rPr>
              <a:t> </a:t>
            </a:r>
            <a:r>
              <a:rPr lang="de-DE" sz="1200" dirty="0" err="1">
                <a:latin typeface="Times New Roman" panose="02020603050405020304" pitchFamily="18" charset="0"/>
                <a:ea typeface="Times New Roman" panose="02020603050405020304" pitchFamily="18" charset="0"/>
                <a:cs typeface="Times New Roman" panose="02020603050405020304" pitchFamily="18" charset="0"/>
              </a:rPr>
              <a:t>Kültür</a:t>
            </a:r>
            <a:r>
              <a:rPr lang="tr-TR" sz="1200" dirty="0">
                <a:latin typeface="Times New Roman" panose="02020603050405020304" pitchFamily="18" charset="0"/>
                <a:ea typeface="Times New Roman" panose="02020603050405020304" pitchFamily="18" charset="0"/>
                <a:cs typeface="Times New Roman" panose="02020603050405020304" pitchFamily="18" charset="0"/>
              </a:rPr>
              <a:t> Yayın</a:t>
            </a:r>
            <a:r>
              <a:rPr lang="tr-TR" sz="1200" dirty="0">
                <a:latin typeface="Times New Roman" panose="02020603050405020304" pitchFamily="18" charset="0"/>
                <a:ea typeface="Times New Roman" panose="02020603050405020304" pitchFamily="18" charset="0"/>
              </a:rPr>
              <a:t>ları, </a:t>
            </a:r>
            <a:r>
              <a:rPr lang="el-GR" sz="1200" dirty="0">
                <a:latin typeface="Times New Roman" panose="02020603050405020304" pitchFamily="18" charset="0"/>
                <a:ea typeface="Times New Roman" panose="02020603050405020304" pitchFamily="18" charset="0"/>
              </a:rPr>
              <a:t>Λευκωσία</a:t>
            </a:r>
            <a:r>
              <a:rPr lang="tr-TR" sz="1200" dirty="0">
                <a:latin typeface="Times New Roman" panose="02020603050405020304" pitchFamily="18" charset="0"/>
                <a:ea typeface="Times New Roman" panose="02020603050405020304" pitchFamily="18" charset="0"/>
              </a:rPr>
              <a:t> 1999</a:t>
            </a:r>
            <a:r>
              <a:rPr lang="el-GR" sz="1200" dirty="0">
                <a:latin typeface="Times New Roman" panose="02020603050405020304" pitchFamily="18" charset="0"/>
                <a:ea typeface="Times New Roman" panose="02020603050405020304" pitchFamily="18" charset="0"/>
              </a:rPr>
              <a:t>, </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σελ. 128.</a:t>
            </a:r>
            <a:endParaRPr lang="tr-TR"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9" name="Εικόνα 8">
            <a:extLst>
              <a:ext uri="{FF2B5EF4-FFF2-40B4-BE49-F238E27FC236}">
                <a16:creationId xmlns:a16="http://schemas.microsoft.com/office/drawing/2014/main" id="{E753E5AE-36D8-8AD6-D485-8D528875E399}"/>
              </a:ext>
            </a:extLst>
          </p:cNvPr>
          <p:cNvPicPr>
            <a:picLocks noChangeAspect="1"/>
          </p:cNvPicPr>
          <p:nvPr/>
        </p:nvPicPr>
        <p:blipFill>
          <a:blip r:embed="rId2">
            <a:extLst>
              <a:ext uri="{28A0092B-C50C-407E-A947-70E740481C1C}">
                <a14:useLocalDpi xmlns:a14="http://schemas.microsoft.com/office/drawing/2010/main" val="0"/>
              </a:ext>
            </a:extLst>
          </a:blip>
          <a:srcRect l="7362" r="19142" b="4715"/>
          <a:stretch>
            <a:fillRect/>
          </a:stretch>
        </p:blipFill>
        <p:spPr>
          <a:xfrm>
            <a:off x="6065193" y="225708"/>
            <a:ext cx="2917371" cy="33739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BF73A8D4-9DE0-F205-AFA5-CCDE76E591C0}"/>
              </a:ext>
            </a:extLst>
          </p:cNvPr>
          <p:cNvSpPr txBox="1"/>
          <p:nvPr/>
        </p:nvSpPr>
        <p:spPr>
          <a:xfrm>
            <a:off x="9339943" y="409584"/>
            <a:ext cx="2743199" cy="1708160"/>
          </a:xfrm>
          <a:prstGeom prst="rect">
            <a:avLst/>
          </a:prstGeom>
          <a:noFill/>
        </p:spPr>
        <p:txBody>
          <a:bodyPr wrap="square">
            <a:spAutoFit/>
          </a:bodyPr>
          <a:lstStyle/>
          <a:p>
            <a:pPr algn="just">
              <a:spcAft>
                <a:spcPts val="1000"/>
              </a:spcAft>
            </a:pPr>
            <a:r>
              <a:rPr lang="el-GR"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Γ</a:t>
            </a:r>
            <a:r>
              <a:rPr lang="el-GR"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εωγραφική εγγύτητα</a:t>
            </a:r>
          </a:p>
          <a:p>
            <a:pPr algn="just">
              <a:spcAft>
                <a:spcPts val="1000"/>
              </a:spcAft>
            </a:pPr>
            <a:r>
              <a:rPr lang="el-GR"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600" dirty="0"/>
              <a:t>(είμαστε κοντά)</a:t>
            </a:r>
            <a:endParaRPr lang="el-GR"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000"/>
              </a:spcAft>
              <a:buNone/>
            </a:pPr>
            <a:r>
              <a:rPr lang="el-GR"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Γεωγραφική νομιμοποίηση</a:t>
            </a:r>
          </a:p>
          <a:p>
            <a:pPr algn="just">
              <a:spcAft>
                <a:spcPts val="1000"/>
              </a:spcAft>
              <a:buNone/>
            </a:pPr>
            <a:r>
              <a:rPr lang="el-GR" sz="1600" dirty="0"/>
              <a:t>(επειδή είμαστε κοντά, έχουμε το δικαίωμα).</a:t>
            </a:r>
            <a:endParaRPr lang="el-GR" sz="1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Εικόνα 10">
            <a:extLst>
              <a:ext uri="{FF2B5EF4-FFF2-40B4-BE49-F238E27FC236}">
                <a16:creationId xmlns:a16="http://schemas.microsoft.com/office/drawing/2014/main" id="{DFF4857B-7D39-32C0-925B-3F40263CA9EA}"/>
              </a:ext>
            </a:extLst>
          </p:cNvPr>
          <p:cNvPicPr>
            <a:picLocks noChangeAspect="1"/>
          </p:cNvPicPr>
          <p:nvPr/>
        </p:nvPicPr>
        <p:blipFill>
          <a:blip r:embed="rId3">
            <a:extLst>
              <a:ext uri="{28A0092B-C50C-407E-A947-70E740481C1C}">
                <a14:useLocalDpi xmlns:a14="http://schemas.microsoft.com/office/drawing/2010/main" val="0"/>
              </a:ext>
            </a:extLst>
          </a:blip>
          <a:srcRect l="10211" r="11270" b="6278"/>
          <a:stretch>
            <a:fillRect/>
          </a:stretch>
        </p:blipFill>
        <p:spPr>
          <a:xfrm>
            <a:off x="6021649" y="3729140"/>
            <a:ext cx="3004458" cy="29285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Βέλος: Κάτω 11">
            <a:extLst>
              <a:ext uri="{FF2B5EF4-FFF2-40B4-BE49-F238E27FC236}">
                <a16:creationId xmlns:a16="http://schemas.microsoft.com/office/drawing/2014/main" id="{F994F682-C384-C346-7FBB-5519229C342B}"/>
              </a:ext>
            </a:extLst>
          </p:cNvPr>
          <p:cNvSpPr/>
          <p:nvPr/>
        </p:nvSpPr>
        <p:spPr>
          <a:xfrm>
            <a:off x="9894069" y="2324884"/>
            <a:ext cx="1371600" cy="14042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TextBox 13">
            <a:extLst>
              <a:ext uri="{FF2B5EF4-FFF2-40B4-BE49-F238E27FC236}">
                <a16:creationId xmlns:a16="http://schemas.microsoft.com/office/drawing/2014/main" id="{1210EF80-BA32-C976-C811-81CC12793EB0}"/>
              </a:ext>
            </a:extLst>
          </p:cNvPr>
          <p:cNvSpPr txBox="1"/>
          <p:nvPr/>
        </p:nvSpPr>
        <p:spPr>
          <a:xfrm>
            <a:off x="9339943" y="4055138"/>
            <a:ext cx="2743199" cy="923330"/>
          </a:xfrm>
          <a:prstGeom prst="rect">
            <a:avLst/>
          </a:prstGeom>
          <a:noFill/>
        </p:spPr>
        <p:txBody>
          <a:bodyPr wrap="square">
            <a:spAutoFit/>
          </a:bodyPr>
          <a:lstStyle/>
          <a:p>
            <a:r>
              <a:rPr lang="el-GR" dirty="0">
                <a:solidFill>
                  <a:srgbClr val="002060"/>
                </a:solidFill>
              </a:rPr>
              <a:t>Ιδέες και αντιλήψεις των ανθρώπων στο παρελθόν για συγκεκριμένα θέματα </a:t>
            </a:r>
          </a:p>
        </p:txBody>
      </p:sp>
    </p:spTree>
    <p:extLst>
      <p:ext uri="{BB962C8B-B14F-4D97-AF65-F5344CB8AC3E}">
        <p14:creationId xmlns:p14="http://schemas.microsoft.com/office/powerpoint/2010/main" val="1842503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18C27-432C-B84D-CF11-640A861BF8E6}"/>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7D3D5D0F-DDE7-9913-1992-AF763B408F4F}"/>
              </a:ext>
            </a:extLst>
          </p:cNvPr>
          <p:cNvPicPr>
            <a:picLocks noChangeAspect="1"/>
          </p:cNvPicPr>
          <p:nvPr/>
        </p:nvPicPr>
        <p:blipFill>
          <a:blip r:embed="rId3">
            <a:extLst>
              <a:ext uri="{28A0092B-C50C-407E-A947-70E740481C1C}">
                <a14:useLocalDpi xmlns:a14="http://schemas.microsoft.com/office/drawing/2010/main" val="0"/>
              </a:ext>
            </a:extLst>
          </a:blip>
          <a:srcRect l="10834" t="20795" r="13452" b="16825"/>
          <a:stretch>
            <a:fillRect/>
          </a:stretch>
        </p:blipFill>
        <p:spPr>
          <a:xfrm>
            <a:off x="5758541" y="734360"/>
            <a:ext cx="5998030" cy="5375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8" name="Πίνακας 7">
            <a:extLst>
              <a:ext uri="{FF2B5EF4-FFF2-40B4-BE49-F238E27FC236}">
                <a16:creationId xmlns:a16="http://schemas.microsoft.com/office/drawing/2014/main" id="{E10E6F7B-4B85-E150-ECDA-F940D5C07802}"/>
              </a:ext>
            </a:extLst>
          </p:cNvPr>
          <p:cNvGraphicFramePr>
            <a:graphicFrameLocks noGrp="1"/>
          </p:cNvGraphicFramePr>
          <p:nvPr>
            <p:extLst>
              <p:ext uri="{D42A27DB-BD31-4B8C-83A1-F6EECF244321}">
                <p14:modId xmlns:p14="http://schemas.microsoft.com/office/powerpoint/2010/main" val="2525116845"/>
              </p:ext>
            </p:extLst>
          </p:nvPr>
        </p:nvGraphicFramePr>
        <p:xfrm>
          <a:off x="5758541" y="6110127"/>
          <a:ext cx="6183087" cy="396240"/>
        </p:xfrm>
        <a:graphic>
          <a:graphicData uri="http://schemas.openxmlformats.org/drawingml/2006/table">
            <a:tbl>
              <a:tblPr/>
              <a:tblGrid>
                <a:gridCol w="6183087">
                  <a:extLst>
                    <a:ext uri="{9D8B030D-6E8A-4147-A177-3AD203B41FA5}">
                      <a16:colId xmlns:a16="http://schemas.microsoft.com/office/drawing/2014/main" val="3495740519"/>
                    </a:ext>
                  </a:extLst>
                </a:gridCol>
              </a:tblGrid>
              <a:tr h="127183">
                <a:tc>
                  <a:txBody>
                    <a:bodyPr/>
                    <a:lstStyle/>
                    <a:p>
                      <a:endParaRPr lang="el-GR" sz="1400" b="0" dirty="0">
                        <a:latin typeface="Aptos" panose="020B0004020202020204" pitchFamily="34" charset="0"/>
                        <a:cs typeface="Times New Roman" panose="02020603050405020304" pitchFamily="18" charset="0"/>
                      </a:endParaRP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1933530392"/>
                  </a:ext>
                </a:extLst>
              </a:tr>
              <a:tr h="109014">
                <a:tc>
                  <a:txBody>
                    <a:bodyPr/>
                    <a:lstStyle/>
                    <a:p>
                      <a:pPr>
                        <a:buNone/>
                      </a:pPr>
                      <a:endParaRPr lang="el-GR" sz="1200" b="0" i="1" dirty="0">
                        <a:effectLst/>
                        <a:latin typeface="Aptos" panose="020B0004020202020204" pitchFamily="34" charset="0"/>
                        <a:cs typeface="Times New Roman" panose="02020603050405020304" pitchFamily="18" charset="0"/>
                      </a:endParaRPr>
                    </a:p>
                  </a:txBody>
                  <a:tcPr marL="0" marR="0" marT="0" marB="0">
                    <a:lnL>
                      <a:noFill/>
                    </a:lnL>
                    <a:lnR>
                      <a:noFill/>
                    </a:lnR>
                    <a:lnT>
                      <a:noFill/>
                    </a:lnT>
                    <a:lnB>
                      <a:noFill/>
                    </a:lnB>
                    <a:solidFill>
                      <a:schemeClr val="bg1"/>
                    </a:solidFill>
                  </a:tcPr>
                </a:tc>
                <a:extLst>
                  <a:ext uri="{0D108BD9-81ED-4DB2-BD59-A6C34878D82A}">
                    <a16:rowId xmlns:a16="http://schemas.microsoft.com/office/drawing/2014/main" val="126352824"/>
                  </a:ext>
                </a:extLst>
              </a:tr>
            </a:tbl>
          </a:graphicData>
        </a:graphic>
      </p:graphicFrame>
      <p:pic>
        <p:nvPicPr>
          <p:cNvPr id="2" name="Εικόνα 1" descr="Εικόνα που περιέχει κείμενο, διάγραμμα, γραμματοσειρά, χάρτης&#10;&#10;Περιγραφή που δημιουργήθηκε αυτόματα">
            <a:extLst>
              <a:ext uri="{FF2B5EF4-FFF2-40B4-BE49-F238E27FC236}">
                <a16:creationId xmlns:a16="http://schemas.microsoft.com/office/drawing/2014/main" id="{3E83039E-378A-DB3C-FCC7-0D415665596A}"/>
              </a:ext>
            </a:extLst>
          </p:cNvPr>
          <p:cNvPicPr>
            <a:picLocks noChangeAspect="1"/>
          </p:cNvPicPr>
          <p:nvPr/>
        </p:nvPicPr>
        <p:blipFill>
          <a:blip r:embed="rId4">
            <a:extLst>
              <a:ext uri="{28A0092B-C50C-407E-A947-70E740481C1C}">
                <a14:useLocalDpi xmlns:a14="http://schemas.microsoft.com/office/drawing/2010/main" val="0"/>
              </a:ext>
            </a:extLst>
          </a:blip>
          <a:srcRect l="2917" t="59172" r="13793" b="6609"/>
          <a:stretch>
            <a:fillRect/>
          </a:stretch>
        </p:blipFill>
        <p:spPr>
          <a:xfrm>
            <a:off x="707568" y="734360"/>
            <a:ext cx="5050972" cy="5375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73947ABC-723A-D337-AE57-94471EF7134A}"/>
              </a:ext>
            </a:extLst>
          </p:cNvPr>
          <p:cNvSpPr txBox="1"/>
          <p:nvPr/>
        </p:nvSpPr>
        <p:spPr>
          <a:xfrm>
            <a:off x="707568" y="5800360"/>
            <a:ext cx="5050972" cy="738664"/>
          </a:xfrm>
          <a:prstGeom prst="rect">
            <a:avLst/>
          </a:prstGeom>
          <a:solidFill>
            <a:schemeClr val="accent2"/>
          </a:solidFill>
          <a:ln w="57150">
            <a:solidFill>
              <a:schemeClr val="tx1"/>
            </a:solidFill>
          </a:ln>
        </p:spPr>
        <p:txBody>
          <a:bodyPr wrap="square">
            <a:spAutoFit/>
          </a:bodyPr>
          <a:lstStyle/>
          <a:p>
            <a:pPr algn="ctr"/>
            <a:r>
              <a:rPr lang="el-CY"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Αγγελική Παντελίδου, Καλλιόπη Πρωτοπαπά, Σάββας Γιαλλουρίδης, </a:t>
            </a:r>
            <a:r>
              <a:rPr lang="el-CY" sz="14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Ιστορία της Κύπρου για το Γυμνάσιο</a:t>
            </a:r>
            <a:r>
              <a:rPr lang="el-CY"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Υπηρεσία Ανάπτυξης Προγραμμάτων, Λευκωσία 1994, σ</a:t>
            </a:r>
            <a:r>
              <a:rPr lang="el-GR" sz="1400" dirty="0">
                <a:latin typeface="Times New Roman" panose="02020603050405020304" pitchFamily="18" charset="0"/>
                <a:ea typeface="Calibri" panose="020F0502020204030204" pitchFamily="34" charset="0"/>
                <a:cs typeface="Times New Roman" panose="02020603050405020304" pitchFamily="18" charset="0"/>
              </a:rPr>
              <a:t>ελ. 3</a:t>
            </a:r>
            <a:r>
              <a:rPr lang="el-GR"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endParaRPr lang="el-CY" sz="14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E1D68E1-E05A-C556-16F3-F8F0F0E696C3}"/>
              </a:ext>
            </a:extLst>
          </p:cNvPr>
          <p:cNvSpPr txBox="1"/>
          <p:nvPr/>
        </p:nvSpPr>
        <p:spPr>
          <a:xfrm>
            <a:off x="5758540" y="5767703"/>
            <a:ext cx="6183087" cy="738664"/>
          </a:xfrm>
          <a:prstGeom prst="rect">
            <a:avLst/>
          </a:prstGeom>
          <a:solidFill>
            <a:schemeClr val="accent2"/>
          </a:solidFill>
          <a:ln w="57150">
            <a:solidFill>
              <a:schemeClr val="tx1"/>
            </a:solidFill>
          </a:ln>
        </p:spPr>
        <p:txBody>
          <a:bodyPr wrap="square">
            <a:spAutoFit/>
          </a:bodyPr>
          <a:lstStyle/>
          <a:p>
            <a:pPr>
              <a:buNone/>
            </a:pPr>
            <a:r>
              <a:rPr lang="el-GR" sz="1400" dirty="0" err="1">
                <a:latin typeface="Aptos" panose="020B0004020202020204" pitchFamily="34" charset="0"/>
                <a:cs typeface="Times New Roman" panose="02020603050405020304" pitchFamily="18" charset="0"/>
              </a:rPr>
              <a:t>Νέλλη</a:t>
            </a:r>
            <a:r>
              <a:rPr lang="el-GR" sz="1400" dirty="0">
                <a:latin typeface="Aptos" panose="020B0004020202020204" pitchFamily="34" charset="0"/>
                <a:cs typeface="Times New Roman" panose="02020603050405020304" pitchFamily="18" charset="0"/>
              </a:rPr>
              <a:t> Μελίδου-Κεφαλά, </a:t>
            </a:r>
            <a:r>
              <a:rPr lang="el-GR" sz="1400" i="1" dirty="0">
                <a:latin typeface="Aptos" panose="020B0004020202020204" pitchFamily="34" charset="0"/>
                <a:cs typeface="Times New Roman" panose="02020603050405020304" pitchFamily="18" charset="0"/>
              </a:rPr>
              <a:t>Πρόσφυγες από τη </a:t>
            </a:r>
            <a:r>
              <a:rPr lang="el-GR" sz="1400" i="1" dirty="0" err="1">
                <a:latin typeface="Aptos" panose="020B0004020202020204" pitchFamily="34" charset="0"/>
                <a:cs typeface="Times New Roman" panose="02020603050405020304" pitchFamily="18" charset="0"/>
              </a:rPr>
              <a:t>Σίλλη</a:t>
            </a:r>
            <a:r>
              <a:rPr lang="el-GR" sz="1400" i="1" dirty="0">
                <a:latin typeface="Aptos" panose="020B0004020202020204" pitchFamily="34" charset="0"/>
                <a:cs typeface="Times New Roman" panose="02020603050405020304" pitchFamily="18" charset="0"/>
              </a:rPr>
              <a:t> Ικονίου : η προσαρμογή ενός πληθυσμού εμπόρων στην Ελλάδα, </a:t>
            </a:r>
            <a:r>
              <a:rPr lang="el-GR" sz="1400" dirty="0">
                <a:latin typeface="Aptos" panose="020B0004020202020204" pitchFamily="34" charset="0"/>
                <a:cs typeface="Times New Roman" panose="02020603050405020304" pitchFamily="18" charset="0"/>
              </a:rPr>
              <a:t>Αφοί Κυριακίδη, Θεσσαλονίκη  </a:t>
            </a:r>
            <a:r>
              <a:rPr lang="en-US" sz="1400" dirty="0">
                <a:latin typeface="Aptos" panose="020B0004020202020204" pitchFamily="34" charset="0"/>
                <a:cs typeface="Times New Roman" panose="02020603050405020304" pitchFamily="18" charset="0"/>
              </a:rPr>
              <a:t>2015</a:t>
            </a:r>
            <a:r>
              <a:rPr lang="el-GR" sz="1400" dirty="0">
                <a:latin typeface="Aptos" panose="020B0004020202020204" pitchFamily="34" charset="0"/>
                <a:cs typeface="Times New Roman" panose="02020603050405020304" pitchFamily="18" charset="0"/>
              </a:rPr>
              <a:t>, σ. 252-253.</a:t>
            </a:r>
            <a:endParaRPr lang="el-GR" sz="1400" i="1" dirty="0">
              <a:latin typeface="Aptos" panose="020B0004020202020204" pitchFamily="34" charset="0"/>
              <a:cs typeface="Times New Roman" panose="02020603050405020304" pitchFamily="18" charset="0"/>
            </a:endParaRPr>
          </a:p>
        </p:txBody>
      </p:sp>
      <p:sp>
        <p:nvSpPr>
          <p:cNvPr id="9" name="Ορθογώνιο: Στρογγύλεμα γωνιών 8">
            <a:extLst>
              <a:ext uri="{FF2B5EF4-FFF2-40B4-BE49-F238E27FC236}">
                <a16:creationId xmlns:a16="http://schemas.microsoft.com/office/drawing/2014/main" id="{D4604821-EA3F-347C-565C-BBF1A6D9D0D6}"/>
              </a:ext>
            </a:extLst>
          </p:cNvPr>
          <p:cNvSpPr/>
          <p:nvPr/>
        </p:nvSpPr>
        <p:spPr>
          <a:xfrm>
            <a:off x="707568" y="142151"/>
            <a:ext cx="3505200" cy="3919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αρχαιολογικές  θέσεις </a:t>
            </a:r>
          </a:p>
        </p:txBody>
      </p:sp>
      <p:sp>
        <p:nvSpPr>
          <p:cNvPr id="11" name="TextBox 10">
            <a:extLst>
              <a:ext uri="{FF2B5EF4-FFF2-40B4-BE49-F238E27FC236}">
                <a16:creationId xmlns:a16="http://schemas.microsoft.com/office/drawing/2014/main" id="{21BEAED2-7412-1FD5-45A7-669F06481B14}"/>
              </a:ext>
            </a:extLst>
          </p:cNvPr>
          <p:cNvSpPr txBox="1"/>
          <p:nvPr/>
        </p:nvSpPr>
        <p:spPr>
          <a:xfrm>
            <a:off x="3048000" y="3244334"/>
            <a:ext cx="6096000" cy="369332"/>
          </a:xfrm>
          <a:prstGeom prst="rect">
            <a:avLst/>
          </a:prstGeom>
          <a:noFill/>
        </p:spPr>
        <p:txBody>
          <a:bodyPr wrap="square">
            <a:spAutoFit/>
          </a:bodyPr>
          <a:lstStyle/>
          <a:p>
            <a:endParaRPr lang="el-GR" dirty="0"/>
          </a:p>
        </p:txBody>
      </p:sp>
      <p:sp>
        <p:nvSpPr>
          <p:cNvPr id="12" name="Ορθογώνιο: Στρογγύλεμα γωνιών 11">
            <a:extLst>
              <a:ext uri="{FF2B5EF4-FFF2-40B4-BE49-F238E27FC236}">
                <a16:creationId xmlns:a16="http://schemas.microsoft.com/office/drawing/2014/main" id="{077B87C9-FEA4-9C74-A5A1-BFC823C2649A}"/>
              </a:ext>
            </a:extLst>
          </p:cNvPr>
          <p:cNvSpPr/>
          <p:nvPr/>
        </p:nvSpPr>
        <p:spPr>
          <a:xfrm>
            <a:off x="6607624" y="42015"/>
            <a:ext cx="4789721" cy="5922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μικρασιατικά κέντρα του Ικονίου και του </a:t>
            </a:r>
            <a:r>
              <a:rPr lang="el-GR" b="1" dirty="0" err="1"/>
              <a:t>Πολυδωρίου</a:t>
            </a:r>
            <a:r>
              <a:rPr lang="el-GR" b="1" dirty="0"/>
              <a:t>, </a:t>
            </a:r>
          </a:p>
        </p:txBody>
      </p:sp>
    </p:spTree>
    <p:extLst>
      <p:ext uri="{BB962C8B-B14F-4D97-AF65-F5344CB8AC3E}">
        <p14:creationId xmlns:p14="http://schemas.microsoft.com/office/powerpoint/2010/main" val="3725536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9321F9-A878-C9DE-CFCA-9D449C61F31C}"/>
              </a:ext>
            </a:extLst>
          </p:cNvPr>
          <p:cNvSpPr>
            <a:spLocks noGrp="1"/>
          </p:cNvSpPr>
          <p:nvPr>
            <p:ph type="title"/>
          </p:nvPr>
        </p:nvSpPr>
        <p:spPr>
          <a:xfrm>
            <a:off x="1371600" y="522515"/>
            <a:ext cx="9601200" cy="1208314"/>
          </a:xfrm>
        </p:spPr>
        <p:txBody>
          <a:bodyPr>
            <a:normAutofit fontScale="90000"/>
          </a:bodyPr>
          <a:lstStyle/>
          <a:p>
            <a:pPr>
              <a:lnSpc>
                <a:spcPts val="1800"/>
              </a:lnSpc>
              <a:spcAft>
                <a:spcPts val="800"/>
              </a:spcAft>
            </a:pPr>
            <a:r>
              <a:rPr lang="el-GR" sz="2000" b="1"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rPr>
              <a:t>ΔΕΙΚΤΕΣ ΕΠΙΣΤΗΜΟΛΟΓΙΚΗΣ ΚΑΤΑΝΟΗΣΗΣ (Δείκτες ιστορικών δεξιοτήτων)</a:t>
            </a:r>
            <a:br>
              <a:rPr lang="el-GR" sz="2000" b="1"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br>
            <a:r>
              <a:rPr lang="el-GR" sz="2000" b="1"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rPr>
              <a:t>Αίτια συγκεκριμένων γεγονότων και αλλαγών</a:t>
            </a:r>
            <a:br>
              <a:rPr lang="el-GR" sz="2000" b="1"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rPr>
            </a:br>
            <a:r>
              <a:rPr lang="el-GR" sz="2000" b="1"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rPr>
              <a:t>ΠΕΡΙΕΧΟΜΕΝΟ ΑΝΑΛΥΤΙΚΟΥ ΠΡΟΓΡΑΜΜΑΤΟΣ</a:t>
            </a:r>
            <a:br>
              <a:rPr lang="el-GR" sz="2000" kern="100" dirty="0">
                <a:solidFill>
                  <a:srgbClr val="002060"/>
                </a:solidFill>
                <a:latin typeface="Aptos" panose="020B0004020202020204" pitchFamily="34" charset="0"/>
                <a:ea typeface="Aptos" panose="020B0004020202020204" pitchFamily="34" charset="0"/>
                <a:cs typeface="Times New Roman" panose="02020603050405020304" pitchFamily="18" charset="0"/>
              </a:rPr>
            </a:br>
            <a:r>
              <a:rPr lang="el-GR" sz="2000"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rPr>
              <a:t>Να αναφέρουν και να σχολιάζουν τα αίτια, την αφορμή και τις συνέπειες της επανάστασης του </a:t>
            </a:r>
            <a:r>
              <a:rPr lang="el-GR" sz="2000" kern="100" dirty="0" err="1">
                <a:solidFill>
                  <a:srgbClr val="002060"/>
                </a:solidFill>
                <a:latin typeface="Times New Roman" panose="02020603050405020304" pitchFamily="18" charset="0"/>
                <a:ea typeface="Aptos" panose="020B0004020202020204" pitchFamily="34" charset="0"/>
                <a:cs typeface="Times New Roman" panose="02020603050405020304" pitchFamily="18" charset="0"/>
              </a:rPr>
              <a:t>Ονήσιλου</a:t>
            </a:r>
            <a:r>
              <a:rPr lang="el-GR" sz="2000"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rPr>
              <a:t> κατά των Περσών.</a:t>
            </a:r>
            <a:endParaRPr lang="el-GR" sz="2000" b="1" kern="100" dirty="0">
              <a:solidFill>
                <a:srgbClr val="002060"/>
              </a:solidFill>
              <a:latin typeface="Aptos" panose="020B0004020202020204" pitchFamily="34" charset="0"/>
              <a:ea typeface="Aptos" panose="020B0004020202020204" pitchFamily="34"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6222448B-AF96-C955-9ABB-0751A7629EA8}"/>
              </a:ext>
            </a:extLst>
          </p:cNvPr>
          <p:cNvSpPr>
            <a:spLocks noGrp="1"/>
          </p:cNvSpPr>
          <p:nvPr>
            <p:ph sz="half" idx="1"/>
          </p:nvPr>
        </p:nvSpPr>
        <p:spPr>
          <a:xfrm>
            <a:off x="1371600" y="2286000"/>
            <a:ext cx="4447786" cy="2645230"/>
          </a:xfrm>
        </p:spPr>
        <p:txBody>
          <a:bodyPr>
            <a:normAutofit/>
          </a:bodyPr>
          <a:lstStyle/>
          <a:p>
            <a:pPr marL="0" indent="0">
              <a:buNone/>
            </a:pPr>
            <a:r>
              <a:rPr lang="el-GR" b="1" dirty="0">
                <a:solidFill>
                  <a:srgbClr val="FF0000"/>
                </a:solidFill>
                <a:latin typeface="Times New Roman" panose="02020603050405020304" pitchFamily="18" charset="0"/>
                <a:ea typeface="Calibri" panose="020F0502020204030204" pitchFamily="34" charset="0"/>
              </a:rPr>
              <a:t>Ιωνική  Επανάσταση</a:t>
            </a:r>
            <a:endParaRPr lang="el-CY" b="1" dirty="0">
              <a:solidFill>
                <a:srgbClr val="FF0000"/>
              </a:solidFill>
              <a:latin typeface="Times New Roman" panose="02020603050405020304" pitchFamily="18" charset="0"/>
              <a:ea typeface="Calibri" panose="020F0502020204030204" pitchFamily="34" charset="0"/>
            </a:endParaRPr>
          </a:p>
          <a:p>
            <a:pPr>
              <a:lnSpc>
                <a:spcPct val="90000"/>
              </a:lnSpc>
              <a:spcAft>
                <a:spcPts val="600"/>
              </a:spcAft>
            </a:pPr>
            <a:r>
              <a:rPr lang="el-GR" dirty="0">
                <a:solidFill>
                  <a:schemeClr val="tx1"/>
                </a:solidFill>
              </a:rPr>
              <a:t>Η</a:t>
            </a:r>
            <a:r>
              <a:rPr lang="en-US" dirty="0">
                <a:solidFill>
                  <a:schemeClr val="tx1"/>
                </a:solidFill>
              </a:rPr>
              <a:t> </a:t>
            </a:r>
            <a:r>
              <a:rPr lang="en-US" dirty="0" err="1">
                <a:solidFill>
                  <a:schemeClr val="tx1"/>
                </a:solidFill>
              </a:rPr>
              <a:t>στέρηση</a:t>
            </a:r>
            <a:r>
              <a:rPr lang="en-US" dirty="0">
                <a:solidFill>
                  <a:schemeClr val="tx1"/>
                </a:solidFill>
              </a:rPr>
              <a:t> </a:t>
            </a:r>
            <a:r>
              <a:rPr lang="en-US" dirty="0" err="1">
                <a:solidFill>
                  <a:schemeClr val="tx1"/>
                </a:solidFill>
              </a:rPr>
              <a:t>της</a:t>
            </a:r>
            <a:r>
              <a:rPr lang="en-US" dirty="0">
                <a:solidFill>
                  <a:schemeClr val="tx1"/>
                </a:solidFill>
              </a:rPr>
              <a:t> </a:t>
            </a:r>
            <a:r>
              <a:rPr lang="en-US" dirty="0" err="1">
                <a:solidFill>
                  <a:schemeClr val="tx1"/>
                </a:solidFill>
              </a:rPr>
              <a:t>ελευθερί</a:t>
            </a:r>
            <a:r>
              <a:rPr lang="en-US" dirty="0">
                <a:solidFill>
                  <a:schemeClr val="tx1"/>
                </a:solidFill>
              </a:rPr>
              <a:t>ας </a:t>
            </a:r>
            <a:endParaRPr lang="el-GR" dirty="0">
              <a:solidFill>
                <a:schemeClr val="tx1"/>
              </a:solidFill>
            </a:endParaRPr>
          </a:p>
          <a:p>
            <a:pPr>
              <a:lnSpc>
                <a:spcPct val="90000"/>
              </a:lnSpc>
              <a:spcAft>
                <a:spcPts val="600"/>
              </a:spcAft>
            </a:pPr>
            <a:r>
              <a:rPr lang="el-GR" dirty="0">
                <a:solidFill>
                  <a:schemeClr val="tx1"/>
                </a:solidFill>
              </a:rPr>
              <a:t>Η</a:t>
            </a:r>
            <a:r>
              <a:rPr lang="en-US" dirty="0">
                <a:solidFill>
                  <a:schemeClr val="tx1"/>
                </a:solidFill>
              </a:rPr>
              <a:t> βα</a:t>
            </a:r>
            <a:r>
              <a:rPr lang="en-US" dirty="0" err="1">
                <a:solidFill>
                  <a:schemeClr val="tx1"/>
                </a:solidFill>
              </a:rPr>
              <a:t>ριά</a:t>
            </a:r>
            <a:r>
              <a:rPr lang="en-US" dirty="0">
                <a:solidFill>
                  <a:schemeClr val="tx1"/>
                </a:solidFill>
              </a:rPr>
              <a:t> </a:t>
            </a:r>
            <a:r>
              <a:rPr lang="en-US" dirty="0" err="1">
                <a:solidFill>
                  <a:schemeClr val="tx1"/>
                </a:solidFill>
              </a:rPr>
              <a:t>φορολογί</a:t>
            </a:r>
            <a:r>
              <a:rPr lang="en-US" dirty="0">
                <a:solidFill>
                  <a:schemeClr val="tx1"/>
                </a:solidFill>
              </a:rPr>
              <a:t>α</a:t>
            </a:r>
          </a:p>
          <a:p>
            <a:pPr>
              <a:lnSpc>
                <a:spcPct val="90000"/>
              </a:lnSpc>
              <a:spcAft>
                <a:spcPts val="600"/>
              </a:spcAft>
            </a:pPr>
            <a:r>
              <a:rPr lang="en-US" dirty="0">
                <a:solidFill>
                  <a:schemeClr val="tx1"/>
                </a:solidFill>
              </a:rPr>
              <a:t>Η κα</a:t>
            </a:r>
            <a:r>
              <a:rPr lang="en-US" dirty="0" err="1">
                <a:solidFill>
                  <a:schemeClr val="tx1"/>
                </a:solidFill>
              </a:rPr>
              <a:t>τοχή</a:t>
            </a:r>
            <a:r>
              <a:rPr lang="en-US" dirty="0">
                <a:solidFill>
                  <a:schemeClr val="tx1"/>
                </a:solidFill>
              </a:rPr>
              <a:t> </a:t>
            </a:r>
            <a:r>
              <a:rPr lang="en-US" dirty="0" err="1">
                <a:solidFill>
                  <a:schemeClr val="tx1"/>
                </a:solidFill>
              </a:rPr>
              <a:t>των</a:t>
            </a:r>
            <a:r>
              <a:rPr lang="en-US" dirty="0">
                <a:solidFill>
                  <a:schemeClr val="tx1"/>
                </a:solidFill>
              </a:rPr>
              <a:t> Στενών από </a:t>
            </a:r>
            <a:r>
              <a:rPr lang="en-US" dirty="0" err="1">
                <a:solidFill>
                  <a:schemeClr val="tx1"/>
                </a:solidFill>
              </a:rPr>
              <a:t>τους</a:t>
            </a:r>
            <a:r>
              <a:rPr lang="en-US" dirty="0">
                <a:solidFill>
                  <a:schemeClr val="tx1"/>
                </a:solidFill>
              </a:rPr>
              <a:t> Πέρσες </a:t>
            </a:r>
            <a:r>
              <a:rPr lang="en-US" dirty="0" err="1">
                <a:solidFill>
                  <a:schemeClr val="tx1"/>
                </a:solidFill>
              </a:rPr>
              <a:t>εμ</a:t>
            </a:r>
            <a:r>
              <a:rPr lang="en-US" dirty="0">
                <a:solidFill>
                  <a:schemeClr val="tx1"/>
                </a:solidFill>
              </a:rPr>
              <a:t>πόδισε τους Έλληνες της Μικράς Ασίας να συνεχίσουν το εμπόριο</a:t>
            </a:r>
            <a:r>
              <a:rPr lang="el-GR" dirty="0">
                <a:solidFill>
                  <a:schemeClr val="tx1"/>
                </a:solidFill>
              </a:rPr>
              <a:t>.</a:t>
            </a:r>
          </a:p>
        </p:txBody>
      </p:sp>
      <p:sp>
        <p:nvSpPr>
          <p:cNvPr id="4" name="Θέση περιεχομένου 3">
            <a:extLst>
              <a:ext uri="{FF2B5EF4-FFF2-40B4-BE49-F238E27FC236}">
                <a16:creationId xmlns:a16="http://schemas.microsoft.com/office/drawing/2014/main" id="{BCDB0D57-1D78-AB2D-D646-539E806ABDAF}"/>
              </a:ext>
            </a:extLst>
          </p:cNvPr>
          <p:cNvSpPr>
            <a:spLocks noGrp="1"/>
          </p:cNvSpPr>
          <p:nvPr>
            <p:ph sz="half" idx="2"/>
          </p:nvPr>
        </p:nvSpPr>
        <p:spPr>
          <a:xfrm>
            <a:off x="6525403" y="2285999"/>
            <a:ext cx="5383568" cy="2732315"/>
          </a:xfrm>
        </p:spPr>
        <p:txBody>
          <a:bodyPr>
            <a:normAutofit/>
          </a:bodyPr>
          <a:lstStyle/>
          <a:p>
            <a:pPr marL="0" indent="0">
              <a:buNone/>
            </a:pPr>
            <a:r>
              <a:rPr lang="el-GR" b="1" dirty="0">
                <a:solidFill>
                  <a:srgbClr val="FF0000"/>
                </a:solidFill>
              </a:rPr>
              <a:t>Επανάσταση του </a:t>
            </a:r>
            <a:r>
              <a:rPr lang="el-GR" b="1" dirty="0" err="1">
                <a:solidFill>
                  <a:srgbClr val="FF0000"/>
                </a:solidFill>
              </a:rPr>
              <a:t>Ονήσιλου</a:t>
            </a:r>
            <a:endParaRPr lang="el-GR" b="1" dirty="0">
              <a:solidFill>
                <a:srgbClr val="FF0000"/>
              </a:solidFill>
            </a:endParaRPr>
          </a:p>
          <a:p>
            <a:pPr lvl="0" algn="just">
              <a:lnSpc>
                <a:spcPct val="115000"/>
              </a:lnSpc>
              <a:spcAft>
                <a:spcPts val="1000"/>
              </a:spcAft>
            </a:pPr>
            <a:r>
              <a:rPr lang="el-GR" dirty="0">
                <a:latin typeface="Calibri" panose="020F0502020204030204" pitchFamily="34" charset="0"/>
                <a:ea typeface="Calibri" panose="020F0502020204030204" pitchFamily="34" charset="0"/>
                <a:cs typeface="Times New Roman" panose="02020603050405020304" pitchFamily="18" charset="0"/>
              </a:rPr>
              <a:t>Η στέρηση της ελευθερίας, αφού η Κύπρος βρισκόταν κάτω από τους Πέρσες.</a:t>
            </a:r>
          </a:p>
          <a:p>
            <a:pPr lvl="0" algn="just">
              <a:lnSpc>
                <a:spcPct val="115000"/>
              </a:lnSpc>
              <a:spcAft>
                <a:spcPts val="1000"/>
              </a:spcAft>
            </a:pPr>
            <a:r>
              <a:rPr lang="el-GR" dirty="0">
                <a:latin typeface="Calibri" panose="020F0502020204030204" pitchFamily="34" charset="0"/>
                <a:ea typeface="Calibri" panose="020F0502020204030204" pitchFamily="34" charset="0"/>
                <a:cs typeface="Times New Roman" panose="02020603050405020304" pitchFamily="18" charset="0"/>
              </a:rPr>
              <a:t> Η βαριά φορολογία</a:t>
            </a:r>
            <a:endParaRPr lang="el-CY"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el-GR" dirty="0">
                <a:latin typeface="Calibri" panose="020F0502020204030204" pitchFamily="34" charset="0"/>
                <a:ea typeface="Calibri" panose="020F0502020204030204" pitchFamily="34" charset="0"/>
                <a:cs typeface="Times New Roman" panose="02020603050405020304" pitchFamily="18" charset="0"/>
              </a:rPr>
              <a:t>Η ανάπτυξη φιλελληνικού πνεύματος</a:t>
            </a:r>
            <a:endParaRPr lang="el-GR" dirty="0"/>
          </a:p>
        </p:txBody>
      </p:sp>
    </p:spTree>
    <p:extLst>
      <p:ext uri="{BB962C8B-B14F-4D97-AF65-F5344CB8AC3E}">
        <p14:creationId xmlns:p14="http://schemas.microsoft.com/office/powerpoint/2010/main" val="2845820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6D950E-39E6-8B97-D0A1-984A65169D5B}"/>
              </a:ext>
            </a:extLst>
          </p:cNvPr>
          <p:cNvSpPr>
            <a:spLocks noGrp="1"/>
          </p:cNvSpPr>
          <p:nvPr>
            <p:ph type="title"/>
          </p:nvPr>
        </p:nvSpPr>
        <p:spPr>
          <a:xfrm>
            <a:off x="702129" y="1436914"/>
            <a:ext cx="11370128" cy="674914"/>
          </a:xfrm>
          <a:ln w="38100">
            <a:solidFill>
              <a:schemeClr val="tx1"/>
            </a:solidFill>
          </a:ln>
        </p:spPr>
        <p:txBody>
          <a:bodyPr>
            <a:noAutofit/>
          </a:bodyPr>
          <a:lstStyle/>
          <a:p>
            <a:pPr algn="just"/>
            <a:r>
              <a:rPr lang="el-GR" sz="2000" b="1" dirty="0">
                <a:latin typeface="Aptos" panose="020B0004020202020204" pitchFamily="34" charset="0"/>
              </a:rPr>
              <a:t>Τέταρτη δραστηριότητα  :  Αποκωδικοποιώντας έναν χάρτη - Έλεγχος προϋπάρχουσας γνώσης</a:t>
            </a:r>
            <a:br>
              <a:rPr lang="el-GR" sz="2000" b="1" dirty="0">
                <a:latin typeface="Aptos" panose="020B0004020202020204" pitchFamily="34" charset="0"/>
              </a:rPr>
            </a:br>
            <a:endParaRPr lang="el-GR" sz="2000" dirty="0">
              <a:latin typeface="Aptos" panose="020B0004020202020204" pitchFamily="34" charset="0"/>
            </a:endParaRPr>
          </a:p>
        </p:txBody>
      </p:sp>
      <p:sp>
        <p:nvSpPr>
          <p:cNvPr id="6" name="Τίτλος 1">
            <a:extLst>
              <a:ext uri="{FF2B5EF4-FFF2-40B4-BE49-F238E27FC236}">
                <a16:creationId xmlns:a16="http://schemas.microsoft.com/office/drawing/2014/main" id="{020127BB-C232-6AC3-5CCE-1328EF69E5F1}"/>
              </a:ext>
            </a:extLst>
          </p:cNvPr>
          <p:cNvSpPr txBox="1">
            <a:spLocks/>
          </p:cNvSpPr>
          <p:nvPr/>
        </p:nvSpPr>
        <p:spPr>
          <a:xfrm>
            <a:off x="1284515" y="2488166"/>
            <a:ext cx="10787742" cy="1648406"/>
          </a:xfrm>
          <a:prstGeom prst="rect">
            <a:avLst/>
          </a:prstGeom>
          <a:ln w="3810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342900" indent="-342900" algn="just">
              <a:buFont typeface="Wingdings" panose="05000000000000000000" pitchFamily="2" charset="2"/>
              <a:buChar char="q"/>
            </a:pPr>
            <a:r>
              <a:rPr lang="el-GR" sz="2000" b="1" dirty="0">
                <a:latin typeface="Aptos" panose="020B0004020202020204" pitchFamily="34" charset="0"/>
              </a:rPr>
              <a:t>Οι μαθητές/μαθήτριες  εξασκούνται στον εντοπισμό και τη χρήση των βασικών στοιχείων ενός χάρτη (τίτλος, υπόμνημα, προσανατολισμός), προκειμένου να αντλήσουν πληροφορίες για την</a:t>
            </a:r>
            <a:r>
              <a:rPr lang="el-GR" sz="2000" dirty="0">
                <a:latin typeface="Aptos" panose="020B0004020202020204" pitchFamily="34" charset="0"/>
              </a:rPr>
              <a:t>  </a:t>
            </a:r>
            <a:r>
              <a:rPr lang="el-GR" sz="2000" b="1" dirty="0">
                <a:latin typeface="Aptos" panose="020B0004020202020204" pitchFamily="34" charset="0"/>
              </a:rPr>
              <a:t>κοινή πολιτική τους μοίρα υπό την περσική επικυριαρχία.</a:t>
            </a:r>
          </a:p>
          <a:p>
            <a:pPr marL="342900" indent="-342900" algn="just">
              <a:buFont typeface="Wingdings" panose="05000000000000000000" pitchFamily="2" charset="2"/>
              <a:buChar char="q"/>
            </a:pPr>
            <a:r>
              <a:rPr lang="el-GR" sz="2000" b="1" dirty="0">
                <a:latin typeface="Aptos" panose="020B0004020202020204" pitchFamily="34" charset="0"/>
              </a:rPr>
              <a:t>Οι μαθητές/μαθήτριες καλούνται να ανασύρουν και να καταγράψουν τις αιτίες των επαναστάσεων του 499 π.Χ.</a:t>
            </a:r>
            <a:endParaRPr lang="el-GR" sz="2000" dirty="0"/>
          </a:p>
          <a:p>
            <a:pPr marL="342900" indent="-342900" algn="just">
              <a:buFont typeface="Wingdings" panose="05000000000000000000" pitchFamily="2" charset="2"/>
              <a:buChar char="q"/>
            </a:pPr>
            <a:endParaRPr lang="el-GR" sz="2000" b="1" dirty="0">
              <a:latin typeface="Aptos" panose="020B0004020202020204" pitchFamily="34" charset="0"/>
            </a:endParaRPr>
          </a:p>
          <a:p>
            <a:pPr algn="just"/>
            <a:endParaRPr lang="el-GR" sz="2000" b="1" dirty="0">
              <a:latin typeface="Aptos" panose="020B0004020202020204" pitchFamily="34" charset="0"/>
            </a:endParaRPr>
          </a:p>
        </p:txBody>
      </p:sp>
      <p:sp>
        <p:nvSpPr>
          <p:cNvPr id="4" name="Rectangle 2">
            <a:extLst>
              <a:ext uri="{FF2B5EF4-FFF2-40B4-BE49-F238E27FC236}">
                <a16:creationId xmlns:a16="http://schemas.microsoft.com/office/drawing/2014/main" id="{8B395400-6AFF-1599-5830-6E91ADA78E4E}"/>
              </a:ext>
            </a:extLst>
          </p:cNvPr>
          <p:cNvSpPr>
            <a:spLocks noChangeArrowheads="1"/>
          </p:cNvSpPr>
          <p:nvPr/>
        </p:nvSpPr>
        <p:spPr bwMode="auto">
          <a:xfrm>
            <a:off x="0" y="0"/>
            <a:ext cx="12192000" cy="0"/>
          </a:xfrm>
          <a:prstGeom prst="rect">
            <a:avLst/>
          </a:prstGeom>
          <a:solidFill>
            <a:srgbClr val="F7F8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a:ln>
                  <a:noFill/>
                </a:ln>
                <a:solidFill>
                  <a:schemeClr val="tx1"/>
                </a:solidFill>
                <a:effectLst/>
              </a:rPr>
            </a:br>
            <a:endParaRPr kumimoji="0" lang="el-GR" altLang="el-GR"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377F28BF-00B5-65CE-A9DD-7790D8764C6F}"/>
              </a:ext>
            </a:extLst>
          </p:cNvPr>
          <p:cNvSpPr txBox="1"/>
          <p:nvPr/>
        </p:nvSpPr>
        <p:spPr>
          <a:xfrm>
            <a:off x="6302828" y="5718406"/>
            <a:ext cx="6096000" cy="369332"/>
          </a:xfrm>
          <a:prstGeom prst="rect">
            <a:avLst/>
          </a:prstGeom>
          <a:noFill/>
        </p:spPr>
        <p:txBody>
          <a:bodyPr wrap="square">
            <a:spAutoFit/>
          </a:bodyPr>
          <a:lstStyle/>
          <a:p>
            <a:endParaRPr lang="el-GR" dirty="0"/>
          </a:p>
        </p:txBody>
      </p:sp>
    </p:spTree>
    <p:extLst>
      <p:ext uri="{BB962C8B-B14F-4D97-AF65-F5344CB8AC3E}">
        <p14:creationId xmlns:p14="http://schemas.microsoft.com/office/powerpoint/2010/main" val="451855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1B66BB-31A1-830D-1C74-66B7A206DFAA}"/>
              </a:ext>
            </a:extLst>
          </p:cNvPr>
          <p:cNvSpPr txBox="1"/>
          <p:nvPr/>
        </p:nvSpPr>
        <p:spPr>
          <a:xfrm>
            <a:off x="1055913" y="505323"/>
            <a:ext cx="5954487" cy="1200329"/>
          </a:xfrm>
          <a:prstGeom prst="rect">
            <a:avLst/>
          </a:prstGeom>
          <a:noFill/>
        </p:spPr>
        <p:txBody>
          <a:bodyPr wrap="square">
            <a:spAutoFit/>
          </a:bodyPr>
          <a:lstStyle/>
          <a:p>
            <a:pPr algn="just"/>
            <a:r>
              <a:rPr lang="el-GR" b="1" i="0" dirty="0">
                <a:solidFill>
                  <a:srgbClr val="0A0A0A"/>
                </a:solidFill>
                <a:effectLst/>
                <a:latin typeface="Google Sans"/>
              </a:rPr>
              <a:t>Παρατηρήστε στον χάρτη την απόσταση μεταξύ των ακτών της Μικράς Ασίας και της Κύπρου. Πώς η κοινή τους υποταγή στους Πέρσες τις οδήγησε να επαναστατήσουν μαζί το 499 π.Χ.; </a:t>
            </a:r>
            <a:endParaRPr lang="el-GR" b="1" dirty="0"/>
          </a:p>
        </p:txBody>
      </p:sp>
      <p:sp>
        <p:nvSpPr>
          <p:cNvPr id="4" name="TextBox 3">
            <a:extLst>
              <a:ext uri="{FF2B5EF4-FFF2-40B4-BE49-F238E27FC236}">
                <a16:creationId xmlns:a16="http://schemas.microsoft.com/office/drawing/2014/main" id="{B1932BB2-BCA8-EE61-07FF-14DB42475A1F}"/>
              </a:ext>
            </a:extLst>
          </p:cNvPr>
          <p:cNvSpPr txBox="1"/>
          <p:nvPr/>
        </p:nvSpPr>
        <p:spPr>
          <a:xfrm>
            <a:off x="7293429" y="355263"/>
            <a:ext cx="4724400" cy="4178067"/>
          </a:xfrm>
          <a:prstGeom prst="rect">
            <a:avLst/>
          </a:prstGeom>
          <a:noFill/>
        </p:spPr>
        <p:txBody>
          <a:bodyPr wrap="square">
            <a:spAutoFit/>
          </a:bodyPr>
          <a:lstStyle/>
          <a:p>
            <a:pPr algn="l">
              <a:lnSpc>
                <a:spcPts val="1800"/>
              </a:lnSpc>
              <a:spcAft>
                <a:spcPts val="900"/>
              </a:spcAft>
            </a:pPr>
            <a:endParaRPr lang="el-GR" sz="2800" b="1" i="0" dirty="0">
              <a:solidFill>
                <a:srgbClr val="FF0000"/>
              </a:solidFill>
              <a:effectLst/>
              <a:latin typeface="Google Sans"/>
            </a:endParaRPr>
          </a:p>
          <a:p>
            <a:pPr algn="l">
              <a:lnSpc>
                <a:spcPts val="1800"/>
              </a:lnSpc>
              <a:spcAft>
                <a:spcPts val="900"/>
              </a:spcAft>
            </a:pPr>
            <a:r>
              <a:rPr lang="el-GR" sz="2800" b="1" i="0" dirty="0">
                <a:solidFill>
                  <a:srgbClr val="FF0000"/>
                </a:solidFill>
                <a:effectLst/>
                <a:latin typeface="Google Sans"/>
              </a:rPr>
              <a:t>Προϋπάρχουσες γνώσεις</a:t>
            </a:r>
          </a:p>
          <a:p>
            <a:pPr algn="l">
              <a:lnSpc>
                <a:spcPts val="1800"/>
              </a:lnSpc>
              <a:spcAft>
                <a:spcPts val="900"/>
              </a:spcAft>
            </a:pPr>
            <a:endParaRPr lang="el-GR" sz="2800" b="1" dirty="0">
              <a:solidFill>
                <a:srgbClr val="FF0000"/>
              </a:solidFill>
              <a:latin typeface="Google Sans"/>
            </a:endParaRPr>
          </a:p>
          <a:p>
            <a:pPr>
              <a:spcAft>
                <a:spcPts val="900"/>
              </a:spcAft>
            </a:pPr>
            <a:r>
              <a:rPr lang="el-GR" sz="2800" b="1" dirty="0">
                <a:solidFill>
                  <a:srgbClr val="FF0000"/>
                </a:solidFill>
                <a:latin typeface="Google Sans"/>
              </a:rPr>
              <a:t>Περσική  Αυτοκρατορία </a:t>
            </a:r>
          </a:p>
          <a:p>
            <a:pPr>
              <a:spcAft>
                <a:spcPts val="900"/>
              </a:spcAft>
            </a:pPr>
            <a:r>
              <a:rPr lang="el-GR" sz="2800" b="1" dirty="0">
                <a:solidFill>
                  <a:srgbClr val="FF0000"/>
                </a:solidFill>
                <a:latin typeface="Google Sans"/>
              </a:rPr>
              <a:t>σατραπείες </a:t>
            </a:r>
          </a:p>
          <a:p>
            <a:pPr>
              <a:spcAft>
                <a:spcPts val="900"/>
              </a:spcAft>
            </a:pPr>
            <a:r>
              <a:rPr lang="el-GR" sz="2800" b="1" dirty="0">
                <a:solidFill>
                  <a:srgbClr val="FF0000"/>
                </a:solidFill>
                <a:latin typeface="Google Sans"/>
              </a:rPr>
              <a:t>Έλεγχος εμπορικών  δρόμων Ανατολικής Μεσογείου</a:t>
            </a:r>
          </a:p>
          <a:p>
            <a:pPr>
              <a:spcAft>
                <a:spcPts val="900"/>
              </a:spcAft>
            </a:pPr>
            <a:r>
              <a:rPr lang="el-GR" sz="2800" b="1" dirty="0">
                <a:solidFill>
                  <a:srgbClr val="FF0000"/>
                </a:solidFill>
                <a:latin typeface="Google Sans"/>
              </a:rPr>
              <a:t>αυτονομία</a:t>
            </a:r>
          </a:p>
          <a:p>
            <a:pPr>
              <a:spcAft>
                <a:spcPts val="900"/>
              </a:spcAft>
            </a:pPr>
            <a:r>
              <a:rPr lang="el-GR" sz="2800" b="1" dirty="0">
                <a:solidFill>
                  <a:srgbClr val="FF0000"/>
                </a:solidFill>
                <a:latin typeface="Google Sans"/>
              </a:rPr>
              <a:t>φόρου  υποτελείς </a:t>
            </a:r>
          </a:p>
        </p:txBody>
      </p:sp>
      <p:sp>
        <p:nvSpPr>
          <p:cNvPr id="2" name="Βέλος: Κάτω 1">
            <a:extLst>
              <a:ext uri="{FF2B5EF4-FFF2-40B4-BE49-F238E27FC236}">
                <a16:creationId xmlns:a16="http://schemas.microsoft.com/office/drawing/2014/main" id="{2E9F0DB4-BB06-8697-77B4-7DE8068C7E8E}"/>
              </a:ext>
            </a:extLst>
          </p:cNvPr>
          <p:cNvSpPr/>
          <p:nvPr/>
        </p:nvSpPr>
        <p:spPr>
          <a:xfrm>
            <a:off x="3249385" y="2481356"/>
            <a:ext cx="1371600" cy="21009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742B17C9-83F7-7A64-1BD1-A0395761AF1D}"/>
              </a:ext>
            </a:extLst>
          </p:cNvPr>
          <p:cNvSpPr txBox="1"/>
          <p:nvPr/>
        </p:nvSpPr>
        <p:spPr>
          <a:xfrm>
            <a:off x="947056" y="5421172"/>
            <a:ext cx="10297887" cy="1015663"/>
          </a:xfrm>
          <a:prstGeom prst="rect">
            <a:avLst/>
          </a:prstGeom>
          <a:noFill/>
        </p:spPr>
        <p:txBody>
          <a:bodyPr wrap="square">
            <a:spAutoFit/>
          </a:bodyPr>
          <a:lstStyle/>
          <a:p>
            <a:r>
              <a:rPr lang="el-GR" sz="2000" dirty="0">
                <a:latin typeface="Aptos" panose="020B0004020202020204" pitchFamily="34" charset="0"/>
              </a:rPr>
              <a:t>Χωρική αντίληψη και χρήση χαρτών</a:t>
            </a:r>
          </a:p>
          <a:p>
            <a:r>
              <a:rPr lang="el-GR" sz="2000" dirty="0">
                <a:latin typeface="Aptos" panose="020B0004020202020204" pitchFamily="34" charset="0"/>
              </a:rPr>
              <a:t>Ιστορική Αιτιότητα (Αίτιο και Αποτέλεσμα)</a:t>
            </a:r>
          </a:p>
          <a:p>
            <a:r>
              <a:rPr lang="el-GR" sz="2000" dirty="0">
                <a:latin typeface="Aptos" panose="020B0004020202020204" pitchFamily="34" charset="0"/>
              </a:rPr>
              <a:t>Ανάλυση ιστορικού πλαισίου</a:t>
            </a:r>
            <a:endParaRPr lang="el-GR" sz="2000" b="1" dirty="0">
              <a:solidFill>
                <a:srgbClr val="002060"/>
              </a:solidFill>
              <a:latin typeface="Aptos" panose="020B0004020202020204" pitchFamily="34" charset="0"/>
            </a:endParaRPr>
          </a:p>
        </p:txBody>
      </p:sp>
    </p:spTree>
    <p:extLst>
      <p:ext uri="{BB962C8B-B14F-4D97-AF65-F5344CB8AC3E}">
        <p14:creationId xmlns:p14="http://schemas.microsoft.com/office/powerpoint/2010/main" val="3907584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7A262-08C0-1716-327D-C10A5FA7D967}"/>
            </a:ext>
          </a:extLst>
        </p:cNvPr>
        <p:cNvGrpSpPr/>
        <p:nvPr/>
      </p:nvGrpSpPr>
      <p:grpSpPr>
        <a:xfrm>
          <a:off x="0" y="0"/>
          <a:ext cx="0" cy="0"/>
          <a:chOff x="0" y="0"/>
          <a:chExt cx="0" cy="0"/>
        </a:xfrm>
      </p:grpSpPr>
      <p:pic>
        <p:nvPicPr>
          <p:cNvPr id="3" name="Εικόνα 2">
            <a:extLst>
              <a:ext uri="{FF2B5EF4-FFF2-40B4-BE49-F238E27FC236}">
                <a16:creationId xmlns:a16="http://schemas.microsoft.com/office/drawing/2014/main" id="{0E1121B3-9D97-9698-2784-0C12F360F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32452" y="-2068967"/>
            <a:ext cx="5094514" cy="10908846"/>
          </a:xfrm>
          <a:prstGeom prst="rect">
            <a:avLst/>
          </a:prstGeom>
        </p:spPr>
      </p:pic>
      <p:sp>
        <p:nvSpPr>
          <p:cNvPr id="2" name="TextBox 1">
            <a:extLst>
              <a:ext uri="{FF2B5EF4-FFF2-40B4-BE49-F238E27FC236}">
                <a16:creationId xmlns:a16="http://schemas.microsoft.com/office/drawing/2014/main" id="{84CCC950-C57C-D4A0-76EB-134D716A22F2}"/>
              </a:ext>
            </a:extLst>
          </p:cNvPr>
          <p:cNvSpPr txBox="1"/>
          <p:nvPr/>
        </p:nvSpPr>
        <p:spPr>
          <a:xfrm>
            <a:off x="6184106" y="6144817"/>
            <a:ext cx="5650026" cy="400110"/>
          </a:xfrm>
          <a:prstGeom prst="rect">
            <a:avLst/>
          </a:prstGeom>
          <a:solidFill>
            <a:schemeClr val="bg1"/>
          </a:solidFill>
          <a:ln>
            <a:solidFill>
              <a:schemeClr val="tx1">
                <a:lumMod val="65000"/>
                <a:lumOff val="35000"/>
              </a:schemeClr>
            </a:solidFill>
          </a:ln>
        </p:spPr>
        <p:txBody>
          <a:bodyPr wrap="square">
            <a:spAutoFit/>
          </a:bodyPr>
          <a:lstStyle/>
          <a:p>
            <a:r>
              <a:rPr lang="el-GR" sz="1000" dirty="0">
                <a:latin typeface="Arial" panose="020B0604020202020204" pitchFamily="34" charset="0"/>
              </a:rPr>
              <a:t>Χέρμαν </a:t>
            </a:r>
            <a:r>
              <a:rPr lang="el-GR" sz="1000" i="0" dirty="0" err="1">
                <a:effectLst/>
                <a:latin typeface="Arial" panose="020B0604020202020204" pitchFamily="34" charset="0"/>
              </a:rPr>
              <a:t>Μπένγκτσον</a:t>
            </a:r>
            <a:r>
              <a:rPr lang="el-GR" sz="1000" i="0" dirty="0">
                <a:effectLst/>
                <a:latin typeface="Arial" panose="020B0604020202020204" pitchFamily="34" charset="0"/>
              </a:rPr>
              <a:t>, </a:t>
            </a:r>
            <a:r>
              <a:rPr lang="el-GR" sz="1000" i="1" dirty="0">
                <a:effectLst/>
                <a:latin typeface="Arial" panose="020B0604020202020204" pitchFamily="34" charset="0"/>
              </a:rPr>
              <a:t>Ιστορία της αρχαίας Ελλάδος : από τις απαρχές μέχρι τη Ρωμαϊκή αυτοκρατορία, </a:t>
            </a:r>
            <a:r>
              <a:rPr lang="el-GR" sz="1000" i="0" dirty="0">
                <a:effectLst/>
                <a:latin typeface="Arial" panose="020B0604020202020204" pitchFamily="34" charset="0"/>
              </a:rPr>
              <a:t>Μέλισσα, Αθήνα 1991, σελ. 153.   </a:t>
            </a:r>
            <a:endParaRPr lang="el-CY" sz="1000" dirty="0"/>
          </a:p>
        </p:txBody>
      </p:sp>
      <p:sp>
        <p:nvSpPr>
          <p:cNvPr id="4" name="Ορθογώνιο: Στρογγύλεμα γωνιών 3">
            <a:extLst>
              <a:ext uri="{FF2B5EF4-FFF2-40B4-BE49-F238E27FC236}">
                <a16:creationId xmlns:a16="http://schemas.microsoft.com/office/drawing/2014/main" id="{3053DD9C-C70B-31A0-F992-C0E2E20A075F}"/>
              </a:ext>
            </a:extLst>
          </p:cNvPr>
          <p:cNvSpPr/>
          <p:nvPr/>
        </p:nvSpPr>
        <p:spPr>
          <a:xfrm>
            <a:off x="925286" y="6090389"/>
            <a:ext cx="3298371" cy="66028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dirty="0"/>
              <a:t>Περσική Αυτοκρατορία : </a:t>
            </a:r>
          </a:p>
        </p:txBody>
      </p:sp>
      <p:sp>
        <p:nvSpPr>
          <p:cNvPr id="5" name="Ορθογώνιο: Στρογγύλεμα γωνιών 4">
            <a:extLst>
              <a:ext uri="{FF2B5EF4-FFF2-40B4-BE49-F238E27FC236}">
                <a16:creationId xmlns:a16="http://schemas.microsoft.com/office/drawing/2014/main" id="{3041FD8D-DB10-5414-3295-3E8AF368CED7}"/>
              </a:ext>
            </a:extLst>
          </p:cNvPr>
          <p:cNvSpPr/>
          <p:nvPr/>
        </p:nvSpPr>
        <p:spPr>
          <a:xfrm>
            <a:off x="3418114" y="6186490"/>
            <a:ext cx="642257" cy="468086"/>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Στρογγύλεμα γωνιών 5">
            <a:extLst>
              <a:ext uri="{FF2B5EF4-FFF2-40B4-BE49-F238E27FC236}">
                <a16:creationId xmlns:a16="http://schemas.microsoft.com/office/drawing/2014/main" id="{4CD96A40-4FFA-71AA-0B8C-FE51E05DFEB0}"/>
              </a:ext>
            </a:extLst>
          </p:cNvPr>
          <p:cNvSpPr/>
          <p:nvPr/>
        </p:nvSpPr>
        <p:spPr>
          <a:xfrm>
            <a:off x="3739242" y="203423"/>
            <a:ext cx="5453742" cy="4770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latin typeface="Aptos" panose="020B0004020202020204" pitchFamily="34" charset="0"/>
              </a:rPr>
              <a:t>Η  Περσική Αυτοκρατορία τον 5ο αιώνα π.Χ. </a:t>
            </a:r>
          </a:p>
        </p:txBody>
      </p:sp>
    </p:spTree>
    <p:extLst>
      <p:ext uri="{BB962C8B-B14F-4D97-AF65-F5344CB8AC3E}">
        <p14:creationId xmlns:p14="http://schemas.microsoft.com/office/powerpoint/2010/main" val="3531131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B4BE6F4-C137-2236-02D1-FDFBE4C37F52}"/>
              </a:ext>
            </a:extLst>
          </p:cNvPr>
          <p:cNvPicPr>
            <a:picLocks noChangeAspect="1"/>
          </p:cNvPicPr>
          <p:nvPr/>
        </p:nvPicPr>
        <p:blipFill>
          <a:blip r:embed="rId2">
            <a:extLst>
              <a:ext uri="{28A0092B-C50C-407E-A947-70E740481C1C}">
                <a14:useLocalDpi xmlns:a14="http://schemas.microsoft.com/office/drawing/2010/main" val="0"/>
              </a:ext>
            </a:extLst>
          </a:blip>
          <a:srcRect l="7936" t="14232" r="6985" b="8943"/>
          <a:stretch>
            <a:fillRect/>
          </a:stretch>
        </p:blipFill>
        <p:spPr>
          <a:xfrm>
            <a:off x="979714" y="174171"/>
            <a:ext cx="10722429" cy="5802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4" name="Πίνακας 3">
            <a:extLst>
              <a:ext uri="{FF2B5EF4-FFF2-40B4-BE49-F238E27FC236}">
                <a16:creationId xmlns:a16="http://schemas.microsoft.com/office/drawing/2014/main" id="{058F7379-79AD-A992-7CB1-F2A276C8F64E}"/>
              </a:ext>
            </a:extLst>
          </p:cNvPr>
          <p:cNvGraphicFramePr>
            <a:graphicFrameLocks noGrp="1"/>
          </p:cNvGraphicFramePr>
          <p:nvPr>
            <p:extLst>
              <p:ext uri="{D42A27DB-BD31-4B8C-83A1-F6EECF244321}">
                <p14:modId xmlns:p14="http://schemas.microsoft.com/office/powerpoint/2010/main" val="3478538163"/>
              </p:ext>
            </p:extLst>
          </p:nvPr>
        </p:nvGraphicFramePr>
        <p:xfrm>
          <a:off x="979713" y="6135189"/>
          <a:ext cx="10809515" cy="548640"/>
        </p:xfrm>
        <a:graphic>
          <a:graphicData uri="http://schemas.openxmlformats.org/drawingml/2006/table">
            <a:tbl>
              <a:tblPr/>
              <a:tblGrid>
                <a:gridCol w="10809515">
                  <a:extLst>
                    <a:ext uri="{9D8B030D-6E8A-4147-A177-3AD203B41FA5}">
                      <a16:colId xmlns:a16="http://schemas.microsoft.com/office/drawing/2014/main" val="3825310789"/>
                    </a:ext>
                  </a:extLst>
                </a:gridCol>
              </a:tblGrid>
              <a:tr h="65314">
                <a:tc>
                  <a:txBody>
                    <a:bodyPr/>
                    <a:lstStyle/>
                    <a:p>
                      <a:pPr fontAlgn="t">
                        <a:buNone/>
                      </a:pPr>
                      <a:r>
                        <a:rPr lang="el-GR" b="0" i="0" dirty="0" err="1">
                          <a:solidFill>
                            <a:schemeClr val="tx1"/>
                          </a:solidFill>
                          <a:effectLst/>
                          <a:latin typeface="Aptos" panose="020B0004020202020204" pitchFamily="34" charset="0"/>
                          <a:cs typeface="Times New Roman" panose="02020603050405020304" pitchFamily="18" charset="0"/>
                        </a:rPr>
                        <a:t>Richard</a:t>
                      </a:r>
                      <a:r>
                        <a:rPr lang="el-GR" b="0" i="0" dirty="0">
                          <a:solidFill>
                            <a:schemeClr val="tx1"/>
                          </a:solidFill>
                          <a:effectLst/>
                          <a:latin typeface="Aptos" panose="020B0004020202020204" pitchFamily="34" charset="0"/>
                          <a:cs typeface="Times New Roman" panose="02020603050405020304" pitchFamily="18" charset="0"/>
                        </a:rPr>
                        <a:t> A. </a:t>
                      </a:r>
                      <a:r>
                        <a:rPr lang="el-GR" b="0" i="0" dirty="0" err="1">
                          <a:solidFill>
                            <a:schemeClr val="tx1"/>
                          </a:solidFill>
                          <a:effectLst/>
                          <a:latin typeface="Aptos" panose="020B0004020202020204" pitchFamily="34" charset="0"/>
                          <a:cs typeface="Times New Roman" panose="02020603050405020304" pitchFamily="18" charset="0"/>
                        </a:rPr>
                        <a:t>Billows</a:t>
                      </a:r>
                      <a:r>
                        <a:rPr lang="en-US" b="0" i="0" dirty="0">
                          <a:solidFill>
                            <a:schemeClr val="tx1"/>
                          </a:solidFill>
                          <a:effectLst/>
                          <a:latin typeface="Aptos" panose="020B0004020202020204" pitchFamily="34" charset="0"/>
                          <a:cs typeface="Times New Roman" panose="02020603050405020304" pitchFamily="18" charset="0"/>
                        </a:rPr>
                        <a:t>, </a:t>
                      </a:r>
                      <a:r>
                        <a:rPr lang="el-GR" b="0" i="1" dirty="0">
                          <a:solidFill>
                            <a:schemeClr val="tx1"/>
                          </a:solidFill>
                          <a:effectLst/>
                          <a:latin typeface="Aptos" panose="020B0004020202020204" pitchFamily="34" charset="0"/>
                          <a:cs typeface="Times New Roman" panose="02020603050405020304" pitchFamily="18" charset="0"/>
                        </a:rPr>
                        <a:t>Η μάχη του </a:t>
                      </a:r>
                      <a:r>
                        <a:rPr lang="el-GR" b="0" i="1" dirty="0">
                          <a:effectLst/>
                          <a:latin typeface="Aptos" panose="020B0004020202020204" pitchFamily="34" charset="0"/>
                          <a:cs typeface="Times New Roman" panose="02020603050405020304" pitchFamily="18" charset="0"/>
                        </a:rPr>
                        <a:t>Μαραθώνα: πώς μία μάχη άλλαξε τον δυτικό πολιτισμό</a:t>
                      </a:r>
                      <a:r>
                        <a:rPr lang="el-GR" b="0" i="0" dirty="0">
                          <a:effectLst/>
                          <a:latin typeface="Aptos" panose="020B0004020202020204" pitchFamily="34" charset="0"/>
                          <a:cs typeface="Times New Roman" panose="02020603050405020304" pitchFamily="18" charset="0"/>
                        </a:rPr>
                        <a:t>, </a:t>
                      </a:r>
                      <a:r>
                        <a:rPr lang="el-GR" sz="1800" b="0" i="0" kern="1200" dirty="0">
                          <a:solidFill>
                            <a:schemeClr val="tx1"/>
                          </a:solidFill>
                          <a:effectLst/>
                          <a:latin typeface="Aptos" panose="020B0004020202020204" pitchFamily="34" charset="0"/>
                          <a:ea typeface="+mn-ea"/>
                          <a:cs typeface="Times New Roman" panose="02020603050405020304" pitchFamily="18" charset="0"/>
                        </a:rPr>
                        <a:t> Πατάκης, Αθήνα  2012, σ. 10-11.</a:t>
                      </a:r>
                      <a:endParaRPr lang="el-GR" b="0" i="0" dirty="0">
                        <a:effectLst/>
                        <a:latin typeface="Aptos" panose="020B000402020202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879533415"/>
                  </a:ext>
                </a:extLst>
              </a:tr>
            </a:tbl>
          </a:graphicData>
        </a:graphic>
      </p:graphicFrame>
    </p:spTree>
    <p:extLst>
      <p:ext uri="{BB962C8B-B14F-4D97-AF65-F5344CB8AC3E}">
        <p14:creationId xmlns:p14="http://schemas.microsoft.com/office/powerpoint/2010/main" val="530330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a:extLst>
              <a:ext uri="{FF2B5EF4-FFF2-40B4-BE49-F238E27FC236}">
                <a16:creationId xmlns:a16="http://schemas.microsoft.com/office/drawing/2014/main" id="{4F50DBFC-0F18-1D1C-8B94-BC6944CC5CB2}"/>
              </a:ext>
            </a:extLst>
          </p:cNvPr>
          <p:cNvSpPr txBox="1">
            <a:spLocks/>
          </p:cNvSpPr>
          <p:nvPr/>
        </p:nvSpPr>
        <p:spPr>
          <a:xfrm>
            <a:off x="718457" y="1676400"/>
            <a:ext cx="11473543" cy="2764972"/>
          </a:xfrm>
          <a:prstGeom prst="rect">
            <a:avLst/>
          </a:prstGeom>
          <a:ln w="5715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just"/>
            <a:r>
              <a:rPr lang="el-GR" sz="2000" b="1" dirty="0">
                <a:latin typeface="Aptos" panose="020B0004020202020204" pitchFamily="34" charset="0"/>
              </a:rPr>
              <a:t>Πέμπτη δραστηριότητα : Μέσα από τη συγκριτική μελέτη παλαιότερων και σύγχρονων εγχειριδίων, </a:t>
            </a:r>
          </a:p>
          <a:p>
            <a:pPr algn="just"/>
            <a:endParaRPr lang="el-GR" sz="2000" b="1" dirty="0">
              <a:latin typeface="Aptos" panose="020B0004020202020204" pitchFamily="34" charset="0"/>
            </a:endParaRPr>
          </a:p>
          <a:p>
            <a:pPr marL="342900" indent="-342900" algn="just">
              <a:buFont typeface="Wingdings" panose="05000000000000000000" pitchFamily="2" charset="2"/>
              <a:buChar char="q"/>
            </a:pPr>
            <a:r>
              <a:rPr lang="el-GR" sz="2000" b="1" dirty="0">
                <a:latin typeface="Aptos" panose="020B0004020202020204" pitchFamily="34" charset="0"/>
              </a:rPr>
              <a:t>εξετάζεται η εξέλιξη της ιστορικής αφήγησης,</a:t>
            </a:r>
          </a:p>
          <a:p>
            <a:pPr marL="342900" indent="-342900" algn="just">
              <a:buFont typeface="Wingdings" panose="05000000000000000000" pitchFamily="2" charset="2"/>
              <a:buChar char="q"/>
            </a:pPr>
            <a:r>
              <a:rPr lang="el-GR" sz="2000" b="1" dirty="0">
                <a:latin typeface="Aptos" panose="020B0004020202020204" pitchFamily="34" charset="0"/>
              </a:rPr>
              <a:t>οι μαθητές/μαθήτριες ασκούνται στην αναγνώριση διαφορετικών οπτικών, αντιλαμβανόμενοι την Ιστορία όχι ως ένα στατικό σώμα γνώσης, αλλά ως μια δυναμική διαδικασία διαρκούς </a:t>
            </a:r>
            <a:r>
              <a:rPr lang="el-GR" sz="2000" b="1" dirty="0" err="1">
                <a:latin typeface="Aptos" panose="020B0004020202020204" pitchFamily="34" charset="0"/>
              </a:rPr>
              <a:t>επανερμηνείας</a:t>
            </a:r>
            <a:r>
              <a:rPr lang="el-GR" sz="2000" b="1" dirty="0">
                <a:latin typeface="Aptos" panose="020B0004020202020204" pitchFamily="34" charset="0"/>
              </a:rPr>
              <a:t>.</a:t>
            </a:r>
          </a:p>
          <a:p>
            <a:pPr marL="342900" indent="-342900" algn="just">
              <a:buFont typeface="Wingdings" panose="05000000000000000000" pitchFamily="2" charset="2"/>
              <a:buChar char="q"/>
            </a:pPr>
            <a:r>
              <a:rPr lang="el-GR" sz="2000" b="1" dirty="0">
                <a:latin typeface="Aptos" panose="020B0004020202020204" pitchFamily="34" charset="0"/>
              </a:rPr>
              <a:t>οι μαθητές/μαθήτριες αναλύουν και συγκρίνουν τους πολιτικούς, οικονομικούς και ιδεολογικούς λόγους που οδήγησαν στην Ιωνική Επανάσταση και στην εξέγερση του </a:t>
            </a:r>
            <a:r>
              <a:rPr lang="el-GR" sz="2000" b="1" dirty="0" err="1">
                <a:latin typeface="Aptos" panose="020B0004020202020204" pitchFamily="34" charset="0"/>
              </a:rPr>
              <a:t>Ονήσιλου</a:t>
            </a:r>
            <a:r>
              <a:rPr lang="el-GR" sz="2000" b="1" dirty="0">
                <a:latin typeface="Aptos" panose="020B0004020202020204" pitchFamily="34" charset="0"/>
              </a:rPr>
              <a:t>, κατανοώντας τη σχέση αιτίας και αποτελέσματος στην Ιστορία.</a:t>
            </a:r>
            <a:endParaRPr lang="el-GR" sz="2000" dirty="0">
              <a:latin typeface="Aptos" panose="020B0004020202020204" pitchFamily="34" charset="0"/>
            </a:endParaRPr>
          </a:p>
        </p:txBody>
      </p:sp>
      <p:sp>
        <p:nvSpPr>
          <p:cNvPr id="2" name="Ορθογώνιο: Στρογγύλεμα γωνιών 1">
            <a:extLst>
              <a:ext uri="{FF2B5EF4-FFF2-40B4-BE49-F238E27FC236}">
                <a16:creationId xmlns:a16="http://schemas.microsoft.com/office/drawing/2014/main" id="{A7494D36-7194-C779-32F5-B7DD96538A77}"/>
              </a:ext>
            </a:extLst>
          </p:cNvPr>
          <p:cNvSpPr/>
          <p:nvPr/>
        </p:nvSpPr>
        <p:spPr>
          <a:xfrm>
            <a:off x="718457" y="6248400"/>
            <a:ext cx="8523514" cy="4905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err="1"/>
              <a:t>Πολύπαραγοντική</a:t>
            </a:r>
            <a:r>
              <a:rPr lang="el-GR" b="1" dirty="0"/>
              <a:t>  φύση των  αιτιών  της Ιωνικής Επανάστασης</a:t>
            </a:r>
          </a:p>
        </p:txBody>
      </p:sp>
    </p:spTree>
    <p:extLst>
      <p:ext uri="{BB962C8B-B14F-4D97-AF65-F5344CB8AC3E}">
        <p14:creationId xmlns:p14="http://schemas.microsoft.com/office/powerpoint/2010/main" val="3552981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Σεβέρειος Βιβλιοθήκη - ΠΑΓΚΥΠΡΙΟΝ ΓΥΜΝΑΣΙΟΝ">
            <a:extLst>
              <a:ext uri="{FF2B5EF4-FFF2-40B4-BE49-F238E27FC236}">
                <a16:creationId xmlns:a16="http://schemas.microsoft.com/office/drawing/2014/main" id="{83401851-B6BF-2E2C-597D-A192742DD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198" y="1338659"/>
            <a:ext cx="3040516" cy="3088375"/>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Σεβέρειος Βιβλιοθήκη - ΠΑΓΚΥΠΡΙΟΝ ΓΥΜΝΑΣΙΟΝ">
            <a:extLst>
              <a:ext uri="{FF2B5EF4-FFF2-40B4-BE49-F238E27FC236}">
                <a16:creationId xmlns:a16="http://schemas.microsoft.com/office/drawing/2014/main" id="{0E859BEC-9F43-2963-40BB-4A87636A4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440" y="1338659"/>
            <a:ext cx="7206342" cy="31775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1A17EF2-DAA6-F7F1-B775-D16614309B2A}"/>
              </a:ext>
            </a:extLst>
          </p:cNvPr>
          <p:cNvSpPr txBox="1"/>
          <p:nvPr/>
        </p:nvSpPr>
        <p:spPr>
          <a:xfrm>
            <a:off x="870856" y="403842"/>
            <a:ext cx="10711543" cy="707886"/>
          </a:xfrm>
          <a:prstGeom prst="rect">
            <a:avLst/>
          </a:prstGeom>
          <a:noFill/>
        </p:spPr>
        <p:txBody>
          <a:bodyPr wrap="square">
            <a:spAutoFit/>
          </a:bodyPr>
          <a:lstStyle/>
          <a:p>
            <a:r>
              <a:rPr lang="el-GR" sz="4000" b="1" dirty="0" err="1">
                <a:hlinkClick r:id="rId4">
                  <a:extLst>
                    <a:ext uri="{A12FA001-AC4F-418D-AE19-62706E023703}">
                      <ahyp:hlinkClr xmlns:ahyp="http://schemas.microsoft.com/office/drawing/2018/hyperlinkcolor" val="tx"/>
                    </a:ext>
                  </a:extLst>
                </a:hlinkClick>
              </a:rPr>
              <a:t>Σεβέρειος</a:t>
            </a:r>
            <a:r>
              <a:rPr lang="el-GR" sz="4000" b="1" dirty="0">
                <a:hlinkClick r:id="rId4">
                  <a:extLst>
                    <a:ext uri="{A12FA001-AC4F-418D-AE19-62706E023703}">
                      <ahyp:hlinkClr xmlns:ahyp="http://schemas.microsoft.com/office/drawing/2018/hyperlinkcolor" val="tx"/>
                    </a:ext>
                  </a:extLst>
                </a:hlinkClick>
              </a:rPr>
              <a:t> Βιβλιοθήκη - ΠΑΓΚΥΠΡΙΟΝ ΓΥΜΝΑΣΙΟΝ</a:t>
            </a:r>
            <a:endParaRPr lang="el-GR" sz="4000" b="1" dirty="0"/>
          </a:p>
        </p:txBody>
      </p:sp>
      <p:pic>
        <p:nvPicPr>
          <p:cNvPr id="11" name="Εικόνα 10">
            <a:extLst>
              <a:ext uri="{FF2B5EF4-FFF2-40B4-BE49-F238E27FC236}">
                <a16:creationId xmlns:a16="http://schemas.microsoft.com/office/drawing/2014/main" id="{6508FDC5-E7AA-F120-F788-12CB16CA0834}"/>
              </a:ext>
            </a:extLst>
          </p:cNvPr>
          <p:cNvPicPr>
            <a:picLocks noChangeAspect="1"/>
          </p:cNvPicPr>
          <p:nvPr/>
        </p:nvPicPr>
        <p:blipFill>
          <a:blip r:embed="rId5"/>
          <a:stretch>
            <a:fillRect/>
          </a:stretch>
        </p:blipFill>
        <p:spPr>
          <a:xfrm>
            <a:off x="987198" y="4743175"/>
            <a:ext cx="10714942" cy="2023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Ορθογώνιο 1">
            <a:extLst>
              <a:ext uri="{FF2B5EF4-FFF2-40B4-BE49-F238E27FC236}">
                <a16:creationId xmlns:a16="http://schemas.microsoft.com/office/drawing/2014/main" id="{47ACF73E-4839-BCDF-90FF-4B09571A6F3C}"/>
              </a:ext>
            </a:extLst>
          </p:cNvPr>
          <p:cNvSpPr/>
          <p:nvPr/>
        </p:nvSpPr>
        <p:spPr>
          <a:xfrm>
            <a:off x="620486" y="87701"/>
            <a:ext cx="5170714" cy="391886"/>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l-GR" b="1" dirty="0"/>
              <a:t>Βιβλιοθήκη  ως πεδίο  βιωματικής  μάθησης</a:t>
            </a:r>
          </a:p>
        </p:txBody>
      </p:sp>
      <p:sp>
        <p:nvSpPr>
          <p:cNvPr id="4" name="Ορθογώνιο 3">
            <a:extLst>
              <a:ext uri="{FF2B5EF4-FFF2-40B4-BE49-F238E27FC236}">
                <a16:creationId xmlns:a16="http://schemas.microsoft.com/office/drawing/2014/main" id="{47E40392-B794-FDE6-37CF-1806E208C0ED}"/>
              </a:ext>
            </a:extLst>
          </p:cNvPr>
          <p:cNvSpPr/>
          <p:nvPr/>
        </p:nvSpPr>
        <p:spPr>
          <a:xfrm>
            <a:off x="6549456" y="6396386"/>
            <a:ext cx="5170714" cy="391886"/>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l-GR" b="1" dirty="0"/>
              <a:t>Ανάπτυξη  ερευνητικών δεξιοτήτων </a:t>
            </a:r>
          </a:p>
        </p:txBody>
      </p:sp>
      <p:sp>
        <p:nvSpPr>
          <p:cNvPr id="5" name="Ορθογώνιο 4">
            <a:extLst>
              <a:ext uri="{FF2B5EF4-FFF2-40B4-BE49-F238E27FC236}">
                <a16:creationId xmlns:a16="http://schemas.microsoft.com/office/drawing/2014/main" id="{4971F06D-DB53-FF17-8DF3-EB65C2A00EA6}"/>
              </a:ext>
            </a:extLst>
          </p:cNvPr>
          <p:cNvSpPr/>
          <p:nvPr/>
        </p:nvSpPr>
        <p:spPr>
          <a:xfrm>
            <a:off x="969168" y="6374614"/>
            <a:ext cx="5170714" cy="391886"/>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l-GR" b="1" dirty="0"/>
              <a:t>Επιτόπια αναζήτηση βιβλίων</a:t>
            </a:r>
          </a:p>
        </p:txBody>
      </p:sp>
    </p:spTree>
    <p:extLst>
      <p:ext uri="{BB962C8B-B14F-4D97-AF65-F5344CB8AC3E}">
        <p14:creationId xmlns:p14="http://schemas.microsoft.com/office/powerpoint/2010/main" val="3285451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4D2BA-3E39-EFD5-7EEE-79F0B29901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2ECED66-9C7A-FF18-2AAB-230266FBB591}"/>
              </a:ext>
            </a:extLst>
          </p:cNvPr>
          <p:cNvSpPr txBox="1"/>
          <p:nvPr/>
        </p:nvSpPr>
        <p:spPr>
          <a:xfrm>
            <a:off x="773986" y="158385"/>
            <a:ext cx="10221686" cy="901850"/>
          </a:xfrm>
          <a:prstGeom prst="rect">
            <a:avLst/>
          </a:prstGeom>
          <a:noFill/>
        </p:spPr>
        <p:txBody>
          <a:bodyPr wrap="square">
            <a:spAutoFit/>
          </a:bodyPr>
          <a:lstStyle/>
          <a:p>
            <a:pPr algn="just">
              <a:lnSpc>
                <a:spcPts val="1800"/>
              </a:lnSpc>
              <a:spcAft>
                <a:spcPts val="800"/>
              </a:spcAft>
              <a:buNone/>
            </a:pPr>
            <a:r>
              <a:rPr lang="el-GR" sz="1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ΔΕΙΚΤΕΣ </a:t>
            </a:r>
            <a:r>
              <a:rPr lang="el-GR" sz="20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ΕΠΙΣΤΗΜΟΛΟΓΙΚΗΣ ΚΑΤΑΝΟΗΣΗΣ (Δείκτες ιστορικών δεξιοτήτων)</a:t>
            </a:r>
            <a:endParaRPr lang="el-GR" sz="20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20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Διαφορετικές πληροφορίες ανάμεσα σε διαφορετικές αναπαραστάσεις (ιστορικές αναφορές) ενός γεγονότος/προσώπου/φαινομένου</a:t>
            </a:r>
          </a:p>
        </p:txBody>
      </p:sp>
      <p:pic>
        <p:nvPicPr>
          <p:cNvPr id="6" name="Εικόνα 5">
            <a:extLst>
              <a:ext uri="{FF2B5EF4-FFF2-40B4-BE49-F238E27FC236}">
                <a16:creationId xmlns:a16="http://schemas.microsoft.com/office/drawing/2014/main" id="{42748E1C-745D-DF7C-35A6-169B84B996AD}"/>
              </a:ext>
            </a:extLst>
          </p:cNvPr>
          <p:cNvPicPr>
            <a:picLocks noChangeAspect="1"/>
          </p:cNvPicPr>
          <p:nvPr/>
        </p:nvPicPr>
        <p:blipFill>
          <a:blip r:embed="rId3">
            <a:extLst>
              <a:ext uri="{28A0092B-C50C-407E-A947-70E740481C1C}">
                <a14:useLocalDpi xmlns:a14="http://schemas.microsoft.com/office/drawing/2010/main" val="0"/>
              </a:ext>
            </a:extLst>
          </a:blip>
          <a:srcRect l="46071" t="2857" r="8928" b="12857"/>
          <a:stretch>
            <a:fillRect/>
          </a:stretch>
        </p:blipFill>
        <p:spPr>
          <a:xfrm>
            <a:off x="7262364" y="4484311"/>
            <a:ext cx="1353678" cy="1583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7A9910AC-875C-8F2A-6B3F-575360AB052E}"/>
              </a:ext>
            </a:extLst>
          </p:cNvPr>
          <p:cNvSpPr txBox="1"/>
          <p:nvPr/>
        </p:nvSpPr>
        <p:spPr>
          <a:xfrm>
            <a:off x="7184572" y="4076724"/>
            <a:ext cx="6096000" cy="298480"/>
          </a:xfrm>
          <a:prstGeom prst="rect">
            <a:avLst/>
          </a:prstGeom>
          <a:noFill/>
        </p:spPr>
        <p:txBody>
          <a:bodyPr wrap="square">
            <a:spAutoFit/>
          </a:bodyPr>
          <a:lstStyle/>
          <a:p>
            <a:pPr algn="just">
              <a:lnSpc>
                <a:spcPct val="150000"/>
              </a:lnSpc>
              <a:spcAft>
                <a:spcPts val="1000"/>
              </a:spcAft>
              <a:buNone/>
            </a:pPr>
            <a:r>
              <a:rPr lang="el-GR" sz="1000" dirty="0">
                <a:latin typeface="Times New Roman" panose="02020603050405020304" pitchFamily="18" charset="0"/>
                <a:ea typeface="Times New Roman" panose="02020603050405020304" pitchFamily="18" charset="0"/>
                <a:cs typeface="Times New Roman" panose="02020603050405020304" pitchFamily="18" charset="0"/>
              </a:rPr>
              <a:t>Κλεάνθης Π.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Γεωργιάδης,  </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Ιστορία της Κύπρου,</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 Α. Π. Πολίτης,</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Λευκωσία, 1960, σελ. 43.</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2A2B02D-2084-E5F4-41FB-4D50599EE4C1}"/>
              </a:ext>
            </a:extLst>
          </p:cNvPr>
          <p:cNvSpPr txBox="1"/>
          <p:nvPr/>
        </p:nvSpPr>
        <p:spPr>
          <a:xfrm>
            <a:off x="8788565" y="4763799"/>
            <a:ext cx="3341914" cy="830997"/>
          </a:xfrm>
          <a:prstGeom prst="rect">
            <a:avLst/>
          </a:prstGeom>
          <a:noFill/>
        </p:spPr>
        <p:txBody>
          <a:bodyPr wrap="square">
            <a:spAutoFit/>
          </a:bodyPr>
          <a:lstStyle/>
          <a:p>
            <a:r>
              <a:rPr lang="el-GR" sz="1200" b="1" dirty="0">
                <a:solidFill>
                  <a:srgbClr val="002060"/>
                </a:solidFill>
              </a:rPr>
              <a:t>Διαδικαστικές Έννοιες (χρόνος/αλλαγή/συνέχεια, αίτια)</a:t>
            </a:r>
          </a:p>
          <a:p>
            <a:r>
              <a:rPr lang="el-GR" sz="1200" b="1" dirty="0">
                <a:solidFill>
                  <a:srgbClr val="002060"/>
                </a:solidFill>
              </a:rPr>
              <a:t>Ερμηνείες (πηγές/ ιστορικές αναφορές, σημαντικότητα) </a:t>
            </a:r>
          </a:p>
        </p:txBody>
      </p:sp>
      <p:sp>
        <p:nvSpPr>
          <p:cNvPr id="11" name="TextBox 10">
            <a:extLst>
              <a:ext uri="{FF2B5EF4-FFF2-40B4-BE49-F238E27FC236}">
                <a16:creationId xmlns:a16="http://schemas.microsoft.com/office/drawing/2014/main" id="{616FF23F-021D-945F-1070-BBA5F9161BE1}"/>
              </a:ext>
            </a:extLst>
          </p:cNvPr>
          <p:cNvSpPr txBox="1"/>
          <p:nvPr/>
        </p:nvSpPr>
        <p:spPr>
          <a:xfrm>
            <a:off x="7099885" y="6177026"/>
            <a:ext cx="5092115" cy="400110"/>
          </a:xfrm>
          <a:prstGeom prst="rect">
            <a:avLst/>
          </a:prstGeom>
          <a:noFill/>
          <a:ln>
            <a:solidFill>
              <a:schemeClr val="tx1">
                <a:lumMod val="85000"/>
                <a:lumOff val="15000"/>
              </a:schemeClr>
            </a:solidFill>
          </a:ln>
        </p:spPr>
        <p:txBody>
          <a:bodyPr wrap="square">
            <a:spAutoFit/>
          </a:bodyPr>
          <a:lstStyle/>
          <a:p>
            <a:pPr algn="ctr"/>
            <a:r>
              <a:rPr lang="el-CY" sz="1000" kern="100" dirty="0">
                <a:solidFill>
                  <a:schemeClr val="tx1"/>
                </a:solidFill>
                <a:latin typeface="Abadi" panose="020F0502020204030204" pitchFamily="34" charset="0"/>
                <a:ea typeface="Aptos" panose="020B0004020202020204" pitchFamily="34" charset="0"/>
                <a:cs typeface="Times New Roman" panose="02020603050405020304" pitchFamily="18" charset="0"/>
              </a:rPr>
              <a:t>Θεόδωρος Κατσουλάκος, Γεωργία Κοκκορού - Αλευρά, Βασίλειος Σκουλάτος, </a:t>
            </a:r>
            <a:r>
              <a:rPr lang="el-CY" sz="1000" i="1" kern="100" dirty="0">
                <a:solidFill>
                  <a:schemeClr val="tx1"/>
                </a:solidFill>
                <a:latin typeface="Abadi" panose="020F0502020204030204" pitchFamily="34" charset="0"/>
                <a:ea typeface="Aptos" panose="020B0004020202020204" pitchFamily="34" charset="0"/>
                <a:cs typeface="Times New Roman" panose="02020603050405020304" pitchFamily="18" charset="0"/>
              </a:rPr>
              <a:t>Αρχαία Ιστορία, Α΄ Γυμνασίου</a:t>
            </a:r>
            <a:r>
              <a:rPr lang="el-CY" sz="1000" kern="100" dirty="0">
                <a:solidFill>
                  <a:schemeClr val="tx1"/>
                </a:solidFill>
                <a:latin typeface="Abadi" panose="020F0502020204030204" pitchFamily="34" charset="0"/>
                <a:ea typeface="Aptos" panose="020B0004020202020204" pitchFamily="34" charset="0"/>
                <a:cs typeface="Times New Roman" panose="02020603050405020304" pitchFamily="18" charset="0"/>
              </a:rPr>
              <a:t>, Εκδόσεις ΙΤΥΕ «Διόφαντος», Αθήνα 2015,</a:t>
            </a:r>
            <a:r>
              <a:rPr lang="el-GR" sz="1000" kern="100" dirty="0">
                <a:latin typeface="Abadi" panose="020F0502020204030204" pitchFamily="34" charset="0"/>
                <a:ea typeface="Aptos" panose="020B0004020202020204" pitchFamily="34" charset="0"/>
                <a:cs typeface="Times New Roman" panose="02020603050405020304" pitchFamily="18" charset="0"/>
              </a:rPr>
              <a:t> </a:t>
            </a:r>
            <a:r>
              <a:rPr lang="el-GR" sz="1000" kern="100" dirty="0">
                <a:solidFill>
                  <a:schemeClr val="tx1"/>
                </a:solidFill>
                <a:latin typeface="Abadi" panose="020F0502020204030204" pitchFamily="34" charset="0"/>
                <a:ea typeface="Aptos" panose="020B0004020202020204" pitchFamily="34" charset="0"/>
                <a:cs typeface="Times New Roman" panose="02020603050405020304" pitchFamily="18" charset="0"/>
              </a:rPr>
              <a:t>σ. 57-59.</a:t>
            </a:r>
            <a:endParaRPr lang="el-CY" sz="1000" kern="100" dirty="0">
              <a:solidFill>
                <a:schemeClr val="tx1"/>
              </a:solidFill>
              <a:latin typeface="Abadi" panose="020F0502020204030204" pitchFamily="34" charset="0"/>
              <a:ea typeface="Aptos" panose="020B000402020202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90D664BD-CA94-5692-8701-6A68DA7A5252}"/>
              </a:ext>
            </a:extLst>
          </p:cNvPr>
          <p:cNvPicPr>
            <a:picLocks noChangeAspect="1"/>
          </p:cNvPicPr>
          <p:nvPr/>
        </p:nvPicPr>
        <p:blipFill>
          <a:blip r:embed="rId4">
            <a:extLst>
              <a:ext uri="{28A0092B-C50C-407E-A947-70E740481C1C}">
                <a14:useLocalDpi xmlns:a14="http://schemas.microsoft.com/office/drawing/2010/main" val="0"/>
              </a:ext>
            </a:extLst>
          </a:blip>
          <a:srcRect l="50290" t="23060" r="14834" b="61530"/>
          <a:stretch>
            <a:fillRect/>
          </a:stretch>
        </p:blipFill>
        <p:spPr>
          <a:xfrm>
            <a:off x="997637" y="4077134"/>
            <a:ext cx="5900056" cy="2622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0BABD37C-4FD9-D806-BC46-7E8E9E59F353}"/>
              </a:ext>
            </a:extLst>
          </p:cNvPr>
          <p:cNvPicPr>
            <a:picLocks noChangeAspect="1"/>
          </p:cNvPicPr>
          <p:nvPr/>
        </p:nvPicPr>
        <p:blipFill>
          <a:blip r:embed="rId5"/>
          <a:srcRect t="7263"/>
          <a:stretch>
            <a:fillRect/>
          </a:stretch>
        </p:blipFill>
        <p:spPr>
          <a:xfrm>
            <a:off x="859971" y="1169342"/>
            <a:ext cx="10780651" cy="2808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3769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EA272-B17B-35D3-BA2D-801C3FDDAE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5E9E169-5541-A4A1-A4EA-B5F8FB66E955}"/>
              </a:ext>
            </a:extLst>
          </p:cNvPr>
          <p:cNvSpPr txBox="1"/>
          <p:nvPr/>
        </p:nvSpPr>
        <p:spPr>
          <a:xfrm>
            <a:off x="773986" y="158385"/>
            <a:ext cx="10221686" cy="901850"/>
          </a:xfrm>
          <a:prstGeom prst="rect">
            <a:avLst/>
          </a:prstGeom>
          <a:noFill/>
        </p:spPr>
        <p:txBody>
          <a:bodyPr wrap="square">
            <a:spAutoFit/>
          </a:bodyPr>
          <a:lstStyle/>
          <a:p>
            <a:pPr algn="just">
              <a:lnSpc>
                <a:spcPts val="1800"/>
              </a:lnSpc>
              <a:spcAft>
                <a:spcPts val="800"/>
              </a:spcAft>
              <a:buNone/>
            </a:pPr>
            <a:r>
              <a:rPr lang="el-GR" sz="1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l-GR" sz="2000"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ΔΕΙΚΤΕΣ </a:t>
            </a:r>
            <a:r>
              <a:rPr lang="el-GR" sz="20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ΕΠΙΣΤΗΜΟΛΟΓΙΚΗΣ ΚΑΤΑΝΟΗΣΗΣ (Δείκτες ιστορικών δεξιοτήτων)</a:t>
            </a:r>
            <a:endParaRPr lang="el-GR" sz="20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20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Διαφορετικές πληροφορίες ανάμεσα σε διαφορετικές αναπαραστάσεις (ιστορικές αναφορές) ενός γεγονότος/προσώπου/φαινομένου</a:t>
            </a:r>
          </a:p>
        </p:txBody>
      </p:sp>
      <p:pic>
        <p:nvPicPr>
          <p:cNvPr id="6" name="Εικόνα 5">
            <a:extLst>
              <a:ext uri="{FF2B5EF4-FFF2-40B4-BE49-F238E27FC236}">
                <a16:creationId xmlns:a16="http://schemas.microsoft.com/office/drawing/2014/main" id="{0C32DCCF-8B74-5DC9-A839-3501C4B06221}"/>
              </a:ext>
            </a:extLst>
          </p:cNvPr>
          <p:cNvPicPr>
            <a:picLocks noChangeAspect="1"/>
          </p:cNvPicPr>
          <p:nvPr/>
        </p:nvPicPr>
        <p:blipFill>
          <a:blip r:embed="rId3">
            <a:extLst>
              <a:ext uri="{28A0092B-C50C-407E-A947-70E740481C1C}">
                <a14:useLocalDpi xmlns:a14="http://schemas.microsoft.com/office/drawing/2010/main" val="0"/>
              </a:ext>
            </a:extLst>
          </a:blip>
          <a:srcRect l="46071" t="2857" r="8928" b="12857"/>
          <a:stretch>
            <a:fillRect/>
          </a:stretch>
        </p:blipFill>
        <p:spPr>
          <a:xfrm>
            <a:off x="7262364" y="4484311"/>
            <a:ext cx="1353678" cy="1583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51CF316-FB09-D37D-B601-B95C27B3871B}"/>
              </a:ext>
            </a:extLst>
          </p:cNvPr>
          <p:cNvSpPr txBox="1"/>
          <p:nvPr/>
        </p:nvSpPr>
        <p:spPr>
          <a:xfrm>
            <a:off x="7184572" y="4076724"/>
            <a:ext cx="6096000" cy="298480"/>
          </a:xfrm>
          <a:prstGeom prst="rect">
            <a:avLst/>
          </a:prstGeom>
          <a:noFill/>
        </p:spPr>
        <p:txBody>
          <a:bodyPr wrap="square">
            <a:spAutoFit/>
          </a:bodyPr>
          <a:lstStyle/>
          <a:p>
            <a:pPr algn="just">
              <a:lnSpc>
                <a:spcPct val="150000"/>
              </a:lnSpc>
              <a:spcAft>
                <a:spcPts val="1000"/>
              </a:spcAft>
              <a:buNone/>
            </a:pPr>
            <a:r>
              <a:rPr lang="el-GR" sz="1000" dirty="0">
                <a:latin typeface="Times New Roman" panose="02020603050405020304" pitchFamily="18" charset="0"/>
                <a:ea typeface="Times New Roman" panose="02020603050405020304" pitchFamily="18" charset="0"/>
                <a:cs typeface="Times New Roman" panose="02020603050405020304" pitchFamily="18" charset="0"/>
              </a:rPr>
              <a:t>Κλεάνθης Π.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Γεωργιάδης,  </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Ιστορία της Κύπρου,</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 Α. Π. Πολίτης,</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Λευκωσία, 1960, σελ. 43.</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F1B0C4C-E223-68FD-C84D-50C0082B53A5}"/>
              </a:ext>
            </a:extLst>
          </p:cNvPr>
          <p:cNvSpPr txBox="1"/>
          <p:nvPr/>
        </p:nvSpPr>
        <p:spPr>
          <a:xfrm>
            <a:off x="8788565" y="4763799"/>
            <a:ext cx="3341914" cy="830997"/>
          </a:xfrm>
          <a:prstGeom prst="rect">
            <a:avLst/>
          </a:prstGeom>
          <a:noFill/>
        </p:spPr>
        <p:txBody>
          <a:bodyPr wrap="square">
            <a:spAutoFit/>
          </a:bodyPr>
          <a:lstStyle/>
          <a:p>
            <a:r>
              <a:rPr lang="el-GR" sz="1200" b="1" dirty="0">
                <a:solidFill>
                  <a:srgbClr val="002060"/>
                </a:solidFill>
              </a:rPr>
              <a:t>Διαδικαστικές Έννοιες (χρόνος/αλλαγή/συνέχεια, αίτια)</a:t>
            </a:r>
          </a:p>
          <a:p>
            <a:r>
              <a:rPr lang="el-GR" sz="1200" b="1" dirty="0">
                <a:solidFill>
                  <a:srgbClr val="002060"/>
                </a:solidFill>
              </a:rPr>
              <a:t>Ερμηνείες (πηγές/ ιστορικές αναφορές, σημαντικότητα) </a:t>
            </a:r>
          </a:p>
        </p:txBody>
      </p:sp>
      <p:sp>
        <p:nvSpPr>
          <p:cNvPr id="11" name="TextBox 10">
            <a:extLst>
              <a:ext uri="{FF2B5EF4-FFF2-40B4-BE49-F238E27FC236}">
                <a16:creationId xmlns:a16="http://schemas.microsoft.com/office/drawing/2014/main" id="{357BE0FE-3B74-2FAE-1D46-6E453B53FB73}"/>
              </a:ext>
            </a:extLst>
          </p:cNvPr>
          <p:cNvSpPr txBox="1"/>
          <p:nvPr/>
        </p:nvSpPr>
        <p:spPr>
          <a:xfrm>
            <a:off x="7099885" y="6177026"/>
            <a:ext cx="5092115" cy="400110"/>
          </a:xfrm>
          <a:prstGeom prst="rect">
            <a:avLst/>
          </a:prstGeom>
          <a:noFill/>
          <a:ln>
            <a:solidFill>
              <a:schemeClr val="tx1">
                <a:lumMod val="85000"/>
                <a:lumOff val="15000"/>
              </a:schemeClr>
            </a:solidFill>
          </a:ln>
        </p:spPr>
        <p:txBody>
          <a:bodyPr wrap="square">
            <a:spAutoFit/>
          </a:bodyPr>
          <a:lstStyle/>
          <a:p>
            <a:pPr algn="ctr"/>
            <a:r>
              <a:rPr lang="el-CY" sz="1000" kern="100" dirty="0">
                <a:solidFill>
                  <a:schemeClr val="tx1"/>
                </a:solidFill>
                <a:latin typeface="Abadi" panose="020F0502020204030204" pitchFamily="34" charset="0"/>
                <a:ea typeface="Aptos" panose="020B0004020202020204" pitchFamily="34" charset="0"/>
                <a:cs typeface="Times New Roman" panose="02020603050405020304" pitchFamily="18" charset="0"/>
              </a:rPr>
              <a:t>Θεόδωρος Κατσουλάκος, Γεωργία Κοκκορού - Αλευρά, Βασίλειος Σκουλάτος, </a:t>
            </a:r>
            <a:r>
              <a:rPr lang="el-CY" sz="1000" i="1" kern="100" dirty="0">
                <a:solidFill>
                  <a:schemeClr val="tx1"/>
                </a:solidFill>
                <a:latin typeface="Abadi" panose="020F0502020204030204" pitchFamily="34" charset="0"/>
                <a:ea typeface="Aptos" panose="020B0004020202020204" pitchFamily="34" charset="0"/>
                <a:cs typeface="Times New Roman" panose="02020603050405020304" pitchFamily="18" charset="0"/>
              </a:rPr>
              <a:t>Αρχαία Ιστορία, Α΄ Γυμνασίου</a:t>
            </a:r>
            <a:r>
              <a:rPr lang="el-CY" sz="1000" kern="100" dirty="0">
                <a:solidFill>
                  <a:schemeClr val="tx1"/>
                </a:solidFill>
                <a:latin typeface="Abadi" panose="020F0502020204030204" pitchFamily="34" charset="0"/>
                <a:ea typeface="Aptos" panose="020B0004020202020204" pitchFamily="34" charset="0"/>
                <a:cs typeface="Times New Roman" panose="02020603050405020304" pitchFamily="18" charset="0"/>
              </a:rPr>
              <a:t>, Εκδόσεις ΙΤΥΕ «Διόφαντος», Αθήνα 2015,</a:t>
            </a:r>
            <a:r>
              <a:rPr lang="el-GR" sz="1000" kern="100" dirty="0">
                <a:latin typeface="Abadi" panose="020F0502020204030204" pitchFamily="34" charset="0"/>
                <a:ea typeface="Aptos" panose="020B0004020202020204" pitchFamily="34" charset="0"/>
                <a:cs typeface="Times New Roman" panose="02020603050405020304" pitchFamily="18" charset="0"/>
              </a:rPr>
              <a:t> </a:t>
            </a:r>
            <a:r>
              <a:rPr lang="el-GR" sz="1000" kern="100" dirty="0">
                <a:solidFill>
                  <a:schemeClr val="tx1"/>
                </a:solidFill>
                <a:latin typeface="Abadi" panose="020F0502020204030204" pitchFamily="34" charset="0"/>
                <a:ea typeface="Aptos" panose="020B0004020202020204" pitchFamily="34" charset="0"/>
                <a:cs typeface="Times New Roman" panose="02020603050405020304" pitchFamily="18" charset="0"/>
              </a:rPr>
              <a:t>σ. 57-59.</a:t>
            </a:r>
            <a:endParaRPr lang="el-CY" sz="1000" kern="100" dirty="0">
              <a:solidFill>
                <a:schemeClr val="tx1"/>
              </a:solidFill>
              <a:latin typeface="Abadi" panose="020F0502020204030204" pitchFamily="34" charset="0"/>
              <a:ea typeface="Aptos" panose="020B000402020202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3028583D-4392-0D4D-9353-ACF1D009FDA7}"/>
              </a:ext>
            </a:extLst>
          </p:cNvPr>
          <p:cNvPicPr>
            <a:picLocks noChangeAspect="1"/>
          </p:cNvPicPr>
          <p:nvPr/>
        </p:nvPicPr>
        <p:blipFill>
          <a:blip r:embed="rId4">
            <a:extLst>
              <a:ext uri="{28A0092B-C50C-407E-A947-70E740481C1C}">
                <a14:useLocalDpi xmlns:a14="http://schemas.microsoft.com/office/drawing/2010/main" val="0"/>
              </a:ext>
            </a:extLst>
          </a:blip>
          <a:srcRect l="50290" t="23060" r="14834" b="61530"/>
          <a:stretch>
            <a:fillRect/>
          </a:stretch>
        </p:blipFill>
        <p:spPr>
          <a:xfrm>
            <a:off x="1084723" y="1257239"/>
            <a:ext cx="5900056" cy="26224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Ορθογώνιο: Στρογγύλεμα γωνιών 1">
            <a:extLst>
              <a:ext uri="{FF2B5EF4-FFF2-40B4-BE49-F238E27FC236}">
                <a16:creationId xmlns:a16="http://schemas.microsoft.com/office/drawing/2014/main" id="{46BF6AA1-6140-B283-E10F-F8F2CE334810}"/>
              </a:ext>
            </a:extLst>
          </p:cNvPr>
          <p:cNvSpPr/>
          <p:nvPr/>
        </p:nvSpPr>
        <p:spPr>
          <a:xfrm>
            <a:off x="7602077" y="1126393"/>
            <a:ext cx="3505200" cy="3919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πολιτικός  καιροσκοπισμός</a:t>
            </a:r>
          </a:p>
        </p:txBody>
      </p:sp>
      <p:sp>
        <p:nvSpPr>
          <p:cNvPr id="9" name="Ορθογώνιο: Στρογγύλεμα γωνιών 8">
            <a:extLst>
              <a:ext uri="{FF2B5EF4-FFF2-40B4-BE49-F238E27FC236}">
                <a16:creationId xmlns:a16="http://schemas.microsoft.com/office/drawing/2014/main" id="{C6E28A91-A4B0-C77B-B11B-5D2399F985A8}"/>
              </a:ext>
            </a:extLst>
          </p:cNvPr>
          <p:cNvSpPr/>
          <p:nvPr/>
        </p:nvSpPr>
        <p:spPr>
          <a:xfrm>
            <a:off x="7602077" y="1996820"/>
            <a:ext cx="3505200" cy="3919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προσωπικά  κίνητρα</a:t>
            </a:r>
          </a:p>
        </p:txBody>
      </p:sp>
      <p:sp>
        <p:nvSpPr>
          <p:cNvPr id="10" name="Ορθογώνιο: Στρογγύλεμα γωνιών 9">
            <a:extLst>
              <a:ext uri="{FF2B5EF4-FFF2-40B4-BE49-F238E27FC236}">
                <a16:creationId xmlns:a16="http://schemas.microsoft.com/office/drawing/2014/main" id="{617C063D-AEAC-11CC-F5D9-447755B03BA3}"/>
              </a:ext>
            </a:extLst>
          </p:cNvPr>
          <p:cNvSpPr/>
          <p:nvPr/>
        </p:nvSpPr>
        <p:spPr>
          <a:xfrm>
            <a:off x="7602077" y="2867247"/>
            <a:ext cx="3505200" cy="3919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πολιτική επιβίωση</a:t>
            </a:r>
          </a:p>
        </p:txBody>
      </p:sp>
    </p:spTree>
    <p:extLst>
      <p:ext uri="{BB962C8B-B14F-4D97-AF65-F5344CB8AC3E}">
        <p14:creationId xmlns:p14="http://schemas.microsoft.com/office/powerpoint/2010/main" val="3858749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a:extLst>
              <a:ext uri="{FF2B5EF4-FFF2-40B4-BE49-F238E27FC236}">
                <a16:creationId xmlns:a16="http://schemas.microsoft.com/office/drawing/2014/main" id="{0A9ADDE5-75CC-A1F7-87AF-EEB9895352F0}"/>
              </a:ext>
            </a:extLst>
          </p:cNvPr>
          <p:cNvSpPr txBox="1">
            <a:spLocks/>
          </p:cNvSpPr>
          <p:nvPr/>
        </p:nvSpPr>
        <p:spPr>
          <a:xfrm>
            <a:off x="734785" y="672191"/>
            <a:ext cx="9911444" cy="5513617"/>
          </a:xfrm>
          <a:prstGeom prst="rect">
            <a:avLst/>
          </a:prstGeom>
          <a:ln w="3810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endParaRPr lang="el-GR" sz="2000" b="1" dirty="0">
              <a:solidFill>
                <a:schemeClr val="tx1"/>
              </a:solidFill>
              <a:latin typeface="Aptos" panose="020B0004020202020204" pitchFamily="34" charset="0"/>
            </a:endParaRPr>
          </a:p>
          <a:p>
            <a:r>
              <a:rPr lang="el-GR" sz="2000" b="1" dirty="0">
                <a:solidFill>
                  <a:schemeClr val="tx1"/>
                </a:solidFill>
                <a:latin typeface="Aptos" panose="020B0004020202020204" pitchFamily="34" charset="0"/>
              </a:rPr>
              <a:t>Έκτη δραστηριότητα : </a:t>
            </a:r>
          </a:p>
          <a:p>
            <a:endParaRPr lang="el-GR" sz="2000" b="1" dirty="0">
              <a:solidFill>
                <a:schemeClr val="tx1"/>
              </a:solidFill>
              <a:latin typeface="Aptos" panose="020B0004020202020204" pitchFamily="34" charset="0"/>
            </a:endParaRPr>
          </a:p>
          <a:p>
            <a:r>
              <a:rPr lang="el-GR" sz="2000" b="1" dirty="0">
                <a:solidFill>
                  <a:schemeClr val="tx1"/>
                </a:solidFill>
                <a:latin typeface="Aptos" panose="020B0004020202020204" pitchFamily="34" charset="0"/>
              </a:rPr>
              <a:t>Χρησιμοποιώντας το  σχολικό εγχειρίδιο  του Κλεάνθη Γεωργιάδη  (απόσπασμα για τη στρατολογία των Κυπρίων) καλούμε τους/τις  μαθητές/ μαθήτριες  να εφαρμόσουν : </a:t>
            </a:r>
          </a:p>
          <a:p>
            <a:endParaRPr lang="el-GR" sz="2000" b="1" dirty="0">
              <a:solidFill>
                <a:schemeClr val="tx1"/>
              </a:solidFill>
              <a:latin typeface="Aptos" panose="020B0004020202020204" pitchFamily="34" charset="0"/>
            </a:endParaRPr>
          </a:p>
          <a:p>
            <a:pPr marL="342900" indent="-342900">
              <a:buFont typeface="Wingdings" panose="05000000000000000000" pitchFamily="2" charset="2"/>
              <a:buChar char="q"/>
            </a:pPr>
            <a:r>
              <a:rPr lang="el-GR" sz="2000" b="1" dirty="0">
                <a:solidFill>
                  <a:schemeClr val="tx1"/>
                </a:solidFill>
                <a:latin typeface="Aptos" panose="020B0004020202020204" pitchFamily="34" charset="0"/>
              </a:rPr>
              <a:t>κριτήρια διάκρισης μεταξύ των αντικειμενικών ιστορικών γεγονότων και των υποκειμενικών ερμηνειών που τα πλαισιώνουν, </a:t>
            </a:r>
          </a:p>
          <a:p>
            <a:pPr marL="342900" indent="-342900">
              <a:buFont typeface="Wingdings" panose="05000000000000000000" pitchFamily="2" charset="2"/>
              <a:buChar char="q"/>
            </a:pPr>
            <a:r>
              <a:rPr lang="el-GR" sz="2000" b="1" dirty="0">
                <a:solidFill>
                  <a:schemeClr val="tx1"/>
                </a:solidFill>
                <a:latin typeface="Aptos" panose="020B0004020202020204" pitchFamily="34" charset="0"/>
              </a:rPr>
              <a:t>τις αρχές της ιστορικής πλαισίωσης  (Πότε; Πού;),  της προοπτικής (από ποια πλευρά;) και  της ιστορικής  ενσυναίσθησης (Τι ένιωθαν; Γιατί έπραξαν έτσι;)</a:t>
            </a:r>
          </a:p>
          <a:p>
            <a:endParaRPr lang="el-GR" sz="2000" b="1" dirty="0">
              <a:solidFill>
                <a:schemeClr val="tx1"/>
              </a:solidFill>
              <a:latin typeface="Aptos" panose="020B0004020202020204" pitchFamily="34" charset="0"/>
            </a:endParaRPr>
          </a:p>
          <a:p>
            <a:pPr algn="just"/>
            <a:r>
              <a:rPr lang="el-GR" sz="2000" b="1" dirty="0">
                <a:solidFill>
                  <a:schemeClr val="tx1"/>
                </a:solidFill>
                <a:latin typeface="Aptos" panose="020B0004020202020204" pitchFamily="34" charset="0"/>
              </a:rPr>
              <a:t>Χρησιμοποιώντας το σχολικό εγχειρίδιο του Κλεάνθη Γεωργιάδη  (απόσπασμα για τη στρατολογία των Κυπρίων) οι μαθητές/μαθήτριες μαθαίνουν να αποφεύγουν τον αναχρονισμό, δηλαδή την εσφαλμένη τάση να κρίνουμε το παρελθόν με τα σημερινά μας κριτήρια, αναγνωρίζοντας πώς οι αξίες και οι ανάγκες κάθε εποχής διαμορφώνουν τον τρόπο που καταγράφεται η Ιστορία.</a:t>
            </a:r>
          </a:p>
          <a:p>
            <a:pPr marL="342900" indent="-342900">
              <a:buFont typeface="Wingdings" panose="05000000000000000000" pitchFamily="2" charset="2"/>
              <a:buChar char="q"/>
            </a:pPr>
            <a:endParaRPr lang="el-GR" sz="2000" b="1" dirty="0">
              <a:solidFill>
                <a:schemeClr val="tx1"/>
              </a:solidFill>
              <a:latin typeface="Aptos" panose="020B0004020202020204" pitchFamily="34" charset="0"/>
            </a:endParaRPr>
          </a:p>
          <a:p>
            <a:r>
              <a:rPr lang="el-GR" sz="2000" b="1" dirty="0">
                <a:solidFill>
                  <a:schemeClr val="tx1"/>
                </a:solidFill>
                <a:latin typeface="Aptos" panose="020B0004020202020204" pitchFamily="34" charset="0"/>
              </a:rPr>
              <a:t>Καλλιέργεια ανώτερων </a:t>
            </a:r>
            <a:r>
              <a:rPr lang="el-GR" sz="2000" b="1" dirty="0" err="1">
                <a:solidFill>
                  <a:schemeClr val="tx1"/>
                </a:solidFill>
                <a:latin typeface="Aptos" panose="020B0004020202020204" pitchFamily="34" charset="0"/>
              </a:rPr>
              <a:t>μεταγνωστικών</a:t>
            </a:r>
            <a:r>
              <a:rPr lang="el-GR" sz="2000" b="1" dirty="0">
                <a:solidFill>
                  <a:schemeClr val="tx1"/>
                </a:solidFill>
                <a:latin typeface="Aptos" panose="020B0004020202020204" pitchFamily="34" charset="0"/>
              </a:rPr>
              <a:t> δεξιοτήτων - αυτορρύθμιση της μάθησης</a:t>
            </a:r>
          </a:p>
          <a:p>
            <a:endParaRPr lang="el-GR" sz="2000" b="1" dirty="0">
              <a:solidFill>
                <a:schemeClr val="tx1"/>
              </a:solidFill>
              <a:latin typeface="Aptos" panose="020B0004020202020204" pitchFamily="34" charset="0"/>
            </a:endParaRPr>
          </a:p>
          <a:p>
            <a:endParaRPr lang="el-GR" sz="2000" b="1" dirty="0">
              <a:solidFill>
                <a:schemeClr val="tx1"/>
              </a:solidFill>
              <a:latin typeface="Aptos" panose="020B0004020202020204" pitchFamily="34" charset="0"/>
            </a:endParaRPr>
          </a:p>
          <a:p>
            <a:pPr marL="342900" indent="-342900">
              <a:buFont typeface="Wingdings" panose="05000000000000000000" pitchFamily="2" charset="2"/>
              <a:buChar char="q"/>
            </a:pPr>
            <a:endParaRPr lang="el-GR" sz="2000" b="1" dirty="0">
              <a:solidFill>
                <a:schemeClr val="tx1"/>
              </a:solidFill>
              <a:latin typeface="Aptos" panose="020B0004020202020204" pitchFamily="34" charset="0"/>
            </a:endParaRPr>
          </a:p>
          <a:p>
            <a:pPr marL="342900" indent="-342900">
              <a:buFont typeface="Wingdings" panose="05000000000000000000" pitchFamily="2" charset="2"/>
              <a:buChar char="q"/>
            </a:pPr>
            <a:endParaRPr lang="el-GR" sz="2000" dirty="0">
              <a:latin typeface="Aptos" panose="020B0004020202020204" pitchFamily="34" charset="0"/>
            </a:endParaRPr>
          </a:p>
        </p:txBody>
      </p:sp>
    </p:spTree>
    <p:extLst>
      <p:ext uri="{BB962C8B-B14F-4D97-AF65-F5344CB8AC3E}">
        <p14:creationId xmlns:p14="http://schemas.microsoft.com/office/powerpoint/2010/main" val="106978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3F6BA-EDC9-609A-0A91-80CA27A892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2360CE-A542-244F-8F79-D75D8C42FC55}"/>
              </a:ext>
            </a:extLst>
          </p:cNvPr>
          <p:cNvSpPr txBox="1"/>
          <p:nvPr/>
        </p:nvSpPr>
        <p:spPr>
          <a:xfrm>
            <a:off x="838201" y="182132"/>
            <a:ext cx="10221686" cy="1648913"/>
          </a:xfrm>
          <a:prstGeom prst="rect">
            <a:avLst/>
          </a:prstGeom>
          <a:noFill/>
        </p:spPr>
        <p:txBody>
          <a:bodyPr wrap="square">
            <a:spAutoFit/>
          </a:bodyPr>
          <a:lstStyle/>
          <a:p>
            <a:pPr algn="just">
              <a:lnSpc>
                <a:spcPts val="1800"/>
              </a:lnSpc>
              <a:spcAft>
                <a:spcPts val="800"/>
              </a:spcAft>
              <a:buNone/>
            </a:pPr>
            <a:r>
              <a:rPr lang="el-GR" sz="14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l-GR" sz="1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20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ΔΕΙΚΤΕΣ ΕΠΙΣΤΗΜΟΛΟΓΙΚΗΣ ΚΑΤΑΝΟΗΣΗΣ (Δείκτες ιστορικών δεξιοτήτων)</a:t>
            </a:r>
            <a:endParaRPr lang="el-GR" sz="20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20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l-GR" sz="20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20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Κριτήρια διάκρισης ανάμεσα σε γεγονότα και ερμηνείες</a:t>
            </a:r>
            <a:endParaRPr lang="el-GR" sz="20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endParaRPr lang="el-G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2D78600D-1BF9-DCC9-5406-5861EBCCDA47}"/>
              </a:ext>
            </a:extLst>
          </p:cNvPr>
          <p:cNvPicPr>
            <a:picLocks noChangeAspect="1"/>
          </p:cNvPicPr>
          <p:nvPr/>
        </p:nvPicPr>
        <p:blipFill>
          <a:blip r:embed="rId2">
            <a:extLst>
              <a:ext uri="{28A0092B-C50C-407E-A947-70E740481C1C}">
                <a14:useLocalDpi xmlns:a14="http://schemas.microsoft.com/office/drawing/2010/main" val="0"/>
              </a:ext>
            </a:extLst>
          </a:blip>
          <a:srcRect l="50000" t="63175" r="12857" b="12782"/>
          <a:stretch>
            <a:fillRect/>
          </a:stretch>
        </p:blipFill>
        <p:spPr>
          <a:xfrm>
            <a:off x="1249671" y="1897035"/>
            <a:ext cx="6676426" cy="3450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Εικόνα 5">
            <a:extLst>
              <a:ext uri="{FF2B5EF4-FFF2-40B4-BE49-F238E27FC236}">
                <a16:creationId xmlns:a16="http://schemas.microsoft.com/office/drawing/2014/main" id="{E81424AD-DF45-4785-0501-434818E1206B}"/>
              </a:ext>
            </a:extLst>
          </p:cNvPr>
          <p:cNvPicPr>
            <a:picLocks noChangeAspect="1"/>
          </p:cNvPicPr>
          <p:nvPr/>
        </p:nvPicPr>
        <p:blipFill>
          <a:blip r:embed="rId3">
            <a:extLst>
              <a:ext uri="{28A0092B-C50C-407E-A947-70E740481C1C}">
                <a14:useLocalDpi xmlns:a14="http://schemas.microsoft.com/office/drawing/2010/main" val="0"/>
              </a:ext>
            </a:extLst>
          </a:blip>
          <a:srcRect l="50000" t="8759" r="10595" b="77778"/>
          <a:stretch>
            <a:fillRect/>
          </a:stretch>
        </p:blipFill>
        <p:spPr>
          <a:xfrm>
            <a:off x="1249671" y="5347807"/>
            <a:ext cx="6676425" cy="1294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631D8292-C7E6-46C5-6C2E-CDCF8DF51B2E}"/>
              </a:ext>
            </a:extLst>
          </p:cNvPr>
          <p:cNvSpPr txBox="1"/>
          <p:nvPr/>
        </p:nvSpPr>
        <p:spPr>
          <a:xfrm>
            <a:off x="8222896" y="5962414"/>
            <a:ext cx="3806682" cy="529312"/>
          </a:xfrm>
          <a:prstGeom prst="rect">
            <a:avLst/>
          </a:prstGeom>
          <a:noFill/>
        </p:spPr>
        <p:txBody>
          <a:bodyPr wrap="square">
            <a:spAutoFit/>
          </a:bodyPr>
          <a:lstStyle/>
          <a:p>
            <a:pPr algn="just">
              <a:lnSpc>
                <a:spcPct val="150000"/>
              </a:lnSpc>
              <a:spcAft>
                <a:spcPts val="1000"/>
              </a:spcAft>
              <a:buNone/>
            </a:pPr>
            <a:r>
              <a:rPr lang="el-GR" sz="1000" dirty="0">
                <a:latin typeface="Times New Roman" panose="02020603050405020304" pitchFamily="18" charset="0"/>
                <a:ea typeface="Times New Roman" panose="02020603050405020304" pitchFamily="18" charset="0"/>
                <a:cs typeface="Times New Roman" panose="02020603050405020304" pitchFamily="18" charset="0"/>
              </a:rPr>
              <a:t>Κλεάνθης Π.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Γεωργιάδης,  </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Ιστορία της Κύπρου,</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 Α. Π. Πολίτης,</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Λευκωσία, 1960, σ. 45, 47.</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Εικόνα 7">
            <a:extLst>
              <a:ext uri="{FF2B5EF4-FFF2-40B4-BE49-F238E27FC236}">
                <a16:creationId xmlns:a16="http://schemas.microsoft.com/office/drawing/2014/main" id="{1157CB8A-DFDE-49DF-0F2F-2C003EFB6DAE}"/>
              </a:ext>
            </a:extLst>
          </p:cNvPr>
          <p:cNvPicPr>
            <a:picLocks noChangeAspect="1"/>
          </p:cNvPicPr>
          <p:nvPr/>
        </p:nvPicPr>
        <p:blipFill>
          <a:blip r:embed="rId4">
            <a:extLst>
              <a:ext uri="{28A0092B-C50C-407E-A947-70E740481C1C}">
                <a14:useLocalDpi xmlns:a14="http://schemas.microsoft.com/office/drawing/2010/main" val="0"/>
              </a:ext>
            </a:extLst>
          </a:blip>
          <a:srcRect l="46071" t="2857" r="8928" b="12857"/>
          <a:stretch>
            <a:fillRect/>
          </a:stretch>
        </p:blipFill>
        <p:spPr>
          <a:xfrm>
            <a:off x="8466165" y="1905481"/>
            <a:ext cx="2862944" cy="40217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8630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5355B0-73BD-97BE-3C3F-0F1B30F8C046}"/>
              </a:ext>
            </a:extLst>
          </p:cNvPr>
          <p:cNvSpPr txBox="1"/>
          <p:nvPr/>
        </p:nvSpPr>
        <p:spPr>
          <a:xfrm>
            <a:off x="3047999" y="3105836"/>
            <a:ext cx="6977743" cy="369332"/>
          </a:xfrm>
          <a:prstGeom prst="rect">
            <a:avLst/>
          </a:prstGeom>
          <a:noFill/>
          <a:ln w="57150">
            <a:solidFill>
              <a:schemeClr val="tx1"/>
            </a:solidFill>
          </a:ln>
        </p:spPr>
        <p:txBody>
          <a:bodyPr wrap="square">
            <a:spAutoFit/>
          </a:bodyPr>
          <a:lstStyle/>
          <a:p>
            <a:pPr algn="ctr"/>
            <a:r>
              <a:rPr lang="el-GR" dirty="0"/>
              <a:t>Συμμετοχή των Κυπρίων στη Ναυμαχία της Σαλαμίνας (480 π.Χ.)</a:t>
            </a:r>
          </a:p>
        </p:txBody>
      </p:sp>
      <p:sp>
        <p:nvSpPr>
          <p:cNvPr id="4" name="Φυσαλίδα ομιλίας: Ορθογώνιο με στρογγυλεμένες γωνίες 3">
            <a:extLst>
              <a:ext uri="{FF2B5EF4-FFF2-40B4-BE49-F238E27FC236}">
                <a16:creationId xmlns:a16="http://schemas.microsoft.com/office/drawing/2014/main" id="{708B4306-02F0-8543-A33D-B29DD99CB8E8}"/>
              </a:ext>
            </a:extLst>
          </p:cNvPr>
          <p:cNvSpPr/>
          <p:nvPr/>
        </p:nvSpPr>
        <p:spPr>
          <a:xfrm>
            <a:off x="1692727" y="446314"/>
            <a:ext cx="2710543" cy="197031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Οι Κύπριοι τότε δεν πολέμησαν στο πλευρό των Περσών (εναντίον των άλλων Ελλήνων). </a:t>
            </a:r>
          </a:p>
        </p:txBody>
      </p:sp>
      <p:sp>
        <p:nvSpPr>
          <p:cNvPr id="5" name="Φυσαλίδα ομιλίας: Ορθογώνιο με στρογγυλεμένες γωνίες 4">
            <a:extLst>
              <a:ext uri="{FF2B5EF4-FFF2-40B4-BE49-F238E27FC236}">
                <a16:creationId xmlns:a16="http://schemas.microsoft.com/office/drawing/2014/main" id="{25E9700C-71A2-5CEA-1178-6814E9E1A8FC}"/>
              </a:ext>
            </a:extLst>
          </p:cNvPr>
          <p:cNvSpPr/>
          <p:nvPr/>
        </p:nvSpPr>
        <p:spPr>
          <a:xfrm>
            <a:off x="4740728" y="446313"/>
            <a:ext cx="2710543" cy="197031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Οι Κύπριοι πολέμησαν στο πλευρό των Περσών.</a:t>
            </a:r>
          </a:p>
        </p:txBody>
      </p:sp>
      <p:sp>
        <p:nvSpPr>
          <p:cNvPr id="6" name="Φυσαλίδα ομιλίας: Ορθογώνιο με στρογγυλεμένες γωνίες 5">
            <a:extLst>
              <a:ext uri="{FF2B5EF4-FFF2-40B4-BE49-F238E27FC236}">
                <a16:creationId xmlns:a16="http://schemas.microsoft.com/office/drawing/2014/main" id="{72EEC68B-2568-79B1-3D64-4D490ED2EA79}"/>
              </a:ext>
            </a:extLst>
          </p:cNvPr>
          <p:cNvSpPr/>
          <p:nvPr/>
        </p:nvSpPr>
        <p:spPr>
          <a:xfrm>
            <a:off x="8235043" y="790917"/>
            <a:ext cx="3869871" cy="197031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Οι Κύπριοι τότε δεν πολέμησαν στο πλευρό των Περσών (εναντίον των άλλων Ελλήνων) επειδή ήταν «προδότες», αλλά επειδή η Κύπρος ήταν τότε υποτελής στην Περσική Αυτοκρατορία. </a:t>
            </a:r>
          </a:p>
        </p:txBody>
      </p:sp>
      <p:sp>
        <p:nvSpPr>
          <p:cNvPr id="7" name="Φυσαλίδα ομιλίας: Ορθογώνιο με στρογγυλεμένες γωνίες 6">
            <a:extLst>
              <a:ext uri="{FF2B5EF4-FFF2-40B4-BE49-F238E27FC236}">
                <a16:creationId xmlns:a16="http://schemas.microsoft.com/office/drawing/2014/main" id="{FDFF6B9C-0F82-135C-0D54-9490F08B811D}"/>
              </a:ext>
            </a:extLst>
          </p:cNvPr>
          <p:cNvSpPr/>
          <p:nvPr/>
        </p:nvSpPr>
        <p:spPr>
          <a:xfrm>
            <a:off x="767441" y="4189551"/>
            <a:ext cx="2030189" cy="197031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Η στρατολογία τους ήταν υποχρεωτική.</a:t>
            </a:r>
          </a:p>
        </p:txBody>
      </p:sp>
      <p:sp>
        <p:nvSpPr>
          <p:cNvPr id="8" name="Φυσαλίδα ομιλίας: Ορθογώνιο με στρογγυλεμένες γωνίες 7">
            <a:extLst>
              <a:ext uri="{FF2B5EF4-FFF2-40B4-BE49-F238E27FC236}">
                <a16:creationId xmlns:a16="http://schemas.microsoft.com/office/drawing/2014/main" id="{EDA1BE6B-6298-4444-0C0B-0FE10731EA26}"/>
              </a:ext>
            </a:extLst>
          </p:cNvPr>
          <p:cNvSpPr/>
          <p:nvPr/>
        </p:nvSpPr>
        <p:spPr>
          <a:xfrm>
            <a:off x="3173187" y="3819772"/>
            <a:ext cx="2710543" cy="197031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Η έννοια του ενιαίου ελληνικού έθνους-κράτους δεν υπήρχε ακόμα.</a:t>
            </a:r>
          </a:p>
        </p:txBody>
      </p:sp>
      <p:sp>
        <p:nvSpPr>
          <p:cNvPr id="11" name="Φυσαλίδα ομιλίας: Ορθογώνιο με στρογγυλεμένες γωνίες 10">
            <a:extLst>
              <a:ext uri="{FF2B5EF4-FFF2-40B4-BE49-F238E27FC236}">
                <a16:creationId xmlns:a16="http://schemas.microsoft.com/office/drawing/2014/main" id="{B2C11F2C-0D19-1D20-F415-72CF60D34DFD}"/>
              </a:ext>
            </a:extLst>
          </p:cNvPr>
          <p:cNvSpPr/>
          <p:nvPr/>
        </p:nvSpPr>
        <p:spPr>
          <a:xfrm>
            <a:off x="9394371" y="3830657"/>
            <a:ext cx="2710543" cy="197031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Η Κύπρος ως μέρος της περσικής διοικητικής δομής.</a:t>
            </a:r>
          </a:p>
        </p:txBody>
      </p:sp>
      <p:sp>
        <p:nvSpPr>
          <p:cNvPr id="12" name="Φυσαλίδα ομιλίας: Ορθογώνιο με στρογγυλεμένες γωνίες 11">
            <a:extLst>
              <a:ext uri="{FF2B5EF4-FFF2-40B4-BE49-F238E27FC236}">
                <a16:creationId xmlns:a16="http://schemas.microsoft.com/office/drawing/2014/main" id="{1D3E56C2-A73D-3672-58BD-471E7D3CE7CE}"/>
              </a:ext>
            </a:extLst>
          </p:cNvPr>
          <p:cNvSpPr/>
          <p:nvPr/>
        </p:nvSpPr>
        <p:spPr>
          <a:xfrm>
            <a:off x="6308271" y="4332513"/>
            <a:ext cx="2710543" cy="197031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dirty="0"/>
              <a:t>Οι πολιτικές και γεωγραφικές συνθήκες της εποχής καθορίζουν τη δράση των ανθρώπων.</a:t>
            </a:r>
          </a:p>
          <a:p>
            <a:pPr algn="ctr"/>
            <a:endParaRPr lang="el-GR" dirty="0"/>
          </a:p>
        </p:txBody>
      </p:sp>
    </p:spTree>
    <p:extLst>
      <p:ext uri="{BB962C8B-B14F-4D97-AF65-F5344CB8AC3E}">
        <p14:creationId xmlns:p14="http://schemas.microsoft.com/office/powerpoint/2010/main" val="29679041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5148843-527A-EDF8-A587-3F882830A377}"/>
              </a:ext>
            </a:extLst>
          </p:cNvPr>
          <p:cNvSpPr>
            <a:spLocks noGrp="1"/>
          </p:cNvSpPr>
          <p:nvPr>
            <p:ph type="title"/>
          </p:nvPr>
        </p:nvSpPr>
        <p:spPr>
          <a:xfrm>
            <a:off x="674913" y="2579914"/>
            <a:ext cx="10624457" cy="1230086"/>
          </a:xfrm>
          <a:ln w="57150">
            <a:solidFill>
              <a:schemeClr val="tx1"/>
            </a:solidFill>
          </a:ln>
        </p:spPr>
        <p:txBody>
          <a:bodyPr>
            <a:normAutofit/>
          </a:bodyPr>
          <a:lstStyle/>
          <a:p>
            <a:pPr marL="342900" indent="-342900" algn="just">
              <a:buFont typeface="Wingdings" panose="05000000000000000000" pitchFamily="2" charset="2"/>
              <a:buChar char="q"/>
            </a:pPr>
            <a:r>
              <a:rPr lang="el-GR" sz="2000" b="1" dirty="0">
                <a:latin typeface="Aptos" panose="020B0004020202020204" pitchFamily="34" charset="0"/>
              </a:rPr>
              <a:t>Έβδομη δραστηριότητα : Εξετάζουμε τη μεταβολή της ιστορικής σημαντικότητας μέσω της εξέλιξης των αφηγήσεων για τον </a:t>
            </a:r>
            <a:r>
              <a:rPr lang="el-GR" sz="2000" b="1" dirty="0" err="1">
                <a:latin typeface="Aptos" panose="020B0004020202020204" pitchFamily="34" charset="0"/>
              </a:rPr>
              <a:t>Ονήσιλο</a:t>
            </a:r>
            <a:r>
              <a:rPr lang="el-GR" sz="2000" b="1" dirty="0">
                <a:latin typeface="Aptos" panose="020B0004020202020204" pitchFamily="34" charset="0"/>
              </a:rPr>
              <a:t>, αναλύοντας πώς η μετάβαση από την απλή καταγραφή του θρύλου στην ιδεολογική του πλαισίωση.</a:t>
            </a:r>
            <a:endParaRPr lang="el-GR" sz="2000" dirty="0">
              <a:latin typeface="Aptos" panose="020B0004020202020204" pitchFamily="34" charset="0"/>
            </a:endParaRPr>
          </a:p>
        </p:txBody>
      </p:sp>
      <p:sp>
        <p:nvSpPr>
          <p:cNvPr id="3" name="TextBox 2">
            <a:extLst>
              <a:ext uri="{FF2B5EF4-FFF2-40B4-BE49-F238E27FC236}">
                <a16:creationId xmlns:a16="http://schemas.microsoft.com/office/drawing/2014/main" id="{C07FFEE2-C4A6-BAC3-1D1B-E434059CE687}"/>
              </a:ext>
            </a:extLst>
          </p:cNvPr>
          <p:cNvSpPr txBox="1"/>
          <p:nvPr/>
        </p:nvSpPr>
        <p:spPr>
          <a:xfrm>
            <a:off x="8850086" y="4904550"/>
            <a:ext cx="3341914" cy="1200329"/>
          </a:xfrm>
          <a:prstGeom prst="rect">
            <a:avLst/>
          </a:prstGeom>
          <a:noFill/>
        </p:spPr>
        <p:txBody>
          <a:bodyPr wrap="square">
            <a:spAutoFit/>
          </a:bodyPr>
          <a:lstStyle/>
          <a:p>
            <a:r>
              <a:rPr lang="el-GR" sz="1200" b="1" dirty="0">
                <a:solidFill>
                  <a:srgbClr val="002060"/>
                </a:solidFill>
              </a:rPr>
              <a:t>Διαδικαστικές Έννοιες (χρόνος/αλλαγή/συνέχεια, αίτια/συνέπειες, ιστορική </a:t>
            </a:r>
            <a:r>
              <a:rPr lang="el-GR" sz="1200" b="1" dirty="0" err="1">
                <a:solidFill>
                  <a:srgbClr val="002060"/>
                </a:solidFill>
              </a:rPr>
              <a:t>ενσυναίσθηση</a:t>
            </a:r>
            <a:r>
              <a:rPr lang="el-GR" sz="1200" b="1" dirty="0">
                <a:solidFill>
                  <a:srgbClr val="002060"/>
                </a:solidFill>
              </a:rPr>
              <a:t>, </a:t>
            </a:r>
            <a:r>
              <a:rPr lang="el-GR" sz="1200" b="1" dirty="0" err="1">
                <a:solidFill>
                  <a:srgbClr val="002060"/>
                </a:solidFill>
              </a:rPr>
              <a:t>πολυπρισματικότητα</a:t>
            </a:r>
            <a:r>
              <a:rPr lang="el-GR" sz="1200" b="1" dirty="0">
                <a:solidFill>
                  <a:srgbClr val="002060"/>
                </a:solidFill>
              </a:rPr>
              <a:t>, επικαιροποίηση)</a:t>
            </a:r>
          </a:p>
          <a:p>
            <a:r>
              <a:rPr lang="el-GR" sz="1200" b="1" dirty="0">
                <a:solidFill>
                  <a:srgbClr val="002060"/>
                </a:solidFill>
              </a:rPr>
              <a:t>Ερμηνείες (πηγές/ ιστορικές αναφορές, σημαντικότητα/ ιεράρχηση, ταξινόμηση, χρήση ιστορικών όρων) </a:t>
            </a:r>
          </a:p>
        </p:txBody>
      </p:sp>
    </p:spTree>
    <p:extLst>
      <p:ext uri="{BB962C8B-B14F-4D97-AF65-F5344CB8AC3E}">
        <p14:creationId xmlns:p14="http://schemas.microsoft.com/office/powerpoint/2010/main" val="2011282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F5CD8-07B3-A73B-7643-4BE4FBF2DD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0D4BCB2-17A3-6A56-8E1B-EA5E53991223}"/>
              </a:ext>
            </a:extLst>
          </p:cNvPr>
          <p:cNvSpPr txBox="1"/>
          <p:nvPr/>
        </p:nvSpPr>
        <p:spPr>
          <a:xfrm>
            <a:off x="740229" y="499320"/>
            <a:ext cx="6094140" cy="2238818"/>
          </a:xfrm>
          <a:prstGeom prst="rect">
            <a:avLst/>
          </a:prstGeom>
          <a:noFill/>
        </p:spPr>
        <p:txBody>
          <a:bodyPr wrap="square">
            <a:spAutoFit/>
          </a:bodyPr>
          <a:lstStyle/>
          <a:p>
            <a:pPr algn="just">
              <a:lnSpc>
                <a:spcPts val="1800"/>
              </a:lnSpc>
              <a:spcAft>
                <a:spcPts val="800"/>
              </a:spcAft>
              <a:buNone/>
            </a:pPr>
            <a:r>
              <a:rPr lang="el-GR" sz="20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ΔΕΙΚΤΕΣ ΕΠΙΣΤΗΜΟΛΟΓΙΚΗΣ ΚΑΤΑΝΟΗΣΗΣ (Δείκτες ιστορικών δεξιοτήτων)</a:t>
            </a:r>
            <a:endParaRPr lang="el-GR" sz="20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20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Μεταβολές στη σημαντικότητα γεγονότων, προσώπων, αντικειμένων, αλλαγών, αιτιών, συνεπειών με την πάροδο του χρόνου</a:t>
            </a:r>
            <a:r>
              <a:rPr lang="el-GR" sz="20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 </a:t>
            </a:r>
          </a:p>
          <a:p>
            <a:pPr algn="just">
              <a:lnSpc>
                <a:spcPts val="1800"/>
              </a:lnSpc>
              <a:spcAft>
                <a:spcPts val="800"/>
              </a:spcAft>
            </a:pPr>
            <a:r>
              <a:rPr lang="el-GR" sz="2000" kern="100" dirty="0">
                <a:solidFill>
                  <a:srgbClr val="002060"/>
                </a:solidFill>
                <a:latin typeface="Times New Roman" panose="02020603050405020304" pitchFamily="18" charset="0"/>
                <a:ea typeface="Aptos" panose="020B0004020202020204" pitchFamily="34" charset="0"/>
                <a:cs typeface="Times New Roman" panose="02020603050405020304" pitchFamily="18" charset="0"/>
              </a:rPr>
              <a:t>Ιδέες και αντιλήψεις των ανθρώπων στο παρελθόν για συγκεκριμένα θέματα</a:t>
            </a:r>
            <a:endParaRPr lang="el-GR" sz="2000" kern="100" dirty="0">
              <a:solidFill>
                <a:srgbClr val="002060"/>
              </a:solidFill>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endParaRPr lang="el-GR" sz="14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035C63C2-D3DB-0F2F-B0F0-B13B28DA9110}"/>
              </a:ext>
            </a:extLst>
          </p:cNvPr>
          <p:cNvPicPr>
            <a:picLocks noChangeAspect="1"/>
          </p:cNvPicPr>
          <p:nvPr/>
        </p:nvPicPr>
        <p:blipFill>
          <a:blip r:embed="rId2">
            <a:extLst>
              <a:ext uri="{28A0092B-C50C-407E-A947-70E740481C1C}">
                <a14:useLocalDpi xmlns:a14="http://schemas.microsoft.com/office/drawing/2010/main" val="0"/>
              </a:ext>
            </a:extLst>
          </a:blip>
          <a:srcRect l="19480" t="31485" r="45476" b="43651"/>
          <a:stretch>
            <a:fillRect/>
          </a:stretch>
        </p:blipFill>
        <p:spPr>
          <a:xfrm rot="10800000">
            <a:off x="6430750" y="3058884"/>
            <a:ext cx="5608849" cy="3068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77209C4-032C-C19E-DB14-C417BF48BA2D}"/>
              </a:ext>
            </a:extLst>
          </p:cNvPr>
          <p:cNvSpPr txBox="1"/>
          <p:nvPr/>
        </p:nvSpPr>
        <p:spPr>
          <a:xfrm>
            <a:off x="6822438" y="6238714"/>
            <a:ext cx="5029383" cy="298480"/>
          </a:xfrm>
          <a:prstGeom prst="rect">
            <a:avLst/>
          </a:prstGeom>
          <a:noFill/>
        </p:spPr>
        <p:txBody>
          <a:bodyPr wrap="square">
            <a:spAutoFit/>
          </a:bodyPr>
          <a:lstStyle/>
          <a:p>
            <a:pPr algn="just">
              <a:lnSpc>
                <a:spcPct val="150000"/>
              </a:lnSpc>
              <a:spcAft>
                <a:spcPts val="1000"/>
              </a:spcAft>
              <a:buNone/>
            </a:pPr>
            <a:r>
              <a:rPr lang="el-GR" sz="1000" dirty="0">
                <a:latin typeface="Times New Roman" panose="02020603050405020304" pitchFamily="18" charset="0"/>
                <a:ea typeface="Times New Roman" panose="02020603050405020304" pitchFamily="18" charset="0"/>
                <a:cs typeface="Times New Roman" panose="02020603050405020304" pitchFamily="18" charset="0"/>
              </a:rPr>
              <a:t>Κλεάνθης Π.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Γεωργιάδης,  </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Ιστορία της Κύπρου,</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 Α. Π. Πολίτης,</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Λευκωσία, 1965, σελ. </a:t>
            </a:r>
            <a:r>
              <a:rPr lang="el-GR" sz="1000" dirty="0">
                <a:latin typeface="Times New Roman" panose="02020603050405020304" pitchFamily="18" charset="0"/>
                <a:ea typeface="Times New Roman" panose="02020603050405020304" pitchFamily="18" charset="0"/>
                <a:cs typeface="Times New Roman" panose="02020603050405020304" pitchFamily="18" charset="0"/>
              </a:rPr>
              <a:t>53</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Εικόνα 6">
            <a:extLst>
              <a:ext uri="{FF2B5EF4-FFF2-40B4-BE49-F238E27FC236}">
                <a16:creationId xmlns:a16="http://schemas.microsoft.com/office/drawing/2014/main" id="{1265014A-571D-1E54-0993-E3E7D6FE381F}"/>
              </a:ext>
            </a:extLst>
          </p:cNvPr>
          <p:cNvPicPr>
            <a:picLocks noChangeAspect="1"/>
          </p:cNvPicPr>
          <p:nvPr/>
        </p:nvPicPr>
        <p:blipFill>
          <a:blip r:embed="rId3">
            <a:extLst>
              <a:ext uri="{28A0092B-C50C-407E-A947-70E740481C1C}">
                <a14:useLocalDpi xmlns:a14="http://schemas.microsoft.com/office/drawing/2010/main" val="0"/>
              </a:ext>
            </a:extLst>
          </a:blip>
          <a:srcRect l="4761" t="5365" r="10253" b="8944"/>
          <a:stretch>
            <a:fillRect/>
          </a:stretch>
        </p:blipFill>
        <p:spPr>
          <a:xfrm>
            <a:off x="9863056" y="320389"/>
            <a:ext cx="2084016" cy="25750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Εικόνα 8">
            <a:extLst>
              <a:ext uri="{FF2B5EF4-FFF2-40B4-BE49-F238E27FC236}">
                <a16:creationId xmlns:a16="http://schemas.microsoft.com/office/drawing/2014/main" id="{F821AA70-6AFF-B3C3-D05F-C6397480933C}"/>
              </a:ext>
            </a:extLst>
          </p:cNvPr>
          <p:cNvPicPr>
            <a:picLocks noChangeAspect="1"/>
          </p:cNvPicPr>
          <p:nvPr/>
        </p:nvPicPr>
        <p:blipFill>
          <a:blip r:embed="rId4">
            <a:extLst>
              <a:ext uri="{28A0092B-C50C-407E-A947-70E740481C1C}">
                <a14:useLocalDpi xmlns:a14="http://schemas.microsoft.com/office/drawing/2010/main" val="0"/>
              </a:ext>
            </a:extLst>
          </a:blip>
          <a:srcRect l="11626" t="53334" r="51789" b="26016"/>
          <a:stretch>
            <a:fillRect/>
          </a:stretch>
        </p:blipFill>
        <p:spPr>
          <a:xfrm>
            <a:off x="922367" y="3091544"/>
            <a:ext cx="5173633" cy="3068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AB4F13BA-210B-61D5-EEBA-593898DC85D6}"/>
              </a:ext>
            </a:extLst>
          </p:cNvPr>
          <p:cNvSpPr txBox="1"/>
          <p:nvPr/>
        </p:nvSpPr>
        <p:spPr>
          <a:xfrm>
            <a:off x="922367" y="6209440"/>
            <a:ext cx="6094140" cy="298480"/>
          </a:xfrm>
          <a:prstGeom prst="rect">
            <a:avLst/>
          </a:prstGeom>
          <a:noFill/>
        </p:spPr>
        <p:txBody>
          <a:bodyPr wrap="square">
            <a:spAutoFit/>
          </a:bodyPr>
          <a:lstStyle/>
          <a:p>
            <a:pPr algn="just">
              <a:lnSpc>
                <a:spcPct val="150000"/>
              </a:lnSpc>
              <a:spcAft>
                <a:spcPts val="1000"/>
              </a:spcAft>
              <a:buNone/>
            </a:pPr>
            <a:r>
              <a:rPr lang="el-GR" sz="1000" dirty="0">
                <a:latin typeface="Times New Roman" panose="02020603050405020304" pitchFamily="18" charset="0"/>
                <a:ea typeface="Times New Roman" panose="02020603050405020304" pitchFamily="18" charset="0"/>
                <a:cs typeface="Times New Roman" panose="02020603050405020304" pitchFamily="18" charset="0"/>
              </a:rPr>
              <a:t>Κλεάνθης Π.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Γεωργιάδης,  </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Ιστορία της Κύπρου,</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 Α. Π. Πολίτης,</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Λευκωσία, 1960, σελ. 44.</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Εικόνα 11">
            <a:extLst>
              <a:ext uri="{FF2B5EF4-FFF2-40B4-BE49-F238E27FC236}">
                <a16:creationId xmlns:a16="http://schemas.microsoft.com/office/drawing/2014/main" id="{8F12396A-CA8A-A8E0-049D-D4BC770A09B1}"/>
              </a:ext>
            </a:extLst>
          </p:cNvPr>
          <p:cNvPicPr>
            <a:picLocks noChangeAspect="1"/>
          </p:cNvPicPr>
          <p:nvPr/>
        </p:nvPicPr>
        <p:blipFill>
          <a:blip r:embed="rId5">
            <a:extLst>
              <a:ext uri="{28A0092B-C50C-407E-A947-70E740481C1C}">
                <a14:useLocalDpi xmlns:a14="http://schemas.microsoft.com/office/drawing/2010/main" val="0"/>
              </a:ext>
            </a:extLst>
          </a:blip>
          <a:srcRect l="46071" t="2857" r="8928" b="12857"/>
          <a:stretch>
            <a:fillRect/>
          </a:stretch>
        </p:blipFill>
        <p:spPr>
          <a:xfrm>
            <a:off x="7203423" y="320806"/>
            <a:ext cx="2419548" cy="25884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50939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182B2-C102-8B6D-5110-FDF58ECE0FE4}"/>
            </a:ext>
          </a:extLst>
        </p:cNvPr>
        <p:cNvGrpSpPr/>
        <p:nvPr/>
      </p:nvGrpSpPr>
      <p:grpSpPr>
        <a:xfrm>
          <a:off x="0" y="0"/>
          <a:ext cx="0" cy="0"/>
          <a:chOff x="0" y="0"/>
          <a:chExt cx="0" cy="0"/>
        </a:xfrm>
      </p:grpSpPr>
      <p:pic>
        <p:nvPicPr>
          <p:cNvPr id="4" name="Εικόνα 3">
            <a:extLst>
              <a:ext uri="{FF2B5EF4-FFF2-40B4-BE49-F238E27FC236}">
                <a16:creationId xmlns:a16="http://schemas.microsoft.com/office/drawing/2014/main" id="{5AE25527-7E34-1089-D66A-4CE0C49D9909}"/>
              </a:ext>
            </a:extLst>
          </p:cNvPr>
          <p:cNvPicPr>
            <a:picLocks noChangeAspect="1"/>
          </p:cNvPicPr>
          <p:nvPr/>
        </p:nvPicPr>
        <p:blipFill>
          <a:blip r:embed="rId2">
            <a:extLst>
              <a:ext uri="{28A0092B-C50C-407E-A947-70E740481C1C}">
                <a14:useLocalDpi xmlns:a14="http://schemas.microsoft.com/office/drawing/2010/main" val="0"/>
              </a:ext>
            </a:extLst>
          </a:blip>
          <a:srcRect l="19480" t="31485" r="45476" b="43651"/>
          <a:stretch>
            <a:fillRect/>
          </a:stretch>
        </p:blipFill>
        <p:spPr>
          <a:xfrm rot="10800000">
            <a:off x="6430750" y="3058884"/>
            <a:ext cx="5608849" cy="3068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87CBC55-0BB6-A36A-F0D7-DDC2CFFF3B9A}"/>
              </a:ext>
            </a:extLst>
          </p:cNvPr>
          <p:cNvSpPr txBox="1"/>
          <p:nvPr/>
        </p:nvSpPr>
        <p:spPr>
          <a:xfrm>
            <a:off x="6822438" y="6238714"/>
            <a:ext cx="5029383" cy="298480"/>
          </a:xfrm>
          <a:prstGeom prst="rect">
            <a:avLst/>
          </a:prstGeom>
          <a:noFill/>
        </p:spPr>
        <p:txBody>
          <a:bodyPr wrap="square">
            <a:spAutoFit/>
          </a:bodyPr>
          <a:lstStyle/>
          <a:p>
            <a:pPr algn="just">
              <a:lnSpc>
                <a:spcPct val="150000"/>
              </a:lnSpc>
              <a:spcAft>
                <a:spcPts val="1000"/>
              </a:spcAft>
              <a:buNone/>
            </a:pPr>
            <a:r>
              <a:rPr lang="el-GR" sz="1000" dirty="0">
                <a:latin typeface="Times New Roman" panose="02020603050405020304" pitchFamily="18" charset="0"/>
                <a:ea typeface="Times New Roman" panose="02020603050405020304" pitchFamily="18" charset="0"/>
                <a:cs typeface="Times New Roman" panose="02020603050405020304" pitchFamily="18" charset="0"/>
              </a:rPr>
              <a:t>Κλεάνθης Π.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Γεωργιάδης,  </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Ιστορία της Κύπρου,</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 Α. Π. Πολίτης,</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Λευκωσία, 1965, σελ. </a:t>
            </a:r>
            <a:r>
              <a:rPr lang="el-GR" sz="1000" dirty="0">
                <a:latin typeface="Times New Roman" panose="02020603050405020304" pitchFamily="18" charset="0"/>
                <a:ea typeface="Times New Roman" panose="02020603050405020304" pitchFamily="18" charset="0"/>
                <a:cs typeface="Times New Roman" panose="02020603050405020304" pitchFamily="18" charset="0"/>
              </a:rPr>
              <a:t>53</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9" name="Εικόνα 8">
            <a:extLst>
              <a:ext uri="{FF2B5EF4-FFF2-40B4-BE49-F238E27FC236}">
                <a16:creationId xmlns:a16="http://schemas.microsoft.com/office/drawing/2014/main" id="{530C0D7C-6894-16A0-81FA-A09ECE0DF8BB}"/>
              </a:ext>
            </a:extLst>
          </p:cNvPr>
          <p:cNvPicPr>
            <a:picLocks noChangeAspect="1"/>
          </p:cNvPicPr>
          <p:nvPr/>
        </p:nvPicPr>
        <p:blipFill>
          <a:blip r:embed="rId3">
            <a:extLst>
              <a:ext uri="{28A0092B-C50C-407E-A947-70E740481C1C}">
                <a14:useLocalDpi xmlns:a14="http://schemas.microsoft.com/office/drawing/2010/main" val="0"/>
              </a:ext>
            </a:extLst>
          </a:blip>
          <a:srcRect l="11626" t="53334" r="51789" b="26016"/>
          <a:stretch>
            <a:fillRect/>
          </a:stretch>
        </p:blipFill>
        <p:spPr>
          <a:xfrm>
            <a:off x="922367" y="3091544"/>
            <a:ext cx="5173633" cy="3068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5641B4A1-576C-2EA2-57DB-9AAE31F1BFEC}"/>
              </a:ext>
            </a:extLst>
          </p:cNvPr>
          <p:cNvSpPr txBox="1"/>
          <p:nvPr/>
        </p:nvSpPr>
        <p:spPr>
          <a:xfrm>
            <a:off x="922367" y="6209440"/>
            <a:ext cx="6094140" cy="298480"/>
          </a:xfrm>
          <a:prstGeom prst="rect">
            <a:avLst/>
          </a:prstGeom>
          <a:noFill/>
        </p:spPr>
        <p:txBody>
          <a:bodyPr wrap="square">
            <a:spAutoFit/>
          </a:bodyPr>
          <a:lstStyle/>
          <a:p>
            <a:pPr algn="just">
              <a:lnSpc>
                <a:spcPct val="150000"/>
              </a:lnSpc>
              <a:spcAft>
                <a:spcPts val="1000"/>
              </a:spcAft>
              <a:buNone/>
            </a:pPr>
            <a:r>
              <a:rPr lang="el-GR" sz="1000" dirty="0">
                <a:latin typeface="Times New Roman" panose="02020603050405020304" pitchFamily="18" charset="0"/>
                <a:ea typeface="Times New Roman" panose="02020603050405020304" pitchFamily="18" charset="0"/>
                <a:cs typeface="Times New Roman" panose="02020603050405020304" pitchFamily="18" charset="0"/>
              </a:rPr>
              <a:t>Κλεάνθης Π.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Γεωργιάδης,  </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Ιστορία της Κύπρου,</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 Α. Π. Πολίτης,</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Λευκωσία, 1960, σελ. 44.</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Ορθογώνιο: Στρογγύλεμα γωνιών 1">
            <a:extLst>
              <a:ext uri="{FF2B5EF4-FFF2-40B4-BE49-F238E27FC236}">
                <a16:creationId xmlns:a16="http://schemas.microsoft.com/office/drawing/2014/main" id="{F5CA0E14-4C15-48B5-A6CE-22D2ADE4366F}"/>
              </a:ext>
            </a:extLst>
          </p:cNvPr>
          <p:cNvSpPr/>
          <p:nvPr/>
        </p:nvSpPr>
        <p:spPr>
          <a:xfrm rot="10800000" flipV="1">
            <a:off x="678763" y="745680"/>
            <a:ext cx="8682951" cy="6513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Η διαφοροποίηση  αντανακλά τη ραγδαία  μεταβολή των πολιτικών  προτεραιοτήτων </a:t>
            </a:r>
          </a:p>
        </p:txBody>
      </p:sp>
      <p:sp>
        <p:nvSpPr>
          <p:cNvPr id="6" name="Ορθογώνιο: Στρογγύλεμα γωνιών 5">
            <a:extLst>
              <a:ext uri="{FF2B5EF4-FFF2-40B4-BE49-F238E27FC236}">
                <a16:creationId xmlns:a16="http://schemas.microsoft.com/office/drawing/2014/main" id="{204CCA0A-E0A1-B891-F370-43D014557060}"/>
              </a:ext>
            </a:extLst>
          </p:cNvPr>
          <p:cNvSpPr/>
          <p:nvPr/>
        </p:nvSpPr>
        <p:spPr>
          <a:xfrm>
            <a:off x="654178" y="2342048"/>
            <a:ext cx="8682951" cy="4692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Χρήση  Αρχαίας Ιστορίας ως  μέσου  εθνικής  νομιμοποίησης του πολιτικού  αιτήματος</a:t>
            </a:r>
          </a:p>
        </p:txBody>
      </p:sp>
      <p:sp>
        <p:nvSpPr>
          <p:cNvPr id="8" name="Ορθογώνιο: Στρογγύλεμα γωνιών 7">
            <a:extLst>
              <a:ext uri="{FF2B5EF4-FFF2-40B4-BE49-F238E27FC236}">
                <a16:creationId xmlns:a16="http://schemas.microsoft.com/office/drawing/2014/main" id="{458DAED8-C336-5303-4C33-A30E3EFA99AA}"/>
              </a:ext>
            </a:extLst>
          </p:cNvPr>
          <p:cNvSpPr/>
          <p:nvPr/>
        </p:nvSpPr>
        <p:spPr>
          <a:xfrm>
            <a:off x="654179" y="46879"/>
            <a:ext cx="8682950" cy="5695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Προσδίδει  στο  γεγονός  έντονο ιδεολογικό  πρόσημο </a:t>
            </a:r>
          </a:p>
        </p:txBody>
      </p:sp>
      <p:sp>
        <p:nvSpPr>
          <p:cNvPr id="10" name="Ορθογώνιο: Στρογγύλεμα γωνιών 9">
            <a:extLst>
              <a:ext uri="{FF2B5EF4-FFF2-40B4-BE49-F238E27FC236}">
                <a16:creationId xmlns:a16="http://schemas.microsoft.com/office/drawing/2014/main" id="{2153555C-E684-ED90-48BF-D7F37F4123D6}"/>
              </a:ext>
            </a:extLst>
          </p:cNvPr>
          <p:cNvSpPr/>
          <p:nvPr/>
        </p:nvSpPr>
        <p:spPr>
          <a:xfrm>
            <a:off x="715404" y="1500665"/>
            <a:ext cx="8682950" cy="5695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Στροφή  της  πολιτικής ηγεσίας προς την πολιτική  της ΕΝΩΣΗΣ</a:t>
            </a:r>
          </a:p>
        </p:txBody>
      </p:sp>
    </p:spTree>
    <p:extLst>
      <p:ext uri="{BB962C8B-B14F-4D97-AF65-F5344CB8AC3E}">
        <p14:creationId xmlns:p14="http://schemas.microsoft.com/office/powerpoint/2010/main" val="2987059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FEBB7B3-C882-0C85-DA91-C4B655EEE674}"/>
              </a:ext>
            </a:extLst>
          </p:cNvPr>
          <p:cNvSpPr>
            <a:spLocks noGrp="1"/>
          </p:cNvSpPr>
          <p:nvPr>
            <p:ph type="title"/>
          </p:nvPr>
        </p:nvSpPr>
        <p:spPr>
          <a:xfrm>
            <a:off x="740228" y="2416629"/>
            <a:ext cx="8109858" cy="1828799"/>
          </a:xfrm>
          <a:ln w="38100">
            <a:solidFill>
              <a:schemeClr val="tx1"/>
            </a:solidFill>
          </a:ln>
        </p:spPr>
        <p:txBody>
          <a:bodyPr>
            <a:noAutofit/>
          </a:bodyPr>
          <a:lstStyle/>
          <a:p>
            <a:pPr marL="342900" indent="-342900" algn="just">
              <a:buFont typeface="Wingdings" panose="05000000000000000000" pitchFamily="2" charset="2"/>
              <a:buChar char="q"/>
            </a:pPr>
            <a:r>
              <a:rPr lang="el-GR" sz="2000" b="1" dirty="0">
                <a:latin typeface="Aptos" panose="020B0004020202020204" pitchFamily="34" charset="0"/>
              </a:rPr>
              <a:t>Όγδοη δραστηριότητα  : Οι μαθητές/μαθήτριες  ασκούνται στον εντοπισμό των ιδεολογικών φορτίσεων πίσω από τις λέξεις, διερευνώντας, για παράδειγμα, τη νοηματική διάκριση μεταξύ "επανάστασης" και "απελευθερωτικού αγώνα", ώστε να αντιληφθούν την Ιστορία ως πεδίο συγκρουόμενων ερμηνειών.</a:t>
            </a:r>
            <a:br>
              <a:rPr lang="el-GR" sz="2000" b="1" dirty="0">
                <a:latin typeface="Aptos" panose="020B0004020202020204" pitchFamily="34" charset="0"/>
              </a:rPr>
            </a:br>
            <a:r>
              <a:rPr lang="el-GR" sz="2000" b="1" dirty="0">
                <a:latin typeface="Aptos" panose="020B0004020202020204" pitchFamily="34" charset="0"/>
              </a:rPr>
              <a:t> </a:t>
            </a:r>
            <a:br>
              <a:rPr lang="el-GR" sz="2000" b="1" dirty="0">
                <a:latin typeface="Aptos" panose="020B0004020202020204" pitchFamily="34" charset="0"/>
              </a:rPr>
            </a:br>
            <a:endParaRPr lang="el-GR" sz="2000" b="1" dirty="0">
              <a:latin typeface="Aptos" panose="020B0004020202020204" pitchFamily="34" charset="0"/>
            </a:endParaRPr>
          </a:p>
        </p:txBody>
      </p:sp>
    </p:spTree>
    <p:extLst>
      <p:ext uri="{BB962C8B-B14F-4D97-AF65-F5344CB8AC3E}">
        <p14:creationId xmlns:p14="http://schemas.microsoft.com/office/powerpoint/2010/main" val="3937377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A82BF-5A69-FC82-2962-CD913743CF0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C3BF28-1052-7488-B0C5-64CDC2097819}"/>
              </a:ext>
            </a:extLst>
          </p:cNvPr>
          <p:cNvSpPr txBox="1"/>
          <p:nvPr/>
        </p:nvSpPr>
        <p:spPr>
          <a:xfrm>
            <a:off x="980300" y="214110"/>
            <a:ext cx="2927671" cy="1636345"/>
          </a:xfrm>
          <a:prstGeom prst="rect">
            <a:avLst/>
          </a:prstGeom>
          <a:noFill/>
        </p:spPr>
        <p:txBody>
          <a:bodyPr wrap="square">
            <a:spAutoFit/>
          </a:bodyPr>
          <a:lstStyle/>
          <a:p>
            <a:pPr algn="just">
              <a:lnSpc>
                <a:spcPts val="1800"/>
              </a:lnSpc>
              <a:spcAft>
                <a:spcPts val="800"/>
              </a:spcAft>
              <a:buNone/>
            </a:pPr>
            <a:r>
              <a:rPr lang="el-GR" sz="1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ΔΕΙΚΤΕΣ ΕΠΙΣΤΗΜΟΛΟΓΙΚΗΣ ΚΑΤΑΝΟΗΣΗΣ </a:t>
            </a:r>
          </a:p>
          <a:p>
            <a:pPr algn="just">
              <a:lnSpc>
                <a:spcPts val="1800"/>
              </a:lnSpc>
              <a:spcAft>
                <a:spcPts val="800"/>
              </a:spcAft>
              <a:buNone/>
            </a:pPr>
            <a:r>
              <a:rPr lang="el-GR" sz="1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(Δείκτες ιστορικών δεξιοτήτων)</a:t>
            </a:r>
            <a:endParaRPr lang="el-GR" sz="14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r>
              <a:rPr lang="el-GR" sz="1400" dirty="0">
                <a:solidFill>
                  <a:srgbClr val="002060"/>
                </a:solidFill>
              </a:rPr>
              <a:t>Ανάλυση Οπτικής Γωνίας</a:t>
            </a:r>
            <a:endParaRPr lang="en-US" sz="1400" dirty="0">
              <a:solidFill>
                <a:srgbClr val="002060"/>
              </a:solidFill>
            </a:endParaRPr>
          </a:p>
          <a:p>
            <a:r>
              <a:rPr lang="el-GR" sz="1400" dirty="0">
                <a:solidFill>
                  <a:srgbClr val="002060"/>
                </a:solidFill>
              </a:rPr>
              <a:t>Ερμηνεία Ορολογίας</a:t>
            </a:r>
          </a:p>
          <a:p>
            <a:endParaRPr lang="el-GR" sz="1400" b="1" dirty="0">
              <a:solidFill>
                <a:srgbClr val="002060"/>
              </a:solidFill>
            </a:endParaRPr>
          </a:p>
        </p:txBody>
      </p:sp>
      <p:pic>
        <p:nvPicPr>
          <p:cNvPr id="4" name="Εικόνα 3">
            <a:extLst>
              <a:ext uri="{FF2B5EF4-FFF2-40B4-BE49-F238E27FC236}">
                <a16:creationId xmlns:a16="http://schemas.microsoft.com/office/drawing/2014/main" id="{FF681E61-3B70-1BFE-10D7-E1FC8705D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910" y="1913396"/>
            <a:ext cx="3393375" cy="4799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Εικόνα 1" descr="Εικόνα που περιέχει κείμενο, βιβλίο, χαρτί, ουρανός&#10;&#10;Το περιεχόμενο που δημιουργείται από AI ενδέχεται να είναι εσφαλμένο.">
            <a:extLst>
              <a:ext uri="{FF2B5EF4-FFF2-40B4-BE49-F238E27FC236}">
                <a16:creationId xmlns:a16="http://schemas.microsoft.com/office/drawing/2014/main" id="{525D48E4-16F3-1A07-E7B9-C6E5FB8E700B}"/>
              </a:ext>
            </a:extLst>
          </p:cNvPr>
          <p:cNvPicPr>
            <a:picLocks noChangeAspect="1"/>
          </p:cNvPicPr>
          <p:nvPr/>
        </p:nvPicPr>
        <p:blipFill>
          <a:blip r:embed="rId3">
            <a:extLst>
              <a:ext uri="{28A0092B-C50C-407E-A947-70E740481C1C}">
                <a14:useLocalDpi xmlns:a14="http://schemas.microsoft.com/office/drawing/2010/main" val="0"/>
              </a:ext>
            </a:extLst>
          </a:blip>
          <a:srcRect l="8333" t="12381" r="9702" b="15655"/>
          <a:stretch>
            <a:fillRect/>
          </a:stretch>
        </p:blipFill>
        <p:spPr>
          <a:xfrm>
            <a:off x="4615883" y="2177143"/>
            <a:ext cx="6509317" cy="3943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2F5CD696-8F6E-D295-DE15-81F992010DCE}"/>
              </a:ext>
            </a:extLst>
          </p:cNvPr>
          <p:cNvSpPr txBox="1"/>
          <p:nvPr/>
        </p:nvSpPr>
        <p:spPr>
          <a:xfrm>
            <a:off x="4615883" y="6272704"/>
            <a:ext cx="3885860" cy="461665"/>
          </a:xfrm>
          <a:prstGeom prst="rect">
            <a:avLst/>
          </a:prstGeom>
          <a:solidFill>
            <a:schemeClr val="bg1"/>
          </a:solidFill>
          <a:ln>
            <a:solidFill>
              <a:schemeClr val="tx1"/>
            </a:solidFill>
          </a:ln>
        </p:spPr>
        <p:txBody>
          <a:bodyPr wrap="square">
            <a:spAutoFit/>
          </a:bodyPr>
          <a:lstStyle/>
          <a:p>
            <a:pPr algn="ctr"/>
            <a:r>
              <a:rPr lang="el-GR" sz="1200" dirty="0"/>
              <a:t>Μανόλης Ανδρόνικος  κ.ά., </a:t>
            </a:r>
            <a:r>
              <a:rPr lang="el-GR" sz="1200" i="1" dirty="0"/>
              <a:t>Ιστορία  του Ελληνικού Έθνους,</a:t>
            </a:r>
            <a:r>
              <a:rPr lang="el-GR" sz="1200" dirty="0"/>
              <a:t> τόμος  Β’, Αθήνα  1970, σελ. 358 .</a:t>
            </a:r>
          </a:p>
        </p:txBody>
      </p:sp>
      <p:sp>
        <p:nvSpPr>
          <p:cNvPr id="7" name="TextBox 6">
            <a:extLst>
              <a:ext uri="{FF2B5EF4-FFF2-40B4-BE49-F238E27FC236}">
                <a16:creationId xmlns:a16="http://schemas.microsoft.com/office/drawing/2014/main" id="{DCA00B52-D62E-C9D1-EE21-29BA106988DE}"/>
              </a:ext>
            </a:extLst>
          </p:cNvPr>
          <p:cNvSpPr txBox="1"/>
          <p:nvPr/>
        </p:nvSpPr>
        <p:spPr>
          <a:xfrm>
            <a:off x="4615883" y="130129"/>
            <a:ext cx="6433117" cy="1731243"/>
          </a:xfrm>
          <a:prstGeom prst="rect">
            <a:avLst/>
          </a:prstGeom>
          <a:noFill/>
          <a:ln w="57150">
            <a:solidFill>
              <a:schemeClr val="tx1"/>
            </a:solidFill>
          </a:ln>
        </p:spPr>
        <p:txBody>
          <a:bodyPr wrap="square">
            <a:spAutoFit/>
          </a:bodyPr>
          <a:lstStyle/>
          <a:p>
            <a:pPr>
              <a:lnSpc>
                <a:spcPts val="1800"/>
              </a:lnSpc>
              <a:spcAft>
                <a:spcPts val="900"/>
              </a:spcAft>
            </a:pPr>
            <a:r>
              <a:rPr lang="el-GR" sz="1400" b="1" dirty="0">
                <a:solidFill>
                  <a:srgbClr val="FF0000"/>
                </a:solidFill>
                <a:latin typeface="Aptos" panose="020B0004020202020204" pitchFamily="34" charset="0"/>
              </a:rPr>
              <a:t>Πυρηνικές  γνώσεις</a:t>
            </a:r>
            <a:endParaRPr lang="el-GR" sz="1400" b="1" i="0" dirty="0">
              <a:solidFill>
                <a:srgbClr val="FF0000"/>
              </a:solidFill>
              <a:effectLst/>
              <a:latin typeface="Aptos" panose="020B0004020202020204" pitchFamily="34" charset="0"/>
            </a:endParaRPr>
          </a:p>
          <a:p>
            <a:r>
              <a:rPr lang="el-GR" sz="1400" b="1" i="0" dirty="0">
                <a:solidFill>
                  <a:srgbClr val="FF0000"/>
                </a:solidFill>
                <a:effectLst/>
                <a:latin typeface="Aptos" panose="020B0004020202020204" pitchFamily="34" charset="0"/>
              </a:rPr>
              <a:t>Δεξιότητες Ιστορικού </a:t>
            </a:r>
            <a:r>
              <a:rPr lang="el-GR" sz="1400" b="1" i="0" dirty="0" err="1">
                <a:solidFill>
                  <a:srgbClr val="FF0000"/>
                </a:solidFill>
                <a:effectLst/>
                <a:latin typeface="Aptos" panose="020B0004020202020204" pitchFamily="34" charset="0"/>
              </a:rPr>
              <a:t>Γραμματισμού</a:t>
            </a:r>
            <a:r>
              <a:rPr lang="el-GR" sz="1400" b="1" i="0" dirty="0">
                <a:solidFill>
                  <a:srgbClr val="FF0000"/>
                </a:solidFill>
                <a:effectLst/>
                <a:latin typeface="Aptos" panose="020B0004020202020204" pitchFamily="34" charset="0"/>
              </a:rPr>
              <a:t>):</a:t>
            </a:r>
            <a:endParaRPr lang="el-GR" sz="1400" b="1" dirty="0">
              <a:solidFill>
                <a:srgbClr val="FF0000"/>
              </a:solidFill>
              <a:latin typeface="Aptos" panose="020B0004020202020204" pitchFamily="34" charset="0"/>
            </a:endParaRPr>
          </a:p>
          <a:p>
            <a:r>
              <a:rPr lang="el-GR" sz="1400" b="1" dirty="0">
                <a:solidFill>
                  <a:srgbClr val="FF0000"/>
                </a:solidFill>
                <a:latin typeface="Aptos" panose="020B0004020202020204" pitchFamily="34" charset="0"/>
              </a:rPr>
              <a:t>Ανάλυση Οπτικής Γωνίας</a:t>
            </a:r>
          </a:p>
          <a:p>
            <a:r>
              <a:rPr lang="el-GR" sz="1400" dirty="0">
                <a:latin typeface="Aptos" panose="020B0004020202020204" pitchFamily="34" charset="0"/>
              </a:rPr>
              <a:t>Προσωπικότητα ενός ηγέτη </a:t>
            </a:r>
            <a:r>
              <a:rPr lang="en-US" sz="1400" dirty="0">
                <a:latin typeface="Aptos" panose="020B0004020202020204" pitchFamily="34" charset="0"/>
              </a:rPr>
              <a:t>V</a:t>
            </a:r>
            <a:r>
              <a:rPr lang="el-GR" sz="1400" dirty="0">
                <a:latin typeface="Aptos" panose="020B0004020202020204" pitchFamily="34" charset="0"/>
              </a:rPr>
              <a:t>s  Συλλογική προσπάθεια των πόλεων</a:t>
            </a:r>
            <a:endParaRPr lang="el-GR" sz="1400" b="1" dirty="0">
              <a:latin typeface="Aptos" panose="020B0004020202020204" pitchFamily="34" charset="0"/>
            </a:endParaRPr>
          </a:p>
          <a:p>
            <a:r>
              <a:rPr lang="el-GR" sz="1400" b="1" dirty="0">
                <a:solidFill>
                  <a:srgbClr val="FF0000"/>
                </a:solidFill>
                <a:latin typeface="Aptos" panose="020B0004020202020204" pitchFamily="34" charset="0"/>
              </a:rPr>
              <a:t>Ερμηνεία Ορολογίας</a:t>
            </a:r>
          </a:p>
          <a:p>
            <a:r>
              <a:rPr lang="en-US" sz="1400" dirty="0">
                <a:latin typeface="Aptos" panose="020B0004020202020204" pitchFamily="34" charset="0"/>
              </a:rPr>
              <a:t>H </a:t>
            </a:r>
            <a:r>
              <a:rPr lang="el-GR" sz="1400" dirty="0">
                <a:latin typeface="Aptos" panose="020B0004020202020204" pitchFamily="34" charset="0"/>
              </a:rPr>
              <a:t>"επανάσταση" συχνά υποδηλώνει μια ρήξη με ένα υπάρχον καθεστώς</a:t>
            </a:r>
            <a:r>
              <a:rPr lang="en-US" sz="1400" dirty="0">
                <a:latin typeface="Aptos" panose="020B0004020202020204" pitchFamily="34" charset="0"/>
              </a:rPr>
              <a:t>.</a:t>
            </a:r>
            <a:endParaRPr lang="el-GR" sz="1400" dirty="0">
              <a:latin typeface="Aptos" panose="020B0004020202020204" pitchFamily="34" charset="0"/>
            </a:endParaRPr>
          </a:p>
          <a:p>
            <a:r>
              <a:rPr lang="el-GR" sz="1400" dirty="0">
                <a:latin typeface="Aptos" panose="020B0004020202020204" pitchFamily="34" charset="0"/>
              </a:rPr>
              <a:t> </a:t>
            </a:r>
            <a:r>
              <a:rPr lang="en-US" sz="1400" dirty="0">
                <a:latin typeface="Aptos" panose="020B0004020202020204" pitchFamily="34" charset="0"/>
              </a:rPr>
              <a:t>O</a:t>
            </a:r>
            <a:r>
              <a:rPr lang="el-GR" sz="1400" dirty="0">
                <a:latin typeface="Aptos" panose="020B0004020202020204" pitchFamily="34" charset="0"/>
              </a:rPr>
              <a:t> "απελευθερωτικός αγώνας" δίνει έμφαση στον ηθικό στόχο της ελευθερίας</a:t>
            </a:r>
            <a:r>
              <a:rPr lang="en-US" sz="1400" dirty="0">
                <a:latin typeface="Aptos" panose="020B0004020202020204" pitchFamily="34" charset="0"/>
              </a:rPr>
              <a:t>.</a:t>
            </a:r>
            <a:endParaRPr lang="el-GR" sz="1400" dirty="0">
              <a:latin typeface="Aptos" panose="020B0004020202020204" pitchFamily="34" charset="0"/>
            </a:endParaRPr>
          </a:p>
        </p:txBody>
      </p:sp>
    </p:spTree>
    <p:extLst>
      <p:ext uri="{BB962C8B-B14F-4D97-AF65-F5344CB8AC3E}">
        <p14:creationId xmlns:p14="http://schemas.microsoft.com/office/powerpoint/2010/main" val="73338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ΒΙΒΛΙΟΘΗΚΗ">
            <a:extLst>
              <a:ext uri="{FF2B5EF4-FFF2-40B4-BE49-F238E27FC236}">
                <a16:creationId xmlns:a16="http://schemas.microsoft.com/office/drawing/2014/main" id="{6F0D8BFB-E0ED-3293-1CE5-AB2613981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3172" y="2633663"/>
            <a:ext cx="4321628" cy="37562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CD283B90-4825-3DE3-A183-ACD3D1D74B7C}"/>
              </a:ext>
            </a:extLst>
          </p:cNvPr>
          <p:cNvPicPr>
            <a:picLocks noChangeAspect="1"/>
          </p:cNvPicPr>
          <p:nvPr/>
        </p:nvPicPr>
        <p:blipFill>
          <a:blip r:embed="rId3"/>
          <a:stretch>
            <a:fillRect/>
          </a:stretch>
        </p:blipFill>
        <p:spPr>
          <a:xfrm>
            <a:off x="838200" y="197711"/>
            <a:ext cx="10993244" cy="19341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Βυζαντινό Μουσείο Ιδρύματος Αρχιεπισκόπου Μακαρίου Γ'">
            <a:extLst>
              <a:ext uri="{FF2B5EF4-FFF2-40B4-BE49-F238E27FC236}">
                <a16:creationId xmlns:a16="http://schemas.microsoft.com/office/drawing/2014/main" id="{D9264A4D-1B23-9101-B034-BF26DD4B1D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633663"/>
            <a:ext cx="6237514" cy="4026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512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1CA1F-69B7-97B1-DC9D-B4DA7652FC6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CC10559C-ED53-0D8E-518D-345686CFCA5F}"/>
              </a:ext>
            </a:extLst>
          </p:cNvPr>
          <p:cNvSpPr>
            <a:spLocks noGrp="1"/>
          </p:cNvSpPr>
          <p:nvPr>
            <p:ph type="title"/>
          </p:nvPr>
        </p:nvSpPr>
        <p:spPr>
          <a:xfrm>
            <a:off x="1371600" y="685800"/>
            <a:ext cx="2710543" cy="587829"/>
          </a:xfrm>
        </p:spPr>
        <p:txBody>
          <a:bodyPr>
            <a:normAutofit fontScale="90000"/>
          </a:bodyPr>
          <a:lstStyle/>
          <a:p>
            <a:r>
              <a:rPr lang="el-GR" dirty="0"/>
              <a:t>ΜΕΡΟΣ Β’</a:t>
            </a:r>
          </a:p>
        </p:txBody>
      </p:sp>
      <p:sp>
        <p:nvSpPr>
          <p:cNvPr id="4" name="TextBox 3">
            <a:extLst>
              <a:ext uri="{FF2B5EF4-FFF2-40B4-BE49-F238E27FC236}">
                <a16:creationId xmlns:a16="http://schemas.microsoft.com/office/drawing/2014/main" id="{66C71F91-7694-AD15-FE16-F72E56FD5DB2}"/>
              </a:ext>
            </a:extLst>
          </p:cNvPr>
          <p:cNvSpPr txBox="1"/>
          <p:nvPr/>
        </p:nvSpPr>
        <p:spPr>
          <a:xfrm>
            <a:off x="1494063" y="1630232"/>
            <a:ext cx="3684815" cy="369332"/>
          </a:xfrm>
          <a:prstGeom prst="rect">
            <a:avLst/>
          </a:prstGeom>
          <a:noFill/>
        </p:spPr>
        <p:txBody>
          <a:bodyPr wrap="square">
            <a:spAutoFit/>
          </a:bodyPr>
          <a:lstStyle/>
          <a:p>
            <a:r>
              <a:rPr lang="el-GR" b="1" i="0" dirty="0">
                <a:solidFill>
                  <a:srgbClr val="0A0A0A"/>
                </a:solidFill>
                <a:effectLst/>
                <a:latin typeface="Google Sans"/>
              </a:rPr>
              <a:t>Ιστορικός Γραμματισμός</a:t>
            </a:r>
            <a:endParaRPr lang="el-GR" dirty="0"/>
          </a:p>
        </p:txBody>
      </p:sp>
      <p:sp>
        <p:nvSpPr>
          <p:cNvPr id="7" name="TextBox 6">
            <a:extLst>
              <a:ext uri="{FF2B5EF4-FFF2-40B4-BE49-F238E27FC236}">
                <a16:creationId xmlns:a16="http://schemas.microsoft.com/office/drawing/2014/main" id="{8687F6DC-2542-EE53-C70C-378A68C3E083}"/>
              </a:ext>
            </a:extLst>
          </p:cNvPr>
          <p:cNvSpPr txBox="1"/>
          <p:nvPr/>
        </p:nvSpPr>
        <p:spPr>
          <a:xfrm>
            <a:off x="960522" y="4178293"/>
            <a:ext cx="2351314" cy="369332"/>
          </a:xfrm>
          <a:prstGeom prst="rect">
            <a:avLst/>
          </a:prstGeom>
          <a:noFill/>
        </p:spPr>
        <p:txBody>
          <a:bodyPr wrap="square">
            <a:spAutoFit/>
          </a:bodyPr>
          <a:lstStyle/>
          <a:p>
            <a:pPr defTabSz="914400" eaLnBrk="0" fontAlgn="base" hangingPunct="0">
              <a:spcBef>
                <a:spcPct val="0"/>
              </a:spcBef>
              <a:spcAft>
                <a:spcPct val="0"/>
              </a:spcAft>
            </a:pPr>
            <a:r>
              <a:rPr kumimoji="0" lang="el-GR" altLang="el-GR" sz="1800" b="1" i="0" u="none" strike="noStrike" cap="none" normalizeH="0" baseline="0" dirty="0">
                <a:ln>
                  <a:noFill/>
                </a:ln>
                <a:solidFill>
                  <a:srgbClr val="0A0A0A"/>
                </a:solidFill>
                <a:effectLst/>
                <a:latin typeface="Google Sans"/>
              </a:rPr>
              <a:t> Ιστορική Γνώση </a:t>
            </a:r>
            <a:endParaRPr kumimoji="0" lang="el-GR" altLang="el-GR" sz="9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D4165B27-6826-CA32-DD72-2F2D665E25C3}"/>
              </a:ext>
            </a:extLst>
          </p:cNvPr>
          <p:cNvSpPr txBox="1"/>
          <p:nvPr/>
        </p:nvSpPr>
        <p:spPr>
          <a:xfrm>
            <a:off x="2942270" y="4157677"/>
            <a:ext cx="2990444" cy="1600438"/>
          </a:xfrm>
          <a:prstGeom prst="rect">
            <a:avLst/>
          </a:prstGeom>
          <a:noFill/>
          <a:ln>
            <a:solidFill>
              <a:schemeClr val="tx1">
                <a:lumMod val="65000"/>
                <a:lumOff val="35000"/>
              </a:schemeClr>
            </a:solidFill>
          </a:ln>
        </p:spPr>
        <p:txBody>
          <a:bodyPr wrap="square">
            <a:spAutoFit/>
          </a:bodyPr>
          <a:lstStyle/>
          <a:p>
            <a:pPr defTabSz="914400" eaLnBrk="0" fontAlgn="base" hangingPunct="0">
              <a:spcBef>
                <a:spcPct val="0"/>
              </a:spcBef>
              <a:spcAft>
                <a:spcPct val="0"/>
              </a:spcAft>
            </a:pPr>
            <a:r>
              <a:rPr lang="el-GR" altLang="el-GR" sz="1800" b="1" dirty="0">
                <a:solidFill>
                  <a:srgbClr val="0A0A0A"/>
                </a:solidFill>
                <a:latin typeface="Google Sans"/>
              </a:rPr>
              <a:t> Ιστορική Σκέψη</a:t>
            </a:r>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Χρήση Πηγών</a:t>
            </a:r>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Ιστορική Πλαισίωση</a:t>
            </a:r>
            <a:endParaRPr lang="el-GR" dirty="0"/>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Αιτιότητα</a:t>
            </a:r>
          </a:p>
          <a:p>
            <a:pPr marL="285750" indent="-285750" defTabSz="914400" eaLnBrk="0" fontAlgn="base" hangingPunct="0">
              <a:spcBef>
                <a:spcPct val="0"/>
              </a:spcBef>
              <a:spcAft>
                <a:spcPct val="0"/>
              </a:spcAft>
              <a:buFont typeface="Wingdings" panose="05000000000000000000" pitchFamily="2" charset="2"/>
              <a:buChar char="q"/>
            </a:pPr>
            <a:r>
              <a:rPr lang="el-GR" b="1" dirty="0">
                <a:solidFill>
                  <a:srgbClr val="0A0A0A"/>
                </a:solidFill>
                <a:latin typeface="Google Sans"/>
              </a:rPr>
              <a:t>Ιστορική </a:t>
            </a:r>
            <a:r>
              <a:rPr lang="el-GR" b="1" dirty="0" err="1">
                <a:solidFill>
                  <a:srgbClr val="0A0A0A"/>
                </a:solidFill>
                <a:latin typeface="Google Sans"/>
              </a:rPr>
              <a:t>Ενσυναίσθηση</a:t>
            </a:r>
            <a:endParaRPr lang="el-GR" dirty="0"/>
          </a:p>
          <a:p>
            <a:pPr defTabSz="914400" eaLnBrk="0" fontAlgn="base" hangingPunct="0">
              <a:spcBef>
                <a:spcPct val="0"/>
              </a:spcBef>
              <a:spcAft>
                <a:spcPct val="0"/>
              </a:spcAft>
            </a:pPr>
            <a:endParaRPr lang="el-GR" altLang="el-GR" sz="800" dirty="0"/>
          </a:p>
        </p:txBody>
      </p:sp>
      <p:sp>
        <p:nvSpPr>
          <p:cNvPr id="11" name="TextBox 10">
            <a:extLst>
              <a:ext uri="{FF2B5EF4-FFF2-40B4-BE49-F238E27FC236}">
                <a16:creationId xmlns:a16="http://schemas.microsoft.com/office/drawing/2014/main" id="{54CA43BE-C7D5-1BAC-131E-8D71086BBE31}"/>
              </a:ext>
            </a:extLst>
          </p:cNvPr>
          <p:cNvSpPr txBox="1"/>
          <p:nvPr/>
        </p:nvSpPr>
        <p:spPr>
          <a:xfrm>
            <a:off x="5462454" y="3960720"/>
            <a:ext cx="1771106" cy="369332"/>
          </a:xfrm>
          <a:prstGeom prst="rect">
            <a:avLst/>
          </a:prstGeom>
          <a:noFill/>
        </p:spPr>
        <p:txBody>
          <a:bodyPr wrap="square">
            <a:spAutoFit/>
          </a:bodyPr>
          <a:lstStyle/>
          <a:p>
            <a:endParaRPr lang="el-GR" dirty="0"/>
          </a:p>
        </p:txBody>
      </p:sp>
      <p:sp>
        <p:nvSpPr>
          <p:cNvPr id="15" name="TextBox 14">
            <a:extLst>
              <a:ext uri="{FF2B5EF4-FFF2-40B4-BE49-F238E27FC236}">
                <a16:creationId xmlns:a16="http://schemas.microsoft.com/office/drawing/2014/main" id="{BF49657A-0CAD-7AE3-37C5-EE97623204F1}"/>
              </a:ext>
            </a:extLst>
          </p:cNvPr>
          <p:cNvSpPr txBox="1"/>
          <p:nvPr/>
        </p:nvSpPr>
        <p:spPr>
          <a:xfrm>
            <a:off x="6491151" y="5556637"/>
            <a:ext cx="1890849" cy="369332"/>
          </a:xfrm>
          <a:prstGeom prst="rect">
            <a:avLst/>
          </a:prstGeom>
          <a:noFill/>
        </p:spPr>
        <p:txBody>
          <a:bodyPr wrap="square">
            <a:spAutoFit/>
          </a:bodyPr>
          <a:lstStyle/>
          <a:p>
            <a:endParaRPr lang="el-GR" dirty="0"/>
          </a:p>
        </p:txBody>
      </p:sp>
      <p:sp>
        <p:nvSpPr>
          <p:cNvPr id="17" name="TextBox 16">
            <a:extLst>
              <a:ext uri="{FF2B5EF4-FFF2-40B4-BE49-F238E27FC236}">
                <a16:creationId xmlns:a16="http://schemas.microsoft.com/office/drawing/2014/main" id="{636E359B-2359-8519-5D74-8ACDC06F66E3}"/>
              </a:ext>
            </a:extLst>
          </p:cNvPr>
          <p:cNvSpPr txBox="1"/>
          <p:nvPr/>
        </p:nvSpPr>
        <p:spPr>
          <a:xfrm>
            <a:off x="7353300" y="6211669"/>
            <a:ext cx="2231571" cy="369332"/>
          </a:xfrm>
          <a:prstGeom prst="rect">
            <a:avLst/>
          </a:prstGeom>
          <a:noFill/>
        </p:spPr>
        <p:txBody>
          <a:bodyPr wrap="square">
            <a:spAutoFit/>
          </a:bodyPr>
          <a:lstStyle/>
          <a:p>
            <a:endParaRPr lang="el-GR" dirty="0"/>
          </a:p>
        </p:txBody>
      </p:sp>
      <p:sp>
        <p:nvSpPr>
          <p:cNvPr id="19" name="TextBox 18">
            <a:extLst>
              <a:ext uri="{FF2B5EF4-FFF2-40B4-BE49-F238E27FC236}">
                <a16:creationId xmlns:a16="http://schemas.microsoft.com/office/drawing/2014/main" id="{4E63B2F5-BEEE-E0EC-41DC-BF22DF09408E}"/>
              </a:ext>
            </a:extLst>
          </p:cNvPr>
          <p:cNvSpPr txBox="1"/>
          <p:nvPr/>
        </p:nvSpPr>
        <p:spPr>
          <a:xfrm>
            <a:off x="7233560" y="1443962"/>
            <a:ext cx="2884714" cy="1018869"/>
          </a:xfrm>
          <a:prstGeom prst="rect">
            <a:avLst/>
          </a:prstGeom>
          <a:noFill/>
        </p:spPr>
        <p:txBody>
          <a:bodyPr wrap="square">
            <a:spAutoFit/>
          </a:bodyPr>
          <a:lstStyle/>
          <a:p>
            <a:pPr algn="l">
              <a:lnSpc>
                <a:spcPts val="1800"/>
              </a:lnSpc>
              <a:spcAft>
                <a:spcPts val="900"/>
              </a:spcAft>
            </a:pPr>
            <a:r>
              <a:rPr lang="el-GR" b="1" i="0" dirty="0">
                <a:solidFill>
                  <a:srgbClr val="0A0A0A"/>
                </a:solidFill>
                <a:effectLst/>
                <a:latin typeface="Google Sans"/>
              </a:rPr>
              <a:t>Κριτική Αντίληψη</a:t>
            </a:r>
            <a:endParaRPr lang="el-GR" b="0" i="0" dirty="0">
              <a:solidFill>
                <a:srgbClr val="0A0A0A"/>
              </a:solidFill>
              <a:effectLst/>
              <a:latin typeface="Google Sans"/>
            </a:endParaRPr>
          </a:p>
          <a:p>
            <a:pPr algn="l">
              <a:lnSpc>
                <a:spcPts val="1800"/>
              </a:lnSpc>
              <a:spcAft>
                <a:spcPts val="900"/>
              </a:spcAft>
            </a:pPr>
            <a:r>
              <a:rPr lang="el-GR" b="1" i="0" dirty="0">
                <a:solidFill>
                  <a:srgbClr val="0A0A0A"/>
                </a:solidFill>
                <a:effectLst/>
                <a:latin typeface="Google Sans"/>
              </a:rPr>
              <a:t>Σύνδεση με το Παρόν</a:t>
            </a:r>
            <a:r>
              <a:rPr lang="el-GR" b="0" i="0" dirty="0">
                <a:solidFill>
                  <a:srgbClr val="0A0A0A"/>
                </a:solidFill>
                <a:effectLst/>
                <a:latin typeface="Google Sans"/>
              </a:rPr>
              <a:t> </a:t>
            </a:r>
          </a:p>
          <a:p>
            <a:pPr algn="l">
              <a:lnSpc>
                <a:spcPts val="1800"/>
              </a:lnSpc>
              <a:spcAft>
                <a:spcPts val="900"/>
              </a:spcAft>
            </a:pPr>
            <a:r>
              <a:rPr lang="el-GR" b="1" i="0" dirty="0">
                <a:solidFill>
                  <a:srgbClr val="0A0A0A"/>
                </a:solidFill>
                <a:effectLst/>
                <a:latin typeface="Google Sans"/>
              </a:rPr>
              <a:t>Διεπιστημονικότητα</a:t>
            </a:r>
            <a:endParaRPr lang="el-GR" b="0" i="0" dirty="0">
              <a:solidFill>
                <a:srgbClr val="0A0A0A"/>
              </a:solidFill>
              <a:effectLst/>
              <a:latin typeface="Google Sans"/>
            </a:endParaRPr>
          </a:p>
        </p:txBody>
      </p:sp>
      <p:sp>
        <p:nvSpPr>
          <p:cNvPr id="20" name="Βέλος: Δεξιό 19">
            <a:extLst>
              <a:ext uri="{FF2B5EF4-FFF2-40B4-BE49-F238E27FC236}">
                <a16:creationId xmlns:a16="http://schemas.microsoft.com/office/drawing/2014/main" id="{684D16C0-B9BB-AD29-C512-79ED2E6D1D1D}"/>
              </a:ext>
            </a:extLst>
          </p:cNvPr>
          <p:cNvSpPr/>
          <p:nvPr/>
        </p:nvSpPr>
        <p:spPr>
          <a:xfrm>
            <a:off x="4474029" y="1630232"/>
            <a:ext cx="239485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Βέλος: Δεξιό 20">
            <a:extLst>
              <a:ext uri="{FF2B5EF4-FFF2-40B4-BE49-F238E27FC236}">
                <a16:creationId xmlns:a16="http://schemas.microsoft.com/office/drawing/2014/main" id="{2E4E0DF2-B62C-0287-B908-B11685E11978}"/>
              </a:ext>
            </a:extLst>
          </p:cNvPr>
          <p:cNvSpPr/>
          <p:nvPr/>
        </p:nvSpPr>
        <p:spPr>
          <a:xfrm rot="5400000">
            <a:off x="2433619" y="2847326"/>
            <a:ext cx="168732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Βέλος: Δεξιό 21">
            <a:extLst>
              <a:ext uri="{FF2B5EF4-FFF2-40B4-BE49-F238E27FC236}">
                <a16:creationId xmlns:a16="http://schemas.microsoft.com/office/drawing/2014/main" id="{645D50DE-6969-11EB-19BA-11AF1C7F9D30}"/>
              </a:ext>
            </a:extLst>
          </p:cNvPr>
          <p:cNvSpPr/>
          <p:nvPr/>
        </p:nvSpPr>
        <p:spPr>
          <a:xfrm rot="5400000">
            <a:off x="1046751" y="2861995"/>
            <a:ext cx="165798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FA8B7DC0-5191-2187-5BFD-370E64058B44}"/>
              </a:ext>
            </a:extLst>
          </p:cNvPr>
          <p:cNvSpPr/>
          <p:nvPr/>
        </p:nvSpPr>
        <p:spPr>
          <a:xfrm>
            <a:off x="9525000" y="251217"/>
            <a:ext cx="2590799" cy="2099790"/>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Αυτοαξιολόγηση</a:t>
            </a:r>
            <a:endParaRPr lang="el-CY" b="1" dirty="0"/>
          </a:p>
        </p:txBody>
      </p:sp>
    </p:spTree>
    <p:extLst>
      <p:ext uri="{BB962C8B-B14F-4D97-AF65-F5344CB8AC3E}">
        <p14:creationId xmlns:p14="http://schemas.microsoft.com/office/powerpoint/2010/main" val="3431030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1B7C8-DA80-8A25-DC5B-938133D3269F}"/>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BF178BF8-7125-9849-43F6-F86F29490A0E}"/>
              </a:ext>
            </a:extLst>
          </p:cNvPr>
          <p:cNvSpPr txBox="1"/>
          <p:nvPr/>
        </p:nvSpPr>
        <p:spPr>
          <a:xfrm>
            <a:off x="274908" y="6405117"/>
            <a:ext cx="11641668" cy="324704"/>
          </a:xfrm>
          <a:prstGeom prst="rect">
            <a:avLst/>
          </a:prstGeom>
          <a:solidFill>
            <a:schemeClr val="accent6">
              <a:lumMod val="40000"/>
              <a:lumOff val="60000"/>
            </a:schemeClr>
          </a:solidFill>
          <a:ln w="57150">
            <a:solidFill>
              <a:schemeClr val="tx1"/>
            </a:solidFill>
          </a:ln>
        </p:spPr>
        <p:txBody>
          <a:bodyPr wrap="square">
            <a:spAutoFit/>
          </a:bodyPr>
          <a:lstStyle/>
          <a:p>
            <a:pPr>
              <a:lnSpc>
                <a:spcPts val="1800"/>
              </a:lnSpc>
              <a:spcAft>
                <a:spcPts val="900"/>
              </a:spcAft>
            </a:pPr>
            <a:r>
              <a:rPr lang="el-GR" b="1" i="0" dirty="0">
                <a:solidFill>
                  <a:srgbClr val="0A0A0A"/>
                </a:solidFill>
                <a:effectLst/>
                <a:latin typeface="Google Sans"/>
              </a:rPr>
              <a:t>Πώς επηρεάζει η θέση και η πρόθεση του ιστορικού την αναπαράσταση ενός συγκεκριμένου </a:t>
            </a:r>
            <a:r>
              <a:rPr lang="el-GR" b="1" dirty="0">
                <a:solidFill>
                  <a:srgbClr val="0A0A0A"/>
                </a:solidFill>
                <a:latin typeface="Google Sans"/>
              </a:rPr>
              <a:t>ιστορικού  γεγονότος</a:t>
            </a:r>
            <a:r>
              <a:rPr lang="el-GR" b="1" i="0" dirty="0">
                <a:solidFill>
                  <a:srgbClr val="0A0A0A"/>
                </a:solidFill>
                <a:effectLst/>
                <a:latin typeface="Google Sans"/>
              </a:rPr>
              <a:t>;</a:t>
            </a:r>
            <a:endParaRPr lang="el-GR" altLang="el-GR" sz="1050" b="1" dirty="0"/>
          </a:p>
        </p:txBody>
      </p:sp>
      <p:sp>
        <p:nvSpPr>
          <p:cNvPr id="5" name="Ορθογώνιο 4">
            <a:extLst>
              <a:ext uri="{FF2B5EF4-FFF2-40B4-BE49-F238E27FC236}">
                <a16:creationId xmlns:a16="http://schemas.microsoft.com/office/drawing/2014/main" id="{25FE2739-6113-10F0-D8DD-329AB7ED0832}"/>
              </a:ext>
            </a:extLst>
          </p:cNvPr>
          <p:cNvSpPr/>
          <p:nvPr/>
        </p:nvSpPr>
        <p:spPr>
          <a:xfrm flipH="1">
            <a:off x="4419600" y="5750847"/>
            <a:ext cx="3548742" cy="56047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Θέση :</a:t>
            </a:r>
          </a:p>
          <a:p>
            <a:r>
              <a:rPr lang="el-GR" b="1" dirty="0"/>
              <a:t>Πρόθεση :</a:t>
            </a:r>
          </a:p>
        </p:txBody>
      </p:sp>
      <p:sp>
        <p:nvSpPr>
          <p:cNvPr id="2" name="Υπότιτλος 2">
            <a:extLst>
              <a:ext uri="{FF2B5EF4-FFF2-40B4-BE49-F238E27FC236}">
                <a16:creationId xmlns:a16="http://schemas.microsoft.com/office/drawing/2014/main" id="{605E8BB0-94C4-D516-9BE0-A7A82F94198C}"/>
              </a:ext>
            </a:extLst>
          </p:cNvPr>
          <p:cNvSpPr txBox="1">
            <a:spLocks/>
          </p:cNvSpPr>
          <p:nvPr/>
        </p:nvSpPr>
        <p:spPr>
          <a:xfrm>
            <a:off x="4245429" y="419941"/>
            <a:ext cx="7228114" cy="1223802"/>
          </a:xfrm>
          <a:prstGeom prst="rect">
            <a:avLst/>
          </a:prstGeom>
          <a:solidFill>
            <a:schemeClr val="accent2">
              <a:lumMod val="20000"/>
              <a:lumOff val="80000"/>
            </a:schemeClr>
          </a:solidFill>
          <a:ln w="57150">
            <a:solidFill>
              <a:schemeClr val="tx1"/>
            </a:solidFill>
          </a:ln>
        </p:spPr>
        <p:txBody>
          <a:bodyPr vert="horz" lIns="91440" tIns="45720" rIns="91440" bIns="45720" rtlCol="0">
            <a:no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bg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l-GR" sz="1800" b="1" dirty="0">
                <a:solidFill>
                  <a:schemeClr val="tx1"/>
                </a:solidFill>
              </a:rPr>
              <a:t>Η επιστημολογική διάσταση της διδασκαλίας συνδέεται με τους Δείκτες Επιτυχίας:</a:t>
            </a:r>
          </a:p>
          <a:p>
            <a:r>
              <a:rPr lang="el-GR" sz="1800" b="1" dirty="0">
                <a:solidFill>
                  <a:schemeClr val="tx1"/>
                </a:solidFill>
              </a:rPr>
              <a:t>Ιωνική Επανάσταση :   Αίτια  &amp; Σημαντικότητα </a:t>
            </a:r>
          </a:p>
        </p:txBody>
      </p:sp>
      <p:pic>
        <p:nvPicPr>
          <p:cNvPr id="4" name="Εικόνα 3">
            <a:extLst>
              <a:ext uri="{FF2B5EF4-FFF2-40B4-BE49-F238E27FC236}">
                <a16:creationId xmlns:a16="http://schemas.microsoft.com/office/drawing/2014/main" id="{5E33B7CD-D98F-0825-77F8-5E7DAB5B70BC}"/>
              </a:ext>
            </a:extLst>
          </p:cNvPr>
          <p:cNvPicPr>
            <a:picLocks noChangeAspect="1"/>
          </p:cNvPicPr>
          <p:nvPr/>
        </p:nvPicPr>
        <p:blipFill>
          <a:blip r:embed="rId2">
            <a:extLst>
              <a:ext uri="{28A0092B-C50C-407E-A947-70E740481C1C}">
                <a14:useLocalDpi xmlns:a14="http://schemas.microsoft.com/office/drawing/2010/main" val="0"/>
              </a:ext>
            </a:extLst>
          </a:blip>
          <a:srcRect l="15714" t="19101" r="9524" b="16137"/>
          <a:stretch>
            <a:fillRect/>
          </a:stretch>
        </p:blipFill>
        <p:spPr>
          <a:xfrm rot="5400000">
            <a:off x="802577" y="1708304"/>
            <a:ext cx="3694860" cy="27431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4696D2F9-25E1-FE11-6D41-C69073468430}"/>
              </a:ext>
            </a:extLst>
          </p:cNvPr>
          <p:cNvPicPr>
            <a:picLocks noChangeAspect="1"/>
          </p:cNvPicPr>
          <p:nvPr/>
        </p:nvPicPr>
        <p:blipFill>
          <a:blip r:embed="rId3">
            <a:extLst>
              <a:ext uri="{28A0092B-C50C-407E-A947-70E740481C1C}">
                <a14:useLocalDpi xmlns:a14="http://schemas.microsoft.com/office/drawing/2010/main" val="0"/>
              </a:ext>
            </a:extLst>
          </a:blip>
          <a:srcRect l="17813" t="21819" r="58359" b="58580"/>
          <a:stretch>
            <a:fillRect/>
          </a:stretch>
        </p:blipFill>
        <p:spPr>
          <a:xfrm>
            <a:off x="4419600" y="2437190"/>
            <a:ext cx="5173684" cy="30756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Ορθογώνιο 8">
            <a:extLst>
              <a:ext uri="{FF2B5EF4-FFF2-40B4-BE49-F238E27FC236}">
                <a16:creationId xmlns:a16="http://schemas.microsoft.com/office/drawing/2014/main" id="{666D5E10-4BB3-58EB-269D-7AB506CC8166}"/>
              </a:ext>
            </a:extLst>
          </p:cNvPr>
          <p:cNvSpPr/>
          <p:nvPr/>
        </p:nvSpPr>
        <p:spPr>
          <a:xfrm>
            <a:off x="4419601" y="1746031"/>
            <a:ext cx="3646714" cy="5973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Ο Αρισταγόρας στη Σπάρτη </a:t>
            </a:r>
          </a:p>
        </p:txBody>
      </p:sp>
      <p:sp>
        <p:nvSpPr>
          <p:cNvPr id="10" name="Ορθογώνιο 9">
            <a:extLst>
              <a:ext uri="{FF2B5EF4-FFF2-40B4-BE49-F238E27FC236}">
                <a16:creationId xmlns:a16="http://schemas.microsoft.com/office/drawing/2014/main" id="{D164C2C9-0C55-4906-E22D-CE7A53B9FB13}"/>
              </a:ext>
            </a:extLst>
          </p:cNvPr>
          <p:cNvSpPr/>
          <p:nvPr/>
        </p:nvSpPr>
        <p:spPr>
          <a:xfrm>
            <a:off x="729343" y="5367542"/>
            <a:ext cx="3407228" cy="5973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sz="1200" dirty="0"/>
              <a:t>Ηρόδοτος, </a:t>
            </a:r>
            <a:r>
              <a:rPr lang="el-GR" sz="1200" i="1" dirty="0"/>
              <a:t>Ηροδότου </a:t>
            </a:r>
            <a:r>
              <a:rPr lang="el-GR" sz="1200" i="1" dirty="0" err="1"/>
              <a:t>Ιστορίαι</a:t>
            </a:r>
            <a:r>
              <a:rPr lang="el-GR" sz="1200" dirty="0"/>
              <a:t>, </a:t>
            </a:r>
            <a:r>
              <a:rPr lang="el-GR" sz="1200" dirty="0" err="1"/>
              <a:t>μτφρ</a:t>
            </a:r>
            <a:r>
              <a:rPr lang="el-GR" sz="1200" dirty="0"/>
              <a:t>. Άγγελος Βλάχος Παπαδήμας, Αθήνα  1990,  σελ. 198.</a:t>
            </a:r>
          </a:p>
        </p:txBody>
      </p:sp>
    </p:spTree>
    <p:extLst>
      <p:ext uri="{BB962C8B-B14F-4D97-AF65-F5344CB8AC3E}">
        <p14:creationId xmlns:p14="http://schemas.microsoft.com/office/powerpoint/2010/main" val="10650212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6A6D0433-21AE-8183-882A-5E766DDAC68E}"/>
              </a:ext>
            </a:extLst>
          </p:cNvPr>
          <p:cNvPicPr>
            <a:picLocks noChangeAspect="1"/>
          </p:cNvPicPr>
          <p:nvPr/>
        </p:nvPicPr>
        <p:blipFill>
          <a:blip r:embed="rId2">
            <a:extLst>
              <a:ext uri="{28A0092B-C50C-407E-A947-70E740481C1C}">
                <a14:useLocalDpi xmlns:a14="http://schemas.microsoft.com/office/drawing/2010/main" val="0"/>
              </a:ext>
            </a:extLst>
          </a:blip>
          <a:srcRect l="51587" t="22487" r="17620" b="14868"/>
          <a:stretch>
            <a:fillRect/>
          </a:stretch>
        </p:blipFill>
        <p:spPr>
          <a:xfrm rot="5400000">
            <a:off x="1725382" y="843642"/>
            <a:ext cx="4136573" cy="5083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6" name="Πίνακας 5">
            <a:extLst>
              <a:ext uri="{FF2B5EF4-FFF2-40B4-BE49-F238E27FC236}">
                <a16:creationId xmlns:a16="http://schemas.microsoft.com/office/drawing/2014/main" id="{88F948C2-F0AE-B31E-C432-18C41A25EA99}"/>
              </a:ext>
            </a:extLst>
          </p:cNvPr>
          <p:cNvGraphicFramePr>
            <a:graphicFrameLocks noGrp="1"/>
          </p:cNvGraphicFramePr>
          <p:nvPr>
            <p:extLst>
              <p:ext uri="{D42A27DB-BD31-4B8C-83A1-F6EECF244321}">
                <p14:modId xmlns:p14="http://schemas.microsoft.com/office/powerpoint/2010/main" val="2465737898"/>
              </p:ext>
            </p:extLst>
          </p:nvPr>
        </p:nvGraphicFramePr>
        <p:xfrm>
          <a:off x="1251852" y="5693229"/>
          <a:ext cx="6814462" cy="707572"/>
        </p:xfrm>
        <a:graphic>
          <a:graphicData uri="http://schemas.openxmlformats.org/drawingml/2006/table">
            <a:tbl>
              <a:tblPr/>
              <a:tblGrid>
                <a:gridCol w="6814462">
                  <a:extLst>
                    <a:ext uri="{9D8B030D-6E8A-4147-A177-3AD203B41FA5}">
                      <a16:colId xmlns:a16="http://schemas.microsoft.com/office/drawing/2014/main" val="3825310789"/>
                    </a:ext>
                  </a:extLst>
                </a:gridCol>
              </a:tblGrid>
              <a:tr h="707572">
                <a:tc>
                  <a:txBody>
                    <a:bodyPr/>
                    <a:lstStyle/>
                    <a:p>
                      <a:pPr fontAlgn="t">
                        <a:buNone/>
                      </a:pPr>
                      <a:r>
                        <a:rPr lang="el-GR" b="0" i="0" dirty="0" err="1">
                          <a:solidFill>
                            <a:schemeClr val="tx1"/>
                          </a:solidFill>
                          <a:effectLst/>
                          <a:latin typeface="Aptos" panose="020B0004020202020204" pitchFamily="34" charset="0"/>
                          <a:cs typeface="Times New Roman" panose="02020603050405020304" pitchFamily="18" charset="0"/>
                        </a:rPr>
                        <a:t>Richard</a:t>
                      </a:r>
                      <a:r>
                        <a:rPr lang="el-GR" b="0" i="0" dirty="0">
                          <a:solidFill>
                            <a:schemeClr val="tx1"/>
                          </a:solidFill>
                          <a:effectLst/>
                          <a:latin typeface="Aptos" panose="020B0004020202020204" pitchFamily="34" charset="0"/>
                          <a:cs typeface="Times New Roman" panose="02020603050405020304" pitchFamily="18" charset="0"/>
                        </a:rPr>
                        <a:t> A. </a:t>
                      </a:r>
                      <a:r>
                        <a:rPr lang="el-GR" b="0" i="0" dirty="0" err="1">
                          <a:solidFill>
                            <a:schemeClr val="tx1"/>
                          </a:solidFill>
                          <a:effectLst/>
                          <a:latin typeface="Aptos" panose="020B0004020202020204" pitchFamily="34" charset="0"/>
                          <a:cs typeface="Times New Roman" panose="02020603050405020304" pitchFamily="18" charset="0"/>
                        </a:rPr>
                        <a:t>Billows</a:t>
                      </a:r>
                      <a:r>
                        <a:rPr lang="en-US" b="0" i="0" dirty="0">
                          <a:solidFill>
                            <a:schemeClr val="tx1"/>
                          </a:solidFill>
                          <a:effectLst/>
                          <a:latin typeface="Aptos" panose="020B0004020202020204" pitchFamily="34" charset="0"/>
                          <a:cs typeface="Times New Roman" panose="02020603050405020304" pitchFamily="18" charset="0"/>
                        </a:rPr>
                        <a:t>, </a:t>
                      </a:r>
                      <a:r>
                        <a:rPr lang="el-GR" b="0" i="1" dirty="0">
                          <a:solidFill>
                            <a:schemeClr val="tx1"/>
                          </a:solidFill>
                          <a:effectLst/>
                          <a:latin typeface="Aptos" panose="020B0004020202020204" pitchFamily="34" charset="0"/>
                          <a:cs typeface="Times New Roman" panose="02020603050405020304" pitchFamily="18" charset="0"/>
                        </a:rPr>
                        <a:t>Η μάχη του </a:t>
                      </a:r>
                      <a:r>
                        <a:rPr lang="el-GR" b="0" i="1" dirty="0">
                          <a:effectLst/>
                          <a:latin typeface="Aptos" panose="020B0004020202020204" pitchFamily="34" charset="0"/>
                          <a:cs typeface="Times New Roman" panose="02020603050405020304" pitchFamily="18" charset="0"/>
                        </a:rPr>
                        <a:t>Μαραθώνα: πώς μία μάχη άλλαξε τον δυτικό πολιτισμό</a:t>
                      </a:r>
                      <a:r>
                        <a:rPr lang="el-GR" b="0" i="0" dirty="0">
                          <a:effectLst/>
                          <a:latin typeface="Aptos" panose="020B0004020202020204" pitchFamily="34" charset="0"/>
                          <a:cs typeface="Times New Roman" panose="02020603050405020304" pitchFamily="18" charset="0"/>
                        </a:rPr>
                        <a:t>, </a:t>
                      </a:r>
                      <a:r>
                        <a:rPr lang="el-GR" sz="1800" b="0" i="0" kern="1200" dirty="0">
                          <a:solidFill>
                            <a:schemeClr val="tx1"/>
                          </a:solidFill>
                          <a:effectLst/>
                          <a:latin typeface="Aptos" panose="020B0004020202020204" pitchFamily="34" charset="0"/>
                          <a:ea typeface="+mn-ea"/>
                          <a:cs typeface="Times New Roman" panose="02020603050405020304" pitchFamily="18" charset="0"/>
                        </a:rPr>
                        <a:t> Πατάκης, Αθήνα  2012, σ. 217, 218.</a:t>
                      </a:r>
                      <a:endParaRPr lang="el-GR" b="0" i="0" dirty="0">
                        <a:effectLst/>
                        <a:latin typeface="Aptos" panose="020B000402020202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879533415"/>
                  </a:ext>
                </a:extLst>
              </a:tr>
            </a:tbl>
          </a:graphicData>
        </a:graphic>
      </p:graphicFrame>
      <p:pic>
        <p:nvPicPr>
          <p:cNvPr id="8" name="Εικόνα 7">
            <a:extLst>
              <a:ext uri="{FF2B5EF4-FFF2-40B4-BE49-F238E27FC236}">
                <a16:creationId xmlns:a16="http://schemas.microsoft.com/office/drawing/2014/main" id="{B6753E67-9BE5-4157-A851-AEE368E1A481}"/>
              </a:ext>
            </a:extLst>
          </p:cNvPr>
          <p:cNvPicPr>
            <a:picLocks noChangeAspect="1"/>
          </p:cNvPicPr>
          <p:nvPr/>
        </p:nvPicPr>
        <p:blipFill>
          <a:blip r:embed="rId3">
            <a:extLst>
              <a:ext uri="{28A0092B-C50C-407E-A947-70E740481C1C}">
                <a14:useLocalDpi xmlns:a14="http://schemas.microsoft.com/office/drawing/2010/main" val="0"/>
              </a:ext>
            </a:extLst>
          </a:blip>
          <a:srcRect l="26383" t="26085" r="24211" b="19101"/>
          <a:stretch>
            <a:fillRect/>
          </a:stretch>
        </p:blipFill>
        <p:spPr>
          <a:xfrm rot="5400000">
            <a:off x="6659338" y="1172935"/>
            <a:ext cx="4136572" cy="4425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Υπότιτλος 2">
            <a:extLst>
              <a:ext uri="{FF2B5EF4-FFF2-40B4-BE49-F238E27FC236}">
                <a16:creationId xmlns:a16="http://schemas.microsoft.com/office/drawing/2014/main" id="{514FCED8-8C91-E411-384E-3088AF02D585}"/>
              </a:ext>
            </a:extLst>
          </p:cNvPr>
          <p:cNvSpPr txBox="1">
            <a:spLocks/>
          </p:cNvSpPr>
          <p:nvPr/>
        </p:nvSpPr>
        <p:spPr>
          <a:xfrm>
            <a:off x="4180115" y="0"/>
            <a:ext cx="6760034" cy="1223802"/>
          </a:xfrm>
          <a:prstGeom prst="rect">
            <a:avLst/>
          </a:prstGeom>
          <a:solidFill>
            <a:schemeClr val="accent2">
              <a:lumMod val="20000"/>
              <a:lumOff val="80000"/>
            </a:schemeClr>
          </a:solidFill>
          <a:ln w="57150">
            <a:solidFill>
              <a:schemeClr val="tx1"/>
            </a:solidFill>
          </a:ln>
        </p:spPr>
        <p:txBody>
          <a:bodyPr vert="horz" lIns="91440" tIns="45720" rIns="91440" bIns="45720" rtlCol="0">
            <a:no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bg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l-GR" sz="1800" b="1" dirty="0">
                <a:solidFill>
                  <a:schemeClr val="tx1"/>
                </a:solidFill>
              </a:rPr>
              <a:t>Η επιστημολογική διάσταση της διδασκαλίας συνδέεται με τους Δείκτες Επιτυχίας:</a:t>
            </a:r>
          </a:p>
          <a:p>
            <a:r>
              <a:rPr lang="el-GR" sz="1800" b="1" dirty="0">
                <a:solidFill>
                  <a:schemeClr val="tx1"/>
                </a:solidFill>
              </a:rPr>
              <a:t>Ιωνική Επανάσταση :   Αίτια  &amp; Σημαντικότητα </a:t>
            </a:r>
          </a:p>
        </p:txBody>
      </p:sp>
      <p:sp>
        <p:nvSpPr>
          <p:cNvPr id="10" name="Ορθογώνιο 9">
            <a:extLst>
              <a:ext uri="{FF2B5EF4-FFF2-40B4-BE49-F238E27FC236}">
                <a16:creationId xmlns:a16="http://schemas.microsoft.com/office/drawing/2014/main" id="{4EFD69BF-72DD-E114-4D63-C23ADB07C389}"/>
              </a:ext>
            </a:extLst>
          </p:cNvPr>
          <p:cNvSpPr/>
          <p:nvPr/>
        </p:nvSpPr>
        <p:spPr>
          <a:xfrm>
            <a:off x="9100456" y="5627131"/>
            <a:ext cx="2019299" cy="7999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Θέση :</a:t>
            </a:r>
          </a:p>
          <a:p>
            <a:r>
              <a:rPr lang="el-GR" b="1" dirty="0"/>
              <a:t>Πρόθεση :</a:t>
            </a:r>
          </a:p>
        </p:txBody>
      </p:sp>
      <p:sp>
        <p:nvSpPr>
          <p:cNvPr id="11" name="TextBox 10">
            <a:extLst>
              <a:ext uri="{FF2B5EF4-FFF2-40B4-BE49-F238E27FC236}">
                <a16:creationId xmlns:a16="http://schemas.microsoft.com/office/drawing/2014/main" id="{17AFFEED-37EE-A66C-19F9-5F8FAB169AB0}"/>
              </a:ext>
            </a:extLst>
          </p:cNvPr>
          <p:cNvSpPr txBox="1"/>
          <p:nvPr/>
        </p:nvSpPr>
        <p:spPr>
          <a:xfrm>
            <a:off x="100736" y="6476077"/>
            <a:ext cx="11641668" cy="324704"/>
          </a:xfrm>
          <a:prstGeom prst="rect">
            <a:avLst/>
          </a:prstGeom>
          <a:solidFill>
            <a:schemeClr val="accent6">
              <a:lumMod val="40000"/>
              <a:lumOff val="60000"/>
            </a:schemeClr>
          </a:solidFill>
          <a:ln w="57150">
            <a:solidFill>
              <a:schemeClr val="tx1"/>
            </a:solidFill>
          </a:ln>
        </p:spPr>
        <p:txBody>
          <a:bodyPr wrap="square">
            <a:spAutoFit/>
          </a:bodyPr>
          <a:lstStyle/>
          <a:p>
            <a:pPr>
              <a:lnSpc>
                <a:spcPts val="1800"/>
              </a:lnSpc>
              <a:spcAft>
                <a:spcPts val="900"/>
              </a:spcAft>
            </a:pPr>
            <a:r>
              <a:rPr lang="el-GR" b="1" i="0" dirty="0">
                <a:solidFill>
                  <a:srgbClr val="0A0A0A"/>
                </a:solidFill>
                <a:effectLst/>
                <a:latin typeface="Google Sans"/>
              </a:rPr>
              <a:t>Πώς επηρεάζει η θέση και η πρόθεση του ιστορικού την αναπαράσταση ενός συγκεκριμένου </a:t>
            </a:r>
            <a:r>
              <a:rPr lang="el-GR" b="1" dirty="0">
                <a:solidFill>
                  <a:srgbClr val="0A0A0A"/>
                </a:solidFill>
                <a:latin typeface="Google Sans"/>
              </a:rPr>
              <a:t>ιστορικού  γεγονότος</a:t>
            </a:r>
            <a:r>
              <a:rPr lang="el-GR" b="1" i="0" dirty="0">
                <a:solidFill>
                  <a:srgbClr val="0A0A0A"/>
                </a:solidFill>
                <a:effectLst/>
                <a:latin typeface="Google Sans"/>
              </a:rPr>
              <a:t>;</a:t>
            </a:r>
            <a:endParaRPr lang="el-GR" altLang="el-GR" sz="1050" b="1" dirty="0"/>
          </a:p>
        </p:txBody>
      </p:sp>
    </p:spTree>
    <p:extLst>
      <p:ext uri="{BB962C8B-B14F-4D97-AF65-F5344CB8AC3E}">
        <p14:creationId xmlns:p14="http://schemas.microsoft.com/office/powerpoint/2010/main" val="7949400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09BB8-AFD6-EA75-3719-1526DA426DFD}"/>
            </a:ext>
          </a:extLst>
        </p:cNvPr>
        <p:cNvGrpSpPr/>
        <p:nvPr/>
      </p:nvGrpSpPr>
      <p:grpSpPr>
        <a:xfrm>
          <a:off x="0" y="0"/>
          <a:ext cx="0" cy="0"/>
          <a:chOff x="0" y="0"/>
          <a:chExt cx="0" cy="0"/>
        </a:xfrm>
      </p:grpSpPr>
      <p:sp>
        <p:nvSpPr>
          <p:cNvPr id="9" name="Υπότιτλος 2">
            <a:extLst>
              <a:ext uri="{FF2B5EF4-FFF2-40B4-BE49-F238E27FC236}">
                <a16:creationId xmlns:a16="http://schemas.microsoft.com/office/drawing/2014/main" id="{E929C524-BC5F-5533-02A8-BB9E8D66884A}"/>
              </a:ext>
            </a:extLst>
          </p:cNvPr>
          <p:cNvSpPr txBox="1">
            <a:spLocks/>
          </p:cNvSpPr>
          <p:nvPr/>
        </p:nvSpPr>
        <p:spPr>
          <a:xfrm>
            <a:off x="4180115" y="0"/>
            <a:ext cx="6760034" cy="1223802"/>
          </a:xfrm>
          <a:prstGeom prst="rect">
            <a:avLst/>
          </a:prstGeom>
          <a:solidFill>
            <a:schemeClr val="accent2">
              <a:lumMod val="20000"/>
              <a:lumOff val="80000"/>
            </a:schemeClr>
          </a:solidFill>
          <a:ln w="57150">
            <a:solidFill>
              <a:schemeClr val="tx1"/>
            </a:solidFill>
          </a:ln>
        </p:spPr>
        <p:txBody>
          <a:bodyPr vert="horz" lIns="91440" tIns="45720" rIns="91440" bIns="45720" rtlCol="0">
            <a:no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bg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l-GR" sz="1800" b="1" dirty="0">
                <a:solidFill>
                  <a:schemeClr val="tx1"/>
                </a:solidFill>
              </a:rPr>
              <a:t>Η επιστημολογική διάσταση της διδασκαλίας συνδέεται με τους Δείκτες Επιτυχίας:</a:t>
            </a:r>
          </a:p>
          <a:p>
            <a:r>
              <a:rPr lang="el-GR" sz="1800" b="1" dirty="0">
                <a:solidFill>
                  <a:schemeClr val="tx1"/>
                </a:solidFill>
              </a:rPr>
              <a:t>Ιωνική Επανάσταση :   Αίτια  &amp; Σημαντικότητα </a:t>
            </a:r>
          </a:p>
        </p:txBody>
      </p:sp>
      <p:sp>
        <p:nvSpPr>
          <p:cNvPr id="10" name="Ορθογώνιο 9">
            <a:extLst>
              <a:ext uri="{FF2B5EF4-FFF2-40B4-BE49-F238E27FC236}">
                <a16:creationId xmlns:a16="http://schemas.microsoft.com/office/drawing/2014/main" id="{C3834D26-6CCF-8BC4-EBE9-B89239B8CBE2}"/>
              </a:ext>
            </a:extLst>
          </p:cNvPr>
          <p:cNvSpPr/>
          <p:nvPr/>
        </p:nvSpPr>
        <p:spPr>
          <a:xfrm>
            <a:off x="9100456" y="5627131"/>
            <a:ext cx="2019299" cy="7999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Θέση :</a:t>
            </a:r>
          </a:p>
          <a:p>
            <a:r>
              <a:rPr lang="el-GR" b="1" dirty="0"/>
              <a:t>Πρόθεση :</a:t>
            </a:r>
          </a:p>
        </p:txBody>
      </p:sp>
      <p:sp>
        <p:nvSpPr>
          <p:cNvPr id="11" name="TextBox 10">
            <a:extLst>
              <a:ext uri="{FF2B5EF4-FFF2-40B4-BE49-F238E27FC236}">
                <a16:creationId xmlns:a16="http://schemas.microsoft.com/office/drawing/2014/main" id="{8DA37C2F-BE06-8242-8E30-5A4B8D26C2CA}"/>
              </a:ext>
            </a:extLst>
          </p:cNvPr>
          <p:cNvSpPr txBox="1"/>
          <p:nvPr/>
        </p:nvSpPr>
        <p:spPr>
          <a:xfrm>
            <a:off x="100736" y="6476077"/>
            <a:ext cx="11641668" cy="324704"/>
          </a:xfrm>
          <a:prstGeom prst="rect">
            <a:avLst/>
          </a:prstGeom>
          <a:solidFill>
            <a:schemeClr val="accent6">
              <a:lumMod val="40000"/>
              <a:lumOff val="60000"/>
            </a:schemeClr>
          </a:solidFill>
          <a:ln w="57150">
            <a:solidFill>
              <a:schemeClr val="tx1"/>
            </a:solidFill>
          </a:ln>
        </p:spPr>
        <p:txBody>
          <a:bodyPr wrap="square">
            <a:spAutoFit/>
          </a:bodyPr>
          <a:lstStyle/>
          <a:p>
            <a:pPr>
              <a:lnSpc>
                <a:spcPts val="1800"/>
              </a:lnSpc>
              <a:spcAft>
                <a:spcPts val="900"/>
              </a:spcAft>
            </a:pPr>
            <a:r>
              <a:rPr lang="el-GR" b="1" i="0" dirty="0">
                <a:solidFill>
                  <a:srgbClr val="0A0A0A"/>
                </a:solidFill>
                <a:effectLst/>
                <a:latin typeface="Google Sans"/>
              </a:rPr>
              <a:t>Πώς επηρεάζει η θέση και η πρόθεση του ιστορικού την αναπαράσταση ενός συγκεκριμένου </a:t>
            </a:r>
            <a:r>
              <a:rPr lang="el-GR" b="1" dirty="0">
                <a:solidFill>
                  <a:srgbClr val="0A0A0A"/>
                </a:solidFill>
                <a:latin typeface="Google Sans"/>
              </a:rPr>
              <a:t>ιστορικού  γεγονότος</a:t>
            </a:r>
            <a:r>
              <a:rPr lang="el-GR" b="1" i="0" dirty="0">
                <a:solidFill>
                  <a:srgbClr val="0A0A0A"/>
                </a:solidFill>
                <a:effectLst/>
                <a:latin typeface="Google Sans"/>
              </a:rPr>
              <a:t>;</a:t>
            </a:r>
            <a:endParaRPr lang="el-GR" altLang="el-GR" sz="1050" b="1" dirty="0"/>
          </a:p>
        </p:txBody>
      </p:sp>
      <p:sp>
        <p:nvSpPr>
          <p:cNvPr id="2" name="TextBox 1">
            <a:extLst>
              <a:ext uri="{FF2B5EF4-FFF2-40B4-BE49-F238E27FC236}">
                <a16:creationId xmlns:a16="http://schemas.microsoft.com/office/drawing/2014/main" id="{14FE0DEA-AA97-6905-AFB5-DB9930270883}"/>
              </a:ext>
            </a:extLst>
          </p:cNvPr>
          <p:cNvSpPr txBox="1"/>
          <p:nvPr/>
        </p:nvSpPr>
        <p:spPr>
          <a:xfrm>
            <a:off x="1404257" y="5943600"/>
            <a:ext cx="7097486" cy="276999"/>
          </a:xfrm>
          <a:prstGeom prst="rect">
            <a:avLst/>
          </a:prstGeom>
          <a:solidFill>
            <a:schemeClr val="bg1"/>
          </a:solidFill>
          <a:ln>
            <a:solidFill>
              <a:schemeClr val="tx1"/>
            </a:solidFill>
          </a:ln>
        </p:spPr>
        <p:txBody>
          <a:bodyPr wrap="square">
            <a:spAutoFit/>
          </a:bodyPr>
          <a:lstStyle/>
          <a:p>
            <a:pPr algn="ctr"/>
            <a:r>
              <a:rPr lang="el-GR" sz="1200" dirty="0"/>
              <a:t>Μανόλης Ανδρόνικος  κ.ά., </a:t>
            </a:r>
            <a:r>
              <a:rPr lang="el-GR" sz="1200" i="1" dirty="0"/>
              <a:t>Ιστορία  του Ελληνικού Έθνους,</a:t>
            </a:r>
            <a:r>
              <a:rPr lang="el-GR" sz="1200" dirty="0"/>
              <a:t> τόμος  Β’, Αθήνα  1970, σελ. 284 .</a:t>
            </a:r>
          </a:p>
        </p:txBody>
      </p:sp>
      <p:pic>
        <p:nvPicPr>
          <p:cNvPr id="4" name="Εικόνα 3">
            <a:extLst>
              <a:ext uri="{FF2B5EF4-FFF2-40B4-BE49-F238E27FC236}">
                <a16:creationId xmlns:a16="http://schemas.microsoft.com/office/drawing/2014/main" id="{170C5967-8738-6532-E720-37438C7A6D3A}"/>
              </a:ext>
            </a:extLst>
          </p:cNvPr>
          <p:cNvPicPr>
            <a:picLocks noChangeAspect="1"/>
          </p:cNvPicPr>
          <p:nvPr/>
        </p:nvPicPr>
        <p:blipFill>
          <a:blip r:embed="rId2">
            <a:extLst>
              <a:ext uri="{28A0092B-C50C-407E-A947-70E740481C1C}">
                <a14:useLocalDpi xmlns:a14="http://schemas.microsoft.com/office/drawing/2010/main" val="0"/>
              </a:ext>
            </a:extLst>
          </a:blip>
          <a:srcRect l="67552" t="22640" r="6975" b="9211"/>
          <a:stretch>
            <a:fillRect/>
          </a:stretch>
        </p:blipFill>
        <p:spPr>
          <a:xfrm rot="5400000">
            <a:off x="2988959" y="-226877"/>
            <a:ext cx="3148860" cy="6318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Εικόνα 13">
            <a:extLst>
              <a:ext uri="{FF2B5EF4-FFF2-40B4-BE49-F238E27FC236}">
                <a16:creationId xmlns:a16="http://schemas.microsoft.com/office/drawing/2014/main" id="{A4404918-FAC4-BB7F-0822-3656576873AC}"/>
              </a:ext>
            </a:extLst>
          </p:cNvPr>
          <p:cNvPicPr>
            <a:picLocks noChangeAspect="1"/>
          </p:cNvPicPr>
          <p:nvPr/>
        </p:nvPicPr>
        <p:blipFill>
          <a:blip r:embed="rId3">
            <a:extLst>
              <a:ext uri="{28A0092B-C50C-407E-A947-70E740481C1C}">
                <a14:useLocalDpi xmlns:a14="http://schemas.microsoft.com/office/drawing/2010/main" val="0"/>
              </a:ext>
            </a:extLst>
          </a:blip>
          <a:srcRect l="13491" t="16138" r="73158" b="44286"/>
          <a:stretch>
            <a:fillRect/>
          </a:stretch>
        </p:blipFill>
        <p:spPr>
          <a:xfrm rot="5400000">
            <a:off x="9124922" y="1885917"/>
            <a:ext cx="1801648" cy="4005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0453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D31B5-2909-E829-185B-35DD2CF8B1E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E1CC6A1-49E8-89AF-4BE9-BA97C1906E42}"/>
              </a:ext>
            </a:extLst>
          </p:cNvPr>
          <p:cNvSpPr txBox="1"/>
          <p:nvPr/>
        </p:nvSpPr>
        <p:spPr>
          <a:xfrm>
            <a:off x="1240971" y="1533247"/>
            <a:ext cx="3929744" cy="1631216"/>
          </a:xfrm>
          <a:prstGeom prst="rect">
            <a:avLst/>
          </a:prstGeom>
          <a:solidFill>
            <a:schemeClr val="bg1"/>
          </a:solidFill>
          <a:ln>
            <a:solidFill>
              <a:schemeClr val="tx1">
                <a:lumMod val="95000"/>
                <a:lumOff val="5000"/>
              </a:schemeClr>
            </a:solidFill>
          </a:ln>
        </p:spPr>
        <p:txBody>
          <a:bodyPr wrap="square">
            <a:spAutoFit/>
          </a:bodyPr>
          <a:lstStyle/>
          <a:p>
            <a:r>
              <a:rPr lang="el-GR" sz="2000" b="0" i="0" dirty="0">
                <a:solidFill>
                  <a:srgbClr val="0A0A0A"/>
                </a:solidFill>
                <a:effectLst/>
                <a:latin typeface="Aptos" panose="020B0004020202020204" pitchFamily="34" charset="0"/>
              </a:rPr>
              <a:t>«Οι Έλληνες της Μικράς Ασίας δεν μπορούν πια να ζουν κάτω από τον ζυγό των Περσών.  </a:t>
            </a:r>
            <a:r>
              <a:rPr lang="el-GR" sz="2000" dirty="0">
                <a:solidFill>
                  <a:srgbClr val="0A0A0A"/>
                </a:solidFill>
                <a:latin typeface="Aptos" panose="020B0004020202020204" pitchFamily="34" charset="0"/>
              </a:rPr>
              <a:t>Τ</a:t>
            </a:r>
            <a:r>
              <a:rPr lang="el-GR" sz="2000" b="0" i="0" dirty="0">
                <a:solidFill>
                  <a:srgbClr val="0A0A0A"/>
                </a:solidFill>
                <a:effectLst/>
                <a:latin typeface="Aptos" panose="020B0004020202020204" pitchFamily="34" charset="0"/>
              </a:rPr>
              <a:t>ο αίμα </a:t>
            </a:r>
            <a:r>
              <a:rPr lang="el-GR" sz="2000" dirty="0">
                <a:solidFill>
                  <a:srgbClr val="0A0A0A"/>
                </a:solidFill>
                <a:latin typeface="Aptos" panose="020B0004020202020204" pitchFamily="34" charset="0"/>
              </a:rPr>
              <a:t>μας είναι</a:t>
            </a:r>
            <a:r>
              <a:rPr lang="el-GR" sz="2000" b="0" i="0" dirty="0">
                <a:solidFill>
                  <a:srgbClr val="0A0A0A"/>
                </a:solidFill>
                <a:effectLst/>
                <a:latin typeface="Aptos" panose="020B0004020202020204" pitchFamily="34" charset="0"/>
              </a:rPr>
              <a:t> ελληνικό και η καρδιά μας ανήκει στην ελευθερία!»</a:t>
            </a:r>
            <a:endParaRPr lang="el-GR" sz="2000" dirty="0">
              <a:latin typeface="Aptos" panose="020B0004020202020204" pitchFamily="34" charset="0"/>
            </a:endParaRPr>
          </a:p>
        </p:txBody>
      </p:sp>
      <p:sp>
        <p:nvSpPr>
          <p:cNvPr id="10" name="TextBox 9">
            <a:extLst>
              <a:ext uri="{FF2B5EF4-FFF2-40B4-BE49-F238E27FC236}">
                <a16:creationId xmlns:a16="http://schemas.microsoft.com/office/drawing/2014/main" id="{799D849F-1F97-810E-EBD1-FD380273EA4D}"/>
              </a:ext>
            </a:extLst>
          </p:cNvPr>
          <p:cNvSpPr txBox="1"/>
          <p:nvPr/>
        </p:nvSpPr>
        <p:spPr>
          <a:xfrm>
            <a:off x="1230086" y="3352800"/>
            <a:ext cx="3940630" cy="1631216"/>
          </a:xfrm>
          <a:prstGeom prst="rect">
            <a:avLst/>
          </a:prstGeom>
          <a:solidFill>
            <a:schemeClr val="bg1"/>
          </a:solidFill>
          <a:ln w="3175">
            <a:solidFill>
              <a:schemeClr val="tx1"/>
            </a:solidFill>
          </a:ln>
        </p:spPr>
        <p:txBody>
          <a:bodyPr wrap="square">
            <a:spAutoFit/>
          </a:bodyPr>
          <a:lstStyle/>
          <a:p>
            <a:r>
              <a:rPr lang="el-GR" sz="2000" b="0" i="0" dirty="0">
                <a:solidFill>
                  <a:srgbClr val="0A0A0A"/>
                </a:solidFill>
                <a:effectLst/>
                <a:latin typeface="Aptos" panose="020B0004020202020204" pitchFamily="34" charset="0"/>
              </a:rPr>
              <a:t>«Η ζωή στις ιωνικές πόλεις έχει γίνει αβάσταχτη λόγω των φόρων. Οι έμποροι </a:t>
            </a:r>
            <a:r>
              <a:rPr lang="el-GR" sz="2000" dirty="0">
                <a:solidFill>
                  <a:srgbClr val="0A0A0A"/>
                </a:solidFill>
                <a:latin typeface="Aptos" panose="020B0004020202020204" pitchFamily="34" charset="0"/>
              </a:rPr>
              <a:t>χάνουν</a:t>
            </a:r>
            <a:r>
              <a:rPr lang="el-GR" sz="2000" b="0" i="0" dirty="0">
                <a:solidFill>
                  <a:srgbClr val="0A0A0A"/>
                </a:solidFill>
                <a:effectLst/>
                <a:latin typeface="Aptos" panose="020B0004020202020204" pitchFamily="34" charset="0"/>
              </a:rPr>
              <a:t> συνεχώς χρήματα επειδή οι δρόμοι της θάλασσας </a:t>
            </a:r>
            <a:r>
              <a:rPr lang="el-GR" sz="2000" dirty="0">
                <a:solidFill>
                  <a:srgbClr val="0A0A0A"/>
                </a:solidFill>
                <a:latin typeface="Aptos" panose="020B0004020202020204" pitchFamily="34" charset="0"/>
              </a:rPr>
              <a:t>είναι</a:t>
            </a:r>
            <a:r>
              <a:rPr lang="el-GR" sz="2000" b="0" i="0" dirty="0">
                <a:solidFill>
                  <a:srgbClr val="0A0A0A"/>
                </a:solidFill>
                <a:effectLst/>
                <a:latin typeface="Aptos" panose="020B0004020202020204" pitchFamily="34" charset="0"/>
              </a:rPr>
              <a:t> κλειστοί</a:t>
            </a:r>
            <a:r>
              <a:rPr lang="el-GR" sz="2000" dirty="0">
                <a:solidFill>
                  <a:srgbClr val="0A0A0A"/>
                </a:solidFill>
                <a:latin typeface="Aptos" panose="020B0004020202020204" pitchFamily="34" charset="0"/>
              </a:rPr>
              <a:t>!</a:t>
            </a:r>
            <a:r>
              <a:rPr lang="el-GR" sz="2000" b="0" i="0" dirty="0">
                <a:solidFill>
                  <a:srgbClr val="0A0A0A"/>
                </a:solidFill>
                <a:effectLst/>
                <a:latin typeface="Aptos" panose="020B0004020202020204" pitchFamily="34" charset="0"/>
              </a:rPr>
              <a:t>» </a:t>
            </a:r>
            <a:endParaRPr lang="el-GR" sz="2000" dirty="0">
              <a:latin typeface="Aptos" panose="020B0004020202020204" pitchFamily="34" charset="0"/>
            </a:endParaRPr>
          </a:p>
        </p:txBody>
      </p:sp>
      <p:sp>
        <p:nvSpPr>
          <p:cNvPr id="3" name="TextBox 2">
            <a:extLst>
              <a:ext uri="{FF2B5EF4-FFF2-40B4-BE49-F238E27FC236}">
                <a16:creationId xmlns:a16="http://schemas.microsoft.com/office/drawing/2014/main" id="{D5BF04DC-5CE6-F646-61D2-48AC5C2D127F}"/>
              </a:ext>
            </a:extLst>
          </p:cNvPr>
          <p:cNvSpPr txBox="1"/>
          <p:nvPr/>
        </p:nvSpPr>
        <p:spPr>
          <a:xfrm>
            <a:off x="5429252" y="1986865"/>
            <a:ext cx="6123214" cy="3693319"/>
          </a:xfrm>
          <a:prstGeom prst="rect">
            <a:avLst/>
          </a:prstGeom>
          <a:noFill/>
        </p:spPr>
        <p:txBody>
          <a:bodyPr wrap="square">
            <a:spAutoFit/>
          </a:bodyPr>
          <a:lstStyle/>
          <a:p>
            <a:r>
              <a:rPr lang="el-GR" b="1" dirty="0"/>
              <a:t>η αποκατάσταση της πολιτικής αυτονομίας/ η ελευθερία</a:t>
            </a:r>
          </a:p>
          <a:p>
            <a:endParaRPr lang="el-GR" b="1" dirty="0"/>
          </a:p>
          <a:p>
            <a:endParaRPr lang="el-GR" b="1" dirty="0"/>
          </a:p>
          <a:p>
            <a:endParaRPr lang="el-GR" b="1" dirty="0"/>
          </a:p>
          <a:p>
            <a:r>
              <a:rPr lang="el-GR" b="1" dirty="0"/>
              <a:t> </a:t>
            </a:r>
          </a:p>
          <a:p>
            <a:endParaRPr lang="el-GR" b="1" dirty="0"/>
          </a:p>
          <a:p>
            <a:endParaRPr lang="el-GR" b="1" dirty="0"/>
          </a:p>
          <a:p>
            <a:r>
              <a:rPr lang="el-GR" b="1" dirty="0"/>
              <a:t>η ανακοπή της οικονομικής εξαθλίωσης</a:t>
            </a:r>
          </a:p>
          <a:p>
            <a:endParaRPr lang="el-GR" b="1" dirty="0"/>
          </a:p>
          <a:p>
            <a:r>
              <a:rPr lang="el-GR" b="1" dirty="0"/>
              <a:t> </a:t>
            </a:r>
          </a:p>
          <a:p>
            <a:endParaRPr lang="el-GR" b="1" dirty="0"/>
          </a:p>
          <a:p>
            <a:endParaRPr lang="el-GR" b="1" dirty="0"/>
          </a:p>
          <a:p>
            <a:r>
              <a:rPr lang="el-GR" b="1" dirty="0"/>
              <a:t>η υποστήριξη στην  ηγεσία  του Αρισταγόρα</a:t>
            </a:r>
            <a:endParaRPr lang="el-GR" dirty="0"/>
          </a:p>
        </p:txBody>
      </p:sp>
      <p:sp>
        <p:nvSpPr>
          <p:cNvPr id="5" name="TextBox 4">
            <a:extLst>
              <a:ext uri="{FF2B5EF4-FFF2-40B4-BE49-F238E27FC236}">
                <a16:creationId xmlns:a16="http://schemas.microsoft.com/office/drawing/2014/main" id="{9270C85E-C91D-8A00-7785-C62F3F88C9BF}"/>
              </a:ext>
            </a:extLst>
          </p:cNvPr>
          <p:cNvSpPr txBox="1"/>
          <p:nvPr/>
        </p:nvSpPr>
        <p:spPr>
          <a:xfrm>
            <a:off x="1230085" y="5172353"/>
            <a:ext cx="3940630" cy="1015663"/>
          </a:xfrm>
          <a:prstGeom prst="rect">
            <a:avLst/>
          </a:prstGeom>
          <a:solidFill>
            <a:schemeClr val="bg1"/>
          </a:solidFill>
          <a:ln w="3175">
            <a:solidFill>
              <a:schemeClr val="tx1"/>
            </a:solidFill>
          </a:ln>
        </p:spPr>
        <p:txBody>
          <a:bodyPr wrap="square">
            <a:spAutoFit/>
          </a:bodyPr>
          <a:lstStyle/>
          <a:p>
            <a:r>
              <a:rPr lang="el-GR" sz="2000" dirty="0">
                <a:latin typeface="Aptos" panose="020B0004020202020204" pitchFamily="34" charset="0"/>
              </a:rPr>
              <a:t>«Με τον Αρισταγόρα για την ισονομία και το ελεύθερο εμπόριο!»</a:t>
            </a:r>
          </a:p>
        </p:txBody>
      </p:sp>
      <p:sp>
        <p:nvSpPr>
          <p:cNvPr id="4" name="TextBox 3">
            <a:extLst>
              <a:ext uri="{FF2B5EF4-FFF2-40B4-BE49-F238E27FC236}">
                <a16:creationId xmlns:a16="http://schemas.microsoft.com/office/drawing/2014/main" id="{BAEA8068-1E18-01E1-EE3E-3B6003B14E90}"/>
              </a:ext>
            </a:extLst>
          </p:cNvPr>
          <p:cNvSpPr txBox="1"/>
          <p:nvPr/>
        </p:nvSpPr>
        <p:spPr>
          <a:xfrm>
            <a:off x="5061857" y="146771"/>
            <a:ext cx="7130143" cy="786369"/>
          </a:xfrm>
          <a:prstGeom prst="rect">
            <a:avLst/>
          </a:prstGeom>
          <a:solidFill>
            <a:schemeClr val="accent6">
              <a:lumMod val="40000"/>
              <a:lumOff val="60000"/>
            </a:schemeClr>
          </a:solidFill>
          <a:ln w="38100">
            <a:solidFill>
              <a:schemeClr val="tx1"/>
            </a:solidFill>
          </a:ln>
        </p:spPr>
        <p:txBody>
          <a:bodyPr wrap="square">
            <a:spAutoFit/>
          </a:bodyPr>
          <a:lstStyle/>
          <a:p>
            <a:pPr algn="just">
              <a:lnSpc>
                <a:spcPts val="1800"/>
              </a:lnSpc>
              <a:spcAft>
                <a:spcPts val="900"/>
              </a:spcAft>
            </a:pPr>
            <a:r>
              <a:rPr lang="el-GR" b="1" dirty="0"/>
              <a:t>Να φανταστείτε ότι είστε ένας πολίτη της Μιλήτου της εποχής εκείνης. Ποιο κίνητρο θα αποτελούσε για εσάς τον καθοριστικότερο παράγοντα για τη συμμετοχή στην εξέγερση;</a:t>
            </a:r>
            <a:endParaRPr lang="el-GR" b="1" dirty="0">
              <a:effectLst/>
              <a:latin typeface="Google Sans"/>
            </a:endParaRPr>
          </a:p>
        </p:txBody>
      </p:sp>
      <p:sp>
        <p:nvSpPr>
          <p:cNvPr id="6" name="Ορθογώνιο: Στρογγύλεμα γωνιών 5">
            <a:extLst>
              <a:ext uri="{FF2B5EF4-FFF2-40B4-BE49-F238E27FC236}">
                <a16:creationId xmlns:a16="http://schemas.microsoft.com/office/drawing/2014/main" id="{8A9B1BDB-D3B8-E644-D664-FA751F9CA705}"/>
              </a:ext>
            </a:extLst>
          </p:cNvPr>
          <p:cNvSpPr/>
          <p:nvPr/>
        </p:nvSpPr>
        <p:spPr>
          <a:xfrm>
            <a:off x="0" y="6288441"/>
            <a:ext cx="11821886" cy="5695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Αποδίδοντας τη φωνή της αρχαίας Μιλήτου μέσα από τη διατύπωση συνθημάτων</a:t>
            </a:r>
          </a:p>
        </p:txBody>
      </p:sp>
    </p:spTree>
    <p:extLst>
      <p:ext uri="{BB962C8B-B14F-4D97-AF65-F5344CB8AC3E}">
        <p14:creationId xmlns:p14="http://schemas.microsoft.com/office/powerpoint/2010/main" val="1596171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A4675-3383-9BB0-9D3C-A36606669F3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4FD97AB-FC4B-297E-7692-C2E11C998F47}"/>
              </a:ext>
            </a:extLst>
          </p:cNvPr>
          <p:cNvSpPr txBox="1"/>
          <p:nvPr/>
        </p:nvSpPr>
        <p:spPr>
          <a:xfrm>
            <a:off x="1240970" y="1533247"/>
            <a:ext cx="3973287" cy="1631216"/>
          </a:xfrm>
          <a:prstGeom prst="rect">
            <a:avLst/>
          </a:prstGeom>
          <a:solidFill>
            <a:schemeClr val="bg1"/>
          </a:solidFill>
          <a:ln>
            <a:solidFill>
              <a:schemeClr val="tx1">
                <a:lumMod val="95000"/>
                <a:lumOff val="5000"/>
              </a:schemeClr>
            </a:solidFill>
          </a:ln>
        </p:spPr>
        <p:txBody>
          <a:bodyPr wrap="square">
            <a:spAutoFit/>
          </a:bodyPr>
          <a:lstStyle/>
          <a:p>
            <a:r>
              <a:rPr lang="el-GR" sz="2000" b="0" i="0" dirty="0">
                <a:solidFill>
                  <a:srgbClr val="0A0A0A"/>
                </a:solidFill>
                <a:effectLst/>
                <a:latin typeface="Aptos" panose="020B0004020202020204" pitchFamily="34" charset="0"/>
              </a:rPr>
              <a:t>«Οι Έλληνες της Μικράς Ασίας δεν μπορούν πια να ζουν κάτω από τον ζυγό των Περσών.  </a:t>
            </a:r>
            <a:r>
              <a:rPr lang="el-GR" sz="2000" dirty="0">
                <a:solidFill>
                  <a:srgbClr val="0A0A0A"/>
                </a:solidFill>
                <a:latin typeface="Aptos" panose="020B0004020202020204" pitchFamily="34" charset="0"/>
              </a:rPr>
              <a:t>Τ</a:t>
            </a:r>
            <a:r>
              <a:rPr lang="el-GR" sz="2000" b="0" i="0" dirty="0">
                <a:solidFill>
                  <a:srgbClr val="0A0A0A"/>
                </a:solidFill>
                <a:effectLst/>
                <a:latin typeface="Aptos" panose="020B0004020202020204" pitchFamily="34" charset="0"/>
              </a:rPr>
              <a:t>ο αίμα </a:t>
            </a:r>
            <a:r>
              <a:rPr lang="el-GR" sz="2000" dirty="0">
                <a:solidFill>
                  <a:srgbClr val="0A0A0A"/>
                </a:solidFill>
                <a:latin typeface="Aptos" panose="020B0004020202020204" pitchFamily="34" charset="0"/>
              </a:rPr>
              <a:t>μας είναι</a:t>
            </a:r>
            <a:r>
              <a:rPr lang="el-GR" sz="2000" b="0" i="0" dirty="0">
                <a:solidFill>
                  <a:srgbClr val="0A0A0A"/>
                </a:solidFill>
                <a:effectLst/>
                <a:latin typeface="Aptos" panose="020B0004020202020204" pitchFamily="34" charset="0"/>
              </a:rPr>
              <a:t> ελληνικό και η καρδιά μας ανήκει στην ελευθερία!»</a:t>
            </a:r>
            <a:endParaRPr lang="el-GR" sz="2000" dirty="0">
              <a:latin typeface="Aptos" panose="020B0004020202020204" pitchFamily="34" charset="0"/>
            </a:endParaRPr>
          </a:p>
        </p:txBody>
      </p:sp>
      <p:sp>
        <p:nvSpPr>
          <p:cNvPr id="10" name="TextBox 9">
            <a:extLst>
              <a:ext uri="{FF2B5EF4-FFF2-40B4-BE49-F238E27FC236}">
                <a16:creationId xmlns:a16="http://schemas.microsoft.com/office/drawing/2014/main" id="{30B7A6D2-989E-5297-D334-64CB772BDF65}"/>
              </a:ext>
            </a:extLst>
          </p:cNvPr>
          <p:cNvSpPr txBox="1"/>
          <p:nvPr/>
        </p:nvSpPr>
        <p:spPr>
          <a:xfrm>
            <a:off x="1230086" y="3352800"/>
            <a:ext cx="3973288" cy="1631216"/>
          </a:xfrm>
          <a:prstGeom prst="rect">
            <a:avLst/>
          </a:prstGeom>
          <a:solidFill>
            <a:schemeClr val="bg1"/>
          </a:solidFill>
          <a:ln w="3175">
            <a:solidFill>
              <a:schemeClr val="tx1"/>
            </a:solidFill>
          </a:ln>
        </p:spPr>
        <p:txBody>
          <a:bodyPr wrap="square">
            <a:spAutoFit/>
          </a:bodyPr>
          <a:lstStyle/>
          <a:p>
            <a:r>
              <a:rPr lang="el-GR" sz="2000" b="0" i="0" dirty="0">
                <a:solidFill>
                  <a:srgbClr val="0A0A0A"/>
                </a:solidFill>
                <a:effectLst/>
                <a:latin typeface="Aptos" panose="020B0004020202020204" pitchFamily="34" charset="0"/>
              </a:rPr>
              <a:t>«Η ζωή στις ιωνικές πόλεις </a:t>
            </a:r>
            <a:r>
              <a:rPr lang="el-GR" sz="2000" dirty="0">
                <a:solidFill>
                  <a:srgbClr val="0A0A0A"/>
                </a:solidFill>
                <a:latin typeface="Aptos" panose="020B0004020202020204" pitchFamily="34" charset="0"/>
              </a:rPr>
              <a:t>έχει</a:t>
            </a:r>
            <a:r>
              <a:rPr lang="el-GR" sz="2000" b="0" i="0" dirty="0">
                <a:solidFill>
                  <a:srgbClr val="0A0A0A"/>
                </a:solidFill>
                <a:effectLst/>
                <a:latin typeface="Aptos" panose="020B0004020202020204" pitchFamily="34" charset="0"/>
              </a:rPr>
              <a:t> γίνει αβάσταχτη λόγω των φόρων. Οι έμποροι </a:t>
            </a:r>
            <a:r>
              <a:rPr lang="el-GR" sz="2000" dirty="0">
                <a:solidFill>
                  <a:srgbClr val="0A0A0A"/>
                </a:solidFill>
                <a:latin typeface="Aptos" panose="020B0004020202020204" pitchFamily="34" charset="0"/>
              </a:rPr>
              <a:t>χάνουν</a:t>
            </a:r>
            <a:r>
              <a:rPr lang="el-GR" sz="2000" b="0" i="0" dirty="0">
                <a:solidFill>
                  <a:srgbClr val="0A0A0A"/>
                </a:solidFill>
                <a:effectLst/>
                <a:latin typeface="Aptos" panose="020B0004020202020204" pitchFamily="34" charset="0"/>
              </a:rPr>
              <a:t> συνεχώς χρήματα επειδή οι δρόμοι της θάλασσας </a:t>
            </a:r>
            <a:r>
              <a:rPr lang="el-GR" sz="2000" dirty="0">
                <a:solidFill>
                  <a:srgbClr val="0A0A0A"/>
                </a:solidFill>
                <a:latin typeface="Aptos" panose="020B0004020202020204" pitchFamily="34" charset="0"/>
              </a:rPr>
              <a:t>είναι</a:t>
            </a:r>
            <a:r>
              <a:rPr lang="el-GR" sz="2000" b="0" i="0" dirty="0">
                <a:solidFill>
                  <a:srgbClr val="0A0A0A"/>
                </a:solidFill>
                <a:effectLst/>
                <a:latin typeface="Aptos" panose="020B0004020202020204" pitchFamily="34" charset="0"/>
              </a:rPr>
              <a:t> κλειστοί</a:t>
            </a:r>
            <a:r>
              <a:rPr lang="el-GR" sz="2000" dirty="0">
                <a:solidFill>
                  <a:srgbClr val="0A0A0A"/>
                </a:solidFill>
                <a:latin typeface="Aptos" panose="020B0004020202020204" pitchFamily="34" charset="0"/>
              </a:rPr>
              <a:t>!</a:t>
            </a:r>
            <a:r>
              <a:rPr lang="el-GR" sz="2000" b="0" i="0" dirty="0">
                <a:solidFill>
                  <a:srgbClr val="0A0A0A"/>
                </a:solidFill>
                <a:effectLst/>
                <a:latin typeface="Aptos" panose="020B0004020202020204" pitchFamily="34" charset="0"/>
              </a:rPr>
              <a:t>» </a:t>
            </a:r>
            <a:endParaRPr lang="el-GR" sz="2000" dirty="0">
              <a:latin typeface="Aptos" panose="020B0004020202020204" pitchFamily="34" charset="0"/>
            </a:endParaRPr>
          </a:p>
        </p:txBody>
      </p:sp>
      <p:sp>
        <p:nvSpPr>
          <p:cNvPr id="3" name="TextBox 2">
            <a:extLst>
              <a:ext uri="{FF2B5EF4-FFF2-40B4-BE49-F238E27FC236}">
                <a16:creationId xmlns:a16="http://schemas.microsoft.com/office/drawing/2014/main" id="{E97BFFE0-7C56-81BA-6B7F-8EDD0121D971}"/>
              </a:ext>
            </a:extLst>
          </p:cNvPr>
          <p:cNvSpPr txBox="1"/>
          <p:nvPr/>
        </p:nvSpPr>
        <p:spPr>
          <a:xfrm>
            <a:off x="5472795" y="2072463"/>
            <a:ext cx="6123214" cy="3693319"/>
          </a:xfrm>
          <a:prstGeom prst="rect">
            <a:avLst/>
          </a:prstGeom>
          <a:noFill/>
        </p:spPr>
        <p:txBody>
          <a:bodyPr wrap="square">
            <a:spAutoFit/>
          </a:bodyPr>
          <a:lstStyle/>
          <a:p>
            <a:r>
              <a:rPr lang="el-GR" b="1" dirty="0"/>
              <a:t>η αποκατάσταση της πολιτικής αυτονομίας/ η ελευθερία</a:t>
            </a:r>
          </a:p>
          <a:p>
            <a:endParaRPr lang="el-GR" b="1" dirty="0"/>
          </a:p>
          <a:p>
            <a:endParaRPr lang="el-GR" b="1" dirty="0"/>
          </a:p>
          <a:p>
            <a:endParaRPr lang="el-GR" b="1" dirty="0"/>
          </a:p>
          <a:p>
            <a:r>
              <a:rPr lang="el-GR" b="1" dirty="0"/>
              <a:t> </a:t>
            </a:r>
          </a:p>
          <a:p>
            <a:endParaRPr lang="el-GR" b="1" dirty="0"/>
          </a:p>
          <a:p>
            <a:endParaRPr lang="el-GR" b="1" dirty="0"/>
          </a:p>
          <a:p>
            <a:r>
              <a:rPr lang="el-GR" b="1" dirty="0"/>
              <a:t>η ανακοπή της οικονομικής εξαθλίωσης</a:t>
            </a:r>
          </a:p>
          <a:p>
            <a:endParaRPr lang="el-GR" b="1" dirty="0"/>
          </a:p>
          <a:p>
            <a:r>
              <a:rPr lang="el-GR" b="1" dirty="0"/>
              <a:t> </a:t>
            </a:r>
          </a:p>
          <a:p>
            <a:endParaRPr lang="el-GR" b="1" dirty="0"/>
          </a:p>
          <a:p>
            <a:endParaRPr lang="el-GR" b="1" dirty="0"/>
          </a:p>
          <a:p>
            <a:r>
              <a:rPr lang="el-GR" b="1" dirty="0"/>
              <a:t>η υποστήριξη στην  ηγεσία  του Αρισταγόρα</a:t>
            </a:r>
            <a:endParaRPr lang="el-GR" dirty="0"/>
          </a:p>
        </p:txBody>
      </p:sp>
      <p:sp>
        <p:nvSpPr>
          <p:cNvPr id="5" name="TextBox 4">
            <a:extLst>
              <a:ext uri="{FF2B5EF4-FFF2-40B4-BE49-F238E27FC236}">
                <a16:creationId xmlns:a16="http://schemas.microsoft.com/office/drawing/2014/main" id="{3332BB5B-B197-DB55-D1A2-E5A8C2101279}"/>
              </a:ext>
            </a:extLst>
          </p:cNvPr>
          <p:cNvSpPr txBox="1"/>
          <p:nvPr/>
        </p:nvSpPr>
        <p:spPr>
          <a:xfrm>
            <a:off x="1230084" y="5172353"/>
            <a:ext cx="3984173" cy="1015663"/>
          </a:xfrm>
          <a:prstGeom prst="rect">
            <a:avLst/>
          </a:prstGeom>
          <a:solidFill>
            <a:schemeClr val="bg1"/>
          </a:solidFill>
          <a:ln w="3175">
            <a:solidFill>
              <a:schemeClr val="tx1"/>
            </a:solidFill>
          </a:ln>
        </p:spPr>
        <p:txBody>
          <a:bodyPr wrap="square">
            <a:spAutoFit/>
          </a:bodyPr>
          <a:lstStyle/>
          <a:p>
            <a:r>
              <a:rPr lang="el-GR" sz="2000" dirty="0">
                <a:latin typeface="Aptos" panose="020B0004020202020204" pitchFamily="34" charset="0"/>
              </a:rPr>
              <a:t>«Με τον Αρισταγόρα για την ισονομία και το ελεύθερο εμπόριο!»</a:t>
            </a:r>
          </a:p>
        </p:txBody>
      </p:sp>
      <p:sp>
        <p:nvSpPr>
          <p:cNvPr id="2" name="TextBox 1">
            <a:extLst>
              <a:ext uri="{FF2B5EF4-FFF2-40B4-BE49-F238E27FC236}">
                <a16:creationId xmlns:a16="http://schemas.microsoft.com/office/drawing/2014/main" id="{A0BB3653-CE51-4AB9-1618-892C09C93F10}"/>
              </a:ext>
            </a:extLst>
          </p:cNvPr>
          <p:cNvSpPr txBox="1"/>
          <p:nvPr/>
        </p:nvSpPr>
        <p:spPr>
          <a:xfrm>
            <a:off x="4781551" y="191045"/>
            <a:ext cx="7130143" cy="1017202"/>
          </a:xfrm>
          <a:prstGeom prst="rect">
            <a:avLst/>
          </a:prstGeom>
          <a:solidFill>
            <a:schemeClr val="accent6">
              <a:lumMod val="40000"/>
              <a:lumOff val="60000"/>
            </a:schemeClr>
          </a:solidFill>
          <a:ln w="38100">
            <a:solidFill>
              <a:schemeClr val="tx1"/>
            </a:solidFill>
          </a:ln>
        </p:spPr>
        <p:txBody>
          <a:bodyPr wrap="square">
            <a:spAutoFit/>
          </a:bodyPr>
          <a:lstStyle/>
          <a:p>
            <a:pPr algn="just">
              <a:lnSpc>
                <a:spcPts val="1800"/>
              </a:lnSpc>
              <a:spcAft>
                <a:spcPts val="900"/>
              </a:spcAft>
            </a:pPr>
            <a:r>
              <a:rPr lang="el-GR" b="1" dirty="0"/>
              <a:t>Αν καλούμασταν να ιεραρχήσουμε τα αίτια της Ιωνικής Επανάστασης μέσα από τη βιωματική εμπειρία ενός κατοίκου της Μιλήτου, ποιο επιχείρημα θα κρινόταν ως το πλέον πειστικό για την ανάληψη ένοπλης δράσης;</a:t>
            </a:r>
            <a:endParaRPr lang="el-GR" b="1" dirty="0">
              <a:solidFill>
                <a:srgbClr val="0A0A0A"/>
              </a:solidFill>
              <a:effectLst/>
              <a:latin typeface="Google Sans"/>
            </a:endParaRPr>
          </a:p>
        </p:txBody>
      </p:sp>
    </p:spTree>
    <p:extLst>
      <p:ext uri="{BB962C8B-B14F-4D97-AF65-F5344CB8AC3E}">
        <p14:creationId xmlns:p14="http://schemas.microsoft.com/office/powerpoint/2010/main" val="2842042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αιδιά που διαβάζουν βιβλία">
            <a:extLst>
              <a:ext uri="{FF2B5EF4-FFF2-40B4-BE49-F238E27FC236}">
                <a16:creationId xmlns:a16="http://schemas.microsoft.com/office/drawing/2014/main" id="{52E44803-7F84-4735-821B-98C790637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86" y="1135282"/>
            <a:ext cx="9637612" cy="3914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CE4AE0E2-FE28-417F-A0F4-D5306C368D04}"/>
              </a:ext>
            </a:extLst>
          </p:cNvPr>
          <p:cNvSpPr/>
          <p:nvPr/>
        </p:nvSpPr>
        <p:spPr>
          <a:xfrm>
            <a:off x="1426029" y="178675"/>
            <a:ext cx="9746468" cy="798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chemeClr val="tx1"/>
                </a:solidFill>
                <a:effectLst/>
                <a:ea typeface="Aptos" panose="020B0004020202020204" pitchFamily="34" charset="0"/>
              </a:rPr>
              <a:t>Διδακτικά  Εγχειρίδια</a:t>
            </a:r>
            <a:endParaRPr lang="el-CY" sz="1800" kern="100" dirty="0">
              <a:solidFill>
                <a:schemeClr val="tx1"/>
              </a:solidFill>
              <a:effectLst/>
              <a:ea typeface="Aptos" panose="020B0004020202020204" pitchFamily="34"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9EA9348A-05C3-4CD3-8302-C8047CCBF233}"/>
              </a:ext>
            </a:extLst>
          </p:cNvPr>
          <p:cNvSpPr/>
          <p:nvPr/>
        </p:nvSpPr>
        <p:spPr>
          <a:xfrm>
            <a:off x="1600200" y="5196953"/>
            <a:ext cx="9506983" cy="13980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CY" sz="12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Θεόδωρος Κατσουλάκος, Γεωργία Κοκκορού - Αλευρά, Βασίλειος Σκουλάτος, </a:t>
            </a:r>
            <a:r>
              <a:rPr lang="el-CY" sz="1200" i="1"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Αρχαία Ιστορία, Α΄ Γυμνασίου</a:t>
            </a:r>
            <a:r>
              <a:rPr lang="el-CY" sz="12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Εκδόσεις ΙΤΥΕ «Διόφαντος», Αθήνα 2015,</a:t>
            </a:r>
            <a:r>
              <a:rPr lang="el-GR" sz="12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rPr>
              <a:t> σ. 57-59.</a:t>
            </a:r>
            <a:endParaRPr lang="el-CY" sz="1200" kern="100" dirty="0">
              <a:solidFill>
                <a:schemeClr val="tx1"/>
              </a:solidFill>
              <a:latin typeface="Times New Roman" panose="02020603050405020304" pitchFamily="18" charset="0"/>
              <a:ea typeface="Aptos" panose="020B0004020202020204" pitchFamily="34" charset="0"/>
              <a:cs typeface="Times New Roman" panose="02020603050405020304" pitchFamily="18" charset="0"/>
            </a:endParaRPr>
          </a:p>
          <a:p>
            <a:pPr algn="ctr"/>
            <a:r>
              <a:rPr lang="el-CY"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Αγγελική Παντελίδου, Καλλιόπη Πρωτοπαπά, Σάββας Γιαλλουρίδης, </a:t>
            </a:r>
            <a:r>
              <a:rPr lang="el-CY"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Ιστορία της Κύπρου για το Γυμνάσιο</a:t>
            </a:r>
            <a:r>
              <a:rPr lang="el-CY"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Υπηρεσία Ανάπτυξης Προγραμμάτων, Λευκωσία, 1994, σ.</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26-27, 32-35.</a:t>
            </a:r>
            <a:endParaRPr lang="el-CY"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lgn="ctr"/>
            <a:endParaRPr lang="el-CY"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Μετά το κουδούνι: Ιστορία Α΄ Γυμνασίου (1) - διδακτέα ύλη και τρόπος ...">
            <a:extLst>
              <a:ext uri="{FF2B5EF4-FFF2-40B4-BE49-F238E27FC236}">
                <a16:creationId xmlns:a16="http://schemas.microsoft.com/office/drawing/2014/main" id="{1F4C4E86-D0BB-4697-BB64-88A7B142F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0741" y="3147848"/>
            <a:ext cx="820341" cy="638503"/>
          </a:xfrm>
          <a:prstGeom prst="rect">
            <a:avLst/>
          </a:prstGeom>
          <a:noFill/>
          <a:extLst>
            <a:ext uri="{909E8E84-426E-40DD-AFC4-6F175D3DCCD1}">
              <a14:hiddenFill xmlns:a14="http://schemas.microsoft.com/office/drawing/2010/main">
                <a:solidFill>
                  <a:srgbClr val="FFFFFF"/>
                </a:solidFill>
              </a14:hiddenFill>
            </a:ext>
          </a:extLst>
        </p:spPr>
      </p:pic>
      <p:pic>
        <p:nvPicPr>
          <p:cNvPr id="6" name="Εικόνα 5" descr="Εικόνα που περιέχει κείμενο, αφίσα, εξωτερικός χώρος/ύπαιθρος, βιβλίο&#10;&#10;Περιγραφή που δημιουργήθηκε αυτόματα">
            <a:extLst>
              <a:ext uri="{FF2B5EF4-FFF2-40B4-BE49-F238E27FC236}">
                <a16:creationId xmlns:a16="http://schemas.microsoft.com/office/drawing/2014/main" id="{1205834E-C85D-47EF-8DE1-C4BBCDD3DD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446" y="3244905"/>
            <a:ext cx="610134" cy="594103"/>
          </a:xfrm>
          <a:prstGeom prst="rect">
            <a:avLst/>
          </a:prstGeom>
        </p:spPr>
      </p:pic>
    </p:spTree>
    <p:extLst>
      <p:ext uri="{BB962C8B-B14F-4D97-AF65-F5344CB8AC3E}">
        <p14:creationId xmlns:p14="http://schemas.microsoft.com/office/powerpoint/2010/main" val="21285573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D2BB-0C66-31F9-C863-11DE56D1B2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37FDBB7-B85A-8568-5AF0-C59E489626EF}"/>
              </a:ext>
            </a:extLst>
          </p:cNvPr>
          <p:cNvSpPr>
            <a:spLocks noGrp="1"/>
          </p:cNvSpPr>
          <p:nvPr>
            <p:ph type="title"/>
          </p:nvPr>
        </p:nvSpPr>
        <p:spPr>
          <a:xfrm>
            <a:off x="1371600" y="685800"/>
            <a:ext cx="2710543" cy="587829"/>
          </a:xfrm>
        </p:spPr>
        <p:txBody>
          <a:bodyPr>
            <a:normAutofit fontScale="90000"/>
          </a:bodyPr>
          <a:lstStyle/>
          <a:p>
            <a:r>
              <a:rPr lang="el-GR" dirty="0"/>
              <a:t>ΜΕΡΟΣ Γ’</a:t>
            </a:r>
          </a:p>
        </p:txBody>
      </p:sp>
      <p:sp>
        <p:nvSpPr>
          <p:cNvPr id="4" name="TextBox 3">
            <a:extLst>
              <a:ext uri="{FF2B5EF4-FFF2-40B4-BE49-F238E27FC236}">
                <a16:creationId xmlns:a16="http://schemas.microsoft.com/office/drawing/2014/main" id="{797B248D-9366-D765-FD70-C2F85E902691}"/>
              </a:ext>
            </a:extLst>
          </p:cNvPr>
          <p:cNvSpPr txBox="1"/>
          <p:nvPr/>
        </p:nvSpPr>
        <p:spPr>
          <a:xfrm>
            <a:off x="1494063" y="1630232"/>
            <a:ext cx="3684815" cy="369332"/>
          </a:xfrm>
          <a:prstGeom prst="rect">
            <a:avLst/>
          </a:prstGeom>
          <a:noFill/>
        </p:spPr>
        <p:txBody>
          <a:bodyPr wrap="square">
            <a:spAutoFit/>
          </a:bodyPr>
          <a:lstStyle/>
          <a:p>
            <a:r>
              <a:rPr lang="el-GR" b="1" i="0" dirty="0">
                <a:solidFill>
                  <a:srgbClr val="0A0A0A"/>
                </a:solidFill>
                <a:effectLst/>
                <a:latin typeface="Google Sans"/>
              </a:rPr>
              <a:t>Ιστορικός Γραμματισμός</a:t>
            </a:r>
            <a:endParaRPr lang="el-GR" dirty="0"/>
          </a:p>
        </p:txBody>
      </p:sp>
      <p:sp>
        <p:nvSpPr>
          <p:cNvPr id="7" name="TextBox 6">
            <a:extLst>
              <a:ext uri="{FF2B5EF4-FFF2-40B4-BE49-F238E27FC236}">
                <a16:creationId xmlns:a16="http://schemas.microsoft.com/office/drawing/2014/main" id="{E0FF0AE0-70A0-4744-1A54-C038AC543764}"/>
              </a:ext>
            </a:extLst>
          </p:cNvPr>
          <p:cNvSpPr txBox="1"/>
          <p:nvPr/>
        </p:nvSpPr>
        <p:spPr>
          <a:xfrm>
            <a:off x="960522" y="4178293"/>
            <a:ext cx="2351314" cy="369332"/>
          </a:xfrm>
          <a:prstGeom prst="rect">
            <a:avLst/>
          </a:prstGeom>
          <a:noFill/>
        </p:spPr>
        <p:txBody>
          <a:bodyPr wrap="square">
            <a:spAutoFit/>
          </a:bodyPr>
          <a:lstStyle/>
          <a:p>
            <a:pPr defTabSz="914400" eaLnBrk="0" fontAlgn="base" hangingPunct="0">
              <a:spcBef>
                <a:spcPct val="0"/>
              </a:spcBef>
              <a:spcAft>
                <a:spcPct val="0"/>
              </a:spcAft>
            </a:pPr>
            <a:r>
              <a:rPr kumimoji="0" lang="el-GR" altLang="el-GR" sz="1800" b="1" i="0" u="none" strike="noStrike" cap="none" normalizeH="0" baseline="0" dirty="0">
                <a:ln>
                  <a:noFill/>
                </a:ln>
                <a:solidFill>
                  <a:srgbClr val="0A0A0A"/>
                </a:solidFill>
                <a:effectLst/>
                <a:latin typeface="Google Sans"/>
              </a:rPr>
              <a:t> Ιστορική Γνώση </a:t>
            </a:r>
            <a:endParaRPr kumimoji="0" lang="el-GR" altLang="el-GR" sz="9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08FC69C6-5C56-9C8B-9446-468F7B994547}"/>
              </a:ext>
            </a:extLst>
          </p:cNvPr>
          <p:cNvSpPr txBox="1"/>
          <p:nvPr/>
        </p:nvSpPr>
        <p:spPr>
          <a:xfrm>
            <a:off x="2942270" y="4157677"/>
            <a:ext cx="2990444" cy="1600438"/>
          </a:xfrm>
          <a:prstGeom prst="rect">
            <a:avLst/>
          </a:prstGeom>
          <a:noFill/>
          <a:ln>
            <a:solidFill>
              <a:schemeClr val="tx1">
                <a:lumMod val="65000"/>
                <a:lumOff val="35000"/>
              </a:schemeClr>
            </a:solidFill>
          </a:ln>
        </p:spPr>
        <p:txBody>
          <a:bodyPr wrap="square">
            <a:spAutoFit/>
          </a:bodyPr>
          <a:lstStyle/>
          <a:p>
            <a:pPr defTabSz="914400" eaLnBrk="0" fontAlgn="base" hangingPunct="0">
              <a:spcBef>
                <a:spcPct val="0"/>
              </a:spcBef>
              <a:spcAft>
                <a:spcPct val="0"/>
              </a:spcAft>
            </a:pPr>
            <a:r>
              <a:rPr lang="el-GR" altLang="el-GR" sz="1800" b="1" dirty="0">
                <a:solidFill>
                  <a:srgbClr val="0A0A0A"/>
                </a:solidFill>
                <a:latin typeface="Google Sans"/>
              </a:rPr>
              <a:t> Ιστορική Σκέψη</a:t>
            </a:r>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Χρήση Πηγών</a:t>
            </a:r>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Ιστορική Πλαισίωση</a:t>
            </a:r>
            <a:endParaRPr lang="el-GR" dirty="0"/>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Αιτιότητα</a:t>
            </a:r>
          </a:p>
          <a:p>
            <a:pPr marL="285750" indent="-285750" defTabSz="914400" eaLnBrk="0" fontAlgn="base" hangingPunct="0">
              <a:spcBef>
                <a:spcPct val="0"/>
              </a:spcBef>
              <a:spcAft>
                <a:spcPct val="0"/>
              </a:spcAft>
              <a:buFont typeface="Wingdings" panose="05000000000000000000" pitchFamily="2" charset="2"/>
              <a:buChar char="q"/>
            </a:pPr>
            <a:r>
              <a:rPr lang="el-GR" b="1" dirty="0">
                <a:solidFill>
                  <a:srgbClr val="0A0A0A"/>
                </a:solidFill>
                <a:latin typeface="Google Sans"/>
              </a:rPr>
              <a:t>Ιστορική </a:t>
            </a:r>
            <a:r>
              <a:rPr lang="el-GR" b="1" dirty="0" err="1">
                <a:solidFill>
                  <a:srgbClr val="0A0A0A"/>
                </a:solidFill>
                <a:latin typeface="Google Sans"/>
              </a:rPr>
              <a:t>Ενσυναίσθηση</a:t>
            </a:r>
            <a:endParaRPr lang="el-GR" dirty="0"/>
          </a:p>
          <a:p>
            <a:pPr defTabSz="914400" eaLnBrk="0" fontAlgn="base" hangingPunct="0">
              <a:spcBef>
                <a:spcPct val="0"/>
              </a:spcBef>
              <a:spcAft>
                <a:spcPct val="0"/>
              </a:spcAft>
            </a:pPr>
            <a:endParaRPr lang="el-GR" altLang="el-GR" sz="800" dirty="0"/>
          </a:p>
        </p:txBody>
      </p:sp>
      <p:sp>
        <p:nvSpPr>
          <p:cNvPr id="11" name="TextBox 10">
            <a:extLst>
              <a:ext uri="{FF2B5EF4-FFF2-40B4-BE49-F238E27FC236}">
                <a16:creationId xmlns:a16="http://schemas.microsoft.com/office/drawing/2014/main" id="{B539D03E-5B35-58C9-2B1C-5B2ED3A9EEA4}"/>
              </a:ext>
            </a:extLst>
          </p:cNvPr>
          <p:cNvSpPr txBox="1"/>
          <p:nvPr/>
        </p:nvSpPr>
        <p:spPr>
          <a:xfrm>
            <a:off x="5462454" y="3960720"/>
            <a:ext cx="1771106" cy="369332"/>
          </a:xfrm>
          <a:prstGeom prst="rect">
            <a:avLst/>
          </a:prstGeom>
          <a:noFill/>
        </p:spPr>
        <p:txBody>
          <a:bodyPr wrap="square">
            <a:spAutoFit/>
          </a:bodyPr>
          <a:lstStyle/>
          <a:p>
            <a:endParaRPr lang="el-GR" dirty="0"/>
          </a:p>
        </p:txBody>
      </p:sp>
      <p:sp>
        <p:nvSpPr>
          <p:cNvPr id="15" name="TextBox 14">
            <a:extLst>
              <a:ext uri="{FF2B5EF4-FFF2-40B4-BE49-F238E27FC236}">
                <a16:creationId xmlns:a16="http://schemas.microsoft.com/office/drawing/2014/main" id="{10008329-8216-2ECB-962E-29806AD59583}"/>
              </a:ext>
            </a:extLst>
          </p:cNvPr>
          <p:cNvSpPr txBox="1"/>
          <p:nvPr/>
        </p:nvSpPr>
        <p:spPr>
          <a:xfrm>
            <a:off x="6491151" y="5556637"/>
            <a:ext cx="1890849" cy="369332"/>
          </a:xfrm>
          <a:prstGeom prst="rect">
            <a:avLst/>
          </a:prstGeom>
          <a:noFill/>
        </p:spPr>
        <p:txBody>
          <a:bodyPr wrap="square">
            <a:spAutoFit/>
          </a:bodyPr>
          <a:lstStyle/>
          <a:p>
            <a:endParaRPr lang="el-GR" dirty="0"/>
          </a:p>
        </p:txBody>
      </p:sp>
      <p:sp>
        <p:nvSpPr>
          <p:cNvPr id="17" name="TextBox 16">
            <a:extLst>
              <a:ext uri="{FF2B5EF4-FFF2-40B4-BE49-F238E27FC236}">
                <a16:creationId xmlns:a16="http://schemas.microsoft.com/office/drawing/2014/main" id="{130343DE-8215-F9D3-3D13-AD108D795B82}"/>
              </a:ext>
            </a:extLst>
          </p:cNvPr>
          <p:cNvSpPr txBox="1"/>
          <p:nvPr/>
        </p:nvSpPr>
        <p:spPr>
          <a:xfrm>
            <a:off x="7353300" y="6211669"/>
            <a:ext cx="2231571" cy="369332"/>
          </a:xfrm>
          <a:prstGeom prst="rect">
            <a:avLst/>
          </a:prstGeom>
          <a:noFill/>
        </p:spPr>
        <p:txBody>
          <a:bodyPr wrap="square">
            <a:spAutoFit/>
          </a:bodyPr>
          <a:lstStyle/>
          <a:p>
            <a:endParaRPr lang="el-GR" dirty="0"/>
          </a:p>
        </p:txBody>
      </p:sp>
      <p:sp>
        <p:nvSpPr>
          <p:cNvPr id="19" name="TextBox 18">
            <a:extLst>
              <a:ext uri="{FF2B5EF4-FFF2-40B4-BE49-F238E27FC236}">
                <a16:creationId xmlns:a16="http://schemas.microsoft.com/office/drawing/2014/main" id="{5DB4D8E2-0336-D902-D619-3B78F459C166}"/>
              </a:ext>
            </a:extLst>
          </p:cNvPr>
          <p:cNvSpPr txBox="1"/>
          <p:nvPr/>
        </p:nvSpPr>
        <p:spPr>
          <a:xfrm>
            <a:off x="7233560" y="1443962"/>
            <a:ext cx="2884714" cy="1018869"/>
          </a:xfrm>
          <a:prstGeom prst="rect">
            <a:avLst/>
          </a:prstGeom>
          <a:noFill/>
        </p:spPr>
        <p:txBody>
          <a:bodyPr wrap="square">
            <a:spAutoFit/>
          </a:bodyPr>
          <a:lstStyle/>
          <a:p>
            <a:pPr algn="l">
              <a:lnSpc>
                <a:spcPts val="1800"/>
              </a:lnSpc>
              <a:spcAft>
                <a:spcPts val="900"/>
              </a:spcAft>
            </a:pPr>
            <a:r>
              <a:rPr lang="el-GR" b="1" i="0" dirty="0">
                <a:solidFill>
                  <a:srgbClr val="0A0A0A"/>
                </a:solidFill>
                <a:effectLst/>
                <a:latin typeface="Google Sans"/>
              </a:rPr>
              <a:t>Κριτική Αντίληψη</a:t>
            </a:r>
            <a:endParaRPr lang="el-GR" b="0" i="0" dirty="0">
              <a:solidFill>
                <a:srgbClr val="0A0A0A"/>
              </a:solidFill>
              <a:effectLst/>
              <a:latin typeface="Google Sans"/>
            </a:endParaRPr>
          </a:p>
          <a:p>
            <a:pPr algn="l">
              <a:lnSpc>
                <a:spcPts val="1800"/>
              </a:lnSpc>
              <a:spcAft>
                <a:spcPts val="900"/>
              </a:spcAft>
            </a:pPr>
            <a:r>
              <a:rPr lang="el-GR" b="1" i="0" dirty="0">
                <a:solidFill>
                  <a:srgbClr val="0A0A0A"/>
                </a:solidFill>
                <a:effectLst/>
                <a:latin typeface="Google Sans"/>
              </a:rPr>
              <a:t>Σύνδεση με το Παρόν</a:t>
            </a:r>
            <a:r>
              <a:rPr lang="el-GR" b="0" i="0" dirty="0">
                <a:solidFill>
                  <a:srgbClr val="0A0A0A"/>
                </a:solidFill>
                <a:effectLst/>
                <a:latin typeface="Google Sans"/>
              </a:rPr>
              <a:t> </a:t>
            </a:r>
          </a:p>
          <a:p>
            <a:pPr algn="l">
              <a:lnSpc>
                <a:spcPts val="1800"/>
              </a:lnSpc>
              <a:spcAft>
                <a:spcPts val="900"/>
              </a:spcAft>
            </a:pPr>
            <a:r>
              <a:rPr lang="el-GR" b="1" i="0" dirty="0">
                <a:solidFill>
                  <a:srgbClr val="0A0A0A"/>
                </a:solidFill>
                <a:effectLst/>
                <a:latin typeface="Google Sans"/>
              </a:rPr>
              <a:t>Διεπιστημονικότητα</a:t>
            </a:r>
            <a:endParaRPr lang="el-GR" b="0" i="0" dirty="0">
              <a:solidFill>
                <a:srgbClr val="0A0A0A"/>
              </a:solidFill>
              <a:effectLst/>
              <a:latin typeface="Google Sans"/>
            </a:endParaRPr>
          </a:p>
        </p:txBody>
      </p:sp>
      <p:sp>
        <p:nvSpPr>
          <p:cNvPr id="20" name="Βέλος: Δεξιό 19">
            <a:extLst>
              <a:ext uri="{FF2B5EF4-FFF2-40B4-BE49-F238E27FC236}">
                <a16:creationId xmlns:a16="http://schemas.microsoft.com/office/drawing/2014/main" id="{CE91C394-C1D3-924A-A80A-F726386527C8}"/>
              </a:ext>
            </a:extLst>
          </p:cNvPr>
          <p:cNvSpPr/>
          <p:nvPr/>
        </p:nvSpPr>
        <p:spPr>
          <a:xfrm>
            <a:off x="4474029" y="1630232"/>
            <a:ext cx="239485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Βέλος: Δεξιό 20">
            <a:extLst>
              <a:ext uri="{FF2B5EF4-FFF2-40B4-BE49-F238E27FC236}">
                <a16:creationId xmlns:a16="http://schemas.microsoft.com/office/drawing/2014/main" id="{56F57C66-F0B7-BF99-3A51-06A9CC159A02}"/>
              </a:ext>
            </a:extLst>
          </p:cNvPr>
          <p:cNvSpPr/>
          <p:nvPr/>
        </p:nvSpPr>
        <p:spPr>
          <a:xfrm rot="5400000">
            <a:off x="2433619" y="2847326"/>
            <a:ext cx="168732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Βέλος: Δεξιό 21">
            <a:extLst>
              <a:ext uri="{FF2B5EF4-FFF2-40B4-BE49-F238E27FC236}">
                <a16:creationId xmlns:a16="http://schemas.microsoft.com/office/drawing/2014/main" id="{2179D897-7BC5-76D4-6D10-61618983523E}"/>
              </a:ext>
            </a:extLst>
          </p:cNvPr>
          <p:cNvSpPr/>
          <p:nvPr/>
        </p:nvSpPr>
        <p:spPr>
          <a:xfrm rot="5400000">
            <a:off x="1046751" y="2861995"/>
            <a:ext cx="165798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15597147-8E68-E29B-B49A-3B01B23F3CD2}"/>
              </a:ext>
            </a:extLst>
          </p:cNvPr>
          <p:cNvSpPr/>
          <p:nvPr/>
        </p:nvSpPr>
        <p:spPr>
          <a:xfrm>
            <a:off x="9848851" y="363041"/>
            <a:ext cx="2212519" cy="1821176"/>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Μικρά Ασία/</a:t>
            </a:r>
            <a:r>
              <a:rPr lang="tr-TR" b="1" dirty="0"/>
              <a:t>Anadolu</a:t>
            </a:r>
            <a:r>
              <a:rPr lang="el-GR" b="1" dirty="0"/>
              <a:t> 1922</a:t>
            </a:r>
            <a:endParaRPr lang="el-CY" b="1" dirty="0"/>
          </a:p>
        </p:txBody>
      </p:sp>
      <p:pic>
        <p:nvPicPr>
          <p:cNvPr id="3" name="Ηλεκτρονικά πολυμέσα 3" title="ΣΜΥΡΝΗ 1922   ΜΙΚΡΑΣΙΑΤΙΚΗ ΚΑΤΑΣΤΡΟΦΗ">
            <a:hlinkClick r:id="" action="ppaction://media"/>
            <a:extLst>
              <a:ext uri="{FF2B5EF4-FFF2-40B4-BE49-F238E27FC236}">
                <a16:creationId xmlns:a16="http://schemas.microsoft.com/office/drawing/2014/main" id="{331F0790-B697-6F9F-2715-99F9B7453AF0}"/>
              </a:ext>
            </a:extLst>
          </p:cNvPr>
          <p:cNvPicPr>
            <a:picLocks noRot="1" noChangeAspect="1"/>
          </p:cNvPicPr>
          <p:nvPr>
            <a:videoFile r:link="rId1"/>
          </p:nvPr>
        </p:nvPicPr>
        <p:blipFill>
          <a:blip r:embed="rId3"/>
          <a:stretch>
            <a:fillRect/>
          </a:stretch>
        </p:blipFill>
        <p:spPr>
          <a:xfrm>
            <a:off x="7233560" y="3602549"/>
            <a:ext cx="4111970" cy="2323420"/>
          </a:xfrm>
          <a:prstGeom prst="rect">
            <a:avLst/>
          </a:prstGeom>
        </p:spPr>
      </p:pic>
      <p:sp>
        <p:nvSpPr>
          <p:cNvPr id="5" name="Ορθογώνιο: Στρογγύλεμα γωνιών 4">
            <a:extLst>
              <a:ext uri="{FF2B5EF4-FFF2-40B4-BE49-F238E27FC236}">
                <a16:creationId xmlns:a16="http://schemas.microsoft.com/office/drawing/2014/main" id="{1E2B2558-ECC4-BCCC-74BD-C9C255C93208}"/>
              </a:ext>
            </a:extLst>
          </p:cNvPr>
          <p:cNvSpPr/>
          <p:nvPr/>
        </p:nvSpPr>
        <p:spPr>
          <a:xfrm>
            <a:off x="751114" y="6203385"/>
            <a:ext cx="2645229" cy="5695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Συνέχεια  &amp; Αλλαγή</a:t>
            </a:r>
          </a:p>
        </p:txBody>
      </p:sp>
    </p:spTree>
    <p:extLst>
      <p:ext uri="{BB962C8B-B14F-4D97-AF65-F5344CB8AC3E}">
        <p14:creationId xmlns:p14="http://schemas.microsoft.com/office/powerpoint/2010/main" val="19616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C82F8F5-4F14-927B-63BA-952A4743BE43}"/>
              </a:ext>
            </a:extLst>
          </p:cNvPr>
          <p:cNvSpPr txBox="1"/>
          <p:nvPr/>
        </p:nvSpPr>
        <p:spPr>
          <a:xfrm>
            <a:off x="870856" y="4248836"/>
            <a:ext cx="10874830" cy="400110"/>
          </a:xfrm>
          <a:prstGeom prst="rect">
            <a:avLst/>
          </a:prstGeom>
          <a:noFill/>
          <a:ln w="57150">
            <a:solidFill>
              <a:schemeClr val="tx1"/>
            </a:solidFill>
          </a:ln>
        </p:spPr>
        <p:txBody>
          <a:bodyPr wrap="square">
            <a:spAutoFit/>
          </a:bodyPr>
          <a:lstStyle/>
          <a:p>
            <a:pPr marL="285750" indent="-285750">
              <a:buFont typeface="Wingdings" panose="05000000000000000000" pitchFamily="2" charset="2"/>
              <a:buChar char="q"/>
            </a:pPr>
            <a:r>
              <a:rPr lang="el-GR" sz="2000" b="1" dirty="0">
                <a:latin typeface="Aptos" panose="020B0004020202020204" pitchFamily="34" charset="0"/>
              </a:rPr>
              <a:t> Ο απόηχος  της Μικρασιατικής Καταστροφής  στην Κύπρο</a:t>
            </a:r>
          </a:p>
        </p:txBody>
      </p:sp>
      <p:sp>
        <p:nvSpPr>
          <p:cNvPr id="2" name="TextBox 1">
            <a:extLst>
              <a:ext uri="{FF2B5EF4-FFF2-40B4-BE49-F238E27FC236}">
                <a16:creationId xmlns:a16="http://schemas.microsoft.com/office/drawing/2014/main" id="{CC8C254F-A255-86F7-B6AA-3E1D5DE91FBF}"/>
              </a:ext>
            </a:extLst>
          </p:cNvPr>
          <p:cNvSpPr txBox="1"/>
          <p:nvPr/>
        </p:nvSpPr>
        <p:spPr>
          <a:xfrm>
            <a:off x="870856" y="3084064"/>
            <a:ext cx="10874830" cy="707886"/>
          </a:xfrm>
          <a:prstGeom prst="rect">
            <a:avLst/>
          </a:prstGeom>
          <a:noFill/>
          <a:ln w="57150">
            <a:solidFill>
              <a:schemeClr val="tx1"/>
            </a:solidFill>
          </a:ln>
        </p:spPr>
        <p:txBody>
          <a:bodyPr wrap="square">
            <a:spAutoFit/>
          </a:bodyPr>
          <a:lstStyle/>
          <a:p>
            <a:pPr marL="285750" indent="-285750">
              <a:buFont typeface="Wingdings" panose="05000000000000000000" pitchFamily="2" charset="2"/>
              <a:buChar char="q"/>
            </a:pPr>
            <a:r>
              <a:rPr lang="en-US" sz="2000" b="1" dirty="0" err="1">
                <a:latin typeface="Aptos" panose="020B0004020202020204" pitchFamily="34" charset="0"/>
              </a:rPr>
              <a:t>Στόχος</a:t>
            </a:r>
            <a:r>
              <a:rPr lang="en-US" sz="2000" b="1" dirty="0">
                <a:latin typeface="Aptos" panose="020B0004020202020204" pitchFamily="34" charset="0"/>
              </a:rPr>
              <a:t> </a:t>
            </a:r>
            <a:r>
              <a:rPr lang="en-US" sz="2000" b="1" dirty="0" err="1">
                <a:latin typeface="Aptos" panose="020B0004020202020204" pitchFamily="34" charset="0"/>
              </a:rPr>
              <a:t>είν</a:t>
            </a:r>
            <a:r>
              <a:rPr lang="en-US" sz="2000" b="1" dirty="0">
                <a:latin typeface="Aptos" panose="020B0004020202020204" pitchFamily="34" charset="0"/>
              </a:rPr>
              <a:t>αι οι μαθητές</a:t>
            </a:r>
            <a:r>
              <a:rPr lang="el-GR" sz="2000" b="1" dirty="0">
                <a:latin typeface="Aptos" panose="020B0004020202020204" pitchFamily="34" charset="0"/>
              </a:rPr>
              <a:t>/μαθήτριες</a:t>
            </a:r>
            <a:r>
              <a:rPr lang="en-US" sz="2000" b="1" dirty="0">
                <a:latin typeface="Aptos" panose="020B0004020202020204" pitchFamily="34" charset="0"/>
              </a:rPr>
              <a:t>, </a:t>
            </a:r>
            <a:r>
              <a:rPr lang="en-US" sz="2000" b="1" dirty="0" err="1">
                <a:latin typeface="Aptos" panose="020B0004020202020204" pitchFamily="34" charset="0"/>
              </a:rPr>
              <a:t>μέσ</a:t>
            </a:r>
            <a:r>
              <a:rPr lang="en-US" sz="2000" b="1" dirty="0">
                <a:latin typeface="Aptos" panose="020B0004020202020204" pitchFamily="34" charset="0"/>
              </a:rPr>
              <a:t>α από τη σύγκριση</a:t>
            </a:r>
            <a:r>
              <a:rPr lang="el-GR" sz="2000" b="1" dirty="0">
                <a:latin typeface="Aptos" panose="020B0004020202020204" pitchFamily="34" charset="0"/>
              </a:rPr>
              <a:t> </a:t>
            </a:r>
            <a:r>
              <a:rPr lang="en-US" sz="2000" b="1" dirty="0">
                <a:latin typeface="Aptos" panose="020B0004020202020204" pitchFamily="34" charset="0"/>
              </a:rPr>
              <a:t>π</a:t>
            </a:r>
            <a:r>
              <a:rPr lang="en-US" sz="2000" b="1" dirty="0" err="1">
                <a:latin typeface="Aptos" panose="020B0004020202020204" pitchFamily="34" charset="0"/>
              </a:rPr>
              <a:t>ηγών</a:t>
            </a:r>
            <a:r>
              <a:rPr lang="en-US" sz="2000" b="1" dirty="0">
                <a:latin typeface="Aptos" panose="020B0004020202020204" pitchFamily="34" charset="0"/>
              </a:rPr>
              <a:t>, να αναπτύξουν ιστορική ενσυναίσθηση και να αντιληφθούν την ιστορία ως μια ζωντανή, πολυδιάστατη διαδικασία.</a:t>
            </a:r>
            <a:endParaRPr lang="el-GR" sz="2000" b="1" dirty="0">
              <a:latin typeface="Aptos" panose="020B0004020202020204" pitchFamily="34" charset="0"/>
            </a:endParaRPr>
          </a:p>
        </p:txBody>
      </p:sp>
    </p:spTree>
    <p:extLst>
      <p:ext uri="{BB962C8B-B14F-4D97-AF65-F5344CB8AC3E}">
        <p14:creationId xmlns:p14="http://schemas.microsoft.com/office/powerpoint/2010/main" val="1534538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EA1027C3-0A37-0417-9B6D-6B6950E581C5}"/>
              </a:ext>
            </a:extLst>
          </p:cNvPr>
          <p:cNvSpPr/>
          <p:nvPr/>
        </p:nvSpPr>
        <p:spPr>
          <a:xfrm>
            <a:off x="810984" y="1704122"/>
            <a:ext cx="3104129" cy="8598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a:p>
            <a:pPr algn="ctr"/>
            <a:r>
              <a:rPr lang="el-GR" b="1" dirty="0">
                <a:solidFill>
                  <a:schemeClr val="tx1"/>
                </a:solidFill>
              </a:rPr>
              <a:t>Μικρασιατική καταστροφή</a:t>
            </a:r>
          </a:p>
          <a:p>
            <a:pPr algn="ctr"/>
            <a:r>
              <a:rPr lang="el-GR" b="1" dirty="0">
                <a:solidFill>
                  <a:schemeClr val="tx1"/>
                </a:solidFill>
              </a:rPr>
              <a:t>Ελληνικό  σχολικό εγχειρίδιο </a:t>
            </a:r>
          </a:p>
          <a:p>
            <a:pPr algn="ctr"/>
            <a:endParaRPr lang="el-CY" dirty="0">
              <a:solidFill>
                <a:schemeClr val="tx1"/>
              </a:solidFill>
            </a:endParaRPr>
          </a:p>
        </p:txBody>
      </p:sp>
      <p:sp>
        <p:nvSpPr>
          <p:cNvPr id="7" name="Ορθογώνιο: Στρογγύλεμα γωνιών 6">
            <a:extLst>
              <a:ext uri="{FF2B5EF4-FFF2-40B4-BE49-F238E27FC236}">
                <a16:creationId xmlns:a16="http://schemas.microsoft.com/office/drawing/2014/main" id="{3FDA5494-3CDD-4DA1-553D-A31AC18296AB}"/>
              </a:ext>
            </a:extLst>
          </p:cNvPr>
          <p:cNvSpPr/>
          <p:nvPr/>
        </p:nvSpPr>
        <p:spPr>
          <a:xfrm>
            <a:off x="4064025" y="1704121"/>
            <a:ext cx="3289357" cy="8598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Πόλεμος  της Ανεξαρτησίας</a:t>
            </a:r>
          </a:p>
          <a:p>
            <a:pPr algn="ctr"/>
            <a:r>
              <a:rPr lang="el-GR" b="1" dirty="0">
                <a:solidFill>
                  <a:schemeClr val="tx1"/>
                </a:solidFill>
              </a:rPr>
              <a:t>Τουρκικό σχολικό εγχειρίδιο </a:t>
            </a:r>
            <a:endParaRPr lang="el-CY" b="1" dirty="0">
              <a:solidFill>
                <a:schemeClr val="tx1"/>
              </a:solidFill>
            </a:endParaRPr>
          </a:p>
        </p:txBody>
      </p:sp>
      <p:sp>
        <p:nvSpPr>
          <p:cNvPr id="4" name="TextBox 3">
            <a:extLst>
              <a:ext uri="{FF2B5EF4-FFF2-40B4-BE49-F238E27FC236}">
                <a16:creationId xmlns:a16="http://schemas.microsoft.com/office/drawing/2014/main" id="{3E183571-651D-9AAB-527F-461692D41A9C}"/>
              </a:ext>
            </a:extLst>
          </p:cNvPr>
          <p:cNvSpPr txBox="1"/>
          <p:nvPr/>
        </p:nvSpPr>
        <p:spPr>
          <a:xfrm>
            <a:off x="810985" y="630269"/>
            <a:ext cx="11185071" cy="887422"/>
          </a:xfrm>
          <a:prstGeom prst="rect">
            <a:avLst/>
          </a:prstGeom>
          <a:noFill/>
        </p:spPr>
        <p:txBody>
          <a:bodyPr wrap="square">
            <a:spAutoFit/>
          </a:bodyPr>
          <a:lstStyle/>
          <a:p>
            <a:pPr algn="just">
              <a:lnSpc>
                <a:spcPts val="1800"/>
              </a:lnSpc>
              <a:spcAft>
                <a:spcPts val="800"/>
              </a:spcAft>
              <a:buNone/>
            </a:pPr>
            <a:r>
              <a:rPr lang="el-GR" sz="18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ΔΕΙΚΤΕΣ ΕΠΙΣΤΗΜΟΛΟΓΙΚΗΣ ΚΑΤΑΝΟΗΣΗΣ (Δείκτες ιστορικών δεξιοτήτων)</a:t>
            </a:r>
            <a:endParaRPr lang="el-GR" sz="1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1800"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Διαφορετικές πληροφορίες ανάμεσα σε διαφορετικές αναπαραστάσεις (ιστορικές αναφορές) ενός γεγονότος/προσώπου/φαινομένου</a:t>
            </a:r>
            <a:endParaRPr lang="el-GR" dirty="0">
              <a:solidFill>
                <a:srgbClr val="002060"/>
              </a:solidFill>
            </a:endParaRPr>
          </a:p>
        </p:txBody>
      </p:sp>
      <p:sp>
        <p:nvSpPr>
          <p:cNvPr id="2" name="TextBox 1">
            <a:extLst>
              <a:ext uri="{FF2B5EF4-FFF2-40B4-BE49-F238E27FC236}">
                <a16:creationId xmlns:a16="http://schemas.microsoft.com/office/drawing/2014/main" id="{1C41EBA3-142D-36E1-DF79-38363F1D97DE}"/>
              </a:ext>
            </a:extLst>
          </p:cNvPr>
          <p:cNvSpPr txBox="1"/>
          <p:nvPr/>
        </p:nvSpPr>
        <p:spPr>
          <a:xfrm>
            <a:off x="7717971" y="1371856"/>
            <a:ext cx="4278085" cy="3811300"/>
          </a:xfrm>
          <a:prstGeom prst="rect">
            <a:avLst/>
          </a:prstGeom>
          <a:noFill/>
        </p:spPr>
        <p:txBody>
          <a:bodyPr wrap="square">
            <a:spAutoFit/>
          </a:bodyPr>
          <a:lstStyle/>
          <a:p>
            <a:pPr algn="just">
              <a:lnSpc>
                <a:spcPts val="1800"/>
              </a:lnSpc>
              <a:spcAft>
                <a:spcPts val="800"/>
              </a:spcAft>
            </a:pPr>
            <a:r>
              <a:rPr lang="el-GR" b="1" dirty="0">
                <a:solidFill>
                  <a:srgbClr val="FF0000"/>
                </a:solidFill>
                <a:latin typeface="Google Sans"/>
              </a:rPr>
              <a:t>Πυρηνικές γνώσεις</a:t>
            </a:r>
          </a:p>
          <a:p>
            <a:pPr algn="just">
              <a:lnSpc>
                <a:spcPts val="1800"/>
              </a:lnSpc>
              <a:spcAft>
                <a:spcPts val="800"/>
              </a:spcAft>
              <a:buNone/>
            </a:pPr>
            <a:endParaRPr lang="el-GR" sz="18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b="1" dirty="0">
                <a:solidFill>
                  <a:srgbClr val="FF0000"/>
                </a:solidFill>
              </a:rPr>
              <a:t>ΑΝΑΛΥΤΙΚΟ ΠΡΟΓΡΑΜΜΑ ΙΣΤΟΡΙΑΣ Γ΄ ΛΥΚΕΙΟΥ ΚΑΤΕΥΘΥΝΣΗΣ </a:t>
            </a:r>
            <a:endParaRPr lang="el-GR" sz="18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18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ΠΕΡΙΕΧΟΜΕΝΟ ΑΝΑΛΥΤΙΚΟΥ ΠΡΟΓΡΑΜΜΑΤΟΣ</a:t>
            </a:r>
            <a:endParaRPr lang="el-GR"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18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Να σχολιάζουν τη συμμετοχή των Κυπρίων εθελοντών </a:t>
            </a:r>
            <a:r>
              <a:rPr lang="el-GR" sz="1800" kern="100"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στoν</a:t>
            </a:r>
            <a:r>
              <a:rPr lang="el-GR" sz="18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Μικρασιατικό Πόλεμο.</a:t>
            </a:r>
          </a:p>
          <a:p>
            <a:pPr algn="just">
              <a:lnSpc>
                <a:spcPts val="1800"/>
              </a:lnSpc>
              <a:spcAft>
                <a:spcPts val="800"/>
              </a:spcAft>
              <a:buNone/>
            </a:pPr>
            <a:r>
              <a:rPr lang="el-GR" sz="18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(α) Πληροφορίες και επεξήγηση για τον βαθμό συμμετοχής των Κυπρίων στον Μικρασιατικό Πόλεμο</a:t>
            </a:r>
            <a:endParaRPr lang="el-GR"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18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(β) Οι εθνικοί έρανοι των Κυπρίων</a:t>
            </a:r>
            <a:endParaRPr lang="el-GR"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sz="18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(γ) η περίθαλψη και φιλοξενία προσφύγων </a:t>
            </a:r>
            <a:endParaRPr lang="en-US" sz="18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2265A386-24A5-D5AF-EB9C-14C9EF657F4B}"/>
              </a:ext>
            </a:extLst>
          </p:cNvPr>
          <p:cNvSpPr txBox="1"/>
          <p:nvPr/>
        </p:nvSpPr>
        <p:spPr>
          <a:xfrm>
            <a:off x="10662559" y="5990313"/>
            <a:ext cx="1333497" cy="646331"/>
          </a:xfrm>
          <a:prstGeom prst="rect">
            <a:avLst/>
          </a:prstGeom>
          <a:noFill/>
        </p:spPr>
        <p:txBody>
          <a:bodyPr wrap="square">
            <a:spAutoFit/>
          </a:bodyPr>
          <a:lstStyle/>
          <a:p>
            <a:pPr algn="r"/>
            <a:r>
              <a:rPr lang="el-GR" dirty="0">
                <a:hlinkClick r:id="rId2"/>
              </a:rPr>
              <a:t>Αναλυτικό Πρόγραμμα</a:t>
            </a:r>
            <a:endParaRPr lang="el-GR" dirty="0"/>
          </a:p>
        </p:txBody>
      </p:sp>
      <p:sp>
        <p:nvSpPr>
          <p:cNvPr id="8" name="Ορθογώνιο: Στρογγύλεμα γωνιών 7">
            <a:extLst>
              <a:ext uri="{FF2B5EF4-FFF2-40B4-BE49-F238E27FC236}">
                <a16:creationId xmlns:a16="http://schemas.microsoft.com/office/drawing/2014/main" id="{DA456A6C-6967-D87B-3456-075B72339A07}"/>
              </a:ext>
            </a:extLst>
          </p:cNvPr>
          <p:cNvSpPr/>
          <p:nvPr/>
        </p:nvSpPr>
        <p:spPr>
          <a:xfrm>
            <a:off x="649569" y="78948"/>
            <a:ext cx="4972049" cy="45810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Ιστορικός  γραμματισμός - Πολυπρισματικότητα</a:t>
            </a:r>
          </a:p>
        </p:txBody>
      </p:sp>
      <p:sp>
        <p:nvSpPr>
          <p:cNvPr id="13" name="TextBox 12">
            <a:extLst>
              <a:ext uri="{FF2B5EF4-FFF2-40B4-BE49-F238E27FC236}">
                <a16:creationId xmlns:a16="http://schemas.microsoft.com/office/drawing/2014/main" id="{7F8726AB-ECA5-219C-8D9A-13F1E86051C6}"/>
              </a:ext>
            </a:extLst>
          </p:cNvPr>
          <p:cNvSpPr txBox="1"/>
          <p:nvPr/>
        </p:nvSpPr>
        <p:spPr>
          <a:xfrm>
            <a:off x="810984" y="6051869"/>
            <a:ext cx="3487001" cy="584775"/>
          </a:xfrm>
          <a:prstGeom prst="rect">
            <a:avLst/>
          </a:prstGeom>
          <a:noFill/>
        </p:spPr>
        <p:txBody>
          <a:bodyPr wrap="square">
            <a:spAutoFit/>
          </a:bodyPr>
          <a:lstStyle/>
          <a:p>
            <a:pPr algn="just"/>
            <a:r>
              <a:rPr lang="el-GR" sz="800" dirty="0">
                <a:solidFill>
                  <a:schemeClr val="tx1"/>
                </a:solidFill>
                <a:latin typeface="Aptos" panose="020B0004020202020204" pitchFamily="34" charset="0"/>
              </a:rPr>
              <a:t>Ι. </a:t>
            </a:r>
            <a:r>
              <a:rPr lang="el-GR" sz="800" dirty="0" err="1">
                <a:solidFill>
                  <a:schemeClr val="tx1"/>
                </a:solidFill>
                <a:latin typeface="Aptos" panose="020B0004020202020204" pitchFamily="34" charset="0"/>
              </a:rPr>
              <a:t>Κολιόπουλος</a:t>
            </a:r>
            <a:r>
              <a:rPr lang="el-GR" sz="800" dirty="0">
                <a:solidFill>
                  <a:schemeClr val="tx1"/>
                </a:solidFill>
                <a:latin typeface="Aptos" panose="020B0004020202020204" pitchFamily="34" charset="0"/>
              </a:rPr>
              <a:t>, Κ. </a:t>
            </a:r>
            <a:r>
              <a:rPr lang="el-GR" sz="800" dirty="0" err="1">
                <a:solidFill>
                  <a:schemeClr val="tx1"/>
                </a:solidFill>
                <a:latin typeface="Aptos" panose="020B0004020202020204" pitchFamily="34" charset="0"/>
              </a:rPr>
              <a:t>Σβολόπουλος</a:t>
            </a:r>
            <a:r>
              <a:rPr lang="el-GR" sz="800" dirty="0">
                <a:solidFill>
                  <a:schemeClr val="tx1"/>
                </a:solidFill>
                <a:latin typeface="Aptos" panose="020B0004020202020204" pitchFamily="34" charset="0"/>
              </a:rPr>
              <a:t>, Ε. Χατζηβασιλείου, Θ. </a:t>
            </a:r>
            <a:r>
              <a:rPr lang="el-GR" sz="800" dirty="0" err="1">
                <a:solidFill>
                  <a:schemeClr val="tx1"/>
                </a:solidFill>
                <a:latin typeface="Aptos" panose="020B0004020202020204" pitchFamily="34" charset="0"/>
              </a:rPr>
              <a:t>Νημάς</a:t>
            </a:r>
            <a:r>
              <a:rPr lang="el-GR" sz="800" dirty="0">
                <a:solidFill>
                  <a:schemeClr val="tx1"/>
                </a:solidFill>
                <a:latin typeface="Aptos" panose="020B0004020202020204" pitchFamily="34" charset="0"/>
              </a:rPr>
              <a:t> , Χ. </a:t>
            </a:r>
            <a:r>
              <a:rPr lang="el-GR" sz="800" dirty="0" err="1">
                <a:solidFill>
                  <a:schemeClr val="tx1"/>
                </a:solidFill>
                <a:latin typeface="Aptos" panose="020B0004020202020204" pitchFamily="34" charset="0"/>
              </a:rPr>
              <a:t>Σχολινάκη</a:t>
            </a:r>
            <a:r>
              <a:rPr lang="el-GR" sz="800" dirty="0">
                <a:solidFill>
                  <a:schemeClr val="tx1"/>
                </a:solidFill>
                <a:latin typeface="Aptos" panose="020B0004020202020204" pitchFamily="34" charset="0"/>
              </a:rPr>
              <a:t>-Χελιώτη, </a:t>
            </a:r>
            <a:r>
              <a:rPr lang="el-GR" sz="800" i="1" dirty="0">
                <a:solidFill>
                  <a:schemeClr val="tx1"/>
                </a:solidFill>
                <a:latin typeface="Aptos" panose="020B0004020202020204" pitchFamily="34" charset="0"/>
              </a:rPr>
              <a:t>Ιστορία του Νεότερου και του Σύγχρονου Κόσμου (από το 1815 έως σήμερα)</a:t>
            </a:r>
            <a:r>
              <a:rPr lang="el-GR" sz="800" dirty="0">
                <a:solidFill>
                  <a:schemeClr val="tx1"/>
                </a:solidFill>
                <a:latin typeface="Aptos" panose="020B0004020202020204" pitchFamily="34" charset="0"/>
              </a:rPr>
              <a:t>, Γ΄ Τάξη Γενικού Λυκείου, Βιβλίο Μαθητή, ΥΠΔΜΘ - ΙΤΥΕ-ΔΙΟΦΑΝΤΟΣ, Αθήνα 2016, σ. 88-93.</a:t>
            </a:r>
          </a:p>
        </p:txBody>
      </p:sp>
      <p:pic>
        <p:nvPicPr>
          <p:cNvPr id="14" name="Εικόνα 13">
            <a:extLst>
              <a:ext uri="{FF2B5EF4-FFF2-40B4-BE49-F238E27FC236}">
                <a16:creationId xmlns:a16="http://schemas.microsoft.com/office/drawing/2014/main" id="{B15B7B6C-4181-20CB-7AAE-21CD782B9FAB}"/>
              </a:ext>
            </a:extLst>
          </p:cNvPr>
          <p:cNvPicPr>
            <a:picLocks noChangeAspect="1"/>
          </p:cNvPicPr>
          <p:nvPr/>
        </p:nvPicPr>
        <p:blipFill>
          <a:blip r:embed="rId3"/>
          <a:srcRect l="58536" t="14556" b="8712"/>
          <a:stretch>
            <a:fillRect/>
          </a:stretch>
        </p:blipFill>
        <p:spPr>
          <a:xfrm>
            <a:off x="886846" y="2723059"/>
            <a:ext cx="3104129" cy="3251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a:extLst>
              <a:ext uri="{FF2B5EF4-FFF2-40B4-BE49-F238E27FC236}">
                <a16:creationId xmlns:a16="http://schemas.microsoft.com/office/drawing/2014/main" id="{C6142349-45D1-A220-6738-2CA4625E6895}"/>
              </a:ext>
            </a:extLst>
          </p:cNvPr>
          <p:cNvSpPr txBox="1"/>
          <p:nvPr/>
        </p:nvSpPr>
        <p:spPr>
          <a:xfrm>
            <a:off x="4660019" y="6051869"/>
            <a:ext cx="3487001" cy="215444"/>
          </a:xfrm>
          <a:prstGeom prst="rect">
            <a:avLst/>
          </a:prstGeom>
          <a:noFill/>
        </p:spPr>
        <p:txBody>
          <a:bodyPr wrap="square">
            <a:spAutoFit/>
          </a:bodyPr>
          <a:lstStyle/>
          <a:p>
            <a:pPr algn="just"/>
            <a:r>
              <a:rPr lang="el-GR" sz="800" dirty="0">
                <a:latin typeface="Aptos" panose="020B0004020202020204" pitchFamily="34" charset="0"/>
              </a:rPr>
              <a:t>Εφημερίδα</a:t>
            </a:r>
            <a:r>
              <a:rPr lang="tr-TR" sz="800" dirty="0">
                <a:latin typeface="Aptos" panose="020B0004020202020204" pitchFamily="34" charset="0"/>
              </a:rPr>
              <a:t> </a:t>
            </a:r>
            <a:r>
              <a:rPr lang="tr-TR" sz="800" i="1" dirty="0">
                <a:latin typeface="Aptos" panose="020B0004020202020204" pitchFamily="34" charset="0"/>
              </a:rPr>
              <a:t>Bozkurt</a:t>
            </a:r>
            <a:r>
              <a:rPr lang="el-GR" sz="800" dirty="0">
                <a:latin typeface="Aptos" panose="020B0004020202020204" pitchFamily="34" charset="0"/>
              </a:rPr>
              <a:t>, 9 Σεπτεμβρίου 19</a:t>
            </a:r>
            <a:r>
              <a:rPr lang="tr-TR" sz="800" dirty="0">
                <a:latin typeface="Aptos" panose="020B0004020202020204" pitchFamily="34" charset="0"/>
              </a:rPr>
              <a:t>77</a:t>
            </a:r>
            <a:r>
              <a:rPr lang="el-GR" sz="800" dirty="0">
                <a:latin typeface="Aptos" panose="020B0004020202020204" pitchFamily="34" charset="0"/>
              </a:rPr>
              <a:t>. </a:t>
            </a:r>
            <a:endParaRPr lang="el-GR" sz="800" dirty="0">
              <a:solidFill>
                <a:schemeClr val="tx1"/>
              </a:solidFill>
              <a:latin typeface="Aptos" panose="020B0004020202020204" pitchFamily="34" charset="0"/>
            </a:endParaRPr>
          </a:p>
        </p:txBody>
      </p:sp>
      <p:pic>
        <p:nvPicPr>
          <p:cNvPr id="19" name="Εικόνα 18">
            <a:extLst>
              <a:ext uri="{FF2B5EF4-FFF2-40B4-BE49-F238E27FC236}">
                <a16:creationId xmlns:a16="http://schemas.microsoft.com/office/drawing/2014/main" id="{04A89390-3100-BE67-9768-C7300AA55342}"/>
              </a:ext>
            </a:extLst>
          </p:cNvPr>
          <p:cNvPicPr>
            <a:picLocks noChangeAspect="1"/>
          </p:cNvPicPr>
          <p:nvPr/>
        </p:nvPicPr>
        <p:blipFill>
          <a:blip r:embed="rId4"/>
          <a:stretch>
            <a:fillRect/>
          </a:stretch>
        </p:blipFill>
        <p:spPr>
          <a:xfrm>
            <a:off x="4112569" y="2723059"/>
            <a:ext cx="3289357" cy="3111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2401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72B69D-0FBC-2AF1-FCE9-E283B130B348}"/>
              </a:ext>
            </a:extLst>
          </p:cNvPr>
          <p:cNvSpPr txBox="1"/>
          <p:nvPr/>
        </p:nvSpPr>
        <p:spPr>
          <a:xfrm>
            <a:off x="990600" y="933445"/>
            <a:ext cx="10961914" cy="4991110"/>
          </a:xfrm>
          <a:prstGeom prst="rect">
            <a:avLst/>
          </a:prstGeom>
          <a:noFill/>
        </p:spPr>
        <p:txBody>
          <a:bodyPr wrap="square">
            <a:spAutoFit/>
          </a:bodyPr>
          <a:lstStyle/>
          <a:p>
            <a:pPr algn="just">
              <a:lnSpc>
                <a:spcPts val="1800"/>
              </a:lnSpc>
              <a:spcAft>
                <a:spcPts val="800"/>
              </a:spcAft>
              <a:buNone/>
            </a:pPr>
            <a:r>
              <a:rPr lang="el-GR" b="1"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Περιεχόμενα </a:t>
            </a:r>
          </a:p>
          <a:p>
            <a:pPr algn="just">
              <a:lnSpc>
                <a:spcPts val="1800"/>
              </a:lnSpc>
              <a:spcAft>
                <a:spcPts val="800"/>
              </a:spcAft>
              <a:buNone/>
            </a:pPr>
            <a:endParaRPr lang="el-GR"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Ι. Εισαγωγή</a:t>
            </a:r>
          </a:p>
          <a:p>
            <a:pPr algn="just">
              <a:lnSpc>
                <a:spcPts val="1800"/>
              </a:lnSpc>
              <a:spcAft>
                <a:spcPts val="800"/>
              </a:spcAft>
              <a:buNone/>
            </a:pPr>
            <a:endParaRPr lang="el-GR"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ΜΕΡΟΣ Ι</a:t>
            </a:r>
          </a:p>
          <a:p>
            <a:pPr algn="just">
              <a:lnSpc>
                <a:spcPts val="1800"/>
              </a:lnSpc>
              <a:spcAft>
                <a:spcPts val="800"/>
              </a:spcAft>
              <a:buNone/>
            </a:pPr>
            <a:r>
              <a:rPr lang="el-GR" kern="100" dirty="0">
                <a:effectLst/>
                <a:latin typeface="Times New Roman" panose="02020603050405020304" pitchFamily="18" charset="0"/>
                <a:ea typeface="Aptos" panose="020B0004020202020204" pitchFamily="34" charset="0"/>
                <a:cs typeface="Times New Roman" panose="02020603050405020304" pitchFamily="18" charset="0"/>
              </a:rPr>
              <a:t> </a:t>
            </a:r>
          </a:p>
          <a:p>
            <a:pPr algn="just">
              <a:lnSpc>
                <a:spcPts val="1800"/>
              </a:lnSpc>
              <a:spcAft>
                <a:spcPts val="800"/>
              </a:spcAft>
              <a:buNone/>
            </a:pPr>
            <a:r>
              <a:rPr lang="el-GR"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ΙΙ. Ο</a:t>
            </a:r>
            <a:r>
              <a:rPr lang="el-GR"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ι αντιπαρατιθέμενες προσλήψεις μιας  εξέγερσης</a:t>
            </a:r>
          </a:p>
          <a:p>
            <a:pPr algn="just">
              <a:lnSpc>
                <a:spcPts val="1800"/>
              </a:lnSpc>
              <a:spcAft>
                <a:spcPts val="800"/>
              </a:spcAft>
            </a:pPr>
            <a:endParaRPr lang="el-GR"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pPr>
            <a:r>
              <a:rPr lang="el-GR"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ΙΙΙ</a:t>
            </a:r>
            <a:r>
              <a:rPr lang="en-US"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 </a:t>
            </a:r>
            <a:r>
              <a:rPr lang="el-GR" kern="100" dirty="0" err="1">
                <a:solidFill>
                  <a:srgbClr val="000000"/>
                </a:solidFill>
                <a:latin typeface="Times New Roman" panose="02020603050405020304" pitchFamily="18" charset="0"/>
                <a:ea typeface="Aptos" panose="020B0004020202020204" pitchFamily="34" charset="0"/>
                <a:cs typeface="Times New Roman" panose="02020603050405020304" pitchFamily="18" charset="0"/>
              </a:rPr>
              <a:t>Αυτοαξιολόγηση</a:t>
            </a:r>
            <a:endParaRPr lang="el-GR" kern="100" dirty="0">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a:t>
            </a:r>
            <a:endParaRPr lang="el-GR" kern="100" dirty="0">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kern="100" dirty="0">
                <a:effectLst/>
                <a:latin typeface="Times New Roman" panose="02020603050405020304" pitchFamily="18" charset="0"/>
                <a:ea typeface="Aptos" panose="020B0004020202020204" pitchFamily="34" charset="0"/>
                <a:cs typeface="Times New Roman" panose="02020603050405020304" pitchFamily="18" charset="0"/>
              </a:rPr>
              <a:t>ΜΕΡΟΣ ΙΙ</a:t>
            </a:r>
          </a:p>
          <a:p>
            <a:pPr algn="just">
              <a:lnSpc>
                <a:spcPts val="1800"/>
              </a:lnSpc>
              <a:spcAft>
                <a:spcPts val="800"/>
              </a:spcAft>
              <a:buNone/>
            </a:pPr>
            <a:endParaRPr lang="el-GR"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l-GR"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Ι</a:t>
            </a:r>
            <a:r>
              <a:rPr lang="en-US"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V</a:t>
            </a:r>
            <a:r>
              <a:rPr lang="el-GR"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rPr>
              <a:t>. 1922 :  "καθρέφτης" της κυπριακής διχόνοιας;</a:t>
            </a:r>
            <a:endParaRPr lang="el-GR"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endParaRPr lang="el-GR" kern="100" dirty="0">
              <a:solidFill>
                <a:srgbClr val="00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lnSpc>
                <a:spcPts val="1800"/>
              </a:lnSpc>
              <a:spcAft>
                <a:spcPts val="800"/>
              </a:spcAft>
              <a:buNone/>
            </a:pPr>
            <a:r>
              <a:rPr lang="en-US"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V. </a:t>
            </a:r>
            <a:r>
              <a:rPr lang="el-GR" kern="1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Αυτοαξιολόγηση</a:t>
            </a:r>
            <a:endParaRPr lang="el-GR"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43750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4CE52C-C24B-4E0C-DC22-52E996F3CA1E}"/>
              </a:ext>
            </a:extLst>
          </p:cNvPr>
          <p:cNvSpPr>
            <a:spLocks noGrp="1"/>
          </p:cNvSpPr>
          <p:nvPr>
            <p:ph type="title"/>
          </p:nvPr>
        </p:nvSpPr>
        <p:spPr>
          <a:xfrm>
            <a:off x="1872343" y="5617028"/>
            <a:ext cx="9601200" cy="816429"/>
          </a:xfrm>
        </p:spPr>
        <p:txBody>
          <a:bodyPr/>
          <a:lstStyle/>
          <a:p>
            <a:r>
              <a:rPr lang="en-US" dirty="0">
                <a:hlinkClick r:id="rId2"/>
              </a:rPr>
              <a:t>PIO Digital Collections EL · </a:t>
            </a:r>
            <a:r>
              <a:rPr lang="el-GR" dirty="0">
                <a:hlinkClick r:id="rId2"/>
              </a:rPr>
              <a:t>Αρχική · </a:t>
            </a:r>
            <a:r>
              <a:rPr lang="en-US" dirty="0">
                <a:hlinkClick r:id="rId2"/>
              </a:rPr>
              <a:t>PIO</a:t>
            </a:r>
            <a:endParaRPr lang="el-GR" dirty="0"/>
          </a:p>
        </p:txBody>
      </p:sp>
      <p:sp>
        <p:nvSpPr>
          <p:cNvPr id="4" name="Rectangle 1">
            <a:extLst>
              <a:ext uri="{FF2B5EF4-FFF2-40B4-BE49-F238E27FC236}">
                <a16:creationId xmlns:a16="http://schemas.microsoft.com/office/drawing/2014/main" id="{45B6D1E2-3340-2A5B-EC93-934DD6E591C8}"/>
              </a:ext>
            </a:extLst>
          </p:cNvPr>
          <p:cNvSpPr>
            <a:spLocks noGrp="1" noChangeArrowheads="1"/>
          </p:cNvSpPr>
          <p:nvPr>
            <p:ph idx="1"/>
          </p:nvPr>
        </p:nvSpPr>
        <p:spPr bwMode="auto">
          <a:xfrm>
            <a:off x="968829" y="204489"/>
            <a:ext cx="11059886" cy="1147679"/>
          </a:xfrm>
          <a:prstGeom prst="rect">
            <a:avLst/>
          </a:prstGeom>
          <a:solidFill>
            <a:srgbClr val="FEFEFE"/>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5220" rIns="0" bIns="126960" numCol="1" anchor="ctr" anchorCtr="0" compatLnSpc="1">
            <a:prstTxWarp prst="textNoShape">
              <a:avLst/>
            </a:prstTxWarp>
            <a:spAutoFit/>
          </a:bodyPr>
          <a:lstStyle/>
          <a:p>
            <a:pPr marL="0" lvl="0" indent="0" eaLnBrk="0" fontAlgn="base" hangingPunct="0">
              <a:lnSpc>
                <a:spcPct val="100000"/>
              </a:lnSpc>
              <a:spcBef>
                <a:spcPct val="0"/>
              </a:spcBef>
              <a:spcAft>
                <a:spcPct val="0"/>
              </a:spcAft>
              <a:buNone/>
            </a:pPr>
            <a:r>
              <a:rPr lang="el-GR" altLang="el-GR" sz="3000" dirty="0">
                <a:solidFill>
                  <a:schemeClr val="tx1"/>
                </a:solidFill>
                <a:latin typeface="expressway"/>
              </a:rPr>
              <a:t>Ψηφιοποιημένο αρχείο  του Γραφείου Τύπου και Πληροφοριών</a:t>
            </a:r>
          </a:p>
          <a:p>
            <a:pPr marL="0" lvl="0" indent="0" eaLnBrk="0" fontAlgn="base" hangingPunct="0">
              <a:lnSpc>
                <a:spcPct val="100000"/>
              </a:lnSpc>
              <a:spcBef>
                <a:spcPct val="0"/>
              </a:spcBef>
              <a:spcAft>
                <a:spcPct val="0"/>
              </a:spcAft>
              <a:buNone/>
            </a:pPr>
            <a:endParaRPr lang="el-GR" altLang="el-GR" sz="3000" dirty="0">
              <a:solidFill>
                <a:schemeClr val="tx1"/>
              </a:solidFill>
              <a:latin typeface="expressway"/>
            </a:endParaRPr>
          </a:p>
        </p:txBody>
      </p:sp>
      <p:pic>
        <p:nvPicPr>
          <p:cNvPr id="7" name="Εικόνα 6">
            <a:extLst>
              <a:ext uri="{FF2B5EF4-FFF2-40B4-BE49-F238E27FC236}">
                <a16:creationId xmlns:a16="http://schemas.microsoft.com/office/drawing/2014/main" id="{442559B1-0D66-C68C-75F4-095E1B6DF6A0}"/>
              </a:ext>
            </a:extLst>
          </p:cNvPr>
          <p:cNvPicPr>
            <a:picLocks noChangeAspect="1"/>
          </p:cNvPicPr>
          <p:nvPr/>
        </p:nvPicPr>
        <p:blipFill>
          <a:blip r:embed="rId3"/>
          <a:stretch>
            <a:fillRect/>
          </a:stretch>
        </p:blipFill>
        <p:spPr>
          <a:xfrm>
            <a:off x="2258098" y="1730830"/>
            <a:ext cx="7958832" cy="37206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76251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40CEF-1077-A213-C386-D5DB852F0A4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25B982B-04BB-EFE8-59C5-A48D17E26AFE}"/>
              </a:ext>
            </a:extLst>
          </p:cNvPr>
          <p:cNvSpPr txBox="1"/>
          <p:nvPr/>
        </p:nvSpPr>
        <p:spPr>
          <a:xfrm>
            <a:off x="729343" y="1714805"/>
            <a:ext cx="6694715" cy="4990853"/>
          </a:xfrm>
          <a:prstGeom prst="rect">
            <a:avLst/>
          </a:prstGeom>
          <a:noFill/>
        </p:spPr>
        <p:txBody>
          <a:bodyPr wrap="square">
            <a:spAutoFit/>
          </a:bodyPr>
          <a:lstStyle/>
          <a:p>
            <a:pPr marL="179705" marR="179705" algn="just">
              <a:lnSpc>
                <a:spcPct val="115000"/>
              </a:lnSpc>
              <a:spcAft>
                <a:spcPts val="1000"/>
              </a:spcAft>
              <a:buNone/>
            </a:pP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Τῇ</a:t>
            </a:r>
            <a:r>
              <a:rPr lang="el-GR" sz="1100" dirty="0">
                <a:solidFill>
                  <a:srgbClr val="000000"/>
                </a:solidFill>
                <a:ea typeface="Times New Roman" panose="02020603050405020304" pitchFamily="18" charset="0"/>
                <a:cs typeface="Times New Roman" panose="02020603050405020304" pitchFamily="18" charset="0"/>
              </a:rPr>
              <a:t>  1ῃ </a:t>
            </a:r>
            <a:r>
              <a:rPr lang="el-GR" sz="1100" dirty="0" err="1">
                <a:solidFill>
                  <a:srgbClr val="000000"/>
                </a:solidFill>
                <a:ea typeface="Times New Roman" panose="02020603050405020304" pitchFamily="18" charset="0"/>
                <a:cs typeface="Times New Roman" panose="02020603050405020304" pitchFamily="18" charset="0"/>
              </a:rPr>
              <a:t>τοῦ</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μηνὸς</a:t>
            </a:r>
            <a:r>
              <a:rPr lang="el-GR" sz="1100" dirty="0">
                <a:solidFill>
                  <a:srgbClr val="000000"/>
                </a:solidFill>
                <a:ea typeface="Times New Roman" panose="02020603050405020304" pitchFamily="18" charset="0"/>
                <a:cs typeface="Times New Roman" panose="02020603050405020304" pitchFamily="18" charset="0"/>
              </a:rPr>
              <a:t> τηλεγράφημα  </a:t>
            </a:r>
            <a:r>
              <a:rPr lang="el-GR" sz="1100" dirty="0" err="1">
                <a:solidFill>
                  <a:srgbClr val="000000"/>
                </a:solidFill>
                <a:ea typeface="Times New Roman" panose="02020603050405020304" pitchFamily="18" charset="0"/>
                <a:cs typeface="Times New Roman" panose="02020603050405020304" pitchFamily="18" charset="0"/>
              </a:rPr>
              <a:t>τοῦ</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Σεβασμ</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Μητροπολίτου</a:t>
            </a:r>
            <a:r>
              <a:rPr lang="el-GR" sz="1100" dirty="0">
                <a:solidFill>
                  <a:srgbClr val="000000"/>
                </a:solidFill>
                <a:ea typeface="Times New Roman" panose="02020603050405020304" pitchFamily="18" charset="0"/>
                <a:cs typeface="Times New Roman" panose="02020603050405020304" pitchFamily="18" charset="0"/>
              </a:rPr>
              <a:t>  Κιτίου  </a:t>
            </a:r>
            <a:r>
              <a:rPr lang="el-GR" sz="1100" dirty="0" err="1">
                <a:solidFill>
                  <a:srgbClr val="000000"/>
                </a:solidFill>
                <a:ea typeface="Times New Roman" panose="02020603050405020304" pitchFamily="18" charset="0"/>
                <a:cs typeface="Times New Roman" panose="02020603050405020304" pitchFamily="18" charset="0"/>
              </a:rPr>
              <a:t>ἐκ</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Λάρνακος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ἀνήγγειλε</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πρὸς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τὸν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ἐντ</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Δήμαρχον</a:t>
            </a:r>
            <a:r>
              <a:rPr lang="el-GR" sz="1100" dirty="0">
                <a:solidFill>
                  <a:srgbClr val="000000"/>
                </a:solidFill>
                <a:ea typeface="Times New Roman" panose="02020603050405020304" pitchFamily="18" charset="0"/>
                <a:cs typeface="Times New Roman" panose="02020603050405020304" pitchFamily="18" charset="0"/>
              </a:rPr>
              <a:t> Λευκωσίας κ. Α. </a:t>
            </a:r>
            <a:r>
              <a:rPr lang="el-GR" sz="1100" dirty="0" err="1">
                <a:solidFill>
                  <a:srgbClr val="000000"/>
                </a:solidFill>
                <a:ea typeface="Times New Roman" panose="02020603050405020304" pitchFamily="18" charset="0"/>
                <a:cs typeface="Times New Roman" panose="02020603050405020304" pitchFamily="18" charset="0"/>
              </a:rPr>
              <a:t>Λιασίδην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ὅτι</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ἀτμόπλοιον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ἔφερε</a:t>
            </a:r>
            <a:r>
              <a:rPr lang="el-GR" sz="1100" dirty="0">
                <a:solidFill>
                  <a:srgbClr val="000000"/>
                </a:solidFill>
                <a:ea typeface="Times New Roman" panose="02020603050405020304" pitchFamily="18" charset="0"/>
                <a:cs typeface="Times New Roman" panose="02020603050405020304" pitchFamily="18" charset="0"/>
              </a:rPr>
              <a:t> 506  πρόσφυγας </a:t>
            </a:r>
            <a:r>
              <a:rPr lang="el-GR" sz="1100" dirty="0" err="1">
                <a:solidFill>
                  <a:srgbClr val="000000"/>
                </a:solidFill>
                <a:ea typeface="Times New Roman" panose="02020603050405020304" pitchFamily="18" charset="0"/>
                <a:cs typeface="Times New Roman" panose="02020603050405020304" pitchFamily="18" charset="0"/>
              </a:rPr>
              <a:t>ἐκ</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τῶν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ἀκτῶν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τῆς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Ἀλλαγιᾶς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καὶ</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ἀνέφερε</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περὶ</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μερίμνης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παρὰ</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ταῖς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πολιτικαῖς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ἀρχαῖς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ὅπως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ἐπιτραπῇ</a:t>
            </a:r>
            <a:r>
              <a:rPr lang="el-GR" sz="1100" dirty="0">
                <a:solidFill>
                  <a:srgbClr val="000000"/>
                </a:solidFill>
                <a:ea typeface="Times New Roman" panose="02020603050405020304" pitchFamily="18" charset="0"/>
                <a:cs typeface="Times New Roman" panose="02020603050405020304" pitchFamily="18" charset="0"/>
              </a:rPr>
              <a:t>  ἡ </a:t>
            </a:r>
            <a:r>
              <a:rPr lang="el-GR" sz="1100" dirty="0" err="1">
                <a:solidFill>
                  <a:srgbClr val="000000"/>
                </a:solidFill>
                <a:ea typeface="Times New Roman" panose="02020603050405020304" pitchFamily="18" charset="0"/>
                <a:cs typeface="Times New Roman" panose="02020603050405020304" pitchFamily="18" charset="0"/>
              </a:rPr>
              <a:t>ἀποβίβασις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αὐτῶν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εἰς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Κύπρον</a:t>
            </a:r>
            <a:r>
              <a:rPr lang="el-GR" sz="1100" dirty="0">
                <a:solidFill>
                  <a:srgbClr val="000000"/>
                </a:solidFill>
                <a:ea typeface="Times New Roman" panose="02020603050405020304" pitchFamily="18" charset="0"/>
                <a:cs typeface="Times New Roman" panose="02020603050405020304" pitchFamily="18" charset="0"/>
              </a:rPr>
              <a:t>.</a:t>
            </a:r>
            <a:endParaRPr lang="el-CY" sz="1100" dirty="0">
              <a:ea typeface="Times New Roman" panose="02020603050405020304" pitchFamily="18" charset="0"/>
              <a:cs typeface="Times New Roman" panose="02020603050405020304" pitchFamily="18" charset="0"/>
            </a:endParaRPr>
          </a:p>
          <a:p>
            <a:pPr marL="179705" marR="179705" algn="just">
              <a:lnSpc>
                <a:spcPct val="115000"/>
              </a:lnSpc>
              <a:spcAft>
                <a:spcPts val="1000"/>
              </a:spcAft>
            </a:pPr>
            <a:r>
              <a:rPr lang="el-GR" sz="1100" dirty="0">
                <a:solidFill>
                  <a:srgbClr val="000000"/>
                </a:solidFill>
                <a:ea typeface="Times New Roman" panose="02020603050405020304" pitchFamily="18" charset="0"/>
                <a:cs typeface="Times New Roman" panose="02020603050405020304" pitchFamily="18" charset="0"/>
              </a:rPr>
              <a:t> Περιοδικό </a:t>
            </a:r>
            <a:r>
              <a:rPr lang="el-GR" sz="1100" i="1" dirty="0">
                <a:solidFill>
                  <a:srgbClr val="000000"/>
                </a:solidFill>
                <a:ea typeface="Times New Roman" panose="02020603050405020304" pitchFamily="18" charset="0"/>
                <a:cs typeface="Times New Roman" panose="02020603050405020304" pitchFamily="18" charset="0"/>
              </a:rPr>
              <a:t>Ο ΑΠΟΣΤΟΛΟΣ  ΒΑΡΝΑΒΑΣ,</a:t>
            </a:r>
            <a:r>
              <a:rPr lang="el-GR" sz="1100" dirty="0">
                <a:solidFill>
                  <a:srgbClr val="000000"/>
                </a:solidFill>
                <a:ea typeface="Times New Roman" panose="02020603050405020304" pitchFamily="18" charset="0"/>
                <a:cs typeface="Times New Roman" panose="02020603050405020304" pitchFamily="18" charset="0"/>
              </a:rPr>
              <a:t> «ΧΡΟΝΙΚΑ», 15 Οκτωβρίου 1922. </a:t>
            </a:r>
            <a:endParaRPr lang="el-CY" sz="1100" dirty="0">
              <a:ea typeface="Times New Roman" panose="02020603050405020304" pitchFamily="18" charset="0"/>
              <a:cs typeface="Times New Roman" panose="02020603050405020304" pitchFamily="18" charset="0"/>
            </a:endParaRPr>
          </a:p>
          <a:p>
            <a:pPr marL="179705" marR="179705" algn="just">
              <a:lnSpc>
                <a:spcPct val="115000"/>
              </a:lnSpc>
              <a:spcAft>
                <a:spcPts val="1000"/>
              </a:spcAft>
              <a:buNone/>
            </a:pP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Μεταξὺ</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τῶν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διὰ</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τοῦ</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Εὐστρατίου</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εἰς</a:t>
            </a:r>
            <a:r>
              <a:rPr lang="el-GR" sz="1100" dirty="0">
                <a:solidFill>
                  <a:srgbClr val="000000"/>
                </a:solidFill>
                <a:ea typeface="Times New Roman" panose="02020603050405020304" pitchFamily="18" charset="0"/>
                <a:cs typeface="Times New Roman" panose="02020603050405020304" pitchFamily="18" charset="0"/>
              </a:rPr>
              <a:t> Λάρνακα </a:t>
            </a:r>
            <a:r>
              <a:rPr lang="el-GR" sz="1100" dirty="0" err="1">
                <a:solidFill>
                  <a:srgbClr val="000000"/>
                </a:solidFill>
                <a:ea typeface="Times New Roman" panose="02020603050405020304" pitchFamily="18" charset="0"/>
                <a:cs typeface="Times New Roman" panose="02020603050405020304" pitchFamily="18" charset="0"/>
              </a:rPr>
              <a:t>ἀφιχθέντων</a:t>
            </a:r>
            <a:r>
              <a:rPr lang="el-GR" sz="1100" dirty="0">
                <a:solidFill>
                  <a:srgbClr val="000000"/>
                </a:solidFill>
                <a:ea typeface="Times New Roman" panose="02020603050405020304" pitchFamily="18" charset="0"/>
                <a:cs typeface="Times New Roman" panose="02020603050405020304" pitchFamily="18" charset="0"/>
              </a:rPr>
              <a:t> Κυπρίων Προσφύγων </a:t>
            </a:r>
            <a:r>
              <a:rPr lang="el-GR" sz="1100" dirty="0" err="1">
                <a:solidFill>
                  <a:srgbClr val="000000"/>
                </a:solidFill>
                <a:ea typeface="Times New Roman" panose="02020603050405020304" pitchFamily="18" charset="0"/>
                <a:cs typeface="Times New Roman" panose="02020603050405020304" pitchFamily="18" charset="0"/>
              </a:rPr>
              <a:t>εὑρίσκεται</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καὶ</a:t>
            </a:r>
            <a:r>
              <a:rPr lang="el-GR" sz="1100" dirty="0">
                <a:solidFill>
                  <a:srgbClr val="000000"/>
                </a:solidFill>
                <a:ea typeface="Times New Roman" panose="02020603050405020304" pitchFamily="18" charset="0"/>
                <a:cs typeface="Times New Roman" panose="02020603050405020304" pitchFamily="18" charset="0"/>
              </a:rPr>
              <a:t> ὁ </a:t>
            </a:r>
            <a:r>
              <a:rPr lang="el-GR" sz="1100" dirty="0" err="1">
                <a:solidFill>
                  <a:srgbClr val="000000"/>
                </a:solidFill>
                <a:ea typeface="Times New Roman" panose="02020603050405020304" pitchFamily="18" charset="0"/>
                <a:cs typeface="Times New Roman" panose="02020603050405020304" pitchFamily="18" charset="0"/>
              </a:rPr>
              <a:t>ἀπὸ</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τοῦ</a:t>
            </a:r>
            <a:r>
              <a:rPr lang="el-GR" sz="1100" dirty="0">
                <a:solidFill>
                  <a:srgbClr val="000000"/>
                </a:solidFill>
                <a:ea typeface="Times New Roman" panose="02020603050405020304" pitchFamily="18" charset="0"/>
                <a:cs typeface="Times New Roman" panose="02020603050405020304" pitchFamily="18" charset="0"/>
              </a:rPr>
              <a:t> 1912  </a:t>
            </a:r>
            <a:r>
              <a:rPr lang="el-GR" sz="1100" dirty="0" err="1">
                <a:solidFill>
                  <a:srgbClr val="000000"/>
                </a:solidFill>
                <a:ea typeface="Times New Roman" panose="02020603050405020304" pitchFamily="18" charset="0"/>
                <a:cs typeface="Times New Roman" panose="02020603050405020304" pitchFamily="18" charset="0"/>
              </a:rPr>
              <a:t>σχεδὸν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ἀδιαλείπτως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ὑπηρετῶν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ἐν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τῷ</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Ἑλληνικῷ</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στρατῷ</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καὶ</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ἐπαξίως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προβιβασθεὶς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εἰς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ἐπιλοχίαν</a:t>
            </a:r>
            <a:r>
              <a:rPr lang="el-GR" sz="1100" dirty="0">
                <a:solidFill>
                  <a:srgbClr val="000000"/>
                </a:solidFill>
                <a:ea typeface="Times New Roman" panose="02020603050405020304" pitchFamily="18" charset="0"/>
                <a:cs typeface="Times New Roman" panose="02020603050405020304" pitchFamily="18" charset="0"/>
              </a:rPr>
              <a:t>  κ. </a:t>
            </a:r>
            <a:r>
              <a:rPr lang="el-GR" sz="1100" dirty="0" err="1">
                <a:solidFill>
                  <a:srgbClr val="000000"/>
                </a:solidFill>
                <a:ea typeface="Times New Roman" panose="02020603050405020304" pitchFamily="18" charset="0"/>
                <a:cs typeface="Times New Roman" panose="02020603050405020304" pitchFamily="18" charset="0"/>
              </a:rPr>
              <a:t>Εὐστάθιος</a:t>
            </a:r>
            <a:r>
              <a:rPr lang="el-GR" sz="1100" dirty="0">
                <a:solidFill>
                  <a:srgbClr val="000000"/>
                </a:solidFill>
                <a:ea typeface="Times New Roman" panose="02020603050405020304" pitchFamily="18" charset="0"/>
                <a:cs typeface="Times New Roman" panose="02020603050405020304" pitchFamily="18" charset="0"/>
              </a:rPr>
              <a:t>  χ΄΄ Δημητρίου. Ὁ  κ. Χατζηδημητρίου </a:t>
            </a:r>
            <a:r>
              <a:rPr lang="el-GR" sz="1100" dirty="0" err="1">
                <a:solidFill>
                  <a:srgbClr val="000000"/>
                </a:solidFill>
                <a:ea typeface="Times New Roman" panose="02020603050405020304" pitchFamily="18" charset="0"/>
                <a:cs typeface="Times New Roman" panose="02020603050405020304" pitchFamily="18" charset="0"/>
              </a:rPr>
              <a:t>παρηκολούθησε</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τὸν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Μικρασιατικὸν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πόλεμον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σχεδὸν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ἀπ</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ἀρχῆς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αὐτοῦ</a:t>
            </a:r>
            <a:r>
              <a:rPr lang="el-GR" sz="1100" dirty="0">
                <a:solidFill>
                  <a:srgbClr val="000000"/>
                </a:solidFill>
                <a:ea typeface="Times New Roman" panose="02020603050405020304" pitchFamily="18" charset="0"/>
                <a:cs typeface="Times New Roman" panose="02020603050405020304" pitchFamily="18" charset="0"/>
              </a:rPr>
              <a:t>, τελευταίως  </a:t>
            </a:r>
            <a:r>
              <a:rPr lang="el-GR" sz="1100" dirty="0" err="1">
                <a:solidFill>
                  <a:srgbClr val="000000"/>
                </a:solidFill>
                <a:ea typeface="Times New Roman" panose="02020603050405020304" pitchFamily="18" charset="0"/>
                <a:cs typeface="Times New Roman" panose="02020603050405020304" pitchFamily="18" charset="0"/>
              </a:rPr>
              <a:t>δὲ</a:t>
            </a:r>
            <a:r>
              <a:rPr lang="el-GR" sz="1100" dirty="0">
                <a:solidFill>
                  <a:srgbClr val="000000"/>
                </a:solidFill>
                <a:ea typeface="Times New Roman" panose="02020603050405020304" pitchFamily="18" charset="0"/>
                <a:cs typeface="Times New Roman" panose="02020603050405020304" pitchFamily="18" charset="0"/>
              </a:rPr>
              <a:t>  μάλιστα </a:t>
            </a:r>
            <a:r>
              <a:rPr lang="el-GR" sz="1100" dirty="0" err="1">
                <a:solidFill>
                  <a:srgbClr val="000000"/>
                </a:solidFill>
                <a:ea typeface="Times New Roman" panose="02020603050405020304" pitchFamily="18" charset="0"/>
                <a:cs typeface="Times New Roman" panose="02020603050405020304" pitchFamily="18" charset="0"/>
              </a:rPr>
              <a:t>εὑρίσκετο</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μεταξὺ</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τοῦ</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αἰχμαλωτισθέντος</a:t>
            </a:r>
            <a:r>
              <a:rPr lang="el-GR" sz="1100" dirty="0">
                <a:solidFill>
                  <a:srgbClr val="000000"/>
                </a:solidFill>
                <a:ea typeface="Times New Roman" panose="02020603050405020304" pitchFamily="18" charset="0"/>
                <a:cs typeface="Times New Roman" panose="02020603050405020304" pitchFamily="18" charset="0"/>
              </a:rPr>
              <a:t>  σώματος  </a:t>
            </a:r>
            <a:r>
              <a:rPr lang="el-GR" sz="1100" dirty="0" err="1">
                <a:solidFill>
                  <a:srgbClr val="000000"/>
                </a:solidFill>
                <a:ea typeface="Times New Roman" panose="02020603050405020304" pitchFamily="18" charset="0"/>
                <a:cs typeface="Times New Roman" panose="02020603050405020304" pitchFamily="18" charset="0"/>
              </a:rPr>
              <a:t>Κλαδᾶ</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κατώρθωσε</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ὅμως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εὐτυχῶς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νὰ</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ἀποδράσῃ</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καὶ</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νὰ</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σωθῇ</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εὑρισκόμενος</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νῦν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ἐν</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τῷ</a:t>
            </a:r>
            <a:r>
              <a:rPr lang="el-GR" sz="1100" dirty="0">
                <a:solidFill>
                  <a:srgbClr val="000000"/>
                </a:solidFill>
                <a:ea typeface="Times New Roman" panose="02020603050405020304" pitchFamily="18" charset="0"/>
                <a:cs typeface="Times New Roman" panose="02020603050405020304" pitchFamily="18" charset="0"/>
              </a:rPr>
              <a:t> </a:t>
            </a:r>
            <a:r>
              <a:rPr lang="el-GR" sz="1100" dirty="0" err="1">
                <a:solidFill>
                  <a:srgbClr val="000000"/>
                </a:solidFill>
                <a:ea typeface="Times New Roman" panose="02020603050405020304" pitchFamily="18" charset="0"/>
                <a:cs typeface="Times New Roman" panose="02020603050405020304" pitchFamily="18" charset="0"/>
              </a:rPr>
              <a:t>λοιμοκαθαρτηρίῳ</a:t>
            </a:r>
            <a:r>
              <a:rPr lang="el-GR" sz="1100" dirty="0">
                <a:solidFill>
                  <a:srgbClr val="000000"/>
                </a:solidFill>
                <a:ea typeface="Times New Roman" panose="02020603050405020304" pitchFamily="18" charset="0"/>
                <a:cs typeface="Times New Roman" panose="02020603050405020304" pitchFamily="18" charset="0"/>
              </a:rPr>
              <a:t>.</a:t>
            </a:r>
            <a:endParaRPr lang="el-CY" sz="1100" dirty="0">
              <a:ea typeface="Times New Roman" panose="02020603050405020304" pitchFamily="18" charset="0"/>
              <a:cs typeface="Times New Roman" panose="02020603050405020304" pitchFamily="18" charset="0"/>
            </a:endParaRPr>
          </a:p>
          <a:p>
            <a:pPr marL="179705" marR="179705" algn="just">
              <a:lnSpc>
                <a:spcPct val="115000"/>
              </a:lnSpc>
              <a:spcAft>
                <a:spcPts val="1000"/>
              </a:spcAft>
            </a:pPr>
            <a:r>
              <a:rPr lang="el-GR" sz="1100" dirty="0">
                <a:solidFill>
                  <a:srgbClr val="000000"/>
                </a:solidFill>
                <a:ea typeface="Times New Roman" panose="02020603050405020304" pitchFamily="18" charset="0"/>
                <a:cs typeface="Times New Roman" panose="02020603050405020304" pitchFamily="18" charset="0"/>
              </a:rPr>
              <a:t> </a:t>
            </a:r>
            <a:r>
              <a:rPr lang="el-GR" sz="1100" dirty="0">
                <a:ea typeface="Times New Roman" panose="02020603050405020304" pitchFamily="18" charset="0"/>
                <a:cs typeface="Times New Roman" panose="02020603050405020304" pitchFamily="18" charset="0"/>
              </a:rPr>
              <a:t>Εφημερίδα </a:t>
            </a:r>
            <a:r>
              <a:rPr lang="el-GR" sz="1100" i="1" dirty="0">
                <a:ea typeface="Times New Roman" panose="02020603050405020304" pitchFamily="18" charset="0"/>
                <a:cs typeface="Times New Roman" panose="02020603050405020304" pitchFamily="18" charset="0"/>
              </a:rPr>
              <a:t>Φωνή της Κύπρου</a:t>
            </a:r>
            <a:r>
              <a:rPr lang="el-GR" sz="1100" dirty="0">
                <a:ea typeface="Times New Roman" panose="02020603050405020304" pitchFamily="18" charset="0"/>
                <a:cs typeface="Times New Roman" panose="02020603050405020304" pitchFamily="18" charset="0"/>
              </a:rPr>
              <a:t>, «ΕΚ ΛΑΡΝΑΚΟΣ»,  5)18 Νοεμβρίου 1922.</a:t>
            </a:r>
            <a:endParaRPr lang="el-GR" sz="1100" dirty="0">
              <a:solidFill>
                <a:srgbClr val="000000"/>
              </a:solidFill>
              <a:ea typeface="Times New Roman" panose="02020603050405020304" pitchFamily="18" charset="0"/>
              <a:cs typeface="Times New Roman" panose="02020603050405020304" pitchFamily="18" charset="0"/>
            </a:endParaRPr>
          </a:p>
          <a:p>
            <a:pPr marL="179705" marR="179705" algn="just">
              <a:lnSpc>
                <a:spcPct val="115000"/>
              </a:lnSpc>
              <a:spcAft>
                <a:spcPts val="1000"/>
              </a:spcAft>
            </a:pPr>
            <a:r>
              <a:rPr lang="el-GR" sz="1100" dirty="0">
                <a:solidFill>
                  <a:srgbClr val="000000"/>
                </a:solidFill>
                <a:ea typeface="Times New Roman" panose="02020603050405020304" pitchFamily="18" charset="0"/>
              </a:rPr>
              <a:t>[...] Πάνυ  </a:t>
            </a:r>
            <a:r>
              <a:rPr lang="el-GR" sz="1100" dirty="0" err="1">
                <a:solidFill>
                  <a:srgbClr val="000000"/>
                </a:solidFill>
                <a:ea typeface="Times New Roman" panose="02020603050405020304" pitchFamily="18" charset="0"/>
              </a:rPr>
              <a:t>ἀξιέπαινον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δρᾶσιν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ἐξακολουθεῖ</a:t>
            </a:r>
            <a:r>
              <a:rPr lang="el-GR" sz="1100" dirty="0">
                <a:solidFill>
                  <a:srgbClr val="000000"/>
                </a:solidFill>
                <a:ea typeface="Times New Roman" panose="02020603050405020304" pitchFamily="18" charset="0"/>
              </a:rPr>
              <a:t> καταβάλλον </a:t>
            </a:r>
            <a:r>
              <a:rPr lang="el-GR" sz="1100" dirty="0" err="1">
                <a:solidFill>
                  <a:srgbClr val="000000"/>
                </a:solidFill>
                <a:ea typeface="Times New Roman" panose="02020603050405020304" pitchFamily="18" charset="0"/>
              </a:rPr>
              <a:t>καὶ</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τὸ</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τῇ</a:t>
            </a:r>
            <a:r>
              <a:rPr lang="el-GR" sz="1100" dirty="0">
                <a:solidFill>
                  <a:srgbClr val="000000"/>
                </a:solidFill>
                <a:ea typeface="Times New Roman" panose="02020603050405020304" pitchFamily="18" charset="0"/>
              </a:rPr>
              <a:t> πόλει </a:t>
            </a:r>
            <a:r>
              <a:rPr lang="el-GR" sz="1100" dirty="0" err="1">
                <a:solidFill>
                  <a:srgbClr val="000000"/>
                </a:solidFill>
                <a:ea typeface="Times New Roman" panose="02020603050405020304" pitchFamily="18" charset="0"/>
              </a:rPr>
              <a:t>ἡμῶν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Σωματεῖον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Ἕνωσις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τῶν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Ἑλληνίδων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ὑπὲρ</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τῆς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ἀνακουφίσεως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τῶν</a:t>
            </a:r>
            <a:r>
              <a:rPr lang="el-GR" sz="1100" dirty="0">
                <a:solidFill>
                  <a:srgbClr val="000000"/>
                </a:solidFill>
                <a:ea typeface="Times New Roman" panose="02020603050405020304" pitchFamily="18" charset="0"/>
              </a:rPr>
              <a:t>  προσφύγων   </a:t>
            </a:r>
            <a:r>
              <a:rPr lang="el-GR" sz="1100" dirty="0" err="1">
                <a:solidFill>
                  <a:srgbClr val="000000"/>
                </a:solidFill>
                <a:ea typeface="Times New Roman" panose="02020603050405020304" pitchFamily="18" charset="0"/>
              </a:rPr>
              <a:t>ἐκ</a:t>
            </a:r>
            <a:r>
              <a:rPr lang="el-GR" sz="1100" dirty="0">
                <a:solidFill>
                  <a:srgbClr val="000000"/>
                </a:solidFill>
                <a:ea typeface="Times New Roman" panose="02020603050405020304" pitchFamily="18" charset="0"/>
              </a:rPr>
              <a:t> Μ. </a:t>
            </a:r>
            <a:r>
              <a:rPr lang="el-GR" sz="1100" dirty="0" err="1">
                <a:solidFill>
                  <a:srgbClr val="000000"/>
                </a:solidFill>
                <a:ea typeface="Times New Roman" panose="02020603050405020304" pitchFamily="18" charset="0"/>
              </a:rPr>
              <a:t>Ἀσίας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Τοῦτο</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συμμορφούμενον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πρὸς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συστατήριον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ἐπιστολὴν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τῆς</a:t>
            </a:r>
            <a:r>
              <a:rPr lang="el-GR" sz="1100" dirty="0">
                <a:solidFill>
                  <a:srgbClr val="000000"/>
                </a:solidFill>
                <a:ea typeface="Times New Roman" panose="02020603050405020304" pitchFamily="18" charset="0"/>
              </a:rPr>
              <a:t>  Α. Μ.  </a:t>
            </a:r>
            <a:r>
              <a:rPr lang="el-GR" sz="1100" dirty="0" err="1">
                <a:solidFill>
                  <a:srgbClr val="000000"/>
                </a:solidFill>
                <a:ea typeface="Times New Roman" panose="02020603050405020304" pitchFamily="18" charset="0"/>
              </a:rPr>
              <a:t>τοῦ</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Ἀρχιεπισκόπου</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πρὸς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αὐτὸ</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διὰ</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τὸ</a:t>
            </a:r>
            <a:r>
              <a:rPr lang="el-GR" sz="1100" dirty="0">
                <a:solidFill>
                  <a:srgbClr val="000000"/>
                </a:solidFill>
                <a:ea typeface="Times New Roman" panose="02020603050405020304" pitchFamily="18" charset="0"/>
              </a:rPr>
              <a:t> ζήτημα  </a:t>
            </a:r>
            <a:r>
              <a:rPr lang="el-GR" sz="1100" dirty="0" err="1">
                <a:solidFill>
                  <a:srgbClr val="000000"/>
                </a:solidFill>
                <a:ea typeface="Times New Roman" panose="02020603050405020304" pitchFamily="18" charset="0"/>
              </a:rPr>
              <a:t>τῆς</a:t>
            </a:r>
            <a:r>
              <a:rPr lang="el-GR" sz="1100" dirty="0">
                <a:solidFill>
                  <a:srgbClr val="000000"/>
                </a:solidFill>
                <a:ea typeface="Times New Roman" panose="02020603050405020304" pitchFamily="18" charset="0"/>
              </a:rPr>
              <a:t> προστασίας </a:t>
            </a:r>
            <a:r>
              <a:rPr lang="el-GR" sz="1100" dirty="0" err="1">
                <a:solidFill>
                  <a:srgbClr val="000000"/>
                </a:solidFill>
                <a:ea typeface="Times New Roman" panose="02020603050405020304" pitchFamily="18" charset="0"/>
              </a:rPr>
              <a:t>τῶν</a:t>
            </a:r>
            <a:r>
              <a:rPr lang="el-GR" sz="1100" dirty="0">
                <a:solidFill>
                  <a:srgbClr val="000000"/>
                </a:solidFill>
                <a:ea typeface="Times New Roman" panose="02020603050405020304" pitchFamily="18" charset="0"/>
              </a:rPr>
              <a:t>   προσφύγων </a:t>
            </a:r>
            <a:r>
              <a:rPr lang="el-GR" sz="1100" dirty="0" err="1">
                <a:solidFill>
                  <a:srgbClr val="000000"/>
                </a:solidFill>
                <a:ea typeface="Times New Roman" panose="02020603050405020304" pitchFamily="18" charset="0"/>
              </a:rPr>
              <a:t>ἐπεδόθη</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μετὰ</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πολλοῦ</a:t>
            </a:r>
            <a:r>
              <a:rPr lang="el-GR" sz="1100" dirty="0">
                <a:solidFill>
                  <a:srgbClr val="000000"/>
                </a:solidFill>
                <a:ea typeface="Times New Roman" panose="02020603050405020304" pitchFamily="18" charset="0"/>
              </a:rPr>
              <a:t> ζήλου  </a:t>
            </a:r>
            <a:r>
              <a:rPr lang="el-GR" sz="1100" dirty="0" err="1">
                <a:solidFill>
                  <a:srgbClr val="000000"/>
                </a:solidFill>
                <a:ea typeface="Times New Roman" panose="02020603050405020304" pitchFamily="18" charset="0"/>
              </a:rPr>
              <a:t>εἰς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τὴν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συλλογὴν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παρὰ</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τῶν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ἐμπόρων</a:t>
            </a:r>
            <a:r>
              <a:rPr lang="el-GR" sz="1100" dirty="0">
                <a:solidFill>
                  <a:srgbClr val="000000"/>
                </a:solidFill>
                <a:ea typeface="Times New Roman" panose="02020603050405020304" pitchFamily="18" charset="0"/>
              </a:rPr>
              <a:t> διαφόρων </a:t>
            </a:r>
            <a:r>
              <a:rPr lang="el-GR" sz="1100" dirty="0" err="1">
                <a:solidFill>
                  <a:srgbClr val="000000"/>
                </a:solidFill>
                <a:ea typeface="Times New Roman" panose="02020603050405020304" pitchFamily="18" charset="0"/>
              </a:rPr>
              <a:t>εἰδῶν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ὑφασμάτων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ἐξ</a:t>
            </a:r>
            <a:r>
              <a:rPr lang="el-GR" sz="1100" dirty="0">
                <a:solidFill>
                  <a:srgbClr val="000000"/>
                </a:solidFill>
                <a:ea typeface="Times New Roman" panose="02020603050405020304" pitchFamily="18" charset="0"/>
              </a:rPr>
              <a:t>  ὧ </a:t>
            </a:r>
            <a:r>
              <a:rPr lang="el-GR" sz="1100" dirty="0" err="1">
                <a:solidFill>
                  <a:srgbClr val="000000"/>
                </a:solidFill>
                <a:ea typeface="Times New Roman" panose="02020603050405020304" pitchFamily="18" charset="0"/>
              </a:rPr>
              <a:t>παρασκευάσθησαν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ἐνδύματα</a:t>
            </a:r>
            <a:r>
              <a:rPr lang="el-GR" sz="1100" dirty="0">
                <a:solidFill>
                  <a:srgbClr val="000000"/>
                </a:solidFill>
                <a:ea typeface="Times New Roman" panose="02020603050405020304" pitchFamily="18" charset="0"/>
              </a:rPr>
              <a:t>  κατανεμηθέντα  </a:t>
            </a:r>
            <a:r>
              <a:rPr lang="el-GR" sz="1100" dirty="0" err="1">
                <a:solidFill>
                  <a:srgbClr val="000000"/>
                </a:solidFill>
                <a:ea typeface="Times New Roman" panose="02020603050405020304" pitchFamily="18" charset="0"/>
              </a:rPr>
              <a:t>εἰς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τοὺς</a:t>
            </a:r>
            <a:r>
              <a:rPr lang="el-GR" sz="1100" dirty="0">
                <a:solidFill>
                  <a:srgbClr val="000000"/>
                </a:solidFill>
                <a:ea typeface="Times New Roman" panose="02020603050405020304" pitchFamily="18" charset="0"/>
              </a:rPr>
              <a:t>  πρόσφυγας  </a:t>
            </a:r>
            <a:r>
              <a:rPr lang="el-GR" sz="1100" dirty="0" err="1">
                <a:solidFill>
                  <a:srgbClr val="000000"/>
                </a:solidFill>
                <a:ea typeface="Times New Roman" panose="02020603050405020304" pitchFamily="18" charset="0"/>
              </a:rPr>
              <a:t>ὄχι</a:t>
            </a:r>
            <a:r>
              <a:rPr lang="el-GR" sz="1100" dirty="0">
                <a:solidFill>
                  <a:srgbClr val="000000"/>
                </a:solidFill>
                <a:ea typeface="Times New Roman" panose="02020603050405020304" pitchFamily="18" charset="0"/>
              </a:rPr>
              <a:t>   μόνον   </a:t>
            </a:r>
            <a:r>
              <a:rPr lang="el-GR" sz="1100" dirty="0" err="1">
                <a:solidFill>
                  <a:srgbClr val="000000"/>
                </a:solidFill>
                <a:ea typeface="Times New Roman" panose="02020603050405020304" pitchFamily="18" charset="0"/>
              </a:rPr>
              <a:t>ἐν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Λευκωσίᾳ</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ἀλλὰ</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καὶ</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ἄλλαις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πόλεσι</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τῆς</a:t>
            </a:r>
            <a:r>
              <a:rPr lang="el-GR" sz="1100" dirty="0">
                <a:solidFill>
                  <a:srgbClr val="000000"/>
                </a:solidFill>
                <a:ea typeface="Times New Roman" panose="02020603050405020304" pitchFamily="18" charset="0"/>
              </a:rPr>
              <a:t> Κύπρου. Λίαν  πολύτιμος  </a:t>
            </a:r>
            <a:r>
              <a:rPr lang="el-GR" sz="1100" dirty="0" err="1">
                <a:solidFill>
                  <a:srgbClr val="000000"/>
                </a:solidFill>
                <a:ea typeface="Times New Roman" panose="02020603050405020304" pitchFamily="18" charset="0"/>
              </a:rPr>
              <a:t>εἰς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τὴν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ἐπὶ</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τούτῳ</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ἐνέργειαν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εἶνε</a:t>
            </a:r>
            <a:r>
              <a:rPr lang="el-GR" sz="1100" dirty="0">
                <a:solidFill>
                  <a:srgbClr val="000000"/>
                </a:solidFill>
                <a:ea typeface="Times New Roman" panose="02020603050405020304" pitchFamily="18" charset="0"/>
              </a:rPr>
              <a:t>  ἡ  </a:t>
            </a:r>
            <a:r>
              <a:rPr lang="el-GR" sz="1100" dirty="0" err="1">
                <a:solidFill>
                  <a:srgbClr val="000000"/>
                </a:solidFill>
                <a:ea typeface="Times New Roman" panose="02020603050405020304" pitchFamily="18" charset="0"/>
              </a:rPr>
              <a:t>συμβολη</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τῆς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ἐριτίμου</a:t>
            </a:r>
            <a:r>
              <a:rPr lang="el-GR" sz="1100" dirty="0">
                <a:solidFill>
                  <a:srgbClr val="000000"/>
                </a:solidFill>
                <a:ea typeface="Times New Roman" panose="02020603050405020304" pitchFamily="18" charset="0"/>
              </a:rPr>
              <a:t>  προέδρου   </a:t>
            </a:r>
            <a:r>
              <a:rPr lang="el-GR" sz="1100" dirty="0" err="1">
                <a:solidFill>
                  <a:srgbClr val="000000"/>
                </a:solidFill>
                <a:ea typeface="Times New Roman" panose="02020603050405020304" pitchFamily="18" charset="0"/>
              </a:rPr>
              <a:t>τοῦ</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Σωματεῖου</a:t>
            </a:r>
            <a:r>
              <a:rPr lang="el-GR" sz="1100" dirty="0">
                <a:solidFill>
                  <a:srgbClr val="000000"/>
                </a:solidFill>
                <a:ea typeface="Times New Roman" panose="02020603050405020304" pitchFamily="18" charset="0"/>
              </a:rPr>
              <a:t>   κ.  </a:t>
            </a:r>
            <a:r>
              <a:rPr lang="el-GR" sz="1100" dirty="0" err="1">
                <a:solidFill>
                  <a:srgbClr val="000000"/>
                </a:solidFill>
                <a:ea typeface="Times New Roman" panose="02020603050405020304" pitchFamily="18" charset="0"/>
              </a:rPr>
              <a:t>Θεανοῦς</a:t>
            </a:r>
            <a:r>
              <a:rPr lang="el-GR" sz="1100" dirty="0">
                <a:solidFill>
                  <a:srgbClr val="000000"/>
                </a:solidFill>
                <a:ea typeface="Times New Roman" panose="02020603050405020304" pitchFamily="18" charset="0"/>
              </a:rPr>
              <a:t>  Α. </a:t>
            </a:r>
            <a:r>
              <a:rPr lang="el-GR" sz="1100" dirty="0" err="1">
                <a:solidFill>
                  <a:srgbClr val="000000"/>
                </a:solidFill>
                <a:ea typeface="Times New Roman" panose="02020603050405020304" pitchFamily="18" charset="0"/>
              </a:rPr>
              <a:t>Λιασίδου</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τῆς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ἐλλογ</a:t>
            </a:r>
            <a:r>
              <a:rPr lang="el-GR" sz="1100" dirty="0">
                <a:solidFill>
                  <a:srgbClr val="000000"/>
                </a:solidFill>
                <a:ea typeface="Times New Roman" panose="02020603050405020304" pitchFamily="18" charset="0"/>
              </a:rPr>
              <a:t>. Διευθυντρίας </a:t>
            </a:r>
            <a:r>
              <a:rPr lang="el-GR" sz="1100" dirty="0" err="1">
                <a:solidFill>
                  <a:srgbClr val="000000"/>
                </a:solidFill>
                <a:ea typeface="Times New Roman" panose="02020603050405020304" pitchFamily="18" charset="0"/>
              </a:rPr>
              <a:t>τοῦ</a:t>
            </a:r>
            <a:r>
              <a:rPr lang="el-GR" sz="1100" dirty="0">
                <a:solidFill>
                  <a:srgbClr val="000000"/>
                </a:solidFill>
                <a:ea typeface="Times New Roman" panose="02020603050405020304" pitchFamily="18" charset="0"/>
              </a:rPr>
              <a:t>  Παρθεναγωγείου  Φανερωμένης Δ)</a:t>
            </a:r>
            <a:r>
              <a:rPr lang="el-GR" sz="1100" dirty="0" err="1">
                <a:solidFill>
                  <a:srgbClr val="000000"/>
                </a:solidFill>
                <a:ea typeface="Times New Roman" panose="02020603050405020304" pitchFamily="18" charset="0"/>
              </a:rPr>
              <a:t>δος</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Ἑλένης</a:t>
            </a:r>
            <a:r>
              <a:rPr lang="el-GR" sz="1100" dirty="0">
                <a:solidFill>
                  <a:srgbClr val="000000"/>
                </a:solidFill>
                <a:ea typeface="Times New Roman" panose="02020603050405020304" pitchFamily="18" charset="0"/>
              </a:rPr>
              <a:t> Χρίστου,  </a:t>
            </a:r>
            <a:r>
              <a:rPr lang="el-GR" sz="1100" dirty="0" err="1">
                <a:solidFill>
                  <a:srgbClr val="000000"/>
                </a:solidFill>
                <a:ea typeface="Times New Roman" panose="02020603050405020304" pitchFamily="18" charset="0"/>
              </a:rPr>
              <a:t>τῶν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λοιπῶν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διδασκαλισσῶν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ἐν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τῇ</a:t>
            </a:r>
            <a:r>
              <a:rPr lang="el-GR" sz="1100" dirty="0">
                <a:solidFill>
                  <a:srgbClr val="000000"/>
                </a:solidFill>
                <a:ea typeface="Times New Roman" panose="02020603050405020304" pitchFamily="18" charset="0"/>
              </a:rPr>
              <a:t> πόλει  </a:t>
            </a:r>
            <a:r>
              <a:rPr lang="el-GR" sz="1100" dirty="0" err="1">
                <a:solidFill>
                  <a:srgbClr val="000000"/>
                </a:solidFill>
                <a:ea typeface="Times New Roman" panose="02020603050405020304" pitchFamily="18" charset="0"/>
              </a:rPr>
              <a:t>ἡμῶν</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καὶ</a:t>
            </a:r>
            <a:r>
              <a:rPr lang="el-GR" sz="1100" dirty="0">
                <a:solidFill>
                  <a:srgbClr val="000000"/>
                </a:solidFill>
                <a:ea typeface="Times New Roman" panose="02020603050405020304" pitchFamily="18" charset="0"/>
              </a:rPr>
              <a:t> </a:t>
            </a:r>
            <a:r>
              <a:rPr lang="el-GR" sz="1100" dirty="0" err="1">
                <a:solidFill>
                  <a:srgbClr val="000000"/>
                </a:solidFill>
                <a:ea typeface="Times New Roman" panose="02020603050405020304" pitchFamily="18" charset="0"/>
              </a:rPr>
              <a:t>μαθητριῶν</a:t>
            </a:r>
            <a:r>
              <a:rPr lang="el-GR" sz="1100" dirty="0">
                <a:solidFill>
                  <a:srgbClr val="000000"/>
                </a:solidFill>
                <a:ea typeface="Times New Roman" panose="02020603050405020304" pitchFamily="18" charset="0"/>
              </a:rPr>
              <a:t>.   </a:t>
            </a:r>
            <a:endParaRPr lang="el-CY" sz="1100" dirty="0"/>
          </a:p>
          <a:p>
            <a:pPr>
              <a:buNone/>
            </a:pPr>
            <a:r>
              <a:rPr lang="el-GR" sz="1100" dirty="0">
                <a:solidFill>
                  <a:srgbClr val="000000"/>
                </a:solidFill>
                <a:ea typeface="Times New Roman" panose="02020603050405020304" pitchFamily="18" charset="0"/>
                <a:cs typeface="Times New Roman" panose="02020603050405020304" pitchFamily="18" charset="0"/>
              </a:rPr>
              <a:t>     Περιοδικό </a:t>
            </a:r>
            <a:r>
              <a:rPr lang="el-GR" sz="1100" i="1" dirty="0">
                <a:solidFill>
                  <a:srgbClr val="000000"/>
                </a:solidFill>
                <a:ea typeface="Times New Roman" panose="02020603050405020304" pitchFamily="18" charset="0"/>
                <a:cs typeface="Times New Roman" panose="02020603050405020304" pitchFamily="18" charset="0"/>
              </a:rPr>
              <a:t>Ο ΑΠΟΣΤΟΛΟΣ  ΒΑΡΝΑΒΑΣ,</a:t>
            </a:r>
            <a:r>
              <a:rPr lang="el-GR" sz="1100" dirty="0">
                <a:solidFill>
                  <a:srgbClr val="000000"/>
                </a:solidFill>
                <a:ea typeface="Times New Roman" panose="02020603050405020304" pitchFamily="18" charset="0"/>
                <a:cs typeface="Times New Roman" panose="02020603050405020304" pitchFamily="18" charset="0"/>
              </a:rPr>
              <a:t> «ΧΡΟΝΙΚΑ», 30 Σεπτεμβρίου 1922. </a:t>
            </a:r>
            <a:r>
              <a:rPr lang="el-GR" sz="1100" dirty="0">
                <a:ea typeface="Times New Roman" panose="02020603050405020304" pitchFamily="18" charset="0"/>
                <a:cs typeface="Times New Roman" panose="02020603050405020304" pitchFamily="18" charset="0"/>
              </a:rPr>
              <a:t> </a:t>
            </a:r>
            <a:endParaRPr lang="el-CY" sz="1100" dirty="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4DF4A84-78B7-123F-38D5-CBB1E5297252}"/>
              </a:ext>
            </a:extLst>
          </p:cNvPr>
          <p:cNvSpPr txBox="1"/>
          <p:nvPr/>
        </p:nvSpPr>
        <p:spPr>
          <a:xfrm>
            <a:off x="729343" y="152342"/>
            <a:ext cx="8969828" cy="1329659"/>
          </a:xfrm>
          <a:prstGeom prst="rect">
            <a:avLst/>
          </a:prstGeom>
          <a:noFill/>
        </p:spPr>
        <p:txBody>
          <a:bodyPr wrap="square">
            <a:spAutoFit/>
          </a:bodyPr>
          <a:lstStyle/>
          <a:p>
            <a:pPr algn="just">
              <a:lnSpc>
                <a:spcPts val="1800"/>
              </a:lnSpc>
              <a:spcAft>
                <a:spcPts val="800"/>
              </a:spcAft>
              <a:buNone/>
            </a:pPr>
            <a:r>
              <a:rPr lang="el-GR" sz="1400" b="1" kern="100" dirty="0">
                <a:solidFill>
                  <a:srgbClr val="002060"/>
                </a:solidFill>
                <a:effectLst/>
                <a:latin typeface="Times New Roman" panose="02020603050405020304" pitchFamily="18" charset="0"/>
                <a:ea typeface="Aptos" panose="020B0004020202020204" pitchFamily="34" charset="0"/>
                <a:cs typeface="Times New Roman" panose="02020603050405020304" pitchFamily="18" charset="0"/>
              </a:rPr>
              <a:t>ΔΕΙΚΤΕΣ ΕΠΙΣΤΗΜΟΛΟΓΙΚΗΣ ΚΑΤΑΝΟΗΣΗΣ (Δείκτες ιστορικών δεξιοτήτων)</a:t>
            </a:r>
          </a:p>
          <a:p>
            <a:pPr algn="just">
              <a:lnSpc>
                <a:spcPts val="1800"/>
              </a:lnSpc>
              <a:spcAft>
                <a:spcPts val="800"/>
              </a:spcAft>
              <a:buNone/>
            </a:pPr>
            <a:r>
              <a:rPr lang="el-GR" sz="1400" b="1" dirty="0"/>
              <a:t>Χρήση και Ανάλυση Πηγών</a:t>
            </a:r>
            <a:endParaRPr lang="el-GR" sz="1400" dirty="0"/>
          </a:p>
          <a:p>
            <a:pPr algn="just">
              <a:lnSpc>
                <a:spcPts val="1800"/>
              </a:lnSpc>
              <a:spcAft>
                <a:spcPts val="800"/>
              </a:spcAft>
              <a:buNone/>
            </a:pPr>
            <a:r>
              <a:rPr lang="el-GR" sz="1400" b="1" dirty="0"/>
              <a:t>Αλλαγή και Συνέχεια</a:t>
            </a:r>
          </a:p>
          <a:p>
            <a:pPr algn="just">
              <a:lnSpc>
                <a:spcPts val="1800"/>
              </a:lnSpc>
              <a:spcAft>
                <a:spcPts val="800"/>
              </a:spcAft>
              <a:buNone/>
            </a:pPr>
            <a:r>
              <a:rPr lang="el-GR" sz="1400" b="1" dirty="0"/>
              <a:t>Ιστορική </a:t>
            </a:r>
            <a:r>
              <a:rPr lang="el-GR" sz="1400" b="1" dirty="0" err="1"/>
              <a:t>Ενσυναίσθηση</a:t>
            </a:r>
            <a:endParaRPr lang="el-GR" sz="14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Εικόνα 3">
            <a:extLst>
              <a:ext uri="{FF2B5EF4-FFF2-40B4-BE49-F238E27FC236}">
                <a16:creationId xmlns:a16="http://schemas.microsoft.com/office/drawing/2014/main" id="{7ECD9796-6586-554E-2D40-CE4839918D32}"/>
              </a:ext>
            </a:extLst>
          </p:cNvPr>
          <p:cNvPicPr>
            <a:picLocks noChangeAspect="1"/>
          </p:cNvPicPr>
          <p:nvPr/>
        </p:nvPicPr>
        <p:blipFill>
          <a:blip r:embed="rId2"/>
          <a:stretch>
            <a:fillRect/>
          </a:stretch>
        </p:blipFill>
        <p:spPr>
          <a:xfrm>
            <a:off x="7522029" y="152342"/>
            <a:ext cx="4535374" cy="25260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Εικόνα 6">
            <a:extLst>
              <a:ext uri="{FF2B5EF4-FFF2-40B4-BE49-F238E27FC236}">
                <a16:creationId xmlns:a16="http://schemas.microsoft.com/office/drawing/2014/main" id="{D291C851-AA05-5055-766A-C9DE73C4B4B8}"/>
              </a:ext>
            </a:extLst>
          </p:cNvPr>
          <p:cNvPicPr>
            <a:picLocks noChangeAspect="1"/>
          </p:cNvPicPr>
          <p:nvPr/>
        </p:nvPicPr>
        <p:blipFill>
          <a:blip r:embed="rId3"/>
          <a:stretch>
            <a:fillRect/>
          </a:stretch>
        </p:blipFill>
        <p:spPr>
          <a:xfrm>
            <a:off x="7522029" y="2873829"/>
            <a:ext cx="4535374" cy="38318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43197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9A5A698B-F644-41A9-BD67-6316EDB7A9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a:extLst>
              <a:ext uri="{FF2B5EF4-FFF2-40B4-BE49-F238E27FC236}">
                <a16:creationId xmlns:a16="http://schemas.microsoft.com/office/drawing/2014/main" id="{BA916D8B-8E5E-442C-93D2-F10B324962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036" name="Freeform 6">
              <a:extLst>
                <a:ext uri="{FF2B5EF4-FFF2-40B4-BE49-F238E27FC236}">
                  <a16:creationId xmlns:a16="http://schemas.microsoft.com/office/drawing/2014/main" id="{E444B8DA-C76F-4B2F-AFC5-378726411B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l-GR"/>
            </a:p>
          </p:txBody>
        </p:sp>
        <p:sp>
          <p:nvSpPr>
            <p:cNvPr id="1037" name="Freeform 6">
              <a:extLst>
                <a:ext uri="{FF2B5EF4-FFF2-40B4-BE49-F238E27FC236}">
                  <a16:creationId xmlns:a16="http://schemas.microsoft.com/office/drawing/2014/main" id="{7E2B20CB-FF0A-40D4-9C62-172DA9BB98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l-GR"/>
            </a:p>
          </p:txBody>
        </p:sp>
      </p:grpSp>
      <p:sp>
        <p:nvSpPr>
          <p:cNvPr id="1039" name="Rectangle 1038">
            <a:extLst>
              <a:ext uri="{FF2B5EF4-FFF2-40B4-BE49-F238E27FC236}">
                <a16:creationId xmlns:a16="http://schemas.microsoft.com/office/drawing/2014/main" id="{35E7CCC3-B903-495C-835D-87A78FB05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462" y="968188"/>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Cyprus| House of Representatives| Publications| Cyprus welcomes the ...">
            <a:extLst>
              <a:ext uri="{FF2B5EF4-FFF2-40B4-BE49-F238E27FC236}">
                <a16:creationId xmlns:a16="http://schemas.microsoft.com/office/drawing/2014/main" id="{BA269B2A-1F3C-DDD3-7C0B-F790EF55A0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22194" y="1339310"/>
            <a:ext cx="4405291" cy="4151986"/>
          </a:xfrm>
          <a:prstGeom prst="rect">
            <a:avLst/>
          </a:prstGeom>
          <a:noFill/>
          <a:extLst>
            <a:ext uri="{909E8E84-426E-40DD-AFC4-6F175D3DCCD1}">
              <a14:hiddenFill xmlns:a14="http://schemas.microsoft.com/office/drawing/2010/main">
                <a:solidFill>
                  <a:srgbClr val="FFFFFF"/>
                </a:solidFill>
              </a14:hiddenFill>
            </a:ext>
          </a:extLst>
        </p:spPr>
      </p:pic>
      <p:sp>
        <p:nvSpPr>
          <p:cNvPr id="1041" name="Rectangle 1040">
            <a:extLst>
              <a:ext uri="{FF2B5EF4-FFF2-40B4-BE49-F238E27FC236}">
                <a16:creationId xmlns:a16="http://schemas.microsoft.com/office/drawing/2014/main" id="{584170D1-B32B-4D7D-AA30-9D84747A0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1270" y="981884"/>
            <a:ext cx="5048756" cy="48942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406D756-192B-4199-7FB4-45DB193D964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51938" y="1289920"/>
            <a:ext cx="3007418" cy="4250767"/>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086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ζωγραφιά, σκίτσο/σχέδιο, χαρτί&#10;&#10;Περιγραφή που δημιουργήθηκε αυτόματα">
            <a:extLst>
              <a:ext uri="{FF2B5EF4-FFF2-40B4-BE49-F238E27FC236}">
                <a16:creationId xmlns:a16="http://schemas.microsoft.com/office/drawing/2014/main" id="{71EE283B-6565-378E-0C0C-48327A3D36FD}"/>
              </a:ext>
            </a:extLst>
          </p:cNvPr>
          <p:cNvPicPr>
            <a:picLocks noChangeAspect="1"/>
          </p:cNvPicPr>
          <p:nvPr/>
        </p:nvPicPr>
        <p:blipFill rotWithShape="1">
          <a:blip r:embed="rId2">
            <a:extLst>
              <a:ext uri="{28A0092B-C50C-407E-A947-70E740481C1C}">
                <a14:useLocalDpi xmlns:a14="http://schemas.microsoft.com/office/drawing/2010/main" val="0"/>
              </a:ext>
            </a:extLst>
          </a:blip>
          <a:srcRect l="8254" t="17196" r="8412" b="7460"/>
          <a:stretch/>
        </p:blipFill>
        <p:spPr>
          <a:xfrm rot="5400000">
            <a:off x="715981" y="2473532"/>
            <a:ext cx="3189514" cy="2836223"/>
          </a:xfrm>
          <a:prstGeom prst="rect">
            <a:avLst/>
          </a:prstGeom>
          <a:ln>
            <a:solidFill>
              <a:schemeClr val="tx1"/>
            </a:solidFill>
          </a:ln>
        </p:spPr>
      </p:pic>
      <p:pic>
        <p:nvPicPr>
          <p:cNvPr id="1026" name="Picture 2">
            <a:hlinkClick r:id="rId3"/>
            <a:extLst>
              <a:ext uri="{FF2B5EF4-FFF2-40B4-BE49-F238E27FC236}">
                <a16:creationId xmlns:a16="http://schemas.microsoft.com/office/drawing/2014/main" id="{022B70D9-B924-A74A-E09A-B24F700B17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197" y="4419439"/>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a:extLst>
              <a:ext uri="{FF2B5EF4-FFF2-40B4-BE49-F238E27FC236}">
                <a16:creationId xmlns:a16="http://schemas.microsoft.com/office/drawing/2014/main" id="{22E6580D-970D-8391-EB8D-57068913D188}"/>
              </a:ext>
            </a:extLst>
          </p:cNvPr>
          <p:cNvSpPr>
            <a:spLocks noChangeArrowheads="1"/>
          </p:cNvSpPr>
          <p:nvPr/>
        </p:nvSpPr>
        <p:spPr bwMode="auto">
          <a:xfrm>
            <a:off x="892627" y="5821708"/>
            <a:ext cx="2836225" cy="866864"/>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tr-TR" altLang="el-CY" sz="1200" dirty="0">
                <a:latin typeface="Times New Roman" panose="02020603050405020304" pitchFamily="18" charset="0"/>
                <a:cs typeface="Times New Roman" panose="02020603050405020304" pitchFamily="18" charset="0"/>
              </a:rPr>
              <a:t>İsmail Sabahattin &amp; </a:t>
            </a:r>
            <a:r>
              <a:rPr lang="el-CY" altLang="el-CY" sz="1200" dirty="0" err="1">
                <a:latin typeface="Times New Roman" panose="02020603050405020304" pitchFamily="18" charset="0"/>
                <a:cs typeface="Times New Roman" panose="02020603050405020304" pitchFamily="18" charset="0"/>
              </a:rPr>
              <a:t>Ergin</a:t>
            </a:r>
            <a:r>
              <a:rPr lang="tr-TR"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Birinci</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Atatürk</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döneminde</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Türkiye</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Kıbrıs</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ilişkileri</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1919-1938</a:t>
            </a:r>
            <a:r>
              <a:rPr kumimoji="0" lang="el-GR" altLang="el-CY" sz="1200" i="1" strike="noStrike" cap="none" normalizeH="0" baseline="0" dirty="0">
                <a:ln>
                  <a:noFill/>
                </a:ln>
                <a:effectLst/>
                <a:latin typeface="Times New Roman" panose="02020603050405020304" pitchFamily="18" charset="0"/>
                <a:cs typeface="Times New Roman" panose="02020603050405020304" pitchFamily="18" charset="0"/>
              </a:rPr>
              <a:t>,</a:t>
            </a:r>
            <a:r>
              <a:rPr kumimoji="0" lang="tr-TR"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lang="el-CY" altLang="el-CY" sz="1200" dirty="0">
                <a:latin typeface="Times New Roman" panose="02020603050405020304" pitchFamily="18" charset="0"/>
                <a:cs typeface="Times New Roman" panose="02020603050405020304" pitchFamily="18" charset="0"/>
              </a:rPr>
              <a:t>KKTC </a:t>
            </a:r>
            <a:r>
              <a:rPr lang="el-CY" altLang="el-CY" sz="1200" dirty="0" err="1">
                <a:latin typeface="Times New Roman" panose="02020603050405020304" pitchFamily="18" charset="0"/>
                <a:cs typeface="Times New Roman" panose="02020603050405020304" pitchFamily="18" charset="0"/>
              </a:rPr>
              <a:t>Milli</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Eğitim</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ve</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Kültür</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Bakanlığı</a:t>
            </a:r>
            <a:r>
              <a:rPr lang="el-GR" altLang="el-CY" sz="1200" dirty="0">
                <a:latin typeface="Times New Roman" panose="02020603050405020304" pitchFamily="18" charset="0"/>
                <a:cs typeface="Times New Roman" panose="02020603050405020304" pitchFamily="18" charset="0"/>
              </a:rPr>
              <a:t>, Λευκωσία </a:t>
            </a:r>
            <a:r>
              <a:rPr kumimoji="0" lang="el-CY" altLang="el-CY" sz="1200" i="0" strike="noStrike" cap="none" normalizeH="0" baseline="0" dirty="0">
                <a:ln>
                  <a:noFill/>
                </a:ln>
                <a:effectLst/>
                <a:latin typeface="Times New Roman" panose="02020603050405020304" pitchFamily="18" charset="0"/>
                <a:cs typeface="Times New Roman" panose="02020603050405020304" pitchFamily="18" charset="0"/>
              </a:rPr>
              <a:t>1989</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 σελ. 5.</a:t>
            </a:r>
            <a:r>
              <a:rPr kumimoji="0" lang="el-CY" altLang="el-CY" sz="1200" i="0" strike="noStrike" cap="none" normalizeH="0" baseline="0" dirty="0">
                <a:ln>
                  <a:noFill/>
                </a:ln>
                <a:effectLst/>
                <a:latin typeface="Times New Roman" panose="02020603050405020304" pitchFamily="18" charset="0"/>
                <a:cs typeface="Times New Roman" panose="02020603050405020304" pitchFamily="18" charset="0"/>
              </a:rPr>
              <a:t> </a:t>
            </a:r>
          </a:p>
        </p:txBody>
      </p:sp>
      <p:pic>
        <p:nvPicPr>
          <p:cNvPr id="1028" name="Picture 4">
            <a:hlinkClick r:id="rId3"/>
            <a:extLst>
              <a:ext uri="{FF2B5EF4-FFF2-40B4-BE49-F238E27FC236}">
                <a16:creationId xmlns:a16="http://schemas.microsoft.com/office/drawing/2014/main" id="{D12D7F2D-6928-E1D3-FD72-2D694FFE6D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8528" y="1216916"/>
            <a:ext cx="142875" cy="142875"/>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a:extLst>
              <a:ext uri="{FF2B5EF4-FFF2-40B4-BE49-F238E27FC236}">
                <a16:creationId xmlns:a16="http://schemas.microsoft.com/office/drawing/2014/main" id="{C230A47E-533C-F153-5EDB-75504D98D3D4}"/>
              </a:ext>
            </a:extLst>
          </p:cNvPr>
          <p:cNvSpPr/>
          <p:nvPr/>
        </p:nvSpPr>
        <p:spPr>
          <a:xfrm>
            <a:off x="816429" y="137780"/>
            <a:ext cx="2912423" cy="1963163"/>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b="1" dirty="0"/>
              <a:t>Ταχυδρομικό δελτάριο με σκοπό την οικονομική ενίσχυση του Αγώνα της Ανεξαρτησίας.</a:t>
            </a:r>
            <a:endParaRPr lang="el-CY" sz="2000" b="1" dirty="0">
              <a:latin typeface="Times New Roman" panose="02020603050405020304" pitchFamily="18" charset="0"/>
              <a:cs typeface="Times New Roman" panose="02020603050405020304" pitchFamily="18" charset="0"/>
            </a:endParaRPr>
          </a:p>
        </p:txBody>
      </p:sp>
      <p:sp>
        <p:nvSpPr>
          <p:cNvPr id="2" name="Τίτλος 1">
            <a:extLst>
              <a:ext uri="{FF2B5EF4-FFF2-40B4-BE49-F238E27FC236}">
                <a16:creationId xmlns:a16="http://schemas.microsoft.com/office/drawing/2014/main" id="{E20B0BAE-737F-139E-DD45-D59285255647}"/>
              </a:ext>
            </a:extLst>
          </p:cNvPr>
          <p:cNvSpPr txBox="1">
            <a:spLocks/>
          </p:cNvSpPr>
          <p:nvPr/>
        </p:nvSpPr>
        <p:spPr>
          <a:xfrm>
            <a:off x="3986463" y="132346"/>
            <a:ext cx="3349832" cy="1963163"/>
          </a:xfrm>
          <a:prstGeom prst="rect">
            <a:avLst/>
          </a:prstGeom>
          <a:solidFill>
            <a:schemeClr val="accent6">
              <a:lumMod val="40000"/>
              <a:lumOff val="60000"/>
            </a:schemeClr>
          </a:solidFill>
          <a:ln>
            <a:solidFill>
              <a:schemeClr val="tx1"/>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2000" dirty="0">
              <a:latin typeface="Times New Roman" panose="02020603050405020304" pitchFamily="18" charset="0"/>
              <a:cs typeface="Times New Roman" panose="02020603050405020304" pitchFamily="18" charset="0"/>
            </a:endParaRPr>
          </a:p>
          <a:p>
            <a:r>
              <a:rPr lang="el-GR" sz="2000" b="1" dirty="0">
                <a:latin typeface="Times New Roman" panose="02020603050405020304" pitchFamily="18" charset="0"/>
                <a:cs typeface="Times New Roman" panose="02020603050405020304" pitchFamily="18" charset="0"/>
              </a:rPr>
              <a:t>Ο  Τ/κ </a:t>
            </a:r>
            <a:r>
              <a:rPr lang="tr-TR" sz="2000" b="1" dirty="0">
                <a:latin typeface="Times New Roman" panose="02020603050405020304" pitchFamily="18" charset="0"/>
                <a:cs typeface="Times New Roman" panose="02020603050405020304" pitchFamily="18" charset="0"/>
              </a:rPr>
              <a:t>İbrahim Ali</a:t>
            </a:r>
            <a:r>
              <a:rPr lang="el-GR" sz="2000" b="1" dirty="0">
                <a:latin typeface="Times New Roman" panose="02020603050405020304" pitchFamily="18" charset="0"/>
                <a:cs typeface="Times New Roman" panose="02020603050405020304" pitchFamily="18" charset="0"/>
              </a:rPr>
              <a:t> πώλησε το άλογό του  προκειμένου να συνδράμει οικονομικά στον Αγώνα της Ανεξαρτησίας. </a:t>
            </a:r>
            <a:r>
              <a:rPr lang="tr-TR" sz="2000" b="1" dirty="0">
                <a:latin typeface="Times New Roman" panose="02020603050405020304" pitchFamily="18" charset="0"/>
                <a:cs typeface="Times New Roman" panose="02020603050405020304" pitchFamily="18" charset="0"/>
              </a:rPr>
              <a:t>  </a:t>
            </a:r>
            <a:endParaRPr lang="el-CY" sz="2000" b="1" dirty="0">
              <a:latin typeface="Times New Roman" panose="02020603050405020304" pitchFamily="18" charset="0"/>
              <a:cs typeface="Times New Roman" panose="02020603050405020304" pitchFamily="18" charset="0"/>
            </a:endParaRPr>
          </a:p>
        </p:txBody>
      </p:sp>
      <p:pic>
        <p:nvPicPr>
          <p:cNvPr id="4" name="Θέση περιεχομένου 4" descr="Εικόνα που περιέχει κείμενο, χαρτί, χάρτινο προϊόν, βιβλίο&#10;&#10;Περιγραφή που δημιουργήθηκε αυτόματα">
            <a:extLst>
              <a:ext uri="{FF2B5EF4-FFF2-40B4-BE49-F238E27FC236}">
                <a16:creationId xmlns:a16="http://schemas.microsoft.com/office/drawing/2014/main" id="{9E54D098-A2B4-CB2A-F405-85859D38D3F4}"/>
              </a:ext>
            </a:extLst>
          </p:cNvPr>
          <p:cNvPicPr>
            <a:picLocks noChangeAspect="1"/>
          </p:cNvPicPr>
          <p:nvPr/>
        </p:nvPicPr>
        <p:blipFill rotWithShape="1">
          <a:blip r:embed="rId5">
            <a:extLst>
              <a:ext uri="{28A0092B-C50C-407E-A947-70E740481C1C}">
                <a14:useLocalDpi xmlns:a14="http://schemas.microsoft.com/office/drawing/2010/main" val="0"/>
              </a:ext>
            </a:extLst>
          </a:blip>
          <a:srcRect l="19443" t="33025" r="38817" b="4773"/>
          <a:stretch/>
        </p:blipFill>
        <p:spPr>
          <a:xfrm rot="5400000">
            <a:off x="3986156" y="2271156"/>
            <a:ext cx="3189517" cy="3240976"/>
          </a:xfrm>
          <a:prstGeom prst="rect">
            <a:avLst/>
          </a:prstGeom>
          <a:ln>
            <a:solidFill>
              <a:schemeClr val="tx1"/>
            </a:solidFill>
          </a:ln>
        </p:spPr>
      </p:pic>
      <p:sp>
        <p:nvSpPr>
          <p:cNvPr id="5" name="Rectangle 3">
            <a:extLst>
              <a:ext uri="{FF2B5EF4-FFF2-40B4-BE49-F238E27FC236}">
                <a16:creationId xmlns:a16="http://schemas.microsoft.com/office/drawing/2014/main" id="{AA7B02C2-CDE8-1C4A-F824-8470A99C2075}"/>
              </a:ext>
            </a:extLst>
          </p:cNvPr>
          <p:cNvSpPr>
            <a:spLocks noChangeArrowheads="1"/>
          </p:cNvSpPr>
          <p:nvPr/>
        </p:nvSpPr>
        <p:spPr bwMode="auto">
          <a:xfrm>
            <a:off x="3960427" y="5858790"/>
            <a:ext cx="3240976" cy="866864"/>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tr-TR" altLang="el-CY" sz="1200" dirty="0">
                <a:latin typeface="Times New Roman" panose="02020603050405020304" pitchFamily="18" charset="0"/>
                <a:cs typeface="Times New Roman" panose="02020603050405020304" pitchFamily="18" charset="0"/>
              </a:rPr>
              <a:t>İsmail Sabahattin &amp; </a:t>
            </a:r>
            <a:r>
              <a:rPr lang="el-CY" altLang="el-CY" sz="1200" dirty="0" err="1">
                <a:latin typeface="Times New Roman" panose="02020603050405020304" pitchFamily="18" charset="0"/>
                <a:cs typeface="Times New Roman" panose="02020603050405020304" pitchFamily="18" charset="0"/>
              </a:rPr>
              <a:t>Ergin</a:t>
            </a:r>
            <a:r>
              <a:rPr lang="tr-TR"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Birinci</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Atatürk</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döneminde</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Türkiye</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Kıbrıs</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ilişkileri</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1919-1938</a:t>
            </a:r>
            <a:r>
              <a:rPr kumimoji="0" lang="el-GR" altLang="el-CY" sz="1200" i="1" strike="noStrike" cap="none" normalizeH="0" baseline="0" dirty="0">
                <a:ln>
                  <a:noFill/>
                </a:ln>
                <a:effectLst/>
                <a:latin typeface="Times New Roman" panose="02020603050405020304" pitchFamily="18" charset="0"/>
                <a:cs typeface="Times New Roman" panose="02020603050405020304" pitchFamily="18" charset="0"/>
              </a:rPr>
              <a:t>,</a:t>
            </a:r>
            <a:r>
              <a:rPr kumimoji="0" lang="tr-TR"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lang="el-CY" altLang="el-CY" sz="1200" dirty="0">
                <a:latin typeface="Times New Roman" panose="02020603050405020304" pitchFamily="18" charset="0"/>
                <a:cs typeface="Times New Roman" panose="02020603050405020304" pitchFamily="18" charset="0"/>
              </a:rPr>
              <a:t>KKTC </a:t>
            </a:r>
            <a:r>
              <a:rPr lang="el-CY" altLang="el-CY" sz="1200" dirty="0" err="1">
                <a:latin typeface="Times New Roman" panose="02020603050405020304" pitchFamily="18" charset="0"/>
                <a:cs typeface="Times New Roman" panose="02020603050405020304" pitchFamily="18" charset="0"/>
              </a:rPr>
              <a:t>Milli</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Eğitim</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ve</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Kültür</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Bakanlığı</a:t>
            </a:r>
            <a:r>
              <a:rPr lang="el-GR" altLang="el-CY" sz="1200" dirty="0">
                <a:latin typeface="Times New Roman" panose="02020603050405020304" pitchFamily="18" charset="0"/>
                <a:cs typeface="Times New Roman" panose="02020603050405020304" pitchFamily="18" charset="0"/>
              </a:rPr>
              <a:t>, Λευκωσία 1</a:t>
            </a:r>
            <a:r>
              <a:rPr kumimoji="0" lang="el-CY" altLang="el-CY" sz="1200" i="0" strike="noStrike" cap="none" normalizeH="0" baseline="0" dirty="0">
                <a:ln>
                  <a:noFill/>
                </a:ln>
                <a:effectLst/>
                <a:latin typeface="Times New Roman" panose="02020603050405020304" pitchFamily="18" charset="0"/>
                <a:cs typeface="Times New Roman" panose="02020603050405020304" pitchFamily="18" charset="0"/>
              </a:rPr>
              <a:t>989</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 σελ. 14.</a:t>
            </a:r>
            <a:r>
              <a:rPr kumimoji="0" lang="el-CY" altLang="el-CY" sz="1200" i="0" strike="noStrike" cap="none" normalizeH="0" baseline="0" dirty="0">
                <a:ln>
                  <a:noFill/>
                </a:ln>
                <a:effectLst/>
                <a:latin typeface="Times New Roman" panose="02020603050405020304" pitchFamily="18" charset="0"/>
                <a:cs typeface="Times New Roman" panose="02020603050405020304" pitchFamily="18" charset="0"/>
              </a:rPr>
              <a:t> </a:t>
            </a:r>
          </a:p>
        </p:txBody>
      </p:sp>
      <p:pic>
        <p:nvPicPr>
          <p:cNvPr id="7" name="Εικόνα 6" descr="Εικόνα που περιέχει κείμενο, βιβλίο, χαρτί, χάρτινο προϊόν&#10;&#10;Περιγραφή που δημιουργήθηκε αυτόματα">
            <a:extLst>
              <a:ext uri="{FF2B5EF4-FFF2-40B4-BE49-F238E27FC236}">
                <a16:creationId xmlns:a16="http://schemas.microsoft.com/office/drawing/2014/main" id="{53DF0C54-90AB-9DE6-1C20-19977D5B4845}"/>
              </a:ext>
            </a:extLst>
          </p:cNvPr>
          <p:cNvPicPr>
            <a:picLocks noChangeAspect="1"/>
          </p:cNvPicPr>
          <p:nvPr/>
        </p:nvPicPr>
        <p:blipFill rotWithShape="1">
          <a:blip r:embed="rId6">
            <a:extLst>
              <a:ext uri="{28A0092B-C50C-407E-A947-70E740481C1C}">
                <a14:useLocalDpi xmlns:a14="http://schemas.microsoft.com/office/drawing/2010/main" val="0"/>
              </a:ext>
            </a:extLst>
          </a:blip>
          <a:srcRect l="50000" t="26296" r="9524" b="6191"/>
          <a:stretch/>
        </p:blipFill>
        <p:spPr>
          <a:xfrm rot="5400000">
            <a:off x="8099967" y="1673275"/>
            <a:ext cx="3189515" cy="4436733"/>
          </a:xfrm>
          <a:prstGeom prst="rect">
            <a:avLst/>
          </a:prstGeom>
          <a:ln>
            <a:solidFill>
              <a:schemeClr val="tx1"/>
            </a:solidFill>
          </a:ln>
        </p:spPr>
      </p:pic>
      <p:sp>
        <p:nvSpPr>
          <p:cNvPr id="9" name="Rectangle 3">
            <a:extLst>
              <a:ext uri="{FF2B5EF4-FFF2-40B4-BE49-F238E27FC236}">
                <a16:creationId xmlns:a16="http://schemas.microsoft.com/office/drawing/2014/main" id="{B3A18CF6-48DA-7ACA-8BD1-A47D9C45B2A3}"/>
              </a:ext>
            </a:extLst>
          </p:cNvPr>
          <p:cNvSpPr>
            <a:spLocks noChangeArrowheads="1"/>
          </p:cNvSpPr>
          <p:nvPr/>
        </p:nvSpPr>
        <p:spPr bwMode="auto">
          <a:xfrm>
            <a:off x="7432978" y="5858790"/>
            <a:ext cx="4613248" cy="68219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tr-TR" altLang="el-CY" sz="1200" dirty="0">
                <a:latin typeface="Times New Roman" panose="02020603050405020304" pitchFamily="18" charset="0"/>
                <a:cs typeface="Times New Roman" panose="02020603050405020304" pitchFamily="18" charset="0"/>
              </a:rPr>
              <a:t>İsmail Sabahattin &amp; </a:t>
            </a:r>
            <a:r>
              <a:rPr lang="el-CY" altLang="el-CY" sz="1200" dirty="0" err="1">
                <a:latin typeface="Times New Roman" panose="02020603050405020304" pitchFamily="18" charset="0"/>
                <a:cs typeface="Times New Roman" panose="02020603050405020304" pitchFamily="18" charset="0"/>
              </a:rPr>
              <a:t>Ergin</a:t>
            </a:r>
            <a:r>
              <a:rPr lang="tr-TR"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Birinci</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Atatürk</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döneminde</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Türkiye</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Kıbrıs</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ilişkileri</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1919-1938</a:t>
            </a:r>
            <a:r>
              <a:rPr kumimoji="0" lang="el-GR" altLang="el-CY" sz="1200" i="1" strike="noStrike" cap="none" normalizeH="0" baseline="0" dirty="0">
                <a:ln>
                  <a:noFill/>
                </a:ln>
                <a:effectLst/>
                <a:latin typeface="Times New Roman" panose="02020603050405020304" pitchFamily="18" charset="0"/>
                <a:cs typeface="Times New Roman" panose="02020603050405020304" pitchFamily="18" charset="0"/>
              </a:rPr>
              <a:t>,</a:t>
            </a:r>
            <a:r>
              <a:rPr kumimoji="0" lang="tr-TR"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lang="el-CY" altLang="el-CY" sz="1200" dirty="0">
                <a:latin typeface="Times New Roman" panose="02020603050405020304" pitchFamily="18" charset="0"/>
                <a:cs typeface="Times New Roman" panose="02020603050405020304" pitchFamily="18" charset="0"/>
              </a:rPr>
              <a:t>KKTC </a:t>
            </a:r>
            <a:r>
              <a:rPr lang="el-CY" altLang="el-CY" sz="1200" dirty="0" err="1">
                <a:latin typeface="Times New Roman" panose="02020603050405020304" pitchFamily="18" charset="0"/>
                <a:cs typeface="Times New Roman" panose="02020603050405020304" pitchFamily="18" charset="0"/>
              </a:rPr>
              <a:t>Milli</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Eğitim</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ve</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Kültür</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Bakanlığı</a:t>
            </a:r>
            <a:r>
              <a:rPr lang="el-GR" altLang="el-CY" sz="1200" dirty="0">
                <a:latin typeface="Times New Roman" panose="02020603050405020304" pitchFamily="18" charset="0"/>
                <a:cs typeface="Times New Roman" panose="02020603050405020304" pitchFamily="18" charset="0"/>
              </a:rPr>
              <a:t>, Λευκωσία </a:t>
            </a:r>
            <a:r>
              <a:rPr kumimoji="0" lang="el-CY" altLang="el-CY" sz="1200" i="0" strike="noStrike" cap="none" normalizeH="0" baseline="0" dirty="0">
                <a:ln>
                  <a:noFill/>
                </a:ln>
                <a:effectLst/>
                <a:latin typeface="Times New Roman" panose="02020603050405020304" pitchFamily="18" charset="0"/>
                <a:cs typeface="Times New Roman" panose="02020603050405020304" pitchFamily="18" charset="0"/>
              </a:rPr>
              <a:t>1989</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 σελ. </a:t>
            </a:r>
            <a:r>
              <a:rPr lang="el-GR" altLang="el-CY" sz="1200" dirty="0">
                <a:latin typeface="Times New Roman" panose="02020603050405020304" pitchFamily="18" charset="0"/>
                <a:cs typeface="Times New Roman" panose="02020603050405020304" pitchFamily="18" charset="0"/>
              </a:rPr>
              <a:t>6</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a:t>
            </a:r>
            <a:r>
              <a:rPr kumimoji="0" lang="el-CY" altLang="el-CY" sz="1200" i="0" strike="noStrike" cap="none" normalizeH="0" baseline="0" dirty="0">
                <a:ln>
                  <a:noFill/>
                </a:ln>
                <a:effectLst/>
                <a:latin typeface="Times New Roman" panose="02020603050405020304" pitchFamily="18" charset="0"/>
                <a:cs typeface="Times New Roman" panose="02020603050405020304" pitchFamily="18" charset="0"/>
              </a:rPr>
              <a:t> </a:t>
            </a:r>
          </a:p>
        </p:txBody>
      </p:sp>
      <p:sp>
        <p:nvSpPr>
          <p:cNvPr id="10" name="Ορθογώνιο 9">
            <a:extLst>
              <a:ext uri="{FF2B5EF4-FFF2-40B4-BE49-F238E27FC236}">
                <a16:creationId xmlns:a16="http://schemas.microsoft.com/office/drawing/2014/main" id="{E023A313-527E-1A22-2B82-DEE27AF7E165}"/>
              </a:ext>
            </a:extLst>
          </p:cNvPr>
          <p:cNvSpPr/>
          <p:nvPr/>
        </p:nvSpPr>
        <p:spPr>
          <a:xfrm>
            <a:off x="7519743" y="137779"/>
            <a:ext cx="4436732" cy="1963163"/>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tr-TR" sz="2000" b="1" dirty="0">
                <a:latin typeface="Times New Roman" panose="02020603050405020304" pitchFamily="18" charset="0"/>
                <a:cs typeface="Times New Roman" panose="02020603050405020304" pitchFamily="18" charset="0"/>
              </a:rPr>
              <a:t>Ahmet Raşit Bey </a:t>
            </a:r>
            <a:r>
              <a:rPr lang="el-GR" sz="2000" b="1" dirty="0">
                <a:latin typeface="Times New Roman" panose="02020603050405020304" pitchFamily="18" charset="0"/>
                <a:cs typeface="Times New Roman" panose="02020603050405020304" pitchFamily="18" charset="0"/>
              </a:rPr>
              <a:t>: δικηγόρος, αρθρογράφος στην εφημερίδα </a:t>
            </a:r>
            <a:r>
              <a:rPr lang="tr-TR" sz="2000" b="1" i="1" dirty="0">
                <a:latin typeface="Times New Roman" panose="02020603050405020304" pitchFamily="18" charset="0"/>
                <a:cs typeface="Times New Roman" panose="02020603050405020304" pitchFamily="18" charset="0"/>
              </a:rPr>
              <a:t>Söz</a:t>
            </a:r>
            <a:r>
              <a:rPr lang="el-GR" sz="2000" b="1" dirty="0">
                <a:latin typeface="Times New Roman" panose="02020603050405020304" pitchFamily="18" charset="0"/>
                <a:cs typeface="Times New Roman" panose="02020603050405020304" pitchFamily="18" charset="0"/>
              </a:rPr>
              <a:t>,</a:t>
            </a:r>
            <a:r>
              <a:rPr lang="tr-TR" sz="2000" b="1" dirty="0">
                <a:latin typeface="Times New Roman" panose="02020603050405020304" pitchFamily="18" charset="0"/>
                <a:cs typeface="Times New Roman" panose="02020603050405020304" pitchFamily="18" charset="0"/>
              </a:rPr>
              <a:t> </a:t>
            </a:r>
            <a:r>
              <a:rPr lang="el-GR" sz="2000" b="1" dirty="0">
                <a:latin typeface="Times New Roman" panose="02020603050405020304" pitchFamily="18" charset="0"/>
                <a:cs typeface="Times New Roman" panose="02020603050405020304" pitchFamily="18" charset="0"/>
              </a:rPr>
              <a:t> ένθερμος  υποστηρικτής  του Πολέμου  της  Ανεξαρτησίας</a:t>
            </a:r>
            <a:r>
              <a:rPr lang="el-GR" sz="2000" dirty="0"/>
              <a:t>.</a:t>
            </a:r>
            <a:endParaRPr lang="el-CY" sz="2000" dirty="0"/>
          </a:p>
        </p:txBody>
      </p:sp>
    </p:spTree>
    <p:extLst>
      <p:ext uri="{BB962C8B-B14F-4D97-AF65-F5344CB8AC3E}">
        <p14:creationId xmlns:p14="http://schemas.microsoft.com/office/powerpoint/2010/main" val="3775130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D70A9D-623F-2CDE-848B-F8B1646DF205}"/>
              </a:ext>
            </a:extLst>
          </p:cNvPr>
          <p:cNvSpPr txBox="1"/>
          <p:nvPr/>
        </p:nvSpPr>
        <p:spPr>
          <a:xfrm>
            <a:off x="772888" y="4388619"/>
            <a:ext cx="8077200" cy="2015936"/>
          </a:xfrm>
          <a:prstGeom prst="rect">
            <a:avLst/>
          </a:prstGeom>
          <a:noFill/>
        </p:spPr>
        <p:txBody>
          <a:bodyPr wrap="square">
            <a:spAutoFit/>
          </a:bodyPr>
          <a:lstStyle/>
          <a:p>
            <a:pPr algn="just">
              <a:spcAft>
                <a:spcPts val="1000"/>
              </a:spcAft>
              <a:buNone/>
            </a:pPr>
            <a:r>
              <a:rPr lang="el-GR" b="1" dirty="0">
                <a:latin typeface="Times New Roman" panose="02020603050405020304" pitchFamily="18" charset="0"/>
                <a:ea typeface="Times New Roman" panose="02020603050405020304" pitchFamily="18" charset="0"/>
                <a:cs typeface="Times New Roman" panose="02020603050405020304" pitchFamily="18" charset="0"/>
              </a:rPr>
              <a:t>Α</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νέκδοτο μυθιστόρημα της Τατιάνας </a:t>
            </a:r>
            <a:r>
              <a:rPr lang="el-GR" sz="1800" b="1" dirty="0" err="1">
                <a:effectLst/>
                <a:latin typeface="Times New Roman" panose="02020603050405020304" pitchFamily="18" charset="0"/>
                <a:ea typeface="Times New Roman" panose="02020603050405020304" pitchFamily="18" charset="0"/>
                <a:cs typeface="Times New Roman" panose="02020603050405020304" pitchFamily="18" charset="0"/>
              </a:rPr>
              <a:t>Γκρίτση</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800" b="1" dirty="0" err="1">
                <a:effectLst/>
                <a:latin typeface="Times New Roman" panose="02020603050405020304" pitchFamily="18" charset="0"/>
                <a:ea typeface="Times New Roman" panose="02020603050405020304" pitchFamily="18" charset="0"/>
                <a:cs typeface="Times New Roman" panose="02020603050405020304" pitchFamily="18" charset="0"/>
              </a:rPr>
              <a:t>Μιλλιέξ</a:t>
            </a:r>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   «Ενώπιος  ενωπίω» </a:t>
            </a:r>
            <a:r>
              <a:rPr lang="el-GR" sz="1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Aft>
                <a:spcPts val="1000"/>
              </a:spcAft>
              <a:buNone/>
            </a:pPr>
            <a:endParaRPr lang="el-GR" i="1"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1000"/>
              </a:spcAft>
              <a:buNone/>
            </a:pPr>
            <a:r>
              <a:rPr lang="el-GR"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dirty="0">
                <a:latin typeface="Times New Roman" panose="02020603050405020304" pitchFamily="18" charset="0"/>
                <a:ea typeface="Times New Roman" panose="02020603050405020304" pitchFamily="18" charset="0"/>
                <a:cs typeface="Times New Roman" panose="02020603050405020304" pitchFamily="18" charset="0"/>
              </a:rPr>
              <a:t>[…]</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Είχε  έρθει  κι΄ αυτή  </a:t>
            </a:r>
            <a:r>
              <a:rPr lang="el-GR" sz="1800" dirty="0" err="1">
                <a:effectLst/>
                <a:latin typeface="Times New Roman" panose="02020603050405020304" pitchFamily="18" charset="0"/>
                <a:ea typeface="Times New Roman" panose="02020603050405020304" pitchFamily="18" charset="0"/>
                <a:cs typeface="Times New Roman" panose="02020603050405020304" pitchFamily="18" charset="0"/>
              </a:rPr>
              <a:t>απ</a:t>
            </a:r>
            <a:r>
              <a:rPr lang="el-GR" sz="1800" dirty="0">
                <a:effectLst/>
                <a:latin typeface="Times New Roman" panose="02020603050405020304" pitchFamily="18" charset="0"/>
                <a:ea typeface="Times New Roman" panose="02020603050405020304" pitchFamily="18" charset="0"/>
                <a:cs typeface="Times New Roman" panose="02020603050405020304" pitchFamily="18" charset="0"/>
              </a:rPr>
              <a:t>΄ την Ανατολή  όπου  της είχανε  σκοτώνει  τους  έξη γιούς και τον άντρα  της, όπου  για να  της  ξεκολλήσουνε  οι Τούρκοι από  τ ΄ αυτιά  τα σκουλαρίκια  της  τα  ξεσκίσανε  κι΄ έμεινε  εκείνη  η  άγρια  λαβωματιά.</a:t>
            </a:r>
          </a:p>
          <a:p>
            <a:pPr algn="just">
              <a:spcAft>
                <a:spcPts val="1000"/>
              </a:spcAft>
            </a:pPr>
            <a:r>
              <a:rPr lang="el-GR" sz="1000" dirty="0">
                <a:latin typeface="Times New Roman" panose="02020603050405020304" pitchFamily="18" charset="0"/>
                <a:ea typeface="Times New Roman" panose="02020603050405020304" pitchFamily="18" charset="0"/>
                <a:cs typeface="Times New Roman" panose="02020603050405020304" pitchFamily="18" charset="0"/>
              </a:rPr>
              <a:t>Περιοδικό </a:t>
            </a:r>
            <a:r>
              <a:rPr lang="el-GR" sz="1000" i="1" dirty="0">
                <a:latin typeface="Times New Roman" panose="02020603050405020304" pitchFamily="18" charset="0"/>
                <a:ea typeface="Times New Roman" panose="02020603050405020304" pitchFamily="18" charset="0"/>
                <a:cs typeface="Times New Roman" panose="02020603050405020304" pitchFamily="18" charset="0"/>
              </a:rPr>
              <a:t>Κυπριακά Χρονικά ,</a:t>
            </a:r>
            <a:r>
              <a:rPr lang="el-GR" sz="1000" dirty="0">
                <a:latin typeface="Times New Roman" panose="02020603050405020304" pitchFamily="18" charset="0"/>
                <a:ea typeface="Times New Roman" panose="02020603050405020304" pitchFamily="18" charset="0"/>
                <a:cs typeface="Times New Roman" panose="02020603050405020304" pitchFamily="18" charset="0"/>
              </a:rPr>
              <a:t> «Ενώπιος  ενωπίω», τ. 28,  Φεβρουάριος 1963, σ. 104-111.</a:t>
            </a:r>
            <a:endParaRPr lang="el-GR" sz="10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01510A8-DDC4-1AA9-2F21-A461D6637CA9}"/>
              </a:ext>
            </a:extLst>
          </p:cNvPr>
          <p:cNvSpPr txBox="1"/>
          <p:nvPr/>
        </p:nvSpPr>
        <p:spPr>
          <a:xfrm>
            <a:off x="8349344" y="428629"/>
            <a:ext cx="3624942" cy="2019977"/>
          </a:xfrm>
          <a:prstGeom prst="rect">
            <a:avLst/>
          </a:prstGeom>
          <a:noFill/>
        </p:spPr>
        <p:txBody>
          <a:bodyPr wrap="square">
            <a:spAutoFit/>
          </a:bodyPr>
          <a:lstStyle/>
          <a:p>
            <a:pPr algn="just">
              <a:lnSpc>
                <a:spcPts val="1800"/>
              </a:lnSpc>
              <a:spcAft>
                <a:spcPts val="800"/>
              </a:spcAft>
              <a:buNone/>
            </a:pPr>
            <a:r>
              <a:rPr lang="el-GR" b="1" kern="100" dirty="0">
                <a:solidFill>
                  <a:srgbClr val="FF0000"/>
                </a:solidFill>
                <a:latin typeface="Times New Roman" panose="02020603050405020304" pitchFamily="18" charset="0"/>
                <a:ea typeface="Aptos" panose="020B0004020202020204" pitchFamily="34" charset="0"/>
                <a:cs typeface="Times New Roman" panose="02020603050405020304" pitchFamily="18" charset="0"/>
              </a:rPr>
              <a:t>ΔΕΙΚΤΕΣ ΕΠΙΣΤΗΜΟΛΟΓΙΚΗΣ ΚΑΤΑΝΟΗΣΗΣ </a:t>
            </a:r>
          </a:p>
          <a:p>
            <a:pPr algn="just">
              <a:lnSpc>
                <a:spcPts val="1800"/>
              </a:lnSpc>
              <a:spcAft>
                <a:spcPts val="800"/>
              </a:spcAft>
              <a:buNone/>
            </a:pPr>
            <a:r>
              <a:rPr lang="el-GR" b="1" kern="100" dirty="0">
                <a:solidFill>
                  <a:srgbClr val="FF0000"/>
                </a:solidFill>
                <a:latin typeface="Times New Roman" panose="02020603050405020304" pitchFamily="18" charset="0"/>
                <a:ea typeface="Aptos" panose="020B0004020202020204" pitchFamily="34" charset="0"/>
                <a:cs typeface="Times New Roman" panose="02020603050405020304" pitchFamily="18" charset="0"/>
              </a:rPr>
              <a:t>(Δείκτες ιστορικών δεξιοτήτων)</a:t>
            </a:r>
            <a:endParaRPr lang="el-GR"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b="1" kern="100" dirty="0">
                <a:solidFill>
                  <a:srgbClr val="FF0000"/>
                </a:solidFill>
                <a:latin typeface="Times New Roman" panose="02020603050405020304" pitchFamily="18" charset="0"/>
                <a:ea typeface="Aptos" panose="020B0004020202020204" pitchFamily="34" charset="0"/>
                <a:cs typeface="Times New Roman" panose="02020603050405020304" pitchFamily="18" charset="0"/>
              </a:rPr>
              <a:t> </a:t>
            </a:r>
            <a:endParaRPr lang="el-GR"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a:p>
            <a:pPr algn="just">
              <a:lnSpc>
                <a:spcPts val="1800"/>
              </a:lnSpc>
              <a:spcAft>
                <a:spcPts val="800"/>
              </a:spcAft>
              <a:buNone/>
            </a:pPr>
            <a:r>
              <a:rPr lang="el-GR" kern="100" dirty="0">
                <a:solidFill>
                  <a:srgbClr val="FF0000"/>
                </a:solidFill>
                <a:latin typeface="Times New Roman" panose="02020603050405020304" pitchFamily="18" charset="0"/>
                <a:ea typeface="Aptos" panose="020B0004020202020204" pitchFamily="34" charset="0"/>
                <a:cs typeface="Times New Roman" panose="02020603050405020304" pitchFamily="18" charset="0"/>
              </a:rPr>
              <a:t>Ιδέες και αντιλήψεις των ανθρώπων στο παρελθόν για συγκεκριμένα θέματα</a:t>
            </a:r>
            <a:endParaRPr lang="el-GR" kern="100" dirty="0">
              <a:solidFill>
                <a:srgbClr val="FF0000"/>
              </a:solidFill>
              <a:latin typeface="Aptos" panose="020B0004020202020204" pitchFamily="34" charset="0"/>
              <a:ea typeface="Aptos" panose="020B0004020202020204" pitchFamily="34" charset="0"/>
              <a:cs typeface="Times New Roman" panose="02020603050405020304" pitchFamily="18" charset="0"/>
            </a:endParaRPr>
          </a:p>
        </p:txBody>
      </p:sp>
      <p:sp>
        <p:nvSpPr>
          <p:cNvPr id="5" name="Βέλος: Κάτω 4">
            <a:extLst>
              <a:ext uri="{FF2B5EF4-FFF2-40B4-BE49-F238E27FC236}">
                <a16:creationId xmlns:a16="http://schemas.microsoft.com/office/drawing/2014/main" id="{96F898EB-822D-8F07-4C93-6546A9E6E4EF}"/>
              </a:ext>
            </a:extLst>
          </p:cNvPr>
          <p:cNvSpPr/>
          <p:nvPr/>
        </p:nvSpPr>
        <p:spPr>
          <a:xfrm>
            <a:off x="9797141" y="3372956"/>
            <a:ext cx="1371600" cy="137656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366E6DDF-34F3-68E9-7C24-C1AC72D461E8}"/>
              </a:ext>
            </a:extLst>
          </p:cNvPr>
          <p:cNvSpPr txBox="1"/>
          <p:nvPr/>
        </p:nvSpPr>
        <p:spPr>
          <a:xfrm>
            <a:off x="9133117" y="4749523"/>
            <a:ext cx="2977244" cy="1600438"/>
          </a:xfrm>
          <a:prstGeom prst="rect">
            <a:avLst/>
          </a:prstGeom>
          <a:noFill/>
        </p:spPr>
        <p:txBody>
          <a:bodyPr wrap="square">
            <a:spAutoFit/>
          </a:bodyPr>
          <a:lstStyle/>
          <a:p>
            <a:r>
              <a:rPr lang="el-GR" sz="1400" b="1" dirty="0">
                <a:solidFill>
                  <a:srgbClr val="002060"/>
                </a:solidFill>
                <a:latin typeface="Abadi" panose="020B0604020104020204" pitchFamily="34" charset="0"/>
              </a:rPr>
              <a:t>Η</a:t>
            </a:r>
            <a:r>
              <a:rPr lang="el-GR" sz="1400" b="1" dirty="0">
                <a:solidFill>
                  <a:srgbClr val="002060"/>
                </a:solidFill>
              </a:rPr>
              <a:t> διασύνδεση Ιστορίας και Λογοτεχνίας.</a:t>
            </a:r>
          </a:p>
          <a:p>
            <a:r>
              <a:rPr lang="en-US" sz="1400" b="1" dirty="0">
                <a:solidFill>
                  <a:srgbClr val="002060"/>
                </a:solidFill>
                <a:latin typeface="Abadi" panose="020B0604020104020204" pitchFamily="34" charset="0"/>
              </a:rPr>
              <a:t>Η </a:t>
            </a:r>
            <a:r>
              <a:rPr lang="en-US" sz="1400" b="1" dirty="0" err="1">
                <a:solidFill>
                  <a:srgbClr val="002060"/>
                </a:solidFill>
                <a:latin typeface="Abadi" panose="020B0604020104020204" pitchFamily="34" charset="0"/>
              </a:rPr>
              <a:t>διδ</a:t>
            </a:r>
            <a:r>
              <a:rPr lang="en-US" sz="1400" b="1" dirty="0">
                <a:solidFill>
                  <a:srgbClr val="002060"/>
                </a:solidFill>
                <a:latin typeface="Abadi" panose="020B0604020104020204" pitchFamily="34" charset="0"/>
              </a:rPr>
              <a:t>ακτική πρόταση αξιοποιεί ρεπερτόρια λόγου από  τη Λογοτεχνία, επιδιώκοντας να μετατρέψει τη σχολική τάξη σε πεδίο κριτικής διερεύνησης. </a:t>
            </a:r>
            <a:endParaRPr lang="el-GR" sz="1400" b="1" dirty="0">
              <a:solidFill>
                <a:srgbClr val="002060"/>
              </a:solidFill>
              <a:latin typeface="Abadi" panose="020B0604020104020204" pitchFamily="34" charset="0"/>
            </a:endParaRPr>
          </a:p>
        </p:txBody>
      </p:sp>
      <p:pic>
        <p:nvPicPr>
          <p:cNvPr id="8" name="Εικόνα 7" descr="Εικόνα που περιέχει κείμενο, βιβλίο, χαρτί, γράμμα&#10;&#10;Το περιεχόμενο που δημιουργείται από AI ενδέχεται να είναι εσφαλμένο.">
            <a:extLst>
              <a:ext uri="{FF2B5EF4-FFF2-40B4-BE49-F238E27FC236}">
                <a16:creationId xmlns:a16="http://schemas.microsoft.com/office/drawing/2014/main" id="{53C443A4-2D54-E68E-43D0-3C5CF72515B1}"/>
              </a:ext>
            </a:extLst>
          </p:cNvPr>
          <p:cNvPicPr>
            <a:picLocks noChangeAspect="1"/>
          </p:cNvPicPr>
          <p:nvPr/>
        </p:nvPicPr>
        <p:blipFill>
          <a:blip r:embed="rId2">
            <a:extLst>
              <a:ext uri="{28A0092B-C50C-407E-A947-70E740481C1C}">
                <a14:useLocalDpi xmlns:a14="http://schemas.microsoft.com/office/drawing/2010/main" val="0"/>
              </a:ext>
            </a:extLst>
          </a:blip>
          <a:srcRect l="10347" t="22500" r="4790" b="14167"/>
          <a:stretch>
            <a:fillRect/>
          </a:stretch>
        </p:blipFill>
        <p:spPr>
          <a:xfrm>
            <a:off x="1050476" y="175443"/>
            <a:ext cx="3592286" cy="4049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Θέση περιεχομένου 2">
            <a:extLst>
              <a:ext uri="{FF2B5EF4-FFF2-40B4-BE49-F238E27FC236}">
                <a16:creationId xmlns:a16="http://schemas.microsoft.com/office/drawing/2014/main" id="{FF6FCC03-E085-AFEE-AB12-54DB92D4FBC0}"/>
              </a:ext>
            </a:extLst>
          </p:cNvPr>
          <p:cNvSpPr txBox="1">
            <a:spLocks/>
          </p:cNvSpPr>
          <p:nvPr/>
        </p:nvSpPr>
        <p:spPr>
          <a:xfrm>
            <a:off x="4808768" y="643870"/>
            <a:ext cx="3374569" cy="3112632"/>
          </a:xfrm>
          <a:prstGeom prst="rect">
            <a:avLst/>
          </a:prstGeom>
          <a:solidFill>
            <a:schemeClr val="bg1"/>
          </a:solidFill>
          <a:ln w="28575">
            <a:solidFill>
              <a:schemeClr val="tx1"/>
            </a:solidFill>
          </a:ln>
        </p:spPr>
        <p:txBody>
          <a:bodyPr>
            <a:normAutofit fontScale="92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l-GR" dirty="0"/>
              <a:t>Ο Σπύρος Παπαγεωργίου στο «</a:t>
            </a:r>
            <a:r>
              <a:rPr lang="el-GR" i="1" dirty="0"/>
              <a:t>Ντούρας ο Τουρκομερίτης</a:t>
            </a:r>
            <a:r>
              <a:rPr lang="el-GR" dirty="0"/>
              <a:t>»,</a:t>
            </a:r>
            <a:r>
              <a:rPr lang="el-GR" i="1" dirty="0"/>
              <a:t> </a:t>
            </a:r>
            <a:r>
              <a:rPr lang="el-GR" dirty="0"/>
              <a:t>με αφορμή την εκδίωξη των Ελλήνων από τη Σμύρνη, συγκροτεί   την εικόνα του  εθνικού Άλλου  </a:t>
            </a:r>
            <a:r>
              <a:rPr lang="el-GR" i="1" dirty="0"/>
              <a:t>«ο Τούρκος στο θυμό του  πάντα έχει  δυο φωτιές,  μια στην  ψυχή του και  μια στο χέρι»</a:t>
            </a:r>
            <a:r>
              <a:rPr lang="el-GR" dirty="0"/>
              <a:t>.</a:t>
            </a:r>
            <a:endParaRPr lang="el-CY" dirty="0"/>
          </a:p>
          <a:p>
            <a:pPr marL="0" indent="0">
              <a:buNone/>
            </a:pPr>
            <a:r>
              <a:rPr lang="el-GR" dirty="0"/>
              <a:t>Περιοδικό </a:t>
            </a:r>
            <a:r>
              <a:rPr lang="el-GR" i="1" dirty="0"/>
              <a:t>Φιλολογική Κύπρος,</a:t>
            </a:r>
            <a:r>
              <a:rPr lang="el-GR" dirty="0"/>
              <a:t> «Ντούρος ο Τουρκομερίτης»</a:t>
            </a:r>
            <a:r>
              <a:rPr lang="el-GR" i="1" dirty="0"/>
              <a:t>,</a:t>
            </a:r>
            <a:r>
              <a:rPr lang="el-GR" dirty="0"/>
              <a:t> Ελληνικός Πνευματικός Όμιλος Κύπρου, 1963, σελ. 78.</a:t>
            </a:r>
            <a:endParaRPr lang="el-CY" dirty="0"/>
          </a:p>
          <a:p>
            <a:pPr marL="0" indent="0">
              <a:buFont typeface="Franklin Gothic Book" panose="020B0503020102020204" pitchFamily="34" charset="0"/>
              <a:buNone/>
            </a:pPr>
            <a:endParaRPr lang="el-CY" dirty="0"/>
          </a:p>
        </p:txBody>
      </p:sp>
      <p:sp>
        <p:nvSpPr>
          <p:cNvPr id="11" name="TextBox 10">
            <a:extLst>
              <a:ext uri="{FF2B5EF4-FFF2-40B4-BE49-F238E27FC236}">
                <a16:creationId xmlns:a16="http://schemas.microsoft.com/office/drawing/2014/main" id="{A0F4C4B2-3948-9183-3D23-55D71150800A}"/>
              </a:ext>
            </a:extLst>
          </p:cNvPr>
          <p:cNvSpPr txBox="1"/>
          <p:nvPr/>
        </p:nvSpPr>
        <p:spPr>
          <a:xfrm>
            <a:off x="3083379" y="2701140"/>
            <a:ext cx="6166756" cy="329386"/>
          </a:xfrm>
          <a:prstGeom prst="rect">
            <a:avLst/>
          </a:prstGeom>
          <a:noFill/>
        </p:spPr>
        <p:txBody>
          <a:bodyPr wrap="square">
            <a:spAutoFit/>
          </a:bodyPr>
          <a:lstStyle/>
          <a:p>
            <a:pPr algn="just">
              <a:lnSpc>
                <a:spcPts val="1800"/>
              </a:lnSpc>
              <a:spcAft>
                <a:spcPts val="800"/>
              </a:spcAft>
              <a:buNone/>
            </a:pPr>
            <a:endParaRPr lang="el-GR"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Ορθογώνιο: Στρογγύλεμα γωνιών 1">
            <a:extLst>
              <a:ext uri="{FF2B5EF4-FFF2-40B4-BE49-F238E27FC236}">
                <a16:creationId xmlns:a16="http://schemas.microsoft.com/office/drawing/2014/main" id="{B6AAED8F-0F01-0177-70DD-074938CB6916}"/>
              </a:ext>
            </a:extLst>
          </p:cNvPr>
          <p:cNvSpPr/>
          <p:nvPr/>
        </p:nvSpPr>
        <p:spPr>
          <a:xfrm>
            <a:off x="649400" y="6404221"/>
            <a:ext cx="6531428" cy="3675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l-GR" b="1" dirty="0"/>
              <a:t>Εργαλείο αποδόμησης ή  ενίσχυσης των στερεοτύπων </a:t>
            </a:r>
          </a:p>
        </p:txBody>
      </p:sp>
    </p:spTree>
    <p:extLst>
      <p:ext uri="{BB962C8B-B14F-4D97-AF65-F5344CB8AC3E}">
        <p14:creationId xmlns:p14="http://schemas.microsoft.com/office/powerpoint/2010/main" val="3650304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E942AD-B38E-2B2D-3DE0-4DC05FBBF061}"/>
              </a:ext>
            </a:extLst>
          </p:cNvPr>
          <p:cNvSpPr txBox="1"/>
          <p:nvPr/>
        </p:nvSpPr>
        <p:spPr>
          <a:xfrm>
            <a:off x="1004096" y="653881"/>
            <a:ext cx="4256315" cy="5550237"/>
          </a:xfrm>
          <a:prstGeom prst="rect">
            <a:avLst/>
          </a:prstGeom>
          <a:noFill/>
          <a:ln w="57150">
            <a:solidFill>
              <a:schemeClr val="tx1"/>
            </a:solidFill>
          </a:ln>
        </p:spPr>
        <p:txBody>
          <a:bodyPr wrap="square">
            <a:spAutoFit/>
          </a:bodyPr>
          <a:lstStyle/>
          <a:p>
            <a:pPr algn="just">
              <a:spcAft>
                <a:spcPts val="800"/>
              </a:spcAft>
            </a:pPr>
            <a:r>
              <a:rPr lang="el-GR" altLang="el-GR" sz="1600" dirty="0">
                <a:solidFill>
                  <a:srgbClr val="0A0A0A"/>
                </a:solidFill>
                <a:latin typeface="Times New Roman" panose="02020603050405020304" pitchFamily="18" charset="0"/>
                <a:cs typeface="Times New Roman" panose="02020603050405020304" pitchFamily="18" charset="0"/>
              </a:rPr>
              <a:t>Στο έργο του </a:t>
            </a:r>
            <a:r>
              <a:rPr lang="el-GR" altLang="el-GR" sz="1600" i="1" dirty="0" err="1">
                <a:solidFill>
                  <a:srgbClr val="0A0A0A"/>
                </a:solidFill>
                <a:latin typeface="Times New Roman" panose="02020603050405020304" pitchFamily="18" charset="0"/>
                <a:cs typeface="Times New Roman" panose="02020603050405020304" pitchFamily="18" charset="0"/>
              </a:rPr>
              <a:t>Dağarcık</a:t>
            </a:r>
            <a:r>
              <a:rPr lang="el-GR" altLang="el-GR" sz="1600" dirty="0">
                <a:solidFill>
                  <a:srgbClr val="0A0A0A"/>
                </a:solidFill>
                <a:latin typeface="Times New Roman" panose="02020603050405020304" pitchFamily="18" charset="0"/>
                <a:cs typeface="Times New Roman" panose="02020603050405020304" pitchFamily="18" charset="0"/>
              </a:rPr>
              <a:t> ο </a:t>
            </a:r>
            <a:r>
              <a:rPr lang="el-GR" altLang="el-GR" sz="1600" dirty="0" err="1">
                <a:solidFill>
                  <a:srgbClr val="0A0A0A"/>
                </a:solidFill>
                <a:latin typeface="Times New Roman" panose="02020603050405020304" pitchFamily="18" charset="0"/>
                <a:cs typeface="Times New Roman" panose="02020603050405020304" pitchFamily="18" charset="0"/>
              </a:rPr>
              <a:t>Kutlu</a:t>
            </a:r>
            <a:r>
              <a:rPr lang="el-GR" altLang="el-GR" sz="1600" dirty="0">
                <a:solidFill>
                  <a:srgbClr val="0A0A0A"/>
                </a:solidFill>
                <a:latin typeface="Times New Roman" panose="02020603050405020304" pitchFamily="18" charset="0"/>
                <a:cs typeface="Times New Roman" panose="02020603050405020304" pitchFamily="18" charset="0"/>
              </a:rPr>
              <a:t> </a:t>
            </a:r>
            <a:r>
              <a:rPr lang="el-GR" altLang="el-GR" sz="1600" dirty="0" err="1">
                <a:solidFill>
                  <a:srgbClr val="0A0A0A"/>
                </a:solidFill>
                <a:latin typeface="Times New Roman" panose="02020603050405020304" pitchFamily="18" charset="0"/>
                <a:cs typeface="Times New Roman" panose="02020603050405020304" pitchFamily="18" charset="0"/>
              </a:rPr>
              <a:t>Adalı</a:t>
            </a:r>
            <a:r>
              <a:rPr lang="el-GR" altLang="el-GR" sz="1600" dirty="0">
                <a:solidFill>
                  <a:srgbClr val="0A0A0A"/>
                </a:solidFill>
                <a:latin typeface="Times New Roman" panose="02020603050405020304" pitchFamily="18" charset="0"/>
                <a:cs typeface="Times New Roman" panose="02020603050405020304" pitchFamily="18" charset="0"/>
              </a:rPr>
              <a:t> καταγράφει μια χαρακτηριστική μεταβολή στη συλλογική ψυχολογία των κατοίκων του χωριού </a:t>
            </a:r>
            <a:r>
              <a:rPr lang="el-GR" altLang="el-GR" sz="1600" dirty="0" err="1">
                <a:solidFill>
                  <a:srgbClr val="0A0A0A"/>
                </a:solidFill>
                <a:latin typeface="Times New Roman" panose="02020603050405020304" pitchFamily="18" charset="0"/>
                <a:cs typeface="Times New Roman" panose="02020603050405020304" pitchFamily="18" charset="0"/>
              </a:rPr>
              <a:t>Dağlarbaşı</a:t>
            </a:r>
            <a:r>
              <a:rPr lang="el-GR" altLang="el-GR" sz="1600" dirty="0">
                <a:solidFill>
                  <a:srgbClr val="0A0A0A"/>
                </a:solidFill>
                <a:latin typeface="Times New Roman" panose="02020603050405020304" pitchFamily="18" charset="0"/>
                <a:cs typeface="Times New Roman" panose="02020603050405020304" pitchFamily="18" charset="0"/>
              </a:rPr>
              <a:t> (Μαλλιά Λεμεσού), η οποία ακολουθεί τις φάσεις του Τουρκικού Πολέμου της Ανεξαρτησίας. Αρ</a:t>
            </a:r>
            <a:r>
              <a:rPr lang="el-GR" sz="1600" dirty="0">
                <a:latin typeface="Times New Roman" panose="02020603050405020304" pitchFamily="18" charset="0"/>
                <a:cs typeface="Times New Roman" panose="02020603050405020304" pitchFamily="18" charset="0"/>
              </a:rPr>
              <a:t>χικά οι Έλληνες κάτοικοι κορόιδευαν τους Τούρκους ενώ μετά την εκδίωξη των Ελλήνων από τη Σμύρνη οι Τούρκοι κορόιδευαν τους Έλληνες. Στο χωριό </a:t>
            </a:r>
            <a:r>
              <a:rPr lang="tr-TR" sz="1600" dirty="0">
                <a:latin typeface="Times New Roman" panose="02020603050405020304" pitchFamily="18" charset="0"/>
                <a:cs typeface="Times New Roman" panose="02020603050405020304" pitchFamily="18" charset="0"/>
              </a:rPr>
              <a:t>Dağyolu </a:t>
            </a:r>
            <a:r>
              <a:rPr lang="el-GR" sz="1600" dirty="0">
                <a:latin typeface="Times New Roman" panose="02020603050405020304" pitchFamily="18" charset="0"/>
                <a:cs typeface="Times New Roman" panose="02020603050405020304" pitchFamily="18" charset="0"/>
              </a:rPr>
              <a:t>(Φώτα Κερύνειας), ένας Τούρκος προσφέρει θυσία για την επιτυχία του </a:t>
            </a:r>
            <a:r>
              <a:rPr lang="el-GR" sz="1600" dirty="0" err="1">
                <a:latin typeface="Times New Roman" panose="02020603050405020304" pitchFamily="18" charset="0"/>
                <a:cs typeface="Times New Roman" panose="02020603050405020304" pitchFamily="18" charset="0"/>
              </a:rPr>
              <a:t>Atatürk</a:t>
            </a:r>
            <a:r>
              <a:rPr lang="el-GR" sz="1600" dirty="0">
                <a:latin typeface="Times New Roman" panose="02020603050405020304" pitchFamily="18" charset="0"/>
                <a:cs typeface="Times New Roman" panose="02020603050405020304" pitchFamily="18" charset="0"/>
              </a:rPr>
              <a:t> ενώ ένας Έλληνας αστυνομικός τον κοιτάζει με μίσος και φόβο, απαγορεύοντάς του τη θυσία. Στο χωριό </a:t>
            </a:r>
            <a:r>
              <a:rPr lang="el-GR" sz="1600" dirty="0" err="1">
                <a:latin typeface="Times New Roman" panose="02020603050405020304" pitchFamily="18" charset="0"/>
                <a:cs typeface="Times New Roman" panose="02020603050405020304" pitchFamily="18" charset="0"/>
              </a:rPr>
              <a:t>Kavaklı</a:t>
            </a:r>
            <a:r>
              <a:rPr lang="el-GR" sz="1600" dirty="0">
                <a:latin typeface="Times New Roman" panose="02020603050405020304" pitchFamily="18" charset="0"/>
                <a:cs typeface="Times New Roman" panose="02020603050405020304" pitchFamily="18" charset="0"/>
              </a:rPr>
              <a:t> (Άγιος Γεώργιος Πάφου), οι Έλληνες αναγκάζονται να εγκαταλείψουν τις εστίες τους. Πολύ χαρακτηριστικοί είναι οι στίχοι: "</a:t>
            </a:r>
            <a:r>
              <a:rPr lang="el-GR" sz="1600" dirty="0" err="1">
                <a:latin typeface="Times New Roman" panose="02020603050405020304" pitchFamily="18" charset="0"/>
                <a:cs typeface="Times New Roman" panose="02020603050405020304" pitchFamily="18" charset="0"/>
              </a:rPr>
              <a:t>Askerinle</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binler</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yaşa</a:t>
            </a:r>
            <a:r>
              <a:rPr lang="el-GR" sz="1600" dirty="0">
                <a:latin typeface="Times New Roman" panose="02020603050405020304" pitchFamily="18" charset="0"/>
                <a:cs typeface="Times New Roman" panose="02020603050405020304" pitchFamily="18" charset="0"/>
              </a:rPr>
              <a:t>" (Χιλιόχρονος με τον στρατό σου) και "</a:t>
            </a:r>
            <a:r>
              <a:rPr lang="el-GR" sz="1600" dirty="0" err="1">
                <a:latin typeface="Times New Roman" panose="02020603050405020304" pitchFamily="18" charset="0"/>
                <a:cs typeface="Times New Roman" panose="02020603050405020304" pitchFamily="18" charset="0"/>
              </a:rPr>
              <a:t>Yüzbin</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Yunan</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kellesini</a:t>
            </a:r>
            <a:r>
              <a:rPr lang="el-GR" sz="1600" dirty="0">
                <a:latin typeface="Times New Roman" panose="02020603050405020304" pitchFamily="18" charset="0"/>
                <a:cs typeface="Times New Roman" panose="02020603050405020304" pitchFamily="18" charset="0"/>
              </a:rPr>
              <a:t>" (Εκατό χιλιάδες ελληνικά κεφάλια).</a:t>
            </a:r>
          </a:p>
          <a:p>
            <a:pPr algn="just"/>
            <a:r>
              <a:rPr lang="tr-TR" sz="1600" dirty="0">
                <a:latin typeface="Times New Roman" panose="02020603050405020304" pitchFamily="18" charset="0"/>
                <a:cs typeface="Times New Roman" panose="02020603050405020304" pitchFamily="18" charset="0"/>
              </a:rPr>
              <a:t>Kutlu</a:t>
            </a:r>
            <a:r>
              <a:rPr lang="el-GR" sz="1600"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Adalı, </a:t>
            </a:r>
            <a:r>
              <a:rPr lang="tr-TR" sz="1600" i="1" dirty="0">
                <a:latin typeface="Times New Roman" panose="02020603050405020304" pitchFamily="18" charset="0"/>
                <a:cs typeface="Times New Roman" panose="02020603050405020304" pitchFamily="18" charset="0"/>
              </a:rPr>
              <a:t>Dağarcık  1: Geçtiğim köylerden notlar</a:t>
            </a:r>
            <a:r>
              <a:rPr lang="tr-TR" sz="1600" dirty="0">
                <a:latin typeface="Times New Roman" panose="02020603050405020304" pitchFamily="18" charset="0"/>
                <a:cs typeface="Times New Roman" panose="02020603050405020304" pitchFamily="18" charset="0"/>
              </a:rPr>
              <a:t>, Beşparmak, </a:t>
            </a:r>
            <a:r>
              <a:rPr lang="el-GR" sz="1600" dirty="0">
                <a:latin typeface="Times New Roman" panose="02020603050405020304" pitchFamily="18" charset="0"/>
                <a:cs typeface="Times New Roman" panose="02020603050405020304" pitchFamily="18" charset="0"/>
              </a:rPr>
              <a:t>Λευκωσία</a:t>
            </a:r>
            <a:r>
              <a:rPr lang="tr-TR" sz="1600" dirty="0">
                <a:latin typeface="Times New Roman" panose="02020603050405020304" pitchFamily="18" charset="0"/>
                <a:cs typeface="Times New Roman" panose="02020603050405020304" pitchFamily="18" charset="0"/>
              </a:rPr>
              <a:t> 1963</a:t>
            </a:r>
            <a:r>
              <a:rPr lang="el-GR" sz="1600" dirty="0">
                <a:latin typeface="Times New Roman" panose="02020603050405020304" pitchFamily="18" charset="0"/>
                <a:cs typeface="Times New Roman" panose="02020603050405020304" pitchFamily="18" charset="0"/>
              </a:rPr>
              <a:t>, σ. 93, 152.</a:t>
            </a:r>
            <a:endParaRPr lang="el-GR" sz="1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endParaRPr lang="el-GR"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Εικόνα 3">
            <a:extLst>
              <a:ext uri="{FF2B5EF4-FFF2-40B4-BE49-F238E27FC236}">
                <a16:creationId xmlns:a16="http://schemas.microsoft.com/office/drawing/2014/main" id="{E83B9AE0-3AF8-ACBC-F6FA-5FBE64E2F49A}"/>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1481" t="6509" r="8306" b="6348"/>
          <a:stretch>
            <a:fillRect/>
          </a:stretch>
        </p:blipFill>
        <p:spPr>
          <a:xfrm>
            <a:off x="5655055" y="1149420"/>
            <a:ext cx="3777487" cy="4977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32D490A-80E6-8DD7-667A-85790C597EF1}"/>
              </a:ext>
            </a:extLst>
          </p:cNvPr>
          <p:cNvSpPr txBox="1"/>
          <p:nvPr/>
        </p:nvSpPr>
        <p:spPr>
          <a:xfrm>
            <a:off x="6662057" y="510655"/>
            <a:ext cx="5410200" cy="638765"/>
          </a:xfrm>
          <a:prstGeom prst="rect">
            <a:avLst/>
          </a:prstGeom>
          <a:noFill/>
        </p:spPr>
        <p:txBody>
          <a:bodyPr wrap="square">
            <a:spAutoFit/>
          </a:bodyPr>
          <a:lstStyle/>
          <a:p>
            <a:pPr indent="-384048" algn="just" defTabSz="914400">
              <a:lnSpc>
                <a:spcPct val="94000"/>
              </a:lnSpc>
              <a:spcAft>
                <a:spcPts val="200"/>
              </a:spcAft>
              <a:buFont typeface="Franklin Gothic Book" panose="020B0503020102020204" pitchFamily="34" charset="0"/>
              <a:buNone/>
            </a:pPr>
            <a:r>
              <a:rPr lang="el-GR" sz="1800" b="1" dirty="0">
                <a:solidFill>
                  <a:srgbClr val="FF0000"/>
                </a:solidFill>
                <a:effectLst/>
                <a:latin typeface="Times New Roman" panose="02020603050405020304" pitchFamily="18" charset="0"/>
                <a:cs typeface="Times New Roman" panose="02020603050405020304" pitchFamily="18" charset="0"/>
              </a:rPr>
              <a:t>Δ</a:t>
            </a:r>
            <a:r>
              <a:rPr lang="en-US" sz="1800" b="1" dirty="0">
                <a:solidFill>
                  <a:srgbClr val="FF0000"/>
                </a:solidFill>
                <a:effectLst/>
                <a:latin typeface="Abadi" panose="020B0604020104020204" pitchFamily="34" charset="0"/>
              </a:rPr>
              <a:t>ια</a:t>
            </a:r>
            <a:r>
              <a:rPr lang="en-US" sz="1800" b="1" dirty="0" err="1">
                <a:solidFill>
                  <a:srgbClr val="FF0000"/>
                </a:solidFill>
                <a:effectLst/>
                <a:latin typeface="Abadi" panose="020B0604020104020204" pitchFamily="34" charset="0"/>
              </a:rPr>
              <a:t>μόρφωση</a:t>
            </a:r>
            <a:r>
              <a:rPr lang="en-US" sz="1800" b="1" dirty="0">
                <a:solidFill>
                  <a:srgbClr val="FF0000"/>
                </a:solidFill>
                <a:effectLst/>
                <a:latin typeface="Abadi" panose="020B0604020104020204" pitchFamily="34" charset="0"/>
              </a:rPr>
              <a:t> </a:t>
            </a:r>
            <a:r>
              <a:rPr lang="en-US" sz="1800" b="1" dirty="0" err="1">
                <a:solidFill>
                  <a:srgbClr val="FF0000"/>
                </a:solidFill>
                <a:effectLst/>
                <a:latin typeface="Abadi" panose="020B0604020104020204" pitchFamily="34" charset="0"/>
              </a:rPr>
              <a:t>συλλογικών</a:t>
            </a:r>
            <a:r>
              <a:rPr lang="en-US" sz="1800" b="1" dirty="0">
                <a:solidFill>
                  <a:srgbClr val="FF0000"/>
                </a:solidFill>
                <a:effectLst/>
                <a:latin typeface="Abadi" panose="020B0604020104020204" pitchFamily="34" charset="0"/>
              </a:rPr>
              <a:t> ταυτοτήτων </a:t>
            </a:r>
            <a:r>
              <a:rPr lang="en-US" sz="1800" b="1" dirty="0" err="1">
                <a:solidFill>
                  <a:srgbClr val="FF0000"/>
                </a:solidFill>
                <a:effectLst/>
                <a:latin typeface="Abadi" panose="020B0604020104020204" pitchFamily="34" charset="0"/>
              </a:rPr>
              <a:t>στο</a:t>
            </a:r>
            <a:r>
              <a:rPr lang="en-US" sz="1800" b="1" dirty="0">
                <a:solidFill>
                  <a:srgbClr val="FF0000"/>
                </a:solidFill>
                <a:effectLst/>
                <a:latin typeface="Abadi" panose="020B0604020104020204" pitchFamily="34" charset="0"/>
              </a:rPr>
              <a:t> </a:t>
            </a:r>
            <a:r>
              <a:rPr lang="en-US" sz="1800" b="1" dirty="0" err="1">
                <a:solidFill>
                  <a:srgbClr val="FF0000"/>
                </a:solidFill>
                <a:effectLst/>
                <a:latin typeface="Abadi" panose="020B0604020104020204" pitchFamily="34" charset="0"/>
              </a:rPr>
              <a:t>νησί</a:t>
            </a:r>
            <a:endParaRPr lang="el-GR" sz="1800" b="1" dirty="0">
              <a:solidFill>
                <a:srgbClr val="FF0000"/>
              </a:solidFill>
              <a:effectLst/>
              <a:latin typeface="Abadi" panose="020B0604020104020204" pitchFamily="34" charset="0"/>
            </a:endParaRPr>
          </a:p>
          <a:p>
            <a:pPr indent="-384048" algn="just" defTabSz="914400">
              <a:lnSpc>
                <a:spcPct val="94000"/>
              </a:lnSpc>
              <a:spcAft>
                <a:spcPts val="200"/>
              </a:spcAft>
              <a:buFont typeface="Franklin Gothic Book" panose="020B0503020102020204" pitchFamily="34" charset="0"/>
              <a:buNone/>
            </a:pPr>
            <a:endParaRPr lang="en-US" sz="1800" dirty="0">
              <a:solidFill>
                <a:schemeClr val="tx2"/>
              </a:solidFill>
              <a:effectLst/>
              <a:latin typeface="Abadi" panose="020B0604020104020204" pitchFamily="34" charset="0"/>
            </a:endParaRPr>
          </a:p>
        </p:txBody>
      </p:sp>
      <p:sp>
        <p:nvSpPr>
          <p:cNvPr id="8" name="TextBox 7">
            <a:extLst>
              <a:ext uri="{FF2B5EF4-FFF2-40B4-BE49-F238E27FC236}">
                <a16:creationId xmlns:a16="http://schemas.microsoft.com/office/drawing/2014/main" id="{D2B653C9-940D-5B82-284C-B45B4287F90E}"/>
              </a:ext>
            </a:extLst>
          </p:cNvPr>
          <p:cNvSpPr txBox="1"/>
          <p:nvPr/>
        </p:nvSpPr>
        <p:spPr>
          <a:xfrm>
            <a:off x="9720938" y="5376953"/>
            <a:ext cx="2351319" cy="1477328"/>
          </a:xfrm>
          <a:prstGeom prst="rect">
            <a:avLst/>
          </a:prstGeom>
          <a:noFill/>
        </p:spPr>
        <p:txBody>
          <a:bodyPr wrap="square">
            <a:spAutoFit/>
          </a:bodyPr>
          <a:lstStyle/>
          <a:p>
            <a:r>
              <a:rPr lang="en-US" sz="1800" b="1" dirty="0">
                <a:solidFill>
                  <a:srgbClr val="002060"/>
                </a:solidFill>
                <a:effectLst/>
                <a:latin typeface="Times New Roman" panose="02020603050405020304" pitchFamily="18" charset="0"/>
                <a:cs typeface="Times New Roman" panose="02020603050405020304" pitchFamily="18" charset="0"/>
              </a:rPr>
              <a:t>π</a:t>
            </a:r>
            <a:r>
              <a:rPr lang="en-US" sz="1800" b="1" dirty="0" err="1">
                <a:solidFill>
                  <a:srgbClr val="002060"/>
                </a:solidFill>
                <a:effectLst/>
                <a:latin typeface="Times New Roman" panose="02020603050405020304" pitchFamily="18" charset="0"/>
                <a:cs typeface="Times New Roman" panose="02020603050405020304" pitchFamily="18" charset="0"/>
              </a:rPr>
              <a:t>ολυ</a:t>
            </a:r>
            <a:r>
              <a:rPr lang="en-US" sz="1800" b="1" dirty="0">
                <a:solidFill>
                  <a:srgbClr val="002060"/>
                </a:solidFill>
                <a:effectLst/>
                <a:latin typeface="Times New Roman" panose="02020603050405020304" pitchFamily="18" charset="0"/>
                <a:cs typeface="Times New Roman" panose="02020603050405020304" pitchFamily="18" charset="0"/>
              </a:rPr>
              <a:t>πρισματική πρόσληψη των γεγονότων  </a:t>
            </a:r>
            <a:endParaRPr lang="el-GR" sz="1800" b="1" dirty="0">
              <a:solidFill>
                <a:srgbClr val="002060"/>
              </a:solidFill>
              <a:effectLst/>
              <a:latin typeface="Times New Roman" panose="02020603050405020304" pitchFamily="18" charset="0"/>
              <a:cs typeface="Times New Roman" panose="02020603050405020304" pitchFamily="18" charset="0"/>
            </a:endParaRPr>
          </a:p>
          <a:p>
            <a:r>
              <a:rPr lang="el-GR" b="1" dirty="0">
                <a:solidFill>
                  <a:srgbClr val="002060"/>
                </a:solidFill>
                <a:latin typeface="Times New Roman" panose="02020603050405020304" pitchFamily="18" charset="0"/>
                <a:cs typeface="Times New Roman" panose="02020603050405020304" pitchFamily="18" charset="0"/>
              </a:rPr>
              <a:t>Ιστορική </a:t>
            </a:r>
            <a:r>
              <a:rPr lang="el-GR" b="1" dirty="0" err="1">
                <a:solidFill>
                  <a:srgbClr val="002060"/>
                </a:solidFill>
                <a:latin typeface="Times New Roman" panose="02020603050405020304" pitchFamily="18" charset="0"/>
                <a:cs typeface="Times New Roman" panose="02020603050405020304" pitchFamily="18" charset="0"/>
              </a:rPr>
              <a:t>Ενσυναίσθηση</a:t>
            </a:r>
            <a:endParaRPr lang="el-GR" b="1" dirty="0">
              <a:solidFill>
                <a:srgbClr val="002060"/>
              </a:solidFill>
              <a:latin typeface="Times New Roman" panose="02020603050405020304" pitchFamily="18" charset="0"/>
              <a:cs typeface="Times New Roman" panose="02020603050405020304" pitchFamily="18" charset="0"/>
            </a:endParaRPr>
          </a:p>
        </p:txBody>
      </p:sp>
      <p:sp>
        <p:nvSpPr>
          <p:cNvPr id="9" name="Βέλος: Κάτω 8">
            <a:extLst>
              <a:ext uri="{FF2B5EF4-FFF2-40B4-BE49-F238E27FC236}">
                <a16:creationId xmlns:a16="http://schemas.microsoft.com/office/drawing/2014/main" id="{8728E7A9-F7FF-4144-C3F9-8632B4805694}"/>
              </a:ext>
            </a:extLst>
          </p:cNvPr>
          <p:cNvSpPr/>
          <p:nvPr/>
        </p:nvSpPr>
        <p:spPr>
          <a:xfrm>
            <a:off x="10033941" y="3352211"/>
            <a:ext cx="1371600" cy="210094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TextBox 1">
            <a:extLst>
              <a:ext uri="{FF2B5EF4-FFF2-40B4-BE49-F238E27FC236}">
                <a16:creationId xmlns:a16="http://schemas.microsoft.com/office/drawing/2014/main" id="{D225BEDF-003C-312E-7591-5B93724E8F75}"/>
              </a:ext>
            </a:extLst>
          </p:cNvPr>
          <p:cNvSpPr txBox="1"/>
          <p:nvPr/>
        </p:nvSpPr>
        <p:spPr>
          <a:xfrm>
            <a:off x="9730467" y="1149420"/>
            <a:ext cx="2212522" cy="1938992"/>
          </a:xfrm>
          <a:prstGeom prst="rect">
            <a:avLst/>
          </a:prstGeom>
          <a:solidFill>
            <a:schemeClr val="bg1"/>
          </a:solidFill>
          <a:ln w="28575">
            <a:solidFill>
              <a:schemeClr val="tx1"/>
            </a:solidFill>
          </a:ln>
        </p:spPr>
        <p:txBody>
          <a:bodyPr wrap="square">
            <a:spAutoFit/>
          </a:bodyPr>
          <a:lstStyle/>
          <a:p>
            <a:br>
              <a:rPr lang="el-GR" sz="1000" dirty="0"/>
            </a:br>
            <a:r>
              <a:rPr lang="el-GR" sz="1000" dirty="0"/>
              <a:t>Εργασία :</a:t>
            </a:r>
          </a:p>
          <a:p>
            <a:r>
              <a:rPr lang="el-GR" sz="1000" dirty="0"/>
              <a:t>Βρισκόμαστε στον Σεπτέμβριο του 1922. Στην Κύπρο, οι ειδήσεις από το μέτωπο της Μικράς Ασίας φτάνουν με καθυστέρηση, αλλά προκαλούν μεγάλη αναστάτωση. Στο ίδιο χωριό ζουν δύο φίλοι, ο Μιχάλης και ο </a:t>
            </a:r>
            <a:r>
              <a:rPr lang="tr-TR" sz="1000" dirty="0"/>
              <a:t>Ali</a:t>
            </a:r>
            <a:r>
              <a:rPr lang="el-GR" sz="1000" dirty="0"/>
              <a:t>.</a:t>
            </a:r>
            <a:br>
              <a:rPr lang="el-GR" sz="1000" dirty="0"/>
            </a:br>
            <a:r>
              <a:rPr lang="el-GR" sz="1000" dirty="0"/>
              <a:t>Χώρισε τη σελίδα σου στα δύο και γράψε μια σύντομη καταχώρηση στο ημερολόγιο</a:t>
            </a:r>
            <a:r>
              <a:rPr lang="en-US" sz="1000" dirty="0"/>
              <a:t> </a:t>
            </a:r>
            <a:r>
              <a:rPr lang="el-GR" sz="1000" dirty="0"/>
              <a:t>τους, προσπαθώντας να μπεις στη θέση τους.</a:t>
            </a:r>
          </a:p>
        </p:txBody>
      </p:sp>
      <p:sp>
        <p:nvSpPr>
          <p:cNvPr id="7" name="Rectangle 2">
            <a:extLst>
              <a:ext uri="{FF2B5EF4-FFF2-40B4-BE49-F238E27FC236}">
                <a16:creationId xmlns:a16="http://schemas.microsoft.com/office/drawing/2014/main" id="{17FACCE4-506E-4486-425B-FD9139744C15}"/>
              </a:ext>
            </a:extLst>
          </p:cNvPr>
          <p:cNvSpPr>
            <a:spLocks noChangeArrowheads="1"/>
          </p:cNvSpPr>
          <p:nvPr/>
        </p:nvSpPr>
        <p:spPr bwMode="auto">
          <a:xfrm>
            <a:off x="-249011" y="1159916"/>
            <a:ext cx="6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latin typeface="Arial" panose="020B0604020202020204" pitchFamily="34" charset="0"/>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19113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FD2BB-0C66-31F9-C863-11DE56D1B21B}"/>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A37FDBB7-B85A-8568-5AF0-C59E489626EF}"/>
              </a:ext>
            </a:extLst>
          </p:cNvPr>
          <p:cNvSpPr>
            <a:spLocks noGrp="1"/>
          </p:cNvSpPr>
          <p:nvPr>
            <p:ph type="title"/>
          </p:nvPr>
        </p:nvSpPr>
        <p:spPr>
          <a:xfrm>
            <a:off x="1371600" y="685800"/>
            <a:ext cx="2710543" cy="587829"/>
          </a:xfrm>
        </p:spPr>
        <p:txBody>
          <a:bodyPr>
            <a:normAutofit fontScale="90000"/>
          </a:bodyPr>
          <a:lstStyle/>
          <a:p>
            <a:r>
              <a:rPr lang="el-GR" dirty="0"/>
              <a:t>ΜΕΡΟΣ Δ’</a:t>
            </a:r>
          </a:p>
        </p:txBody>
      </p:sp>
      <p:sp>
        <p:nvSpPr>
          <p:cNvPr id="4" name="TextBox 3">
            <a:extLst>
              <a:ext uri="{FF2B5EF4-FFF2-40B4-BE49-F238E27FC236}">
                <a16:creationId xmlns:a16="http://schemas.microsoft.com/office/drawing/2014/main" id="{797B248D-9366-D765-FD70-C2F85E902691}"/>
              </a:ext>
            </a:extLst>
          </p:cNvPr>
          <p:cNvSpPr txBox="1"/>
          <p:nvPr/>
        </p:nvSpPr>
        <p:spPr>
          <a:xfrm>
            <a:off x="1494063" y="1630232"/>
            <a:ext cx="3684815" cy="369332"/>
          </a:xfrm>
          <a:prstGeom prst="rect">
            <a:avLst/>
          </a:prstGeom>
          <a:noFill/>
        </p:spPr>
        <p:txBody>
          <a:bodyPr wrap="square">
            <a:spAutoFit/>
          </a:bodyPr>
          <a:lstStyle/>
          <a:p>
            <a:r>
              <a:rPr lang="el-GR" b="1" i="0" dirty="0">
                <a:solidFill>
                  <a:srgbClr val="0A0A0A"/>
                </a:solidFill>
                <a:effectLst/>
                <a:latin typeface="Google Sans"/>
              </a:rPr>
              <a:t>Ιστορικός Γραμματισμός</a:t>
            </a:r>
            <a:endParaRPr lang="el-GR" dirty="0"/>
          </a:p>
        </p:txBody>
      </p:sp>
      <p:sp>
        <p:nvSpPr>
          <p:cNvPr id="7" name="TextBox 6">
            <a:extLst>
              <a:ext uri="{FF2B5EF4-FFF2-40B4-BE49-F238E27FC236}">
                <a16:creationId xmlns:a16="http://schemas.microsoft.com/office/drawing/2014/main" id="{E0FF0AE0-70A0-4744-1A54-C038AC543764}"/>
              </a:ext>
            </a:extLst>
          </p:cNvPr>
          <p:cNvSpPr txBox="1"/>
          <p:nvPr/>
        </p:nvSpPr>
        <p:spPr>
          <a:xfrm>
            <a:off x="960522" y="4178293"/>
            <a:ext cx="2351314" cy="369332"/>
          </a:xfrm>
          <a:prstGeom prst="rect">
            <a:avLst/>
          </a:prstGeom>
          <a:noFill/>
        </p:spPr>
        <p:txBody>
          <a:bodyPr wrap="square">
            <a:spAutoFit/>
          </a:bodyPr>
          <a:lstStyle/>
          <a:p>
            <a:pPr defTabSz="914400" eaLnBrk="0" fontAlgn="base" hangingPunct="0">
              <a:spcBef>
                <a:spcPct val="0"/>
              </a:spcBef>
              <a:spcAft>
                <a:spcPct val="0"/>
              </a:spcAft>
            </a:pPr>
            <a:r>
              <a:rPr kumimoji="0" lang="el-GR" altLang="el-GR" sz="1800" b="1" i="0" u="none" strike="noStrike" cap="none" normalizeH="0" baseline="0" dirty="0">
                <a:ln>
                  <a:noFill/>
                </a:ln>
                <a:solidFill>
                  <a:srgbClr val="0A0A0A"/>
                </a:solidFill>
                <a:effectLst/>
                <a:latin typeface="Google Sans"/>
              </a:rPr>
              <a:t> Ιστορική Γνώση </a:t>
            </a:r>
            <a:endParaRPr kumimoji="0" lang="el-GR" altLang="el-GR" sz="9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08FC69C6-5C56-9C8B-9446-468F7B994547}"/>
              </a:ext>
            </a:extLst>
          </p:cNvPr>
          <p:cNvSpPr txBox="1"/>
          <p:nvPr/>
        </p:nvSpPr>
        <p:spPr>
          <a:xfrm>
            <a:off x="2942270" y="4157677"/>
            <a:ext cx="2990444" cy="1600438"/>
          </a:xfrm>
          <a:prstGeom prst="rect">
            <a:avLst/>
          </a:prstGeom>
          <a:noFill/>
          <a:ln>
            <a:solidFill>
              <a:schemeClr val="tx1">
                <a:lumMod val="65000"/>
                <a:lumOff val="35000"/>
              </a:schemeClr>
            </a:solidFill>
          </a:ln>
        </p:spPr>
        <p:txBody>
          <a:bodyPr wrap="square">
            <a:spAutoFit/>
          </a:bodyPr>
          <a:lstStyle/>
          <a:p>
            <a:pPr defTabSz="914400" eaLnBrk="0" fontAlgn="base" hangingPunct="0">
              <a:spcBef>
                <a:spcPct val="0"/>
              </a:spcBef>
              <a:spcAft>
                <a:spcPct val="0"/>
              </a:spcAft>
            </a:pPr>
            <a:r>
              <a:rPr lang="el-GR" altLang="el-GR" sz="1800" b="1" dirty="0">
                <a:solidFill>
                  <a:srgbClr val="0A0A0A"/>
                </a:solidFill>
                <a:latin typeface="Google Sans"/>
              </a:rPr>
              <a:t> Ιστορική Σκέψη</a:t>
            </a:r>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Χρήση Πηγών</a:t>
            </a:r>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Ιστορική Πλαισίωση</a:t>
            </a:r>
            <a:endParaRPr lang="el-GR" dirty="0"/>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Αιτιότητα</a:t>
            </a:r>
          </a:p>
          <a:p>
            <a:pPr marL="285750" indent="-285750" defTabSz="914400" eaLnBrk="0" fontAlgn="base" hangingPunct="0">
              <a:spcBef>
                <a:spcPct val="0"/>
              </a:spcBef>
              <a:spcAft>
                <a:spcPct val="0"/>
              </a:spcAft>
              <a:buFont typeface="Wingdings" panose="05000000000000000000" pitchFamily="2" charset="2"/>
              <a:buChar char="q"/>
            </a:pPr>
            <a:r>
              <a:rPr lang="el-GR" b="1" dirty="0">
                <a:solidFill>
                  <a:srgbClr val="0A0A0A"/>
                </a:solidFill>
                <a:latin typeface="Google Sans"/>
              </a:rPr>
              <a:t>Ιστορική </a:t>
            </a:r>
            <a:r>
              <a:rPr lang="el-GR" b="1" dirty="0" err="1">
                <a:solidFill>
                  <a:srgbClr val="0A0A0A"/>
                </a:solidFill>
                <a:latin typeface="Google Sans"/>
              </a:rPr>
              <a:t>Ενσυναίσθηση</a:t>
            </a:r>
            <a:endParaRPr lang="el-GR" dirty="0"/>
          </a:p>
          <a:p>
            <a:pPr defTabSz="914400" eaLnBrk="0" fontAlgn="base" hangingPunct="0">
              <a:spcBef>
                <a:spcPct val="0"/>
              </a:spcBef>
              <a:spcAft>
                <a:spcPct val="0"/>
              </a:spcAft>
            </a:pPr>
            <a:endParaRPr lang="el-GR" altLang="el-GR" sz="800" dirty="0"/>
          </a:p>
        </p:txBody>
      </p:sp>
      <p:sp>
        <p:nvSpPr>
          <p:cNvPr id="11" name="TextBox 10">
            <a:extLst>
              <a:ext uri="{FF2B5EF4-FFF2-40B4-BE49-F238E27FC236}">
                <a16:creationId xmlns:a16="http://schemas.microsoft.com/office/drawing/2014/main" id="{B539D03E-5B35-58C9-2B1C-5B2ED3A9EEA4}"/>
              </a:ext>
            </a:extLst>
          </p:cNvPr>
          <p:cNvSpPr txBox="1"/>
          <p:nvPr/>
        </p:nvSpPr>
        <p:spPr>
          <a:xfrm>
            <a:off x="5462454" y="3960720"/>
            <a:ext cx="1771106" cy="369332"/>
          </a:xfrm>
          <a:prstGeom prst="rect">
            <a:avLst/>
          </a:prstGeom>
          <a:noFill/>
        </p:spPr>
        <p:txBody>
          <a:bodyPr wrap="square">
            <a:spAutoFit/>
          </a:bodyPr>
          <a:lstStyle/>
          <a:p>
            <a:endParaRPr lang="el-GR" dirty="0"/>
          </a:p>
        </p:txBody>
      </p:sp>
      <p:sp>
        <p:nvSpPr>
          <p:cNvPr id="15" name="TextBox 14">
            <a:extLst>
              <a:ext uri="{FF2B5EF4-FFF2-40B4-BE49-F238E27FC236}">
                <a16:creationId xmlns:a16="http://schemas.microsoft.com/office/drawing/2014/main" id="{10008329-8216-2ECB-962E-29806AD59583}"/>
              </a:ext>
            </a:extLst>
          </p:cNvPr>
          <p:cNvSpPr txBox="1"/>
          <p:nvPr/>
        </p:nvSpPr>
        <p:spPr>
          <a:xfrm>
            <a:off x="6491151" y="5556637"/>
            <a:ext cx="1890849" cy="369332"/>
          </a:xfrm>
          <a:prstGeom prst="rect">
            <a:avLst/>
          </a:prstGeom>
          <a:noFill/>
        </p:spPr>
        <p:txBody>
          <a:bodyPr wrap="square">
            <a:spAutoFit/>
          </a:bodyPr>
          <a:lstStyle/>
          <a:p>
            <a:endParaRPr lang="el-GR" dirty="0"/>
          </a:p>
        </p:txBody>
      </p:sp>
      <p:sp>
        <p:nvSpPr>
          <p:cNvPr id="17" name="TextBox 16">
            <a:extLst>
              <a:ext uri="{FF2B5EF4-FFF2-40B4-BE49-F238E27FC236}">
                <a16:creationId xmlns:a16="http://schemas.microsoft.com/office/drawing/2014/main" id="{130343DE-8215-F9D3-3D13-AD108D795B82}"/>
              </a:ext>
            </a:extLst>
          </p:cNvPr>
          <p:cNvSpPr txBox="1"/>
          <p:nvPr/>
        </p:nvSpPr>
        <p:spPr>
          <a:xfrm>
            <a:off x="7353300" y="6211669"/>
            <a:ext cx="2231571" cy="369332"/>
          </a:xfrm>
          <a:prstGeom prst="rect">
            <a:avLst/>
          </a:prstGeom>
          <a:noFill/>
        </p:spPr>
        <p:txBody>
          <a:bodyPr wrap="square">
            <a:spAutoFit/>
          </a:bodyPr>
          <a:lstStyle/>
          <a:p>
            <a:endParaRPr lang="el-GR" dirty="0"/>
          </a:p>
        </p:txBody>
      </p:sp>
      <p:sp>
        <p:nvSpPr>
          <p:cNvPr id="19" name="TextBox 18">
            <a:extLst>
              <a:ext uri="{FF2B5EF4-FFF2-40B4-BE49-F238E27FC236}">
                <a16:creationId xmlns:a16="http://schemas.microsoft.com/office/drawing/2014/main" id="{5DB4D8E2-0336-D902-D619-3B78F459C166}"/>
              </a:ext>
            </a:extLst>
          </p:cNvPr>
          <p:cNvSpPr txBox="1"/>
          <p:nvPr/>
        </p:nvSpPr>
        <p:spPr>
          <a:xfrm>
            <a:off x="7233560" y="1443962"/>
            <a:ext cx="2884714" cy="1018869"/>
          </a:xfrm>
          <a:prstGeom prst="rect">
            <a:avLst/>
          </a:prstGeom>
          <a:noFill/>
        </p:spPr>
        <p:txBody>
          <a:bodyPr wrap="square">
            <a:spAutoFit/>
          </a:bodyPr>
          <a:lstStyle/>
          <a:p>
            <a:pPr algn="l">
              <a:lnSpc>
                <a:spcPts val="1800"/>
              </a:lnSpc>
              <a:spcAft>
                <a:spcPts val="900"/>
              </a:spcAft>
            </a:pPr>
            <a:r>
              <a:rPr lang="el-GR" b="1" i="0" dirty="0">
                <a:solidFill>
                  <a:srgbClr val="0A0A0A"/>
                </a:solidFill>
                <a:effectLst/>
                <a:latin typeface="Google Sans"/>
              </a:rPr>
              <a:t>Κριτική Αντίληψη</a:t>
            </a:r>
            <a:endParaRPr lang="el-GR" b="0" i="0" dirty="0">
              <a:solidFill>
                <a:srgbClr val="0A0A0A"/>
              </a:solidFill>
              <a:effectLst/>
              <a:latin typeface="Google Sans"/>
            </a:endParaRPr>
          </a:p>
          <a:p>
            <a:pPr algn="l">
              <a:lnSpc>
                <a:spcPts val="1800"/>
              </a:lnSpc>
              <a:spcAft>
                <a:spcPts val="900"/>
              </a:spcAft>
            </a:pPr>
            <a:r>
              <a:rPr lang="el-GR" b="1" i="0" dirty="0">
                <a:solidFill>
                  <a:srgbClr val="0A0A0A"/>
                </a:solidFill>
                <a:effectLst/>
                <a:latin typeface="Google Sans"/>
              </a:rPr>
              <a:t>Σύνδεση με το Παρόν</a:t>
            </a:r>
            <a:r>
              <a:rPr lang="el-GR" b="0" i="0" dirty="0">
                <a:solidFill>
                  <a:srgbClr val="0A0A0A"/>
                </a:solidFill>
                <a:effectLst/>
                <a:latin typeface="Google Sans"/>
              </a:rPr>
              <a:t> </a:t>
            </a:r>
          </a:p>
          <a:p>
            <a:pPr algn="l">
              <a:lnSpc>
                <a:spcPts val="1800"/>
              </a:lnSpc>
              <a:spcAft>
                <a:spcPts val="900"/>
              </a:spcAft>
            </a:pPr>
            <a:r>
              <a:rPr lang="el-GR" b="1" i="0" dirty="0">
                <a:solidFill>
                  <a:srgbClr val="0A0A0A"/>
                </a:solidFill>
                <a:effectLst/>
                <a:latin typeface="Google Sans"/>
              </a:rPr>
              <a:t>Διεπιστημονικότητα</a:t>
            </a:r>
            <a:endParaRPr lang="el-GR" b="0" i="0" dirty="0">
              <a:solidFill>
                <a:srgbClr val="0A0A0A"/>
              </a:solidFill>
              <a:effectLst/>
              <a:latin typeface="Google Sans"/>
            </a:endParaRPr>
          </a:p>
        </p:txBody>
      </p:sp>
      <p:sp>
        <p:nvSpPr>
          <p:cNvPr id="20" name="Βέλος: Δεξιό 19">
            <a:extLst>
              <a:ext uri="{FF2B5EF4-FFF2-40B4-BE49-F238E27FC236}">
                <a16:creationId xmlns:a16="http://schemas.microsoft.com/office/drawing/2014/main" id="{CE91C394-C1D3-924A-A80A-F726386527C8}"/>
              </a:ext>
            </a:extLst>
          </p:cNvPr>
          <p:cNvSpPr/>
          <p:nvPr/>
        </p:nvSpPr>
        <p:spPr>
          <a:xfrm>
            <a:off x="4474029" y="1630232"/>
            <a:ext cx="239485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Βέλος: Δεξιό 20">
            <a:extLst>
              <a:ext uri="{FF2B5EF4-FFF2-40B4-BE49-F238E27FC236}">
                <a16:creationId xmlns:a16="http://schemas.microsoft.com/office/drawing/2014/main" id="{56F57C66-F0B7-BF99-3A51-06A9CC159A02}"/>
              </a:ext>
            </a:extLst>
          </p:cNvPr>
          <p:cNvSpPr/>
          <p:nvPr/>
        </p:nvSpPr>
        <p:spPr>
          <a:xfrm rot="5400000">
            <a:off x="2433619" y="2847326"/>
            <a:ext cx="168732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Βέλος: Δεξιό 21">
            <a:extLst>
              <a:ext uri="{FF2B5EF4-FFF2-40B4-BE49-F238E27FC236}">
                <a16:creationId xmlns:a16="http://schemas.microsoft.com/office/drawing/2014/main" id="{2179D897-7BC5-76D4-6D10-61618983523E}"/>
              </a:ext>
            </a:extLst>
          </p:cNvPr>
          <p:cNvSpPr/>
          <p:nvPr/>
        </p:nvSpPr>
        <p:spPr>
          <a:xfrm rot="5400000">
            <a:off x="1046751" y="2861995"/>
            <a:ext cx="165798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15597147-8E68-E29B-B49A-3B01B23F3CD2}"/>
              </a:ext>
            </a:extLst>
          </p:cNvPr>
          <p:cNvSpPr/>
          <p:nvPr/>
        </p:nvSpPr>
        <p:spPr>
          <a:xfrm>
            <a:off x="9525000" y="251217"/>
            <a:ext cx="2590799" cy="2099790"/>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Αυτοαξιολόγηση</a:t>
            </a:r>
            <a:endParaRPr lang="el-CY" b="1" dirty="0"/>
          </a:p>
        </p:txBody>
      </p:sp>
    </p:spTree>
    <p:extLst>
      <p:ext uri="{BB962C8B-B14F-4D97-AF65-F5344CB8AC3E}">
        <p14:creationId xmlns:p14="http://schemas.microsoft.com/office/powerpoint/2010/main" val="3573439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259DB3-24A2-AF8B-D6F3-E7B8B39C1360}"/>
              </a:ext>
            </a:extLst>
          </p:cNvPr>
          <p:cNvSpPr txBox="1"/>
          <p:nvPr/>
        </p:nvSpPr>
        <p:spPr>
          <a:xfrm>
            <a:off x="4648200" y="411694"/>
            <a:ext cx="6770914" cy="646331"/>
          </a:xfrm>
          <a:prstGeom prst="rect">
            <a:avLst/>
          </a:prstGeom>
          <a:solidFill>
            <a:schemeClr val="accent6">
              <a:lumMod val="20000"/>
              <a:lumOff val="80000"/>
            </a:schemeClr>
          </a:solidFill>
          <a:ln w="38100">
            <a:solidFill>
              <a:schemeClr val="tx1"/>
            </a:solidFill>
          </a:ln>
        </p:spPr>
        <p:txBody>
          <a:bodyPr wrap="square">
            <a:spAutoFit/>
          </a:bodyPr>
          <a:lstStyle/>
          <a:p>
            <a:pPr algn="ctr"/>
            <a:r>
              <a:rPr lang="el-GR" b="1" dirty="0"/>
              <a:t>Παράλληλες υπερβάσεις: Ο Τουρκοκύπριος </a:t>
            </a:r>
            <a:r>
              <a:rPr lang="el-GR" b="1" dirty="0" err="1"/>
              <a:t>κεμαλιστής</a:t>
            </a:r>
            <a:r>
              <a:rPr lang="el-GR" b="1" dirty="0"/>
              <a:t> και ο Ελληνοκύπριος εθελοντής στρατιώτης</a:t>
            </a:r>
            <a:endParaRPr lang="el-GR" sz="1200" b="1" dirty="0"/>
          </a:p>
        </p:txBody>
      </p:sp>
      <p:pic>
        <p:nvPicPr>
          <p:cNvPr id="11" name="Εικόνα 10">
            <a:extLst>
              <a:ext uri="{FF2B5EF4-FFF2-40B4-BE49-F238E27FC236}">
                <a16:creationId xmlns:a16="http://schemas.microsoft.com/office/drawing/2014/main" id="{B99A021A-4EA4-7F09-3867-A4CA6F5FF7AA}"/>
              </a:ext>
            </a:extLst>
          </p:cNvPr>
          <p:cNvPicPr>
            <a:picLocks noChangeAspect="1"/>
          </p:cNvPicPr>
          <p:nvPr/>
        </p:nvPicPr>
        <p:blipFill>
          <a:blip r:embed="rId2">
            <a:extLst>
              <a:ext uri="{28A0092B-C50C-407E-A947-70E740481C1C}">
                <a14:useLocalDpi xmlns:a14="http://schemas.microsoft.com/office/drawing/2010/main" val="0"/>
              </a:ext>
            </a:extLst>
          </a:blip>
          <a:srcRect l="6570" t="15238" r="8792" b="6190"/>
          <a:stretch>
            <a:fillRect/>
          </a:stretch>
        </p:blipFill>
        <p:spPr>
          <a:xfrm>
            <a:off x="1349829" y="1374026"/>
            <a:ext cx="4746171" cy="3993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954B4A8B-5450-0B4D-8300-30314F3D2DCA}"/>
              </a:ext>
            </a:extLst>
          </p:cNvPr>
          <p:cNvSpPr txBox="1"/>
          <p:nvPr/>
        </p:nvSpPr>
        <p:spPr>
          <a:xfrm>
            <a:off x="731508" y="5438346"/>
            <a:ext cx="4534759" cy="246221"/>
          </a:xfrm>
          <a:prstGeom prst="rect">
            <a:avLst/>
          </a:prstGeom>
          <a:solidFill>
            <a:schemeClr val="bg1"/>
          </a:solidFill>
          <a:ln>
            <a:solidFill>
              <a:schemeClr val="tx1">
                <a:lumMod val="95000"/>
                <a:lumOff val="5000"/>
              </a:schemeClr>
            </a:solidFill>
          </a:ln>
        </p:spPr>
        <p:txBody>
          <a:bodyPr wrap="square">
            <a:spAutoFit/>
          </a:bodyPr>
          <a:lstStyle/>
          <a:p>
            <a:pPr>
              <a:buNone/>
            </a:pP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Εφημερίδα </a:t>
            </a:r>
            <a:r>
              <a:rPr lang="el-GR" sz="1000" i="1" dirty="0">
                <a:effectLst/>
                <a:latin typeface="Times New Roman" panose="02020603050405020304" pitchFamily="18" charset="0"/>
                <a:ea typeface="Times New Roman" panose="02020603050405020304" pitchFamily="18" charset="0"/>
                <a:cs typeface="Times New Roman" panose="02020603050405020304" pitchFamily="18" charset="0"/>
              </a:rPr>
              <a:t>Ελευθερία</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 «Μια γενναία και πατριωτική δράσις», 1 Απριλίου  1931. </a:t>
            </a:r>
            <a:endParaRPr lang="el-GR"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Θέση περιεχομένου 4" descr="Εικόνα που περιέχει κείμενο, χαρτί, χάρτινο προϊόν, βιβλίο&#10;&#10;Περιγραφή που δημιουργήθηκε αυτόματα">
            <a:extLst>
              <a:ext uri="{FF2B5EF4-FFF2-40B4-BE49-F238E27FC236}">
                <a16:creationId xmlns:a16="http://schemas.microsoft.com/office/drawing/2014/main" id="{C8776E8A-BDC6-E19A-E253-87C85B5F6970}"/>
              </a:ext>
            </a:extLst>
          </p:cNvPr>
          <p:cNvPicPr>
            <a:picLocks noChangeAspect="1"/>
          </p:cNvPicPr>
          <p:nvPr/>
        </p:nvPicPr>
        <p:blipFill rotWithShape="1">
          <a:blip r:embed="rId3">
            <a:extLst>
              <a:ext uri="{28A0092B-C50C-407E-A947-70E740481C1C}">
                <a14:useLocalDpi xmlns:a14="http://schemas.microsoft.com/office/drawing/2010/main" val="0"/>
              </a:ext>
            </a:extLst>
          </a:blip>
          <a:srcRect l="19443" t="33025" r="49504" b="4773"/>
          <a:stretch>
            <a:fillRect/>
          </a:stretch>
        </p:blipFill>
        <p:spPr>
          <a:xfrm rot="5400000">
            <a:off x="7250712" y="1929628"/>
            <a:ext cx="2895597" cy="45347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3">
            <a:extLst>
              <a:ext uri="{FF2B5EF4-FFF2-40B4-BE49-F238E27FC236}">
                <a16:creationId xmlns:a16="http://schemas.microsoft.com/office/drawing/2014/main" id="{F4711F49-03FB-2338-D0B3-D92B55FBFEDC}"/>
              </a:ext>
            </a:extLst>
          </p:cNvPr>
          <p:cNvSpPr>
            <a:spLocks noChangeArrowheads="1"/>
          </p:cNvSpPr>
          <p:nvPr/>
        </p:nvSpPr>
        <p:spPr bwMode="auto">
          <a:xfrm>
            <a:off x="6273063" y="5644806"/>
            <a:ext cx="5574140" cy="497532"/>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tr-TR" altLang="el-CY" sz="1200" dirty="0">
                <a:latin typeface="Times New Roman" panose="02020603050405020304" pitchFamily="18" charset="0"/>
                <a:cs typeface="Times New Roman" panose="02020603050405020304" pitchFamily="18" charset="0"/>
              </a:rPr>
              <a:t>İsmail Sabahattin &amp; </a:t>
            </a:r>
            <a:r>
              <a:rPr lang="el-CY" altLang="el-CY" sz="1200" dirty="0" err="1">
                <a:latin typeface="Times New Roman" panose="02020603050405020304" pitchFamily="18" charset="0"/>
                <a:cs typeface="Times New Roman" panose="02020603050405020304" pitchFamily="18" charset="0"/>
              </a:rPr>
              <a:t>Ergin</a:t>
            </a:r>
            <a:r>
              <a:rPr lang="tr-TR"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Birinci</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Atatürk</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döneminde</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Türkiye</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Kıbrıs</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kumimoji="0" lang="el-CY" altLang="el-CY" sz="1200" i="1" strike="noStrike" cap="none" normalizeH="0" baseline="0" dirty="0" err="1">
                <a:ln>
                  <a:noFill/>
                </a:ln>
                <a:effectLst/>
                <a:latin typeface="Times New Roman" panose="02020603050405020304" pitchFamily="18" charset="0"/>
                <a:cs typeface="Times New Roman" panose="02020603050405020304" pitchFamily="18" charset="0"/>
              </a:rPr>
              <a:t>ilişkileri</a:t>
            </a:r>
            <a:r>
              <a:rPr kumimoji="0" lang="el-CY" altLang="el-CY" sz="1200" i="1" strike="noStrike" cap="none" normalizeH="0" baseline="0" dirty="0">
                <a:ln>
                  <a:noFill/>
                </a:ln>
                <a:effectLst/>
                <a:latin typeface="Times New Roman" panose="02020603050405020304" pitchFamily="18" charset="0"/>
                <a:cs typeface="Times New Roman" panose="02020603050405020304" pitchFamily="18" charset="0"/>
              </a:rPr>
              <a:t> 1919-1938</a:t>
            </a:r>
            <a:r>
              <a:rPr kumimoji="0" lang="el-GR" altLang="el-CY" sz="1200" i="1" strike="noStrike" cap="none" normalizeH="0" baseline="0" dirty="0">
                <a:ln>
                  <a:noFill/>
                </a:ln>
                <a:effectLst/>
                <a:latin typeface="Times New Roman" panose="02020603050405020304" pitchFamily="18" charset="0"/>
                <a:cs typeface="Times New Roman" panose="02020603050405020304" pitchFamily="18" charset="0"/>
              </a:rPr>
              <a:t>,</a:t>
            </a:r>
            <a:r>
              <a:rPr kumimoji="0" lang="tr-TR" altLang="el-CY" sz="1200" i="1" strike="noStrike" cap="none" normalizeH="0" baseline="0" dirty="0">
                <a:ln>
                  <a:noFill/>
                </a:ln>
                <a:effectLst/>
                <a:latin typeface="Times New Roman" panose="02020603050405020304" pitchFamily="18" charset="0"/>
                <a:cs typeface="Times New Roman" panose="02020603050405020304" pitchFamily="18" charset="0"/>
              </a:rPr>
              <a:t> </a:t>
            </a:r>
            <a:r>
              <a:rPr lang="el-CY" altLang="el-CY" sz="1200" dirty="0">
                <a:latin typeface="Times New Roman" panose="02020603050405020304" pitchFamily="18" charset="0"/>
                <a:cs typeface="Times New Roman" panose="02020603050405020304" pitchFamily="18" charset="0"/>
              </a:rPr>
              <a:t>KKTC </a:t>
            </a:r>
            <a:r>
              <a:rPr lang="el-CY" altLang="el-CY" sz="1200" dirty="0" err="1">
                <a:latin typeface="Times New Roman" panose="02020603050405020304" pitchFamily="18" charset="0"/>
                <a:cs typeface="Times New Roman" panose="02020603050405020304" pitchFamily="18" charset="0"/>
              </a:rPr>
              <a:t>Milli</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Eğitim</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ve</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Kültür</a:t>
            </a:r>
            <a:r>
              <a:rPr lang="el-CY" altLang="el-CY" sz="1200" dirty="0">
                <a:latin typeface="Times New Roman" panose="02020603050405020304" pitchFamily="18" charset="0"/>
                <a:cs typeface="Times New Roman" panose="02020603050405020304" pitchFamily="18" charset="0"/>
              </a:rPr>
              <a:t> </a:t>
            </a:r>
            <a:r>
              <a:rPr lang="el-CY" altLang="el-CY" sz="1200" dirty="0" err="1">
                <a:latin typeface="Times New Roman" panose="02020603050405020304" pitchFamily="18" charset="0"/>
                <a:cs typeface="Times New Roman" panose="02020603050405020304" pitchFamily="18" charset="0"/>
              </a:rPr>
              <a:t>Bakanlığı</a:t>
            </a:r>
            <a:r>
              <a:rPr lang="el-GR" altLang="el-CY" sz="1200" dirty="0">
                <a:latin typeface="Times New Roman" panose="02020603050405020304" pitchFamily="18" charset="0"/>
                <a:cs typeface="Times New Roman" panose="02020603050405020304" pitchFamily="18" charset="0"/>
              </a:rPr>
              <a:t>, Λευκωσία 1</a:t>
            </a:r>
            <a:r>
              <a:rPr kumimoji="0" lang="el-CY" altLang="el-CY" sz="1200" i="0" strike="noStrike" cap="none" normalizeH="0" baseline="0" dirty="0">
                <a:ln>
                  <a:noFill/>
                </a:ln>
                <a:effectLst/>
                <a:latin typeface="Times New Roman" panose="02020603050405020304" pitchFamily="18" charset="0"/>
                <a:cs typeface="Times New Roman" panose="02020603050405020304" pitchFamily="18" charset="0"/>
              </a:rPr>
              <a:t>989</a:t>
            </a:r>
            <a:r>
              <a:rPr kumimoji="0" lang="el-GR" altLang="el-CY" sz="1200" i="0" strike="noStrike" cap="none" normalizeH="0" baseline="0" dirty="0">
                <a:ln>
                  <a:noFill/>
                </a:ln>
                <a:effectLst/>
                <a:latin typeface="Times New Roman" panose="02020603050405020304" pitchFamily="18" charset="0"/>
                <a:cs typeface="Times New Roman" panose="02020603050405020304" pitchFamily="18" charset="0"/>
              </a:rPr>
              <a:t>, σελ. 14.</a:t>
            </a:r>
            <a:r>
              <a:rPr kumimoji="0" lang="el-CY" altLang="el-CY" sz="1200" i="0" strike="noStrike" cap="none" normalizeH="0" baseline="0" dirty="0">
                <a:ln>
                  <a:noFill/>
                </a:ln>
                <a:effectLst/>
                <a:latin typeface="Times New Roman" panose="02020603050405020304" pitchFamily="18" charset="0"/>
                <a:cs typeface="Times New Roman" panose="02020603050405020304" pitchFamily="18" charset="0"/>
              </a:rPr>
              <a:t> </a:t>
            </a:r>
          </a:p>
        </p:txBody>
      </p:sp>
      <p:sp>
        <p:nvSpPr>
          <p:cNvPr id="7" name="Τίτλος 1">
            <a:extLst>
              <a:ext uri="{FF2B5EF4-FFF2-40B4-BE49-F238E27FC236}">
                <a16:creationId xmlns:a16="http://schemas.microsoft.com/office/drawing/2014/main" id="{8005010A-210A-5793-F4BE-F9DE9A1C3BBF}"/>
              </a:ext>
            </a:extLst>
          </p:cNvPr>
          <p:cNvSpPr txBox="1">
            <a:spLocks/>
          </p:cNvSpPr>
          <p:nvPr/>
        </p:nvSpPr>
        <p:spPr>
          <a:xfrm>
            <a:off x="6431132" y="1575208"/>
            <a:ext cx="4534758" cy="928873"/>
          </a:xfrm>
          <a:prstGeom prst="rect">
            <a:avLst/>
          </a:prstGeom>
          <a:solidFill>
            <a:schemeClr val="tx2">
              <a:lumMod val="10000"/>
              <a:lumOff val="90000"/>
            </a:schemeClr>
          </a:solidFill>
          <a:ln>
            <a:solidFill>
              <a:schemeClr val="tx1"/>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1600" b="1" dirty="0">
                <a:latin typeface="Times New Roman" panose="02020603050405020304" pitchFamily="18" charset="0"/>
                <a:cs typeface="Times New Roman" panose="02020603050405020304" pitchFamily="18" charset="0"/>
              </a:rPr>
              <a:t>Ο  Τ/κ </a:t>
            </a:r>
            <a:r>
              <a:rPr lang="tr-TR" sz="1600" b="1" dirty="0">
                <a:latin typeface="Times New Roman" panose="02020603050405020304" pitchFamily="18" charset="0"/>
                <a:cs typeface="Times New Roman" panose="02020603050405020304" pitchFamily="18" charset="0"/>
              </a:rPr>
              <a:t>İbrahim Ali</a:t>
            </a:r>
            <a:r>
              <a:rPr lang="el-GR" sz="1600" b="1" dirty="0">
                <a:latin typeface="Times New Roman" panose="02020603050405020304" pitchFamily="18" charset="0"/>
                <a:cs typeface="Times New Roman" panose="02020603050405020304" pitchFamily="18" charset="0"/>
              </a:rPr>
              <a:t> πώλησε το άλογό του  προκειμένου να συνδράμει οικονομικά στον Αγώνα της Ανεξαρτησίας. </a:t>
            </a:r>
            <a:r>
              <a:rPr lang="tr-TR" sz="1600" b="1" dirty="0">
                <a:latin typeface="Times New Roman" panose="02020603050405020304" pitchFamily="18" charset="0"/>
                <a:cs typeface="Times New Roman" panose="02020603050405020304" pitchFamily="18" charset="0"/>
              </a:rPr>
              <a:t>  </a:t>
            </a:r>
            <a:endParaRPr lang="el-CY" sz="1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218F38E-0283-C500-9D5B-CE410897E266}"/>
              </a:ext>
            </a:extLst>
          </p:cNvPr>
          <p:cNvSpPr txBox="1"/>
          <p:nvPr/>
        </p:nvSpPr>
        <p:spPr>
          <a:xfrm>
            <a:off x="0" y="5755474"/>
            <a:ext cx="5586903" cy="1015663"/>
          </a:xfrm>
          <a:prstGeom prst="rect">
            <a:avLst/>
          </a:prstGeom>
          <a:solidFill>
            <a:schemeClr val="accent2">
              <a:lumMod val="20000"/>
              <a:lumOff val="80000"/>
            </a:schemeClr>
          </a:solidFill>
        </p:spPr>
        <p:txBody>
          <a:bodyPr wrap="square">
            <a:spAutoFit/>
          </a:bodyPr>
          <a:lstStyle/>
          <a:p>
            <a:r>
              <a:rPr lang="el-GR" sz="1200" b="1" dirty="0">
                <a:latin typeface="Times New Roman" panose="02020603050405020304" pitchFamily="18" charset="0"/>
                <a:cs typeface="Times New Roman" panose="02020603050405020304" pitchFamily="18" charset="0"/>
              </a:rPr>
              <a:t>Μέσα από τις περιπτώσεις </a:t>
            </a:r>
            <a:r>
              <a:rPr lang="el-GR" sz="1200" b="1">
                <a:latin typeface="Times New Roman" panose="02020603050405020304" pitchFamily="18" charset="0"/>
                <a:cs typeface="Times New Roman" panose="02020603050405020304" pitchFamily="18" charset="0"/>
              </a:rPr>
              <a:t>του Τουρκοκυπρίου </a:t>
            </a:r>
            <a:r>
              <a:rPr lang="el-GR" sz="1200" b="1" dirty="0">
                <a:latin typeface="Times New Roman" panose="02020603050405020304" pitchFamily="18" charset="0"/>
                <a:cs typeface="Times New Roman" panose="02020603050405020304" pitchFamily="18" charset="0"/>
              </a:rPr>
              <a:t>που θυσιάζει την περιουσία του για την ενίσχυση του </a:t>
            </a:r>
            <a:r>
              <a:rPr lang="el-GR" sz="1200" b="1" dirty="0" err="1">
                <a:latin typeface="Times New Roman" panose="02020603050405020304" pitchFamily="18" charset="0"/>
                <a:cs typeface="Times New Roman" panose="02020603050405020304" pitchFamily="18" charset="0"/>
              </a:rPr>
              <a:t>κεμαλικού</a:t>
            </a:r>
            <a:r>
              <a:rPr lang="el-GR" sz="1200" b="1" dirty="0">
                <a:latin typeface="Times New Roman" panose="02020603050405020304" pitchFamily="18" charset="0"/>
                <a:cs typeface="Times New Roman" panose="02020603050405020304" pitchFamily="18" charset="0"/>
              </a:rPr>
              <a:t> αγώνα και του Ελληνοκυπρίου που συμμετέχει ενεργά στη Μικρασιατική Εκστρατεία, αναδεικνύεται η ικανότητα του ατόμου να υπερβαίνει την προσωπική του σφαίρα και να εντάσσεται οργανικά στα μεγάλα ιδεολογικά και πολεμικά προσκλητήρια της εποχής του.</a:t>
            </a:r>
          </a:p>
        </p:txBody>
      </p:sp>
      <p:sp>
        <p:nvSpPr>
          <p:cNvPr id="8" name="TextBox 7">
            <a:extLst>
              <a:ext uri="{FF2B5EF4-FFF2-40B4-BE49-F238E27FC236}">
                <a16:creationId xmlns:a16="http://schemas.microsoft.com/office/drawing/2014/main" id="{213E012B-843C-F6A2-8092-DD6E193B5047}"/>
              </a:ext>
            </a:extLst>
          </p:cNvPr>
          <p:cNvSpPr txBox="1"/>
          <p:nvPr/>
        </p:nvSpPr>
        <p:spPr>
          <a:xfrm>
            <a:off x="5745761" y="6261257"/>
            <a:ext cx="6101442" cy="461665"/>
          </a:xfrm>
          <a:prstGeom prst="rect">
            <a:avLst/>
          </a:prstGeom>
          <a:solidFill>
            <a:schemeClr val="accent2"/>
          </a:solidFill>
        </p:spPr>
        <p:txBody>
          <a:bodyPr wrap="square">
            <a:spAutoFit/>
          </a:bodyPr>
          <a:lstStyle/>
          <a:p>
            <a:pPr algn="just"/>
            <a:r>
              <a:rPr lang="el-GR" sz="1200" b="1" dirty="0">
                <a:solidFill>
                  <a:srgbClr val="0A0A0A"/>
                </a:solidFill>
                <a:effectLst/>
                <a:latin typeface="Google Sans"/>
              </a:rPr>
              <a:t>Σήμερα, υπάρχουν ιδέες ή σκοποί που θα μπορούσαν να ωθήσουν έναν άνθρωπο να ξεπεράσει το προσωπικό του συμφέρον; </a:t>
            </a:r>
            <a:endParaRPr lang="el-GR" sz="1200" b="1" dirty="0"/>
          </a:p>
        </p:txBody>
      </p:sp>
    </p:spTree>
    <p:extLst>
      <p:ext uri="{BB962C8B-B14F-4D97-AF65-F5344CB8AC3E}">
        <p14:creationId xmlns:p14="http://schemas.microsoft.com/office/powerpoint/2010/main" val="2971204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4DD1C-0BF5-9614-DC38-956E02ADDE1C}"/>
            </a:ext>
          </a:extLst>
        </p:cNvPr>
        <p:cNvGrpSpPr/>
        <p:nvPr/>
      </p:nvGrpSpPr>
      <p:grpSpPr>
        <a:xfrm>
          <a:off x="0" y="0"/>
          <a:ext cx="0" cy="0"/>
          <a:chOff x="0" y="0"/>
          <a:chExt cx="0" cy="0"/>
        </a:xfrm>
      </p:grpSpPr>
      <p:pic>
        <p:nvPicPr>
          <p:cNvPr id="1026" name="Picture 2" descr="Παιδιά που διαβάζουν βιβλία">
            <a:extLst>
              <a:ext uri="{FF2B5EF4-FFF2-40B4-BE49-F238E27FC236}">
                <a16:creationId xmlns:a16="http://schemas.microsoft.com/office/drawing/2014/main" id="{918679F4-4C6F-37E5-1E37-3A8AF0F56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886" y="1135282"/>
            <a:ext cx="9637612" cy="39147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EC76ECFF-5323-F9C0-38D4-815A953BC623}"/>
              </a:ext>
            </a:extLst>
          </p:cNvPr>
          <p:cNvSpPr/>
          <p:nvPr/>
        </p:nvSpPr>
        <p:spPr>
          <a:xfrm>
            <a:off x="1426029" y="178675"/>
            <a:ext cx="9746468" cy="798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800" b="1" dirty="0">
                <a:solidFill>
                  <a:schemeClr val="tx1"/>
                </a:solidFill>
                <a:effectLst/>
                <a:ea typeface="Aptos" panose="020B0004020202020204" pitchFamily="34" charset="0"/>
              </a:rPr>
              <a:t>Διδακτικά  Εγχειρίδια</a:t>
            </a:r>
            <a:endParaRPr lang="el-CY" sz="1800" kern="100" dirty="0">
              <a:solidFill>
                <a:schemeClr val="tx1"/>
              </a:solidFill>
              <a:effectLst/>
              <a:ea typeface="Aptos" panose="020B0004020202020204" pitchFamily="34" charset="0"/>
              <a:cs typeface="Times New Roman" panose="02020603050405020304" pitchFamily="18" charset="0"/>
            </a:endParaRPr>
          </a:p>
        </p:txBody>
      </p:sp>
      <p:sp>
        <p:nvSpPr>
          <p:cNvPr id="4" name="Ορθογώνιο 3">
            <a:extLst>
              <a:ext uri="{FF2B5EF4-FFF2-40B4-BE49-F238E27FC236}">
                <a16:creationId xmlns:a16="http://schemas.microsoft.com/office/drawing/2014/main" id="{5B30D2CF-1C38-2827-DEE0-831F4B17E9EC}"/>
              </a:ext>
            </a:extLst>
          </p:cNvPr>
          <p:cNvSpPr/>
          <p:nvPr/>
        </p:nvSpPr>
        <p:spPr>
          <a:xfrm>
            <a:off x="1600200" y="5196953"/>
            <a:ext cx="9506983" cy="13980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l-GR" sz="1100" dirty="0">
                <a:solidFill>
                  <a:schemeClr val="tx1"/>
                </a:solidFill>
                <a:latin typeface="Aptos" panose="020B0004020202020204" pitchFamily="34" charset="0"/>
              </a:rPr>
              <a:t>Ε. </a:t>
            </a:r>
            <a:r>
              <a:rPr lang="el-GR" sz="1100" dirty="0" err="1">
                <a:solidFill>
                  <a:schemeClr val="tx1"/>
                </a:solidFill>
                <a:latin typeface="Aptos" panose="020B0004020202020204" pitchFamily="34" charset="0"/>
              </a:rPr>
              <a:t>Λούβη</a:t>
            </a:r>
            <a:r>
              <a:rPr lang="el-GR" sz="1100" dirty="0">
                <a:solidFill>
                  <a:schemeClr val="tx1"/>
                </a:solidFill>
                <a:latin typeface="Aptos" panose="020B0004020202020204" pitchFamily="34" charset="0"/>
              </a:rPr>
              <a:t>, Δ. Χρ. </a:t>
            </a:r>
            <a:r>
              <a:rPr lang="el-GR" sz="1100" dirty="0" err="1">
                <a:solidFill>
                  <a:schemeClr val="tx1"/>
                </a:solidFill>
                <a:latin typeface="Aptos" panose="020B0004020202020204" pitchFamily="34" charset="0"/>
              </a:rPr>
              <a:t>Ξιφαράς</a:t>
            </a:r>
            <a:r>
              <a:rPr lang="el-GR" sz="1100" dirty="0">
                <a:solidFill>
                  <a:schemeClr val="tx1"/>
                </a:solidFill>
                <a:latin typeface="Aptos" panose="020B0004020202020204" pitchFamily="34" charset="0"/>
              </a:rPr>
              <a:t>, </a:t>
            </a:r>
            <a:r>
              <a:rPr lang="el-GR" sz="1100" i="1" dirty="0">
                <a:solidFill>
                  <a:schemeClr val="tx1"/>
                </a:solidFill>
                <a:latin typeface="Aptos" panose="020B0004020202020204" pitchFamily="34" charset="0"/>
              </a:rPr>
              <a:t>Νεότερη και Σύγχρονη Ιστορία Γ΄ Γυμνασίου</a:t>
            </a:r>
            <a:r>
              <a:rPr lang="el-GR" sz="1100" dirty="0">
                <a:solidFill>
                  <a:schemeClr val="tx1"/>
                </a:solidFill>
                <a:latin typeface="Aptos" panose="020B0004020202020204" pitchFamily="34" charset="0"/>
              </a:rPr>
              <a:t>, ΙΤΥΕ «Διόφαντος», Αθήνα 2016. </a:t>
            </a:r>
            <a:r>
              <a:rPr lang="el-GR" sz="1100" kern="100" dirty="0">
                <a:solidFill>
                  <a:schemeClr val="tx1"/>
                </a:solidFill>
                <a:latin typeface="Aptos" panose="020B0004020202020204" pitchFamily="34" charset="0"/>
                <a:ea typeface="Aptos" panose="020B0004020202020204" pitchFamily="34" charset="0"/>
                <a:cs typeface="Times New Roman" panose="02020603050405020304" pitchFamily="18" charset="0"/>
              </a:rPr>
              <a:t> σ. 105-107, 121-122.</a:t>
            </a:r>
            <a:endParaRPr lang="el-CY" sz="1100" kern="100" dirty="0">
              <a:solidFill>
                <a:schemeClr val="tx1"/>
              </a:solidFill>
              <a:latin typeface="Aptos" panose="020B0004020202020204" pitchFamily="34" charset="0"/>
              <a:ea typeface="Aptos" panose="020B0004020202020204" pitchFamily="34" charset="0"/>
              <a:cs typeface="Times New Roman" panose="02020603050405020304" pitchFamily="18" charset="0"/>
            </a:endParaRPr>
          </a:p>
          <a:p>
            <a:pPr algn="just"/>
            <a:r>
              <a:rPr lang="el-CY" sz="1100" dirty="0">
                <a:solidFill>
                  <a:schemeClr val="tx1"/>
                </a:solidFill>
                <a:latin typeface="Aptos" panose="020B0004020202020204" pitchFamily="34" charset="0"/>
                <a:ea typeface="Calibri" panose="020F0502020204030204" pitchFamily="34" charset="0"/>
                <a:cs typeface="Times New Roman" panose="02020603050405020304" pitchFamily="18" charset="0"/>
              </a:rPr>
              <a:t>Αγγελική Παντελίδου, Καλλιόπη Πρωτοπαπά, Σάββας Γιαλλουρίδης, </a:t>
            </a:r>
            <a:r>
              <a:rPr lang="el-CY" sz="1100" i="1" dirty="0">
                <a:solidFill>
                  <a:schemeClr val="tx1"/>
                </a:solidFill>
                <a:latin typeface="Aptos" panose="020B0004020202020204" pitchFamily="34" charset="0"/>
                <a:ea typeface="Calibri" panose="020F0502020204030204" pitchFamily="34" charset="0"/>
                <a:cs typeface="Times New Roman" panose="02020603050405020304" pitchFamily="18" charset="0"/>
              </a:rPr>
              <a:t>Ιστορία της Κύπρου για το Γυμνάσιο</a:t>
            </a:r>
            <a:r>
              <a:rPr lang="el-CY" sz="1100" dirty="0">
                <a:solidFill>
                  <a:schemeClr val="tx1"/>
                </a:solidFill>
                <a:latin typeface="Aptos" panose="020B0004020202020204" pitchFamily="34" charset="0"/>
                <a:ea typeface="Calibri" panose="020F0502020204030204" pitchFamily="34" charset="0"/>
                <a:cs typeface="Times New Roman" panose="02020603050405020304" pitchFamily="18" charset="0"/>
              </a:rPr>
              <a:t>, Υπηρεσία Ανάπτυξης Προγραμμάτων, Λευκωσία, 1994, σ</a:t>
            </a:r>
            <a:r>
              <a:rPr lang="el-GR" sz="1100" dirty="0">
                <a:solidFill>
                  <a:schemeClr val="tx1"/>
                </a:solidFill>
                <a:latin typeface="Aptos" panose="020B0004020202020204" pitchFamily="34" charset="0"/>
                <a:ea typeface="Calibri" panose="020F0502020204030204" pitchFamily="34" charset="0"/>
                <a:cs typeface="Times New Roman" panose="02020603050405020304" pitchFamily="18" charset="0"/>
              </a:rPr>
              <a:t>ελ</a:t>
            </a:r>
            <a:r>
              <a:rPr lang="el-CY" sz="1100" dirty="0">
                <a:solidFill>
                  <a:schemeClr val="tx1"/>
                </a:solidFill>
                <a:latin typeface="Aptos" panose="020B0004020202020204" pitchFamily="34" charset="0"/>
                <a:ea typeface="Calibri" panose="020F0502020204030204" pitchFamily="34" charset="0"/>
                <a:cs typeface="Times New Roman" panose="02020603050405020304" pitchFamily="18" charset="0"/>
              </a:rPr>
              <a:t>.</a:t>
            </a:r>
            <a:r>
              <a:rPr lang="el-GR" sz="1100" dirty="0">
                <a:solidFill>
                  <a:schemeClr val="tx1"/>
                </a:solidFill>
                <a:latin typeface="Aptos" panose="020B0004020202020204" pitchFamily="34" charset="0"/>
                <a:ea typeface="Calibri" panose="020F0502020204030204" pitchFamily="34" charset="0"/>
                <a:cs typeface="Times New Roman" panose="02020603050405020304" pitchFamily="18" charset="0"/>
              </a:rPr>
              <a:t> 110.</a:t>
            </a:r>
          </a:p>
          <a:p>
            <a:pPr algn="just"/>
            <a:r>
              <a:rPr lang="el-GR" sz="1100" dirty="0">
                <a:solidFill>
                  <a:schemeClr val="tx1"/>
                </a:solidFill>
                <a:latin typeface="Aptos" panose="020B0004020202020204" pitchFamily="34" charset="0"/>
              </a:rPr>
              <a:t>Ι. </a:t>
            </a:r>
            <a:r>
              <a:rPr lang="el-GR" sz="1100" dirty="0" err="1">
                <a:solidFill>
                  <a:schemeClr val="tx1"/>
                </a:solidFill>
                <a:latin typeface="Aptos" panose="020B0004020202020204" pitchFamily="34" charset="0"/>
              </a:rPr>
              <a:t>Κολιόπουλος</a:t>
            </a:r>
            <a:r>
              <a:rPr lang="el-GR" sz="1100" dirty="0">
                <a:solidFill>
                  <a:schemeClr val="tx1"/>
                </a:solidFill>
                <a:latin typeface="Aptos" panose="020B0004020202020204" pitchFamily="34" charset="0"/>
              </a:rPr>
              <a:t>, Κ. </a:t>
            </a:r>
            <a:r>
              <a:rPr lang="el-GR" sz="1100" dirty="0" err="1">
                <a:solidFill>
                  <a:schemeClr val="tx1"/>
                </a:solidFill>
                <a:latin typeface="Aptos" panose="020B0004020202020204" pitchFamily="34" charset="0"/>
              </a:rPr>
              <a:t>Σβολόπουλος</a:t>
            </a:r>
            <a:r>
              <a:rPr lang="el-GR" sz="1100" dirty="0">
                <a:solidFill>
                  <a:schemeClr val="tx1"/>
                </a:solidFill>
                <a:latin typeface="Aptos" panose="020B0004020202020204" pitchFamily="34" charset="0"/>
              </a:rPr>
              <a:t>, Ε. Χατζηβασιλείου, Θ. </a:t>
            </a:r>
            <a:r>
              <a:rPr lang="el-GR" sz="1100" dirty="0" err="1">
                <a:solidFill>
                  <a:schemeClr val="tx1"/>
                </a:solidFill>
                <a:latin typeface="Aptos" panose="020B0004020202020204" pitchFamily="34" charset="0"/>
              </a:rPr>
              <a:t>Νημάς</a:t>
            </a:r>
            <a:r>
              <a:rPr lang="el-GR" sz="1100" dirty="0">
                <a:solidFill>
                  <a:schemeClr val="tx1"/>
                </a:solidFill>
                <a:latin typeface="Aptos" panose="020B0004020202020204" pitchFamily="34" charset="0"/>
              </a:rPr>
              <a:t> , Χ. </a:t>
            </a:r>
            <a:r>
              <a:rPr lang="el-GR" sz="1100" dirty="0" err="1">
                <a:solidFill>
                  <a:schemeClr val="tx1"/>
                </a:solidFill>
                <a:latin typeface="Aptos" panose="020B0004020202020204" pitchFamily="34" charset="0"/>
              </a:rPr>
              <a:t>Σχολινάκη</a:t>
            </a:r>
            <a:r>
              <a:rPr lang="el-GR" sz="1100" dirty="0">
                <a:solidFill>
                  <a:schemeClr val="tx1"/>
                </a:solidFill>
                <a:latin typeface="Aptos" panose="020B0004020202020204" pitchFamily="34" charset="0"/>
              </a:rPr>
              <a:t>-Χελιώτη, </a:t>
            </a:r>
            <a:r>
              <a:rPr lang="el-GR" sz="1100" i="1" dirty="0">
                <a:solidFill>
                  <a:schemeClr val="tx1"/>
                </a:solidFill>
                <a:latin typeface="Aptos" panose="020B0004020202020204" pitchFamily="34" charset="0"/>
              </a:rPr>
              <a:t>Ιστορία του Νεότερου και του Σύγχρονου Κόσμου (από το 1815 έως σήμερα)</a:t>
            </a:r>
            <a:r>
              <a:rPr lang="el-GR" sz="1100" dirty="0">
                <a:solidFill>
                  <a:schemeClr val="tx1"/>
                </a:solidFill>
                <a:latin typeface="Aptos" panose="020B0004020202020204" pitchFamily="34" charset="0"/>
              </a:rPr>
              <a:t>, Γ΄ Τάξη Γενικού Λυκείου, Βιβλίο Μαθητή, ΥΠΔΜΘ - ΙΤΥΕ-ΔΙΟΦΑΝΤΟΣ, Αθήνα 2016, σ. 88-93.</a:t>
            </a:r>
          </a:p>
          <a:p>
            <a:pPr algn="just"/>
            <a:r>
              <a:rPr lang="el-GR" sz="1100" dirty="0">
                <a:solidFill>
                  <a:schemeClr val="tx1"/>
                </a:solidFill>
                <a:latin typeface="Aptos" panose="020B0004020202020204" pitchFamily="34" charset="0"/>
              </a:rPr>
              <a:t>Α. Παντελίδου, Κ. Χατζηκωστή, Χ. Σαββίδου, Κ. Κατσώνη, </a:t>
            </a:r>
            <a:r>
              <a:rPr lang="el-GR" sz="1100" i="1" dirty="0">
                <a:solidFill>
                  <a:schemeClr val="tx1"/>
                </a:solidFill>
                <a:latin typeface="Aptos" panose="020B0004020202020204" pitchFamily="34" charset="0"/>
              </a:rPr>
              <a:t>Ιστορία της Κύπρου. Μεσαιωνική – Νεότερη (1192-1974</a:t>
            </a:r>
            <a:r>
              <a:rPr lang="el-GR" sz="1100" dirty="0">
                <a:solidFill>
                  <a:schemeClr val="tx1"/>
                </a:solidFill>
                <a:latin typeface="Aptos" panose="020B0004020202020204" pitchFamily="34" charset="0"/>
              </a:rPr>
              <a:t>), ΥΠΠ-ΥΑΠ, Λευκωσία 2002, σ. 189, 221.</a:t>
            </a:r>
          </a:p>
          <a:p>
            <a:pPr algn="just"/>
            <a:r>
              <a:rPr lang="el-GR" sz="1100" dirty="0">
                <a:solidFill>
                  <a:schemeClr val="tx1"/>
                </a:solidFill>
                <a:latin typeface="Aptos" panose="020B0004020202020204" pitchFamily="34" charset="0"/>
              </a:rPr>
              <a:t>Π. </a:t>
            </a:r>
            <a:r>
              <a:rPr lang="el-GR" sz="1100" dirty="0" err="1">
                <a:solidFill>
                  <a:schemeClr val="tx1"/>
                </a:solidFill>
                <a:latin typeface="Aptos" panose="020B0004020202020204" pitchFamily="34" charset="0"/>
              </a:rPr>
              <a:t>Παπαπολυβίου</a:t>
            </a:r>
            <a:r>
              <a:rPr lang="el-GR" sz="1100" dirty="0">
                <a:solidFill>
                  <a:schemeClr val="tx1"/>
                </a:solidFill>
                <a:latin typeface="Aptos" panose="020B0004020202020204" pitchFamily="34" charset="0"/>
              </a:rPr>
              <a:t>, Η συμμετοχή των Κυπρίων στους εθνικούς αγώνες. (https://istom.schools.ac.cy/index.php/el/yliko/chrisimo-yliko/15-chrisimo-yliko/132-c-gymnasiou)</a:t>
            </a:r>
            <a:endParaRPr lang="el-CY" sz="1100" dirty="0">
              <a:solidFill>
                <a:schemeClr val="tx1"/>
              </a:solidFill>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6705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Ωρολόγιο πρόγραμμα διδασκαλίας – ΓΥΜΝΑΣΙΟ ΑΝΩΓΕΙΩΝ">
            <a:extLst>
              <a:ext uri="{FF2B5EF4-FFF2-40B4-BE49-F238E27FC236}">
                <a16:creationId xmlns:a16="http://schemas.microsoft.com/office/drawing/2014/main" id="{9ED78206-0221-49EF-99E6-95D4A9D67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8363" y="571500"/>
            <a:ext cx="7915275"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Φυσαλίδα σκέψης: Σύννεφο 1">
            <a:extLst>
              <a:ext uri="{FF2B5EF4-FFF2-40B4-BE49-F238E27FC236}">
                <a16:creationId xmlns:a16="http://schemas.microsoft.com/office/drawing/2014/main" id="{B02FD06D-0D90-443E-B354-79DD5A59A293}"/>
              </a:ext>
            </a:extLst>
          </p:cNvPr>
          <p:cNvSpPr/>
          <p:nvPr/>
        </p:nvSpPr>
        <p:spPr>
          <a:xfrm>
            <a:off x="1418897" y="567559"/>
            <a:ext cx="3373820" cy="129277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4" name="Φυσαλίδα σκέψης: Σύννεφο 3">
            <a:extLst>
              <a:ext uri="{FF2B5EF4-FFF2-40B4-BE49-F238E27FC236}">
                <a16:creationId xmlns:a16="http://schemas.microsoft.com/office/drawing/2014/main" id="{F43435B4-73AC-4445-A196-E64B5D878452}"/>
              </a:ext>
            </a:extLst>
          </p:cNvPr>
          <p:cNvSpPr/>
          <p:nvPr/>
        </p:nvSpPr>
        <p:spPr>
          <a:xfrm>
            <a:off x="5985642" y="173421"/>
            <a:ext cx="3373820" cy="1292772"/>
          </a:xfrm>
          <a:prstGeom prst="cloud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5" name="Φυσαλίδα σκέψης: Σύννεφο 4">
            <a:extLst>
              <a:ext uri="{FF2B5EF4-FFF2-40B4-BE49-F238E27FC236}">
                <a16:creationId xmlns:a16="http://schemas.microsoft.com/office/drawing/2014/main" id="{D1074594-855D-48FE-991D-A3E7F1F6D10B}"/>
              </a:ext>
            </a:extLst>
          </p:cNvPr>
          <p:cNvSpPr/>
          <p:nvPr/>
        </p:nvSpPr>
        <p:spPr>
          <a:xfrm>
            <a:off x="783021" y="3704898"/>
            <a:ext cx="3373820" cy="1292772"/>
          </a:xfrm>
          <a:prstGeom prst="cloud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6" name="Φυσαλίδα σκέψης: Σύννεφο 5">
            <a:extLst>
              <a:ext uri="{FF2B5EF4-FFF2-40B4-BE49-F238E27FC236}">
                <a16:creationId xmlns:a16="http://schemas.microsoft.com/office/drawing/2014/main" id="{68B562CF-20CB-4B65-BF81-08EBC09E257A}"/>
              </a:ext>
            </a:extLst>
          </p:cNvPr>
          <p:cNvSpPr/>
          <p:nvPr/>
        </p:nvSpPr>
        <p:spPr>
          <a:xfrm>
            <a:off x="4566745" y="4993728"/>
            <a:ext cx="3373820" cy="1292772"/>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
        <p:nvSpPr>
          <p:cNvPr id="7" name="Φυσαλίδα σκέψης: Σύννεφο 6">
            <a:extLst>
              <a:ext uri="{FF2B5EF4-FFF2-40B4-BE49-F238E27FC236}">
                <a16:creationId xmlns:a16="http://schemas.microsoft.com/office/drawing/2014/main" id="{5E46111C-B0A5-4C23-A629-B4B88E3E5CDA}"/>
              </a:ext>
            </a:extLst>
          </p:cNvPr>
          <p:cNvSpPr/>
          <p:nvPr/>
        </p:nvSpPr>
        <p:spPr>
          <a:xfrm>
            <a:off x="8571187" y="3326524"/>
            <a:ext cx="3373820" cy="1292772"/>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solidFill>
                  <a:schemeClr val="tx1"/>
                </a:solidFill>
              </a:rPr>
              <a:t>Διάλειμμα </a:t>
            </a:r>
            <a:endParaRPr lang="el-CY" sz="3200" dirty="0">
              <a:solidFill>
                <a:schemeClr val="tx1"/>
              </a:solidFill>
            </a:endParaRPr>
          </a:p>
        </p:txBody>
      </p:sp>
    </p:spTree>
    <p:extLst>
      <p:ext uri="{BB962C8B-B14F-4D97-AF65-F5344CB8AC3E}">
        <p14:creationId xmlns:p14="http://schemas.microsoft.com/office/powerpoint/2010/main" val="1395144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439001-3041-5E35-D6CA-00F30A79B03B}"/>
              </a:ext>
            </a:extLst>
          </p:cNvPr>
          <p:cNvSpPr>
            <a:spLocks noGrp="1"/>
          </p:cNvSpPr>
          <p:nvPr>
            <p:ph type="title"/>
          </p:nvPr>
        </p:nvSpPr>
        <p:spPr>
          <a:xfrm>
            <a:off x="707570" y="1820238"/>
            <a:ext cx="9655629" cy="814105"/>
          </a:xfrm>
          <a:ln w="57150">
            <a:solidFill>
              <a:schemeClr val="tx1"/>
            </a:solidFill>
          </a:ln>
        </p:spPr>
        <p:txBody>
          <a:bodyPr>
            <a:noAutofit/>
          </a:bodyPr>
          <a:lstStyle/>
          <a:p>
            <a:pPr marL="342900" indent="-342900" algn="just">
              <a:buFont typeface="Wingdings" panose="05000000000000000000" pitchFamily="2" charset="2"/>
              <a:buChar char="q"/>
            </a:pPr>
            <a:r>
              <a:rPr lang="el-GR" altLang="el-GR" sz="2400" b="1" dirty="0">
                <a:solidFill>
                  <a:srgbClr val="0A0A0A"/>
                </a:solidFill>
                <a:latin typeface="Aptos" panose="020B0004020202020204" pitchFamily="34" charset="0"/>
              </a:rPr>
              <a:t>Η εισήγηση εξετάζει τους ιστορικούς δεσμούς Μικράς Ασίας και Κύπρου μέσα από τα ορόσημα του 499 π.Χ. και του 1922.</a:t>
            </a:r>
            <a:br>
              <a:rPr lang="el-GR" altLang="el-GR" sz="2400" b="1" dirty="0">
                <a:solidFill>
                  <a:srgbClr val="0A0A0A"/>
                </a:solidFill>
                <a:latin typeface="Aptos" panose="020B0004020202020204" pitchFamily="34" charset="0"/>
              </a:rPr>
            </a:br>
            <a:endParaRPr lang="el-GR" sz="2400" b="1" dirty="0">
              <a:latin typeface="Aptos" panose="020B0004020202020204" pitchFamily="34" charset="0"/>
            </a:endParaRPr>
          </a:p>
        </p:txBody>
      </p:sp>
      <p:sp>
        <p:nvSpPr>
          <p:cNvPr id="5" name="Τίτλος 1">
            <a:extLst>
              <a:ext uri="{FF2B5EF4-FFF2-40B4-BE49-F238E27FC236}">
                <a16:creationId xmlns:a16="http://schemas.microsoft.com/office/drawing/2014/main" id="{AFDB44F2-21A0-3978-7A46-7ACF3EB11741}"/>
              </a:ext>
            </a:extLst>
          </p:cNvPr>
          <p:cNvSpPr txBox="1">
            <a:spLocks/>
          </p:cNvSpPr>
          <p:nvPr/>
        </p:nvSpPr>
        <p:spPr>
          <a:xfrm>
            <a:off x="707570" y="3429000"/>
            <a:ext cx="9655629" cy="1227762"/>
          </a:xfrm>
          <a:prstGeom prst="rect">
            <a:avLst/>
          </a:prstGeom>
          <a:ln w="5715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342900" indent="-342900" algn="just">
              <a:buFont typeface="Wingdings" panose="05000000000000000000" pitchFamily="2" charset="2"/>
              <a:buChar char="q"/>
            </a:pPr>
            <a:r>
              <a:rPr lang="el-GR" altLang="el-GR" sz="2400" b="1" dirty="0">
                <a:solidFill>
                  <a:srgbClr val="0A0A0A"/>
                </a:solidFill>
                <a:latin typeface="Aptos" panose="020B0004020202020204" pitchFamily="34" charset="0"/>
              </a:rPr>
              <a:t>Μέσα από τη σύγκριση πηγών και αφηγημάτων, προτείνεται ένα διδακτικό μοντέλο που καλλιεργεί την κριτική σκέψη και την ιστορική </a:t>
            </a:r>
            <a:r>
              <a:rPr lang="el-GR" altLang="el-GR" sz="2400" b="1" dirty="0" err="1">
                <a:solidFill>
                  <a:srgbClr val="0A0A0A"/>
                </a:solidFill>
                <a:latin typeface="Aptos" panose="020B0004020202020204" pitchFamily="34" charset="0"/>
              </a:rPr>
              <a:t>ενσυναίσθηση</a:t>
            </a:r>
            <a:r>
              <a:rPr lang="el-GR" altLang="el-GR" sz="2400" b="1" dirty="0">
                <a:solidFill>
                  <a:srgbClr val="0A0A0A"/>
                </a:solidFill>
                <a:latin typeface="Aptos" panose="020B0004020202020204" pitchFamily="34" charset="0"/>
              </a:rPr>
              <a:t> των μαθητών/μαθητριών.</a:t>
            </a:r>
            <a:endParaRPr lang="el-GR" sz="2400" b="1" dirty="0">
              <a:latin typeface="Aptos" panose="020B0004020202020204" pitchFamily="34" charset="0"/>
            </a:endParaRPr>
          </a:p>
        </p:txBody>
      </p:sp>
    </p:spTree>
    <p:extLst>
      <p:ext uri="{BB962C8B-B14F-4D97-AF65-F5344CB8AC3E}">
        <p14:creationId xmlns:p14="http://schemas.microsoft.com/office/powerpoint/2010/main" val="1992507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Διδακτικές προσεγγίσεις στο μάθημα της Ιστορίας στο Γυμνάσιο ΄΄ - Κέντρο  Αγωγής Παιδιού &amp; Εφήβου">
            <a:extLst>
              <a:ext uri="{FF2B5EF4-FFF2-40B4-BE49-F238E27FC236}">
                <a16:creationId xmlns:a16="http://schemas.microsoft.com/office/drawing/2014/main" id="{038FF862-2D66-1D22-0E4A-A7A593ED5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0642" y="2464054"/>
            <a:ext cx="3278331" cy="28699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Φυσαλίδα ομιλίας: Ορθογώνιο 5">
            <a:extLst>
              <a:ext uri="{FF2B5EF4-FFF2-40B4-BE49-F238E27FC236}">
                <a16:creationId xmlns:a16="http://schemas.microsoft.com/office/drawing/2014/main" id="{4148B4FB-77ED-7498-2336-F02C56D60578}"/>
              </a:ext>
            </a:extLst>
          </p:cNvPr>
          <p:cNvSpPr/>
          <p:nvPr/>
        </p:nvSpPr>
        <p:spPr>
          <a:xfrm>
            <a:off x="1017813" y="3780055"/>
            <a:ext cx="3058885" cy="1510401"/>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Οι ιστορίες  διαφέρουν, επειδή  αποτελούν  προϊόν  αποφάσεων.</a:t>
            </a:r>
          </a:p>
          <a:p>
            <a:pPr algn="ctr"/>
            <a:endParaRPr lang="el-GR" dirty="0"/>
          </a:p>
        </p:txBody>
      </p:sp>
      <p:sp>
        <p:nvSpPr>
          <p:cNvPr id="7" name="Φυσαλίδα ομιλίας: Ορθογώνιο 6">
            <a:extLst>
              <a:ext uri="{FF2B5EF4-FFF2-40B4-BE49-F238E27FC236}">
                <a16:creationId xmlns:a16="http://schemas.microsoft.com/office/drawing/2014/main" id="{AC024857-9FA0-3F40-46C2-34E3631D1A7C}"/>
              </a:ext>
            </a:extLst>
          </p:cNvPr>
          <p:cNvSpPr/>
          <p:nvPr/>
        </p:nvSpPr>
        <p:spPr>
          <a:xfrm>
            <a:off x="8087575" y="1415138"/>
            <a:ext cx="3908990" cy="227511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Κριτική  στάση  απέναντι  στις  αφηγήσεις : Μόλις  κατανοήσουμε  ότι  λαμβάνονται  αφηγήσεις, ίσως  μπορέσουμε  να αρχίσουμε  να τις αντιμετωπίζουμε  κριτικά.  </a:t>
            </a:r>
          </a:p>
          <a:p>
            <a:pPr algn="ctr"/>
            <a:endParaRPr lang="el-GR" dirty="0"/>
          </a:p>
        </p:txBody>
      </p:sp>
      <p:sp>
        <p:nvSpPr>
          <p:cNvPr id="8" name="Φυσαλίδα ομιλίας: Ορθογώνιο 7">
            <a:extLst>
              <a:ext uri="{FF2B5EF4-FFF2-40B4-BE49-F238E27FC236}">
                <a16:creationId xmlns:a16="http://schemas.microsoft.com/office/drawing/2014/main" id="{A3D8A949-BF2D-25E5-5FC7-2781A14A6770}"/>
              </a:ext>
            </a:extLst>
          </p:cNvPr>
          <p:cNvSpPr/>
          <p:nvPr/>
        </p:nvSpPr>
        <p:spPr>
          <a:xfrm>
            <a:off x="821871" y="5758541"/>
            <a:ext cx="3058885" cy="957943"/>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a:p>
            <a:pPr algn="ctr"/>
            <a:r>
              <a:rPr lang="el-GR" dirty="0">
                <a:solidFill>
                  <a:schemeClr val="tx1"/>
                </a:solidFill>
              </a:rPr>
              <a:t>Αποδόμηση  αναπαραστάσεων  του  παρελθόντος</a:t>
            </a:r>
          </a:p>
          <a:p>
            <a:pPr algn="ctr"/>
            <a:endParaRPr lang="el-GR" dirty="0"/>
          </a:p>
        </p:txBody>
      </p:sp>
      <p:sp>
        <p:nvSpPr>
          <p:cNvPr id="9" name="Φυσαλίδα ομιλίας: Ορθογώνιο 8">
            <a:extLst>
              <a:ext uri="{FF2B5EF4-FFF2-40B4-BE49-F238E27FC236}">
                <a16:creationId xmlns:a16="http://schemas.microsoft.com/office/drawing/2014/main" id="{5B21DEC7-C77B-9AAE-D921-7CD68F629E90}"/>
              </a:ext>
            </a:extLst>
          </p:cNvPr>
          <p:cNvSpPr/>
          <p:nvPr/>
        </p:nvSpPr>
        <p:spPr>
          <a:xfrm>
            <a:off x="4272643" y="1390263"/>
            <a:ext cx="1970314" cy="95794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Ιστορία ως  δημιούργημα</a:t>
            </a:r>
          </a:p>
          <a:p>
            <a:pPr algn="ctr"/>
            <a:endParaRPr lang="el-GR" dirty="0"/>
          </a:p>
        </p:txBody>
      </p:sp>
      <p:sp>
        <p:nvSpPr>
          <p:cNvPr id="10" name="Φυσαλίδα ομιλίας: Ορθογώνιο 9">
            <a:extLst>
              <a:ext uri="{FF2B5EF4-FFF2-40B4-BE49-F238E27FC236}">
                <a16:creationId xmlns:a16="http://schemas.microsoft.com/office/drawing/2014/main" id="{A5B5AC8C-5BD2-79F6-5458-5B94472ADED5}"/>
              </a:ext>
            </a:extLst>
          </p:cNvPr>
          <p:cNvSpPr/>
          <p:nvPr/>
        </p:nvSpPr>
        <p:spPr>
          <a:xfrm>
            <a:off x="5993096" y="329300"/>
            <a:ext cx="1970314" cy="95794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ΤΙ ΑΠΟΣΙΩΠΑΤΑΙ</a:t>
            </a:r>
          </a:p>
          <a:p>
            <a:pPr algn="ctr"/>
            <a:endParaRPr lang="el-GR" dirty="0"/>
          </a:p>
        </p:txBody>
      </p:sp>
      <p:sp>
        <p:nvSpPr>
          <p:cNvPr id="11" name="Φυσαλίδα ομιλίας: Ορθογώνιο 10">
            <a:extLst>
              <a:ext uri="{FF2B5EF4-FFF2-40B4-BE49-F238E27FC236}">
                <a16:creationId xmlns:a16="http://schemas.microsoft.com/office/drawing/2014/main" id="{B12729A8-E0F7-FC79-7A9D-A142988D639B}"/>
              </a:ext>
            </a:extLst>
          </p:cNvPr>
          <p:cNvSpPr/>
          <p:nvPr/>
        </p:nvSpPr>
        <p:spPr>
          <a:xfrm>
            <a:off x="1001485" y="2552694"/>
            <a:ext cx="3058885" cy="95794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endParaRPr>
          </a:p>
          <a:p>
            <a:pPr algn="ctr"/>
            <a:r>
              <a:rPr lang="el-GR" dirty="0">
                <a:solidFill>
                  <a:schemeClr val="tx1"/>
                </a:solidFill>
              </a:rPr>
              <a:t>ΕΠΙΘΕΤΑ ΠΟΥ ΦΟΡΤΙΖΟΥΝ  ΣΥΝΑΙΣΘΗΜΑΤΙΚΑ ΤΟ  ΜΗΝΥΜΑ</a:t>
            </a:r>
          </a:p>
          <a:p>
            <a:pPr algn="ctr"/>
            <a:endParaRPr lang="el-GR" dirty="0"/>
          </a:p>
        </p:txBody>
      </p:sp>
      <p:sp>
        <p:nvSpPr>
          <p:cNvPr id="12" name="Φυσαλίδα ομιλίας: Ορθογώνιο 11">
            <a:extLst>
              <a:ext uri="{FF2B5EF4-FFF2-40B4-BE49-F238E27FC236}">
                <a16:creationId xmlns:a16="http://schemas.microsoft.com/office/drawing/2014/main" id="{AC0BA559-A06B-170D-30D7-DFF58FB1187D}"/>
              </a:ext>
            </a:extLst>
          </p:cNvPr>
          <p:cNvSpPr/>
          <p:nvPr/>
        </p:nvSpPr>
        <p:spPr>
          <a:xfrm>
            <a:off x="4446815" y="5570758"/>
            <a:ext cx="1970314" cy="95794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Η ΕΠΙΛΟΓΗ  ΛΕΞΕΩΝ</a:t>
            </a:r>
          </a:p>
          <a:p>
            <a:pPr algn="ctr"/>
            <a:endParaRPr lang="el-GR" dirty="0"/>
          </a:p>
        </p:txBody>
      </p:sp>
      <p:sp>
        <p:nvSpPr>
          <p:cNvPr id="13" name="Φυσαλίδα ομιλίας: Ορθογώνιο 12">
            <a:extLst>
              <a:ext uri="{FF2B5EF4-FFF2-40B4-BE49-F238E27FC236}">
                <a16:creationId xmlns:a16="http://schemas.microsoft.com/office/drawing/2014/main" id="{F07D1539-08DB-2C04-8487-7C5C90AF32D6}"/>
              </a:ext>
            </a:extLst>
          </p:cNvPr>
          <p:cNvSpPr/>
          <p:nvPr/>
        </p:nvSpPr>
        <p:spPr>
          <a:xfrm>
            <a:off x="1017814" y="1328057"/>
            <a:ext cx="1970314" cy="95794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 ΤΡΟΠΟΣ ΔΙΑΤΥΠΩΣΗΣ</a:t>
            </a:r>
          </a:p>
          <a:p>
            <a:pPr algn="ctr"/>
            <a:endParaRPr lang="el-GR" dirty="0"/>
          </a:p>
        </p:txBody>
      </p:sp>
      <p:sp>
        <p:nvSpPr>
          <p:cNvPr id="14" name="Φυσαλίδα ομιλίας: Ορθογώνιο 13">
            <a:extLst>
              <a:ext uri="{FF2B5EF4-FFF2-40B4-BE49-F238E27FC236}">
                <a16:creationId xmlns:a16="http://schemas.microsoft.com/office/drawing/2014/main" id="{4E314DD8-2FF1-09D1-3408-6F5A90541ABC}"/>
              </a:ext>
            </a:extLst>
          </p:cNvPr>
          <p:cNvSpPr/>
          <p:nvPr/>
        </p:nvSpPr>
        <p:spPr>
          <a:xfrm>
            <a:off x="9220200" y="141516"/>
            <a:ext cx="1970314" cy="95794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ΥΠΟΝΟΟΥΜΕΝΑ</a:t>
            </a:r>
          </a:p>
          <a:p>
            <a:pPr algn="ctr"/>
            <a:endParaRPr lang="el-GR" dirty="0"/>
          </a:p>
        </p:txBody>
      </p:sp>
      <p:sp>
        <p:nvSpPr>
          <p:cNvPr id="15" name="Φυσαλίδα ομιλίας: Ορθογώνιο 14">
            <a:extLst>
              <a:ext uri="{FF2B5EF4-FFF2-40B4-BE49-F238E27FC236}">
                <a16:creationId xmlns:a16="http://schemas.microsoft.com/office/drawing/2014/main" id="{5F8A232E-9B6B-C05E-4674-048F79083F2D}"/>
              </a:ext>
            </a:extLst>
          </p:cNvPr>
          <p:cNvSpPr/>
          <p:nvPr/>
        </p:nvSpPr>
        <p:spPr>
          <a:xfrm>
            <a:off x="3394387" y="297612"/>
            <a:ext cx="1970314" cy="95794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ΠΟΙΑ ΣΥΜΦΕΡΟΝΤΑ</a:t>
            </a:r>
          </a:p>
          <a:p>
            <a:pPr algn="ctr"/>
            <a:endParaRPr lang="el-GR" dirty="0"/>
          </a:p>
        </p:txBody>
      </p:sp>
      <p:sp>
        <p:nvSpPr>
          <p:cNvPr id="16" name="Φυσαλίδα ομιλίας: Ορθογώνιο 15">
            <a:extLst>
              <a:ext uri="{FF2B5EF4-FFF2-40B4-BE49-F238E27FC236}">
                <a16:creationId xmlns:a16="http://schemas.microsoft.com/office/drawing/2014/main" id="{15BC322F-B061-AEFA-BF81-9C87268F3DC9}"/>
              </a:ext>
            </a:extLst>
          </p:cNvPr>
          <p:cNvSpPr/>
          <p:nvPr/>
        </p:nvSpPr>
        <p:spPr>
          <a:xfrm>
            <a:off x="1001486" y="103420"/>
            <a:ext cx="1970314" cy="957942"/>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ΠΟΙΟΣ ΜΙΛΑΕΙ </a:t>
            </a:r>
          </a:p>
          <a:p>
            <a:pPr algn="ctr"/>
            <a:endParaRPr lang="el-GR" dirty="0"/>
          </a:p>
        </p:txBody>
      </p:sp>
      <p:sp>
        <p:nvSpPr>
          <p:cNvPr id="17" name="Φυσαλίδα ομιλίας: Ορθογώνιο 16">
            <a:extLst>
              <a:ext uri="{FF2B5EF4-FFF2-40B4-BE49-F238E27FC236}">
                <a16:creationId xmlns:a16="http://schemas.microsoft.com/office/drawing/2014/main" id="{8F893DD1-320F-F3B2-DA43-7D818C993D93}"/>
              </a:ext>
            </a:extLst>
          </p:cNvPr>
          <p:cNvSpPr/>
          <p:nvPr/>
        </p:nvSpPr>
        <p:spPr>
          <a:xfrm>
            <a:off x="7963410" y="4430478"/>
            <a:ext cx="3695190" cy="1807034"/>
          </a:xfrm>
          <a:prstGeom prst="wedge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Αφηγηματικές  διεργασίες  της ιστορικής  ερμηνείας : προοπτική, εστίαση, σκηνή και σύνοψη</a:t>
            </a:r>
          </a:p>
          <a:p>
            <a:pPr algn="ctr"/>
            <a:endParaRPr lang="el-GR" dirty="0"/>
          </a:p>
        </p:txBody>
      </p:sp>
    </p:spTree>
    <p:extLst>
      <p:ext uri="{BB962C8B-B14F-4D97-AF65-F5344CB8AC3E}">
        <p14:creationId xmlns:p14="http://schemas.microsoft.com/office/powerpoint/2010/main" val="1819710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ινακίδα Στοκ Εικονογραφήσεις, Vectors, &amp; Clipart – (255,426 ...">
            <a:extLst>
              <a:ext uri="{FF2B5EF4-FFF2-40B4-BE49-F238E27FC236}">
                <a16:creationId xmlns:a16="http://schemas.microsoft.com/office/drawing/2014/main" id="{26378457-6B72-1E65-55B9-E563329FB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34056"/>
            <a:ext cx="9862456" cy="6021463"/>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F0AC93A7-BAFA-A153-DB01-0A405CA16016}"/>
              </a:ext>
            </a:extLst>
          </p:cNvPr>
          <p:cNvSpPr/>
          <p:nvPr/>
        </p:nvSpPr>
        <p:spPr>
          <a:xfrm>
            <a:off x="2601687" y="2242457"/>
            <a:ext cx="7151914" cy="11865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www.e-charalambous.com</a:t>
            </a:r>
            <a:endParaRPr lang="el-CY" sz="4400" dirty="0"/>
          </a:p>
        </p:txBody>
      </p:sp>
    </p:spTree>
    <p:extLst>
      <p:ext uri="{BB962C8B-B14F-4D97-AF65-F5344CB8AC3E}">
        <p14:creationId xmlns:p14="http://schemas.microsoft.com/office/powerpoint/2010/main" val="56856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F543E04-9BA8-7AE3-B8B4-CA014FBAA7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9FA41A-A5F7-5987-904A-BAC0B52DC886}"/>
              </a:ext>
            </a:extLst>
          </p:cNvPr>
          <p:cNvSpPr txBox="1"/>
          <p:nvPr/>
        </p:nvSpPr>
        <p:spPr>
          <a:xfrm>
            <a:off x="1121229" y="544286"/>
            <a:ext cx="11070771" cy="5475514"/>
          </a:xfrm>
          <a:prstGeom prst="rect">
            <a:avLst/>
          </a:prstGeom>
        </p:spPr>
        <p:txBody>
          <a:bodyPr vert="horz" lIns="91440" tIns="45720" rIns="91440" bIns="45720" rtlCol="0" anchor="ctr">
            <a:noAutofit/>
          </a:bodyPr>
          <a:lstStyle/>
          <a:p>
            <a:pPr indent="-384048" defTabSz="914400">
              <a:lnSpc>
                <a:spcPct val="94000"/>
              </a:lnSpc>
              <a:spcAft>
                <a:spcPts val="200"/>
              </a:spcAft>
              <a:buFont typeface="Franklin Gothic Book" panose="020B0503020102020204" pitchFamily="34" charset="0"/>
              <a:buNone/>
            </a:pPr>
            <a:r>
              <a:rPr lang="en-US" sz="2000" b="1" dirty="0" err="1">
                <a:solidFill>
                  <a:schemeClr val="tx2"/>
                </a:solidFill>
                <a:effectLst/>
                <a:latin typeface="Times New Roman" panose="02020603050405020304" pitchFamily="18" charset="0"/>
                <a:cs typeface="Times New Roman" panose="02020603050405020304" pitchFamily="18" charset="0"/>
              </a:rPr>
              <a:t>Εισ</a:t>
            </a:r>
            <a:r>
              <a:rPr lang="en-US" sz="2000" b="1" dirty="0">
                <a:solidFill>
                  <a:schemeClr val="tx2"/>
                </a:solidFill>
                <a:effectLst/>
                <a:latin typeface="Times New Roman" panose="02020603050405020304" pitchFamily="18" charset="0"/>
                <a:cs typeface="Times New Roman" panose="02020603050405020304" pitchFamily="18" charset="0"/>
              </a:rPr>
              <a:t>αγωγή :</a:t>
            </a:r>
          </a:p>
          <a:p>
            <a:pPr indent="-384048" defTabSz="914400">
              <a:lnSpc>
                <a:spcPct val="94000"/>
              </a:lnSpc>
              <a:spcAft>
                <a:spcPts val="200"/>
              </a:spcAft>
              <a:buFont typeface="Franklin Gothic Book" panose="020B0503020102020204" pitchFamily="34" charset="0"/>
              <a:buNone/>
            </a:pPr>
            <a:endParaRPr lang="en-US" sz="2000" dirty="0">
              <a:solidFill>
                <a:schemeClr val="tx2"/>
              </a:solidFill>
              <a:effectLst/>
              <a:latin typeface="Times New Roman" panose="02020603050405020304" pitchFamily="18" charset="0"/>
              <a:cs typeface="Times New Roman" panose="02020603050405020304" pitchFamily="18" charset="0"/>
            </a:endParaRPr>
          </a:p>
          <a:p>
            <a:pPr indent="-384048" algn="just" defTabSz="914400">
              <a:lnSpc>
                <a:spcPct val="94000"/>
              </a:lnSpc>
              <a:spcAft>
                <a:spcPts val="200"/>
              </a:spcAft>
              <a:buFont typeface="Franklin Gothic Book" panose="020B0503020102020204" pitchFamily="34" charset="0"/>
              <a:buNone/>
            </a:pPr>
            <a:r>
              <a:rPr lang="en-US" sz="2000" dirty="0">
                <a:solidFill>
                  <a:schemeClr val="tx2"/>
                </a:solidFill>
                <a:effectLst/>
                <a:latin typeface="Times New Roman" panose="02020603050405020304" pitchFamily="18" charset="0"/>
                <a:cs typeface="Times New Roman" panose="02020603050405020304" pitchFamily="18" charset="0"/>
              </a:rPr>
              <a:t>Η πα</a:t>
            </a:r>
            <a:r>
              <a:rPr lang="en-US" sz="2000" dirty="0" err="1">
                <a:solidFill>
                  <a:schemeClr val="tx2"/>
                </a:solidFill>
                <a:effectLst/>
                <a:latin typeface="Times New Roman" panose="02020603050405020304" pitchFamily="18" charset="0"/>
                <a:cs typeface="Times New Roman" panose="02020603050405020304" pitchFamily="18" charset="0"/>
              </a:rPr>
              <a:t>ρούσ</a:t>
            </a:r>
            <a:r>
              <a:rPr lang="en-US" sz="2000" dirty="0">
                <a:solidFill>
                  <a:schemeClr val="tx2"/>
                </a:solidFill>
                <a:effectLst/>
                <a:latin typeface="Times New Roman" panose="02020603050405020304" pitchFamily="18" charset="0"/>
                <a:cs typeface="Times New Roman" panose="02020603050405020304" pitchFamily="18" charset="0"/>
              </a:rPr>
              <a:t>α εισήγηση διερευνά τους διαχρονικούς δεσμούς και τις κοινές ιστορικές τύχες Μικράς Ασίας και Κύπρου, εστιάζοντας σε δύο κομβικά ορόσημα: την Ιωνική Επανάσταση (499 π.Χ.) με την παράλληλη Επανάσταση του Ονήσιλου</a:t>
            </a:r>
            <a:r>
              <a:rPr lang="el-GR" sz="2000" dirty="0">
                <a:solidFill>
                  <a:schemeClr val="tx2"/>
                </a:solidFill>
                <a:latin typeface="Times New Roman" panose="02020603050405020304" pitchFamily="18" charset="0"/>
                <a:cs typeface="Times New Roman" panose="02020603050405020304" pitchFamily="18" charset="0"/>
              </a:rPr>
              <a:t> </a:t>
            </a:r>
            <a:r>
              <a:rPr lang="en-US" sz="2000" dirty="0">
                <a:solidFill>
                  <a:schemeClr val="tx2"/>
                </a:solidFill>
                <a:effectLst/>
                <a:latin typeface="Times New Roman" panose="02020603050405020304" pitchFamily="18" charset="0"/>
                <a:cs typeface="Times New Roman" panose="02020603050405020304" pitchFamily="18" charset="0"/>
              </a:rPr>
              <a:t>και τη Μικρασιατική Καταστροφή του 1922.</a:t>
            </a:r>
          </a:p>
          <a:p>
            <a:pPr indent="-384048" algn="just" defTabSz="914400">
              <a:lnSpc>
                <a:spcPct val="94000"/>
              </a:lnSpc>
              <a:spcAft>
                <a:spcPts val="200"/>
              </a:spcAft>
              <a:buFont typeface="Franklin Gothic Book" panose="020B0503020102020204" pitchFamily="34" charset="0"/>
              <a:buNone/>
            </a:pPr>
            <a:r>
              <a:rPr lang="el-GR" sz="2000" dirty="0">
                <a:latin typeface="Times New Roman" panose="02020603050405020304" pitchFamily="18" charset="0"/>
                <a:cs typeface="Times New Roman" panose="02020603050405020304" pitchFamily="18" charset="0"/>
              </a:rPr>
              <a:t>Στο πρώτο μέρος εξετάζονται οι διαφορετικές ερμηνευτικές προσεγγίσεις των εξεγέρσεων  του 499 π.Χ. : (α) το αφήγημα της "προαιώνιας φυλετικής ενότητας", (β) το αφήγημα των "υλιστικών οικονομικών αναγκών" που πυροδοτούν τους αγώνες και (γ) το αφήγημα της επανάστασης ως αποτελέσματος τυχοδιωκτισμού ή προσωπικού κινήτρου.</a:t>
            </a:r>
          </a:p>
          <a:p>
            <a:pPr indent="-384048" algn="just" defTabSz="914400">
              <a:lnSpc>
                <a:spcPct val="94000"/>
              </a:lnSpc>
              <a:spcAft>
                <a:spcPts val="200"/>
              </a:spcAft>
              <a:buFont typeface="Franklin Gothic Book" panose="020B0503020102020204" pitchFamily="34" charset="0"/>
              <a:buNone/>
            </a:pPr>
            <a:r>
              <a:rPr lang="el-GR" sz="2000" dirty="0">
                <a:latin typeface="Times New Roman" panose="02020603050405020304" pitchFamily="18" charset="0"/>
                <a:cs typeface="Times New Roman" panose="02020603050405020304" pitchFamily="18" charset="0"/>
              </a:rPr>
              <a:t>Στο δεύτερο μέρος, το 1922 προσεγγίζεται ως "καθρέφτης" της κυπριακής διχόνοιας. Αναλύεται η </a:t>
            </a:r>
            <a:r>
              <a:rPr lang="el-GR" sz="2000" dirty="0" err="1">
                <a:latin typeface="Times New Roman" panose="02020603050405020304" pitchFamily="18" charset="0"/>
                <a:cs typeface="Times New Roman" panose="02020603050405020304" pitchFamily="18" charset="0"/>
              </a:rPr>
              <a:t>πολυπρισματική</a:t>
            </a:r>
            <a:r>
              <a:rPr lang="el-GR" sz="2000" dirty="0">
                <a:latin typeface="Times New Roman" panose="02020603050405020304" pitchFamily="18" charset="0"/>
                <a:cs typeface="Times New Roman" panose="02020603050405020304" pitchFamily="18" charset="0"/>
              </a:rPr>
              <a:t> πρόσληψη των γεγονότων —ως Μικρασιατική Καταστροφή για τους Ελληνοκυπρίους και ως Πόλεμος Ανεξαρτησίας για τους Τουρκοκυπρίους— και εξετάζεται πώς αυτή η διάσταση επηρέασε τη διαμόρφωση των συλλογικών ταυτοτήτων στο νησί.</a:t>
            </a:r>
          </a:p>
          <a:p>
            <a:pPr indent="-384048" algn="just" defTabSz="914400">
              <a:lnSpc>
                <a:spcPct val="94000"/>
              </a:lnSpc>
              <a:spcAft>
                <a:spcPts val="200"/>
              </a:spcAft>
            </a:pPr>
            <a:r>
              <a:rPr lang="el-GR" altLang="el-GR" sz="2000" dirty="0">
                <a:latin typeface="Times New Roman" panose="02020603050405020304" pitchFamily="18" charset="0"/>
                <a:cs typeface="Times New Roman" panose="02020603050405020304" pitchFamily="18" charset="0"/>
              </a:rPr>
              <a:t>Η διδακτική πρόταση αξιοποιεί ρεπερτόρια λόγου από τον Τύπο, τα σχολικά εγχειρίδια και τη λογοτεχνία, επιδιώκοντας να μετατρέψει τη σχολική τάξη σε πεδίο κριτικής διερεύνησης. Στόχος είναι οι μαθητές/μαθήτριες, μέσα από τη σύγκριση πηγών, να αναπτύξουν ιστορική </a:t>
            </a:r>
            <a:r>
              <a:rPr lang="el-GR" altLang="el-GR" sz="2000" dirty="0" err="1">
                <a:latin typeface="Times New Roman" panose="02020603050405020304" pitchFamily="18" charset="0"/>
                <a:cs typeface="Times New Roman" panose="02020603050405020304" pitchFamily="18" charset="0"/>
              </a:rPr>
              <a:t>ενσυναίσθηση</a:t>
            </a:r>
            <a:r>
              <a:rPr lang="el-GR" altLang="el-GR" sz="2000" dirty="0">
                <a:latin typeface="Times New Roman" panose="02020603050405020304" pitchFamily="18" charset="0"/>
                <a:cs typeface="Times New Roman" panose="02020603050405020304" pitchFamily="18" charset="0"/>
              </a:rPr>
              <a:t> και να αντιληφθούν την Ιστορία ως μια ζωντανή, πολυδιάστατη διαδικασία.</a:t>
            </a:r>
          </a:p>
          <a:p>
            <a:pPr indent="-384048" algn="just" defTabSz="914400">
              <a:lnSpc>
                <a:spcPct val="94000"/>
              </a:lnSpc>
              <a:spcAft>
                <a:spcPts val="200"/>
              </a:spcAft>
              <a:buFont typeface="Franklin Gothic Book" panose="020B0503020102020204" pitchFamily="34" charset="0"/>
            </a:pPr>
            <a:endParaRPr lang="en-US" dirty="0">
              <a:solidFill>
                <a:schemeClr val="tx2"/>
              </a:solidFill>
              <a:latin typeface="Times New Roman" panose="02020603050405020304" pitchFamily="18" charset="0"/>
              <a:cs typeface="Times New Roman" panose="02020603050405020304" pitchFamily="18" charset="0"/>
            </a:endParaRPr>
          </a:p>
        </p:txBody>
      </p:sp>
      <p:sp>
        <p:nvSpPr>
          <p:cNvPr id="5" name="Rectangle 3">
            <a:extLst>
              <a:ext uri="{FF2B5EF4-FFF2-40B4-BE49-F238E27FC236}">
                <a16:creationId xmlns:a16="http://schemas.microsoft.com/office/drawing/2014/main" id="{3946F71D-90AE-1253-3BA6-343BA57ED8CC}"/>
              </a:ext>
            </a:extLst>
          </p:cNvPr>
          <p:cNvSpPr>
            <a:spLocks noChangeArrowheads="1"/>
          </p:cNvSpPr>
          <p:nvPr/>
        </p:nvSpPr>
        <p:spPr bwMode="auto">
          <a:xfrm>
            <a:off x="0" y="-2769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l-GR" altLang="el-GR" sz="1800" b="0" i="0" u="none" strike="noStrike" cap="none" normalizeH="0" baseline="0" dirty="0">
                <a:ln>
                  <a:noFill/>
                </a:ln>
                <a:solidFill>
                  <a:schemeClr val="tx1"/>
                </a:solidFill>
                <a:effectLst/>
                <a:latin typeface="Arial" panose="020B0604020202020204" pitchFamily="34" charset="0"/>
              </a:rPr>
            </a:b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84813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9BEDBE-E510-74AC-6055-356B063C2221}"/>
              </a:ext>
            </a:extLst>
          </p:cNvPr>
          <p:cNvSpPr>
            <a:spLocks noGrp="1"/>
          </p:cNvSpPr>
          <p:nvPr>
            <p:ph type="title"/>
          </p:nvPr>
        </p:nvSpPr>
        <p:spPr>
          <a:xfrm>
            <a:off x="1317170" y="3320141"/>
            <a:ext cx="10733313" cy="729343"/>
          </a:xfrm>
          <a:ln w="57150">
            <a:solidFill>
              <a:schemeClr val="tx1"/>
            </a:solidFill>
          </a:ln>
        </p:spPr>
        <p:txBody>
          <a:bodyPr>
            <a:noAutofit/>
          </a:bodyPr>
          <a:lstStyle/>
          <a:p>
            <a:pPr marL="342900" indent="-342900">
              <a:buFont typeface="Wingdings" panose="05000000000000000000" pitchFamily="2" charset="2"/>
              <a:buChar char="q"/>
            </a:pPr>
            <a:r>
              <a:rPr lang="el-GR" sz="2400" b="1" dirty="0">
                <a:solidFill>
                  <a:schemeClr val="tx1"/>
                </a:solidFill>
              </a:rPr>
              <a:t>την ανάπτυξη κριτικής σκέψης, </a:t>
            </a:r>
          </a:p>
        </p:txBody>
      </p:sp>
      <p:sp>
        <p:nvSpPr>
          <p:cNvPr id="3" name="Τίτλος 1">
            <a:extLst>
              <a:ext uri="{FF2B5EF4-FFF2-40B4-BE49-F238E27FC236}">
                <a16:creationId xmlns:a16="http://schemas.microsoft.com/office/drawing/2014/main" id="{1520ADE7-BFBD-7F9B-9791-80EC336B6D1A}"/>
              </a:ext>
            </a:extLst>
          </p:cNvPr>
          <p:cNvSpPr txBox="1">
            <a:spLocks/>
          </p:cNvSpPr>
          <p:nvPr/>
        </p:nvSpPr>
        <p:spPr>
          <a:xfrm>
            <a:off x="729343" y="1589314"/>
            <a:ext cx="11223170" cy="1240972"/>
          </a:xfrm>
          <a:prstGeom prst="rect">
            <a:avLst/>
          </a:prstGeom>
          <a:ln w="5715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just"/>
            <a:r>
              <a:rPr lang="el-GR" sz="2400" b="1" dirty="0">
                <a:solidFill>
                  <a:schemeClr val="tx1"/>
                </a:solidFill>
              </a:rPr>
              <a:t>Η καλλιέργεια του ιστορικού </a:t>
            </a:r>
            <a:r>
              <a:rPr lang="el-GR" sz="2400" b="1" dirty="0" err="1">
                <a:solidFill>
                  <a:schemeClr val="tx1"/>
                </a:solidFill>
              </a:rPr>
              <a:t>γραμματισμού</a:t>
            </a:r>
            <a:r>
              <a:rPr lang="el-GR" sz="2400" b="1" dirty="0">
                <a:solidFill>
                  <a:schemeClr val="tx1"/>
                </a:solidFill>
              </a:rPr>
              <a:t> </a:t>
            </a:r>
          </a:p>
          <a:p>
            <a:pPr algn="just"/>
            <a:r>
              <a:rPr lang="el-GR" sz="2400" b="1" dirty="0">
                <a:solidFill>
                  <a:schemeClr val="tx1"/>
                </a:solidFill>
              </a:rPr>
              <a:t>μέσω της συγκριτικής ανάλυσης της Ιωνικής Επανάστασης και της εξέγερσης του </a:t>
            </a:r>
            <a:r>
              <a:rPr lang="el-GR" sz="2400" b="1" dirty="0" err="1">
                <a:solidFill>
                  <a:schemeClr val="tx1"/>
                </a:solidFill>
              </a:rPr>
              <a:t>Ονήσιλου</a:t>
            </a:r>
            <a:r>
              <a:rPr lang="el-GR" sz="2400" b="1" dirty="0">
                <a:solidFill>
                  <a:schemeClr val="tx1"/>
                </a:solidFill>
              </a:rPr>
              <a:t>, με στόχο  </a:t>
            </a:r>
          </a:p>
        </p:txBody>
      </p:sp>
      <p:sp>
        <p:nvSpPr>
          <p:cNvPr id="4" name="Τίτλος 1">
            <a:extLst>
              <a:ext uri="{FF2B5EF4-FFF2-40B4-BE49-F238E27FC236}">
                <a16:creationId xmlns:a16="http://schemas.microsoft.com/office/drawing/2014/main" id="{06B9D711-2778-2B1D-1261-3DCCBB7E8E10}"/>
              </a:ext>
            </a:extLst>
          </p:cNvPr>
          <p:cNvSpPr txBox="1">
            <a:spLocks/>
          </p:cNvSpPr>
          <p:nvPr/>
        </p:nvSpPr>
        <p:spPr>
          <a:xfrm>
            <a:off x="1317170" y="4223656"/>
            <a:ext cx="10733313" cy="729343"/>
          </a:xfrm>
          <a:prstGeom prst="rect">
            <a:avLst/>
          </a:prstGeom>
          <a:ln w="5715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342900" indent="-342900">
              <a:buFont typeface="Wingdings" panose="05000000000000000000" pitchFamily="2" charset="2"/>
              <a:buChar char="q"/>
            </a:pPr>
            <a:r>
              <a:rPr lang="el-GR" sz="2400" b="1" dirty="0">
                <a:solidFill>
                  <a:schemeClr val="tx1"/>
                </a:solidFill>
              </a:rPr>
              <a:t>την ιστορική </a:t>
            </a:r>
            <a:r>
              <a:rPr lang="el-GR" sz="2400" b="1" dirty="0" err="1">
                <a:solidFill>
                  <a:schemeClr val="tx1"/>
                </a:solidFill>
              </a:rPr>
              <a:t>ενσυναίσθηση</a:t>
            </a:r>
            <a:r>
              <a:rPr lang="el-GR" sz="2400" b="1" dirty="0">
                <a:solidFill>
                  <a:schemeClr val="tx1"/>
                </a:solidFill>
              </a:rPr>
              <a:t> και  </a:t>
            </a:r>
          </a:p>
        </p:txBody>
      </p:sp>
      <p:sp>
        <p:nvSpPr>
          <p:cNvPr id="5" name="Τίτλος 1">
            <a:extLst>
              <a:ext uri="{FF2B5EF4-FFF2-40B4-BE49-F238E27FC236}">
                <a16:creationId xmlns:a16="http://schemas.microsoft.com/office/drawing/2014/main" id="{B5D2F5B3-D7D2-8606-71FB-4C4E15C069D1}"/>
              </a:ext>
            </a:extLst>
          </p:cNvPr>
          <p:cNvSpPr txBox="1">
            <a:spLocks/>
          </p:cNvSpPr>
          <p:nvPr/>
        </p:nvSpPr>
        <p:spPr>
          <a:xfrm>
            <a:off x="1317170" y="5301342"/>
            <a:ext cx="10733313" cy="914402"/>
          </a:xfrm>
          <a:prstGeom prst="rect">
            <a:avLst/>
          </a:prstGeom>
          <a:ln w="57150">
            <a:solidFill>
              <a:schemeClr val="tx1"/>
            </a:solidFill>
          </a:ln>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342900" indent="-342900">
              <a:buFont typeface="Wingdings" panose="05000000000000000000" pitchFamily="2" charset="2"/>
              <a:buChar char="q"/>
            </a:pPr>
            <a:r>
              <a:rPr lang="el-GR" sz="2400" b="1" dirty="0">
                <a:solidFill>
                  <a:schemeClr val="tx1"/>
                </a:solidFill>
              </a:rPr>
              <a:t>την κατανόηση των </a:t>
            </a:r>
            <a:r>
              <a:rPr lang="el-GR" sz="2400" b="1" dirty="0" err="1">
                <a:solidFill>
                  <a:schemeClr val="tx1"/>
                </a:solidFill>
              </a:rPr>
              <a:t>αιτιακών</a:t>
            </a:r>
            <a:r>
              <a:rPr lang="el-GR" sz="2400" b="1" dirty="0">
                <a:solidFill>
                  <a:schemeClr val="tx1"/>
                </a:solidFill>
              </a:rPr>
              <a:t> δεσμών μεταξύ γεωγραφίας και ιστορικών γεγονότων.</a:t>
            </a:r>
          </a:p>
        </p:txBody>
      </p:sp>
    </p:spTree>
    <p:extLst>
      <p:ext uri="{BB962C8B-B14F-4D97-AF65-F5344CB8AC3E}">
        <p14:creationId xmlns:p14="http://schemas.microsoft.com/office/powerpoint/2010/main" val="2452962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B02AD6-489A-8879-CB7B-846CC8ECB500}"/>
              </a:ext>
            </a:extLst>
          </p:cNvPr>
          <p:cNvSpPr>
            <a:spLocks noGrp="1"/>
          </p:cNvSpPr>
          <p:nvPr>
            <p:ph type="title"/>
          </p:nvPr>
        </p:nvSpPr>
        <p:spPr>
          <a:xfrm>
            <a:off x="1371600" y="685800"/>
            <a:ext cx="2710543" cy="587829"/>
          </a:xfrm>
        </p:spPr>
        <p:txBody>
          <a:bodyPr>
            <a:normAutofit fontScale="90000"/>
          </a:bodyPr>
          <a:lstStyle/>
          <a:p>
            <a:r>
              <a:rPr lang="el-GR" dirty="0"/>
              <a:t>ΜΕΡΟΣ Α’</a:t>
            </a:r>
          </a:p>
        </p:txBody>
      </p:sp>
      <p:sp>
        <p:nvSpPr>
          <p:cNvPr id="4" name="TextBox 3">
            <a:extLst>
              <a:ext uri="{FF2B5EF4-FFF2-40B4-BE49-F238E27FC236}">
                <a16:creationId xmlns:a16="http://schemas.microsoft.com/office/drawing/2014/main" id="{A30D39EA-AA18-E82C-9137-4A5851F33349}"/>
              </a:ext>
            </a:extLst>
          </p:cNvPr>
          <p:cNvSpPr txBox="1"/>
          <p:nvPr/>
        </p:nvSpPr>
        <p:spPr>
          <a:xfrm>
            <a:off x="1494063" y="1630232"/>
            <a:ext cx="3684815" cy="369332"/>
          </a:xfrm>
          <a:prstGeom prst="rect">
            <a:avLst/>
          </a:prstGeom>
          <a:noFill/>
        </p:spPr>
        <p:txBody>
          <a:bodyPr wrap="square">
            <a:spAutoFit/>
          </a:bodyPr>
          <a:lstStyle/>
          <a:p>
            <a:r>
              <a:rPr lang="el-GR" b="1" i="0" dirty="0">
                <a:solidFill>
                  <a:srgbClr val="0A0A0A"/>
                </a:solidFill>
                <a:effectLst/>
                <a:latin typeface="Google Sans"/>
              </a:rPr>
              <a:t>Ιστορικός Γραμματισμός</a:t>
            </a:r>
            <a:endParaRPr lang="el-GR" dirty="0"/>
          </a:p>
        </p:txBody>
      </p:sp>
      <p:sp>
        <p:nvSpPr>
          <p:cNvPr id="7" name="TextBox 6">
            <a:extLst>
              <a:ext uri="{FF2B5EF4-FFF2-40B4-BE49-F238E27FC236}">
                <a16:creationId xmlns:a16="http://schemas.microsoft.com/office/drawing/2014/main" id="{D0FFAC05-F581-9743-A654-E1D12B832961}"/>
              </a:ext>
            </a:extLst>
          </p:cNvPr>
          <p:cNvSpPr txBox="1"/>
          <p:nvPr/>
        </p:nvSpPr>
        <p:spPr>
          <a:xfrm>
            <a:off x="960522" y="4178293"/>
            <a:ext cx="2351314" cy="369332"/>
          </a:xfrm>
          <a:prstGeom prst="rect">
            <a:avLst/>
          </a:prstGeom>
          <a:noFill/>
          <a:ln w="3175">
            <a:solidFill>
              <a:schemeClr val="tx1"/>
            </a:solidFill>
          </a:ln>
        </p:spPr>
        <p:txBody>
          <a:bodyPr wrap="square">
            <a:spAutoFit/>
          </a:bodyPr>
          <a:lstStyle/>
          <a:p>
            <a:pPr defTabSz="914400" eaLnBrk="0" fontAlgn="base" hangingPunct="0">
              <a:spcBef>
                <a:spcPct val="0"/>
              </a:spcBef>
              <a:spcAft>
                <a:spcPct val="0"/>
              </a:spcAft>
            </a:pPr>
            <a:r>
              <a:rPr kumimoji="0" lang="el-GR" altLang="el-GR" sz="1800" b="1" i="0" u="none" strike="noStrike" cap="none" normalizeH="0" baseline="0" dirty="0">
                <a:ln>
                  <a:noFill/>
                </a:ln>
                <a:solidFill>
                  <a:srgbClr val="0A0A0A"/>
                </a:solidFill>
                <a:effectLst/>
                <a:latin typeface="Google Sans"/>
              </a:rPr>
              <a:t> Ιστορική Γνώση </a:t>
            </a:r>
            <a:endParaRPr kumimoji="0" lang="el-GR" altLang="el-GR" sz="900" b="0" i="0" u="none" strike="noStrike" cap="none" normalizeH="0" baseline="0" dirty="0">
              <a:ln>
                <a:noFill/>
              </a:ln>
              <a:solidFill>
                <a:schemeClr val="tx1"/>
              </a:solidFill>
              <a:effectLst/>
            </a:endParaRPr>
          </a:p>
        </p:txBody>
      </p:sp>
      <p:sp>
        <p:nvSpPr>
          <p:cNvPr id="9" name="TextBox 8">
            <a:extLst>
              <a:ext uri="{FF2B5EF4-FFF2-40B4-BE49-F238E27FC236}">
                <a16:creationId xmlns:a16="http://schemas.microsoft.com/office/drawing/2014/main" id="{74969360-41E6-DAFF-C0C2-817E88919F09}"/>
              </a:ext>
            </a:extLst>
          </p:cNvPr>
          <p:cNvSpPr txBox="1"/>
          <p:nvPr/>
        </p:nvSpPr>
        <p:spPr>
          <a:xfrm>
            <a:off x="3500707" y="4140865"/>
            <a:ext cx="2990444" cy="1600438"/>
          </a:xfrm>
          <a:prstGeom prst="rect">
            <a:avLst/>
          </a:prstGeom>
          <a:noFill/>
          <a:ln>
            <a:solidFill>
              <a:schemeClr val="tx1">
                <a:lumMod val="65000"/>
                <a:lumOff val="35000"/>
              </a:schemeClr>
            </a:solidFill>
          </a:ln>
        </p:spPr>
        <p:txBody>
          <a:bodyPr wrap="square">
            <a:spAutoFit/>
          </a:bodyPr>
          <a:lstStyle/>
          <a:p>
            <a:pPr defTabSz="914400" eaLnBrk="0" fontAlgn="base" hangingPunct="0">
              <a:spcBef>
                <a:spcPct val="0"/>
              </a:spcBef>
              <a:spcAft>
                <a:spcPct val="0"/>
              </a:spcAft>
            </a:pPr>
            <a:r>
              <a:rPr lang="el-GR" altLang="el-GR" sz="1800" b="1" dirty="0">
                <a:solidFill>
                  <a:srgbClr val="0A0A0A"/>
                </a:solidFill>
                <a:latin typeface="Google Sans"/>
              </a:rPr>
              <a:t> Ιστορική Σκέψη</a:t>
            </a:r>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Χρήση Πηγών</a:t>
            </a:r>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Ιστορική Πλαισίωση</a:t>
            </a:r>
            <a:endParaRPr lang="el-GR" dirty="0"/>
          </a:p>
          <a:p>
            <a:pPr marL="285750" indent="-285750" defTabSz="914400" eaLnBrk="0" fontAlgn="base" hangingPunct="0">
              <a:spcBef>
                <a:spcPct val="0"/>
              </a:spcBef>
              <a:spcAft>
                <a:spcPct val="0"/>
              </a:spcAft>
              <a:buFont typeface="Wingdings" panose="05000000000000000000" pitchFamily="2" charset="2"/>
              <a:buChar char="q"/>
            </a:pPr>
            <a:r>
              <a:rPr lang="el-GR" altLang="el-GR" b="1" dirty="0">
                <a:solidFill>
                  <a:srgbClr val="0A0A0A"/>
                </a:solidFill>
                <a:latin typeface="Google Sans"/>
              </a:rPr>
              <a:t>Αιτιότητα</a:t>
            </a:r>
          </a:p>
          <a:p>
            <a:pPr marL="285750" indent="-285750" defTabSz="914400" eaLnBrk="0" fontAlgn="base" hangingPunct="0">
              <a:spcBef>
                <a:spcPct val="0"/>
              </a:spcBef>
              <a:spcAft>
                <a:spcPct val="0"/>
              </a:spcAft>
              <a:buFont typeface="Wingdings" panose="05000000000000000000" pitchFamily="2" charset="2"/>
              <a:buChar char="q"/>
            </a:pPr>
            <a:r>
              <a:rPr lang="el-GR" b="1" dirty="0">
                <a:solidFill>
                  <a:srgbClr val="0A0A0A"/>
                </a:solidFill>
                <a:latin typeface="Google Sans"/>
              </a:rPr>
              <a:t>Ιστορική </a:t>
            </a:r>
            <a:r>
              <a:rPr lang="el-GR" b="1" dirty="0" err="1">
                <a:solidFill>
                  <a:srgbClr val="0A0A0A"/>
                </a:solidFill>
                <a:latin typeface="Google Sans"/>
              </a:rPr>
              <a:t>Ενσυναίσθηση</a:t>
            </a:r>
            <a:endParaRPr lang="el-GR" dirty="0"/>
          </a:p>
          <a:p>
            <a:pPr defTabSz="914400" eaLnBrk="0" fontAlgn="base" hangingPunct="0">
              <a:spcBef>
                <a:spcPct val="0"/>
              </a:spcBef>
              <a:spcAft>
                <a:spcPct val="0"/>
              </a:spcAft>
            </a:pPr>
            <a:endParaRPr lang="el-GR" altLang="el-GR" sz="800" dirty="0"/>
          </a:p>
        </p:txBody>
      </p:sp>
      <p:sp>
        <p:nvSpPr>
          <p:cNvPr id="15" name="TextBox 14">
            <a:extLst>
              <a:ext uri="{FF2B5EF4-FFF2-40B4-BE49-F238E27FC236}">
                <a16:creationId xmlns:a16="http://schemas.microsoft.com/office/drawing/2014/main" id="{55391C03-B4D9-F551-EB07-00BC9BE2B099}"/>
              </a:ext>
            </a:extLst>
          </p:cNvPr>
          <p:cNvSpPr txBox="1"/>
          <p:nvPr/>
        </p:nvSpPr>
        <p:spPr>
          <a:xfrm>
            <a:off x="6491151" y="5556637"/>
            <a:ext cx="1890849" cy="369332"/>
          </a:xfrm>
          <a:prstGeom prst="rect">
            <a:avLst/>
          </a:prstGeom>
          <a:noFill/>
        </p:spPr>
        <p:txBody>
          <a:bodyPr wrap="square">
            <a:spAutoFit/>
          </a:bodyPr>
          <a:lstStyle/>
          <a:p>
            <a:endParaRPr lang="el-GR" dirty="0"/>
          </a:p>
        </p:txBody>
      </p:sp>
      <p:sp>
        <p:nvSpPr>
          <p:cNvPr id="17" name="TextBox 16">
            <a:extLst>
              <a:ext uri="{FF2B5EF4-FFF2-40B4-BE49-F238E27FC236}">
                <a16:creationId xmlns:a16="http://schemas.microsoft.com/office/drawing/2014/main" id="{E3020F89-1890-1CC9-9016-8C043219104C}"/>
              </a:ext>
            </a:extLst>
          </p:cNvPr>
          <p:cNvSpPr txBox="1"/>
          <p:nvPr/>
        </p:nvSpPr>
        <p:spPr>
          <a:xfrm>
            <a:off x="7353300" y="6211669"/>
            <a:ext cx="2231571" cy="369332"/>
          </a:xfrm>
          <a:prstGeom prst="rect">
            <a:avLst/>
          </a:prstGeom>
          <a:noFill/>
        </p:spPr>
        <p:txBody>
          <a:bodyPr wrap="square">
            <a:spAutoFit/>
          </a:bodyPr>
          <a:lstStyle/>
          <a:p>
            <a:endParaRPr lang="el-GR" dirty="0"/>
          </a:p>
        </p:txBody>
      </p:sp>
      <p:sp>
        <p:nvSpPr>
          <p:cNvPr id="19" name="TextBox 18">
            <a:extLst>
              <a:ext uri="{FF2B5EF4-FFF2-40B4-BE49-F238E27FC236}">
                <a16:creationId xmlns:a16="http://schemas.microsoft.com/office/drawing/2014/main" id="{8E1F3CDF-AAC1-25E5-2328-24AE53F3F75C}"/>
              </a:ext>
            </a:extLst>
          </p:cNvPr>
          <p:cNvSpPr txBox="1"/>
          <p:nvPr/>
        </p:nvSpPr>
        <p:spPr>
          <a:xfrm>
            <a:off x="7233560" y="1443962"/>
            <a:ext cx="2884714" cy="1018869"/>
          </a:xfrm>
          <a:prstGeom prst="rect">
            <a:avLst/>
          </a:prstGeom>
          <a:noFill/>
        </p:spPr>
        <p:txBody>
          <a:bodyPr wrap="square">
            <a:spAutoFit/>
          </a:bodyPr>
          <a:lstStyle/>
          <a:p>
            <a:pPr algn="l">
              <a:lnSpc>
                <a:spcPts val="1800"/>
              </a:lnSpc>
              <a:spcAft>
                <a:spcPts val="900"/>
              </a:spcAft>
            </a:pPr>
            <a:r>
              <a:rPr lang="el-GR" b="1" i="0" dirty="0">
                <a:solidFill>
                  <a:srgbClr val="0A0A0A"/>
                </a:solidFill>
                <a:effectLst/>
                <a:latin typeface="Google Sans"/>
              </a:rPr>
              <a:t>Κριτική Αντίληψη</a:t>
            </a:r>
            <a:endParaRPr lang="el-GR" b="0" i="0" dirty="0">
              <a:solidFill>
                <a:srgbClr val="0A0A0A"/>
              </a:solidFill>
              <a:effectLst/>
              <a:latin typeface="Google Sans"/>
            </a:endParaRPr>
          </a:p>
          <a:p>
            <a:pPr algn="l">
              <a:lnSpc>
                <a:spcPts val="1800"/>
              </a:lnSpc>
              <a:spcAft>
                <a:spcPts val="900"/>
              </a:spcAft>
            </a:pPr>
            <a:r>
              <a:rPr lang="el-GR" b="1" i="0" dirty="0">
                <a:solidFill>
                  <a:srgbClr val="0A0A0A"/>
                </a:solidFill>
                <a:effectLst/>
                <a:latin typeface="Google Sans"/>
              </a:rPr>
              <a:t>Σύνδεση με το Παρόν</a:t>
            </a:r>
            <a:r>
              <a:rPr lang="el-GR" b="0" i="0" dirty="0">
                <a:solidFill>
                  <a:srgbClr val="0A0A0A"/>
                </a:solidFill>
                <a:effectLst/>
                <a:latin typeface="Google Sans"/>
              </a:rPr>
              <a:t> </a:t>
            </a:r>
          </a:p>
          <a:p>
            <a:pPr algn="l">
              <a:lnSpc>
                <a:spcPts val="1800"/>
              </a:lnSpc>
              <a:spcAft>
                <a:spcPts val="900"/>
              </a:spcAft>
            </a:pPr>
            <a:r>
              <a:rPr lang="el-GR" b="1" i="0" dirty="0">
                <a:solidFill>
                  <a:srgbClr val="0A0A0A"/>
                </a:solidFill>
                <a:effectLst/>
                <a:latin typeface="Google Sans"/>
              </a:rPr>
              <a:t>Διεπιστημονικότητα</a:t>
            </a:r>
            <a:endParaRPr lang="el-GR" b="0" i="0" dirty="0">
              <a:solidFill>
                <a:srgbClr val="0A0A0A"/>
              </a:solidFill>
              <a:effectLst/>
              <a:latin typeface="Google Sans"/>
            </a:endParaRPr>
          </a:p>
        </p:txBody>
      </p:sp>
      <p:sp>
        <p:nvSpPr>
          <p:cNvPr id="20" name="Βέλος: Δεξιό 19">
            <a:extLst>
              <a:ext uri="{FF2B5EF4-FFF2-40B4-BE49-F238E27FC236}">
                <a16:creationId xmlns:a16="http://schemas.microsoft.com/office/drawing/2014/main" id="{64BCA1B2-BD19-D0F7-9C80-182BFA2A7B8E}"/>
              </a:ext>
            </a:extLst>
          </p:cNvPr>
          <p:cNvSpPr/>
          <p:nvPr/>
        </p:nvSpPr>
        <p:spPr>
          <a:xfrm>
            <a:off x="4474029" y="1630232"/>
            <a:ext cx="239485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Βέλος: Δεξιό 20">
            <a:extLst>
              <a:ext uri="{FF2B5EF4-FFF2-40B4-BE49-F238E27FC236}">
                <a16:creationId xmlns:a16="http://schemas.microsoft.com/office/drawing/2014/main" id="{4EB8AACB-26DF-5110-FA9C-91261BCC1F0B}"/>
              </a:ext>
            </a:extLst>
          </p:cNvPr>
          <p:cNvSpPr/>
          <p:nvPr/>
        </p:nvSpPr>
        <p:spPr>
          <a:xfrm rot="5400000">
            <a:off x="2433619" y="2847326"/>
            <a:ext cx="168732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Βέλος: Δεξιό 21">
            <a:extLst>
              <a:ext uri="{FF2B5EF4-FFF2-40B4-BE49-F238E27FC236}">
                <a16:creationId xmlns:a16="http://schemas.microsoft.com/office/drawing/2014/main" id="{89025708-56FB-5FA8-63C6-2FABD301E8F7}"/>
              </a:ext>
            </a:extLst>
          </p:cNvPr>
          <p:cNvSpPr/>
          <p:nvPr/>
        </p:nvSpPr>
        <p:spPr>
          <a:xfrm rot="5400000">
            <a:off x="1046751" y="2861995"/>
            <a:ext cx="165798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Οβάλ 22">
            <a:extLst>
              <a:ext uri="{FF2B5EF4-FFF2-40B4-BE49-F238E27FC236}">
                <a16:creationId xmlns:a16="http://schemas.microsoft.com/office/drawing/2014/main" id="{999901E7-BBE6-2EF1-A2C2-17C8ED6AE995}"/>
              </a:ext>
            </a:extLst>
          </p:cNvPr>
          <p:cNvSpPr/>
          <p:nvPr/>
        </p:nvSpPr>
        <p:spPr>
          <a:xfrm>
            <a:off x="9584871" y="230430"/>
            <a:ext cx="2462342" cy="2072805"/>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Ιωνική Επανάσταση-Επανάσταση </a:t>
            </a:r>
            <a:r>
              <a:rPr lang="el-GR" b="1" dirty="0" err="1"/>
              <a:t>Ονήσιλου</a:t>
            </a:r>
            <a:r>
              <a:rPr lang="el-GR" b="1" dirty="0"/>
              <a:t> </a:t>
            </a:r>
            <a:endParaRPr lang="el-CY" b="1" dirty="0"/>
          </a:p>
          <a:p>
            <a:pPr algn="ctr"/>
            <a:endParaRPr lang="el-CY" b="1" dirty="0"/>
          </a:p>
        </p:txBody>
      </p:sp>
      <p:sp>
        <p:nvSpPr>
          <p:cNvPr id="3" name="Ορθογώνιο 2">
            <a:extLst>
              <a:ext uri="{FF2B5EF4-FFF2-40B4-BE49-F238E27FC236}">
                <a16:creationId xmlns:a16="http://schemas.microsoft.com/office/drawing/2014/main" id="{25943D80-911B-003F-B56A-D12F8247CB73}"/>
              </a:ext>
            </a:extLst>
          </p:cNvPr>
          <p:cNvSpPr/>
          <p:nvPr/>
        </p:nvSpPr>
        <p:spPr>
          <a:xfrm>
            <a:off x="969167" y="5963397"/>
            <a:ext cx="10351975" cy="803103"/>
          </a:xfrm>
          <a:prstGeom prst="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r>
              <a:rPr lang="el-GR" b="1" dirty="0"/>
              <a:t>Ο σχεδιασμός  των  δραστηριοτήτων  εδράζεται  στο τρίπτυχο : ιστορική γνώση, ιστορική σκέψη και διεπιστημονικότητα/επικαιροποίηση. </a:t>
            </a:r>
          </a:p>
        </p:txBody>
      </p:sp>
    </p:spTree>
    <p:extLst>
      <p:ext uri="{BB962C8B-B14F-4D97-AF65-F5344CB8AC3E}">
        <p14:creationId xmlns:p14="http://schemas.microsoft.com/office/powerpoint/2010/main" val="3912585831"/>
      </p:ext>
    </p:extLst>
  </p:cSld>
  <p:clrMapOvr>
    <a:masterClrMapping/>
  </p:clrMapOvr>
</p:sld>
</file>

<file path=ppt/theme/theme1.xml><?xml version="1.0" encoding="utf-8"?>
<a:theme xmlns:a="http://schemas.openxmlformats.org/drawingml/2006/main" name="Περικοπή">
  <a:themeElements>
    <a:clrScheme name="Περικοπή">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Περικοπή">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Περικοπή">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TM10001105[[fn=Περικοπή]]</Template>
  <TotalTime>3059</TotalTime>
  <Words>4954</Words>
  <Application>Microsoft Office PowerPoint</Application>
  <PresentationFormat>Ευρεία οθόνη</PresentationFormat>
  <Paragraphs>430</Paragraphs>
  <Slides>61</Slides>
  <Notes>6</Notes>
  <HiddenSlides>0</HiddenSlides>
  <MMClips>1</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61</vt:i4>
      </vt:variant>
    </vt:vector>
  </HeadingPairs>
  <TitlesOfParts>
    <vt:vector size="71" baseType="lpstr">
      <vt:lpstr>Abadi</vt:lpstr>
      <vt:lpstr>Aptos</vt:lpstr>
      <vt:lpstr>Arial</vt:lpstr>
      <vt:lpstr>Calibri</vt:lpstr>
      <vt:lpstr>expressway</vt:lpstr>
      <vt:lpstr>Franklin Gothic Book</vt:lpstr>
      <vt:lpstr>Google Sans</vt:lpstr>
      <vt:lpstr>Times New Roman</vt:lpstr>
      <vt:lpstr>Wingdings</vt:lpstr>
      <vt:lpstr>Περικοπή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εισήγηση εξετάζει τους ιστορικούς δεσμούς Μικράς Ασίας και Κύπρου μέσα από τα ορόσημα του 499 π.Χ. και του 1922. </vt:lpstr>
      <vt:lpstr>Παρουσίαση του PowerPoint</vt:lpstr>
      <vt:lpstr>την ανάπτυξη κριτικής σκέψης, </vt:lpstr>
      <vt:lpstr>ΜΕΡΟΣ Α’</vt:lpstr>
      <vt:lpstr>Παρουσίαση του PowerPoint</vt:lpstr>
      <vt:lpstr>Πρώτη δραστηριότητα: Αξιοποίηση του χάρτη, ώστε οι μαθητές/μαθήτριες </vt:lpstr>
      <vt:lpstr>Παρουσίαση του PowerPoint</vt:lpstr>
      <vt:lpstr>Παρουσίαση του PowerPoint</vt:lpstr>
      <vt:lpstr>Δεύτερη  δραστηριότητα :  Η ανάδειξη των κοινών χαρακτηριστικών που επέτρεψαν στην Κύπρο και τη Μικρά Ασία να λειτουργήσουν ως συνδετικοί κρίκοι του ελληνισμού κατά τη Γεωμετρική και Αρχαϊκή εποχή.</vt:lpstr>
      <vt:lpstr>Παρουσίαση του PowerPoint</vt:lpstr>
      <vt:lpstr>Παρουσίαση του PowerPoint</vt:lpstr>
      <vt:lpstr>Παρουσίαση του PowerPoint</vt:lpstr>
      <vt:lpstr>Τρίτη δραστηριότητα: Εξετάζουμε το αφήγημα των τουρκοκυπριακών  εγχειριδίων για τη σχέση Κύπρου-Ανατολίας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ΔΕΙΚΤΕΣ ΕΠΙΣΤΗΜΟΛΟΓΙΚΗΣ ΚΑΤΑΝΟΗΣΗΣ (Δείκτες ιστορικών δεξιοτήτων) Αίτια συγκεκριμένων γεγονότων και αλλαγών ΠΕΡΙΕΧΟΜΕΝΟ ΑΝΑΛΥΤΙΚΟΥ ΠΡΟΓΡΑΜΜΑΤΟΣ Να αναφέρουν και να σχολιάζουν τα αίτια, την αφορμή και τις συνέπειες της επανάστασης του Ονήσιλου κατά των Περσών.</vt:lpstr>
      <vt:lpstr>Τέταρτη δραστηριότητα  :  Αποκωδικοποιώντας έναν χάρτη - Έλεγχος προϋπάρχουσας γνώσης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Έβδομη δραστηριότητα : Εξετάζουμε τη μεταβολή της ιστορικής σημαντικότητας μέσω της εξέλιξης των αφηγήσεων για τον Ονήσιλο, αναλύοντας πώς η μετάβαση από την απλή καταγραφή του θρύλου στην ιδεολογική του πλαισίωση.</vt:lpstr>
      <vt:lpstr>Παρουσίαση του PowerPoint</vt:lpstr>
      <vt:lpstr>Παρουσίαση του PowerPoint</vt:lpstr>
      <vt:lpstr>Όγδοη δραστηριότητα  : Οι μαθητές/μαθήτριες  ασκούνται στον εντοπισμό των ιδεολογικών φορτίσεων πίσω από τις λέξεις, διερευνώντας, για παράδειγμα, τη νοηματική διάκριση μεταξύ "επανάστασης" και "απελευθερωτικού αγώνα", ώστε να αντιληφθούν την Ιστορία ως πεδίο συγκρουόμενων ερμηνειών.   </vt:lpstr>
      <vt:lpstr>Παρουσίαση του PowerPoint</vt:lpstr>
      <vt:lpstr>ΜΕΡΟΣ Β’</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ΜΕΡΟΣ Γ’</vt:lpstr>
      <vt:lpstr>Παρουσίαση του PowerPoint</vt:lpstr>
      <vt:lpstr>Παρουσίαση του PowerPoint</vt:lpstr>
      <vt:lpstr>PIO Digital Collections EL · Αρχική · PIO</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ΜΕΡΟΣ Δ’</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Ελένη Χαραλάμπους</dc:creator>
  <cp:lastModifiedBy>Ελένη Χαραλάμπους</cp:lastModifiedBy>
  <cp:revision>450</cp:revision>
  <dcterms:created xsi:type="dcterms:W3CDTF">2026-03-14T09:43:13Z</dcterms:created>
  <dcterms:modified xsi:type="dcterms:W3CDTF">2026-05-08T14:08:51Z</dcterms:modified>
</cp:coreProperties>
</file>