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30" r:id="rId2"/>
    <p:sldId id="671" r:id="rId3"/>
    <p:sldId id="451" r:id="rId4"/>
    <p:sldId id="611" r:id="rId5"/>
    <p:sldId id="689" r:id="rId6"/>
    <p:sldId id="672" r:id="rId7"/>
    <p:sldId id="653" r:id="rId8"/>
    <p:sldId id="642" r:id="rId9"/>
    <p:sldId id="256" r:id="rId10"/>
    <p:sldId id="257" r:id="rId11"/>
    <p:sldId id="258" r:id="rId12"/>
    <p:sldId id="616" r:id="rId13"/>
    <p:sldId id="61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11/5/2026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3614254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5/11/2026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5/11/2026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5/11/2026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5/11/2026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5/11/2026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9</a:t>
            </a:r>
            <a:r>
              <a:rPr lang="en-US" dirty="0">
                <a:solidFill>
                  <a:schemeClr val="tx1"/>
                </a:solidFill>
              </a:rPr>
              <a:t>1</a:t>
            </a:r>
            <a:r>
              <a:rPr lang="el-GR" dirty="0">
                <a:solidFill>
                  <a:schemeClr val="tx1"/>
                </a:solidFill>
              </a:rPr>
              <a:t>. Α2.Θεματικός κύκλος </a:t>
            </a:r>
            <a:r>
              <a:rPr lang="en-US" dirty="0">
                <a:solidFill>
                  <a:schemeClr val="tx1"/>
                </a:solidFill>
              </a:rPr>
              <a:t>10</a:t>
            </a:r>
            <a:r>
              <a:rPr lang="el-GR" dirty="0">
                <a:solidFill>
                  <a:schemeClr val="tx1"/>
                </a:solidFill>
              </a:rPr>
              <a:t>_  Ενημέρωση σχετικά με επαγγελματικά θέματα _ Συγκριτική προσέγγιση βασικών χρόνων και εγκλίσεων</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43E31-D303-27D8-475F-C83B5EFE39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4D9B6-33B0-6A31-AD4A-BD304DB12EB8}"/>
              </a:ext>
            </a:extLst>
          </p:cNvPr>
          <p:cNvSpPr>
            <a:spLocks noGrp="1"/>
          </p:cNvSpPr>
          <p:nvPr>
            <p:ph type="title"/>
          </p:nvPr>
        </p:nvSpPr>
        <p:spPr>
          <a:ln>
            <a:solidFill>
              <a:schemeClr val="tx1"/>
            </a:solidFill>
          </a:ln>
        </p:spPr>
        <p:txBody>
          <a:bodyPr/>
          <a:lstStyle/>
          <a:p>
            <a:pPr algn="ctr"/>
            <a:r>
              <a:rPr lang="el-GR" b="1" dirty="0">
                <a:solidFill>
                  <a:srgbClr val="FF0000"/>
                </a:solidFill>
              </a:rPr>
              <a:t>φάω/τρώω/φάε/θα φάω/έφαγα </a:t>
            </a:r>
            <a:endParaRPr lang="en-US" b="1" dirty="0">
              <a:solidFill>
                <a:srgbClr val="FF0000"/>
              </a:solidFill>
            </a:endParaRPr>
          </a:p>
        </p:txBody>
      </p:sp>
      <p:sp>
        <p:nvSpPr>
          <p:cNvPr id="3" name="Content Placeholder 2">
            <a:extLst>
              <a:ext uri="{FF2B5EF4-FFF2-40B4-BE49-F238E27FC236}">
                <a16:creationId xmlns:a16="http://schemas.microsoft.com/office/drawing/2014/main" id="{51C58AF8-9C48-0D30-0D27-F4EED88DA2CF}"/>
              </a:ext>
            </a:extLst>
          </p:cNvPr>
          <p:cNvSpPr>
            <a:spLocks noGrp="1"/>
          </p:cNvSpPr>
          <p:nvPr>
            <p:ph idx="1"/>
          </p:nvPr>
        </p:nvSpPr>
        <p:spPr>
          <a:xfrm>
            <a:off x="838200" y="2106860"/>
            <a:ext cx="7663543" cy="4172404"/>
          </a:xfrm>
          <a:ln>
            <a:solidFill>
              <a:schemeClr val="tx1"/>
            </a:solidFill>
          </a:ln>
        </p:spPr>
        <p:txBody>
          <a:bodyPr>
            <a:normAutofit fontScale="77500" lnSpcReduction="20000"/>
          </a:bodyPr>
          <a:lstStyle/>
          <a:p>
            <a:pPr marL="0" lvl="0" indent="0" eaLnBrk="0" fontAlgn="base" hangingPunct="0">
              <a:lnSpc>
                <a:spcPct val="100000"/>
              </a:lnSpc>
              <a:spcBef>
                <a:spcPct val="0"/>
              </a:spcBef>
              <a:spcAft>
                <a:spcPct val="0"/>
              </a:spcAft>
              <a:buNone/>
            </a:pPr>
            <a:r>
              <a:rPr lang="el-GR" altLang="el-GR" sz="5400" dirty="0">
                <a:latin typeface="Google Sans"/>
              </a:rPr>
              <a:t> </a:t>
            </a:r>
            <a:r>
              <a:rPr lang="el-GR" altLang="el-GR" sz="5400" b="1" dirty="0">
                <a:latin typeface="Google Sans"/>
              </a:rPr>
              <a:t>_______</a:t>
            </a:r>
            <a:r>
              <a:rPr lang="el-GR" altLang="el-GR" sz="5400" dirty="0">
                <a:latin typeface="Google Sans"/>
              </a:rPr>
              <a:t> όλο το φαγητό σου για να έχεις ενέργεια!</a:t>
            </a:r>
          </a:p>
          <a:p>
            <a:pPr marL="0" lvl="0" indent="0" eaLnBrk="0" fontAlgn="base" hangingPunct="0">
              <a:lnSpc>
                <a:spcPct val="100000"/>
              </a:lnSpc>
              <a:spcBef>
                <a:spcPct val="0"/>
              </a:spcBef>
              <a:spcAft>
                <a:spcPct val="0"/>
              </a:spcAft>
              <a:buNone/>
            </a:pPr>
            <a:r>
              <a:rPr lang="el-GR" altLang="el-GR" sz="5400" dirty="0">
                <a:latin typeface="Google Sans"/>
              </a:rPr>
              <a:t>Το βράδυ ________ έξω με μερικούς φίλους.</a:t>
            </a:r>
          </a:p>
          <a:p>
            <a:pPr marL="0" lvl="0" indent="0" eaLnBrk="0" fontAlgn="base" hangingPunct="0">
              <a:lnSpc>
                <a:spcPct val="100000"/>
              </a:lnSpc>
              <a:spcBef>
                <a:spcPct val="0"/>
              </a:spcBef>
              <a:spcAft>
                <a:spcPct val="0"/>
              </a:spcAft>
              <a:buNone/>
            </a:pPr>
            <a:r>
              <a:rPr lang="el-GR" altLang="el-GR" sz="5400" dirty="0">
                <a:latin typeface="Google Sans"/>
              </a:rPr>
              <a:t>Χθες ________ ένα μήλο.</a:t>
            </a:r>
            <a:r>
              <a:rPr lang="el-GR" altLang="el-GR" sz="3200" dirty="0"/>
              <a:t> </a:t>
            </a:r>
            <a:endParaRPr lang="el-GR" sz="5400" dirty="0"/>
          </a:p>
          <a:p>
            <a:pPr marL="0" indent="0">
              <a:buNone/>
            </a:pPr>
            <a:r>
              <a:rPr lang="el-GR" sz="5400" dirty="0"/>
              <a:t>Δεν ____κοτόπουλο.</a:t>
            </a:r>
          </a:p>
          <a:p>
            <a:pPr marL="0" indent="0">
              <a:buNone/>
            </a:pPr>
            <a:r>
              <a:rPr lang="el-GR" sz="5400" dirty="0"/>
              <a:t>Μπορώ να ________στην τάξη;</a:t>
            </a:r>
          </a:p>
          <a:p>
            <a:pPr marL="0" indent="0">
              <a:buNone/>
            </a:pPr>
            <a:endParaRPr lang="el-GR" sz="5400" dirty="0"/>
          </a:p>
          <a:p>
            <a:pPr marL="0" indent="0">
              <a:buNone/>
            </a:pPr>
            <a:endParaRPr lang="en-US" sz="5400" dirty="0"/>
          </a:p>
        </p:txBody>
      </p:sp>
      <p:pic>
        <p:nvPicPr>
          <p:cNvPr id="2050" name="Picture 2" descr="κορίτσι που τρώει θρεπτικό φαγητό με καρτούν γάλακτος και φρούτων  Διανυσματική απεικόνιση - εικονογραφία από lifestyle: 188286806">
            <a:extLst>
              <a:ext uri="{FF2B5EF4-FFF2-40B4-BE49-F238E27FC236}">
                <a16:creationId xmlns:a16="http://schemas.microsoft.com/office/drawing/2014/main" id="{A0EAFBD7-A83C-BFCA-493D-CB253884B365}"/>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8811"/>
          <a:stretch>
            <a:fillRect/>
          </a:stretch>
        </p:blipFill>
        <p:spPr bwMode="auto">
          <a:xfrm>
            <a:off x="8747005" y="2106860"/>
            <a:ext cx="2497937" cy="41724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Rectangle 1">
            <a:extLst>
              <a:ext uri="{FF2B5EF4-FFF2-40B4-BE49-F238E27FC236}">
                <a16:creationId xmlns:a16="http://schemas.microsoft.com/office/drawing/2014/main" id="{FC3F5E95-6AFC-C5FF-2EEE-CAB42E2F60D7}"/>
              </a:ext>
            </a:extLst>
          </p:cNvPr>
          <p:cNvSpPr>
            <a:spLocks noChangeArrowheads="1"/>
          </p:cNvSpPr>
          <p:nvPr/>
        </p:nvSpPr>
        <p:spPr bwMode="auto">
          <a:xfrm>
            <a:off x="2220686" y="2106860"/>
            <a:ext cx="105156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3847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7574-145F-8773-6B3E-BC383B2AF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76A57-9899-C9B1-4F05-D50C9366996C}"/>
              </a:ext>
            </a:extLst>
          </p:cNvPr>
          <p:cNvSpPr>
            <a:spLocks noGrp="1"/>
          </p:cNvSpPr>
          <p:nvPr>
            <p:ph type="title"/>
          </p:nvPr>
        </p:nvSpPr>
        <p:spPr>
          <a:xfrm>
            <a:off x="219808" y="365125"/>
            <a:ext cx="10515600" cy="1325563"/>
          </a:xfrm>
          <a:ln>
            <a:solidFill>
              <a:schemeClr val="tx1"/>
            </a:solidFill>
          </a:ln>
        </p:spPr>
        <p:txBody>
          <a:bodyPr/>
          <a:lstStyle/>
          <a:p>
            <a:pPr algn="ctr"/>
            <a:r>
              <a:rPr lang="el-GR" b="1" dirty="0">
                <a:solidFill>
                  <a:srgbClr val="FF0000"/>
                </a:solidFill>
              </a:rPr>
              <a:t>πηγαίνω/πήγαινε/θα πάω/πάω/πήγα</a:t>
            </a:r>
            <a:endParaRPr lang="en-US" b="1" dirty="0">
              <a:solidFill>
                <a:srgbClr val="FF0000"/>
              </a:solidFill>
            </a:endParaRPr>
          </a:p>
        </p:txBody>
      </p:sp>
      <p:sp>
        <p:nvSpPr>
          <p:cNvPr id="3" name="Content Placeholder 2">
            <a:extLst>
              <a:ext uri="{FF2B5EF4-FFF2-40B4-BE49-F238E27FC236}">
                <a16:creationId xmlns:a16="http://schemas.microsoft.com/office/drawing/2014/main" id="{425A14C7-8C4C-D993-CE6D-54727F814415}"/>
              </a:ext>
            </a:extLst>
          </p:cNvPr>
          <p:cNvSpPr>
            <a:spLocks noGrp="1"/>
          </p:cNvSpPr>
          <p:nvPr>
            <p:ph idx="1"/>
          </p:nvPr>
        </p:nvSpPr>
        <p:spPr>
          <a:xfrm>
            <a:off x="219808" y="2038984"/>
            <a:ext cx="5876192" cy="4453891"/>
          </a:xfrm>
          <a:ln>
            <a:solidFill>
              <a:schemeClr val="tx1"/>
            </a:solidFill>
          </a:ln>
        </p:spPr>
        <p:txBody>
          <a:bodyPr>
            <a:noAutofit/>
          </a:bodyPr>
          <a:lstStyle/>
          <a:p>
            <a:pPr marL="0" lvl="0" indent="0" eaLnBrk="0" fontAlgn="base" hangingPunct="0">
              <a:lnSpc>
                <a:spcPct val="100000"/>
              </a:lnSpc>
              <a:spcBef>
                <a:spcPct val="0"/>
              </a:spcBef>
              <a:spcAft>
                <a:spcPct val="0"/>
              </a:spcAft>
              <a:buNone/>
            </a:pPr>
            <a:endParaRPr lang="el-GR" altLang="el-GR" sz="2400" dirty="0"/>
          </a:p>
          <a:p>
            <a:pPr marL="0" lvl="0" indent="0" eaLnBrk="0" fontAlgn="base" hangingPunct="0">
              <a:lnSpc>
                <a:spcPct val="100000"/>
              </a:lnSpc>
              <a:spcBef>
                <a:spcPct val="0"/>
              </a:spcBef>
              <a:spcAft>
                <a:spcPct val="0"/>
              </a:spcAft>
              <a:buNone/>
            </a:pPr>
            <a:r>
              <a:rPr lang="el-GR" altLang="el-GR" sz="2400" dirty="0"/>
              <a:t>Κάθε πρωί ___________ στη δουλειά με το λεωφορείο.</a:t>
            </a:r>
          </a:p>
          <a:p>
            <a:pPr marL="0" lvl="0" indent="0" eaLnBrk="0" fontAlgn="base" hangingPunct="0">
              <a:lnSpc>
                <a:spcPct val="100000"/>
              </a:lnSpc>
              <a:spcBef>
                <a:spcPct val="0"/>
              </a:spcBef>
              <a:spcAft>
                <a:spcPct val="0"/>
              </a:spcAft>
              <a:buNone/>
            </a:pPr>
            <a:r>
              <a:rPr lang="el-GR" altLang="el-GR" sz="2400" dirty="0"/>
              <a:t>_____________τώρα στην υπεραγορά  πριν κλείσει!</a:t>
            </a:r>
          </a:p>
          <a:p>
            <a:pPr marL="0" lvl="0" indent="0" eaLnBrk="0" fontAlgn="base" hangingPunct="0">
              <a:lnSpc>
                <a:spcPct val="100000"/>
              </a:lnSpc>
              <a:spcBef>
                <a:spcPct val="0"/>
              </a:spcBef>
              <a:spcAft>
                <a:spcPct val="0"/>
              </a:spcAft>
              <a:buNone/>
            </a:pPr>
            <a:r>
              <a:rPr lang="el-GR" altLang="el-GR" sz="2400" dirty="0"/>
              <a:t>Το επόμενο καλοκαίρι ________ διακοπές στην Κρήτη.</a:t>
            </a:r>
          </a:p>
          <a:p>
            <a:pPr marL="0" lvl="0" indent="0" eaLnBrk="0" fontAlgn="base" hangingPunct="0">
              <a:lnSpc>
                <a:spcPct val="100000"/>
              </a:lnSpc>
              <a:spcBef>
                <a:spcPct val="0"/>
              </a:spcBef>
              <a:spcAft>
                <a:spcPct val="0"/>
              </a:spcAft>
              <a:buNone/>
            </a:pPr>
            <a:r>
              <a:rPr lang="el-GR" altLang="el-GR" sz="2400" dirty="0"/>
              <a:t>Θέλω να _______ μια βόλτα στο πάρκο για να ξεσκάσω.</a:t>
            </a:r>
          </a:p>
          <a:p>
            <a:pPr marL="0" lvl="0" indent="0" eaLnBrk="0" fontAlgn="base" hangingPunct="0">
              <a:lnSpc>
                <a:spcPct val="100000"/>
              </a:lnSpc>
              <a:spcBef>
                <a:spcPct val="0"/>
              </a:spcBef>
              <a:spcAft>
                <a:spcPct val="0"/>
              </a:spcAft>
              <a:buNone/>
            </a:pPr>
            <a:r>
              <a:rPr lang="el-GR" altLang="el-GR" sz="2400" dirty="0"/>
              <a:t>Χθες ___________ στον κινηματογράφο και είδα μια πολύ ωραία ταινία. </a:t>
            </a:r>
            <a:endParaRPr lang="en-US" sz="2400" dirty="0"/>
          </a:p>
        </p:txBody>
      </p:sp>
      <p:pic>
        <p:nvPicPr>
          <p:cNvPr id="3074" name="Picture 2" descr="Τα παιδιά που πηγαίνουν στο σχολείο Εικονογράφηση από ©lenmdp #7602476">
            <a:extLst>
              <a:ext uri="{FF2B5EF4-FFF2-40B4-BE49-F238E27FC236}">
                <a16:creationId xmlns:a16="http://schemas.microsoft.com/office/drawing/2014/main" id="{9F0C8FE4-7332-4788-1E37-992ACA9CE5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82628" y="2038983"/>
            <a:ext cx="4252780" cy="445389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Rectangle 1">
            <a:extLst>
              <a:ext uri="{FF2B5EF4-FFF2-40B4-BE49-F238E27FC236}">
                <a16:creationId xmlns:a16="http://schemas.microsoft.com/office/drawing/2014/main" id="{6E7B2D5F-D533-8443-A65F-1F27E226A530}"/>
              </a:ext>
            </a:extLst>
          </p:cNvPr>
          <p:cNvSpPr>
            <a:spLocks noChangeArrowheads="1"/>
          </p:cNvSpPr>
          <p:nvPr/>
        </p:nvSpPr>
        <p:spPr bwMode="auto">
          <a:xfrm>
            <a:off x="2377440" y="1668555"/>
            <a:ext cx="102006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911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5" name="Εικόνα 4">
            <a:extLst>
              <a:ext uri="{FF2B5EF4-FFF2-40B4-BE49-F238E27FC236}">
                <a16:creationId xmlns:a16="http://schemas.microsoft.com/office/drawing/2014/main" id="{8430AEED-A67B-5627-AD21-F41BCBF0C8B7}"/>
              </a:ext>
            </a:extLst>
          </p:cNvPr>
          <p:cNvPicPr>
            <a:picLocks noChangeAspect="1"/>
          </p:cNvPicPr>
          <p:nvPr/>
        </p:nvPicPr>
        <p:blipFill>
          <a:blip r:embed="rId3"/>
          <a:stretch>
            <a:fillRect/>
          </a:stretch>
        </p:blipFill>
        <p:spPr>
          <a:xfrm>
            <a:off x="9885210" y="1914978"/>
            <a:ext cx="1971675" cy="23241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26" name="Picture 2" descr="Το Παιδί Μου Τρώει Μόνο Αλεσμένα. Τι Να Κάνω; – Το Παιδί μου Δεν Τρώει. Τι  Να Κάνω;">
            <a:extLst>
              <a:ext uri="{FF2B5EF4-FFF2-40B4-BE49-F238E27FC236}">
                <a16:creationId xmlns:a16="http://schemas.microsoft.com/office/drawing/2014/main" id="{19169359-763F-BE32-A22E-F08E0CB1B9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9210" y="2477181"/>
            <a:ext cx="2143125" cy="21431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1028" name="Picture 4" descr="Αγόρι τρώει φαγητό, εικονογράφηση κινουμένων σχεδίων: Εικονογράφηση μόδας  2685905319 | Shutterstock">
            <a:extLst>
              <a:ext uri="{FF2B5EF4-FFF2-40B4-BE49-F238E27FC236}">
                <a16:creationId xmlns:a16="http://schemas.microsoft.com/office/drawing/2014/main" id="{1C2F5A8A-2138-00F4-5915-50D35D0DB7D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12857"/>
          <a:stretch>
            <a:fillRect/>
          </a:stretch>
        </p:blipFill>
        <p:spPr bwMode="auto">
          <a:xfrm>
            <a:off x="6096000" y="1012713"/>
            <a:ext cx="2476500" cy="23241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Ορθογώνιο: Στρογγύλεμα γωνιών 5">
            <a:extLst>
              <a:ext uri="{FF2B5EF4-FFF2-40B4-BE49-F238E27FC236}">
                <a16:creationId xmlns:a16="http://schemas.microsoft.com/office/drawing/2014/main" id="{45470449-A714-BBAF-238D-5EAE8133D49A}"/>
              </a:ext>
            </a:extLst>
          </p:cNvPr>
          <p:cNvSpPr/>
          <p:nvPr/>
        </p:nvSpPr>
        <p:spPr>
          <a:xfrm>
            <a:off x="2460171" y="5032829"/>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Χθες  έφαγα πουρέ.</a:t>
            </a:r>
          </a:p>
        </p:txBody>
      </p:sp>
      <p:sp>
        <p:nvSpPr>
          <p:cNvPr id="8" name="Ορθογώνιο: Στρογγύλεμα γωνιών 7">
            <a:extLst>
              <a:ext uri="{FF2B5EF4-FFF2-40B4-BE49-F238E27FC236}">
                <a16:creationId xmlns:a16="http://schemas.microsoft.com/office/drawing/2014/main" id="{61222CB8-642B-F72D-3D80-AB4DF83A9112}"/>
              </a:ext>
            </a:extLst>
          </p:cNvPr>
          <p:cNvSpPr/>
          <p:nvPr/>
        </p:nvSpPr>
        <p:spPr>
          <a:xfrm>
            <a:off x="9154825" y="5148218"/>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Αύριο θα φάω μπριζόλα.</a:t>
            </a:r>
          </a:p>
        </p:txBody>
      </p:sp>
      <p:sp>
        <p:nvSpPr>
          <p:cNvPr id="9" name="Ορθογώνιο: Στρογγύλεμα γωνιών 8">
            <a:extLst>
              <a:ext uri="{FF2B5EF4-FFF2-40B4-BE49-F238E27FC236}">
                <a16:creationId xmlns:a16="http://schemas.microsoft.com/office/drawing/2014/main" id="{FB6585EB-2908-0958-A47A-3D29F38818A9}"/>
              </a:ext>
            </a:extLst>
          </p:cNvPr>
          <p:cNvSpPr/>
          <p:nvPr/>
        </p:nvSpPr>
        <p:spPr>
          <a:xfrm>
            <a:off x="5807498" y="4499429"/>
            <a:ext cx="2792549" cy="1371600"/>
          </a:xfrm>
          <a:prstGeom prst="roundRect">
            <a:avLst/>
          </a:prstGeom>
          <a:solidFill>
            <a:schemeClr val="bg1"/>
          </a:solid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Τώρα τρώω κοτόπουλο.</a:t>
            </a: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106184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84341"/>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4" name="Θέση περιεχομένου 3">
            <a:extLst>
              <a:ext uri="{FF2B5EF4-FFF2-40B4-BE49-F238E27FC236}">
                <a16:creationId xmlns:a16="http://schemas.microsoft.com/office/drawing/2014/main" id="{8E2AADF0-87D9-C4C4-752E-B9156E085530}"/>
              </a:ext>
            </a:extLst>
          </p:cNvPr>
          <p:cNvSpPr>
            <a:spLocks noGrp="1"/>
          </p:cNvSpPr>
          <p:nvPr>
            <p:ph idx="1"/>
          </p:nvPr>
        </p:nvSpPr>
        <p:spPr>
          <a:xfrm>
            <a:off x="5497891" y="2634514"/>
            <a:ext cx="6172200" cy="3240938"/>
          </a:xfrm>
        </p:spPr>
        <p:txBody>
          <a:bodyPr/>
          <a:lstStyle/>
          <a:p>
            <a:pPr marL="0" indent="0">
              <a:buNone/>
            </a:pPr>
            <a:r>
              <a:rPr lang="el-GR" dirty="0"/>
              <a:t>Συνήθως το μεσημέρι _______μια σαλάτα στο γραφείο μου. Χθες όμως ήταν μια ιδιαίτερη μέρα και έφαγα πουρέ με _________σε ένα εστιατόριο. Αύριο είναι ________και θα φάω  σπιτικό φαγητό μαζί με την οικογένειά μου.</a:t>
            </a:r>
          </a:p>
        </p:txBody>
      </p:sp>
      <p:pic>
        <p:nvPicPr>
          <p:cNvPr id="2" name="ElevenLabs_2026-05-08T12_25_07_KonstantinosN_pvc_sp100_s30_sb75_v3">
            <a:hlinkClick r:id="" action="ppaction://media"/>
            <a:extLst>
              <a:ext uri="{FF2B5EF4-FFF2-40B4-BE49-F238E27FC236}">
                <a16:creationId xmlns:a16="http://schemas.microsoft.com/office/drawing/2014/main" id="{8419181D-A4BE-7896-FE15-2FB5DBCD99D4}"/>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8686800" y="1071741"/>
            <a:ext cx="406400" cy="406400"/>
          </a:xfrm>
          <a:prstGeom prst="rect">
            <a:avLst/>
          </a:prstGeom>
        </p:spPr>
      </p:pic>
    </p:spTree>
    <p:extLst>
      <p:ext uri="{BB962C8B-B14F-4D97-AF65-F5344CB8AC3E}">
        <p14:creationId xmlns:p14="http://schemas.microsoft.com/office/powerpoint/2010/main" val="367699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4288"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996D17B8-8D61-5103-0D33-ECA867B0C25E}"/>
              </a:ext>
            </a:extLst>
          </p:cNvPr>
          <p:cNvSpPr>
            <a:spLocks noChangeArrowheads="1"/>
          </p:cNvSpPr>
          <p:nvPr/>
        </p:nvSpPr>
        <p:spPr bwMode="auto">
          <a:xfrm>
            <a:off x="2997200" y="4103936"/>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
        <p:nvSpPr>
          <p:cNvPr id="3" name="Θέση περιεχομένου 3">
            <a:extLst>
              <a:ext uri="{FF2B5EF4-FFF2-40B4-BE49-F238E27FC236}">
                <a16:creationId xmlns:a16="http://schemas.microsoft.com/office/drawing/2014/main" id="{6D4F08C5-5D15-3CAE-7D6F-4B56F9EF91C9}"/>
              </a:ext>
            </a:extLst>
          </p:cNvPr>
          <p:cNvSpPr>
            <a:spLocks noGrp="1"/>
          </p:cNvSpPr>
          <p:nvPr>
            <p:ph idx="1"/>
          </p:nvPr>
        </p:nvSpPr>
        <p:spPr>
          <a:xfrm>
            <a:off x="5274371" y="2473307"/>
            <a:ext cx="6172200" cy="3261258"/>
          </a:xfrm>
        </p:spPr>
        <p:txBody>
          <a:bodyPr/>
          <a:lstStyle/>
          <a:p>
            <a:pPr marL="0" indent="0">
              <a:buNone/>
            </a:pPr>
            <a:r>
              <a:rPr lang="el-GR" dirty="0"/>
              <a:t>Συνήθως το μεσημέρι τρώω μια σαλάτα στο γραφείο μου. Χθες όμως ήταν μια ιδιαίτερη μέρα και έφαγα πουρέ με μπιφτέκια σε ένα εστιατόριο. Αύριο είναι Σάββατο και θα φάω  σπιτικό φαγητό μαζί με την οικογένειά μου.</a:t>
            </a:r>
          </a:p>
        </p:txBody>
      </p:sp>
    </p:spTree>
    <p:extLst>
      <p:ext uri="{BB962C8B-B14F-4D97-AF65-F5344CB8AC3E}">
        <p14:creationId xmlns:p14="http://schemas.microsoft.com/office/powerpoint/2010/main" val="2266434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AutoShape 2" descr="Drawing illustration of a cleaning lady at work Διανύσματα Αρχείου, Royalty  Free Drawing illustration of a cleaning lady at work Εικονογραφήσεις |  DepositPhotos">
            <a:extLst>
              <a:ext uri="{FF2B5EF4-FFF2-40B4-BE49-F238E27FC236}">
                <a16:creationId xmlns:a16="http://schemas.microsoft.com/office/drawing/2014/main" id="{72D2EADE-AF32-6431-AB42-53D09558673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4" name="Εικόνα 3">
            <a:extLst>
              <a:ext uri="{FF2B5EF4-FFF2-40B4-BE49-F238E27FC236}">
                <a16:creationId xmlns:a16="http://schemas.microsoft.com/office/drawing/2014/main" id="{7963254D-7C11-48E2-F195-3D8654DE385B}"/>
              </a:ext>
            </a:extLst>
          </p:cNvPr>
          <p:cNvPicPr>
            <a:picLocks noChangeAspect="1"/>
          </p:cNvPicPr>
          <p:nvPr/>
        </p:nvPicPr>
        <p:blipFill>
          <a:blip r:embed="rId3"/>
          <a:stretch>
            <a:fillRect/>
          </a:stretch>
        </p:blipFill>
        <p:spPr>
          <a:xfrm>
            <a:off x="4813300" y="1540592"/>
            <a:ext cx="2870200" cy="204080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Ορθογώνιο 5">
            <a:extLst>
              <a:ext uri="{FF2B5EF4-FFF2-40B4-BE49-F238E27FC236}">
                <a16:creationId xmlns:a16="http://schemas.microsoft.com/office/drawing/2014/main" id="{6D76A2D6-6D90-AAC8-8246-17799EE8FC39}"/>
              </a:ext>
            </a:extLst>
          </p:cNvPr>
          <p:cNvSpPr/>
          <p:nvPr/>
        </p:nvSpPr>
        <p:spPr>
          <a:xfrm>
            <a:off x="8118821" y="1285875"/>
            <a:ext cx="3287230" cy="1202872"/>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όνομα : Μαρία</a:t>
            </a:r>
          </a:p>
          <a:p>
            <a:r>
              <a:rPr lang="el-GR" dirty="0"/>
              <a:t>επάγγελμα : οικιακή βοηθός</a:t>
            </a:r>
          </a:p>
        </p:txBody>
      </p:sp>
      <p:sp>
        <p:nvSpPr>
          <p:cNvPr id="7" name="Ορθογώνιο 6">
            <a:extLst>
              <a:ext uri="{FF2B5EF4-FFF2-40B4-BE49-F238E27FC236}">
                <a16:creationId xmlns:a16="http://schemas.microsoft.com/office/drawing/2014/main" id="{89603A82-76C9-2417-208F-2D8E1ADAFFE2}"/>
              </a:ext>
            </a:extLst>
          </p:cNvPr>
          <p:cNvSpPr/>
          <p:nvPr/>
        </p:nvSpPr>
        <p:spPr>
          <a:xfrm>
            <a:off x="2521750" y="3276600"/>
            <a:ext cx="2516394"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Χθες  η  κυρία Μαρία</a:t>
            </a:r>
          </a:p>
          <a:p>
            <a:endParaRPr lang="el-GR" dirty="0"/>
          </a:p>
          <a:p>
            <a:endParaRPr lang="el-GR" dirty="0"/>
          </a:p>
          <a:p>
            <a:endParaRPr lang="el-GR" dirty="0"/>
          </a:p>
          <a:p>
            <a:endParaRPr lang="el-GR" dirty="0"/>
          </a:p>
          <a:p>
            <a:endParaRPr lang="el-GR" dirty="0"/>
          </a:p>
          <a:p>
            <a:r>
              <a:rPr lang="el-GR" dirty="0"/>
              <a:t> </a:t>
            </a:r>
          </a:p>
        </p:txBody>
      </p:sp>
      <p:sp>
        <p:nvSpPr>
          <p:cNvPr id="9" name="Ορθογώνιο 8">
            <a:extLst>
              <a:ext uri="{FF2B5EF4-FFF2-40B4-BE49-F238E27FC236}">
                <a16:creationId xmlns:a16="http://schemas.microsoft.com/office/drawing/2014/main" id="{A311B1E7-BCA3-DDE6-E7B4-39A834382189}"/>
              </a:ext>
            </a:extLst>
          </p:cNvPr>
          <p:cNvSpPr/>
          <p:nvPr/>
        </p:nvSpPr>
        <p:spPr>
          <a:xfrm>
            <a:off x="5070821" y="3276600"/>
            <a:ext cx="3287230"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Τώρα/Κάθε μέρα  η  κυρία Μαρία</a:t>
            </a:r>
          </a:p>
          <a:p>
            <a:endParaRPr lang="el-GR" dirty="0"/>
          </a:p>
          <a:p>
            <a:endParaRPr lang="el-GR" dirty="0"/>
          </a:p>
          <a:p>
            <a:r>
              <a:rPr lang="el-GR" dirty="0"/>
              <a:t> </a:t>
            </a:r>
          </a:p>
          <a:p>
            <a:endParaRPr lang="el-GR" dirty="0"/>
          </a:p>
          <a:p>
            <a:endParaRPr lang="el-GR" dirty="0"/>
          </a:p>
          <a:p>
            <a:endParaRPr lang="el-GR" dirty="0"/>
          </a:p>
        </p:txBody>
      </p:sp>
      <p:sp>
        <p:nvSpPr>
          <p:cNvPr id="10" name="Ορθογώνιο 9">
            <a:extLst>
              <a:ext uri="{FF2B5EF4-FFF2-40B4-BE49-F238E27FC236}">
                <a16:creationId xmlns:a16="http://schemas.microsoft.com/office/drawing/2014/main" id="{B40D7A16-0B26-EE7D-BD5F-127B55CB9DF2}"/>
              </a:ext>
            </a:extLst>
          </p:cNvPr>
          <p:cNvSpPr/>
          <p:nvPr/>
        </p:nvSpPr>
        <p:spPr>
          <a:xfrm>
            <a:off x="8588956" y="3276600"/>
            <a:ext cx="3287230" cy="2402840"/>
          </a:xfrm>
          <a:prstGeom prst="rect">
            <a:avLst/>
          </a:prstGeom>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l-GR" dirty="0"/>
              <a:t>Αύριο η  κυρία Μαρία</a:t>
            </a:r>
          </a:p>
          <a:p>
            <a:endParaRPr lang="el-GR" dirty="0"/>
          </a:p>
          <a:p>
            <a:endParaRPr lang="el-GR" dirty="0"/>
          </a:p>
          <a:p>
            <a:endParaRPr lang="el-GR" dirty="0"/>
          </a:p>
          <a:p>
            <a:endParaRPr lang="el-GR" dirty="0"/>
          </a:p>
          <a:p>
            <a:endParaRPr lang="el-GR" dirty="0"/>
          </a:p>
          <a:p>
            <a:endParaRPr lang="el-GR" dirty="0"/>
          </a:p>
          <a:p>
            <a:r>
              <a:rPr lang="el-GR" dirty="0"/>
              <a:t> </a:t>
            </a:r>
          </a:p>
        </p:txBody>
      </p:sp>
    </p:spTree>
    <p:extLst>
      <p:ext uri="{BB962C8B-B14F-4D97-AF65-F5344CB8AC3E}">
        <p14:creationId xmlns:p14="http://schemas.microsoft.com/office/powerpoint/2010/main" val="4160234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2050" name="Picture 2" descr="Πρωινό φαγητό - Δωρεάν εικόνες διανυσματικά clipart στο creazilla.com">
            <a:extLst>
              <a:ext uri="{FF2B5EF4-FFF2-40B4-BE49-F238E27FC236}">
                <a16:creationId xmlns:a16="http://schemas.microsoft.com/office/drawing/2014/main" id="{7C4D5D21-E53A-4437-0096-5D2A8AAB3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2975" y="1883229"/>
            <a:ext cx="2686050" cy="239825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6B33887E-12AE-394D-6590-DF895225741E}"/>
              </a:ext>
            </a:extLst>
          </p:cNvPr>
          <p:cNvSpPr/>
          <p:nvPr/>
        </p:nvSpPr>
        <p:spPr>
          <a:xfrm>
            <a:off x="5312484" y="47888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πρόγευμα</a:t>
            </a:r>
          </a:p>
        </p:txBody>
      </p:sp>
      <p:sp>
        <p:nvSpPr>
          <p:cNvPr id="7" name="Φυσαλίδα ομιλίας: Ορθογώνιο με στρογγυλεμένες γωνίες 6">
            <a:extLst>
              <a:ext uri="{FF2B5EF4-FFF2-40B4-BE49-F238E27FC236}">
                <a16:creationId xmlns:a16="http://schemas.microsoft.com/office/drawing/2014/main" id="{8DB631F2-102E-6B45-66D4-0E65892D68A4}"/>
              </a:ext>
            </a:extLst>
          </p:cNvPr>
          <p:cNvSpPr/>
          <p:nvPr/>
        </p:nvSpPr>
        <p:spPr>
          <a:xfrm>
            <a:off x="8849360" y="3082358"/>
            <a:ext cx="252984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latin typeface="Google Sans"/>
              </a:rPr>
              <a:t>Τι τρως συνήθως για πρωινό;</a:t>
            </a:r>
            <a:endParaRPr lang="el-GR" sz="2800" b="1" dirty="0"/>
          </a:p>
        </p:txBody>
      </p:sp>
      <p:sp>
        <p:nvSpPr>
          <p:cNvPr id="8" name="Φυσαλίδα ομιλίας: Ορθογώνιο με στρογγυλεμένες γωνίες 7">
            <a:extLst>
              <a:ext uri="{FF2B5EF4-FFF2-40B4-BE49-F238E27FC236}">
                <a16:creationId xmlns:a16="http://schemas.microsoft.com/office/drawing/2014/main" id="{6F7B7BB9-D77D-967E-C7F0-CBE06FF3881D}"/>
              </a:ext>
            </a:extLst>
          </p:cNvPr>
          <p:cNvSpPr/>
          <p:nvPr/>
        </p:nvSpPr>
        <p:spPr>
          <a:xfrm>
            <a:off x="8290560" y="1068340"/>
            <a:ext cx="285496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3200" b="1" dirty="0">
                <a:latin typeface="Google Sans"/>
              </a:rPr>
              <a:t>Τι έφαγες χθες το πρωί;</a:t>
            </a:r>
            <a:endParaRPr lang="el-GR" sz="3200" b="1" dirty="0"/>
          </a:p>
        </p:txBody>
      </p:sp>
      <p:sp>
        <p:nvSpPr>
          <p:cNvPr id="9" name="Φυσαλίδα ομιλίας: Ορθογώνιο με στρογγυλεμένες γωνίες 8">
            <a:extLst>
              <a:ext uri="{FF2B5EF4-FFF2-40B4-BE49-F238E27FC236}">
                <a16:creationId xmlns:a16="http://schemas.microsoft.com/office/drawing/2014/main" id="{656DD310-31B3-3238-B58A-D43DC98EF38F}"/>
              </a:ext>
            </a:extLst>
          </p:cNvPr>
          <p:cNvSpPr/>
          <p:nvPr/>
        </p:nvSpPr>
        <p:spPr>
          <a:xfrm>
            <a:off x="9001760" y="5011621"/>
            <a:ext cx="2529840" cy="1270000"/>
          </a:xfrm>
          <a:prstGeom prst="wedgeRoundRectCallou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l-GR" sz="2400" b="1" dirty="0">
                <a:latin typeface="Google Sans"/>
              </a:rPr>
              <a:t>Τι θα φας αύριο για πρωινό;</a:t>
            </a:r>
            <a:endParaRPr lang="el-GR" sz="2400" b="1" dirty="0"/>
          </a:p>
        </p:txBody>
      </p:sp>
      <p:sp>
        <p:nvSpPr>
          <p:cNvPr id="11" name="TextBox 10">
            <a:extLst>
              <a:ext uri="{FF2B5EF4-FFF2-40B4-BE49-F238E27FC236}">
                <a16:creationId xmlns:a16="http://schemas.microsoft.com/office/drawing/2014/main" id="{C0A487E8-6316-E00D-7D60-26077F3350A2}"/>
              </a:ext>
            </a:extLst>
          </p:cNvPr>
          <p:cNvSpPr txBox="1"/>
          <p:nvPr/>
        </p:nvSpPr>
        <p:spPr>
          <a:xfrm>
            <a:off x="67628" y="2243202"/>
            <a:ext cx="3980179" cy="3416320"/>
          </a:xfrm>
          <a:prstGeom prst="rect">
            <a:avLst/>
          </a:prstGeom>
          <a:noFill/>
          <a:ln w="57150">
            <a:solidFill>
              <a:schemeClr val="tx1"/>
            </a:solidFill>
          </a:ln>
        </p:spPr>
        <p:txBody>
          <a:bodyPr wrap="square">
            <a:spAutoFit/>
          </a:bodyPr>
          <a:lstStyle/>
          <a:p>
            <a:r>
              <a:rPr lang="el-GR" b="1" dirty="0"/>
              <a:t>Μαθητής Α:</a:t>
            </a:r>
            <a:r>
              <a:rPr lang="el-GR" dirty="0"/>
              <a:t> Προσπαθείτε να ακολουθήσετε μια πιο υγιεινή διατροφή. Συζητήστε με τον φίλο/τη φίλη σας (Μαθητή Β) για το τι τρώτε για πρωινό και εξηγήστε γιατί είναι καλό για την υγεία.</a:t>
            </a:r>
          </a:p>
          <a:p>
            <a:r>
              <a:rPr lang="el-GR" b="1" dirty="0"/>
              <a:t>Μαθητής Β:</a:t>
            </a:r>
            <a:r>
              <a:rPr lang="el-GR" dirty="0"/>
              <a:t> Θέλετε να μάθετε για την υγιεινή διατροφή. Κάντε ερωτήσεις στον φίλο/τη φίλη σας (Μαθητή Α) για το πρωινό του/της και ζητήστε πληροφορίες ή συμβουλές.</a:t>
            </a:r>
          </a:p>
          <a:p>
            <a:r>
              <a:rPr lang="el-GR" dirty="0"/>
              <a:t>Διάρκεια συζήτησης: 2-3 λεπτά.</a:t>
            </a:r>
          </a:p>
        </p:txBody>
      </p:sp>
    </p:spTree>
    <p:extLst>
      <p:ext uri="{BB962C8B-B14F-4D97-AF65-F5344CB8AC3E}">
        <p14:creationId xmlns:p14="http://schemas.microsoft.com/office/powerpoint/2010/main" val="91579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073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0920" y="192405"/>
            <a:ext cx="10515600" cy="1325563"/>
          </a:xfrm>
          <a:ln>
            <a:solidFill>
              <a:schemeClr val="tx1"/>
            </a:solidFill>
          </a:ln>
        </p:spPr>
        <p:txBody>
          <a:bodyPr/>
          <a:lstStyle/>
          <a:p>
            <a:pPr algn="ctr"/>
            <a:r>
              <a:rPr lang="el-GR" b="1" dirty="0">
                <a:solidFill>
                  <a:srgbClr val="FF0000"/>
                </a:solidFill>
              </a:rPr>
              <a:t>βγω/βγαίνω/βγες/βγήκα/θα βγω </a:t>
            </a:r>
            <a:endParaRPr lang="en-US" b="1" dirty="0">
              <a:solidFill>
                <a:srgbClr val="FF0000"/>
              </a:solidFill>
            </a:endParaRPr>
          </a:p>
        </p:txBody>
      </p:sp>
      <p:sp>
        <p:nvSpPr>
          <p:cNvPr id="3" name="Content Placeholder 2"/>
          <p:cNvSpPr>
            <a:spLocks noGrp="1"/>
          </p:cNvSpPr>
          <p:nvPr>
            <p:ph idx="1"/>
          </p:nvPr>
        </p:nvSpPr>
        <p:spPr>
          <a:xfrm>
            <a:off x="1010920" y="1791970"/>
            <a:ext cx="6696166" cy="4351338"/>
          </a:xfrm>
          <a:ln>
            <a:solidFill>
              <a:schemeClr val="tx1"/>
            </a:solidFill>
          </a:ln>
        </p:spPr>
        <p:txBody>
          <a:bodyPr>
            <a:normAutofit fontScale="77500" lnSpcReduction="20000"/>
          </a:bodyPr>
          <a:lstStyle/>
          <a:p>
            <a:pPr marL="0" indent="0">
              <a:buNone/>
            </a:pPr>
            <a:endParaRPr lang="el-GR" sz="5400" dirty="0"/>
          </a:p>
          <a:p>
            <a:pPr marL="0" indent="0">
              <a:buNone/>
            </a:pPr>
            <a:r>
              <a:rPr lang="el-GR" sz="5400" dirty="0"/>
              <a:t>Δεν  _____ τα  βράδια, γιατί το  πρωί  έχω  σχολείο.</a:t>
            </a:r>
          </a:p>
          <a:p>
            <a:pPr marL="0" indent="0">
              <a:buNone/>
            </a:pPr>
            <a:r>
              <a:rPr lang="el-GR" sz="5400" dirty="0"/>
              <a:t>Μπορώ να  _____ έξω;</a:t>
            </a:r>
          </a:p>
          <a:p>
            <a:pPr marL="0" indent="0">
              <a:buNone/>
            </a:pPr>
            <a:r>
              <a:rPr lang="el-GR" sz="5400" dirty="0"/>
              <a:t>____ έξω!</a:t>
            </a:r>
          </a:p>
          <a:p>
            <a:pPr marL="0" indent="0">
              <a:buNone/>
            </a:pPr>
            <a:r>
              <a:rPr lang="el-GR" sz="5400" dirty="0"/>
              <a:t>Χθες ______έξω.</a:t>
            </a:r>
          </a:p>
          <a:p>
            <a:pPr marL="0" indent="0">
              <a:buNone/>
            </a:pPr>
            <a:r>
              <a:rPr lang="el-GR" sz="5400" dirty="0"/>
              <a:t>Αύριο ___________έξω.</a:t>
            </a:r>
          </a:p>
          <a:p>
            <a:pPr marL="0" indent="0">
              <a:buNone/>
            </a:pPr>
            <a:endParaRPr lang="en-US" sz="5400" dirty="0"/>
          </a:p>
        </p:txBody>
      </p:sp>
      <p:pic>
        <p:nvPicPr>
          <p:cNvPr id="4" name="Picture 2" descr="Kız · çıkmak · kapı · küçük · kız · çocuk - vektör ilüstrasyonu © Kakigori  (#8083369) | Stockfresh">
            <a:extLst>
              <a:ext uri="{FF2B5EF4-FFF2-40B4-BE49-F238E27FC236}">
                <a16:creationId xmlns:a16="http://schemas.microsoft.com/office/drawing/2014/main" id="{0A2EF7EB-B65D-68E7-773F-A34407BCD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4698" y="1791970"/>
            <a:ext cx="3511822" cy="435133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8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394</TotalTime>
  <Words>427</Words>
  <Application>Microsoft Office PowerPoint</Application>
  <PresentationFormat>Ευρεία οθόνη</PresentationFormat>
  <Paragraphs>76</Paragraphs>
  <Slides>13</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βγω/βγαίνω/βγες/βγήκα/θα βγω </vt:lpstr>
      <vt:lpstr>φάω/τρώω/φάε/θα φάω/έφαγα </vt:lpstr>
      <vt:lpstr>πηγαίνω/πήγαινε/θα πάω/πάω/πήγα</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112</cp:revision>
  <dcterms:created xsi:type="dcterms:W3CDTF">2025-05-12T06:17:38Z</dcterms:created>
  <dcterms:modified xsi:type="dcterms:W3CDTF">2026-05-11T12:01:19Z</dcterms:modified>
</cp:coreProperties>
</file>