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30" r:id="rId2"/>
    <p:sldId id="671" r:id="rId3"/>
    <p:sldId id="451" r:id="rId4"/>
    <p:sldId id="611" r:id="rId5"/>
    <p:sldId id="689" r:id="rId6"/>
    <p:sldId id="672" r:id="rId7"/>
    <p:sldId id="690" r:id="rId8"/>
    <p:sldId id="691" r:id="rId9"/>
    <p:sldId id="653" r:id="rId10"/>
    <p:sldId id="642" r:id="rId11"/>
    <p:sldId id="673" r:id="rId12"/>
    <p:sldId id="692" r:id="rId13"/>
    <p:sldId id="693" r:id="rId14"/>
    <p:sldId id="694" r:id="rId15"/>
    <p:sldId id="695" r:id="rId16"/>
    <p:sldId id="616" r:id="rId17"/>
    <p:sldId id="61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3" autoAdjust="0"/>
    <p:restoredTop sz="94660"/>
  </p:normalViewPr>
  <p:slideViewPr>
    <p:cSldViewPr snapToGrid="0">
      <p:cViewPr varScale="1">
        <p:scale>
          <a:sx n="63" d="100"/>
          <a:sy n="63" d="100"/>
        </p:scale>
        <p:origin x="7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8E05A-2FD9-458E-AD2D-9B4D05089E0D}" type="datetimeFigureOut">
              <a:rPr lang="el-GR" smtClean="0"/>
              <a:t>13/5/2026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EECD57-C0B8-4154-8B3F-9FE0F2037EC7}" type="slidenum">
              <a:rPr lang="el-GR" smtClean="0"/>
              <a:t>‹#›</a:t>
            </a:fld>
            <a:endParaRPr lang="el-GR"/>
          </a:p>
        </p:txBody>
      </p:sp>
    </p:spTree>
    <p:extLst>
      <p:ext uri="{BB962C8B-B14F-4D97-AF65-F5344CB8AC3E}">
        <p14:creationId xmlns:p14="http://schemas.microsoft.com/office/powerpoint/2010/main" val="381399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77F4B48-6750-40C4-8785-678CB7E3BB9C}" type="slidenum">
              <a:rPr lang="el-CY" smtClean="0"/>
              <a:t>1</a:t>
            </a:fld>
            <a:endParaRPr lang="el-CY"/>
          </a:p>
        </p:txBody>
      </p:sp>
    </p:spTree>
    <p:extLst>
      <p:ext uri="{BB962C8B-B14F-4D97-AF65-F5344CB8AC3E}">
        <p14:creationId xmlns:p14="http://schemas.microsoft.com/office/powerpoint/2010/main" val="311595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2C2BBA0E-FCE6-4FF8-B6BD-C02FC8957C17}" type="slidenum">
              <a:rPr lang="el-GR" smtClean="0"/>
              <a:t>4</a:t>
            </a:fld>
            <a:endParaRPr lang="el-GR"/>
          </a:p>
        </p:txBody>
      </p:sp>
    </p:spTree>
    <p:extLst>
      <p:ext uri="{BB962C8B-B14F-4D97-AF65-F5344CB8AC3E}">
        <p14:creationId xmlns:p14="http://schemas.microsoft.com/office/powerpoint/2010/main" val="2890364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1C9F08-5261-4BA0-87CA-9491E35C94DD}" type="datetimeFigureOut">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1406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954983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402372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33428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1C9F08-5261-4BA0-87CA-9491E35C94DD}" type="datetimeFigureOut">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45769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1C9F08-5261-4BA0-87CA-9491E35C94DD}" type="datetimeFigureOut">
              <a:rPr lang="en-US" smtClean="0"/>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25632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1C9F08-5261-4BA0-87CA-9491E35C94DD}" type="datetimeFigureOut">
              <a:rPr lang="en-US" smtClean="0"/>
              <a:t>5/13/2026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291092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1C9F08-5261-4BA0-87CA-9491E35C94DD}" type="datetimeFigureOut">
              <a:rPr lang="en-US" smtClean="0"/>
              <a:t>5/13/2026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746779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C9F08-5261-4BA0-87CA-9491E35C94DD}" type="datetimeFigureOut">
              <a:rPr lang="en-US" smtClean="0"/>
              <a:t>5/13/2026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38975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1C9F08-5261-4BA0-87CA-9491E35C94DD}" type="datetimeFigureOut">
              <a:rPr lang="en-US" smtClean="0"/>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425902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1C9F08-5261-4BA0-87CA-9491E35C94DD}" type="datetimeFigureOut">
              <a:rPr lang="en-US" smtClean="0"/>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841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C9F08-5261-4BA0-87CA-9491E35C94DD}" type="datetimeFigureOut">
              <a:rPr lang="en-US" smtClean="0"/>
              <a:t>5/13/2026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FFCB3-78B5-4B7C-9EDE-EF3BF3668C0A}" type="slidenum">
              <a:rPr lang="en-US" smtClean="0"/>
              <a:t>‹#›</a:t>
            </a:fld>
            <a:endParaRPr lang="en-US"/>
          </a:p>
        </p:txBody>
      </p:sp>
    </p:spTree>
    <p:extLst>
      <p:ext uri="{BB962C8B-B14F-4D97-AF65-F5344CB8AC3E}">
        <p14:creationId xmlns:p14="http://schemas.microsoft.com/office/powerpoint/2010/main" val="1444130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424544"/>
            <a:ext cx="10951028" cy="4752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7885387" y="6075807"/>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811174" y="5364971"/>
            <a:ext cx="6901542" cy="13950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9</a:t>
            </a:r>
            <a:r>
              <a:rPr lang="tr-TR" dirty="0">
                <a:solidFill>
                  <a:schemeClr val="tx1"/>
                </a:solidFill>
              </a:rPr>
              <a:t>2</a:t>
            </a:r>
            <a:r>
              <a:rPr lang="el-GR" dirty="0">
                <a:solidFill>
                  <a:schemeClr val="tx1"/>
                </a:solidFill>
              </a:rPr>
              <a:t>. Α2.Θεματικός κύκλος </a:t>
            </a:r>
            <a:r>
              <a:rPr lang="en-US" dirty="0">
                <a:solidFill>
                  <a:schemeClr val="tx1"/>
                </a:solidFill>
              </a:rPr>
              <a:t>10</a:t>
            </a:r>
            <a:r>
              <a:rPr lang="el-GR" dirty="0">
                <a:solidFill>
                  <a:schemeClr val="tx1"/>
                </a:solidFill>
              </a:rPr>
              <a:t>_  Ενημέρωση σχετικά με επαγγελματικά θέματα _ Επιθήματα επαγγελμάτων</a:t>
            </a:r>
            <a:endParaRPr lang="el-CY"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6531E-75B9-316D-F884-7BD2092D8A00}"/>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CBC5ED78-A720-DD63-301C-4A83AB5654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7808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9F3641F3-536E-A5D0-89DF-2A7CD2CF8258}"/>
              </a:ext>
            </a:extLst>
          </p:cNvPr>
          <p:cNvSpPr/>
          <p:nvPr/>
        </p:nvSpPr>
        <p:spPr>
          <a:xfrm>
            <a:off x="649866" y="4104641"/>
            <a:ext cx="5211638" cy="9245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eaLnBrk="0" fontAlgn="base" hangingPunct="0">
              <a:spcBef>
                <a:spcPct val="0"/>
              </a:spcBef>
              <a:spcAft>
                <a:spcPct val="0"/>
              </a:spcAft>
            </a:pPr>
            <a:r>
              <a:rPr lang="el-GR" altLang="el-GR" sz="2400" dirty="0">
                <a:latin typeface="Google Sans"/>
              </a:rPr>
              <a:t>Ο Γιώργος δεν έχει δουλειά τώρα, είναι άνεργος εδώ και τρεις μήνες.</a:t>
            </a:r>
            <a:endParaRPr lang="el-GR" sz="2400" dirty="0"/>
          </a:p>
        </p:txBody>
      </p:sp>
      <p:sp>
        <p:nvSpPr>
          <p:cNvPr id="4" name="TextBox 3">
            <a:extLst>
              <a:ext uri="{FF2B5EF4-FFF2-40B4-BE49-F238E27FC236}">
                <a16:creationId xmlns:a16="http://schemas.microsoft.com/office/drawing/2014/main" id="{DFAD6160-D5DC-D861-79C3-67BBAF160786}"/>
              </a:ext>
            </a:extLst>
          </p:cNvPr>
          <p:cNvSpPr txBox="1"/>
          <p:nvPr/>
        </p:nvSpPr>
        <p:spPr>
          <a:xfrm>
            <a:off x="6299947" y="3366592"/>
            <a:ext cx="5344160" cy="2585323"/>
          </a:xfrm>
          <a:prstGeom prst="rect">
            <a:avLst/>
          </a:prstGeom>
          <a:noFill/>
          <a:ln w="57150">
            <a:solidFill>
              <a:schemeClr val="tx1"/>
            </a:solidFill>
          </a:ln>
        </p:spPr>
        <p:txBody>
          <a:bodyPr wrap="square">
            <a:spAutoFit/>
          </a:bodyPr>
          <a:lstStyle/>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Η Ελένη δεν θέλει αυτή τη δουλειά και γράφει την παραίτησή της.</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 Ο διευθυντής έδωσε την απόλυση στον Νίκο γιατί αργούσε κάθε μέρα.</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Κάθε καλοκαίρι παίρνω άδεια δέκα μέρες για να πάω στο νησί.</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Ο παππούς μου είναι 67 ετών και παίρνει σύνταξη.</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Ο Γιώργος δεν έχει δουλειά τώρα, είναι άνεργος εδώ και τρεις μήνες.</a:t>
            </a:r>
            <a:endParaRPr lang="el-GR" dirty="0"/>
          </a:p>
        </p:txBody>
      </p:sp>
      <p:sp>
        <p:nvSpPr>
          <p:cNvPr id="5" name="Rectangle 1">
            <a:extLst>
              <a:ext uri="{FF2B5EF4-FFF2-40B4-BE49-F238E27FC236}">
                <a16:creationId xmlns:a16="http://schemas.microsoft.com/office/drawing/2014/main" id="{493435B5-2C64-F738-6F45-308C0885FE17}"/>
              </a:ext>
            </a:extLst>
          </p:cNvPr>
          <p:cNvSpPr>
            <a:spLocks noChangeArrowheads="1"/>
          </p:cNvSpPr>
          <p:nvPr/>
        </p:nvSpPr>
        <p:spPr bwMode="auto">
          <a:xfrm>
            <a:off x="7504386" y="4474588"/>
            <a:ext cx="845241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200" b="0" i="0" u="none" strike="noStrike" cap="none" normalizeH="0" baseline="0" dirty="0">
                <a:ln>
                  <a:noFill/>
                </a:ln>
                <a:solidFill>
                  <a:schemeClr val="tx1"/>
                </a:solidFill>
                <a:effectLst/>
                <a:latin typeface="Google Sans"/>
              </a:rPr>
              <a:t>.</a:t>
            </a:r>
            <a:r>
              <a:rPr kumimoji="0" lang="el-GR" altLang="el-GR" sz="800" b="0" i="0" u="none" strike="noStrike" cap="none" normalizeH="0" baseline="0" dirty="0">
                <a:ln>
                  <a:noFill/>
                </a:ln>
                <a:solidFill>
                  <a:schemeClr val="tx1"/>
                </a:solidFill>
                <a:effectLst/>
              </a:rPr>
              <a:t> </a:t>
            </a: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pic>
        <p:nvPicPr>
          <p:cNvPr id="3075" name="Picture 3" descr="Ανεργία: Οικονομικό ή Κοινωνικό Πρόβλημα!; - Lifelong">
            <a:extLst>
              <a:ext uri="{FF2B5EF4-FFF2-40B4-BE49-F238E27FC236}">
                <a16:creationId xmlns:a16="http://schemas.microsoft.com/office/drawing/2014/main" id="{004CD427-136B-AFB8-E2D8-05F6A9E188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946" y="378088"/>
            <a:ext cx="5170693" cy="2883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8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BF40D-7A1C-9842-0E0A-5165CFA5BD8C}"/>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5A548E7F-796E-B5B3-51C8-DFD40AA410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7808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781F5C16-7145-91DD-7272-9BBB1479DAD8}"/>
              </a:ext>
            </a:extLst>
          </p:cNvPr>
          <p:cNvSpPr/>
          <p:nvPr/>
        </p:nvSpPr>
        <p:spPr>
          <a:xfrm>
            <a:off x="649866" y="4104641"/>
            <a:ext cx="5211638" cy="9245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eaLnBrk="0" fontAlgn="base" hangingPunct="0">
              <a:spcBef>
                <a:spcPct val="0"/>
              </a:spcBef>
              <a:spcAft>
                <a:spcPct val="0"/>
              </a:spcAft>
            </a:pPr>
            <a:r>
              <a:rPr lang="el-GR" altLang="el-GR" sz="2400" dirty="0">
                <a:latin typeface="Google Sans"/>
              </a:rPr>
              <a:t>Ο παππούς μου είναι 67 ετών και παίρνει σύνταξη.</a:t>
            </a:r>
          </a:p>
        </p:txBody>
      </p:sp>
      <p:sp>
        <p:nvSpPr>
          <p:cNvPr id="4" name="TextBox 3">
            <a:extLst>
              <a:ext uri="{FF2B5EF4-FFF2-40B4-BE49-F238E27FC236}">
                <a16:creationId xmlns:a16="http://schemas.microsoft.com/office/drawing/2014/main" id="{B64A855B-4828-8553-DC1E-91C3BA1326FA}"/>
              </a:ext>
            </a:extLst>
          </p:cNvPr>
          <p:cNvSpPr txBox="1"/>
          <p:nvPr/>
        </p:nvSpPr>
        <p:spPr>
          <a:xfrm>
            <a:off x="6299947" y="3366592"/>
            <a:ext cx="5344160" cy="2585323"/>
          </a:xfrm>
          <a:prstGeom prst="rect">
            <a:avLst/>
          </a:prstGeom>
          <a:noFill/>
          <a:ln w="57150">
            <a:solidFill>
              <a:schemeClr val="tx1"/>
            </a:solidFill>
          </a:ln>
        </p:spPr>
        <p:txBody>
          <a:bodyPr wrap="square">
            <a:spAutoFit/>
          </a:bodyPr>
          <a:lstStyle/>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Η Ελένη δεν θέλει αυτή τη δουλειά και γράφει την παραίτησή της.</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 Ο διευθυντής έδωσε την απόλυση στον Νίκο γιατί αργούσε κάθε μέρα.</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Κάθε καλοκαίρι παίρνω άδεια δέκα μέρες για να πάω στο νησί.</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Ο παππούς μου είναι 67 ετών και παίρνει σύνταξη.</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Ο Γιώργος δεν έχει δουλειά τώρα, είναι άνεργος εδώ και τρεις μήνες.</a:t>
            </a:r>
            <a:endParaRPr lang="el-GR" dirty="0"/>
          </a:p>
        </p:txBody>
      </p:sp>
      <p:sp>
        <p:nvSpPr>
          <p:cNvPr id="5" name="Rectangle 1">
            <a:extLst>
              <a:ext uri="{FF2B5EF4-FFF2-40B4-BE49-F238E27FC236}">
                <a16:creationId xmlns:a16="http://schemas.microsoft.com/office/drawing/2014/main" id="{B1008CE8-A9E1-440E-2874-0FFACB8BE227}"/>
              </a:ext>
            </a:extLst>
          </p:cNvPr>
          <p:cNvSpPr>
            <a:spLocks noChangeArrowheads="1"/>
          </p:cNvSpPr>
          <p:nvPr/>
        </p:nvSpPr>
        <p:spPr bwMode="auto">
          <a:xfrm>
            <a:off x="7504386" y="4474588"/>
            <a:ext cx="845241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200" b="0" i="0" u="none" strike="noStrike" cap="none" normalizeH="0" baseline="0" dirty="0">
                <a:ln>
                  <a:noFill/>
                </a:ln>
                <a:solidFill>
                  <a:schemeClr val="tx1"/>
                </a:solidFill>
                <a:effectLst/>
                <a:latin typeface="Google Sans"/>
              </a:rPr>
              <a:t>.</a:t>
            </a:r>
            <a:r>
              <a:rPr kumimoji="0" lang="el-GR" altLang="el-GR" sz="800" b="0" i="0" u="none" strike="noStrike" cap="none" normalizeH="0" baseline="0" dirty="0">
                <a:ln>
                  <a:noFill/>
                </a:ln>
                <a:solidFill>
                  <a:schemeClr val="tx1"/>
                </a:solidFill>
                <a:effectLst/>
              </a:rPr>
              <a:t> </a:t>
            </a: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pic>
        <p:nvPicPr>
          <p:cNvPr id="4098" name="Picture 2" descr="ευτυχισμένος συνταξιούχος Στοκ Εικονογραφήσεις, Vectors, &amp; Clipart – (2,176  Στοκ Εικονογραφήσεις)">
            <a:extLst>
              <a:ext uri="{FF2B5EF4-FFF2-40B4-BE49-F238E27FC236}">
                <a16:creationId xmlns:a16="http://schemas.microsoft.com/office/drawing/2014/main" id="{DBF41274-9C77-DE21-DD82-74A7C68DC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947" y="477838"/>
            <a:ext cx="5415585" cy="27040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00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BE515-FD30-F851-0121-93FC7A2CF7EC}"/>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87E71074-862B-31F2-275B-21B7E3F9F8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7808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54891A1E-B448-DC3D-52CA-16F33DA2D433}"/>
              </a:ext>
            </a:extLst>
          </p:cNvPr>
          <p:cNvSpPr/>
          <p:nvPr/>
        </p:nvSpPr>
        <p:spPr>
          <a:xfrm>
            <a:off x="649866" y="4104641"/>
            <a:ext cx="5211638" cy="9245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eaLnBrk="0" fontAlgn="base" hangingPunct="0">
              <a:spcBef>
                <a:spcPct val="0"/>
              </a:spcBef>
              <a:spcAft>
                <a:spcPct val="0"/>
              </a:spcAft>
            </a:pPr>
            <a:r>
              <a:rPr lang="el-GR" altLang="el-GR" sz="2400" dirty="0">
                <a:latin typeface="Google Sans"/>
              </a:rPr>
              <a:t>Ο διευθυντής έδωσε την απόλυση στον Νίκο γιατί αργούσε κάθε μέρα.</a:t>
            </a:r>
          </a:p>
        </p:txBody>
      </p:sp>
      <p:sp>
        <p:nvSpPr>
          <p:cNvPr id="4" name="TextBox 3">
            <a:extLst>
              <a:ext uri="{FF2B5EF4-FFF2-40B4-BE49-F238E27FC236}">
                <a16:creationId xmlns:a16="http://schemas.microsoft.com/office/drawing/2014/main" id="{C8E4188B-D1C2-7BC7-9CE6-8DCB81F2ECB3}"/>
              </a:ext>
            </a:extLst>
          </p:cNvPr>
          <p:cNvSpPr txBox="1"/>
          <p:nvPr/>
        </p:nvSpPr>
        <p:spPr>
          <a:xfrm>
            <a:off x="6299947" y="3366592"/>
            <a:ext cx="5344160" cy="2585323"/>
          </a:xfrm>
          <a:prstGeom prst="rect">
            <a:avLst/>
          </a:prstGeom>
          <a:noFill/>
          <a:ln w="57150">
            <a:solidFill>
              <a:schemeClr val="tx1"/>
            </a:solidFill>
          </a:ln>
        </p:spPr>
        <p:txBody>
          <a:bodyPr wrap="square">
            <a:spAutoFit/>
          </a:bodyPr>
          <a:lstStyle/>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Η Ελένη δεν θέλει αυτή τη δουλειά και γράφει την παραίτησή της.</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 Ο διευθυντής έδωσε την απόλυση στον Νίκο γιατί αργούσε κάθε μέρα.</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Κάθε καλοκαίρι παίρνω άδεια δέκα μέρες για να πάω στο νησί.</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Ο παππούς μου είναι 67 ετών και παίρνει σύνταξη.</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Ο Γιώργος δεν έχει δουλειά τώρα, είναι άνεργος εδώ και τρεις μήνες.</a:t>
            </a:r>
            <a:endParaRPr lang="el-GR" dirty="0"/>
          </a:p>
        </p:txBody>
      </p:sp>
      <p:sp>
        <p:nvSpPr>
          <p:cNvPr id="5" name="Rectangle 1">
            <a:extLst>
              <a:ext uri="{FF2B5EF4-FFF2-40B4-BE49-F238E27FC236}">
                <a16:creationId xmlns:a16="http://schemas.microsoft.com/office/drawing/2014/main" id="{C583655E-1813-F38F-0227-AC9B13B9B013}"/>
              </a:ext>
            </a:extLst>
          </p:cNvPr>
          <p:cNvSpPr>
            <a:spLocks noChangeArrowheads="1"/>
          </p:cNvSpPr>
          <p:nvPr/>
        </p:nvSpPr>
        <p:spPr bwMode="auto">
          <a:xfrm>
            <a:off x="7504386" y="4474588"/>
            <a:ext cx="845241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200" b="0" i="0" u="none" strike="noStrike" cap="none" normalizeH="0" baseline="0" dirty="0">
                <a:ln>
                  <a:noFill/>
                </a:ln>
                <a:solidFill>
                  <a:schemeClr val="tx1"/>
                </a:solidFill>
                <a:effectLst/>
                <a:latin typeface="Google Sans"/>
              </a:rPr>
              <a:t>.</a:t>
            </a:r>
            <a:r>
              <a:rPr kumimoji="0" lang="el-GR" altLang="el-GR" sz="800" b="0" i="0" u="none" strike="noStrike" cap="none" normalizeH="0" baseline="0" dirty="0">
                <a:ln>
                  <a:noFill/>
                </a:ln>
                <a:solidFill>
                  <a:schemeClr val="tx1"/>
                </a:solidFill>
                <a:effectLst/>
              </a:rPr>
              <a:t> </a:t>
            </a: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pic>
        <p:nvPicPr>
          <p:cNvPr id="5122" name="Picture 2" descr="Θυμωμένος αφεντικό να απορρίψει λυπημένος εργαζόμενο. Άνεργος άνδρας  Διάνυσμα από ©TeraVector 244011720">
            <a:extLst>
              <a:ext uri="{FF2B5EF4-FFF2-40B4-BE49-F238E27FC236}">
                <a16:creationId xmlns:a16="http://schemas.microsoft.com/office/drawing/2014/main" id="{D3B59160-F117-0863-315E-DE920AFF9C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757" b="8672"/>
          <a:stretch>
            <a:fillRect/>
          </a:stretch>
        </p:blipFill>
        <p:spPr bwMode="auto">
          <a:xfrm>
            <a:off x="6269164" y="378087"/>
            <a:ext cx="5344160" cy="28038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79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8E72C-BE23-9C21-5F67-BCDB106AC57D}"/>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19B40E65-3A93-17AD-523C-C13DF44E67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7808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0C97413-A46E-38C9-AB12-C8799481D49C}"/>
              </a:ext>
            </a:extLst>
          </p:cNvPr>
          <p:cNvSpPr/>
          <p:nvPr/>
        </p:nvSpPr>
        <p:spPr>
          <a:xfrm>
            <a:off x="649866" y="4104641"/>
            <a:ext cx="5211638" cy="9245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eaLnBrk="0" fontAlgn="base" hangingPunct="0">
              <a:spcBef>
                <a:spcPct val="0"/>
              </a:spcBef>
              <a:spcAft>
                <a:spcPct val="0"/>
              </a:spcAft>
            </a:pPr>
            <a:r>
              <a:rPr lang="el-GR" altLang="el-GR" sz="2400" dirty="0">
                <a:latin typeface="Google Sans"/>
              </a:rPr>
              <a:t>Η Ελένη δεν θέλει αυτή τη δουλειά και γράφει την παραίτησή της.</a:t>
            </a:r>
          </a:p>
        </p:txBody>
      </p:sp>
      <p:sp>
        <p:nvSpPr>
          <p:cNvPr id="4" name="TextBox 3">
            <a:extLst>
              <a:ext uri="{FF2B5EF4-FFF2-40B4-BE49-F238E27FC236}">
                <a16:creationId xmlns:a16="http://schemas.microsoft.com/office/drawing/2014/main" id="{901A480E-55BC-5B41-9BBD-8B8EC440CCB3}"/>
              </a:ext>
            </a:extLst>
          </p:cNvPr>
          <p:cNvSpPr txBox="1"/>
          <p:nvPr/>
        </p:nvSpPr>
        <p:spPr>
          <a:xfrm>
            <a:off x="6299947" y="3366592"/>
            <a:ext cx="5344160" cy="2585323"/>
          </a:xfrm>
          <a:prstGeom prst="rect">
            <a:avLst/>
          </a:prstGeom>
          <a:noFill/>
          <a:ln w="57150">
            <a:solidFill>
              <a:schemeClr val="tx1"/>
            </a:solidFill>
          </a:ln>
        </p:spPr>
        <p:txBody>
          <a:bodyPr wrap="square">
            <a:spAutoFit/>
          </a:bodyPr>
          <a:lstStyle/>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Η Ελένη δεν θέλει αυτή τη δουλειά και γράφει την παραίτησή της.</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 Ο διευθυντής έδωσε την απόλυση στον Νίκο γιατί αργούσε κάθε μέρα.</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Κάθε καλοκαίρι παίρνω άδεια δέκα μέρες για να πάω στο νησί.</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Ο παππούς μου είναι 67 ετών και παίρνει σύνταξη.</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Ο Γιώργος δεν έχει δουλειά τώρα, είναι άνεργος εδώ και τρεις μήνες.</a:t>
            </a:r>
            <a:endParaRPr lang="el-GR" dirty="0"/>
          </a:p>
        </p:txBody>
      </p:sp>
      <p:sp>
        <p:nvSpPr>
          <p:cNvPr id="5" name="Rectangle 1">
            <a:extLst>
              <a:ext uri="{FF2B5EF4-FFF2-40B4-BE49-F238E27FC236}">
                <a16:creationId xmlns:a16="http://schemas.microsoft.com/office/drawing/2014/main" id="{BCAE7931-C82A-531A-6B90-373B19DB172A}"/>
              </a:ext>
            </a:extLst>
          </p:cNvPr>
          <p:cNvSpPr>
            <a:spLocks noChangeArrowheads="1"/>
          </p:cNvSpPr>
          <p:nvPr/>
        </p:nvSpPr>
        <p:spPr bwMode="auto">
          <a:xfrm>
            <a:off x="7504386" y="4474588"/>
            <a:ext cx="845241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200" b="0" i="0" u="none" strike="noStrike" cap="none" normalizeH="0" baseline="0" dirty="0">
                <a:ln>
                  <a:noFill/>
                </a:ln>
                <a:solidFill>
                  <a:schemeClr val="tx1"/>
                </a:solidFill>
                <a:effectLst/>
                <a:latin typeface="Google Sans"/>
              </a:rPr>
              <a:t>.</a:t>
            </a:r>
            <a:r>
              <a:rPr kumimoji="0" lang="el-GR" altLang="el-GR" sz="800" b="0" i="0" u="none" strike="noStrike" cap="none" normalizeH="0" baseline="0" dirty="0">
                <a:ln>
                  <a:noFill/>
                </a:ln>
                <a:solidFill>
                  <a:schemeClr val="tx1"/>
                </a:solidFill>
                <a:effectLst/>
              </a:rPr>
              <a:t> </a:t>
            </a: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pic>
        <p:nvPicPr>
          <p:cNvPr id="6146" name="Picture 2" descr="Παραιτούμαι: Περισσότερες από 6,6 χιλιάδες εικονογραφήσεις και σχέδια στοκ  χωρίς δικαιώματα και με δυνατότητα χορήγησης άδειας χρήσης | Shutterstock">
            <a:extLst>
              <a:ext uri="{FF2B5EF4-FFF2-40B4-BE49-F238E27FC236}">
                <a16:creationId xmlns:a16="http://schemas.microsoft.com/office/drawing/2014/main" id="{C6850641-97F2-C259-62B2-4E75BA43C5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473"/>
          <a:stretch>
            <a:fillRect/>
          </a:stretch>
        </p:blipFill>
        <p:spPr bwMode="auto">
          <a:xfrm>
            <a:off x="8737408" y="669627"/>
            <a:ext cx="2825227" cy="25853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2" descr="Χαρούμενη 3D γυναίκα καρτούν πληκτρολογεί σε φορητό ...">
            <a:extLst>
              <a:ext uri="{FF2B5EF4-FFF2-40B4-BE49-F238E27FC236}">
                <a16:creationId xmlns:a16="http://schemas.microsoft.com/office/drawing/2014/main" id="{67A73A48-6E2A-FCD6-6E63-E705F83CC8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524" y="669627"/>
            <a:ext cx="2336356" cy="25853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81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A5125-6569-247E-6B20-7099C7D62213}"/>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A4323D5D-D68D-4F0C-5856-6CE4DB7499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7808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C6039D9F-A2D4-688F-1180-87487CD7ABF1}"/>
              </a:ext>
            </a:extLst>
          </p:cNvPr>
          <p:cNvSpPr/>
          <p:nvPr/>
        </p:nvSpPr>
        <p:spPr>
          <a:xfrm>
            <a:off x="649866" y="4104641"/>
            <a:ext cx="5211638" cy="9245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eaLnBrk="0" fontAlgn="base" hangingPunct="0">
              <a:spcBef>
                <a:spcPct val="0"/>
              </a:spcBef>
              <a:spcAft>
                <a:spcPct val="0"/>
              </a:spcAft>
            </a:pPr>
            <a:r>
              <a:rPr lang="el-GR" altLang="el-GR" sz="2400" dirty="0">
                <a:latin typeface="Google Sans"/>
              </a:rPr>
              <a:t>Κάθε καλοκαίρι παίρνω άδεια δέκα μέρες για να πάω στο νησί.</a:t>
            </a:r>
          </a:p>
        </p:txBody>
      </p:sp>
      <p:sp>
        <p:nvSpPr>
          <p:cNvPr id="4" name="TextBox 3">
            <a:extLst>
              <a:ext uri="{FF2B5EF4-FFF2-40B4-BE49-F238E27FC236}">
                <a16:creationId xmlns:a16="http://schemas.microsoft.com/office/drawing/2014/main" id="{28E89407-92C3-6FE3-DE75-94E587952A66}"/>
              </a:ext>
            </a:extLst>
          </p:cNvPr>
          <p:cNvSpPr txBox="1"/>
          <p:nvPr/>
        </p:nvSpPr>
        <p:spPr>
          <a:xfrm>
            <a:off x="6299947" y="3366592"/>
            <a:ext cx="5344160" cy="2585323"/>
          </a:xfrm>
          <a:prstGeom prst="rect">
            <a:avLst/>
          </a:prstGeom>
          <a:noFill/>
          <a:ln w="57150">
            <a:solidFill>
              <a:schemeClr val="tx1"/>
            </a:solidFill>
          </a:ln>
        </p:spPr>
        <p:txBody>
          <a:bodyPr wrap="square">
            <a:spAutoFit/>
          </a:bodyPr>
          <a:lstStyle/>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Η Ελένη δεν θέλει αυτή τη δουλειά και γράφει την παραίτησή της.</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 Ο διευθυντής έδωσε την απόλυση στον Νίκο γιατί αργούσε κάθε μέρα.</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Κάθε καλοκαίρι παίρνω άδεια δέκα μέρες για να πάω στο νησί.</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Ο παππούς μου είναι 67 ετών και παίρνει σύνταξη.</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Ο Γιώργος δεν έχει δουλειά τώρα, είναι άνεργος εδώ και τρεις μήνες.</a:t>
            </a:r>
            <a:endParaRPr lang="el-GR" dirty="0"/>
          </a:p>
        </p:txBody>
      </p:sp>
      <p:sp>
        <p:nvSpPr>
          <p:cNvPr id="5" name="Rectangle 1">
            <a:extLst>
              <a:ext uri="{FF2B5EF4-FFF2-40B4-BE49-F238E27FC236}">
                <a16:creationId xmlns:a16="http://schemas.microsoft.com/office/drawing/2014/main" id="{D40742C3-A87F-63E3-4366-7E46B856E62C}"/>
              </a:ext>
            </a:extLst>
          </p:cNvPr>
          <p:cNvSpPr>
            <a:spLocks noChangeArrowheads="1"/>
          </p:cNvSpPr>
          <p:nvPr/>
        </p:nvSpPr>
        <p:spPr bwMode="auto">
          <a:xfrm>
            <a:off x="7504386" y="4474588"/>
            <a:ext cx="845241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200" b="0" i="0" u="none" strike="noStrike" cap="none" normalizeH="0" baseline="0" dirty="0">
                <a:ln>
                  <a:noFill/>
                </a:ln>
                <a:solidFill>
                  <a:schemeClr val="tx1"/>
                </a:solidFill>
                <a:effectLst/>
                <a:latin typeface="Google Sans"/>
              </a:rPr>
              <a:t>.</a:t>
            </a:r>
            <a:r>
              <a:rPr kumimoji="0" lang="el-GR" altLang="el-GR" sz="800" b="0" i="0" u="none" strike="noStrike" cap="none" normalizeH="0" baseline="0" dirty="0">
                <a:ln>
                  <a:noFill/>
                </a:ln>
                <a:solidFill>
                  <a:schemeClr val="tx1"/>
                </a:solidFill>
                <a:effectLst/>
              </a:rPr>
              <a:t> </a:t>
            </a: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pic>
        <p:nvPicPr>
          <p:cNvPr id="7170" name="Picture 2" descr="Έτοιμοι για διακοπές / Ζωγραφική - zografies.gr / Δωρεάν Φύλλα Εργασίας για  Παιδιά">
            <a:extLst>
              <a:ext uri="{FF2B5EF4-FFF2-40B4-BE49-F238E27FC236}">
                <a16:creationId xmlns:a16="http://schemas.microsoft.com/office/drawing/2014/main" id="{9E7EC44C-74FD-E4F9-7DC1-AB2D2D275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946" y="378088"/>
            <a:ext cx="5277011" cy="27308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11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489747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3004815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DDD9BD43-BF86-4CA8-B422-53EC4DFE8B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99B550AE-06B3-20E2-7CD5-C8AE92C19BE6}"/>
              </a:ext>
            </a:extLst>
          </p:cNvPr>
          <p:cNvSpPr/>
          <p:nvPr/>
        </p:nvSpPr>
        <p:spPr>
          <a:xfrm>
            <a:off x="300894"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sp>
        <p:nvSpPr>
          <p:cNvPr id="7" name="Φυσαλίδα ομιλίας: Ορθογώνιο με στρογγυλεμένες γωνίες 6">
            <a:extLst>
              <a:ext uri="{FF2B5EF4-FFF2-40B4-BE49-F238E27FC236}">
                <a16:creationId xmlns:a16="http://schemas.microsoft.com/office/drawing/2014/main" id="{19561A48-E458-8DB0-932E-560C3B424C07}"/>
              </a:ext>
            </a:extLst>
          </p:cNvPr>
          <p:cNvSpPr/>
          <p:nvPr/>
        </p:nvSpPr>
        <p:spPr>
          <a:xfrm>
            <a:off x="9884789" y="3037688"/>
            <a:ext cx="2197797" cy="548668"/>
          </a:xfrm>
          <a:prstGeom prst="wedgeRoundRect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tx1"/>
                </a:solidFill>
              </a:rPr>
              <a:t>Είμαι άνεργος.</a:t>
            </a:r>
          </a:p>
        </p:txBody>
      </p:sp>
      <p:sp>
        <p:nvSpPr>
          <p:cNvPr id="4" name="Φυσαλίδα ομιλίας: Ορθογώνιο με στρογγυλεμένες γωνίες 3">
            <a:extLst>
              <a:ext uri="{FF2B5EF4-FFF2-40B4-BE49-F238E27FC236}">
                <a16:creationId xmlns:a16="http://schemas.microsoft.com/office/drawing/2014/main" id="{B02877A5-07E2-6106-9C20-605B897D29AC}"/>
              </a:ext>
            </a:extLst>
          </p:cNvPr>
          <p:cNvSpPr/>
          <p:nvPr/>
        </p:nvSpPr>
        <p:spPr>
          <a:xfrm>
            <a:off x="6488992" y="2829604"/>
            <a:ext cx="2873452" cy="617917"/>
          </a:xfrm>
          <a:prstGeom prst="wedgeRoundRect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tx1"/>
                </a:solidFill>
              </a:rPr>
              <a:t>Είμαι εργαζόμενος. </a:t>
            </a:r>
          </a:p>
        </p:txBody>
      </p:sp>
      <p:sp>
        <p:nvSpPr>
          <p:cNvPr id="5" name="Φυσαλίδα ομιλίας: Ορθογώνιο με στρογγυλεμένες γωνίες 4">
            <a:extLst>
              <a:ext uri="{FF2B5EF4-FFF2-40B4-BE49-F238E27FC236}">
                <a16:creationId xmlns:a16="http://schemas.microsoft.com/office/drawing/2014/main" id="{C4C06C5D-C68C-1293-3ED1-4786D5391C33}"/>
              </a:ext>
            </a:extLst>
          </p:cNvPr>
          <p:cNvSpPr/>
          <p:nvPr/>
        </p:nvSpPr>
        <p:spPr>
          <a:xfrm>
            <a:off x="1976404" y="2896035"/>
            <a:ext cx="3352800" cy="743181"/>
          </a:xfrm>
          <a:prstGeom prst="wedgeRoundRect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tx1"/>
                </a:solidFill>
              </a:rPr>
              <a:t>Είμαι εργοδότης.</a:t>
            </a:r>
          </a:p>
        </p:txBody>
      </p:sp>
      <p:pic>
        <p:nvPicPr>
          <p:cNvPr id="8194" name="Picture 2" descr="Θυμωμένος αφεντικό να απορρίψει λυπημένος εργαζόμενο. Άνεργος άνδρας  Διάνυσμα από ©TeraVector 244011720">
            <a:extLst>
              <a:ext uri="{FF2B5EF4-FFF2-40B4-BE49-F238E27FC236}">
                <a16:creationId xmlns:a16="http://schemas.microsoft.com/office/drawing/2014/main" id="{13170B62-87CF-78B0-EBB7-60FBE7AD94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400" b="5339"/>
          <a:stretch>
            <a:fillRect/>
          </a:stretch>
        </p:blipFill>
        <p:spPr bwMode="auto">
          <a:xfrm>
            <a:off x="6096000" y="122409"/>
            <a:ext cx="3181985" cy="13895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2" descr="Θυμωμένος αφεντικό να απορρίψει λυπημένος εργαζόμενο. Άνεργος άνδρας  Διάνυσμα από ©TeraVector 244011720">
            <a:extLst>
              <a:ext uri="{FF2B5EF4-FFF2-40B4-BE49-F238E27FC236}">
                <a16:creationId xmlns:a16="http://schemas.microsoft.com/office/drawing/2014/main" id="{B628F9C9-E36D-4277-BE18-6C33279D5D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400" b="5339"/>
          <a:stretch>
            <a:fillRect/>
          </a:stretch>
        </p:blipFill>
        <p:spPr bwMode="auto">
          <a:xfrm>
            <a:off x="2179699" y="122408"/>
            <a:ext cx="3181985" cy="13895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2" descr="Θυμωμένος αφεντικό να απορρίψει λυπημένος εργαζόμενο. Άνεργος άνδρας  Διάνυσμα από ©TeraVector 244011720">
            <a:extLst>
              <a:ext uri="{FF2B5EF4-FFF2-40B4-BE49-F238E27FC236}">
                <a16:creationId xmlns:a16="http://schemas.microsoft.com/office/drawing/2014/main" id="{DACE52F6-98A4-BEF5-493C-F040888196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691" t="31400" b="5339"/>
          <a:stretch>
            <a:fillRect/>
          </a:stretch>
        </p:blipFill>
        <p:spPr bwMode="auto">
          <a:xfrm>
            <a:off x="10414605" y="113289"/>
            <a:ext cx="1028061" cy="16951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Βέλος: Δεξιό 8">
            <a:extLst>
              <a:ext uri="{FF2B5EF4-FFF2-40B4-BE49-F238E27FC236}">
                <a16:creationId xmlns:a16="http://schemas.microsoft.com/office/drawing/2014/main" id="{1891D147-26FC-3B13-6DBD-09D31E061955}"/>
              </a:ext>
            </a:extLst>
          </p:cNvPr>
          <p:cNvSpPr/>
          <p:nvPr/>
        </p:nvSpPr>
        <p:spPr>
          <a:xfrm rot="5400000">
            <a:off x="2628442" y="1847679"/>
            <a:ext cx="989155" cy="812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Βέλος: Δεξιό 9">
            <a:extLst>
              <a:ext uri="{FF2B5EF4-FFF2-40B4-BE49-F238E27FC236}">
                <a16:creationId xmlns:a16="http://schemas.microsoft.com/office/drawing/2014/main" id="{B1675C61-68E8-8F91-E8C8-745A8DE15572}"/>
              </a:ext>
            </a:extLst>
          </p:cNvPr>
          <p:cNvSpPr/>
          <p:nvPr/>
        </p:nvSpPr>
        <p:spPr>
          <a:xfrm rot="5400000">
            <a:off x="10522580" y="2036105"/>
            <a:ext cx="812105" cy="812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Βέλος: Δεξιό 10">
            <a:extLst>
              <a:ext uri="{FF2B5EF4-FFF2-40B4-BE49-F238E27FC236}">
                <a16:creationId xmlns:a16="http://schemas.microsoft.com/office/drawing/2014/main" id="{D8D8B05C-C33C-C9D9-7CCF-200C3F04427D}"/>
              </a:ext>
            </a:extLst>
          </p:cNvPr>
          <p:cNvSpPr/>
          <p:nvPr/>
        </p:nvSpPr>
        <p:spPr>
          <a:xfrm rot="5400000">
            <a:off x="8190928" y="1866951"/>
            <a:ext cx="989156" cy="6076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6" name="Picture 2" descr="Business woman boss screams into a megaphone by a tired office worker woman,Business  stress.Isolated on white. Flat style cartoon vector illustration Stock  Vector Image &amp; Art - Alamy">
            <a:extLst>
              <a:ext uri="{FF2B5EF4-FFF2-40B4-BE49-F238E27FC236}">
                <a16:creationId xmlns:a16="http://schemas.microsoft.com/office/drawing/2014/main" id="{7EC163E2-BE15-D7B8-D86B-2B8FBD72239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374"/>
          <a:stretch>
            <a:fillRect/>
          </a:stretch>
        </p:blipFill>
        <p:spPr bwMode="auto">
          <a:xfrm>
            <a:off x="2602735" y="4002519"/>
            <a:ext cx="1853370" cy="12172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Φυσαλίδα ομιλίας: Ορθογώνιο με στρογγυλεμένες γωνίες 11">
            <a:extLst>
              <a:ext uri="{FF2B5EF4-FFF2-40B4-BE49-F238E27FC236}">
                <a16:creationId xmlns:a16="http://schemas.microsoft.com/office/drawing/2014/main" id="{8FE431AE-13C8-C166-1CA7-2CF00BD6D22C}"/>
              </a:ext>
            </a:extLst>
          </p:cNvPr>
          <p:cNvSpPr/>
          <p:nvPr/>
        </p:nvSpPr>
        <p:spPr>
          <a:xfrm>
            <a:off x="3741042" y="5886125"/>
            <a:ext cx="2213549" cy="743181"/>
          </a:xfrm>
          <a:prstGeom prst="wedgeRoundRect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tx1"/>
                </a:solidFill>
              </a:rPr>
              <a:t>Είμαι εργοδότρια.</a:t>
            </a:r>
          </a:p>
        </p:txBody>
      </p:sp>
      <p:pic>
        <p:nvPicPr>
          <p:cNvPr id="13" name="Picture 2" descr="Business woman boss screams into a megaphone by a tired office worker woman,Business  stress.Isolated on white. Flat style cartoon vector illustration Stock  Vector Image &amp; Art - Alamy">
            <a:extLst>
              <a:ext uri="{FF2B5EF4-FFF2-40B4-BE49-F238E27FC236}">
                <a16:creationId xmlns:a16="http://schemas.microsoft.com/office/drawing/2014/main" id="{32F6FF84-A06B-00B7-DCE3-20AB395D038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374"/>
          <a:stretch>
            <a:fillRect/>
          </a:stretch>
        </p:blipFill>
        <p:spPr bwMode="auto">
          <a:xfrm>
            <a:off x="7135956" y="3586356"/>
            <a:ext cx="1853370" cy="12172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Φυσαλίδα ομιλίας: Ορθογώνιο με στρογγυλεμένες γωνίες 13">
            <a:extLst>
              <a:ext uri="{FF2B5EF4-FFF2-40B4-BE49-F238E27FC236}">
                <a16:creationId xmlns:a16="http://schemas.microsoft.com/office/drawing/2014/main" id="{1FC82E8D-3A19-6C31-4F02-05DCAB776423}"/>
              </a:ext>
            </a:extLst>
          </p:cNvPr>
          <p:cNvSpPr/>
          <p:nvPr/>
        </p:nvSpPr>
        <p:spPr>
          <a:xfrm>
            <a:off x="6933701" y="5945443"/>
            <a:ext cx="2197797" cy="617917"/>
          </a:xfrm>
          <a:prstGeom prst="wedgeRoundRect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tx1"/>
                </a:solidFill>
              </a:rPr>
              <a:t>Είμαι εργαζόμενη. </a:t>
            </a:r>
          </a:p>
        </p:txBody>
      </p:sp>
      <p:pic>
        <p:nvPicPr>
          <p:cNvPr id="1028" name="Picture 4" descr="Dismissal vector - 13 χιλιάδες εικόνες, εικονογραφήσεις και φωτογραφίες  στοκ χωρίς δικαιώματα | Shutterstock">
            <a:extLst>
              <a:ext uri="{FF2B5EF4-FFF2-40B4-BE49-F238E27FC236}">
                <a16:creationId xmlns:a16="http://schemas.microsoft.com/office/drawing/2014/main" id="{FC4FDF7E-6842-7A82-D170-39EEB44D5EB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0782"/>
          <a:stretch>
            <a:fillRect/>
          </a:stretch>
        </p:blipFill>
        <p:spPr bwMode="auto">
          <a:xfrm>
            <a:off x="10247994" y="3871375"/>
            <a:ext cx="1361276" cy="1452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 name="Φυσαλίδα ομιλίας: Ορθογώνιο με στρογγυλεμένες γωνίες 14">
            <a:extLst>
              <a:ext uri="{FF2B5EF4-FFF2-40B4-BE49-F238E27FC236}">
                <a16:creationId xmlns:a16="http://schemas.microsoft.com/office/drawing/2014/main" id="{DCA919EA-0B88-B605-C9D8-C6C3DA4A1B5D}"/>
              </a:ext>
            </a:extLst>
          </p:cNvPr>
          <p:cNvSpPr/>
          <p:nvPr/>
        </p:nvSpPr>
        <p:spPr>
          <a:xfrm>
            <a:off x="10395980" y="5608635"/>
            <a:ext cx="1557877" cy="743181"/>
          </a:xfrm>
          <a:prstGeom prst="wedgeRoundRect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tx1"/>
                </a:solidFill>
              </a:rPr>
              <a:t>Είμαι άνεργη.</a:t>
            </a:r>
          </a:p>
        </p:txBody>
      </p:sp>
      <p:sp>
        <p:nvSpPr>
          <p:cNvPr id="16" name="Βέλος: Δεξιό 15">
            <a:extLst>
              <a:ext uri="{FF2B5EF4-FFF2-40B4-BE49-F238E27FC236}">
                <a16:creationId xmlns:a16="http://schemas.microsoft.com/office/drawing/2014/main" id="{161DF054-01B0-BB5B-A813-1E4CFF1193A1}"/>
              </a:ext>
            </a:extLst>
          </p:cNvPr>
          <p:cNvSpPr/>
          <p:nvPr/>
        </p:nvSpPr>
        <p:spPr>
          <a:xfrm rot="5400000">
            <a:off x="7127320" y="5087727"/>
            <a:ext cx="989156" cy="6076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Βέλος: Δεξιό 16">
            <a:extLst>
              <a:ext uri="{FF2B5EF4-FFF2-40B4-BE49-F238E27FC236}">
                <a16:creationId xmlns:a16="http://schemas.microsoft.com/office/drawing/2014/main" id="{F19D3762-8C48-7718-2E07-E54CA1D1BEEB}"/>
              </a:ext>
            </a:extLst>
          </p:cNvPr>
          <p:cNvSpPr/>
          <p:nvPr/>
        </p:nvSpPr>
        <p:spPr>
          <a:xfrm rot="5400000">
            <a:off x="3701068" y="5323405"/>
            <a:ext cx="610506" cy="4712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51100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8" y="1253331"/>
            <a:ext cx="10515600" cy="4351338"/>
          </a:xfrm>
        </p:spPr>
        <p:txBody>
          <a:bodyPr>
            <a:normAutofit/>
          </a:bodyPr>
          <a:lstStyle/>
          <a:p>
            <a:pPr marL="0" indent="0">
              <a:buNone/>
            </a:pPr>
            <a:r>
              <a:rPr lang="el-GR" sz="6600" dirty="0"/>
              <a:t>Σήμερα είναι ______, __ Μαΐου 2026 (__/05/2026).Τώρα είμαστε στην άνοιξη.</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42EEEB22-7870-F9A6-E854-6B5697D37116}"/>
              </a:ext>
            </a:extLst>
          </p:cNvPr>
          <p:cNvSpPr/>
          <p:nvPr/>
        </p:nvSpPr>
        <p:spPr>
          <a:xfrm>
            <a:off x="0" y="284341"/>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προφορικού λόγου </a:t>
            </a:r>
          </a:p>
        </p:txBody>
      </p:sp>
      <p:pic>
        <p:nvPicPr>
          <p:cNvPr id="6" name="Picture 2" descr="Listening clipart Φωτογραφίες Αρχείου, Royalty Free Listening clipart  Εικόνες | DepositPhotos">
            <a:extLst>
              <a:ext uri="{FF2B5EF4-FFF2-40B4-BE49-F238E27FC236}">
                <a16:creationId xmlns:a16="http://schemas.microsoft.com/office/drawing/2014/main" id="{7C7712E3-3B4A-E57A-0275-3DB7DE085A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303" y="2922815"/>
            <a:ext cx="1633879" cy="2664336"/>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6CC84959-184A-70C8-4127-79DE1A512D53}"/>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Ακούστε!</a:t>
            </a:r>
          </a:p>
        </p:txBody>
      </p:sp>
      <p:sp>
        <p:nvSpPr>
          <p:cNvPr id="2" name="TextBox 1">
            <a:extLst>
              <a:ext uri="{FF2B5EF4-FFF2-40B4-BE49-F238E27FC236}">
                <a16:creationId xmlns:a16="http://schemas.microsoft.com/office/drawing/2014/main" id="{6BCB80CD-F348-BDF7-0F00-49156834F090}"/>
              </a:ext>
            </a:extLst>
          </p:cNvPr>
          <p:cNvSpPr txBox="1"/>
          <p:nvPr/>
        </p:nvSpPr>
        <p:spPr>
          <a:xfrm>
            <a:off x="2865185" y="1480332"/>
            <a:ext cx="8615615" cy="5170646"/>
          </a:xfrm>
          <a:prstGeom prst="rect">
            <a:avLst/>
          </a:prstGeom>
          <a:noFill/>
        </p:spPr>
        <p:txBody>
          <a:bodyPr wrap="square">
            <a:spAutoFit/>
          </a:bodyPr>
          <a:lstStyle/>
          <a:p>
            <a:pPr>
              <a:spcBef>
                <a:spcPts val="1800"/>
              </a:spcBef>
              <a:spcAft>
                <a:spcPts val="900"/>
              </a:spcAft>
              <a:buNone/>
            </a:pPr>
            <a:r>
              <a:rPr lang="el-GR" b="1" u="none" strike="noStrike" dirty="0">
                <a:effectLst/>
                <a:latin typeface="Google Sans"/>
              </a:rPr>
              <a:t>Η γειτονιά μου και οι άνθρωποί της</a:t>
            </a:r>
          </a:p>
          <a:p>
            <a:pPr>
              <a:spcBef>
                <a:spcPts val="900"/>
              </a:spcBef>
              <a:spcAft>
                <a:spcPts val="1200"/>
              </a:spcAft>
              <a:buNone/>
            </a:pPr>
            <a:r>
              <a:rPr lang="el-GR" u="none" strike="noStrike" dirty="0">
                <a:effectLst/>
                <a:latin typeface="Google Sans"/>
              </a:rPr>
              <a:t>Στη γειτονιά μου ζουν πολλοί ενδιαφέροντες άνθρωποι με διαφορετικά__________.</a:t>
            </a:r>
          </a:p>
          <a:p>
            <a:pPr>
              <a:spcBef>
                <a:spcPts val="900"/>
              </a:spcBef>
              <a:spcAft>
                <a:spcPts val="1200"/>
              </a:spcAft>
              <a:buNone/>
            </a:pPr>
            <a:r>
              <a:rPr lang="el-GR" u="none" strike="noStrike" dirty="0">
                <a:effectLst/>
                <a:latin typeface="Google Sans"/>
              </a:rPr>
              <a:t>Ο κύριος Νίκος είναι μαθηματικός. Είναι πολύ έξυπνος και ___________ως καθηγητής σε ένα μεγάλο λύκειο. Στο ίδιο σχολείο ___________και η γυναίκα του, η κυρία Ελένη, η οποία είναι καθηγήτρια ιστορίας. Οι μαθητές τούς αγαπούν πολύ.</a:t>
            </a:r>
          </a:p>
          <a:p>
            <a:pPr>
              <a:spcBef>
                <a:spcPts val="900"/>
              </a:spcBef>
              <a:spcAft>
                <a:spcPts val="1200"/>
              </a:spcAft>
              <a:buNone/>
            </a:pPr>
            <a:r>
              <a:rPr lang="el-GR" u="none" strike="noStrike" dirty="0">
                <a:effectLst/>
                <a:latin typeface="Google Sans"/>
              </a:rPr>
              <a:t>Κάθε πρωί, ο κύριος Νίκος πηγαίνει στο παραδοσιακό καφενείο της πλατείας. Εκεί ο καφετζής, ο κύριος Κώστας, του φτιάχνει τον καλύτερο ελληνικό καφέ. Το ______στο καφενείο δουλεύει η γυναίκα του, η κυρία Μαρία, η οποία είναι μια ευγενική καφετζού.</a:t>
            </a:r>
          </a:p>
          <a:p>
            <a:r>
              <a:rPr lang="el-GR" dirty="0"/>
              <a:t>Δίπλα από το καφενείο υπάρχει ένα μεγάλο κατάστημα ρούχων. Ο Γιώργος είναι ο πωλητής εκεί και βοηθάει τους πελάτες. Η αδερφή του, η Άννα, εργάζεται επίσης εκεί ως πωλήτρια. Και οι δύο είναι πάντα χαμογελαστοί.</a:t>
            </a:r>
          </a:p>
          <a:p>
            <a:r>
              <a:rPr lang="el-GR" dirty="0"/>
              <a:t>Το βράδυ, όλοι __________για φαγητό στην ταβέρνα της γειτονιάς. Εκεί, ο Αλέξης  εργάζεται ως σερβιτόρος. Ο Αλέξης παίρνει τις παραγγελίες. Η Σοφία, η σερβιτόρα, φέρνει γρήγορα τα _____________φαγητά στα τραπέζια.</a:t>
            </a:r>
          </a:p>
          <a:p>
            <a:r>
              <a:rPr lang="el-GR" dirty="0"/>
              <a:t>Μου αρέσει πολύ η γειτονιά μου γιατί όλοι οι άνθρωποι είναι φιλικοί και εργατικοί!</a:t>
            </a:r>
          </a:p>
        </p:txBody>
      </p:sp>
      <p:pic>
        <p:nvPicPr>
          <p:cNvPr id="9" name="ElevenLabs_2026-05-11T12_12_11_Stefanos - Calm, Narrational and Soft_pvc_sp96_s83_sb100_v3">
            <a:hlinkClick r:id="" action="ppaction://media"/>
            <a:extLst>
              <a:ext uri="{FF2B5EF4-FFF2-40B4-BE49-F238E27FC236}">
                <a16:creationId xmlns:a16="http://schemas.microsoft.com/office/drawing/2014/main" id="{3FB72332-A3A6-878E-A421-77E918C33F11}"/>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9021128" y="691198"/>
            <a:ext cx="406400" cy="406400"/>
          </a:xfrm>
        </p:spPr>
      </p:pic>
    </p:spTree>
    <p:extLst>
      <p:ext uri="{BB962C8B-B14F-4D97-AF65-F5344CB8AC3E}">
        <p14:creationId xmlns:p14="http://schemas.microsoft.com/office/powerpoint/2010/main" val="217819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54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04D6D-1849-6E19-20A0-94BC2965EAA2}"/>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60788982-2377-7BC5-C619-90D0BE1449FE}"/>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γραπτού λόγου </a:t>
            </a:r>
          </a:p>
        </p:txBody>
      </p:sp>
      <p:sp>
        <p:nvSpPr>
          <p:cNvPr id="8" name="Ορθογώνιο 7">
            <a:extLst>
              <a:ext uri="{FF2B5EF4-FFF2-40B4-BE49-F238E27FC236}">
                <a16:creationId xmlns:a16="http://schemas.microsoft.com/office/drawing/2014/main" id="{20C93AE2-53F5-CEFE-86A9-F8B7594E9B8E}"/>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Διαβάστε!</a:t>
            </a:r>
          </a:p>
        </p:txBody>
      </p:sp>
      <p:sp>
        <p:nvSpPr>
          <p:cNvPr id="4" name="Rectangle 1">
            <a:extLst>
              <a:ext uri="{FF2B5EF4-FFF2-40B4-BE49-F238E27FC236}">
                <a16:creationId xmlns:a16="http://schemas.microsoft.com/office/drawing/2014/main" id="{4D7B0862-107F-6161-2FEF-0AE23FEA632B}"/>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1026" name="Picture 2" descr="Vetor Reading an book line icon. linear style sign for mobile concept and web design. Book pages and Finger point outline vector icon. Read symbol, logo illustration. Vector graphics do Stock |">
            <a:extLst>
              <a:ext uri="{FF2B5EF4-FFF2-40B4-BE49-F238E27FC236}">
                <a16:creationId xmlns:a16="http://schemas.microsoft.com/office/drawing/2014/main" id="{D98D1B09-8733-1CDC-A684-31006393F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55" y="3526971"/>
            <a:ext cx="18288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996D17B8-8D61-5103-0D33-ECA867B0C25E}"/>
              </a:ext>
            </a:extLst>
          </p:cNvPr>
          <p:cNvSpPr>
            <a:spLocks noChangeArrowheads="1"/>
          </p:cNvSpPr>
          <p:nvPr/>
        </p:nvSpPr>
        <p:spPr bwMode="auto">
          <a:xfrm>
            <a:off x="2997200" y="4103936"/>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F42E12C9-098C-732D-421A-6F4B75FFAA6B}"/>
              </a:ext>
            </a:extLst>
          </p:cNvPr>
          <p:cNvSpPr txBox="1"/>
          <p:nvPr/>
        </p:nvSpPr>
        <p:spPr>
          <a:xfrm>
            <a:off x="3047999" y="1336120"/>
            <a:ext cx="8615615" cy="5170646"/>
          </a:xfrm>
          <a:prstGeom prst="rect">
            <a:avLst/>
          </a:prstGeom>
          <a:noFill/>
        </p:spPr>
        <p:txBody>
          <a:bodyPr wrap="square">
            <a:spAutoFit/>
          </a:bodyPr>
          <a:lstStyle/>
          <a:p>
            <a:pPr>
              <a:spcBef>
                <a:spcPts val="1800"/>
              </a:spcBef>
              <a:spcAft>
                <a:spcPts val="900"/>
              </a:spcAft>
              <a:buNone/>
            </a:pPr>
            <a:r>
              <a:rPr lang="el-GR" b="1" u="none" strike="noStrike" dirty="0">
                <a:effectLst/>
                <a:latin typeface="Google Sans"/>
              </a:rPr>
              <a:t>Η γειτονιά μου και οι άνθρωποί της</a:t>
            </a:r>
          </a:p>
          <a:p>
            <a:pPr>
              <a:spcBef>
                <a:spcPts val="900"/>
              </a:spcBef>
              <a:spcAft>
                <a:spcPts val="1200"/>
              </a:spcAft>
              <a:buNone/>
            </a:pPr>
            <a:r>
              <a:rPr lang="el-GR" u="none" strike="noStrike" dirty="0">
                <a:effectLst/>
                <a:latin typeface="Google Sans"/>
              </a:rPr>
              <a:t>Στη γειτονιά μου ζουν πολλοί ενδιαφέροντες άνθρωποι με διαφορετικά επαγγέλματα.</a:t>
            </a:r>
          </a:p>
          <a:p>
            <a:pPr>
              <a:spcBef>
                <a:spcPts val="900"/>
              </a:spcBef>
              <a:spcAft>
                <a:spcPts val="1200"/>
              </a:spcAft>
              <a:buNone/>
            </a:pPr>
            <a:r>
              <a:rPr lang="el-GR" u="none" strike="noStrike" dirty="0">
                <a:effectLst/>
                <a:latin typeface="Google Sans"/>
              </a:rPr>
              <a:t>Ο κύριος Νίκος είναι μαθηματικός. Είναι πολύ έξυπνος και εργάζεται ως καθηγητής σε ένα μεγάλο λύκειο. Στο ίδιο σχολείο δουλεύει και η γυναίκα του, η κυρία Ελένη, η οποία είναι καθηγήτρια ιστορίας. Οι μαθητές τούς αγαπούν πολύ.</a:t>
            </a:r>
          </a:p>
          <a:p>
            <a:pPr>
              <a:spcBef>
                <a:spcPts val="900"/>
              </a:spcBef>
              <a:spcAft>
                <a:spcPts val="1200"/>
              </a:spcAft>
              <a:buNone/>
            </a:pPr>
            <a:r>
              <a:rPr lang="el-GR" u="none" strike="noStrike" dirty="0">
                <a:effectLst/>
                <a:latin typeface="Google Sans"/>
              </a:rPr>
              <a:t>Κάθε πρωί, ο κύριος Νίκος πηγαίνει στο παραδοσιακό καφενείο της πλατείας. Εκεί ο καφετζής, ο κύριος Κώστας, του φτιάχνει τον καλύτερο ελληνικό καφέ. Το απόγευμα στο καφενείο δουλεύει η γυναίκα του, η κυρία Μαρία, η οποία είναι μια ευγενική καφετζού.</a:t>
            </a:r>
          </a:p>
          <a:p>
            <a:r>
              <a:rPr lang="el-GR" dirty="0"/>
              <a:t>Δίπλα από το καφενείο υπάρχει ένα μεγάλο κατάστημα ρούχων. Ο Γιώργος είναι ο πωλητής εκεί και βοηθάει τους πελάτες. Η αδερφή του, η Άννα, εργάζεται επίσης εκεί ως πωλήτρια. Και οι δύο είναι πάντα χαμογελαστοί.</a:t>
            </a:r>
          </a:p>
          <a:p>
            <a:r>
              <a:rPr lang="el-GR" dirty="0"/>
              <a:t>Το βράδυ, όλοι πηγαίνουν για φαγητό στην ταβέρνα της γειτονιάς. Εκεί, ο Αλέξης  εργάζεται ως σερβιτόρος. Ο Αλέξης παίρνει τις παραγγελίες. Η Σοφία, η σερβιτόρα, φέρνει γρήγορα τα νόστιμα φαγητά στα τραπέζια.</a:t>
            </a:r>
          </a:p>
          <a:p>
            <a:r>
              <a:rPr lang="el-GR" dirty="0"/>
              <a:t>Μου αρέσει πολύ η γειτονιά μου γιατί όλοι οι άνθρωποι είναι φιλικοί και εργατικοί!</a:t>
            </a:r>
          </a:p>
        </p:txBody>
      </p:sp>
    </p:spTree>
    <p:extLst>
      <p:ext uri="{BB962C8B-B14F-4D97-AF65-F5344CB8AC3E}">
        <p14:creationId xmlns:p14="http://schemas.microsoft.com/office/powerpoint/2010/main" val="742989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2083F-EA18-08EC-7FC8-A3AAEB50B352}"/>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D5A1625E-4F05-C354-283E-312E8BB12EB8}"/>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sp>
        <p:nvSpPr>
          <p:cNvPr id="8" name="Ορθογώνιο 7">
            <a:extLst>
              <a:ext uri="{FF2B5EF4-FFF2-40B4-BE49-F238E27FC236}">
                <a16:creationId xmlns:a16="http://schemas.microsoft.com/office/drawing/2014/main" id="{BDD18E0D-C81C-B0C2-5865-65287B7730AF}"/>
              </a:ext>
            </a:extLst>
          </p:cNvPr>
          <p:cNvSpPr/>
          <p:nvPr/>
        </p:nvSpPr>
        <p:spPr>
          <a:xfrm>
            <a:off x="163541" y="5855617"/>
            <a:ext cx="3287230"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Συμπληρώστε!</a:t>
            </a:r>
          </a:p>
        </p:txBody>
      </p:sp>
      <p:pic>
        <p:nvPicPr>
          <p:cNvPr id="3074" name="Picture 2" descr="Ανέκδοτο: Η δασκάλα λέει «γράψτε διάλογο»">
            <a:extLst>
              <a:ext uri="{FF2B5EF4-FFF2-40B4-BE49-F238E27FC236}">
                <a16:creationId xmlns:a16="http://schemas.microsoft.com/office/drawing/2014/main" id="{34F27043-BCBD-060B-3098-E522FBA95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36" y="2558143"/>
            <a:ext cx="2005693" cy="2862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888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086B36-0FBA-55BE-E2FD-965E23193BC2}"/>
              </a:ext>
            </a:extLst>
          </p:cNvPr>
          <p:cNvSpPr txBox="1"/>
          <p:nvPr/>
        </p:nvSpPr>
        <p:spPr>
          <a:xfrm>
            <a:off x="4257040" y="1898580"/>
            <a:ext cx="3769360" cy="369332"/>
          </a:xfrm>
          <a:prstGeom prst="rect">
            <a:avLst/>
          </a:prstGeom>
          <a:noFill/>
        </p:spPr>
        <p:txBody>
          <a:bodyPr wrap="square">
            <a:spAutoFit/>
          </a:bodyPr>
          <a:lstStyle/>
          <a:p>
            <a:r>
              <a:rPr lang="el-GR" dirty="0" err="1"/>
              <a:t>πωλητ</a:t>
            </a:r>
            <a:r>
              <a:rPr lang="el-GR" dirty="0"/>
              <a:t>___            </a:t>
            </a:r>
            <a:r>
              <a:rPr lang="el-GR" dirty="0" err="1"/>
              <a:t>πωλήτρ</a:t>
            </a:r>
            <a:r>
              <a:rPr lang="el-GR" dirty="0"/>
              <a:t>___ </a:t>
            </a:r>
          </a:p>
        </p:txBody>
      </p:sp>
      <p:sp>
        <p:nvSpPr>
          <p:cNvPr id="5" name="TextBox 4">
            <a:extLst>
              <a:ext uri="{FF2B5EF4-FFF2-40B4-BE49-F238E27FC236}">
                <a16:creationId xmlns:a16="http://schemas.microsoft.com/office/drawing/2014/main" id="{1F52425B-A97D-E32E-9D35-13D4F85E97F5}"/>
              </a:ext>
            </a:extLst>
          </p:cNvPr>
          <p:cNvSpPr txBox="1"/>
          <p:nvPr/>
        </p:nvSpPr>
        <p:spPr>
          <a:xfrm>
            <a:off x="660400" y="1852414"/>
            <a:ext cx="2885440" cy="369332"/>
          </a:xfrm>
          <a:prstGeom prst="rect">
            <a:avLst/>
          </a:prstGeom>
          <a:noFill/>
        </p:spPr>
        <p:txBody>
          <a:bodyPr wrap="square">
            <a:spAutoFit/>
          </a:bodyPr>
          <a:lstStyle/>
          <a:p>
            <a:r>
              <a:rPr lang="el-GR" dirty="0" err="1"/>
              <a:t>σερβιτόρ</a:t>
            </a:r>
            <a:r>
              <a:rPr lang="el-GR" dirty="0"/>
              <a:t>___        </a:t>
            </a:r>
            <a:r>
              <a:rPr lang="el-GR" dirty="0" err="1"/>
              <a:t>σερβιτόρ</a:t>
            </a:r>
            <a:r>
              <a:rPr lang="el-GR" dirty="0"/>
              <a:t>__ </a:t>
            </a:r>
          </a:p>
        </p:txBody>
      </p:sp>
      <p:sp>
        <p:nvSpPr>
          <p:cNvPr id="7" name="TextBox 6">
            <a:extLst>
              <a:ext uri="{FF2B5EF4-FFF2-40B4-BE49-F238E27FC236}">
                <a16:creationId xmlns:a16="http://schemas.microsoft.com/office/drawing/2014/main" id="{8296E7A9-089C-E9D2-DACC-20A1238F9D87}"/>
              </a:ext>
            </a:extLst>
          </p:cNvPr>
          <p:cNvSpPr txBox="1"/>
          <p:nvPr/>
        </p:nvSpPr>
        <p:spPr>
          <a:xfrm>
            <a:off x="8371840" y="1917560"/>
            <a:ext cx="3495040" cy="369332"/>
          </a:xfrm>
          <a:prstGeom prst="rect">
            <a:avLst/>
          </a:prstGeom>
          <a:noFill/>
        </p:spPr>
        <p:txBody>
          <a:bodyPr wrap="square">
            <a:spAutoFit/>
          </a:bodyPr>
          <a:lstStyle/>
          <a:p>
            <a:r>
              <a:rPr lang="el-GR" dirty="0" err="1"/>
              <a:t>καθηγητ</a:t>
            </a:r>
            <a:r>
              <a:rPr lang="el-GR" dirty="0"/>
              <a:t>___     </a:t>
            </a:r>
            <a:r>
              <a:rPr lang="el-GR" dirty="0" err="1"/>
              <a:t>καθηγήτρ</a:t>
            </a:r>
            <a:r>
              <a:rPr lang="el-GR" dirty="0"/>
              <a:t>___ </a:t>
            </a:r>
          </a:p>
        </p:txBody>
      </p:sp>
      <p:sp>
        <p:nvSpPr>
          <p:cNvPr id="9" name="TextBox 8">
            <a:extLst>
              <a:ext uri="{FF2B5EF4-FFF2-40B4-BE49-F238E27FC236}">
                <a16:creationId xmlns:a16="http://schemas.microsoft.com/office/drawing/2014/main" id="{DCA2B73A-3F7F-71F5-1805-3E90D199B252}"/>
              </a:ext>
            </a:extLst>
          </p:cNvPr>
          <p:cNvSpPr txBox="1"/>
          <p:nvPr/>
        </p:nvSpPr>
        <p:spPr>
          <a:xfrm>
            <a:off x="1023302" y="5715437"/>
            <a:ext cx="1645920" cy="369332"/>
          </a:xfrm>
          <a:prstGeom prst="rect">
            <a:avLst/>
          </a:prstGeom>
          <a:noFill/>
        </p:spPr>
        <p:txBody>
          <a:bodyPr wrap="square">
            <a:spAutoFit/>
          </a:bodyPr>
          <a:lstStyle/>
          <a:p>
            <a:r>
              <a:rPr lang="el-GR" dirty="0" err="1"/>
              <a:t>μαθηματικ</a:t>
            </a:r>
            <a:r>
              <a:rPr lang="el-GR" dirty="0"/>
              <a:t>__</a:t>
            </a:r>
          </a:p>
        </p:txBody>
      </p:sp>
      <p:sp>
        <p:nvSpPr>
          <p:cNvPr id="11" name="TextBox 10">
            <a:extLst>
              <a:ext uri="{FF2B5EF4-FFF2-40B4-BE49-F238E27FC236}">
                <a16:creationId xmlns:a16="http://schemas.microsoft.com/office/drawing/2014/main" id="{D4084C5F-ABEA-C86D-A528-24C27D41A135}"/>
              </a:ext>
            </a:extLst>
          </p:cNvPr>
          <p:cNvSpPr txBox="1"/>
          <p:nvPr/>
        </p:nvSpPr>
        <p:spPr>
          <a:xfrm>
            <a:off x="5359400" y="5530771"/>
            <a:ext cx="3464560" cy="369332"/>
          </a:xfrm>
          <a:prstGeom prst="rect">
            <a:avLst/>
          </a:prstGeom>
          <a:noFill/>
        </p:spPr>
        <p:txBody>
          <a:bodyPr wrap="square">
            <a:spAutoFit/>
          </a:bodyPr>
          <a:lstStyle/>
          <a:p>
            <a:r>
              <a:rPr lang="el-GR" dirty="0" err="1"/>
              <a:t>καφετζ</a:t>
            </a:r>
            <a:r>
              <a:rPr lang="el-GR" dirty="0"/>
              <a:t>___                     </a:t>
            </a:r>
            <a:r>
              <a:rPr lang="el-GR" dirty="0" err="1"/>
              <a:t>καφετζ</a:t>
            </a:r>
            <a:r>
              <a:rPr lang="el-GR" dirty="0"/>
              <a:t>___</a:t>
            </a:r>
          </a:p>
        </p:txBody>
      </p:sp>
      <p:pic>
        <p:nvPicPr>
          <p:cNvPr id="1026" name="Picture 2" descr="σερβιτόρος Στοκ Εικονογραφήσεις, Vectors, &amp; Clipart – (43,397 Στοκ  Εικονογραφήσεις)">
            <a:extLst>
              <a:ext uri="{FF2B5EF4-FFF2-40B4-BE49-F238E27FC236}">
                <a16:creationId xmlns:a16="http://schemas.microsoft.com/office/drawing/2014/main" id="{57343DD4-7A4D-F37F-272E-B21AA6F1E7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228599"/>
            <a:ext cx="1222375" cy="13192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Σερβιτόροι - Επαγγέλματα - Σερβιτόρα (790k14) - Πετσετάκι 30x30cm με στάμπα  - Υφασμάτινα - Προϊόντα για Βάπτιση - Vaptisi - Shop Τα πάντα για την  διακόσμηση βάπτισης">
            <a:extLst>
              <a:ext uri="{FF2B5EF4-FFF2-40B4-BE49-F238E27FC236}">
                <a16:creationId xmlns:a16="http://schemas.microsoft.com/office/drawing/2014/main" id="{CA2FDF1E-5AD9-E721-DD84-DA0B7D922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035" y="150812"/>
            <a:ext cx="1222375" cy="1397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0" name="Picture 6" descr="πωλητής καρτούν Στοκ Εικονογραφήσεις, Vectors, &amp; Clipart – (1,241 Στοκ  Εικονογραφήσεις)">
            <a:extLst>
              <a:ext uri="{FF2B5EF4-FFF2-40B4-BE49-F238E27FC236}">
                <a16:creationId xmlns:a16="http://schemas.microsoft.com/office/drawing/2014/main" id="{DC634FC2-6124-A893-31D9-4FD510A7A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6268" y="303014"/>
            <a:ext cx="1395412" cy="14782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2" name="Picture 8" descr="Cartoon cashier - 9,7 χιλιάδες εικόνες, εικονογραφήσεις και φωτογραφίες  στοκ χωρίς δικαιώματα | Shutterstock">
            <a:extLst>
              <a:ext uri="{FF2B5EF4-FFF2-40B4-BE49-F238E27FC236}">
                <a16:creationId xmlns:a16="http://schemas.microsoft.com/office/drawing/2014/main" id="{7ABE0FFD-97E2-C845-3E4B-9FFEEFC24B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0959" y="150813"/>
            <a:ext cx="1524001" cy="16152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4" name="Picture 10" descr="καρτούν καθηγητή κολεγίου Στοκ Εικονογραφήσεις, Vectors, &amp; Clipart – (4,724  Στοκ Εικονογραφήσεις)">
            <a:extLst>
              <a:ext uri="{FF2B5EF4-FFF2-40B4-BE49-F238E27FC236}">
                <a16:creationId xmlns:a16="http://schemas.microsoft.com/office/drawing/2014/main" id="{887E3316-0E0E-1C49-8C0D-BF31572D33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7797" y="303014"/>
            <a:ext cx="1752283" cy="14119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6" name="Picture 12" descr="Όμορφη Δασκάλα Καρτούν Χαρακτήρα Στέκεται Απομονωθεί Λευκό Φόντο Βιβλίο Και  Διάνυσμα από ©lakosta16.mail.ru 214525786">
            <a:extLst>
              <a:ext uri="{FF2B5EF4-FFF2-40B4-BE49-F238E27FC236}">
                <a16:creationId xmlns:a16="http://schemas.microsoft.com/office/drawing/2014/main" id="{1E1EE1FF-4B95-E819-EBD0-779EEAB60A4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5673"/>
          <a:stretch>
            <a:fillRect/>
          </a:stretch>
        </p:blipFill>
        <p:spPr bwMode="auto">
          <a:xfrm>
            <a:off x="9817417" y="344609"/>
            <a:ext cx="1743075" cy="13287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8" name="Picture 14" descr="Εικονογραφημένα μαθηματικά - ΤΟ ΒΗΜΑ">
            <a:extLst>
              <a:ext uri="{FF2B5EF4-FFF2-40B4-BE49-F238E27FC236}">
                <a16:creationId xmlns:a16="http://schemas.microsoft.com/office/drawing/2014/main" id="{DF5D6925-C00D-DCB6-8B07-36DF6FF9AB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799" y="2957195"/>
            <a:ext cx="1463041" cy="2371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40" name="Picture 16" descr="Γυναίκα που διδάσκει μαθηματικά Διάνυσμα από ©Kakigori 275634284">
            <a:extLst>
              <a:ext uri="{FF2B5EF4-FFF2-40B4-BE49-F238E27FC236}">
                <a16:creationId xmlns:a16="http://schemas.microsoft.com/office/drawing/2014/main" id="{15197303-0BDD-AFAC-93D6-6F250CA6CD7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6903"/>
          <a:stretch>
            <a:fillRect/>
          </a:stretch>
        </p:blipFill>
        <p:spPr bwMode="auto">
          <a:xfrm>
            <a:off x="1958975" y="2957195"/>
            <a:ext cx="1586865" cy="2447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42" name="Picture 18" descr="A cartoon barista stands behind the counter of a coffee shop, holding a  steaming cup of coffee. The cafe is decorated in a modern style with  shelves of cups, a clock, and">
            <a:extLst>
              <a:ext uri="{FF2B5EF4-FFF2-40B4-BE49-F238E27FC236}">
                <a16:creationId xmlns:a16="http://schemas.microsoft.com/office/drawing/2014/main" id="{F59C708E-5460-39E4-9975-26AB02774E0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7700" y="2957195"/>
            <a:ext cx="2179319" cy="22853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44" name="Picture 20" descr="Kahve Yapan Kadın çalışan, Kahve Makinesi Sprite Kokusu, Apron, Kahve  Barmeni PNG Resim Şeffaf ve çizimi Ücretsiz İndirilebilir">
            <a:extLst>
              <a:ext uri="{FF2B5EF4-FFF2-40B4-BE49-F238E27FC236}">
                <a16:creationId xmlns:a16="http://schemas.microsoft.com/office/drawing/2014/main" id="{C6CBFE94-D85B-1725-6E7A-ACCF7E88ED4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98678" y="2999939"/>
            <a:ext cx="2143125"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582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F3956-5393-D11B-70F7-1130D6C75E5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8D79B58-5A91-2891-476C-ED035D1420F0}"/>
              </a:ext>
            </a:extLst>
          </p:cNvPr>
          <p:cNvSpPr txBox="1"/>
          <p:nvPr/>
        </p:nvSpPr>
        <p:spPr>
          <a:xfrm>
            <a:off x="4257040" y="1898580"/>
            <a:ext cx="3769360" cy="369332"/>
          </a:xfrm>
          <a:prstGeom prst="rect">
            <a:avLst/>
          </a:prstGeom>
          <a:noFill/>
        </p:spPr>
        <p:txBody>
          <a:bodyPr wrap="square">
            <a:spAutoFit/>
          </a:bodyPr>
          <a:lstStyle/>
          <a:p>
            <a:r>
              <a:rPr lang="el-GR" dirty="0"/>
              <a:t>πωλητής            πωλήτρια </a:t>
            </a:r>
          </a:p>
        </p:txBody>
      </p:sp>
      <p:sp>
        <p:nvSpPr>
          <p:cNvPr id="5" name="TextBox 4">
            <a:extLst>
              <a:ext uri="{FF2B5EF4-FFF2-40B4-BE49-F238E27FC236}">
                <a16:creationId xmlns:a16="http://schemas.microsoft.com/office/drawing/2014/main" id="{959DE1BB-BEC5-9821-58E0-3D2FF805EE4A}"/>
              </a:ext>
            </a:extLst>
          </p:cNvPr>
          <p:cNvSpPr txBox="1"/>
          <p:nvPr/>
        </p:nvSpPr>
        <p:spPr>
          <a:xfrm>
            <a:off x="660400" y="1852414"/>
            <a:ext cx="2885440" cy="369332"/>
          </a:xfrm>
          <a:prstGeom prst="rect">
            <a:avLst/>
          </a:prstGeom>
          <a:noFill/>
        </p:spPr>
        <p:txBody>
          <a:bodyPr wrap="square">
            <a:spAutoFit/>
          </a:bodyPr>
          <a:lstStyle/>
          <a:p>
            <a:r>
              <a:rPr lang="el-GR" dirty="0"/>
              <a:t>σερβιτόρος        σερβιτόρα </a:t>
            </a:r>
          </a:p>
        </p:txBody>
      </p:sp>
      <p:sp>
        <p:nvSpPr>
          <p:cNvPr id="7" name="TextBox 6">
            <a:extLst>
              <a:ext uri="{FF2B5EF4-FFF2-40B4-BE49-F238E27FC236}">
                <a16:creationId xmlns:a16="http://schemas.microsoft.com/office/drawing/2014/main" id="{079F0354-7A66-410B-3364-569DFB855ADD}"/>
              </a:ext>
            </a:extLst>
          </p:cNvPr>
          <p:cNvSpPr txBox="1"/>
          <p:nvPr/>
        </p:nvSpPr>
        <p:spPr>
          <a:xfrm>
            <a:off x="8371840" y="1917560"/>
            <a:ext cx="2712720" cy="369332"/>
          </a:xfrm>
          <a:prstGeom prst="rect">
            <a:avLst/>
          </a:prstGeom>
          <a:noFill/>
        </p:spPr>
        <p:txBody>
          <a:bodyPr wrap="square">
            <a:spAutoFit/>
          </a:bodyPr>
          <a:lstStyle/>
          <a:p>
            <a:r>
              <a:rPr lang="el-GR" dirty="0"/>
              <a:t>καθηγητής      καθηγήτρια </a:t>
            </a:r>
          </a:p>
        </p:txBody>
      </p:sp>
      <p:sp>
        <p:nvSpPr>
          <p:cNvPr id="9" name="TextBox 8">
            <a:extLst>
              <a:ext uri="{FF2B5EF4-FFF2-40B4-BE49-F238E27FC236}">
                <a16:creationId xmlns:a16="http://schemas.microsoft.com/office/drawing/2014/main" id="{B750EC25-FDAA-A4AA-9FFF-C76370D7BB2E}"/>
              </a:ext>
            </a:extLst>
          </p:cNvPr>
          <p:cNvSpPr txBox="1"/>
          <p:nvPr/>
        </p:nvSpPr>
        <p:spPr>
          <a:xfrm>
            <a:off x="1023302" y="5715437"/>
            <a:ext cx="1645920" cy="369332"/>
          </a:xfrm>
          <a:prstGeom prst="rect">
            <a:avLst/>
          </a:prstGeom>
          <a:noFill/>
        </p:spPr>
        <p:txBody>
          <a:bodyPr wrap="square">
            <a:spAutoFit/>
          </a:bodyPr>
          <a:lstStyle/>
          <a:p>
            <a:r>
              <a:rPr lang="el-GR" dirty="0"/>
              <a:t>μαθηματικός</a:t>
            </a:r>
          </a:p>
        </p:txBody>
      </p:sp>
      <p:sp>
        <p:nvSpPr>
          <p:cNvPr id="11" name="TextBox 10">
            <a:extLst>
              <a:ext uri="{FF2B5EF4-FFF2-40B4-BE49-F238E27FC236}">
                <a16:creationId xmlns:a16="http://schemas.microsoft.com/office/drawing/2014/main" id="{B10CE17B-14C2-E7C2-822C-F519E8C2E852}"/>
              </a:ext>
            </a:extLst>
          </p:cNvPr>
          <p:cNvSpPr txBox="1"/>
          <p:nvPr/>
        </p:nvSpPr>
        <p:spPr>
          <a:xfrm>
            <a:off x="5359400" y="5530771"/>
            <a:ext cx="3464560" cy="369332"/>
          </a:xfrm>
          <a:prstGeom prst="rect">
            <a:avLst/>
          </a:prstGeom>
          <a:noFill/>
        </p:spPr>
        <p:txBody>
          <a:bodyPr wrap="square">
            <a:spAutoFit/>
          </a:bodyPr>
          <a:lstStyle/>
          <a:p>
            <a:r>
              <a:rPr lang="el-GR" dirty="0"/>
              <a:t>καφετζής                     καφετζού</a:t>
            </a:r>
          </a:p>
        </p:txBody>
      </p:sp>
      <p:pic>
        <p:nvPicPr>
          <p:cNvPr id="1026" name="Picture 2" descr="σερβιτόρος Στοκ Εικονογραφήσεις, Vectors, &amp; Clipart – (43,397 Στοκ  Εικονογραφήσεις)">
            <a:extLst>
              <a:ext uri="{FF2B5EF4-FFF2-40B4-BE49-F238E27FC236}">
                <a16:creationId xmlns:a16="http://schemas.microsoft.com/office/drawing/2014/main" id="{557151DF-0A01-5B67-E7EB-09BA068411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228599"/>
            <a:ext cx="1222375" cy="13192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Σερβιτόροι - Επαγγέλματα - Σερβιτόρα (790k14) - Πετσετάκι 30x30cm με στάμπα  - Υφασμάτινα - Προϊόντα για Βάπτιση - Vaptisi - Shop Τα πάντα για την  διακόσμηση βάπτισης">
            <a:extLst>
              <a:ext uri="{FF2B5EF4-FFF2-40B4-BE49-F238E27FC236}">
                <a16:creationId xmlns:a16="http://schemas.microsoft.com/office/drawing/2014/main" id="{4EB3E421-AEA5-CBA9-5FA4-066BBE5013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035" y="150812"/>
            <a:ext cx="1222375" cy="1397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0" name="Picture 6" descr="πωλητής καρτούν Στοκ Εικονογραφήσεις, Vectors, &amp; Clipart – (1,241 Στοκ  Εικονογραφήσεις)">
            <a:extLst>
              <a:ext uri="{FF2B5EF4-FFF2-40B4-BE49-F238E27FC236}">
                <a16:creationId xmlns:a16="http://schemas.microsoft.com/office/drawing/2014/main" id="{EC31D6D0-394E-0D45-CB21-A98C0C8F36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6268" y="303014"/>
            <a:ext cx="1395412" cy="14782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2" name="Picture 8" descr="Cartoon cashier - 9,7 χιλιάδες εικόνες, εικονογραφήσεις και φωτογραφίες  στοκ χωρίς δικαιώματα | Shutterstock">
            <a:extLst>
              <a:ext uri="{FF2B5EF4-FFF2-40B4-BE49-F238E27FC236}">
                <a16:creationId xmlns:a16="http://schemas.microsoft.com/office/drawing/2014/main" id="{1F97DD1F-0BA7-7F24-9708-E287F6B081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0959" y="150813"/>
            <a:ext cx="1524001" cy="16152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4" name="Picture 10" descr="καρτούν καθηγητή κολεγίου Στοκ Εικονογραφήσεις, Vectors, &amp; Clipart – (4,724  Στοκ Εικονογραφήσεις)">
            <a:extLst>
              <a:ext uri="{FF2B5EF4-FFF2-40B4-BE49-F238E27FC236}">
                <a16:creationId xmlns:a16="http://schemas.microsoft.com/office/drawing/2014/main" id="{4088BBE4-2E03-5916-53B4-F8523C45C0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7797" y="303014"/>
            <a:ext cx="1752283" cy="14119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6" name="Picture 12" descr="Όμορφη Δασκάλα Καρτούν Χαρακτήρα Στέκεται Απομονωθεί Λευκό Φόντο Βιβλίο Και  Διάνυσμα από ©lakosta16.mail.ru 214525786">
            <a:extLst>
              <a:ext uri="{FF2B5EF4-FFF2-40B4-BE49-F238E27FC236}">
                <a16:creationId xmlns:a16="http://schemas.microsoft.com/office/drawing/2014/main" id="{98F0D0C5-4F4D-A173-0725-05C662008AE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5673"/>
          <a:stretch>
            <a:fillRect/>
          </a:stretch>
        </p:blipFill>
        <p:spPr bwMode="auto">
          <a:xfrm>
            <a:off x="9817417" y="344609"/>
            <a:ext cx="1743075" cy="13287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8" name="Picture 14" descr="Εικονογραφημένα μαθηματικά - ΤΟ ΒΗΜΑ">
            <a:extLst>
              <a:ext uri="{FF2B5EF4-FFF2-40B4-BE49-F238E27FC236}">
                <a16:creationId xmlns:a16="http://schemas.microsoft.com/office/drawing/2014/main" id="{468F9D71-FB60-AB66-F6A2-0467BC94E4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799" y="2957195"/>
            <a:ext cx="1463041" cy="2371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40" name="Picture 16" descr="Γυναίκα που διδάσκει μαθηματικά Διάνυσμα από ©Kakigori 275634284">
            <a:extLst>
              <a:ext uri="{FF2B5EF4-FFF2-40B4-BE49-F238E27FC236}">
                <a16:creationId xmlns:a16="http://schemas.microsoft.com/office/drawing/2014/main" id="{8A416099-1001-61A9-08FF-3D13090D803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6903"/>
          <a:stretch>
            <a:fillRect/>
          </a:stretch>
        </p:blipFill>
        <p:spPr bwMode="auto">
          <a:xfrm>
            <a:off x="1958975" y="2957195"/>
            <a:ext cx="1586865" cy="2447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42" name="Picture 18" descr="A cartoon barista stands behind the counter of a coffee shop, holding a  steaming cup of coffee. The cafe is decorated in a modern style with  shelves of cups, a clock, and">
            <a:extLst>
              <a:ext uri="{FF2B5EF4-FFF2-40B4-BE49-F238E27FC236}">
                <a16:creationId xmlns:a16="http://schemas.microsoft.com/office/drawing/2014/main" id="{0134D784-96F8-F711-8763-D2409E801ED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7700" y="2957195"/>
            <a:ext cx="2179319" cy="22853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44" name="Picture 20" descr="Kahve Yapan Kadın çalışan, Kahve Makinesi Sprite Kokusu, Apron, Kahve  Barmeni PNG Resim Şeffaf ve çizimi Ücretsiz İndirilebilir">
            <a:extLst>
              <a:ext uri="{FF2B5EF4-FFF2-40B4-BE49-F238E27FC236}">
                <a16:creationId xmlns:a16="http://schemas.microsoft.com/office/drawing/2014/main" id="{AB51EA18-79B2-1B9E-3FEA-44ABF3D1ADD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98678" y="2999939"/>
            <a:ext cx="2143125"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376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694F0-3C56-16D0-4FBA-68104B7E3A27}"/>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5E31C4AE-2D20-102D-C73F-1DF1B5E1BE16}"/>
              </a:ext>
            </a:extLst>
          </p:cNvPr>
          <p:cNvSpPr/>
          <p:nvPr/>
        </p:nvSpPr>
        <p:spPr>
          <a:xfrm>
            <a:off x="0" y="305435"/>
            <a:ext cx="7097486" cy="990600"/>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b="1" dirty="0">
                <a:solidFill>
                  <a:srgbClr val="FF0000"/>
                </a:solidFill>
              </a:rPr>
              <a:t>Παραγωγή  προφορικού λόγου </a:t>
            </a:r>
          </a:p>
        </p:txBody>
      </p:sp>
      <p:sp>
        <p:nvSpPr>
          <p:cNvPr id="4" name="Rectangle 1">
            <a:extLst>
              <a:ext uri="{FF2B5EF4-FFF2-40B4-BE49-F238E27FC236}">
                <a16:creationId xmlns:a16="http://schemas.microsoft.com/office/drawing/2014/main" id="{B7320CF1-351B-7E61-F6CD-0A09907115DE}"/>
              </a:ext>
            </a:extLst>
          </p:cNvPr>
          <p:cNvSpPr>
            <a:spLocks noChangeArrowheads="1"/>
          </p:cNvSpPr>
          <p:nvPr/>
        </p:nvSpPr>
        <p:spPr bwMode="auto">
          <a:xfrm flipV="1">
            <a:off x="6963669" y="7110394"/>
            <a:ext cx="2841124" cy="457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3EACE9AB-76CF-559A-DE86-273F05449E50}"/>
              </a:ext>
            </a:extLst>
          </p:cNvPr>
          <p:cNvSpPr>
            <a:spLocks noChangeArrowheads="1"/>
          </p:cNvSpPr>
          <p:nvPr/>
        </p:nvSpPr>
        <p:spPr bwMode="auto">
          <a:xfrm rot="10800000" flipV="1">
            <a:off x="0" y="4380356"/>
            <a:ext cx="6842234" cy="2256899"/>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03136" rIns="0" bIns="2031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400" b="0" i="0" u="none" strike="noStrike" cap="none" normalizeH="0" baseline="0" dirty="0">
                <a:ln>
                  <a:noFill/>
                </a:ln>
                <a:solidFill>
                  <a:schemeClr val="tx1"/>
                </a:solidFill>
                <a:effectLst/>
                <a:latin typeface="Google Sans"/>
              </a:rPr>
              <a:t>Η Μαθ</a:t>
            </a:r>
            <a:r>
              <a:rPr lang="el-GR" altLang="el-GR" sz="2400" dirty="0">
                <a:latin typeface="Google Sans"/>
              </a:rPr>
              <a:t>ήτρια </a:t>
            </a:r>
            <a:r>
              <a:rPr kumimoji="0" lang="el-GR" altLang="el-GR" sz="2400" b="0" i="0" u="none" strike="noStrike" cap="none" normalizeH="0" baseline="0" dirty="0">
                <a:ln>
                  <a:noFill/>
                </a:ln>
                <a:solidFill>
                  <a:schemeClr val="tx1"/>
                </a:solidFill>
                <a:effectLst/>
                <a:latin typeface="Google Sans"/>
              </a:rPr>
              <a:t> </a:t>
            </a:r>
            <a:r>
              <a:rPr lang="el-GR" altLang="el-GR" sz="2400" dirty="0">
                <a:latin typeface="Google Sans"/>
              </a:rPr>
              <a:t>Α</a:t>
            </a:r>
            <a:r>
              <a:rPr kumimoji="0" lang="el-GR" altLang="el-GR" sz="2400" b="0" i="0" u="none" strike="noStrike" cap="none" normalizeH="0" baseline="0" dirty="0">
                <a:ln>
                  <a:noFill/>
                </a:ln>
                <a:solidFill>
                  <a:schemeClr val="tx1"/>
                </a:solidFill>
                <a:effectLst/>
                <a:latin typeface="Google Sans"/>
              </a:rPr>
              <a:t> δεν έχει δουλειά αυτή την περίοδο και ψάχνει για μια νέα αρχή. Συναντά τ</a:t>
            </a:r>
            <a:r>
              <a:rPr lang="el-GR" altLang="el-GR" sz="2400" dirty="0">
                <a:latin typeface="Google Sans"/>
              </a:rPr>
              <a:t>η</a:t>
            </a:r>
            <a:r>
              <a:rPr kumimoji="0" lang="el-GR" altLang="el-GR" sz="2400" b="0" i="0" u="none" strike="noStrike" cap="none" normalizeH="0" baseline="0" dirty="0">
                <a:ln>
                  <a:noFill/>
                </a:ln>
                <a:solidFill>
                  <a:schemeClr val="tx1"/>
                </a:solidFill>
                <a:effectLst/>
                <a:latin typeface="Google Sans"/>
              </a:rPr>
              <a:t> Μαθήτρια Β, η οποία είναι καλή της φίλη, σε μια καφετέρια. </a:t>
            </a:r>
            <a:r>
              <a:rPr lang="el-GR" altLang="el-GR" sz="2400" dirty="0">
                <a:latin typeface="Google Sans"/>
              </a:rPr>
              <a:t>Η</a:t>
            </a:r>
            <a:r>
              <a:rPr kumimoji="0" lang="el-GR" altLang="el-GR" sz="2400" b="0" i="0" u="none" strike="noStrike" cap="none" normalizeH="0" baseline="0" dirty="0">
                <a:ln>
                  <a:noFill/>
                </a:ln>
                <a:solidFill>
                  <a:schemeClr val="tx1"/>
                </a:solidFill>
                <a:effectLst/>
                <a:latin typeface="Google Sans"/>
              </a:rPr>
              <a:t> Μαθήτρια Α ζητάει βοήθεια και η Μαθήτρια Β </a:t>
            </a:r>
            <a:r>
              <a:rPr lang="el-GR" altLang="el-GR" sz="2400" dirty="0">
                <a:latin typeface="Google Sans"/>
              </a:rPr>
              <a:t>της</a:t>
            </a:r>
            <a:r>
              <a:rPr kumimoji="0" lang="el-GR" altLang="el-GR" sz="2400" b="0" i="0" u="none" strike="noStrike" cap="none" normalizeH="0" baseline="0" dirty="0">
                <a:ln>
                  <a:noFill/>
                </a:ln>
                <a:solidFill>
                  <a:schemeClr val="tx1"/>
                </a:solidFill>
                <a:effectLst/>
                <a:latin typeface="Google Sans"/>
              </a:rPr>
              <a:t> δίνει συμβουλές για διάφορα επαγγέλματα.</a:t>
            </a:r>
          </a:p>
        </p:txBody>
      </p:sp>
      <p:sp>
        <p:nvSpPr>
          <p:cNvPr id="11" name="TextBox 10">
            <a:extLst>
              <a:ext uri="{FF2B5EF4-FFF2-40B4-BE49-F238E27FC236}">
                <a16:creationId xmlns:a16="http://schemas.microsoft.com/office/drawing/2014/main" id="{39D2B10E-48EE-1C1D-58E4-752816F8F79C}"/>
              </a:ext>
            </a:extLst>
          </p:cNvPr>
          <p:cNvSpPr txBox="1"/>
          <p:nvPr/>
        </p:nvSpPr>
        <p:spPr>
          <a:xfrm>
            <a:off x="8001589" y="2306756"/>
            <a:ext cx="3606407" cy="3046988"/>
          </a:xfrm>
          <a:prstGeom prst="rect">
            <a:avLst/>
          </a:prstGeom>
          <a:noFill/>
        </p:spPr>
        <p:txBody>
          <a:bodyPr wrap="square">
            <a:spAutoFit/>
          </a:bodyPr>
          <a:lstStyle/>
          <a:p>
            <a:pPr marL="285750" indent="-285750">
              <a:buFont typeface="Wingdings" panose="05000000000000000000" pitchFamily="2" charset="2"/>
              <a:buChar char="q"/>
            </a:pPr>
            <a:r>
              <a:rPr lang="el-GR" sz="2400" dirty="0"/>
              <a:t>μισθός</a:t>
            </a:r>
          </a:p>
          <a:p>
            <a:pPr marL="285750" indent="-285750">
              <a:buFont typeface="Wingdings" panose="05000000000000000000" pitchFamily="2" charset="2"/>
              <a:buChar char="q"/>
            </a:pPr>
            <a:r>
              <a:rPr lang="el-GR" sz="2400" dirty="0"/>
              <a:t>αγγελία</a:t>
            </a:r>
          </a:p>
          <a:p>
            <a:pPr marL="285750" indent="-285750">
              <a:buFont typeface="Wingdings" panose="05000000000000000000" pitchFamily="2" charset="2"/>
              <a:buChar char="q"/>
            </a:pPr>
            <a:r>
              <a:rPr lang="el-GR" sz="2400" dirty="0"/>
              <a:t>συνέντευξη</a:t>
            </a:r>
          </a:p>
          <a:p>
            <a:pPr marL="285750" indent="-285750">
              <a:buFont typeface="Wingdings" panose="05000000000000000000" pitchFamily="2" charset="2"/>
              <a:buChar char="q"/>
            </a:pPr>
            <a:r>
              <a:rPr lang="el-GR" sz="2400" dirty="0"/>
              <a:t>ταμείο ανεργίας</a:t>
            </a:r>
          </a:p>
          <a:p>
            <a:pPr marL="285750" indent="-285750">
              <a:buFont typeface="Wingdings" panose="05000000000000000000" pitchFamily="2" charset="2"/>
              <a:buChar char="q"/>
            </a:pPr>
            <a:r>
              <a:rPr lang="el-GR" sz="2400" dirty="0"/>
              <a:t> εργοδότης/εργοδότρια</a:t>
            </a:r>
          </a:p>
          <a:p>
            <a:pPr marL="285750" indent="-285750">
              <a:buFont typeface="Wingdings" panose="05000000000000000000" pitchFamily="2" charset="2"/>
              <a:buChar char="q"/>
            </a:pPr>
            <a:r>
              <a:rPr lang="el-GR" sz="2400" dirty="0"/>
              <a:t>ψάχνω για δουλειά</a:t>
            </a:r>
          </a:p>
          <a:p>
            <a:pPr marL="285750" indent="-285750">
              <a:buFont typeface="Wingdings" panose="05000000000000000000" pitchFamily="2" charset="2"/>
              <a:buChar char="q"/>
            </a:pPr>
            <a:r>
              <a:rPr lang="el-GR" sz="2400" dirty="0"/>
              <a:t>ωράριο εργασίας</a:t>
            </a:r>
          </a:p>
          <a:p>
            <a:pPr marL="285750" indent="-285750">
              <a:buFont typeface="Wingdings" panose="05000000000000000000" pitchFamily="2" charset="2"/>
              <a:buChar char="q"/>
            </a:pPr>
            <a:r>
              <a:rPr lang="el-GR" sz="2400" dirty="0"/>
              <a:t>καλοί συνάδελφοι </a:t>
            </a:r>
          </a:p>
        </p:txBody>
      </p:sp>
      <p:sp>
        <p:nvSpPr>
          <p:cNvPr id="3" name="Rectangle 1">
            <a:extLst>
              <a:ext uri="{FF2B5EF4-FFF2-40B4-BE49-F238E27FC236}">
                <a16:creationId xmlns:a16="http://schemas.microsoft.com/office/drawing/2014/main" id="{54D834E5-AC3E-2CAA-6AE6-28C657F67463}"/>
              </a:ext>
            </a:extLst>
          </p:cNvPr>
          <p:cNvSpPr>
            <a:spLocks noChangeArrowheads="1"/>
          </p:cNvSpPr>
          <p:nvPr/>
        </p:nvSpPr>
        <p:spPr bwMode="auto">
          <a:xfrm rot="10800000" flipV="1">
            <a:off x="0" y="1740242"/>
            <a:ext cx="6842234" cy="2256899"/>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03136" rIns="0" bIns="2031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400" b="0" i="0" u="none" strike="noStrike" cap="none" normalizeH="0" baseline="0" dirty="0">
                <a:ln>
                  <a:noFill/>
                </a:ln>
                <a:solidFill>
                  <a:schemeClr val="tx1"/>
                </a:solidFill>
                <a:effectLst/>
                <a:latin typeface="Google Sans"/>
              </a:rPr>
              <a:t>Ο Μαθητής Α δεν έχει δουλειά αυτή την περίοδο και ψάχνει για μια νέα αρχή. Συναντά τον Μαθητή Β, ο οποίος είναι καλός του φίλος, σε μια καφετέρια. Ο Μαθητής Α ζητάει βοήθεια και ο Μαθητής Β του δίνει συμβουλές για διάφορα επαγγέλματα.</a:t>
            </a:r>
          </a:p>
        </p:txBody>
      </p:sp>
    </p:spTree>
    <p:extLst>
      <p:ext uri="{BB962C8B-B14F-4D97-AF65-F5344CB8AC3E}">
        <p14:creationId xmlns:p14="http://schemas.microsoft.com/office/powerpoint/2010/main" val="2473843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414</TotalTime>
  <Words>1013</Words>
  <Application>Microsoft Office PowerPoint</Application>
  <PresentationFormat>Ευρεία οθόνη</PresentationFormat>
  <Paragraphs>97</Paragraphs>
  <Slides>17</Slides>
  <Notes>2</Notes>
  <HiddenSlides>0</HiddenSlides>
  <MMClips>1</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17</vt:i4>
      </vt:variant>
    </vt:vector>
  </HeadingPairs>
  <TitlesOfParts>
    <vt:vector size="24" baseType="lpstr">
      <vt:lpstr>Aptos</vt:lpstr>
      <vt:lpstr>Arial</vt:lpstr>
      <vt:lpstr>Calibri</vt:lpstr>
      <vt:lpstr>Calibri Light</vt:lpstr>
      <vt:lpstr>Google Sans</vt:lpstr>
      <vt:lpstr>Wingdings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Ελένη Χαραλάμπους</cp:lastModifiedBy>
  <cp:revision>124</cp:revision>
  <dcterms:created xsi:type="dcterms:W3CDTF">2025-05-12T06:17:38Z</dcterms:created>
  <dcterms:modified xsi:type="dcterms:W3CDTF">2026-05-13T02:50:11Z</dcterms:modified>
</cp:coreProperties>
</file>