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0" r:id="rId2"/>
    <p:sldId id="671" r:id="rId3"/>
    <p:sldId id="451" r:id="rId4"/>
    <p:sldId id="611" r:id="rId5"/>
    <p:sldId id="689" r:id="rId6"/>
    <p:sldId id="672" r:id="rId7"/>
    <p:sldId id="690" r:id="rId8"/>
    <p:sldId id="693" r:id="rId9"/>
    <p:sldId id="653" r:id="rId10"/>
    <p:sldId id="642" r:id="rId11"/>
    <p:sldId id="673" r:id="rId12"/>
    <p:sldId id="691" r:id="rId13"/>
    <p:sldId id="692" r:id="rId14"/>
    <p:sldId id="694" r:id="rId15"/>
    <p:sldId id="616" r:id="rId16"/>
    <p:sldId id="6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8E05A-2FD9-458E-AD2D-9B4D05089E0D}" type="datetimeFigureOut">
              <a:rPr lang="el-GR" smtClean="0"/>
              <a:t>14/5/2026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CD57-C0B8-4154-8B3F-9FE0F2037EC7}" type="slidenum">
              <a:rPr lang="el-GR" smtClean="0"/>
              <a:t>‹#›</a:t>
            </a:fld>
            <a:endParaRPr lang="el-GR"/>
          </a:p>
        </p:txBody>
      </p:sp>
    </p:spTree>
    <p:extLst>
      <p:ext uri="{BB962C8B-B14F-4D97-AF65-F5344CB8AC3E}">
        <p14:creationId xmlns:p14="http://schemas.microsoft.com/office/powerpoint/2010/main" val="381399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1406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95498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02372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33428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1C9F08-5261-4BA0-87CA-9491E35C94DD}" type="datetimeFigureOut">
              <a:rPr lang="en-US" smtClean="0"/>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45769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1C9F08-5261-4BA0-87CA-9491E35C94DD}"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2563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1C9F08-5261-4BA0-87CA-9491E35C94DD}" type="datetimeFigureOut">
              <a:rPr lang="en-US" smtClean="0"/>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1291092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1C9F08-5261-4BA0-87CA-9491E35C94DD}" type="datetimeFigureOut">
              <a:rPr lang="en-US" smtClean="0"/>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74677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9F08-5261-4BA0-87CA-9491E35C94DD}" type="datetimeFigureOut">
              <a:rPr lang="en-US" smtClean="0"/>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33897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4259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1C9F08-5261-4BA0-87CA-9491E35C94DD}" type="datetimeFigureOut">
              <a:rPr lang="en-US" smtClean="0"/>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FCB3-78B5-4B7C-9EDE-EF3BF3668C0A}" type="slidenum">
              <a:rPr lang="en-US" smtClean="0"/>
              <a:t>‹#›</a:t>
            </a:fld>
            <a:endParaRPr lang="en-US"/>
          </a:p>
        </p:txBody>
      </p:sp>
    </p:spTree>
    <p:extLst>
      <p:ext uri="{BB962C8B-B14F-4D97-AF65-F5344CB8AC3E}">
        <p14:creationId xmlns:p14="http://schemas.microsoft.com/office/powerpoint/2010/main" val="841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9F08-5261-4BA0-87CA-9491E35C94DD}" type="datetimeFigureOut">
              <a:rPr lang="en-US" smtClean="0"/>
              <a:t>5/14/2026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FFCB3-78B5-4B7C-9EDE-EF3BF3668C0A}" type="slidenum">
              <a:rPr lang="en-US" smtClean="0"/>
              <a:t>‹#›</a:t>
            </a:fld>
            <a:endParaRPr lang="en-US"/>
          </a:p>
        </p:txBody>
      </p:sp>
    </p:spTree>
    <p:extLst>
      <p:ext uri="{BB962C8B-B14F-4D97-AF65-F5344CB8AC3E}">
        <p14:creationId xmlns:p14="http://schemas.microsoft.com/office/powerpoint/2010/main" val="144413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685801" y="5378278"/>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93. Α2.Θεματικός κύκλος 10_Ενημέρωση σχετικά με επαγγελματικά θέματα _Φιλικό e-</a:t>
            </a:r>
            <a:r>
              <a:rPr lang="el-GR" dirty="0" err="1">
                <a:solidFill>
                  <a:schemeClr val="tx1"/>
                </a:solidFill>
              </a:rPr>
              <a:t>mail</a:t>
            </a:r>
            <a:r>
              <a:rPr lang="el-GR" dirty="0">
                <a:solidFill>
                  <a:schemeClr val="tx1"/>
                </a:solidFill>
              </a:rPr>
              <a:t>  σχετικά με το επάγγελμα και τις σπουδές</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531E-75B9-316D-F884-7BD2092D8A0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BC5ED78-A720-DD63-301C-4A83AB565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F3641F3-536E-A5D0-89DF-2A7CD2CF8258}"/>
              </a:ext>
            </a:extLst>
          </p:cNvPr>
          <p:cNvSpPr/>
          <p:nvPr/>
        </p:nvSpPr>
        <p:spPr>
          <a:xfrm>
            <a:off x="1181463" y="4104641"/>
            <a:ext cx="393917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αγγελία</a:t>
            </a:r>
            <a:endParaRPr lang="el-CY" sz="2800" b="1" dirty="0"/>
          </a:p>
        </p:txBody>
      </p:sp>
      <p:pic>
        <p:nvPicPr>
          <p:cNvPr id="2052" name="Picture 4" descr="Κουρασμένος πενηντάρης ψάχνει για νέα δουλειά - ΤΟ ΒΗΜΑ">
            <a:extLst>
              <a:ext uri="{FF2B5EF4-FFF2-40B4-BE49-F238E27FC236}">
                <a16:creationId xmlns:a16="http://schemas.microsoft.com/office/drawing/2014/main" id="{8B17BF76-8361-8BF3-9CD0-97F2479E8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048" y="1462088"/>
            <a:ext cx="4870093" cy="3447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A021F-8969-E9F4-6AD1-5B430C75459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FEF1927A-D43D-12E3-D499-1F72CFCE7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257D839-2FEB-1AC4-8875-EC8A0B225349}"/>
              </a:ext>
            </a:extLst>
          </p:cNvPr>
          <p:cNvSpPr/>
          <p:nvPr/>
        </p:nvSpPr>
        <p:spPr>
          <a:xfrm>
            <a:off x="1181463" y="4104641"/>
            <a:ext cx="393917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μισθός</a:t>
            </a:r>
            <a:endParaRPr lang="el-CY" sz="2800" b="1" dirty="0"/>
          </a:p>
        </p:txBody>
      </p:sp>
      <p:pic>
        <p:nvPicPr>
          <p:cNvPr id="3074" name="Picture 2" descr="Salary money concept every month cartoon top view. Salary increase, vector  money payroll, compensation and salary survey illustration. Overhead monthl  Stock Vector Image &amp; Art - Alamy">
            <a:extLst>
              <a:ext uri="{FF2B5EF4-FFF2-40B4-BE49-F238E27FC236}">
                <a16:creationId xmlns:a16="http://schemas.microsoft.com/office/drawing/2014/main" id="{BB5F4C4B-53D4-3E5B-1021-2BC3491ED7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50"/>
          <a:stretch>
            <a:fillRect/>
          </a:stretch>
        </p:blipFill>
        <p:spPr bwMode="auto">
          <a:xfrm>
            <a:off x="6368825" y="615043"/>
            <a:ext cx="4984975" cy="497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35BEE-2DAE-504F-2F3B-577B3325A79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A21690D1-D355-7272-20AB-6E35D0147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0413FCD-D041-DFBF-1A89-89CB31F83084}"/>
              </a:ext>
            </a:extLst>
          </p:cNvPr>
          <p:cNvSpPr/>
          <p:nvPr/>
        </p:nvSpPr>
        <p:spPr>
          <a:xfrm>
            <a:off x="1181463" y="4104641"/>
            <a:ext cx="3939177" cy="924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b="1" dirty="0"/>
              <a:t>συνέντευξη</a:t>
            </a:r>
            <a:endParaRPr lang="el-CY" sz="2800" b="1" dirty="0"/>
          </a:p>
        </p:txBody>
      </p:sp>
      <p:pic>
        <p:nvPicPr>
          <p:cNvPr id="4098" name="Picture 2" descr="Cartoon interview Images - Free Download on Freepik">
            <a:extLst>
              <a:ext uri="{FF2B5EF4-FFF2-40B4-BE49-F238E27FC236}">
                <a16:creationId xmlns:a16="http://schemas.microsoft.com/office/drawing/2014/main" id="{C99ECD18-9307-A717-1559-86ED04C8B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970" y="1124675"/>
            <a:ext cx="4685804" cy="3991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a:off x="9884789" y="3037688"/>
            <a:ext cx="2197797" cy="548668"/>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άνεργος.</a:t>
            </a:r>
          </a:p>
        </p:txBody>
      </p:sp>
      <p:sp>
        <p:nvSpPr>
          <p:cNvPr id="4" name="Φυσαλίδα ομιλίας: Ορθογώνιο με στρογγυλεμένες γωνίες 3">
            <a:extLst>
              <a:ext uri="{FF2B5EF4-FFF2-40B4-BE49-F238E27FC236}">
                <a16:creationId xmlns:a16="http://schemas.microsoft.com/office/drawing/2014/main" id="{B02877A5-07E2-6106-9C20-605B897D29AC}"/>
              </a:ext>
            </a:extLst>
          </p:cNvPr>
          <p:cNvSpPr/>
          <p:nvPr/>
        </p:nvSpPr>
        <p:spPr>
          <a:xfrm>
            <a:off x="6488992" y="2829604"/>
            <a:ext cx="2873452"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εργαζόμενος. </a:t>
            </a:r>
          </a:p>
        </p:txBody>
      </p:sp>
      <p:sp>
        <p:nvSpPr>
          <p:cNvPr id="5" name="Φυσαλίδα ομιλίας: Ορθογώνιο με στρογγυλεμένες γωνίες 4">
            <a:extLst>
              <a:ext uri="{FF2B5EF4-FFF2-40B4-BE49-F238E27FC236}">
                <a16:creationId xmlns:a16="http://schemas.microsoft.com/office/drawing/2014/main" id="{C4C06C5D-C68C-1293-3ED1-4786D5391C33}"/>
              </a:ext>
            </a:extLst>
          </p:cNvPr>
          <p:cNvSpPr/>
          <p:nvPr/>
        </p:nvSpPr>
        <p:spPr>
          <a:xfrm>
            <a:off x="1976404" y="2896035"/>
            <a:ext cx="3352800"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εργοδότης.</a:t>
            </a:r>
          </a:p>
        </p:txBody>
      </p:sp>
      <p:pic>
        <p:nvPicPr>
          <p:cNvPr id="8194"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13170B62-87CF-78B0-EBB7-60FBE7AD94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00" b="5339"/>
          <a:stretch>
            <a:fillRect/>
          </a:stretch>
        </p:blipFill>
        <p:spPr bwMode="auto">
          <a:xfrm>
            <a:off x="6096000" y="122409"/>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B628F9C9-E36D-4277-BE18-6C33279D5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400" b="5339"/>
          <a:stretch>
            <a:fillRect/>
          </a:stretch>
        </p:blipFill>
        <p:spPr bwMode="auto">
          <a:xfrm>
            <a:off x="2179699" y="122408"/>
            <a:ext cx="3181985" cy="1389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Θυμωμένος αφεντικό να απορρίψει λυπημένος εργαζόμενο. Άνεργος άνδρας  Διάνυσμα από ©TeraVector 244011720">
            <a:extLst>
              <a:ext uri="{FF2B5EF4-FFF2-40B4-BE49-F238E27FC236}">
                <a16:creationId xmlns:a16="http://schemas.microsoft.com/office/drawing/2014/main" id="{DACE52F6-98A4-BEF5-493C-F040888196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91" t="31400" b="5339"/>
          <a:stretch>
            <a:fillRect/>
          </a:stretch>
        </p:blipFill>
        <p:spPr bwMode="auto">
          <a:xfrm>
            <a:off x="10414605" y="113289"/>
            <a:ext cx="1028061" cy="1695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Βέλος: Δεξιό 8">
            <a:extLst>
              <a:ext uri="{FF2B5EF4-FFF2-40B4-BE49-F238E27FC236}">
                <a16:creationId xmlns:a16="http://schemas.microsoft.com/office/drawing/2014/main" id="{1891D147-26FC-3B13-6DBD-09D31E061955}"/>
              </a:ext>
            </a:extLst>
          </p:cNvPr>
          <p:cNvSpPr/>
          <p:nvPr/>
        </p:nvSpPr>
        <p:spPr>
          <a:xfrm rot="5400000">
            <a:off x="2628442" y="1847679"/>
            <a:ext cx="98915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B1675C61-68E8-8F91-E8C8-745A8DE15572}"/>
              </a:ext>
            </a:extLst>
          </p:cNvPr>
          <p:cNvSpPr/>
          <p:nvPr/>
        </p:nvSpPr>
        <p:spPr>
          <a:xfrm rot="5400000">
            <a:off x="10522580" y="2036105"/>
            <a:ext cx="812105" cy="812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D8D8B05C-C33C-C9D9-7CCF-200C3F04427D}"/>
              </a:ext>
            </a:extLst>
          </p:cNvPr>
          <p:cNvSpPr/>
          <p:nvPr/>
        </p:nvSpPr>
        <p:spPr>
          <a:xfrm rot="5400000">
            <a:off x="8190928" y="1866951"/>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7EC163E2-BE15-D7B8-D86B-2B8FBD7223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74"/>
          <a:stretch>
            <a:fillRect/>
          </a:stretch>
        </p:blipFill>
        <p:spPr bwMode="auto">
          <a:xfrm>
            <a:off x="2602735" y="4002519"/>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Φυσαλίδα ομιλίας: Ορθογώνιο με στρογγυλεμένες γωνίες 11">
            <a:extLst>
              <a:ext uri="{FF2B5EF4-FFF2-40B4-BE49-F238E27FC236}">
                <a16:creationId xmlns:a16="http://schemas.microsoft.com/office/drawing/2014/main" id="{8FE431AE-13C8-C166-1CA7-2CF00BD6D22C}"/>
              </a:ext>
            </a:extLst>
          </p:cNvPr>
          <p:cNvSpPr/>
          <p:nvPr/>
        </p:nvSpPr>
        <p:spPr>
          <a:xfrm>
            <a:off x="3741042" y="5886125"/>
            <a:ext cx="2213549"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εργοδότρια.</a:t>
            </a:r>
          </a:p>
        </p:txBody>
      </p:sp>
      <p:pic>
        <p:nvPicPr>
          <p:cNvPr id="13" name="Picture 2" descr="Business woman boss screams into a megaphone by a tired office worker woman,Business  stress.Isolated on white. Flat style cartoon vector illustration Stock  Vector Image &amp; Art - Alamy">
            <a:extLst>
              <a:ext uri="{FF2B5EF4-FFF2-40B4-BE49-F238E27FC236}">
                <a16:creationId xmlns:a16="http://schemas.microsoft.com/office/drawing/2014/main" id="{32F6FF84-A06B-00B7-DCE3-20AB395D03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74"/>
          <a:stretch>
            <a:fillRect/>
          </a:stretch>
        </p:blipFill>
        <p:spPr bwMode="auto">
          <a:xfrm>
            <a:off x="7135956" y="3586356"/>
            <a:ext cx="1853370" cy="121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Φυσαλίδα ομιλίας: Ορθογώνιο με στρογγυλεμένες γωνίες 13">
            <a:extLst>
              <a:ext uri="{FF2B5EF4-FFF2-40B4-BE49-F238E27FC236}">
                <a16:creationId xmlns:a16="http://schemas.microsoft.com/office/drawing/2014/main" id="{1FC82E8D-3A19-6C31-4F02-05DCAB776423}"/>
              </a:ext>
            </a:extLst>
          </p:cNvPr>
          <p:cNvSpPr/>
          <p:nvPr/>
        </p:nvSpPr>
        <p:spPr>
          <a:xfrm>
            <a:off x="6933701" y="5945443"/>
            <a:ext cx="2197797" cy="617917"/>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εργαζόμενη. </a:t>
            </a:r>
          </a:p>
        </p:txBody>
      </p:sp>
      <p:pic>
        <p:nvPicPr>
          <p:cNvPr id="1028" name="Picture 4" descr="Dismissal vector - 13 χιλιάδες εικόνες, εικονογραφήσεις και φωτογραφίες  στοκ χωρίς δικαιώματα | Shutterstock">
            <a:extLst>
              <a:ext uri="{FF2B5EF4-FFF2-40B4-BE49-F238E27FC236}">
                <a16:creationId xmlns:a16="http://schemas.microsoft.com/office/drawing/2014/main" id="{FC4FDF7E-6842-7A82-D170-39EEB44D5E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0782"/>
          <a:stretch>
            <a:fillRect/>
          </a:stretch>
        </p:blipFill>
        <p:spPr bwMode="auto">
          <a:xfrm>
            <a:off x="10247994" y="3871375"/>
            <a:ext cx="1361276" cy="1452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Φυσαλίδα ομιλίας: Ορθογώνιο με στρογγυλεμένες γωνίες 14">
            <a:extLst>
              <a:ext uri="{FF2B5EF4-FFF2-40B4-BE49-F238E27FC236}">
                <a16:creationId xmlns:a16="http://schemas.microsoft.com/office/drawing/2014/main" id="{DCA919EA-0B88-B605-C9D8-C6C3DA4A1B5D}"/>
              </a:ext>
            </a:extLst>
          </p:cNvPr>
          <p:cNvSpPr/>
          <p:nvPr/>
        </p:nvSpPr>
        <p:spPr>
          <a:xfrm>
            <a:off x="10395980" y="5608635"/>
            <a:ext cx="1557877" cy="743181"/>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chemeClr val="tx1"/>
                </a:solidFill>
              </a:rPr>
              <a:t>Είμαι άνεργη.</a:t>
            </a:r>
          </a:p>
        </p:txBody>
      </p:sp>
      <p:sp>
        <p:nvSpPr>
          <p:cNvPr id="16" name="Βέλος: Δεξιό 15">
            <a:extLst>
              <a:ext uri="{FF2B5EF4-FFF2-40B4-BE49-F238E27FC236}">
                <a16:creationId xmlns:a16="http://schemas.microsoft.com/office/drawing/2014/main" id="{161DF054-01B0-BB5B-A813-1E4CFF1193A1}"/>
              </a:ext>
            </a:extLst>
          </p:cNvPr>
          <p:cNvSpPr/>
          <p:nvPr/>
        </p:nvSpPr>
        <p:spPr>
          <a:xfrm rot="5400000">
            <a:off x="7127320" y="5087727"/>
            <a:ext cx="989156" cy="6076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Δεξιό 16">
            <a:extLst>
              <a:ext uri="{FF2B5EF4-FFF2-40B4-BE49-F238E27FC236}">
                <a16:creationId xmlns:a16="http://schemas.microsoft.com/office/drawing/2014/main" id="{F19D3762-8C48-7718-2E07-E54CA1D1BEEB}"/>
              </a:ext>
            </a:extLst>
          </p:cNvPr>
          <p:cNvSpPr/>
          <p:nvPr/>
        </p:nvSpPr>
        <p:spPr>
          <a:xfrm rot="5400000">
            <a:off x="3701068" y="5323405"/>
            <a:ext cx="610506" cy="4712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15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D9BD43-BF86-4CA8-B422-53EC4DFE8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99B550AE-06B3-20E2-7CD5-C8AE92C19BE6}"/>
              </a:ext>
            </a:extLst>
          </p:cNvPr>
          <p:cNvSpPr/>
          <p:nvPr/>
        </p:nvSpPr>
        <p:spPr>
          <a:xfrm>
            <a:off x="300894"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7" name="Φυσαλίδα ομιλίας: Ορθογώνιο με στρογγυλεμένες γωνίες 6">
            <a:extLst>
              <a:ext uri="{FF2B5EF4-FFF2-40B4-BE49-F238E27FC236}">
                <a16:creationId xmlns:a16="http://schemas.microsoft.com/office/drawing/2014/main" id="{19561A48-E458-8DB0-932E-560C3B424C07}"/>
              </a:ext>
            </a:extLst>
          </p:cNvPr>
          <p:cNvSpPr/>
          <p:nvPr/>
        </p:nvSpPr>
        <p:spPr>
          <a:xfrm rot="20015800">
            <a:off x="650240" y="2621280"/>
            <a:ext cx="3352800" cy="1899920"/>
          </a:xfrm>
          <a:prstGeom prst="wedgeRoundRectCallou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dirty="0">
                <a:solidFill>
                  <a:schemeClr val="tx1"/>
                </a:solidFill>
              </a:rPr>
              <a:t>Ψάχνω για δουλειά!</a:t>
            </a:r>
            <a:endParaRPr lang="el-GR" sz="3600" b="1" dirty="0">
              <a:solidFill>
                <a:schemeClr val="tx1"/>
              </a:solidFill>
            </a:endParaRPr>
          </a:p>
        </p:txBody>
      </p:sp>
      <p:pic>
        <p:nvPicPr>
          <p:cNvPr id="5122" name="Picture 2" descr="Σκίτσο επιχειρηματία που ψάχνει για δουλειά Διανυσματική απεικόνιση -  εικονογραφία από biol: 32778959">
            <a:extLst>
              <a:ext uri="{FF2B5EF4-FFF2-40B4-BE49-F238E27FC236}">
                <a16:creationId xmlns:a16="http://schemas.microsoft.com/office/drawing/2014/main" id="{7B91C07B-8354-5859-B299-2C613760A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203518"/>
            <a:ext cx="4017962" cy="2742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Σκίτσο επιχειρηματία που ψάχνει για δουλειά Διανυσματική απεικόνιση -  εικονογραφία από biol: 32778959">
            <a:extLst>
              <a:ext uri="{FF2B5EF4-FFF2-40B4-BE49-F238E27FC236}">
                <a16:creationId xmlns:a16="http://schemas.microsoft.com/office/drawing/2014/main" id="{13686D5D-4269-BAC2-1B47-F55B8E5FE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3241358"/>
            <a:ext cx="4017962" cy="2742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6E3C7E95-88BC-8B00-72F3-91E5A1AC545C}"/>
              </a:ext>
            </a:extLst>
          </p:cNvPr>
          <p:cNvSpPr/>
          <p:nvPr/>
        </p:nvSpPr>
        <p:spPr>
          <a:xfrm rot="20846102">
            <a:off x="5212080" y="4135120"/>
            <a:ext cx="1432560" cy="10324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solidFill>
                  <a:schemeClr val="accent2">
                    <a:lumMod val="75000"/>
                  </a:schemeClr>
                </a:solidFill>
              </a:rPr>
              <a:t>δουλειά</a:t>
            </a:r>
          </a:p>
        </p:txBody>
      </p:sp>
    </p:spTree>
    <p:extLst>
      <p:ext uri="{BB962C8B-B14F-4D97-AF65-F5344CB8AC3E}">
        <p14:creationId xmlns:p14="http://schemas.microsoft.com/office/powerpoint/2010/main" val="15110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Μαΐου 2026 (__/05/2026).Τώρα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84341"/>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7" name="TextBox 6">
            <a:extLst>
              <a:ext uri="{FF2B5EF4-FFF2-40B4-BE49-F238E27FC236}">
                <a16:creationId xmlns:a16="http://schemas.microsoft.com/office/drawing/2014/main" id="{3F744842-69F9-2685-6E1D-EC5E6EFB8CCB}"/>
              </a:ext>
            </a:extLst>
          </p:cNvPr>
          <p:cNvSpPr txBox="1"/>
          <p:nvPr/>
        </p:nvSpPr>
        <p:spPr>
          <a:xfrm>
            <a:off x="2942046" y="1756805"/>
            <a:ext cx="8310880" cy="4370427"/>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Αγαπημένε μου φίλε,</a:t>
            </a:r>
          </a:p>
          <a:p>
            <a:pPr>
              <a:spcBef>
                <a:spcPts val="900"/>
              </a:spcBef>
              <a:spcAft>
                <a:spcPts val="1200"/>
              </a:spcAft>
              <a:buNone/>
            </a:pPr>
            <a:r>
              <a:rPr lang="el-GR" u="none" strike="noStrike" dirty="0">
                <a:effectLst/>
                <a:latin typeface="Google Sans"/>
              </a:rPr>
              <a:t>Ελπίζω να είσαι καλά. Σου γράφω γιατί έχω μερικά νέα.</a:t>
            </a:r>
          </a:p>
          <a:p>
            <a:pPr>
              <a:spcBef>
                <a:spcPts val="900"/>
              </a:spcBef>
              <a:spcAft>
                <a:spcPts val="1200"/>
              </a:spcAft>
              <a:buNone/>
            </a:pPr>
            <a:r>
              <a:rPr lang="el-GR" u="none" strike="noStrike" dirty="0">
                <a:effectLst/>
                <a:latin typeface="Google Sans"/>
              </a:rPr>
              <a:t>Αυτή την περίοδο ψάχνω για_________. Δυστυχώς, στο παλιό μου γραφείο υπήρχαν προβλήματα και ο διευθυντής </a:t>
            </a:r>
            <a:r>
              <a:rPr lang="el-GR" dirty="0">
                <a:latin typeface="Google Sans"/>
              </a:rPr>
              <a:t>με απέλυσε</a:t>
            </a:r>
            <a:r>
              <a:rPr lang="el-GR" u="none" strike="noStrike" dirty="0">
                <a:effectLst/>
                <a:latin typeface="Google Sans"/>
              </a:rPr>
              <a:t>. Ε</a:t>
            </a:r>
            <a:r>
              <a:rPr lang="el-GR" dirty="0">
                <a:latin typeface="Google Sans"/>
              </a:rPr>
              <a:t>δώ και δύο εβδομάδες </a:t>
            </a:r>
            <a:r>
              <a:rPr lang="el-GR" u="none" strike="noStrike" dirty="0">
                <a:effectLst/>
                <a:latin typeface="Google Sans"/>
              </a:rPr>
              <a:t>είμαι άνεργος.</a:t>
            </a:r>
          </a:p>
          <a:p>
            <a:pPr>
              <a:spcBef>
                <a:spcPts val="900"/>
              </a:spcBef>
              <a:spcAft>
                <a:spcPts val="1200"/>
              </a:spcAft>
              <a:buNone/>
            </a:pPr>
            <a:r>
              <a:rPr lang="el-GR" u="none" strike="noStrike" dirty="0">
                <a:effectLst/>
                <a:latin typeface="Google Sans"/>
              </a:rPr>
              <a:t>Θέλω να βρω κάτι άμεσα. Μου αρέσει πολύ να μιλάω με κόσμο, οπότε σκέφτομαι να δουλέψω ως __________σε κάποιο κατάστημα ή ως σερβιτόρος σε μια καφετέρια. Ξέρεις αν ψάχνουν άτομα στη γειτονιά σου; Αν ακούσεις κάτι, πες μου!</a:t>
            </a:r>
          </a:p>
          <a:p>
            <a:pPr>
              <a:spcBef>
                <a:spcPts val="900"/>
              </a:spcBef>
              <a:spcAft>
                <a:spcPts val="1200"/>
              </a:spcAft>
              <a:buNone/>
            </a:pPr>
            <a:r>
              <a:rPr lang="el-GR" u="none" strike="noStrike" dirty="0">
                <a:effectLst/>
                <a:latin typeface="Google Sans"/>
              </a:rPr>
              <a:t>Εσύ πώς είσαι; </a:t>
            </a:r>
          </a:p>
          <a:p>
            <a:r>
              <a:rPr lang="el-GR" dirty="0"/>
              <a:t>Περιμένω νέα σου!</a:t>
            </a:r>
          </a:p>
          <a:p>
            <a:r>
              <a:rPr lang="el-GR" dirty="0"/>
              <a:t>Φιλικά,</a:t>
            </a:r>
          </a:p>
          <a:p>
            <a:r>
              <a:rPr lang="el-GR" dirty="0"/>
              <a:t>Μάριος</a:t>
            </a:r>
          </a:p>
        </p:txBody>
      </p:sp>
      <p:pic>
        <p:nvPicPr>
          <p:cNvPr id="4" name="ElevenLabs_2026-05-09T12_11_50_Stefanos - Calm, Narrational and Soft_pvc_sp96_s83_sb100_v3">
            <a:hlinkClick r:id="" action="ppaction://media"/>
            <a:extLst>
              <a:ext uri="{FF2B5EF4-FFF2-40B4-BE49-F238E27FC236}">
                <a16:creationId xmlns:a16="http://schemas.microsoft.com/office/drawing/2014/main" id="{3E01394E-4048-8047-C333-6AAFED34ABD3}"/>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9286240" y="943153"/>
            <a:ext cx="242888" cy="242888"/>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4D6D-1849-6E19-20A0-94BC2965EAA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60788982-2377-7BC5-C619-90D0BE1449FE}"/>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20C93AE2-53F5-CEFE-86A9-F8B7594E9B8E}"/>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4D7B0862-107F-6161-2FEF-0AE23FEA632B}"/>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D98D1B09-8733-1CDC-A684-31006393F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996D17B8-8D61-5103-0D33-ECA867B0C25E}"/>
              </a:ext>
            </a:extLst>
          </p:cNvPr>
          <p:cNvSpPr>
            <a:spLocks noChangeArrowheads="1"/>
          </p:cNvSpPr>
          <p:nvPr/>
        </p:nvSpPr>
        <p:spPr bwMode="auto">
          <a:xfrm>
            <a:off x="2997200" y="410393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545F69B-9ECE-502C-76D4-3464E86A383F}"/>
              </a:ext>
            </a:extLst>
          </p:cNvPr>
          <p:cNvSpPr txBox="1"/>
          <p:nvPr/>
        </p:nvSpPr>
        <p:spPr>
          <a:xfrm>
            <a:off x="3077469" y="1756805"/>
            <a:ext cx="8310880" cy="4647426"/>
          </a:xfrm>
          <a:prstGeom prst="rect">
            <a:avLst/>
          </a:prstGeom>
          <a:noFill/>
        </p:spPr>
        <p:txBody>
          <a:bodyPr wrap="square">
            <a:spAutoFit/>
          </a:bodyPr>
          <a:lstStyle/>
          <a:p>
            <a:pPr>
              <a:spcBef>
                <a:spcPts val="900"/>
              </a:spcBef>
              <a:spcAft>
                <a:spcPts val="1200"/>
              </a:spcAft>
              <a:buNone/>
            </a:pPr>
            <a:r>
              <a:rPr lang="el-GR" u="none" strike="noStrike" dirty="0">
                <a:effectLst/>
                <a:latin typeface="Google Sans"/>
              </a:rPr>
              <a:t>Αγαπημένε  μου φίλε,</a:t>
            </a:r>
          </a:p>
          <a:p>
            <a:pPr>
              <a:spcBef>
                <a:spcPts val="900"/>
              </a:spcBef>
              <a:spcAft>
                <a:spcPts val="1200"/>
              </a:spcAft>
              <a:buNone/>
            </a:pPr>
            <a:r>
              <a:rPr lang="el-GR" u="none" strike="noStrike" dirty="0">
                <a:effectLst/>
                <a:latin typeface="Google Sans"/>
              </a:rPr>
              <a:t>Ελπίζω να είσαι καλά. Σου γράφω γιατί έχω μερικά νέα.</a:t>
            </a:r>
          </a:p>
          <a:p>
            <a:pPr>
              <a:spcBef>
                <a:spcPts val="900"/>
              </a:spcBef>
              <a:spcAft>
                <a:spcPts val="1200"/>
              </a:spcAft>
              <a:buNone/>
            </a:pPr>
            <a:r>
              <a:rPr lang="el-GR" u="none" strike="noStrike" dirty="0">
                <a:effectLst/>
                <a:latin typeface="Google Sans"/>
              </a:rPr>
              <a:t>Αυτή τη</a:t>
            </a:r>
            <a:r>
              <a:rPr lang="el-GR" dirty="0">
                <a:latin typeface="Google Sans"/>
              </a:rPr>
              <a:t>ν</a:t>
            </a:r>
            <a:r>
              <a:rPr lang="el-GR" u="none" strike="noStrike" dirty="0">
                <a:effectLst/>
                <a:latin typeface="Google Sans"/>
              </a:rPr>
              <a:t> περίοδο ψάχνω για δουλειά. Δυστυχώς, στο παλιό μου γραφείο υπήρχαν προβλήματα και ο διευθυντής </a:t>
            </a:r>
            <a:r>
              <a:rPr lang="el-GR" dirty="0">
                <a:latin typeface="Google Sans"/>
              </a:rPr>
              <a:t>με απέλυσε</a:t>
            </a:r>
            <a:r>
              <a:rPr lang="el-GR" u="none" strike="noStrike" dirty="0">
                <a:effectLst/>
                <a:latin typeface="Google Sans"/>
              </a:rPr>
              <a:t>. Τώρα είμαι άνεργος εδώ και δύο εβδομάδες.</a:t>
            </a:r>
          </a:p>
          <a:p>
            <a:pPr>
              <a:spcBef>
                <a:spcPts val="900"/>
              </a:spcBef>
              <a:spcAft>
                <a:spcPts val="1200"/>
              </a:spcAft>
              <a:buNone/>
            </a:pPr>
            <a:r>
              <a:rPr lang="el-GR" u="none" strike="noStrike" dirty="0">
                <a:effectLst/>
                <a:latin typeface="Google Sans"/>
              </a:rPr>
              <a:t>Θέλω να βρω κάτι άμεσα. Μου αρέσει πολύ να μιλάω με κόσμο, οπότε σκέφτομαι να δουλέψω ως πωλητής σε κάποιο κατάστημα ή ως σερβιτόρος σε μια καφετέρια. Ξέρεις αν ψάχνουν άτομα στη γειτονιά σου; Αν ακούσεις κάτι, πες μου!</a:t>
            </a:r>
          </a:p>
          <a:p>
            <a:pPr>
              <a:spcBef>
                <a:spcPts val="900"/>
              </a:spcBef>
              <a:spcAft>
                <a:spcPts val="1200"/>
              </a:spcAft>
              <a:buNone/>
            </a:pPr>
            <a:r>
              <a:rPr lang="el-GR" u="none" strike="noStrike" dirty="0">
                <a:effectLst/>
                <a:latin typeface="Google Sans"/>
              </a:rPr>
              <a:t>Εσύ πώς είσαι; </a:t>
            </a:r>
          </a:p>
          <a:p>
            <a:r>
              <a:rPr lang="el-GR" dirty="0"/>
              <a:t>Περιμένω τα νέα σου!</a:t>
            </a:r>
          </a:p>
          <a:p>
            <a:r>
              <a:rPr lang="el-GR" dirty="0"/>
              <a:t>Φιλικά,</a:t>
            </a:r>
          </a:p>
          <a:p>
            <a:r>
              <a:rPr lang="el-GR" dirty="0"/>
              <a:t>Μάριος</a:t>
            </a:r>
          </a:p>
        </p:txBody>
      </p:sp>
    </p:spTree>
    <p:extLst>
      <p:ext uri="{BB962C8B-B14F-4D97-AF65-F5344CB8AC3E}">
        <p14:creationId xmlns:p14="http://schemas.microsoft.com/office/powerpoint/2010/main" val="74298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083F-EA18-08EC-7FC8-A3AAEB50B35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5A1625E-4F05-C354-283E-312E8BB12EB8}"/>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DD18E0D-C81C-B0C2-5865-65287B7730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34F27043-BCBD-060B-3098-E522FBA95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AC0BD6-C9DD-AD62-6C87-4B4CD7D2CEFB}"/>
              </a:ext>
            </a:extLst>
          </p:cNvPr>
          <p:cNvSpPr txBox="1"/>
          <p:nvPr/>
        </p:nvSpPr>
        <p:spPr>
          <a:xfrm>
            <a:off x="3711303" y="2207081"/>
            <a:ext cx="7975600" cy="2585323"/>
          </a:xfrm>
          <a:prstGeom prst="rect">
            <a:avLst/>
          </a:prstGeom>
          <a:noFill/>
          <a:ln w="57150">
            <a:solidFill>
              <a:schemeClr val="tx1"/>
            </a:solidFill>
          </a:ln>
        </p:spPr>
        <p:txBody>
          <a:bodyPr wrap="square">
            <a:spAutoFit/>
          </a:bodyPr>
          <a:lstStyle/>
          <a:p>
            <a:r>
              <a:rPr lang="el-GR" dirty="0"/>
              <a:t>Πριν από λίγο καιρό έλεγα στους φίλους μου: «________για δουλειά». Ευτυχώς, βρήκα γρήγορα αυτό που ήθελα. Κάθε πρωί πιάνω δουλειά στις οκτώ ακριβώς σε μια μεγάλη _________ηλεκτρολογικών εγκαταστάσεων.</a:t>
            </a:r>
          </a:p>
          <a:p>
            <a:r>
              <a:rPr lang="el-GR" dirty="0"/>
              <a:t>Μερικές φορές φοβάμαι, γιατί η _______μου έχει κινδύνους. Εργάζομαι με υψηλή τάση ρεύματος και πρέπει να προσέχω πολύ. Επίσης, επειδή έχουμε πολλά έργα αυτόν τον μήνα, συχνά _________υπερωρίες και επιστρέφω στο σπίτι αργά το βράδυ.</a:t>
            </a:r>
          </a:p>
          <a:p>
            <a:r>
              <a:rPr lang="el-GR" dirty="0"/>
              <a:t>Παρά την κούραση, είμαι πολύ ευχαριστημένος. Αυτοί οι __________πληρώνουν καλά και είναι πάντα ευγενικοί μαζί μας.</a:t>
            </a:r>
          </a:p>
        </p:txBody>
      </p:sp>
      <p:sp>
        <p:nvSpPr>
          <p:cNvPr id="4" name="Ορθογώνιο: Στρογγύλεμα γωνιών 3">
            <a:extLst>
              <a:ext uri="{FF2B5EF4-FFF2-40B4-BE49-F238E27FC236}">
                <a16:creationId xmlns:a16="http://schemas.microsoft.com/office/drawing/2014/main" id="{6CF30D6F-8A9B-523C-164F-98B4F621DF90}"/>
              </a:ext>
            </a:extLst>
          </p:cNvPr>
          <p:cNvSpPr/>
          <p:nvPr/>
        </p:nvSpPr>
        <p:spPr>
          <a:xfrm>
            <a:off x="3592286" y="1373475"/>
            <a:ext cx="8094617" cy="7213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solidFill>
                  <a:srgbClr val="FF0000"/>
                </a:solidFill>
              </a:rPr>
              <a:t>δουλεύω/εταιρεία/εργοδότες/ψάχνω/δουλειά</a:t>
            </a:r>
          </a:p>
        </p:txBody>
      </p:sp>
      <p:pic>
        <p:nvPicPr>
          <p:cNvPr id="1026" name="Picture 2" descr="χαρούμενος ηλεκτρολόγος Στοκ Εικονογραφήσεις, Vectors ...">
            <a:extLst>
              <a:ext uri="{FF2B5EF4-FFF2-40B4-BE49-F238E27FC236}">
                <a16:creationId xmlns:a16="http://schemas.microsoft.com/office/drawing/2014/main" id="{C124F545-69D2-A5E6-FCA7-360CA045A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619" y="5075929"/>
            <a:ext cx="1398305" cy="1313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artoon Ηλεκτρολόγος άνθρωπος καλώδιο Διάνυσμα από ©Voysla 347340418">
            <a:extLst>
              <a:ext uri="{FF2B5EF4-FFF2-40B4-BE49-F238E27FC236}">
                <a16:creationId xmlns:a16="http://schemas.microsoft.com/office/drawing/2014/main" id="{50BD8E00-4592-593E-353D-EEC82BF9D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288" y="5073861"/>
            <a:ext cx="1398306"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71 χιλιάδες Vector για «Ηλεκτρολόγος», εικόνες και γραφικά vector στοκ |  Shutterstock">
            <a:extLst>
              <a:ext uri="{FF2B5EF4-FFF2-40B4-BE49-F238E27FC236}">
                <a16:creationId xmlns:a16="http://schemas.microsoft.com/office/drawing/2014/main" id="{B3916937-3D32-5A64-D59E-4E1E0BB422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468"/>
          <a:stretch>
            <a:fillRect/>
          </a:stretch>
        </p:blipFill>
        <p:spPr bwMode="auto">
          <a:xfrm>
            <a:off x="7911874" y="5073861"/>
            <a:ext cx="3704779"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DED4-3F63-4AA4-19F4-20DF1D6A941C}"/>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974C804-B0A5-9DEE-DA82-9579B681682F}"/>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BAA85830-C6FB-4110-0AF6-EF81B0F69308}"/>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EB3DEDDE-ADBE-F211-A069-E2B63045D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D70428-538A-05C7-2A18-4954E4F26522}"/>
              </a:ext>
            </a:extLst>
          </p:cNvPr>
          <p:cNvSpPr txBox="1"/>
          <p:nvPr/>
        </p:nvSpPr>
        <p:spPr>
          <a:xfrm>
            <a:off x="3773714" y="1751482"/>
            <a:ext cx="7975600" cy="2585323"/>
          </a:xfrm>
          <a:prstGeom prst="rect">
            <a:avLst/>
          </a:prstGeom>
          <a:noFill/>
          <a:ln w="57150">
            <a:solidFill>
              <a:schemeClr val="tx1"/>
            </a:solidFill>
          </a:ln>
        </p:spPr>
        <p:txBody>
          <a:bodyPr wrap="square">
            <a:spAutoFit/>
          </a:bodyPr>
          <a:lstStyle/>
          <a:p>
            <a:r>
              <a:rPr lang="el-GR" dirty="0"/>
              <a:t>Πριν από λίγο καιρό έλεγα στους φίλους μου: «</a:t>
            </a:r>
            <a:r>
              <a:rPr lang="el-GR" b="1" dirty="0">
                <a:solidFill>
                  <a:srgbClr val="FF0000"/>
                </a:solidFill>
              </a:rPr>
              <a:t>Ψάχνω</a:t>
            </a:r>
            <a:r>
              <a:rPr lang="el-GR" dirty="0"/>
              <a:t> για δουλειά». Ευτυχώς, βρήκα γρήγορα αυτό που ήθελα. Κάθε πρωί πιάνω δουλειά στις οκτώ ακριβώς σε μια μεγάλη </a:t>
            </a:r>
            <a:r>
              <a:rPr lang="el-GR" b="1" dirty="0">
                <a:solidFill>
                  <a:srgbClr val="FF0000"/>
                </a:solidFill>
              </a:rPr>
              <a:t>εταιρεία</a:t>
            </a:r>
            <a:r>
              <a:rPr lang="el-GR" dirty="0"/>
              <a:t> ηλεκτρολογικών εγκαταστάσεων.</a:t>
            </a:r>
          </a:p>
          <a:p>
            <a:r>
              <a:rPr lang="el-GR" dirty="0"/>
              <a:t>Μερικές φορές φοβάμαι, γιατί η </a:t>
            </a:r>
            <a:r>
              <a:rPr lang="el-GR" b="1" dirty="0">
                <a:solidFill>
                  <a:srgbClr val="FF0000"/>
                </a:solidFill>
              </a:rPr>
              <a:t>δουλειά</a:t>
            </a:r>
            <a:r>
              <a:rPr lang="el-GR" dirty="0"/>
              <a:t> μου έχει κινδύνους. Εργάζομαι με υψηλή τάση ρεύματος και πρέπει να προσέχω πολύ. Επίσης, επειδή έχουμε πολλά έργα αυτόν τον μήνα, συχνά </a:t>
            </a:r>
            <a:r>
              <a:rPr lang="el-GR" b="1" dirty="0">
                <a:solidFill>
                  <a:srgbClr val="FF0000"/>
                </a:solidFill>
              </a:rPr>
              <a:t>δουλεύω</a:t>
            </a:r>
            <a:r>
              <a:rPr lang="el-GR" dirty="0"/>
              <a:t> υπερωρίες και επιστρέφω στο σπίτι αργά το βράδυ.</a:t>
            </a:r>
          </a:p>
          <a:p>
            <a:r>
              <a:rPr lang="el-GR" dirty="0"/>
              <a:t>Παρά την κούραση, είμαι πολύ ευχαριστημένος. Αυτοί οι </a:t>
            </a:r>
            <a:r>
              <a:rPr lang="el-GR" b="1" dirty="0">
                <a:solidFill>
                  <a:srgbClr val="FF0000"/>
                </a:solidFill>
              </a:rPr>
              <a:t>εργοδότες</a:t>
            </a:r>
            <a:r>
              <a:rPr lang="el-GR" dirty="0"/>
              <a:t> πληρώνουν καλά και είναι πάντα ευγενικοί μαζί μας.</a:t>
            </a:r>
          </a:p>
        </p:txBody>
      </p:sp>
      <p:pic>
        <p:nvPicPr>
          <p:cNvPr id="2" name="Picture 2" descr="χαρούμενος ηλεκτρολόγος Στοκ Εικονογραφήσεις, Vectors ...">
            <a:extLst>
              <a:ext uri="{FF2B5EF4-FFF2-40B4-BE49-F238E27FC236}">
                <a16:creationId xmlns:a16="http://schemas.microsoft.com/office/drawing/2014/main" id="{ECC49694-0FC8-6943-17F7-931C8C6A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14" y="4873647"/>
            <a:ext cx="1398305" cy="13139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Cartoon Ηλεκτρολόγος άνθρωπος καλώδιο Διάνυσμα από ©Voysla 347340418">
            <a:extLst>
              <a:ext uri="{FF2B5EF4-FFF2-40B4-BE49-F238E27FC236}">
                <a16:creationId xmlns:a16="http://schemas.microsoft.com/office/drawing/2014/main" id="{79141D7A-CF9F-7F0E-D8F7-AFFEC1735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222" y="5030318"/>
            <a:ext cx="1398306"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71 χιλιάδες Vector για «Ηλεκτρολόγος», εικόνες και γραφικά vector στοκ |  Shutterstock">
            <a:extLst>
              <a:ext uri="{FF2B5EF4-FFF2-40B4-BE49-F238E27FC236}">
                <a16:creationId xmlns:a16="http://schemas.microsoft.com/office/drawing/2014/main" id="{70E65725-7A47-F3AC-7297-7B1EE3D2E5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468"/>
          <a:stretch>
            <a:fillRect/>
          </a:stretch>
        </p:blipFill>
        <p:spPr bwMode="auto">
          <a:xfrm>
            <a:off x="7780731" y="5030319"/>
            <a:ext cx="3704779" cy="131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40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06FE-8476-0747-F00E-894EC871B85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C1C9AEB2-2F33-4DFB-E7B1-01428AF976E2}"/>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0CA7B192-7AC1-861E-0128-5E70FB723DF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pic>
        <p:nvPicPr>
          <p:cNvPr id="3074" name="Picture 2" descr="Ανέκδοτο: Η δασκάλα λέει «γράψτε διάλογο»">
            <a:extLst>
              <a:ext uri="{FF2B5EF4-FFF2-40B4-BE49-F238E27FC236}">
                <a16:creationId xmlns:a16="http://schemas.microsoft.com/office/drawing/2014/main" id="{281062D6-92FD-4BD0-CA22-8B1A2D38E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32A2D0-57A0-0A5D-D2B4-D724E5B5C84D}"/>
              </a:ext>
            </a:extLst>
          </p:cNvPr>
          <p:cNvSpPr txBox="1"/>
          <p:nvPr/>
        </p:nvSpPr>
        <p:spPr>
          <a:xfrm>
            <a:off x="3548743" y="1989398"/>
            <a:ext cx="7975600" cy="4446730"/>
          </a:xfrm>
          <a:prstGeom prst="rect">
            <a:avLst/>
          </a:prstGeom>
          <a:noFill/>
          <a:ln w="57150">
            <a:solidFill>
              <a:schemeClr val="tx1"/>
            </a:solidFill>
          </a:ln>
        </p:spPr>
        <p:txBody>
          <a:bodyPr wrap="square">
            <a:spAutoFit/>
          </a:bodyPr>
          <a:lstStyle/>
          <a:p>
            <a:pPr>
              <a:lnSpc>
                <a:spcPct val="200000"/>
              </a:lnSpc>
            </a:pPr>
            <a:r>
              <a:rPr lang="el-GR" dirty="0"/>
              <a:t>Θέλω να γίνω </a:t>
            </a:r>
            <a:r>
              <a:rPr lang="en-US" dirty="0"/>
              <a:t>___________________</a:t>
            </a:r>
            <a:r>
              <a:rPr lang="el-GR" dirty="0"/>
              <a:t>, γιατί  </a:t>
            </a:r>
            <a:r>
              <a:rPr lang="en-US" dirty="0"/>
              <a:t> 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a:p>
            <a:pPr>
              <a:lnSpc>
                <a:spcPct val="200000"/>
              </a:lnSpc>
            </a:pPr>
            <a:r>
              <a:rPr lang="en-US" dirty="0"/>
              <a:t>____________________________________________________________</a:t>
            </a:r>
          </a:p>
        </p:txBody>
      </p:sp>
      <p:pic>
        <p:nvPicPr>
          <p:cNvPr id="1026" name="Picture 2" descr="επαγγέλματα Στοκ Εικονογραφήσεις, Vectors, &amp; Clipart – (9,050 Στοκ  Εικονογραφήσεις)">
            <a:extLst>
              <a:ext uri="{FF2B5EF4-FFF2-40B4-BE49-F238E27FC236}">
                <a16:creationId xmlns:a16="http://schemas.microsoft.com/office/drawing/2014/main" id="{B9D454BD-AA94-7A2C-02CE-11AE5E7E6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903" y="173355"/>
            <a:ext cx="4064000" cy="1614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3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305435"/>
            <a:ext cx="7097486" cy="9906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FF0000"/>
                </a:solidFill>
              </a:rPr>
              <a:t>Παραγωγή  προφορικού λόγου </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AB73AC4-0524-A90B-36DC-84ACDE3EFA4A}"/>
              </a:ext>
            </a:extLst>
          </p:cNvPr>
          <p:cNvSpPr txBox="1"/>
          <p:nvPr/>
        </p:nvSpPr>
        <p:spPr>
          <a:xfrm>
            <a:off x="312420" y="2437609"/>
            <a:ext cx="5041900" cy="1477328"/>
          </a:xfrm>
          <a:prstGeom prst="rect">
            <a:avLst/>
          </a:prstGeom>
          <a:noFill/>
        </p:spPr>
        <p:txBody>
          <a:bodyPr wrap="square">
            <a:spAutoFit/>
          </a:bodyPr>
          <a:lstStyle/>
          <a:p>
            <a:r>
              <a:rPr lang="el-GR" dirty="0"/>
              <a:t>Δύο καλοί φίλοι συναντιούνται τυχαία στον δρόμο και συζητούν για την επαγγελματική τους ζωή. Ο ένας φίλος είναι άνεργος και περνάει μια δύσκολη περίοδο, ενώ ο άλλος εργάζεται ήδη αλλά αντιμετωπίζει τις δικές του δυσκολίες.</a:t>
            </a:r>
          </a:p>
        </p:txBody>
      </p:sp>
      <p:pic>
        <p:nvPicPr>
          <p:cNvPr id="2050" name="Picture 2" descr="İnsanlar kaldırımda yürüyor, illüstrasyon Stok Vektör (Telifsiz) 393999229  | Shutterstock">
            <a:extLst>
              <a:ext uri="{FF2B5EF4-FFF2-40B4-BE49-F238E27FC236}">
                <a16:creationId xmlns:a16="http://schemas.microsoft.com/office/drawing/2014/main" id="{D8E8064E-2F19-11B9-8894-F7C260487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34"/>
          <a:stretch>
            <a:fillRect/>
          </a:stretch>
        </p:blipFill>
        <p:spPr bwMode="auto">
          <a:xfrm>
            <a:off x="5889171" y="1534833"/>
            <a:ext cx="5225143" cy="4760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E65698-1FE3-C8CE-B387-F5D2988650DB}"/>
              </a:ext>
            </a:extLst>
          </p:cNvPr>
          <p:cNvSpPr txBox="1"/>
          <p:nvPr/>
        </p:nvSpPr>
        <p:spPr>
          <a:xfrm>
            <a:off x="312420" y="4317847"/>
            <a:ext cx="5041900" cy="1477328"/>
          </a:xfrm>
          <a:prstGeom prst="rect">
            <a:avLst/>
          </a:prstGeom>
          <a:noFill/>
        </p:spPr>
        <p:txBody>
          <a:bodyPr wrap="square">
            <a:spAutoFit/>
          </a:bodyPr>
          <a:lstStyle/>
          <a:p>
            <a:r>
              <a:rPr lang="el-GR" dirty="0"/>
              <a:t>Δύο καλές φίλες συναντιούνται τυχαία στον δρόμο και συζητούν για την επαγγελματική τους ζωή. Η  μία είναι άνεργη και περνάει μια δύσκολη περίοδο, </a:t>
            </a:r>
            <a:r>
              <a:rPr lang="el-GR"/>
              <a:t>ενώ η άλλη </a:t>
            </a:r>
            <a:r>
              <a:rPr lang="el-GR" dirty="0"/>
              <a:t>εργάζεται ήδη αλλά αντιμετωπίζει τις </a:t>
            </a:r>
            <a:r>
              <a:rPr lang="el-GR"/>
              <a:t>δικές της </a:t>
            </a:r>
            <a:r>
              <a:rPr lang="el-GR" dirty="0"/>
              <a:t>δυσκολίες.</a:t>
            </a:r>
          </a:p>
        </p:txBody>
      </p:sp>
    </p:spTree>
    <p:extLst>
      <p:ext uri="{BB962C8B-B14F-4D97-AF65-F5344CB8AC3E}">
        <p14:creationId xmlns:p14="http://schemas.microsoft.com/office/powerpoint/2010/main" val="247384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TotalTime>
  <Words>609</Words>
  <Application>Microsoft Office PowerPoint</Application>
  <PresentationFormat>Ευρεία οθόνη</PresentationFormat>
  <Paragraphs>70</Paragraphs>
  <Slides>16</Slides>
  <Notes>2</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Arial</vt:lpstr>
      <vt:lpstr>Calibri</vt:lpstr>
      <vt:lpstr>Calibri Light</vt:lpstr>
      <vt:lpstr>Google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125</cp:revision>
  <dcterms:created xsi:type="dcterms:W3CDTF">2025-05-12T06:17:38Z</dcterms:created>
  <dcterms:modified xsi:type="dcterms:W3CDTF">2026-05-14T03:35:05Z</dcterms:modified>
</cp:coreProperties>
</file>