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30" r:id="rId2"/>
    <p:sldId id="671" r:id="rId3"/>
    <p:sldId id="451" r:id="rId4"/>
    <p:sldId id="611" r:id="rId5"/>
    <p:sldId id="690" r:id="rId6"/>
    <p:sldId id="689" r:id="rId7"/>
    <p:sldId id="672" r:id="rId8"/>
    <p:sldId id="653" r:id="rId9"/>
    <p:sldId id="642" r:id="rId10"/>
    <p:sldId id="673" r:id="rId11"/>
    <p:sldId id="616" r:id="rId12"/>
    <p:sldId id="61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8E05A-2FD9-458E-AD2D-9B4D05089E0D}" type="datetimeFigureOut">
              <a:rPr lang="el-GR" smtClean="0"/>
              <a:t>14/5/2026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ECD57-C0B8-4154-8B3F-9FE0F2037EC7}" type="slidenum">
              <a:rPr lang="el-GR" smtClean="0"/>
              <a:t>‹#›</a:t>
            </a:fld>
            <a:endParaRPr lang="el-GR"/>
          </a:p>
        </p:txBody>
      </p:sp>
    </p:spTree>
    <p:extLst>
      <p:ext uri="{BB962C8B-B14F-4D97-AF65-F5344CB8AC3E}">
        <p14:creationId xmlns:p14="http://schemas.microsoft.com/office/powerpoint/2010/main" val="381399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C2BBA0E-FCE6-4FF8-B6BD-C02FC8957C17}" type="slidenum">
              <a:rPr lang="el-GR" smtClean="0"/>
              <a:t>4</a:t>
            </a:fld>
            <a:endParaRPr lang="el-GR"/>
          </a:p>
        </p:txBody>
      </p:sp>
    </p:spTree>
    <p:extLst>
      <p:ext uri="{BB962C8B-B14F-4D97-AF65-F5344CB8AC3E}">
        <p14:creationId xmlns:p14="http://schemas.microsoft.com/office/powerpoint/2010/main" val="2890364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0F35F-B194-58C6-AEA1-3354F301CF5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7A0FFAA-8605-E6B8-4913-BE3F92595AE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CF6C288-3387-932B-AE5D-A9F07AAB3B44}"/>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4A8B4CEF-CFD6-73E9-5AF9-D7174C7A7E5C}"/>
              </a:ext>
            </a:extLst>
          </p:cNvPr>
          <p:cNvSpPr>
            <a:spLocks noGrp="1"/>
          </p:cNvSpPr>
          <p:nvPr>
            <p:ph type="sldNum" sz="quarter" idx="5"/>
          </p:nvPr>
        </p:nvSpPr>
        <p:spPr/>
        <p:txBody>
          <a:bodyPr/>
          <a:lstStyle/>
          <a:p>
            <a:fld id="{2C2BBA0E-FCE6-4FF8-B6BD-C02FC8957C17}" type="slidenum">
              <a:rPr lang="el-GR" smtClean="0"/>
              <a:t>5</a:t>
            </a:fld>
            <a:endParaRPr lang="el-GR"/>
          </a:p>
        </p:txBody>
      </p:sp>
    </p:spTree>
    <p:extLst>
      <p:ext uri="{BB962C8B-B14F-4D97-AF65-F5344CB8AC3E}">
        <p14:creationId xmlns:p14="http://schemas.microsoft.com/office/powerpoint/2010/main" val="3938123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1C9F08-5261-4BA0-87CA-9491E35C94DD}"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1406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95498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02372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33428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1C9F08-5261-4BA0-87CA-9491E35C94DD}"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45769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1C9F08-5261-4BA0-87CA-9491E35C94DD}" type="datetimeFigureOut">
              <a:rPr lang="en-US" smtClean="0"/>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25632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1C9F08-5261-4BA0-87CA-9491E35C94DD}" type="datetimeFigureOut">
              <a:rPr lang="en-US" smtClean="0"/>
              <a:t>5/14/2026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29109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C9F08-5261-4BA0-87CA-9491E35C94DD}" type="datetimeFigureOut">
              <a:rPr lang="en-US" smtClean="0"/>
              <a:t>5/14/2026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74677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C9F08-5261-4BA0-87CA-9491E35C94DD}" type="datetimeFigureOut">
              <a:rPr lang="en-US" smtClean="0"/>
              <a:t>5/14/2026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3897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25902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841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C9F08-5261-4BA0-87CA-9491E35C94DD}" type="datetimeFigureOut">
              <a:rPr lang="en-US" smtClean="0"/>
              <a:t>5/14/2026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FFCB3-78B5-4B7C-9EDE-EF3BF3668C0A}" type="slidenum">
              <a:rPr lang="en-US" smtClean="0"/>
              <a:t>‹#›</a:t>
            </a:fld>
            <a:endParaRPr lang="en-US"/>
          </a:p>
        </p:txBody>
      </p:sp>
    </p:spTree>
    <p:extLst>
      <p:ext uri="{BB962C8B-B14F-4D97-AF65-F5344CB8AC3E}">
        <p14:creationId xmlns:p14="http://schemas.microsoft.com/office/powerpoint/2010/main" val="1444130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mailto:alex@yahoo.g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94. Α2.Θεματικός κύκλος 10_Ενημέρωση σχετικά με επαγγελματικά θέματα _Αίτηση για εργασία &amp; Απλό βιογραφικό σημείωμα</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6531E-75B9-316D-F884-7BD2092D8A00}"/>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F8A387FD-3580-A272-2A93-8F2D9D17C0EC}"/>
              </a:ext>
            </a:extLst>
          </p:cNvPr>
          <p:cNvPicPr>
            <a:picLocks noChangeAspect="1"/>
          </p:cNvPicPr>
          <p:nvPr/>
        </p:nvPicPr>
        <p:blipFill>
          <a:blip r:embed="rId2"/>
          <a:stretch>
            <a:fillRect/>
          </a:stretch>
        </p:blipFill>
        <p:spPr>
          <a:xfrm>
            <a:off x="413657" y="359227"/>
            <a:ext cx="11048999" cy="64008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18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D9BD43-BF86-4CA8-B422-53EC4DFE8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99B550AE-06B3-20E2-7CD5-C8AE92C19BE6}"/>
              </a:ext>
            </a:extLst>
          </p:cNvPr>
          <p:cNvSpPr/>
          <p:nvPr/>
        </p:nvSpPr>
        <p:spPr>
          <a:xfrm>
            <a:off x="300894"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2050" name="Picture 2" descr="Πρότυπα Βιογραφικών - LeadCompass">
            <a:extLst>
              <a:ext uri="{FF2B5EF4-FFF2-40B4-BE49-F238E27FC236}">
                <a16:creationId xmlns:a16="http://schemas.microsoft.com/office/drawing/2014/main" id="{037F0020-AC8B-E157-7100-B95A733C2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94" y="2852057"/>
            <a:ext cx="2624381" cy="20377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04C4D073-EFFE-E8F0-1C85-A37FADEDDAA4}"/>
              </a:ext>
            </a:extLst>
          </p:cNvPr>
          <p:cNvSpPr/>
          <p:nvPr/>
        </p:nvSpPr>
        <p:spPr>
          <a:xfrm>
            <a:off x="3901440" y="2149085"/>
            <a:ext cx="7051040" cy="4541031"/>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r>
              <a:rPr lang="el-GR" b="1" dirty="0"/>
              <a:t>Όνομα</a:t>
            </a:r>
            <a:r>
              <a:rPr lang="el-GR" dirty="0"/>
              <a:t> : Αλεξάνδρα Παπαδοπούλου</a:t>
            </a:r>
          </a:p>
          <a:p>
            <a:r>
              <a:rPr lang="el-GR" b="1" dirty="0"/>
              <a:t>Διεύθυνση</a:t>
            </a:r>
            <a:r>
              <a:rPr lang="el-GR" dirty="0"/>
              <a:t> : Αγίων  Αναργύρων  10554 Αθήνα</a:t>
            </a:r>
          </a:p>
          <a:p>
            <a:r>
              <a:rPr lang="el-GR" b="1" dirty="0"/>
              <a:t>Αριθμός  τηλεφώνου </a:t>
            </a:r>
            <a:r>
              <a:rPr lang="el-GR" dirty="0"/>
              <a:t>: 99567834</a:t>
            </a:r>
          </a:p>
          <a:p>
            <a:r>
              <a:rPr lang="el-GR" b="1" dirty="0"/>
              <a:t>Διεύθυνση  ηλεκτρονικού  ταχυδρομεί</a:t>
            </a:r>
            <a:r>
              <a:rPr lang="el-GR" dirty="0"/>
              <a:t>ου :</a:t>
            </a:r>
            <a:r>
              <a:rPr lang="en-US" dirty="0"/>
              <a:t> </a:t>
            </a:r>
            <a:r>
              <a:rPr lang="en-US" dirty="0">
                <a:hlinkClick r:id="rId4"/>
              </a:rPr>
              <a:t>alex@yahoo.gr</a:t>
            </a:r>
            <a:endParaRPr lang="en-US" dirty="0"/>
          </a:p>
          <a:p>
            <a:r>
              <a:rPr lang="el-GR" b="1" dirty="0"/>
              <a:t>Ημερομηνία γέννησης </a:t>
            </a:r>
            <a:r>
              <a:rPr lang="el-GR" dirty="0"/>
              <a:t>: 01/04/1990</a:t>
            </a:r>
          </a:p>
          <a:p>
            <a:r>
              <a:rPr lang="el-GR" b="1" dirty="0"/>
              <a:t>Τόπος γέννησης : </a:t>
            </a:r>
            <a:r>
              <a:rPr lang="el-GR" dirty="0"/>
              <a:t>Αθήνα</a:t>
            </a:r>
          </a:p>
          <a:p>
            <a:r>
              <a:rPr lang="el-GR" b="1" dirty="0"/>
              <a:t>Φύλο</a:t>
            </a:r>
            <a:r>
              <a:rPr lang="el-GR" dirty="0"/>
              <a:t> : γυναίκα</a:t>
            </a:r>
          </a:p>
          <a:p>
            <a:r>
              <a:rPr lang="el-GR" b="1" dirty="0"/>
              <a:t>Εθνικότητα</a:t>
            </a:r>
            <a:r>
              <a:rPr lang="el-GR" dirty="0"/>
              <a:t> : Ελληνίδα</a:t>
            </a:r>
          </a:p>
          <a:p>
            <a:r>
              <a:rPr lang="el-GR" b="1" dirty="0"/>
              <a:t>Οικογενειακή  κατάσταση </a:t>
            </a:r>
            <a:r>
              <a:rPr lang="el-GR" dirty="0"/>
              <a:t>: άγαμη</a:t>
            </a:r>
          </a:p>
          <a:p>
            <a:r>
              <a:rPr lang="el-GR" b="1" dirty="0"/>
              <a:t>Δίπλωμα  οδήγησης  : Β</a:t>
            </a:r>
            <a:endParaRPr lang="el-GR" dirty="0"/>
          </a:p>
          <a:p>
            <a:r>
              <a:rPr lang="el-GR" b="1" dirty="0"/>
              <a:t>Γλώσσες</a:t>
            </a:r>
            <a:r>
              <a:rPr lang="el-GR" dirty="0"/>
              <a:t> : αγγλικά &amp; γαλλικά</a:t>
            </a:r>
          </a:p>
          <a:p>
            <a:r>
              <a:rPr lang="el-GR" b="1" dirty="0"/>
              <a:t>Ενδιαφέροντα</a:t>
            </a:r>
            <a:r>
              <a:rPr lang="el-GR" dirty="0"/>
              <a:t> : χορός &amp; φωτογραφία</a:t>
            </a:r>
          </a:p>
          <a:p>
            <a:pPr algn="ctr"/>
            <a:endParaRPr lang="el-GR" dirty="0"/>
          </a:p>
        </p:txBody>
      </p:sp>
      <p:pic>
        <p:nvPicPr>
          <p:cNvPr id="5" name="Εικόνα 4">
            <a:extLst>
              <a:ext uri="{FF2B5EF4-FFF2-40B4-BE49-F238E27FC236}">
                <a16:creationId xmlns:a16="http://schemas.microsoft.com/office/drawing/2014/main" id="{4E87268C-6EF0-11DF-A1F1-A63B2C53B336}"/>
              </a:ext>
            </a:extLst>
          </p:cNvPr>
          <p:cNvPicPr>
            <a:picLocks noChangeAspect="1"/>
          </p:cNvPicPr>
          <p:nvPr/>
        </p:nvPicPr>
        <p:blipFill>
          <a:blip r:embed="rId5"/>
          <a:srcRect l="4393" t="1531" r="5432" b="82330"/>
          <a:stretch>
            <a:fillRect/>
          </a:stretch>
        </p:blipFill>
        <p:spPr>
          <a:xfrm>
            <a:off x="9117398" y="2311375"/>
            <a:ext cx="1195002" cy="1117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1100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Μαΐου 2026 (__/05/2026).Τώρα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84341"/>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pic>
        <p:nvPicPr>
          <p:cNvPr id="2" name="ElevenLabs_2026-05-09T11_40_05_Eleni - Soft, Narrational and Calm_pvc_sp89_s100_sb13_v3">
            <a:hlinkClick r:id="" action="ppaction://media"/>
            <a:extLst>
              <a:ext uri="{FF2B5EF4-FFF2-40B4-BE49-F238E27FC236}">
                <a16:creationId xmlns:a16="http://schemas.microsoft.com/office/drawing/2014/main" id="{4044A9C4-3952-0583-A4D4-91C4DF162BA5}"/>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9378950" y="1073150"/>
            <a:ext cx="406400" cy="406400"/>
          </a:xfrm>
        </p:spPr>
      </p:pic>
      <p:sp>
        <p:nvSpPr>
          <p:cNvPr id="3" name="TextBox 2">
            <a:extLst>
              <a:ext uri="{FF2B5EF4-FFF2-40B4-BE49-F238E27FC236}">
                <a16:creationId xmlns:a16="http://schemas.microsoft.com/office/drawing/2014/main" id="{AC76C739-0800-D06B-A007-1080F38113CA}"/>
              </a:ext>
            </a:extLst>
          </p:cNvPr>
          <p:cNvSpPr txBox="1"/>
          <p:nvPr/>
        </p:nvSpPr>
        <p:spPr>
          <a:xfrm>
            <a:off x="2512423" y="1597590"/>
            <a:ext cx="2072640" cy="372655"/>
          </a:xfrm>
          <a:prstGeom prst="rect">
            <a:avLst/>
          </a:prstGeom>
          <a:solidFill>
            <a:schemeClr val="accent1">
              <a:lumMod val="20000"/>
              <a:lumOff val="80000"/>
            </a:schemeClr>
          </a:solidFill>
          <a:ln w="38100">
            <a:solidFill>
              <a:schemeClr val="tx1"/>
            </a:solidFill>
          </a:ln>
        </p:spPr>
        <p:txBody>
          <a:bodyPr wrap="square">
            <a:spAutoFit/>
          </a:bodyPr>
          <a:lstStyle/>
          <a:p>
            <a:r>
              <a:rPr lang="el-GR" dirty="0">
                <a:solidFill>
                  <a:schemeClr val="tx1"/>
                </a:solidFill>
              </a:rPr>
              <a:t>Αίτηση για εργασία </a:t>
            </a:r>
            <a:endParaRPr lang="el-GR" dirty="0"/>
          </a:p>
        </p:txBody>
      </p:sp>
      <p:sp>
        <p:nvSpPr>
          <p:cNvPr id="9" name="TextBox 8">
            <a:extLst>
              <a:ext uri="{FF2B5EF4-FFF2-40B4-BE49-F238E27FC236}">
                <a16:creationId xmlns:a16="http://schemas.microsoft.com/office/drawing/2014/main" id="{150221EE-F406-66D1-980B-B5A2A9F31E88}"/>
              </a:ext>
            </a:extLst>
          </p:cNvPr>
          <p:cNvSpPr txBox="1"/>
          <p:nvPr/>
        </p:nvSpPr>
        <p:spPr>
          <a:xfrm>
            <a:off x="2843637" y="2191295"/>
            <a:ext cx="8507697" cy="4524315"/>
          </a:xfrm>
          <a:prstGeom prst="rect">
            <a:avLst/>
          </a:prstGeom>
          <a:noFill/>
        </p:spPr>
        <p:txBody>
          <a:bodyPr wrap="square">
            <a:spAutoFit/>
          </a:bodyPr>
          <a:lstStyle/>
          <a:p>
            <a:pPr>
              <a:spcBef>
                <a:spcPts val="900"/>
              </a:spcBef>
              <a:spcAft>
                <a:spcPts val="1200"/>
              </a:spcAft>
              <a:buNone/>
            </a:pPr>
            <a:r>
              <a:rPr lang="el-GR" u="none" strike="noStrike" dirty="0">
                <a:effectLst/>
                <a:latin typeface="Google Sans"/>
              </a:rPr>
              <a:t>εργοδότης: Γεια σας! </a:t>
            </a:r>
            <a:br>
              <a:rPr lang="el-GR" u="none" strike="noStrike" dirty="0">
                <a:effectLst/>
                <a:latin typeface="Google Sans"/>
              </a:rPr>
            </a:br>
            <a:r>
              <a:rPr lang="el-GR" dirty="0">
                <a:latin typeface="Google Sans"/>
              </a:rPr>
              <a:t>Μαρία </a:t>
            </a:r>
            <a:r>
              <a:rPr lang="el-GR" u="none" strike="noStrike" dirty="0">
                <a:effectLst/>
                <a:latin typeface="Google Sans"/>
              </a:rPr>
              <a:t>: Γεια σας! Τηλεφωνώ για τη δουλειά.</a:t>
            </a:r>
            <a:br>
              <a:rPr lang="el-GR" u="none" strike="noStrike" dirty="0">
                <a:effectLst/>
                <a:latin typeface="Google Sans"/>
              </a:rPr>
            </a:br>
            <a:r>
              <a:rPr lang="el-GR" dirty="0">
                <a:latin typeface="Google Sans"/>
              </a:rPr>
              <a:t>εργοδότης </a:t>
            </a:r>
            <a:r>
              <a:rPr lang="el-GR" u="none" strike="noStrike" dirty="0">
                <a:effectLst/>
                <a:latin typeface="Google Sans"/>
              </a:rPr>
              <a:t>: Πολύ ωραία. Θέλω μερικά στοιχεία για την αίτηση. Πώς σε λένε;</a:t>
            </a:r>
            <a:br>
              <a:rPr lang="el-GR" u="none" strike="noStrike" dirty="0">
                <a:effectLst/>
                <a:latin typeface="Google Sans"/>
              </a:rPr>
            </a:br>
            <a:r>
              <a:rPr lang="el-GR" dirty="0">
                <a:latin typeface="Google Sans"/>
              </a:rPr>
              <a:t>Μαρία </a:t>
            </a:r>
            <a:r>
              <a:rPr lang="el-GR" u="none" strike="noStrike" dirty="0">
                <a:effectLst/>
                <a:latin typeface="Google Sans"/>
              </a:rPr>
              <a:t>: Με λένε  Μαρία_______________.</a:t>
            </a:r>
            <a:br>
              <a:rPr lang="el-GR" u="none" strike="noStrike" dirty="0">
                <a:effectLst/>
                <a:latin typeface="Google Sans"/>
              </a:rPr>
            </a:br>
            <a:r>
              <a:rPr lang="el-GR" dirty="0">
                <a:latin typeface="Google Sans"/>
              </a:rPr>
              <a:t>εργοδότης </a:t>
            </a:r>
            <a:r>
              <a:rPr lang="el-GR" u="none" strike="noStrike" dirty="0">
                <a:effectLst/>
                <a:latin typeface="Google Sans"/>
              </a:rPr>
              <a:t>: Πόσο χρονών είσαι;</a:t>
            </a:r>
            <a:br>
              <a:rPr lang="el-GR" u="none" strike="noStrike" dirty="0">
                <a:effectLst/>
                <a:latin typeface="Google Sans"/>
              </a:rPr>
            </a:br>
            <a:r>
              <a:rPr lang="el-GR" dirty="0">
                <a:latin typeface="Google Sans"/>
              </a:rPr>
              <a:t>Μαρία </a:t>
            </a:r>
            <a:r>
              <a:rPr lang="el-GR" u="none" strike="noStrike" dirty="0">
                <a:effectLst/>
                <a:latin typeface="Google Sans"/>
              </a:rPr>
              <a:t>: Είμαι </a:t>
            </a:r>
            <a:r>
              <a:rPr lang="el-GR" dirty="0">
                <a:latin typeface="Google Sans"/>
              </a:rPr>
              <a:t>_______ </a:t>
            </a:r>
            <a:r>
              <a:rPr lang="el-GR" u="none" strike="noStrike" dirty="0">
                <a:effectLst/>
                <a:latin typeface="Google Sans"/>
              </a:rPr>
              <a:t>χρονών.</a:t>
            </a:r>
            <a:br>
              <a:rPr lang="el-GR" u="none" strike="noStrike" dirty="0">
                <a:effectLst/>
                <a:latin typeface="Google Sans"/>
              </a:rPr>
            </a:br>
            <a:r>
              <a:rPr lang="el-GR" dirty="0">
                <a:latin typeface="Google Sans"/>
              </a:rPr>
              <a:t>εργοδότης </a:t>
            </a:r>
            <a:r>
              <a:rPr lang="el-GR" u="none" strike="noStrike" dirty="0">
                <a:effectLst/>
                <a:latin typeface="Google Sans"/>
              </a:rPr>
              <a:t>: Είσαι μαθήτρια;</a:t>
            </a:r>
            <a:br>
              <a:rPr lang="el-GR" u="none" strike="noStrike" dirty="0">
                <a:effectLst/>
                <a:latin typeface="Google Sans"/>
              </a:rPr>
            </a:br>
            <a:r>
              <a:rPr lang="el-GR" dirty="0">
                <a:latin typeface="Google Sans"/>
              </a:rPr>
              <a:t>Μαρία </a:t>
            </a:r>
            <a:r>
              <a:rPr lang="el-GR" u="none" strike="noStrike" dirty="0">
                <a:effectLst/>
                <a:latin typeface="Google Sans"/>
              </a:rPr>
              <a:t>: Ναι, είμαι μαθήτρια στο___________.</a:t>
            </a:r>
            <a:br>
              <a:rPr lang="el-GR" u="none" strike="noStrike" dirty="0">
                <a:effectLst/>
                <a:latin typeface="Google Sans"/>
              </a:rPr>
            </a:br>
            <a:r>
              <a:rPr lang="el-GR" dirty="0">
                <a:latin typeface="Google Sans"/>
              </a:rPr>
              <a:t>εργοδότης </a:t>
            </a:r>
            <a:r>
              <a:rPr lang="el-GR" u="none" strike="noStrike" dirty="0">
                <a:effectLst/>
                <a:latin typeface="Google Sans"/>
              </a:rPr>
              <a:t>: Μιλάς Αγγλικά;</a:t>
            </a:r>
            <a:br>
              <a:rPr lang="el-GR" u="none" strike="noStrike" dirty="0">
                <a:effectLst/>
                <a:latin typeface="Google Sans"/>
              </a:rPr>
            </a:br>
            <a:r>
              <a:rPr lang="el-GR" dirty="0">
                <a:latin typeface="Google Sans"/>
              </a:rPr>
              <a:t>Μαρία </a:t>
            </a:r>
            <a:r>
              <a:rPr lang="el-GR" u="none" strike="noStrike" dirty="0">
                <a:effectLst/>
                <a:latin typeface="Google Sans"/>
              </a:rPr>
              <a:t>: Ναι, μιλάω καλά Αγγλικά και λίγα___________.</a:t>
            </a:r>
            <a:br>
              <a:rPr lang="el-GR" u="none" strike="noStrike" dirty="0">
                <a:effectLst/>
                <a:latin typeface="Google Sans"/>
              </a:rPr>
            </a:br>
            <a:r>
              <a:rPr lang="el-GR" dirty="0">
                <a:latin typeface="Google Sans"/>
              </a:rPr>
              <a:t>εργοδότης </a:t>
            </a:r>
            <a:r>
              <a:rPr lang="el-GR" u="none" strike="noStrike" dirty="0">
                <a:effectLst/>
                <a:latin typeface="Google Sans"/>
              </a:rPr>
              <a:t>: Έχεις δουλέψει ξανά σε καφετέρια;</a:t>
            </a:r>
            <a:br>
              <a:rPr lang="el-GR" u="none" strike="noStrike" dirty="0">
                <a:effectLst/>
                <a:latin typeface="Google Sans"/>
              </a:rPr>
            </a:br>
            <a:r>
              <a:rPr lang="el-GR" dirty="0">
                <a:latin typeface="Google Sans"/>
              </a:rPr>
              <a:t>Μαρία </a:t>
            </a:r>
            <a:r>
              <a:rPr lang="el-GR" u="none" strike="noStrike" dirty="0">
                <a:effectLst/>
                <a:latin typeface="Google Sans"/>
              </a:rPr>
              <a:t>: Όχι, είναι η πρώτη μου φορά, αλλά είμαι πολύ εργατική.</a:t>
            </a:r>
            <a:br>
              <a:rPr lang="el-GR" u="none" strike="noStrike" dirty="0">
                <a:effectLst/>
                <a:latin typeface="Google Sans"/>
              </a:rPr>
            </a:br>
            <a:r>
              <a:rPr lang="el-GR" dirty="0">
                <a:latin typeface="Google Sans"/>
              </a:rPr>
              <a:t>εργοδότης </a:t>
            </a:r>
            <a:r>
              <a:rPr lang="el-GR" u="none" strike="noStrike" dirty="0">
                <a:effectLst/>
                <a:latin typeface="Google Sans"/>
              </a:rPr>
              <a:t>: Ωραία. Πότε μπορείς να ξεκινήσεις;</a:t>
            </a:r>
            <a:br>
              <a:rPr lang="el-GR" u="none" strike="noStrike" dirty="0">
                <a:effectLst/>
                <a:latin typeface="Google Sans"/>
              </a:rPr>
            </a:br>
            <a:r>
              <a:rPr lang="el-GR" dirty="0">
                <a:latin typeface="Google Sans"/>
              </a:rPr>
              <a:t>Μαρία </a:t>
            </a:r>
            <a:r>
              <a:rPr lang="el-GR" u="none" strike="noStrike" dirty="0">
                <a:effectLst/>
                <a:latin typeface="Google Sans"/>
              </a:rPr>
              <a:t>: Μπορώ να ξεκινήσω τη___________.</a:t>
            </a:r>
            <a:br>
              <a:rPr lang="el-GR" u="none" strike="noStrike" dirty="0">
                <a:effectLst/>
                <a:latin typeface="Google Sans"/>
              </a:rPr>
            </a:br>
            <a:r>
              <a:rPr lang="el-GR" dirty="0">
                <a:latin typeface="Google Sans"/>
              </a:rPr>
              <a:t>εργοδότης </a:t>
            </a:r>
            <a:r>
              <a:rPr lang="el-GR" u="none" strike="noStrike" dirty="0">
                <a:effectLst/>
                <a:latin typeface="Google Sans"/>
              </a:rPr>
              <a:t>: Πολύ καλά. Θα σε πάρω τηλέφωνο αύριο. Γεια σας!</a:t>
            </a:r>
            <a:br>
              <a:rPr lang="el-GR" u="none" strike="noStrike" dirty="0">
                <a:effectLst/>
                <a:latin typeface="Google Sans"/>
              </a:rPr>
            </a:br>
            <a:r>
              <a:rPr lang="el-GR" dirty="0">
                <a:latin typeface="Google Sans"/>
              </a:rPr>
              <a:t>Μαρία </a:t>
            </a:r>
            <a:r>
              <a:rPr lang="el-GR" u="none" strike="noStrike" dirty="0">
                <a:effectLst/>
                <a:latin typeface="Google Sans"/>
              </a:rPr>
              <a:t>: Ευχαριστώ πολύ! Γεια σας!</a:t>
            </a:r>
          </a:p>
        </p:txBody>
      </p:sp>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4CF7E-7D54-D9D0-AB2A-6CE5207F5DD6}"/>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88D0AE04-38C4-86E6-6783-056791975FB8}"/>
              </a:ext>
            </a:extLst>
          </p:cNvPr>
          <p:cNvSpPr/>
          <p:nvPr/>
        </p:nvSpPr>
        <p:spPr>
          <a:xfrm>
            <a:off x="0" y="284341"/>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5D317B13-87EE-CC47-C047-690237123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8158508-8BF6-9D94-F65C-9623EF2B7EDF}"/>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sp>
        <p:nvSpPr>
          <p:cNvPr id="3" name="TextBox 2">
            <a:extLst>
              <a:ext uri="{FF2B5EF4-FFF2-40B4-BE49-F238E27FC236}">
                <a16:creationId xmlns:a16="http://schemas.microsoft.com/office/drawing/2014/main" id="{3F9A66B3-AF65-CC13-A4CD-35A7D4871DB4}"/>
              </a:ext>
            </a:extLst>
          </p:cNvPr>
          <p:cNvSpPr txBox="1"/>
          <p:nvPr/>
        </p:nvSpPr>
        <p:spPr>
          <a:xfrm>
            <a:off x="2512423" y="1597590"/>
            <a:ext cx="2072640" cy="372655"/>
          </a:xfrm>
          <a:prstGeom prst="rect">
            <a:avLst/>
          </a:prstGeom>
          <a:solidFill>
            <a:schemeClr val="accent1">
              <a:lumMod val="20000"/>
              <a:lumOff val="80000"/>
            </a:schemeClr>
          </a:solidFill>
          <a:ln w="38100">
            <a:solidFill>
              <a:schemeClr val="tx1"/>
            </a:solidFill>
          </a:ln>
        </p:spPr>
        <p:txBody>
          <a:bodyPr wrap="square">
            <a:spAutoFit/>
          </a:bodyPr>
          <a:lstStyle/>
          <a:p>
            <a:r>
              <a:rPr lang="el-GR" dirty="0">
                <a:solidFill>
                  <a:schemeClr val="tx1"/>
                </a:solidFill>
              </a:rPr>
              <a:t>Αίτηση για εργασία </a:t>
            </a:r>
            <a:endParaRPr lang="el-GR" dirty="0"/>
          </a:p>
        </p:txBody>
      </p:sp>
      <p:sp>
        <p:nvSpPr>
          <p:cNvPr id="10" name="TextBox 9">
            <a:extLst>
              <a:ext uri="{FF2B5EF4-FFF2-40B4-BE49-F238E27FC236}">
                <a16:creationId xmlns:a16="http://schemas.microsoft.com/office/drawing/2014/main" id="{732358AD-D26F-0F06-AE1B-D132DD2B72A9}"/>
              </a:ext>
            </a:extLst>
          </p:cNvPr>
          <p:cNvSpPr txBox="1"/>
          <p:nvPr/>
        </p:nvSpPr>
        <p:spPr>
          <a:xfrm>
            <a:off x="2843637" y="2191295"/>
            <a:ext cx="8507697" cy="4524315"/>
          </a:xfrm>
          <a:prstGeom prst="rect">
            <a:avLst/>
          </a:prstGeom>
          <a:noFill/>
        </p:spPr>
        <p:txBody>
          <a:bodyPr wrap="square">
            <a:spAutoFit/>
          </a:bodyPr>
          <a:lstStyle/>
          <a:p>
            <a:pPr>
              <a:spcBef>
                <a:spcPts val="900"/>
              </a:spcBef>
              <a:spcAft>
                <a:spcPts val="1200"/>
              </a:spcAft>
              <a:buNone/>
            </a:pPr>
            <a:r>
              <a:rPr lang="el-GR" u="none" strike="noStrike" dirty="0">
                <a:effectLst/>
                <a:latin typeface="Google Sans"/>
              </a:rPr>
              <a:t>εργοδότης: Γεια σας! </a:t>
            </a:r>
            <a:br>
              <a:rPr lang="el-GR" u="none" strike="noStrike" dirty="0">
                <a:effectLst/>
                <a:latin typeface="Google Sans"/>
              </a:rPr>
            </a:br>
            <a:r>
              <a:rPr lang="el-GR" dirty="0">
                <a:latin typeface="Google Sans"/>
              </a:rPr>
              <a:t>Μαρία </a:t>
            </a:r>
            <a:r>
              <a:rPr lang="el-GR" u="none" strike="noStrike" dirty="0">
                <a:effectLst/>
                <a:latin typeface="Google Sans"/>
              </a:rPr>
              <a:t>: Γεια σας! Τηλεφωνώ για τη δουλειά.</a:t>
            </a:r>
            <a:br>
              <a:rPr lang="el-GR" u="none" strike="noStrike" dirty="0">
                <a:effectLst/>
                <a:latin typeface="Google Sans"/>
              </a:rPr>
            </a:br>
            <a:r>
              <a:rPr lang="el-GR" dirty="0">
                <a:latin typeface="Google Sans"/>
              </a:rPr>
              <a:t>εργοδότης </a:t>
            </a:r>
            <a:r>
              <a:rPr lang="el-GR" u="none" strike="noStrike" dirty="0">
                <a:effectLst/>
                <a:latin typeface="Google Sans"/>
              </a:rPr>
              <a:t>: Πολύ ωραία. Θέλω μερικά στοιχεία για την αίτηση. Πώς σε λένε;</a:t>
            </a:r>
            <a:br>
              <a:rPr lang="el-GR" u="none" strike="noStrike" dirty="0">
                <a:effectLst/>
                <a:latin typeface="Google Sans"/>
              </a:rPr>
            </a:br>
            <a:r>
              <a:rPr lang="el-GR" dirty="0">
                <a:latin typeface="Google Sans"/>
              </a:rPr>
              <a:t>Μαρία </a:t>
            </a:r>
            <a:r>
              <a:rPr lang="el-GR" u="none" strike="noStrike" dirty="0">
                <a:effectLst/>
                <a:latin typeface="Google Sans"/>
              </a:rPr>
              <a:t>: Με λένε  Μαρία</a:t>
            </a:r>
            <a:r>
              <a:rPr lang="el-GR" dirty="0">
                <a:latin typeface="Google Sans"/>
              </a:rPr>
              <a:t> </a:t>
            </a:r>
            <a:r>
              <a:rPr lang="el-GR" b="1" dirty="0">
                <a:solidFill>
                  <a:srgbClr val="FF0000"/>
                </a:solidFill>
                <a:latin typeface="Google Sans"/>
              </a:rPr>
              <a:t>Γεωργίου</a:t>
            </a:r>
            <a:r>
              <a:rPr lang="el-GR" u="none" strike="noStrike" dirty="0">
                <a:effectLst/>
                <a:latin typeface="Google Sans"/>
              </a:rPr>
              <a:t>.</a:t>
            </a:r>
            <a:br>
              <a:rPr lang="el-GR" u="none" strike="noStrike" dirty="0">
                <a:effectLst/>
                <a:latin typeface="Google Sans"/>
              </a:rPr>
            </a:br>
            <a:r>
              <a:rPr lang="el-GR" dirty="0">
                <a:latin typeface="Google Sans"/>
              </a:rPr>
              <a:t>εργοδότης </a:t>
            </a:r>
            <a:r>
              <a:rPr lang="el-GR" u="none" strike="noStrike" dirty="0">
                <a:effectLst/>
                <a:latin typeface="Google Sans"/>
              </a:rPr>
              <a:t>: Πόσο χρονών είσαι;</a:t>
            </a:r>
            <a:br>
              <a:rPr lang="el-GR" u="none" strike="noStrike" dirty="0">
                <a:effectLst/>
                <a:latin typeface="Google Sans"/>
              </a:rPr>
            </a:br>
            <a:r>
              <a:rPr lang="el-GR" dirty="0">
                <a:latin typeface="Google Sans"/>
              </a:rPr>
              <a:t>Μαρία </a:t>
            </a:r>
            <a:r>
              <a:rPr lang="el-GR" u="none" strike="noStrike" dirty="0">
                <a:effectLst/>
                <a:latin typeface="Google Sans"/>
              </a:rPr>
              <a:t>: Είμαι  </a:t>
            </a:r>
            <a:r>
              <a:rPr lang="el-GR" b="1" dirty="0">
                <a:solidFill>
                  <a:srgbClr val="FF0000"/>
                </a:solidFill>
                <a:latin typeface="Google Sans"/>
              </a:rPr>
              <a:t>18</a:t>
            </a:r>
            <a:r>
              <a:rPr lang="el-GR" b="1" u="none" strike="noStrike" dirty="0">
                <a:solidFill>
                  <a:srgbClr val="FF0000"/>
                </a:solidFill>
                <a:effectLst/>
                <a:latin typeface="Google Sans"/>
              </a:rPr>
              <a:t> </a:t>
            </a:r>
            <a:r>
              <a:rPr lang="el-GR" u="none" strike="noStrike" dirty="0">
                <a:effectLst/>
                <a:latin typeface="Google Sans"/>
              </a:rPr>
              <a:t>χρονών.</a:t>
            </a:r>
            <a:br>
              <a:rPr lang="el-GR" u="none" strike="noStrike" dirty="0">
                <a:effectLst/>
                <a:latin typeface="Google Sans"/>
              </a:rPr>
            </a:br>
            <a:r>
              <a:rPr lang="el-GR" dirty="0">
                <a:latin typeface="Google Sans"/>
              </a:rPr>
              <a:t>εργοδότης </a:t>
            </a:r>
            <a:r>
              <a:rPr lang="el-GR" u="none" strike="noStrike" dirty="0">
                <a:effectLst/>
                <a:latin typeface="Google Sans"/>
              </a:rPr>
              <a:t>: Είσαι μαθήτρια;</a:t>
            </a:r>
            <a:br>
              <a:rPr lang="el-GR" u="none" strike="noStrike" dirty="0">
                <a:effectLst/>
                <a:latin typeface="Google Sans"/>
              </a:rPr>
            </a:br>
            <a:r>
              <a:rPr lang="el-GR" dirty="0">
                <a:latin typeface="Google Sans"/>
              </a:rPr>
              <a:t>Μαρία </a:t>
            </a:r>
            <a:r>
              <a:rPr lang="el-GR" u="none" strike="noStrike" dirty="0">
                <a:effectLst/>
                <a:latin typeface="Google Sans"/>
              </a:rPr>
              <a:t>: Ναι, είμαι μαθήτρια στο</a:t>
            </a:r>
            <a:r>
              <a:rPr lang="el-GR" dirty="0">
                <a:latin typeface="Google Sans"/>
              </a:rPr>
              <a:t> </a:t>
            </a:r>
            <a:r>
              <a:rPr lang="el-GR" b="1" dirty="0">
                <a:solidFill>
                  <a:srgbClr val="FF0000"/>
                </a:solidFill>
                <a:latin typeface="Google Sans"/>
              </a:rPr>
              <a:t>λύκειο</a:t>
            </a:r>
            <a:r>
              <a:rPr lang="el-GR" u="none" strike="noStrike" dirty="0">
                <a:effectLst/>
                <a:latin typeface="Google Sans"/>
              </a:rPr>
              <a:t>.</a:t>
            </a:r>
            <a:br>
              <a:rPr lang="el-GR" u="none" strike="noStrike" dirty="0">
                <a:effectLst/>
                <a:latin typeface="Google Sans"/>
              </a:rPr>
            </a:br>
            <a:r>
              <a:rPr lang="el-GR" dirty="0">
                <a:latin typeface="Google Sans"/>
              </a:rPr>
              <a:t>εργοδότης </a:t>
            </a:r>
            <a:r>
              <a:rPr lang="el-GR" u="none" strike="noStrike" dirty="0">
                <a:effectLst/>
                <a:latin typeface="Google Sans"/>
              </a:rPr>
              <a:t>: Μιλάς Αγγλικά;</a:t>
            </a:r>
            <a:br>
              <a:rPr lang="el-GR" u="none" strike="noStrike" dirty="0">
                <a:effectLst/>
                <a:latin typeface="Google Sans"/>
              </a:rPr>
            </a:br>
            <a:r>
              <a:rPr lang="el-GR" dirty="0">
                <a:latin typeface="Google Sans"/>
              </a:rPr>
              <a:t>Μαρία </a:t>
            </a:r>
            <a:r>
              <a:rPr lang="el-GR" u="none" strike="noStrike" dirty="0">
                <a:effectLst/>
                <a:latin typeface="Google Sans"/>
              </a:rPr>
              <a:t>: Ναι, μιλάω καλά Αγγλικά και λίγα</a:t>
            </a:r>
            <a:r>
              <a:rPr lang="el-GR" dirty="0">
                <a:latin typeface="Google Sans"/>
              </a:rPr>
              <a:t> </a:t>
            </a:r>
            <a:r>
              <a:rPr lang="el-GR" b="1" dirty="0">
                <a:solidFill>
                  <a:srgbClr val="FF0000"/>
                </a:solidFill>
                <a:latin typeface="Google Sans"/>
              </a:rPr>
              <a:t>Γαλλικά.</a:t>
            </a:r>
            <a:br>
              <a:rPr lang="el-GR" u="none" strike="noStrike" dirty="0">
                <a:effectLst/>
                <a:latin typeface="Google Sans"/>
              </a:rPr>
            </a:br>
            <a:r>
              <a:rPr lang="el-GR" dirty="0">
                <a:latin typeface="Google Sans"/>
              </a:rPr>
              <a:t>εργοδότης </a:t>
            </a:r>
            <a:r>
              <a:rPr lang="el-GR" u="none" strike="noStrike" dirty="0">
                <a:effectLst/>
                <a:latin typeface="Google Sans"/>
              </a:rPr>
              <a:t>: Έχεις δουλέψει ξανά σε καφετέρια;</a:t>
            </a:r>
            <a:br>
              <a:rPr lang="el-GR" u="none" strike="noStrike" dirty="0">
                <a:effectLst/>
                <a:latin typeface="Google Sans"/>
              </a:rPr>
            </a:br>
            <a:r>
              <a:rPr lang="el-GR" dirty="0">
                <a:latin typeface="Google Sans"/>
              </a:rPr>
              <a:t>Μαρία </a:t>
            </a:r>
            <a:r>
              <a:rPr lang="el-GR" u="none" strike="noStrike" dirty="0">
                <a:effectLst/>
                <a:latin typeface="Google Sans"/>
              </a:rPr>
              <a:t>: Όχι, είναι η πρώτη μου φορά, αλλά είμαι πολύ εργατική.</a:t>
            </a:r>
            <a:br>
              <a:rPr lang="el-GR" u="none" strike="noStrike" dirty="0">
                <a:effectLst/>
                <a:latin typeface="Google Sans"/>
              </a:rPr>
            </a:br>
            <a:r>
              <a:rPr lang="el-GR" dirty="0">
                <a:latin typeface="Google Sans"/>
              </a:rPr>
              <a:t>εργοδότης </a:t>
            </a:r>
            <a:r>
              <a:rPr lang="el-GR" u="none" strike="noStrike" dirty="0">
                <a:effectLst/>
                <a:latin typeface="Google Sans"/>
              </a:rPr>
              <a:t>: Ωραία. Πότε μπορείς να ξεκινήσεις;</a:t>
            </a:r>
            <a:br>
              <a:rPr lang="el-GR" u="none" strike="noStrike" dirty="0">
                <a:effectLst/>
                <a:latin typeface="Google Sans"/>
              </a:rPr>
            </a:br>
            <a:r>
              <a:rPr lang="el-GR" dirty="0">
                <a:latin typeface="Google Sans"/>
              </a:rPr>
              <a:t>Μαρία </a:t>
            </a:r>
            <a:r>
              <a:rPr lang="el-GR" u="none" strike="noStrike" dirty="0">
                <a:effectLst/>
                <a:latin typeface="Google Sans"/>
              </a:rPr>
              <a:t>: Μπορώ να ξεκινήσω τη</a:t>
            </a:r>
            <a:r>
              <a:rPr lang="el-GR" dirty="0">
                <a:latin typeface="Google Sans"/>
              </a:rPr>
              <a:t> </a:t>
            </a:r>
            <a:r>
              <a:rPr lang="el-GR" b="1" dirty="0">
                <a:solidFill>
                  <a:srgbClr val="FF0000"/>
                </a:solidFill>
                <a:latin typeface="Google Sans"/>
              </a:rPr>
              <a:t>Δευτέρα</a:t>
            </a:r>
            <a:r>
              <a:rPr lang="el-GR" u="none" strike="noStrike" dirty="0">
                <a:effectLst/>
                <a:latin typeface="Google Sans"/>
              </a:rPr>
              <a:t>.</a:t>
            </a:r>
            <a:br>
              <a:rPr lang="el-GR" u="none" strike="noStrike" dirty="0">
                <a:effectLst/>
                <a:latin typeface="Google Sans"/>
              </a:rPr>
            </a:br>
            <a:r>
              <a:rPr lang="el-GR" dirty="0">
                <a:latin typeface="Google Sans"/>
              </a:rPr>
              <a:t>εργοδότης </a:t>
            </a:r>
            <a:r>
              <a:rPr lang="el-GR" u="none" strike="noStrike" dirty="0">
                <a:effectLst/>
                <a:latin typeface="Google Sans"/>
              </a:rPr>
              <a:t>: Πολύ καλά. Θα σε πάρω τηλέφωνο αύριο. Γεια σας!</a:t>
            </a:r>
            <a:br>
              <a:rPr lang="el-GR" u="none" strike="noStrike" dirty="0">
                <a:effectLst/>
                <a:latin typeface="Google Sans"/>
              </a:rPr>
            </a:br>
            <a:r>
              <a:rPr lang="el-GR" dirty="0">
                <a:latin typeface="Google Sans"/>
              </a:rPr>
              <a:t>Μαρία </a:t>
            </a:r>
            <a:r>
              <a:rPr lang="el-GR" u="none" strike="noStrike" dirty="0">
                <a:effectLst/>
                <a:latin typeface="Google Sans"/>
              </a:rPr>
              <a:t>: Ευχαριστώ πολύ! Γεια σας!</a:t>
            </a:r>
          </a:p>
        </p:txBody>
      </p:sp>
    </p:spTree>
    <p:extLst>
      <p:ext uri="{BB962C8B-B14F-4D97-AF65-F5344CB8AC3E}">
        <p14:creationId xmlns:p14="http://schemas.microsoft.com/office/powerpoint/2010/main" val="3669940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04D6D-1849-6E19-20A0-94BC2965EAA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60788982-2377-7BC5-C619-90D0BE1449FE}"/>
              </a:ext>
            </a:extLst>
          </p:cNvPr>
          <p:cNvSpPr/>
          <p:nvPr/>
        </p:nvSpPr>
        <p:spPr>
          <a:xfrm>
            <a:off x="0" y="295275"/>
            <a:ext cx="5900057"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20C93AE2-53F5-CEFE-86A9-F8B7594E9B8E}"/>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4D7B0862-107F-6161-2FEF-0AE23FEA632B}"/>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D98D1B09-8733-1CDC-A684-31006393F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996D17B8-8D61-5103-0D33-ECA867B0C25E}"/>
              </a:ext>
            </a:extLst>
          </p:cNvPr>
          <p:cNvSpPr>
            <a:spLocks noChangeArrowheads="1"/>
          </p:cNvSpPr>
          <p:nvPr/>
        </p:nvSpPr>
        <p:spPr bwMode="auto">
          <a:xfrm>
            <a:off x="2997200" y="4103936"/>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B3FFC675-C8F2-E729-57C7-9380AE126930}"/>
              </a:ext>
            </a:extLst>
          </p:cNvPr>
          <p:cNvSpPr txBox="1"/>
          <p:nvPr/>
        </p:nvSpPr>
        <p:spPr>
          <a:xfrm rot="19087133">
            <a:off x="3100429" y="2540905"/>
            <a:ext cx="3360703" cy="369332"/>
          </a:xfrm>
          <a:prstGeom prst="rect">
            <a:avLst/>
          </a:prstGeom>
          <a:solidFill>
            <a:schemeClr val="accent2"/>
          </a:solidFill>
        </p:spPr>
        <p:txBody>
          <a:bodyPr wrap="square">
            <a:spAutoFit/>
          </a:bodyPr>
          <a:lstStyle/>
          <a:p>
            <a:r>
              <a:rPr lang="el-GR" dirty="0">
                <a:solidFill>
                  <a:schemeClr val="tx1"/>
                </a:solidFill>
              </a:rPr>
              <a:t>Απλό βιογραφικό σημείωμα</a:t>
            </a:r>
            <a:endParaRPr lang="el-GR" dirty="0"/>
          </a:p>
        </p:txBody>
      </p:sp>
      <p:sp>
        <p:nvSpPr>
          <p:cNvPr id="13" name="TextBox 12">
            <a:extLst>
              <a:ext uri="{FF2B5EF4-FFF2-40B4-BE49-F238E27FC236}">
                <a16:creationId xmlns:a16="http://schemas.microsoft.com/office/drawing/2014/main" id="{8A0F3C1E-D8E1-9B69-A3E2-B192DA05BF94}"/>
              </a:ext>
            </a:extLst>
          </p:cNvPr>
          <p:cNvSpPr txBox="1"/>
          <p:nvPr/>
        </p:nvSpPr>
        <p:spPr>
          <a:xfrm>
            <a:off x="6564295" y="161925"/>
            <a:ext cx="5241085" cy="6355586"/>
          </a:xfrm>
          <a:prstGeom prst="rect">
            <a:avLst/>
          </a:prstGeom>
          <a:noFill/>
        </p:spPr>
        <p:txBody>
          <a:bodyPr wrap="square">
            <a:spAutoFit/>
          </a:bodyPr>
          <a:lstStyle/>
          <a:p>
            <a:pPr>
              <a:spcBef>
                <a:spcPts val="1800"/>
              </a:spcBef>
              <a:spcAft>
                <a:spcPts val="900"/>
              </a:spcAft>
              <a:buNone/>
            </a:pPr>
            <a:r>
              <a:rPr lang="el-GR" sz="1600" u="none" strike="noStrike" dirty="0">
                <a:effectLst/>
              </a:rPr>
              <a:t>ΙΩΑΝΝΗΣ ΠΑΠΑΔΟΠΟΥΛΟΣ</a:t>
            </a:r>
          </a:p>
          <a:p>
            <a:pPr>
              <a:spcBef>
                <a:spcPts val="900"/>
              </a:spcBef>
              <a:spcAft>
                <a:spcPts val="1200"/>
              </a:spcAft>
              <a:buNone/>
            </a:pPr>
            <a:r>
              <a:rPr lang="el-GR" sz="1600" b="1" u="none" strike="noStrike" dirty="0">
                <a:effectLst/>
              </a:rPr>
              <a:t>📍 Στοιχεία Επικοινωνίας</a:t>
            </a:r>
          </a:p>
          <a:p>
            <a:pPr>
              <a:spcBef>
                <a:spcPts val="900"/>
              </a:spcBef>
              <a:spcAft>
                <a:spcPts val="900"/>
              </a:spcAft>
              <a:buFont typeface="Arial" panose="020B0604020202020204" pitchFamily="34" charset="0"/>
              <a:buChar char="•"/>
            </a:pPr>
            <a:r>
              <a:rPr lang="el-GR" sz="1600" u="none" strike="noStrike" dirty="0">
                <a:effectLst/>
              </a:rPr>
              <a:t>Τηλέφωνο: +30 6956 786 435</a:t>
            </a:r>
          </a:p>
          <a:p>
            <a:pPr>
              <a:spcBef>
                <a:spcPts val="900"/>
              </a:spcBef>
              <a:spcAft>
                <a:spcPts val="900"/>
              </a:spcAft>
              <a:buFont typeface="Arial" panose="020B0604020202020204" pitchFamily="34" charset="0"/>
              <a:buChar char="•"/>
            </a:pPr>
            <a:r>
              <a:rPr lang="el-GR" sz="1600" u="none" strike="noStrike" dirty="0">
                <a:effectLst/>
              </a:rPr>
              <a:t>Email: ioannis.papadopoulos@email.com</a:t>
            </a:r>
          </a:p>
          <a:p>
            <a:pPr lvl="0" eaLnBrk="0" fontAlgn="base" hangingPunct="0">
              <a:spcBef>
                <a:spcPct val="0"/>
              </a:spcBef>
              <a:spcAft>
                <a:spcPct val="0"/>
              </a:spcAft>
            </a:pPr>
            <a:r>
              <a:rPr lang="el-GR" sz="1600" u="none" strike="noStrike" dirty="0">
                <a:effectLst/>
              </a:rPr>
              <a:t>Τοποθεσία: Αθήνα, Ελλάδα</a:t>
            </a:r>
          </a:p>
          <a:p>
            <a:pPr lvl="0" eaLnBrk="0" fontAlgn="base" hangingPunct="0">
              <a:spcBef>
                <a:spcPct val="0"/>
              </a:spcBef>
              <a:spcAft>
                <a:spcPct val="0"/>
              </a:spcAft>
            </a:pPr>
            <a:endParaRPr lang="el-GR" altLang="el-GR" sz="1600" b="1" dirty="0"/>
          </a:p>
          <a:p>
            <a:pPr lvl="0" eaLnBrk="0" fontAlgn="base" hangingPunct="0">
              <a:spcBef>
                <a:spcPct val="0"/>
              </a:spcBef>
              <a:spcAft>
                <a:spcPct val="0"/>
              </a:spcAft>
            </a:pPr>
            <a:r>
              <a:rPr lang="el-GR" altLang="el-GR" sz="1600" b="1" dirty="0"/>
              <a:t>Εκπαίδευση</a:t>
            </a:r>
          </a:p>
          <a:p>
            <a:pPr lvl="0" eaLnBrk="0" fontAlgn="base" hangingPunct="0">
              <a:spcBef>
                <a:spcPct val="0"/>
              </a:spcBef>
              <a:spcAft>
                <a:spcPct val="0"/>
              </a:spcAft>
            </a:pPr>
            <a:r>
              <a:rPr lang="el-GR" altLang="el-GR" sz="1600" dirty="0"/>
              <a:t>Απολυτήριο Γενικού Λυκείου</a:t>
            </a:r>
            <a:br>
              <a:rPr lang="el-GR" altLang="el-GR" sz="1600" dirty="0"/>
            </a:br>
            <a:r>
              <a:rPr lang="el-GR" altLang="el-GR" sz="1600" dirty="0"/>
              <a:t>12ο Γενικό Λύκειο Αθηνών | Έτος Αποφοίτησης: 2021</a:t>
            </a:r>
          </a:p>
          <a:p>
            <a:pPr lvl="0" eaLnBrk="0" fontAlgn="base" hangingPunct="0">
              <a:spcBef>
                <a:spcPct val="0"/>
              </a:spcBef>
              <a:spcAft>
                <a:spcPct val="0"/>
              </a:spcAft>
              <a:buFontTx/>
              <a:buChar char="•"/>
            </a:pPr>
            <a:r>
              <a:rPr lang="el-GR" altLang="el-GR" sz="1600" dirty="0"/>
              <a:t>Βαθμός Απολυτηρίου: 17.2 / 20</a:t>
            </a:r>
          </a:p>
          <a:p>
            <a:pPr eaLnBrk="0" fontAlgn="base" hangingPunct="0">
              <a:spcBef>
                <a:spcPct val="0"/>
              </a:spcBef>
              <a:spcAft>
                <a:spcPct val="0"/>
              </a:spcAft>
            </a:pPr>
            <a:endParaRPr lang="el-GR" sz="1600" b="1" dirty="0"/>
          </a:p>
          <a:p>
            <a:pPr eaLnBrk="0" fontAlgn="base" hangingPunct="0">
              <a:spcBef>
                <a:spcPct val="0"/>
              </a:spcBef>
              <a:spcAft>
                <a:spcPct val="0"/>
              </a:spcAft>
            </a:pPr>
            <a:r>
              <a:rPr lang="el-GR" sz="1600" b="1" dirty="0"/>
              <a:t>ΕΠΑΓΓΕΛΜΑΤΙΚΗ ΕΜΠΕΙΡΙΑ</a:t>
            </a:r>
            <a:endParaRPr lang="el-GR" altLang="el-GR" sz="1600" b="1" dirty="0"/>
          </a:p>
          <a:p>
            <a:pPr lvl="0" eaLnBrk="0" fontAlgn="base" hangingPunct="0">
              <a:spcBef>
                <a:spcPct val="0"/>
              </a:spcBef>
              <a:spcAft>
                <a:spcPct val="0"/>
              </a:spcAft>
            </a:pPr>
            <a:r>
              <a:rPr lang="el-GR" altLang="el-GR" sz="1600" dirty="0"/>
              <a:t>μπάρμαν/ Αθήνα  2022-2023</a:t>
            </a:r>
          </a:p>
          <a:p>
            <a:pPr lvl="0" eaLnBrk="0" fontAlgn="base" hangingPunct="0">
              <a:spcBef>
                <a:spcPct val="0"/>
              </a:spcBef>
              <a:spcAft>
                <a:spcPct val="0"/>
              </a:spcAft>
            </a:pPr>
            <a:r>
              <a:rPr lang="el-GR" altLang="el-GR" sz="1600" dirty="0"/>
              <a:t>οδηγός ταξί/ Θεσσαλονίκη 2023-2026 </a:t>
            </a:r>
          </a:p>
          <a:p>
            <a:pPr lvl="0" eaLnBrk="0" fontAlgn="base" hangingPunct="0">
              <a:spcBef>
                <a:spcPct val="0"/>
              </a:spcBef>
              <a:spcAft>
                <a:spcPct val="0"/>
              </a:spcAft>
            </a:pPr>
            <a:endParaRPr lang="el-GR" altLang="el-GR" sz="1600" b="1" dirty="0"/>
          </a:p>
          <a:p>
            <a:pPr lvl="0" eaLnBrk="0" fontAlgn="base" hangingPunct="0">
              <a:spcBef>
                <a:spcPct val="0"/>
              </a:spcBef>
              <a:spcAft>
                <a:spcPct val="0"/>
              </a:spcAft>
            </a:pPr>
            <a:r>
              <a:rPr lang="el-GR" altLang="el-GR" sz="1600" b="1" dirty="0"/>
              <a:t>Δεξιότητες &amp; Ικανότητες</a:t>
            </a:r>
            <a:endParaRPr lang="el-GR" altLang="el-GR" sz="1600" dirty="0"/>
          </a:p>
          <a:p>
            <a:pPr lvl="0" eaLnBrk="0" fontAlgn="base" hangingPunct="0">
              <a:spcBef>
                <a:spcPct val="0"/>
              </a:spcBef>
              <a:spcAft>
                <a:spcPct val="0"/>
              </a:spcAft>
              <a:buFontTx/>
              <a:buChar char="•"/>
            </a:pPr>
            <a:r>
              <a:rPr lang="el-GR" altLang="el-GR" sz="1600" b="1" dirty="0"/>
              <a:t>Ψηφιακές Δεξιότητες:</a:t>
            </a:r>
            <a:endParaRPr lang="el-GR" altLang="el-GR" sz="1600" dirty="0"/>
          </a:p>
          <a:p>
            <a:pPr lvl="1" eaLnBrk="0" fontAlgn="base" hangingPunct="0">
              <a:spcBef>
                <a:spcPct val="0"/>
              </a:spcBef>
              <a:spcAft>
                <a:spcPct val="0"/>
              </a:spcAft>
              <a:buFontTx/>
              <a:buChar char="•"/>
            </a:pPr>
            <a:r>
              <a:rPr lang="el-GR" altLang="el-GR" sz="1600" dirty="0"/>
              <a:t>MS Office (Word, Excel)</a:t>
            </a:r>
          </a:p>
          <a:p>
            <a:pPr lvl="1" eaLnBrk="0" fontAlgn="base" hangingPunct="0">
              <a:spcBef>
                <a:spcPct val="0"/>
              </a:spcBef>
              <a:spcAft>
                <a:spcPct val="0"/>
              </a:spcAft>
              <a:buFontTx/>
              <a:buChar char="•"/>
            </a:pPr>
            <a:r>
              <a:rPr lang="el-GR" altLang="el-GR" sz="1600" dirty="0"/>
              <a:t>Διαχείριση Email </a:t>
            </a:r>
          </a:p>
          <a:p>
            <a:pPr lvl="0" eaLnBrk="0" fontAlgn="base" hangingPunct="0">
              <a:spcBef>
                <a:spcPct val="0"/>
              </a:spcBef>
              <a:spcAft>
                <a:spcPct val="0"/>
              </a:spcAft>
              <a:buFontTx/>
              <a:buChar char="•"/>
            </a:pPr>
            <a:r>
              <a:rPr lang="el-GR" altLang="el-GR" sz="1600" b="1" dirty="0"/>
              <a:t>Ξένες Γλώσσες:</a:t>
            </a:r>
            <a:endParaRPr lang="el-GR" altLang="el-GR" sz="1600" dirty="0"/>
          </a:p>
          <a:p>
            <a:pPr lvl="1" eaLnBrk="0" fontAlgn="base" hangingPunct="0">
              <a:spcBef>
                <a:spcPct val="0"/>
              </a:spcBef>
              <a:spcAft>
                <a:spcPct val="0"/>
              </a:spcAft>
              <a:buFontTx/>
              <a:buChar char="•"/>
            </a:pPr>
            <a:r>
              <a:rPr lang="el-GR" altLang="el-GR" sz="1600" dirty="0"/>
              <a:t>Ελληνικά: μητρική γλώσσα</a:t>
            </a:r>
          </a:p>
          <a:p>
            <a:pPr lvl="1" eaLnBrk="0" fontAlgn="base" hangingPunct="0">
              <a:spcBef>
                <a:spcPct val="0"/>
              </a:spcBef>
              <a:spcAft>
                <a:spcPct val="0"/>
              </a:spcAft>
              <a:buFontTx/>
              <a:buChar char="•"/>
            </a:pPr>
            <a:r>
              <a:rPr lang="el-GR" altLang="el-GR" sz="1600" dirty="0"/>
              <a:t>Αγγλικά: βασική γνώση (Επίπεδο Α2)</a:t>
            </a:r>
          </a:p>
        </p:txBody>
      </p:sp>
      <p:pic>
        <p:nvPicPr>
          <p:cNvPr id="1031" name="Picture 7" descr="Εικονογράφηση Ενός Νεαρού Στιλάτου Άνδρα Βέκτορ Καρτούν Όμορφος Γενειοφόρος  Άντρας Διάνυσμα από ©aemebius@mail.ru 420513032">
            <a:extLst>
              <a:ext uri="{FF2B5EF4-FFF2-40B4-BE49-F238E27FC236}">
                <a16:creationId xmlns:a16="http://schemas.microsoft.com/office/drawing/2014/main" id="{D3754B1E-09BB-9710-8895-3882646BE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702"/>
          <a:stretch>
            <a:fillRect/>
          </a:stretch>
        </p:blipFill>
        <p:spPr bwMode="auto">
          <a:xfrm>
            <a:off x="10343938" y="161925"/>
            <a:ext cx="1518981" cy="1421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989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2083F-EA18-08EC-7FC8-A3AAEB50B35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D5A1625E-4F05-C354-283E-312E8BB12EB8}"/>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BDD18E0D-C81C-B0C2-5865-65287B7730A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pic>
        <p:nvPicPr>
          <p:cNvPr id="3074" name="Picture 2" descr="Ανέκδοτο: Η δασκάλα λέει «γράψτε διάλογο»">
            <a:extLst>
              <a:ext uri="{FF2B5EF4-FFF2-40B4-BE49-F238E27FC236}">
                <a16:creationId xmlns:a16="http://schemas.microsoft.com/office/drawing/2014/main" id="{34F27043-BCBD-060B-3098-E522FBA95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Εικόνα 2">
            <a:extLst>
              <a:ext uri="{FF2B5EF4-FFF2-40B4-BE49-F238E27FC236}">
                <a16:creationId xmlns:a16="http://schemas.microsoft.com/office/drawing/2014/main" id="{70CDB91A-E376-EE52-9E5E-81280AB354D4}"/>
              </a:ext>
            </a:extLst>
          </p:cNvPr>
          <p:cNvPicPr>
            <a:picLocks noChangeAspect="1"/>
          </p:cNvPicPr>
          <p:nvPr/>
        </p:nvPicPr>
        <p:blipFill>
          <a:blip r:embed="rId3"/>
          <a:stretch>
            <a:fillRect/>
          </a:stretch>
        </p:blipFill>
        <p:spPr>
          <a:xfrm>
            <a:off x="3809427" y="1461589"/>
            <a:ext cx="8124037" cy="52548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1788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94F0-3C56-16D0-4FBA-68104B7E3A27}"/>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E31C4AE-2D20-102D-C73F-1DF1B5E1BE16}"/>
              </a:ext>
            </a:extLst>
          </p:cNvPr>
          <p:cNvSpPr/>
          <p:nvPr/>
        </p:nvSpPr>
        <p:spPr>
          <a:xfrm>
            <a:off x="0" y="305435"/>
            <a:ext cx="7097486" cy="99060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b="1" dirty="0">
                <a:solidFill>
                  <a:srgbClr val="FF0000"/>
                </a:solidFill>
              </a:rPr>
              <a:t>Παραγωγή  προφορικού λόγου </a:t>
            </a:r>
          </a:p>
        </p:txBody>
      </p:sp>
      <p:sp>
        <p:nvSpPr>
          <p:cNvPr id="4" name="Rectangle 1">
            <a:extLst>
              <a:ext uri="{FF2B5EF4-FFF2-40B4-BE49-F238E27FC236}">
                <a16:creationId xmlns:a16="http://schemas.microsoft.com/office/drawing/2014/main" id="{B7320CF1-351B-7E61-F6CD-0A09907115DE}"/>
              </a:ext>
            </a:extLst>
          </p:cNvPr>
          <p:cNvSpPr>
            <a:spLocks noChangeArrowheads="1"/>
          </p:cNvSpPr>
          <p:nvPr/>
        </p:nvSpPr>
        <p:spPr bwMode="auto">
          <a:xfrm flipV="1">
            <a:off x="6963669" y="7110394"/>
            <a:ext cx="2841124" cy="4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84C0223-594A-4DB9-2D32-3399B154A27D}"/>
              </a:ext>
            </a:extLst>
          </p:cNvPr>
          <p:cNvSpPr txBox="1"/>
          <p:nvPr/>
        </p:nvSpPr>
        <p:spPr>
          <a:xfrm>
            <a:off x="366486" y="4341336"/>
            <a:ext cx="6111240" cy="923330"/>
          </a:xfrm>
          <a:prstGeom prst="rect">
            <a:avLst/>
          </a:prstGeom>
          <a:noFill/>
          <a:ln w="57150">
            <a:solidFill>
              <a:schemeClr val="tx1"/>
            </a:solidFill>
          </a:ln>
        </p:spPr>
        <p:txBody>
          <a:bodyPr wrap="square">
            <a:spAutoFit/>
          </a:bodyPr>
          <a:lstStyle/>
          <a:p>
            <a:r>
              <a:rPr lang="el-GR" dirty="0"/>
              <a:t>Χωριστείτε σε ζευγάρια. Ο ένας θα αναλάβει τον ρόλο του </a:t>
            </a:r>
            <a:r>
              <a:rPr lang="el-GR" dirty="0">
                <a:latin typeface="Google Sans"/>
              </a:rPr>
              <a:t>ε</a:t>
            </a:r>
            <a:r>
              <a:rPr lang="el-GR" u="none" strike="noStrike" dirty="0">
                <a:effectLst/>
                <a:latin typeface="Google Sans"/>
              </a:rPr>
              <a:t>ργοδότη</a:t>
            </a:r>
            <a:r>
              <a:rPr lang="el-GR" dirty="0"/>
              <a:t> και ο άλλος τον ρόλο του 17χρονου μαθητή που αναζητά καλοκαιρινή εργασία. </a:t>
            </a:r>
          </a:p>
        </p:txBody>
      </p:sp>
      <p:pic>
        <p:nvPicPr>
          <p:cNvPr id="1026" name="Picture 2" descr="Ένας νεαρός άνδρας που να πάρει μια δουλειά συνέντευξη Clipart Διάνυσμα από  ©jacklooser 80463306">
            <a:extLst>
              <a:ext uri="{FF2B5EF4-FFF2-40B4-BE49-F238E27FC236}">
                <a16:creationId xmlns:a16="http://schemas.microsoft.com/office/drawing/2014/main" id="{39772FF9-D0EB-BC39-139D-74CB87290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0607" y="305435"/>
            <a:ext cx="4060371" cy="5916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36E8F6-26DA-95E2-70A2-2B4F974BFEBA}"/>
              </a:ext>
            </a:extLst>
          </p:cNvPr>
          <p:cNvSpPr txBox="1"/>
          <p:nvPr/>
        </p:nvSpPr>
        <p:spPr>
          <a:xfrm>
            <a:off x="366486" y="5479256"/>
            <a:ext cx="6111240" cy="923330"/>
          </a:xfrm>
          <a:prstGeom prst="rect">
            <a:avLst/>
          </a:prstGeom>
          <a:noFill/>
          <a:ln w="57150">
            <a:solidFill>
              <a:schemeClr val="tx1"/>
            </a:solidFill>
          </a:ln>
        </p:spPr>
        <p:txBody>
          <a:bodyPr wrap="square">
            <a:spAutoFit/>
          </a:bodyPr>
          <a:lstStyle/>
          <a:p>
            <a:r>
              <a:rPr lang="el-GR" dirty="0"/>
              <a:t>Χωριστείτε σε ζευγάρια. Η μία θα αναλάβει τον ρόλο </a:t>
            </a:r>
            <a:r>
              <a:rPr lang="el-GR" u="none" strike="noStrike" dirty="0">
                <a:effectLst/>
                <a:latin typeface="Google Sans"/>
              </a:rPr>
              <a:t>της  εργοδότριας </a:t>
            </a:r>
            <a:r>
              <a:rPr lang="el-GR" dirty="0"/>
              <a:t> και η άλλη τον ρόλο της  17χρονης μαθήτριας που αναζητά καλοκαιρινή εργασία. </a:t>
            </a:r>
          </a:p>
        </p:txBody>
      </p:sp>
    </p:spTree>
    <p:extLst>
      <p:ext uri="{BB962C8B-B14F-4D97-AF65-F5344CB8AC3E}">
        <p14:creationId xmlns:p14="http://schemas.microsoft.com/office/powerpoint/2010/main" val="2473843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430</TotalTime>
  <Words>592</Words>
  <Application>Microsoft Office PowerPoint</Application>
  <PresentationFormat>Ευρεία οθόνη</PresentationFormat>
  <Paragraphs>65</Paragraphs>
  <Slides>12</Slides>
  <Notes>3</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12</vt:i4>
      </vt:variant>
    </vt:vector>
  </HeadingPairs>
  <TitlesOfParts>
    <vt:vector size="18" baseType="lpstr">
      <vt:lpstr>Aptos</vt:lpstr>
      <vt:lpstr>Arial</vt:lpstr>
      <vt:lpstr>Calibri</vt:lpstr>
      <vt:lpstr>Calibri Light</vt:lpstr>
      <vt:lpstr>Google Sans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Ελένη Χαραλάμπους</cp:lastModifiedBy>
  <cp:revision>128</cp:revision>
  <dcterms:created xsi:type="dcterms:W3CDTF">2025-05-12T06:17:38Z</dcterms:created>
  <dcterms:modified xsi:type="dcterms:W3CDTF">2026-05-14T07:05:00Z</dcterms:modified>
</cp:coreProperties>
</file>