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2" r:id="rId2"/>
    <p:sldId id="424" r:id="rId3"/>
    <p:sldId id="447" r:id="rId4"/>
    <p:sldId id="448" r:id="rId5"/>
    <p:sldId id="449" r:id="rId6"/>
    <p:sldId id="455" r:id="rId7"/>
    <p:sldId id="451" r:id="rId8"/>
    <p:sldId id="452" r:id="rId9"/>
    <p:sldId id="454" r:id="rId10"/>
    <p:sldId id="453" r:id="rId11"/>
    <p:sldId id="467" r:id="rId12"/>
    <p:sldId id="491" r:id="rId13"/>
    <p:sldId id="257" r:id="rId14"/>
    <p:sldId id="258" r:id="rId15"/>
    <p:sldId id="268" r:id="rId16"/>
    <p:sldId id="259" r:id="rId17"/>
    <p:sldId id="260" r:id="rId18"/>
    <p:sldId id="261" r:id="rId19"/>
    <p:sldId id="262" r:id="rId20"/>
    <p:sldId id="265" r:id="rId21"/>
    <p:sldId id="266" r:id="rId22"/>
    <p:sldId id="267" r:id="rId23"/>
    <p:sldId id="457" r:id="rId24"/>
    <p:sldId id="456" r:id="rId25"/>
    <p:sldId id="492" r:id="rId26"/>
    <p:sldId id="468" r:id="rId27"/>
    <p:sldId id="464" r:id="rId28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5134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7247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8440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05/08/2026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259495" y="264263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277170" y="3296464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67152" y="107264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375239" y="122310"/>
            <a:ext cx="11591693" cy="6620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4</a:t>
            </a:r>
            <a:r>
              <a:rPr lang="en-US" sz="1600" b="1" dirty="0"/>
              <a:t>0</a:t>
            </a:r>
            <a:r>
              <a:rPr lang="el-GR" sz="1600" b="1" baseline="30000" dirty="0"/>
              <a:t>ο</a:t>
            </a:r>
            <a:r>
              <a:rPr lang="el-GR" sz="1600" b="1" dirty="0"/>
              <a:t> ΜΑΘΗΜΑ :</a:t>
            </a:r>
            <a:endParaRPr lang="el-GR" sz="1600" dirty="0"/>
          </a:p>
          <a:p>
            <a:pPr algn="ctr"/>
            <a:r>
              <a:rPr lang="el-GR" sz="1600" b="1" dirty="0"/>
              <a:t>Ο Πελοποννησιακός Πόλεμος </a:t>
            </a:r>
          </a:p>
          <a:p>
            <a:pPr algn="l">
              <a:buNone/>
            </a:pPr>
            <a:r>
              <a:rPr lang="el-GR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Τα αίτια του Πελοποννησιακού πολέμου</a:t>
            </a: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α) H Αθήνα, μετά την κυριαρχία της στο Αιγαίο, έστρεψε </a:t>
            </a:r>
            <a:r>
              <a:rPr lang="el-GR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τo</a:t>
            </a: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ενδιαφέρον της προς τη Δύση, το Ιόνιο και την Αδριατική. Αυτό την έφερε σε σύγκρουση με την Κόρινθο, η οποία είχε και αυτή οικονομικά συμφέροντα στη Δύση.</a:t>
            </a: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β) H πολιτειακή διαφορά της Αθήνας (δημοκρατία) με τη Σπάρτη (αριστοκρατία), η οποία γέννησε διαφορά νοοτροπιών και δημιούργησε ένα αγεφύρωτο χάσμα. Η Σπάρτη έβλεπε με καχυποψία την αυξανόμενη δύναμη της Αθήνας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l-GR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l-GR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Οι αφορμές του Πελοποννησιακού πολέμου</a:t>
            </a:r>
            <a:endParaRPr lang="en-US" sz="16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l-GR" sz="16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α) H ανάμειξη της Αθήνας στη διαμάχη ανάμεσα στην Κέρκυρα και την Κόρινθο, που προκάλεσε αντιπαλότητα ανάμεσα στην Αθήνα και την Κόρινθο.</a:t>
            </a: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β) H αποστασία (=αποχώρηση) της Ποτίδαιας (432 π.Χ.) από την Αθηναϊκή συμμαχία, στην οποία ωθήθηκε από την Κόρινθο.</a:t>
            </a: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γ) H απαγόρευση που επέβαλε ο Περικλής στα πλοία των Μεγαρέων, συμμάχων της Σπάρτης, να αγκυροβολούν σε λιμάνια της Αθηναϊκής συμμαχίας και να κάνουν εμπόριο (Κατά Μεγαρέων ψήφισμα).</a:t>
            </a: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Παραβιάζονταν οι «</a:t>
            </a:r>
            <a:r>
              <a:rPr lang="el-GR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Τριακοντούτεις</a:t>
            </a: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l-GR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σπονδαὶ</a:t>
            </a: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 (τριακονταετής ειρήνη).</a:t>
            </a:r>
          </a:p>
          <a:p>
            <a:pPr algn="l">
              <a:buNone/>
            </a:pPr>
            <a:endParaRPr lang="el-GR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Έτσι, σε συνέδριο που έγινε στη Σπάρτη, αποφασίστηκε ότι ο πόλεμος ήταν η μόνη λύση. Ο πόλεμος που ξεκίνησε το 431 π.Χ. ονομάστηκε Πελοποννησιακός και κράτησε 27 χρόνια (431-404 π.Χ.) </a:t>
            </a:r>
          </a:p>
          <a:p>
            <a:pPr algn="l"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Διακρίνεται σε τρεις φάσεις:</a:t>
            </a:r>
          </a:p>
          <a:p>
            <a:pPr algn="l">
              <a:buNone/>
            </a:pPr>
            <a:endParaRPr lang="el-GR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α) </a:t>
            </a:r>
            <a:r>
              <a:rPr lang="el-GR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Αρχιδάμειος</a:t>
            </a: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πόλεμος (431-421 π.Χ.)</a:t>
            </a:r>
          </a:p>
          <a:p>
            <a:pPr algn="l"/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β) Σικελική εκστρατεία (415-413 π.Χ.)</a:t>
            </a:r>
          </a:p>
          <a:p>
            <a:pPr algn="l"/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γ) </a:t>
            </a:r>
            <a:r>
              <a:rPr lang="el-GR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Δεκελεικός</a:t>
            </a:r>
            <a:r>
              <a:rPr lang="el-GR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πόλεμος (413-404 π.Χ.)</a:t>
            </a:r>
          </a:p>
          <a:p>
            <a:pPr algn="ctr"/>
            <a:endParaRPr lang="el-GR" sz="1600" b="1" dirty="0"/>
          </a:p>
          <a:p>
            <a:pPr algn="ctr"/>
            <a:r>
              <a:rPr lang="el-GR" sz="1600" b="1" dirty="0"/>
              <a:t>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EDFA2B6-64EF-CC2A-782D-5C6BDF87AA04}"/>
              </a:ext>
            </a:extLst>
          </p:cNvPr>
          <p:cNvSpPr/>
          <p:nvPr/>
        </p:nvSpPr>
        <p:spPr>
          <a:xfrm rot="20853191">
            <a:off x="7765586" y="5342846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E411-C303-F62F-86AF-C6E7A7F74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F420BA9-01E4-317E-A62F-019FC8393461}"/>
              </a:ext>
            </a:extLst>
          </p:cNvPr>
          <p:cNvSpPr/>
          <p:nvPr/>
        </p:nvSpPr>
        <p:spPr>
          <a:xfrm>
            <a:off x="5141126" y="6043613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138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κείμενο, χάρτης, βιβλίο, Άτλα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5E74CF0-25D2-35B3-445B-6A26085F6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14584" r="16823" b="13125"/>
          <a:stretch/>
        </p:blipFill>
        <p:spPr>
          <a:xfrm>
            <a:off x="322663" y="185737"/>
            <a:ext cx="11421662" cy="5729287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χάρτης, βιβλί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40BF96C-AEA6-C4E0-B85C-E7F4ED563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2083" r="25885" b="16855"/>
          <a:stretch/>
        </p:blipFill>
        <p:spPr>
          <a:xfrm>
            <a:off x="142875" y="57148"/>
            <a:ext cx="11901488" cy="5857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927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78" y="315604"/>
            <a:ext cx="3819525" cy="1325563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FF0000"/>
                </a:solidFill>
              </a:rPr>
              <a:t>1. Αναγνωρίζω  τον χάρτη  της  ____.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78" y="2103437"/>
            <a:ext cx="4376738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8800" dirty="0"/>
              <a:t>Ελλάδας</a:t>
            </a:r>
            <a:endParaRPr lang="en-US" sz="8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9EB536C-D775-9F43-9F31-E778C826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8333" r="16198"/>
          <a:stretch>
            <a:fillRect/>
          </a:stretch>
        </p:blipFill>
        <p:spPr>
          <a:xfrm>
            <a:off x="4625217" y="315604"/>
            <a:ext cx="7318306" cy="5828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4EEDAA5-445A-8831-CD74-1D17305A3251}"/>
              </a:ext>
            </a:extLst>
          </p:cNvPr>
          <p:cNvSpPr/>
          <p:nvPr/>
        </p:nvSpPr>
        <p:spPr>
          <a:xfrm>
            <a:off x="5572952" y="6372939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1</a:t>
            </a:r>
            <a:r>
              <a:rPr lang="el-GR" sz="1200" dirty="0">
                <a:solidFill>
                  <a:schemeClr val="tx1"/>
                </a:solidFill>
              </a:rPr>
              <a:t>87.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6" y="298610"/>
            <a:ext cx="5874544" cy="3759040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2. </a:t>
            </a:r>
            <a:r>
              <a:rPr lang="el-GR" dirty="0">
                <a:solidFill>
                  <a:srgbClr val="FF0000"/>
                </a:solidFill>
              </a:rPr>
              <a:t>Ένοπλη σύγκρουση ατόμων ή ομάδων που ανήκουν στο ίδιο ευρύτερο σύνολο (κυρίως φυλή, έθνος, κράτος, οργάνωση κτλ.).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455" y="4233971"/>
            <a:ext cx="5236369" cy="117808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sz="8800" dirty="0"/>
              <a:t>Εμφύλιος  πόλεμος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D8732B5-5907-C645-B4D1-E4D49CAB3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2685" r="22917" b="10093"/>
          <a:stretch>
            <a:fillRect/>
          </a:stretch>
        </p:blipFill>
        <p:spPr>
          <a:xfrm rot="5400000">
            <a:off x="6926754" y="-417017"/>
            <a:ext cx="4159092" cy="5590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F6F71E8-A2D4-99C0-6859-61B61BB57BFD}"/>
              </a:ext>
            </a:extLst>
          </p:cNvPr>
          <p:cNvSpPr/>
          <p:nvPr/>
        </p:nvSpPr>
        <p:spPr>
          <a:xfrm>
            <a:off x="5572952" y="6372939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183.</a:t>
            </a:r>
            <a:r>
              <a:rPr lang="el-GR" sz="1200" dirty="0">
                <a:solidFill>
                  <a:schemeClr val="tx1"/>
                </a:solidFill>
              </a:rPr>
              <a:t>  </a:t>
            </a:r>
            <a:endParaRPr lang="el-CY" sz="1200" dirty="0">
              <a:solidFill>
                <a:schemeClr val="tx1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758C62C-4F34-5777-A388-3ADE4FE39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t="53611" r="8288" b="9723"/>
          <a:stretch>
            <a:fillRect/>
          </a:stretch>
        </p:blipFill>
        <p:spPr>
          <a:xfrm>
            <a:off x="7744652" y="4672054"/>
            <a:ext cx="4198870" cy="1480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7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79" y="322372"/>
            <a:ext cx="4795009" cy="2878028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3. Πώς  ονομάζεται ο  εμφύλιος πόλεμος  που ξεκίνησε το 431 </a:t>
            </a:r>
            <a:r>
              <a:rPr lang="el-GR" sz="4000" dirty="0" err="1">
                <a:solidFill>
                  <a:srgbClr val="FF0000"/>
                </a:solidFill>
              </a:rPr>
              <a:t>π.Χ</a:t>
            </a:r>
            <a:r>
              <a:rPr lang="el-GR" sz="4000" dirty="0">
                <a:solidFill>
                  <a:srgbClr val="FF0000"/>
                </a:solidFill>
              </a:rPr>
              <a:t> και έληξε το 404 π.Χ. (Κλασική Εποχή );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79" y="3495892"/>
            <a:ext cx="4095750" cy="8302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sz="4000" dirty="0"/>
              <a:t>Πελοποννησιακός Πόλεμος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DCC37-0C93-4A64-26E0-E3DC50425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0" t="23333" r="7222" b="19723"/>
          <a:stretch>
            <a:fillRect/>
          </a:stretch>
        </p:blipFill>
        <p:spPr>
          <a:xfrm>
            <a:off x="4929188" y="322372"/>
            <a:ext cx="7014333" cy="5898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EF50973-2049-466A-C38D-983E6E56F65E}"/>
              </a:ext>
            </a:extLst>
          </p:cNvPr>
          <p:cNvSpPr/>
          <p:nvPr/>
        </p:nvSpPr>
        <p:spPr>
          <a:xfrm>
            <a:off x="5554322" y="6306424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213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r>
              <a:rPr lang="el-GR" sz="1200" dirty="0">
                <a:solidFill>
                  <a:schemeClr val="tx1"/>
                </a:solidFill>
              </a:rPr>
              <a:t>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15" y="285040"/>
            <a:ext cx="3499110" cy="2229560"/>
          </a:xfrm>
        </p:spPr>
        <p:txBody>
          <a:bodyPr>
            <a:normAutofit fontScale="90000"/>
          </a:bodyPr>
          <a:lstStyle/>
          <a:p>
            <a:br>
              <a:rPr lang="el-GR" sz="4000" dirty="0">
                <a:solidFill>
                  <a:srgbClr val="FF0000"/>
                </a:solidFill>
              </a:rPr>
            </a:br>
            <a:r>
              <a:rPr lang="el-GR" sz="4000" dirty="0">
                <a:solidFill>
                  <a:srgbClr val="FF0000"/>
                </a:solidFill>
              </a:rPr>
              <a:t>4. Στον </a:t>
            </a:r>
            <a:r>
              <a:rPr lang="el-GR" sz="3100" dirty="0">
                <a:solidFill>
                  <a:srgbClr val="FF0000"/>
                </a:solidFill>
              </a:rPr>
              <a:t>Πελοποννησιακός Πόλεμος </a:t>
            </a:r>
            <a:r>
              <a:rPr lang="el-GR" sz="4000" dirty="0">
                <a:solidFill>
                  <a:srgbClr val="FF0000"/>
                </a:solidFill>
              </a:rPr>
              <a:t>συγκρούεται  ______ .  </a:t>
            </a:r>
            <a:br>
              <a:rPr lang="el-GR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92" y="2706162"/>
            <a:ext cx="2863511" cy="1309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4000" dirty="0"/>
              <a:t>η Αθήνα με </a:t>
            </a:r>
          </a:p>
          <a:p>
            <a:pPr marL="0" indent="0">
              <a:buNone/>
            </a:pPr>
            <a:r>
              <a:rPr lang="el-GR" sz="4000" dirty="0"/>
              <a:t>τη Σπάρτη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EF3E52D-E4A5-DD3A-D891-56485B632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8" t="66307" r="26354" b="24990"/>
          <a:stretch>
            <a:fillRect/>
          </a:stretch>
        </p:blipFill>
        <p:spPr>
          <a:xfrm>
            <a:off x="1821071" y="4343401"/>
            <a:ext cx="10206037" cy="1309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8F8D080-451D-B1B4-5E60-5F800FA3ECD9}"/>
              </a:ext>
            </a:extLst>
          </p:cNvPr>
          <p:cNvSpPr/>
          <p:nvPr/>
        </p:nvSpPr>
        <p:spPr>
          <a:xfrm>
            <a:off x="5373755" y="5901452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214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r>
              <a:rPr lang="el-GR" sz="1200" dirty="0">
                <a:solidFill>
                  <a:schemeClr val="tx1"/>
                </a:solidFill>
              </a:rPr>
              <a:t>  </a:t>
            </a:r>
            <a:endParaRPr lang="el-CY" sz="1200" dirty="0">
              <a:solidFill>
                <a:schemeClr val="tx1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7548DA3-5BE4-A8F8-D5D1-AB6ADFA4A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3" t="59407" r="26354" b="32076"/>
          <a:stretch>
            <a:fillRect/>
          </a:stretch>
        </p:blipFill>
        <p:spPr>
          <a:xfrm>
            <a:off x="3186113" y="409311"/>
            <a:ext cx="8840995" cy="3791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84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78530"/>
            <a:ext cx="6176963" cy="1778000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5. Η  πρώτη  φάση  του Πελοποννησιακού Πολέμου : 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553" y="1856530"/>
            <a:ext cx="6176963" cy="3660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err="1"/>
              <a:t>Αρχιδάμειος</a:t>
            </a:r>
            <a:r>
              <a:rPr lang="el-GR" dirty="0"/>
              <a:t>  πόλεμος</a:t>
            </a:r>
          </a:p>
          <a:p>
            <a:pPr marL="0" indent="0">
              <a:buNone/>
            </a:pPr>
            <a:r>
              <a:rPr lang="el-GR" dirty="0">
                <a:sym typeface="Wingdings" panose="05000000000000000000" pitchFamily="2" charset="2"/>
              </a:rPr>
              <a:t>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Ο πελοποννησιακός στρατός, με αρχηγό τον βασιλιά της Σπάρτης Αρχίδαμο, λεηλατεί την ύπαιθρο της Αττικής και ο πληθυσμός της αναγκάζεται να καταφύγει μέσα στην οχυρωμένη πόλη. </a:t>
            </a:r>
            <a:endParaRPr lang="el-GR" sz="8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BB8D08-FE36-A379-08A9-E8E272FD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4629" r="10834" b="9537"/>
          <a:stretch>
            <a:fillRect/>
          </a:stretch>
        </p:blipFill>
        <p:spPr>
          <a:xfrm rot="5400000">
            <a:off x="6430960" y="460679"/>
            <a:ext cx="5507038" cy="5315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D4F4167-C706-958A-4468-B695D4324E6B}"/>
              </a:ext>
            </a:extLst>
          </p:cNvPr>
          <p:cNvSpPr/>
          <p:nvPr/>
        </p:nvSpPr>
        <p:spPr>
          <a:xfrm>
            <a:off x="6714143" y="6043613"/>
            <a:ext cx="5315932" cy="449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215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r>
              <a:rPr lang="el-GR" sz="1200" dirty="0">
                <a:solidFill>
                  <a:schemeClr val="tx1"/>
                </a:solidFill>
              </a:rPr>
              <a:t>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4362450" cy="1784321"/>
          </a:xfrm>
        </p:spPr>
        <p:txBody>
          <a:bodyPr>
            <a:normAutofit fontScale="90000"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6. Στην  πρώτη  φάση  του Πελοποννησιακού Πολέμου _____. </a:t>
            </a:r>
            <a:br>
              <a:rPr lang="el-GR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657" y="2818123"/>
            <a:ext cx="4980848" cy="30622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sz="8800" dirty="0"/>
              <a:t>πεθαίνει από μολυσματική </a:t>
            </a:r>
          </a:p>
          <a:p>
            <a:pPr marL="0" indent="0">
              <a:buNone/>
            </a:pPr>
            <a:r>
              <a:rPr lang="el-GR" sz="8800" dirty="0"/>
              <a:t>ασθένεια ο Περικλής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DA0D4AB-D717-575C-0113-6842D7C8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33750" r="15260" b="9583"/>
          <a:stretch>
            <a:fillRect/>
          </a:stretch>
        </p:blipFill>
        <p:spPr>
          <a:xfrm>
            <a:off x="5659505" y="365125"/>
            <a:ext cx="5853838" cy="5515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350F3EA-F6C3-14A6-D550-9282460E3E18}"/>
              </a:ext>
            </a:extLst>
          </p:cNvPr>
          <p:cNvSpPr/>
          <p:nvPr/>
        </p:nvSpPr>
        <p:spPr>
          <a:xfrm>
            <a:off x="5659505" y="6119973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228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r>
              <a:rPr lang="el-GR" sz="1200" dirty="0">
                <a:solidFill>
                  <a:schemeClr val="tx1"/>
                </a:solidFill>
              </a:rPr>
              <a:t>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80" y="366616"/>
            <a:ext cx="5537132" cy="2233584"/>
          </a:xfrm>
        </p:spPr>
        <p:txBody>
          <a:bodyPr>
            <a:normAutofit fontScale="90000"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7. Η  δεύτερη  φάση  του Πελοποννησιακού Πολέμου   </a:t>
            </a:r>
            <a:br>
              <a:rPr lang="el-GR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312" y="2314575"/>
            <a:ext cx="5257800" cy="32320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8800" dirty="0"/>
              <a:t>Σικελική εκστρατεία</a:t>
            </a:r>
          </a:p>
        </p:txBody>
      </p:sp>
      <p:pic>
        <p:nvPicPr>
          <p:cNvPr id="4" name="Εικόνα 3" descr="Εικόνα που περιέχει κείμενο, χαρτί, βιβλίο, μελά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7C310EA-088D-D364-F127-897D4C6F2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r="16859" b="23125"/>
          <a:stretch/>
        </p:blipFill>
        <p:spPr>
          <a:xfrm>
            <a:off x="6510337" y="365126"/>
            <a:ext cx="5318058" cy="5009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F288424-512D-4633-AC0B-FC0ECA223BFD}"/>
              </a:ext>
            </a:extLst>
          </p:cNvPr>
          <p:cNvSpPr/>
          <p:nvPr/>
        </p:nvSpPr>
        <p:spPr>
          <a:xfrm>
            <a:off x="6338887" y="5709103"/>
            <a:ext cx="5489508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249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67" y="384998"/>
            <a:ext cx="5462589" cy="2233584"/>
          </a:xfrm>
        </p:spPr>
        <p:txBody>
          <a:bodyPr>
            <a:normAutofit fontScale="90000"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8. Η τρίτη φάση  του Πελοποννησιακού Πολέμου   </a:t>
            </a:r>
            <a:br>
              <a:rPr lang="el-GR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4" y="2618582"/>
            <a:ext cx="5705476" cy="30622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sz="8800" dirty="0" err="1"/>
              <a:t>Δεκελεικός</a:t>
            </a:r>
            <a:r>
              <a:rPr lang="el-GR" sz="8800" dirty="0"/>
              <a:t>  πόλεμος (Πολιορκία  της Αθήνας από τη Σπάρτη)</a:t>
            </a:r>
          </a:p>
        </p:txBody>
      </p:sp>
      <p:pic>
        <p:nvPicPr>
          <p:cNvPr id="4" name="Εικόνα 3" descr="Εικόνα που περιέχει κείμενο, χάρτης, βιβλίο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19BB232-68D4-B935-0F1D-F649E7AFA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45000" r="61551" b="17500"/>
          <a:stretch>
            <a:fillRect/>
          </a:stretch>
        </p:blipFill>
        <p:spPr>
          <a:xfrm>
            <a:off x="6301088" y="234174"/>
            <a:ext cx="5638500" cy="5466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2DB44FC-A8AF-D426-EDF9-F015982AEE86}"/>
              </a:ext>
            </a:extLst>
          </p:cNvPr>
          <p:cNvSpPr/>
          <p:nvPr/>
        </p:nvSpPr>
        <p:spPr>
          <a:xfrm>
            <a:off x="5336389" y="5995176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137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2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12" y="483051"/>
            <a:ext cx="5948363" cy="2233584"/>
          </a:xfrm>
        </p:spPr>
        <p:txBody>
          <a:bodyPr>
            <a:normAutofit fontScale="90000"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9. Το τέλος  του Πελοποννησιακού  πολέμου  ανέδειξε  </a:t>
            </a:r>
            <a:r>
              <a:rPr lang="el-GR" sz="4000">
                <a:solidFill>
                  <a:srgbClr val="FF0000"/>
                </a:solidFill>
              </a:rPr>
              <a:t>νικήτρια τη  </a:t>
            </a:r>
            <a:r>
              <a:rPr lang="el-GR" sz="4000" dirty="0">
                <a:solidFill>
                  <a:srgbClr val="FF0000"/>
                </a:solidFill>
              </a:rPr>
              <a:t>____.</a:t>
            </a:r>
            <a:br>
              <a:rPr lang="el-GR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8709"/>
            <a:ext cx="10515600" cy="3062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8800" dirty="0"/>
              <a:t>Σπάρτη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CFF1EC8-46F9-AE87-32F0-268B86C09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8333" r="16198"/>
          <a:stretch>
            <a:fillRect/>
          </a:stretch>
        </p:blipFill>
        <p:spPr>
          <a:xfrm>
            <a:off x="5986463" y="271463"/>
            <a:ext cx="5800725" cy="5529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6E0E80D-1131-B97A-FE8F-B07CE2C286B4}"/>
              </a:ext>
            </a:extLst>
          </p:cNvPr>
          <p:cNvSpPr/>
          <p:nvPr/>
        </p:nvSpPr>
        <p:spPr>
          <a:xfrm>
            <a:off x="5572952" y="6372939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1</a:t>
            </a:r>
            <a:r>
              <a:rPr lang="el-GR" sz="1200" dirty="0">
                <a:solidFill>
                  <a:schemeClr val="tx1"/>
                </a:solidFill>
              </a:rPr>
              <a:t>87.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52" y="219983"/>
            <a:ext cx="5028373" cy="1994580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10. Οι  Σπαρτιάτες  επέβαλαν  στους Αθηναίους _____.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586202"/>
            <a:ext cx="3814764" cy="3062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8800" dirty="0" err="1"/>
              <a:t>βαρείς</a:t>
            </a:r>
            <a:r>
              <a:rPr lang="el-GR" sz="8800" dirty="0"/>
              <a:t> όρους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8AC16A-F719-0A8B-EA4B-9140ECB50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8333" r="16198"/>
          <a:stretch>
            <a:fillRect/>
          </a:stretch>
        </p:blipFill>
        <p:spPr>
          <a:xfrm>
            <a:off x="5343525" y="328613"/>
            <a:ext cx="6386513" cy="5457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59D093C-D9D4-B993-E24F-3CB67B3427DF}"/>
              </a:ext>
            </a:extLst>
          </p:cNvPr>
          <p:cNvSpPr/>
          <p:nvPr/>
        </p:nvSpPr>
        <p:spPr>
          <a:xfrm>
            <a:off x="5572952" y="6372939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1</a:t>
            </a:r>
            <a:r>
              <a:rPr lang="el-GR" sz="1200" dirty="0">
                <a:solidFill>
                  <a:schemeClr val="tx1"/>
                </a:solidFill>
              </a:rPr>
              <a:t>87.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8F71A-B0AD-C4A6-8C0E-9D824DC48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2E67B-85EF-CC9A-1F30-3D6526AF5FCD}"/>
              </a:ext>
            </a:extLst>
          </p:cNvPr>
          <p:cNvSpPr txBox="1"/>
          <p:nvPr/>
        </p:nvSpPr>
        <p:spPr>
          <a:xfrm>
            <a:off x="268784" y="808464"/>
            <a:ext cx="434607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Τα αποτελέσματα (συνέπειες) του Πελοποννησιακού πολέμου :</a:t>
            </a:r>
            <a:endParaRPr lang="en-US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l-G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α) Πολλές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_______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είχαν ερειπωθεί.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l-G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β) Η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_________ 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είχε εγκαταλειφθεί από τους κατοίκους της.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l-G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γ) Οι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______ 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ήταν χιλιάδες.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l-G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δ) Ο Πελοποννησιακός πόλεμος επέτρεψε στους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________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να αναμειχθούν στα ελληνικά πράγματα.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9588D0E-4B9B-AF90-AB8C-6C49D9B6E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4629" r="10834" b="9537"/>
          <a:stretch>
            <a:fillRect/>
          </a:stretch>
        </p:blipFill>
        <p:spPr>
          <a:xfrm rot="5400000">
            <a:off x="5607041" y="-136532"/>
            <a:ext cx="5649927" cy="6596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2BA7922-CE03-5EE5-C325-6BEAD920C66D}"/>
              </a:ext>
            </a:extLst>
          </p:cNvPr>
          <p:cNvSpPr/>
          <p:nvPr/>
        </p:nvSpPr>
        <p:spPr>
          <a:xfrm>
            <a:off x="5359466" y="6148562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215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r>
              <a:rPr lang="el-GR" sz="1200" dirty="0">
                <a:solidFill>
                  <a:schemeClr val="tx1"/>
                </a:solidFill>
              </a:rPr>
              <a:t>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15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3EFF04-2BD7-6E74-8EA1-23B1819FCCE5}"/>
              </a:ext>
            </a:extLst>
          </p:cNvPr>
          <p:cNvSpPr txBox="1"/>
          <p:nvPr/>
        </p:nvSpPr>
        <p:spPr>
          <a:xfrm>
            <a:off x="332781" y="1228397"/>
            <a:ext cx="596800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l-GR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Τα αποτελέσματα (συνέπειες) του Πελοποννησιακού πολέμου :</a:t>
            </a:r>
            <a:endParaRPr lang="en-US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endParaRPr lang="el-G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α) Πολλές πόλεις είχαν ερειπωθεί.</a:t>
            </a: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β) Η ύπαιθρος είχε εγκαταλειφθεί από τους κατοίκους της.</a:t>
            </a: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γ) Οι νεκροί ήταν χιλιάδες.</a:t>
            </a: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δ) Διαβρώθηκε ο ψυχικός κόσμος των ανθρώπων και οι ηθικές τους αξίες κατέρρευσαν.</a:t>
            </a:r>
          </a:p>
          <a:p>
            <a:pPr algn="l">
              <a:buNone/>
            </a:pP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ε) Οι κοινωνικές δομές ανατράπηκαν.</a:t>
            </a:r>
          </a:p>
          <a:p>
            <a:pPr algn="l">
              <a:buNone/>
            </a:pPr>
            <a:r>
              <a:rPr lang="el-GR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στ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Η θρησκευτική πίστη αντικαταστάθηκε από αμφισβήτηση.</a:t>
            </a:r>
          </a:p>
          <a:p>
            <a:pPr algn="l"/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ζ) Ο Πελοποννησιακός πόλεμος επέτρεψε στους Πέρσες να αναμειχθούν στα ελληνικά πράγματα.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6AAC9F0-CC79-FEC4-28DC-BA7ED59DB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4629" r="10834" b="9537"/>
          <a:stretch>
            <a:fillRect/>
          </a:stretch>
        </p:blipFill>
        <p:spPr>
          <a:xfrm rot="5400000">
            <a:off x="6361897" y="732627"/>
            <a:ext cx="5649927" cy="4800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1D8C620-7D37-0717-161D-73284BC05A8E}"/>
              </a:ext>
            </a:extLst>
          </p:cNvPr>
          <p:cNvSpPr/>
          <p:nvPr/>
        </p:nvSpPr>
        <p:spPr>
          <a:xfrm>
            <a:off x="5359466" y="6148562"/>
            <a:ext cx="6370570" cy="37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>
                <a:solidFill>
                  <a:schemeClr val="tx1"/>
                </a:solidFill>
              </a:rPr>
              <a:t>Νικόλαος Ανδριώτης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κ.ά., </a:t>
            </a:r>
            <a:r>
              <a:rPr lang="el-GR" sz="1200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sz="1200" dirty="0">
                <a:solidFill>
                  <a:schemeClr val="tx1"/>
                </a:solidFill>
              </a:rPr>
              <a:t>,  τ. Γ1, Αθήνα 1971,  σελ.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l-GR" sz="1200" dirty="0">
                <a:solidFill>
                  <a:schemeClr val="tx1"/>
                </a:solidFill>
              </a:rPr>
              <a:t>215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r>
              <a:rPr lang="el-GR" sz="1200" dirty="0">
                <a:solidFill>
                  <a:schemeClr val="tx1"/>
                </a:solidFill>
              </a:rPr>
              <a:t>  </a:t>
            </a:r>
            <a:endParaRPr lang="el-C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9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: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Κατσουλάκος, Γεωργία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σ. </a:t>
            </a:r>
            <a:r>
              <a:rPr lang="en-US" dirty="0">
                <a:solidFill>
                  <a:schemeClr val="tx1"/>
                </a:solidFill>
                <a:ea typeface="Aptos" panose="020B0004020202020204" pitchFamily="34" charset="0"/>
              </a:rPr>
              <a:t>82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-</a:t>
            </a:r>
            <a:r>
              <a:rPr lang="en-US" dirty="0">
                <a:solidFill>
                  <a:schemeClr val="tx1"/>
                </a:solidFill>
                <a:ea typeface="Aptos" panose="020B0004020202020204" pitchFamily="34" charset="0"/>
              </a:rPr>
              <a:t>88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</a:t>
            </a:r>
            <a:endParaRPr lang="el-CY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847E129-8A5A-D16B-595E-4D03D42C32D9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187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κείμενο, χάρτης, Άτλα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E1BFFAD-939D-77C3-8511-07F0CC165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2798" r="16562" b="5208"/>
          <a:stretch/>
        </p:blipFill>
        <p:spPr>
          <a:xfrm>
            <a:off x="192153" y="51028"/>
            <a:ext cx="11807691" cy="5537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91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άρτ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4F13C28-61C2-63C9-DDA6-73361AAF8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92"/>
          <a:stretch/>
        </p:blipFill>
        <p:spPr>
          <a:xfrm rot="5400000">
            <a:off x="3098006" y="-2487099"/>
            <a:ext cx="5500688" cy="1099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8CC3BC9-1770-BDF4-4A0E-57CEB1F04B19}"/>
              </a:ext>
            </a:extLst>
          </p:cNvPr>
          <p:cNvSpPr/>
          <p:nvPr/>
        </p:nvSpPr>
        <p:spPr>
          <a:xfrm>
            <a:off x="4750598" y="5970868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129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5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99420-B28C-5BA8-8672-21EC387E6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ED22640-BDE7-8B47-E7C3-7FB6CAC7C4BA}"/>
              </a:ext>
            </a:extLst>
          </p:cNvPr>
          <p:cNvSpPr/>
          <p:nvPr/>
        </p:nvSpPr>
        <p:spPr>
          <a:xfrm>
            <a:off x="5098266" y="6015037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130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κείμενο, χάρτης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7998448-13E2-4B58-E467-4736D314E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4352" r="16667" b="3982"/>
          <a:stretch/>
        </p:blipFill>
        <p:spPr>
          <a:xfrm rot="5400000">
            <a:off x="3101042" y="-2629555"/>
            <a:ext cx="5756555" cy="11444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30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AC4EA-819F-4788-3480-783E97D1F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9B8EE23-9BD6-D8A1-82D8-02C68828B424}"/>
              </a:ext>
            </a:extLst>
          </p:cNvPr>
          <p:cNvSpPr/>
          <p:nvPr/>
        </p:nvSpPr>
        <p:spPr>
          <a:xfrm>
            <a:off x="192154" y="6023201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Νικόλαος Ανδριώτης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κ.ά., </a:t>
            </a:r>
            <a:r>
              <a:rPr lang="el-GR" i="1" dirty="0">
                <a:solidFill>
                  <a:schemeClr val="tx1"/>
                </a:solidFill>
              </a:rPr>
              <a:t>Ιστορία του Ελληνικού Έθνους</a:t>
            </a:r>
            <a:r>
              <a:rPr lang="el-GR" dirty="0">
                <a:solidFill>
                  <a:schemeClr val="tx1"/>
                </a:solidFill>
              </a:rPr>
              <a:t>,  τ. Γ1, Αθήνα 1971,  σελ.</a:t>
            </a:r>
            <a:r>
              <a:rPr lang="en-US" dirty="0">
                <a:solidFill>
                  <a:schemeClr val="tx1"/>
                </a:solidFill>
              </a:rPr>
              <a:t> 249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Εικόνα 4" descr="Εικόνα που περιέχει κείμενο, χαρτί, βιβλίο, μελά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B1FFB4C-F13D-93A9-F194-D63E4035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r="16859" b="23125"/>
          <a:stretch/>
        </p:blipFill>
        <p:spPr>
          <a:xfrm>
            <a:off x="192154" y="214311"/>
            <a:ext cx="11807691" cy="5272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83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ζωγραφι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3A206E8-3888-6F06-5C1E-0EEFE4847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 r="46458" b="6062"/>
          <a:stretch/>
        </p:blipFill>
        <p:spPr>
          <a:xfrm rot="5400000">
            <a:off x="3214688" y="-2700335"/>
            <a:ext cx="5614989" cy="11358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B3F5994-3178-2E69-3B25-98A4776D92BA}"/>
              </a:ext>
            </a:extLst>
          </p:cNvPr>
          <p:cNvSpPr/>
          <p:nvPr/>
        </p:nvSpPr>
        <p:spPr>
          <a:xfrm>
            <a:off x="4841091" y="6057899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135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92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F844A37-7D65-8905-9B90-FB7DB5E79F3E}"/>
              </a:ext>
            </a:extLst>
          </p:cNvPr>
          <p:cNvSpPr/>
          <p:nvPr/>
        </p:nvSpPr>
        <p:spPr>
          <a:xfrm>
            <a:off x="4841091" y="6057899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135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κείμενο, χάρτης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AB12AE8-3E1E-0425-ECEF-A04188936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4" r="11666"/>
          <a:stretch/>
        </p:blipFill>
        <p:spPr>
          <a:xfrm rot="5400000">
            <a:off x="3205162" y="-2781300"/>
            <a:ext cx="5372099" cy="11506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601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4005A-EE81-2A31-96E1-6D15C8C19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C963E4C-0C24-8FB7-950B-8BF1E7C45676}"/>
              </a:ext>
            </a:extLst>
          </p:cNvPr>
          <p:cNvSpPr/>
          <p:nvPr/>
        </p:nvSpPr>
        <p:spPr>
          <a:xfrm>
            <a:off x="5341154" y="6057899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137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κείμενο, χάρτης, βιβλίο, χαρτί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7D722FB-05A4-70D1-D8CE-01A276EBD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21677" b="17500"/>
          <a:stretch/>
        </p:blipFill>
        <p:spPr>
          <a:xfrm>
            <a:off x="242888" y="171451"/>
            <a:ext cx="11687175" cy="5657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43249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1105</Words>
  <Application>Microsoft Office PowerPoint</Application>
  <PresentationFormat>Ευρεία οθόνη</PresentationFormat>
  <Paragraphs>113</Paragraphs>
  <Slides>27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1. Αναγνωρίζω  τον χάρτη  της  ____.</vt:lpstr>
      <vt:lpstr>2. Ένοπλη σύγκρουση ατόμων ή ομάδων που ανήκουν στο ίδιο ευρύτερο σύνολο (κυρίως φυλή, έθνος, κράτος, οργάνωση κτλ.).</vt:lpstr>
      <vt:lpstr>3. Πώς  ονομάζεται ο  εμφύλιος πόλεμος  που ξεκίνησε το 431 π.Χ και έληξε το 404 π.Χ. (Κλασική Εποχή );</vt:lpstr>
      <vt:lpstr> 4. Στον Πελοποννησιακός Πόλεμος συγκρούεται  ______ .   </vt:lpstr>
      <vt:lpstr>5. Η  πρώτη  φάση  του Πελοποννησιακού Πολέμου :  </vt:lpstr>
      <vt:lpstr>6. Στην  πρώτη  φάση  του Πελοποννησιακού Πολέμου _____.  </vt:lpstr>
      <vt:lpstr>7. Η  δεύτερη  φάση  του Πελοποννησιακού Πολέμου    </vt:lpstr>
      <vt:lpstr>8. Η τρίτη φάση  του Πελοποννησιακού Πολέμου    </vt:lpstr>
      <vt:lpstr>9. Το τέλος  του Πελοποννησιακού  πολέμου  ανέδειξε  νικήτρια τη  ____. </vt:lpstr>
      <vt:lpstr>10. Οι  Σπαρτιάτες  επέβαλαν  στους Αθηναίους _____.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675</cp:revision>
  <cp:lastPrinted>2024-12-16T05:00:07Z</cp:lastPrinted>
  <dcterms:created xsi:type="dcterms:W3CDTF">2024-09-11T17:26:53Z</dcterms:created>
  <dcterms:modified xsi:type="dcterms:W3CDTF">2026-05-08T11:33:31Z</dcterms:modified>
</cp:coreProperties>
</file>