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30" r:id="rId2"/>
    <p:sldId id="450" r:id="rId3"/>
    <p:sldId id="451" r:id="rId4"/>
    <p:sldId id="262" r:id="rId5"/>
    <p:sldId id="256" r:id="rId6"/>
    <p:sldId id="257" r:id="rId7"/>
    <p:sldId id="265" r:id="rId8"/>
    <p:sldId id="260" r:id="rId9"/>
    <p:sldId id="266" r:id="rId10"/>
    <p:sldId id="440" r:id="rId11"/>
    <p:sldId id="392" r:id="rId12"/>
    <p:sldId id="394" r:id="rId13"/>
    <p:sldId id="393" r:id="rId14"/>
    <p:sldId id="395" r:id="rId15"/>
    <p:sldId id="550" r:id="rId16"/>
    <p:sldId id="396" r:id="rId17"/>
    <p:sldId id="548" r:id="rId18"/>
    <p:sldId id="549" r:id="rId19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05/15/2026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55. Α2_Θεματικός κύκλος 1: Προσωπικές ιστορίες_ Παραγωγή </a:t>
            </a:r>
            <a:r>
              <a:rPr lang="el-GR">
                <a:solidFill>
                  <a:schemeClr val="tx1"/>
                </a:solidFill>
              </a:rPr>
              <a:t>γραπτού λόγου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297741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Man Στοκ Εικονογραφήσεις, Vectors, &amp; Clipart – (1,447,143 Στοκ  Εικονογραφήσεις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65" y="333251"/>
            <a:ext cx="2735192" cy="268515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30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303" y="3197562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373" y="333251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3214039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Άγχος ελεύθερη γυναίκα κινούμενα σχέδια Διάνυσμα από ©lineartestpilot  50490303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91" y="3373730"/>
            <a:ext cx="2782934" cy="278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700465" y="245023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461028" y="252289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25373" y="2512541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326797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841332" y="579141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8287521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 rot="2884270">
            <a:off x="6383375" y="2857132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7812356">
            <a:off x="3906682" y="169490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884270">
            <a:off x="10759598" y="-9240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812356">
            <a:off x="7966451" y="2758339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0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297741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artoon Man Στοκ Εικονογραφήσεις, Vectors, &amp; Clipart – (1,447,143 Στοκ  Εικονογραφήσεις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465" y="333251"/>
            <a:ext cx="2735192" cy="268515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30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303" y="3197562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Ο μπαμπάς ξαναπαντρεύεται! - Μαζί Για Το Παιδί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373" y="333251"/>
            <a:ext cx="3138040" cy="263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χωρισμένο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7521" y="3214039"/>
            <a:ext cx="3314700" cy="261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Άγχος ελεύθερη γυναίκα κινούμενα σχέδια Διάνυσμα από ©lineartestpilot  50490303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91" y="3373730"/>
            <a:ext cx="2782934" cy="2782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700465" y="2100649"/>
            <a:ext cx="2735192" cy="9177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ελεύθερος   ανύπανδρος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577275" y="2318511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χωρισμένος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20269" y="5818789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παντρεμένη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41332" y="5791415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 rot="2884270">
            <a:off x="6401563" y="2906500"/>
            <a:ext cx="830437" cy="8583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7812356">
            <a:off x="3766889" y="351464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rot="2884270">
            <a:off x="10759598" y="-9240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 rot="17812356">
            <a:off x="7508701" y="2782108"/>
            <a:ext cx="1162974" cy="11832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797455" y="5616622"/>
            <a:ext cx="2862340" cy="9177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ελεύθερη   ανύπανδρη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67084" y="2324418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παντρεμένος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577275" y="5777787"/>
            <a:ext cx="2735192" cy="5681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>
                <a:solidFill>
                  <a:schemeClr val="tx1"/>
                </a:solidFill>
              </a:rPr>
              <a:t>χωρισμένη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6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1025" y="1374419"/>
            <a:ext cx="11469950" cy="4109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είμαι   φοιτητής  /  είμαι φοιτήτρια  : σ _ _ _ _ _ _ω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αδερφός του  μπαμπά  / αδερφός  της  μαμάς  :  θ _ _ _ς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σινεμά :  κ _ _ _ _ _ _ _ _ _ _ _ _ς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ανύπαντρος :  ε _ _ _ _ _ _ _ 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ανύπαντρη :  ε _ _ _ _ _ _ η</a:t>
            </a:r>
          </a:p>
          <a:p>
            <a:r>
              <a:rPr lang="el-GR" sz="3200" dirty="0">
                <a:solidFill>
                  <a:schemeClr val="tx1"/>
                </a:solidFill>
              </a:rPr>
              <a:t>ποδόσφαιρο, μπάσκετ, βόλεϊ  : ά _ _ _ _α</a:t>
            </a:r>
          </a:p>
          <a:p>
            <a:endParaRPr lang="el-GR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251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1025" y="1374419"/>
            <a:ext cx="11469950" cy="4109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είμαι   φοιτητής  /  είμαι φοιτήτρια  : </a:t>
            </a:r>
            <a:r>
              <a:rPr lang="el-GR" sz="3200" dirty="0">
                <a:solidFill>
                  <a:srgbClr val="FF0000"/>
                </a:solidFill>
              </a:rPr>
              <a:t>σπουδάζω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αδερφός του  μπαμπά  / αδερφός  της  μαμάς  :  </a:t>
            </a:r>
            <a:r>
              <a:rPr lang="el-GR" sz="3200" dirty="0">
                <a:solidFill>
                  <a:srgbClr val="FF0000"/>
                </a:solidFill>
              </a:rPr>
              <a:t>θείος</a:t>
            </a:r>
            <a:r>
              <a:rPr lang="el-GR" sz="3200" dirty="0">
                <a:solidFill>
                  <a:schemeClr val="tx1"/>
                </a:solidFill>
              </a:rPr>
              <a:t>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σινεμά :  </a:t>
            </a:r>
            <a:r>
              <a:rPr lang="el-GR" sz="3200" dirty="0">
                <a:solidFill>
                  <a:srgbClr val="FF0000"/>
                </a:solidFill>
              </a:rPr>
              <a:t>κινηματόγραφός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ανύπαντρος :  </a:t>
            </a:r>
            <a:r>
              <a:rPr lang="el-GR" sz="3200" dirty="0">
                <a:solidFill>
                  <a:srgbClr val="FF0000"/>
                </a:solidFill>
              </a:rPr>
              <a:t>ελεύθερος</a:t>
            </a:r>
          </a:p>
          <a:p>
            <a:r>
              <a:rPr lang="el-GR" sz="3200" dirty="0">
                <a:solidFill>
                  <a:schemeClr val="tx1"/>
                </a:solidFill>
              </a:rPr>
              <a:t>ανύπαντρη :  </a:t>
            </a:r>
            <a:r>
              <a:rPr lang="el-GR" sz="3200" dirty="0">
                <a:solidFill>
                  <a:srgbClr val="FF0000"/>
                </a:solidFill>
              </a:rPr>
              <a:t>ελεύθερη</a:t>
            </a:r>
          </a:p>
          <a:p>
            <a:r>
              <a:rPr lang="el-GR" sz="3200" dirty="0">
                <a:solidFill>
                  <a:schemeClr val="tx1"/>
                </a:solidFill>
              </a:rPr>
              <a:t>ποδόσφαιρο, μπάσκετ, βόλεϊ  : </a:t>
            </a:r>
            <a:r>
              <a:rPr lang="el-GR" sz="3200" dirty="0">
                <a:solidFill>
                  <a:srgbClr val="FF0000"/>
                </a:solidFill>
              </a:rPr>
              <a:t>άθλημα</a:t>
            </a:r>
          </a:p>
          <a:p>
            <a:endParaRPr lang="el-GR" dirty="0">
              <a:solidFill>
                <a:schemeClr val="tx1"/>
              </a:solidFill>
            </a:endParaRPr>
          </a:p>
          <a:p>
            <a:endParaRPr lang="el-GR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82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δημοσιογράφος Στοκ Εικονογραφήσεις, Vectors, &amp; Clipart ...">
            <a:extLst>
              <a:ext uri="{FF2B5EF4-FFF2-40B4-BE49-F238E27FC236}">
                <a16:creationId xmlns:a16="http://schemas.microsoft.com/office/drawing/2014/main" id="{AE5ECC8D-81DB-FC80-20BE-AC556E088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943" y="1126671"/>
            <a:ext cx="4604657" cy="460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0C0A1D-FFE6-5F07-9205-A669061634DD}"/>
              </a:ext>
            </a:extLst>
          </p:cNvPr>
          <p:cNvSpPr txBox="1"/>
          <p:nvPr/>
        </p:nvSpPr>
        <p:spPr>
          <a:xfrm>
            <a:off x="6248402" y="2939924"/>
            <a:ext cx="47679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b="1" dirty="0">
                <a:solidFill>
                  <a:schemeClr val="tx1"/>
                </a:solidFill>
              </a:rPr>
              <a:t>Εσύ  έχεις φίλους; 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956140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00A35-234C-2619-2743-E5C9F5898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F47C4E4-E104-E2ED-0677-D9D1BBC58512}"/>
              </a:ext>
            </a:extLst>
          </p:cNvPr>
          <p:cNvSpPr/>
          <p:nvPr/>
        </p:nvSpPr>
        <p:spPr>
          <a:xfrm>
            <a:off x="3594082" y="529279"/>
            <a:ext cx="8173375" cy="556260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Έχω πολλούς  φίλους.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Έχω  λίγους  φίλους.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Η αγαπημένη  μου φίλη είναι η  ______.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Ο αγαπημένος  μου φίλος  είναι ο ______.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____ χρονών.  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μαθητής.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μαθήτρια.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από  τη Συρία.</a:t>
            </a:r>
          </a:p>
          <a:p>
            <a:r>
              <a:rPr lang="el-GR" sz="3200" dirty="0">
                <a:solidFill>
                  <a:schemeClr val="tx1"/>
                </a:solidFill>
              </a:rPr>
              <a:t>Είναι  από  τη Ρωσία.</a:t>
            </a: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05925DCA-FF7B-1E57-78D8-E142D53FBCB6}"/>
              </a:ext>
            </a:extLst>
          </p:cNvPr>
          <p:cNvSpPr/>
          <p:nvPr/>
        </p:nvSpPr>
        <p:spPr>
          <a:xfrm>
            <a:off x="87087" y="174171"/>
            <a:ext cx="3506995" cy="300445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Χρησιμοποίησα  </a:t>
            </a:r>
          </a:p>
          <a:p>
            <a:pPr algn="ctr"/>
            <a:r>
              <a:rPr lang="el-GR" sz="3200" b="1" dirty="0">
                <a:solidFill>
                  <a:schemeClr val="tx1"/>
                </a:solidFill>
              </a:rPr>
              <a:t>τις προτάσεις; </a:t>
            </a:r>
          </a:p>
        </p:txBody>
      </p:sp>
      <p:pic>
        <p:nvPicPr>
          <p:cNvPr id="5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7884F1D5-A4FF-69E7-C517-62BB6DEE6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91" y="3603172"/>
            <a:ext cx="2366877" cy="275408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8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3" name="Picture 2" descr="Επίπεδη σχεδίαση ισλαμικό τζαμί κινούμενα σχέδια.">
            <a:extLst>
              <a:ext uri="{FF2B5EF4-FFF2-40B4-BE49-F238E27FC236}">
                <a16:creationId xmlns:a16="http://schemas.microsoft.com/office/drawing/2014/main" id="{4AAA0D15-9427-1308-B98E-69496C335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8090" y="1710118"/>
            <a:ext cx="2275795" cy="225492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Εκκλησία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2F2A89CF-836A-CC5F-6E4B-E8DE44266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069" y="2136239"/>
            <a:ext cx="1543074" cy="194427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735A324D-6748-C9A5-EA0E-A72C9F8DEDCF}"/>
              </a:ext>
            </a:extLst>
          </p:cNvPr>
          <p:cNvSpPr/>
          <p:nvPr/>
        </p:nvSpPr>
        <p:spPr>
          <a:xfrm rot="18646688">
            <a:off x="4269657" y="799645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0F119DB5-FB63-6AC8-C351-7F7410A2F1E0}"/>
              </a:ext>
            </a:extLst>
          </p:cNvPr>
          <p:cNvSpPr/>
          <p:nvPr/>
        </p:nvSpPr>
        <p:spPr>
          <a:xfrm rot="11999322">
            <a:off x="6609014" y="1868286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Βέλος: Δεξιό 6">
            <a:extLst>
              <a:ext uri="{FF2B5EF4-FFF2-40B4-BE49-F238E27FC236}">
                <a16:creationId xmlns:a16="http://schemas.microsoft.com/office/drawing/2014/main" id="{0194D27D-E2AA-7018-C6F2-934097A5B57B}"/>
              </a:ext>
            </a:extLst>
          </p:cNvPr>
          <p:cNvSpPr/>
          <p:nvPr/>
        </p:nvSpPr>
        <p:spPr>
          <a:xfrm rot="3787842">
            <a:off x="8730542" y="4331948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Βέλος: Δεξιό 7">
            <a:extLst>
              <a:ext uri="{FF2B5EF4-FFF2-40B4-BE49-F238E27FC236}">
                <a16:creationId xmlns:a16="http://schemas.microsoft.com/office/drawing/2014/main" id="{E6867B6E-A0FF-FE58-07DB-630F8A5BFF73}"/>
              </a:ext>
            </a:extLst>
          </p:cNvPr>
          <p:cNvSpPr/>
          <p:nvPr/>
        </p:nvSpPr>
        <p:spPr>
          <a:xfrm rot="18646688">
            <a:off x="9173986" y="1135664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Βέλος: Δεξιό 9">
            <a:extLst>
              <a:ext uri="{FF2B5EF4-FFF2-40B4-BE49-F238E27FC236}">
                <a16:creationId xmlns:a16="http://schemas.microsoft.com/office/drawing/2014/main" id="{FE5CAD58-C34F-B9B1-EE7C-DA83A773F118}"/>
              </a:ext>
            </a:extLst>
          </p:cNvPr>
          <p:cNvSpPr/>
          <p:nvPr/>
        </p:nvSpPr>
        <p:spPr>
          <a:xfrm rot="7722489">
            <a:off x="1513943" y="3794184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Βέλος: Δεξιό 10">
            <a:extLst>
              <a:ext uri="{FF2B5EF4-FFF2-40B4-BE49-F238E27FC236}">
                <a16:creationId xmlns:a16="http://schemas.microsoft.com/office/drawing/2014/main" id="{690098D6-BA81-4AB0-0B1E-DE0BC93CB4A5}"/>
              </a:ext>
            </a:extLst>
          </p:cNvPr>
          <p:cNvSpPr/>
          <p:nvPr/>
        </p:nvSpPr>
        <p:spPr>
          <a:xfrm rot="2429790">
            <a:off x="4522911" y="3754000"/>
            <a:ext cx="1839686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0B8BB2FC-E412-E2CA-DE19-97536FAB4B21}"/>
              </a:ext>
            </a:extLst>
          </p:cNvPr>
          <p:cNvSpPr/>
          <p:nvPr/>
        </p:nvSpPr>
        <p:spPr>
          <a:xfrm>
            <a:off x="942190" y="5475514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μουσουλμάνος</a:t>
            </a:r>
          </a:p>
          <a:p>
            <a:pPr algn="ctr"/>
            <a:endParaRPr lang="el-GR" dirty="0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FC113160-8653-33F4-C4E0-C2183F1B109D}"/>
              </a:ext>
            </a:extLst>
          </p:cNvPr>
          <p:cNvSpPr/>
          <p:nvPr/>
        </p:nvSpPr>
        <p:spPr>
          <a:xfrm>
            <a:off x="1859861" y="163072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τζαμί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F1237086-F7F9-2173-BC1A-D783443CB2DE}"/>
              </a:ext>
            </a:extLst>
          </p:cNvPr>
          <p:cNvSpPr/>
          <p:nvPr/>
        </p:nvSpPr>
        <p:spPr>
          <a:xfrm>
            <a:off x="4508647" y="5191422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μουσουλμάνα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CEFF3BA8-C905-4A6D-4DE4-5F5D2987A98A}"/>
              </a:ext>
            </a:extLst>
          </p:cNvPr>
          <p:cNvSpPr/>
          <p:nvPr/>
        </p:nvSpPr>
        <p:spPr>
          <a:xfrm>
            <a:off x="10332139" y="268879"/>
            <a:ext cx="1679671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εκκλησία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D12386B3-4CBC-238C-925E-27EA06A1E9C7}"/>
              </a:ext>
            </a:extLst>
          </p:cNvPr>
          <p:cNvSpPr/>
          <p:nvPr/>
        </p:nvSpPr>
        <p:spPr>
          <a:xfrm>
            <a:off x="8287038" y="5712776"/>
            <a:ext cx="3020210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χριστιανός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27775DC0-166A-D6A1-24C5-7433A05EDA24}"/>
              </a:ext>
            </a:extLst>
          </p:cNvPr>
          <p:cNvSpPr/>
          <p:nvPr/>
        </p:nvSpPr>
        <p:spPr>
          <a:xfrm>
            <a:off x="6005396" y="230299"/>
            <a:ext cx="3020210" cy="87298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ραμαζάνι</a:t>
            </a:r>
          </a:p>
        </p:txBody>
      </p:sp>
      <p:sp>
        <p:nvSpPr>
          <p:cNvPr id="18" name="Βέλος: Δεξιό 17">
            <a:extLst>
              <a:ext uri="{FF2B5EF4-FFF2-40B4-BE49-F238E27FC236}">
                <a16:creationId xmlns:a16="http://schemas.microsoft.com/office/drawing/2014/main" id="{8595A202-ED9E-AC84-72DF-C391356487E0}"/>
              </a:ext>
            </a:extLst>
          </p:cNvPr>
          <p:cNvSpPr/>
          <p:nvPr/>
        </p:nvSpPr>
        <p:spPr>
          <a:xfrm rot="14446371">
            <a:off x="2293792" y="980471"/>
            <a:ext cx="1152089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Βέλος: Δεξιό 18">
            <a:extLst>
              <a:ext uri="{FF2B5EF4-FFF2-40B4-BE49-F238E27FC236}">
                <a16:creationId xmlns:a16="http://schemas.microsoft.com/office/drawing/2014/main" id="{774DD3BE-538B-07CF-02E4-8ACCFC1F2174}"/>
              </a:ext>
            </a:extLst>
          </p:cNvPr>
          <p:cNvSpPr/>
          <p:nvPr/>
        </p:nvSpPr>
        <p:spPr>
          <a:xfrm rot="8920562">
            <a:off x="7394525" y="3442746"/>
            <a:ext cx="1083051" cy="925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1075E3EE-C2E7-515D-055A-213030FEBFB2}"/>
              </a:ext>
            </a:extLst>
          </p:cNvPr>
          <p:cNvSpPr/>
          <p:nvPr/>
        </p:nvSpPr>
        <p:spPr>
          <a:xfrm>
            <a:off x="5827430" y="3121911"/>
            <a:ext cx="1679671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χριστιανή</a:t>
            </a:r>
          </a:p>
        </p:txBody>
      </p:sp>
      <p:sp>
        <p:nvSpPr>
          <p:cNvPr id="21" name="Ορθογώνιο: Στρογγύλεμα γωνιών 20">
            <a:extLst>
              <a:ext uri="{FF2B5EF4-FFF2-40B4-BE49-F238E27FC236}">
                <a16:creationId xmlns:a16="http://schemas.microsoft.com/office/drawing/2014/main" id="{640278AB-1F1F-4434-9EFC-41E724184040}"/>
              </a:ext>
            </a:extLst>
          </p:cNvPr>
          <p:cNvSpPr/>
          <p:nvPr/>
        </p:nvSpPr>
        <p:spPr>
          <a:xfrm>
            <a:off x="5260571" y="1706620"/>
            <a:ext cx="1346958" cy="87298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νηστεία</a:t>
            </a:r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6 Γένια ιδέες για αποθήκευση σήμερα | στυλ γενειάδων, γενειάδα, άνδρες με  μούσι και άλλα">
            <a:extLst>
              <a:ext uri="{FF2B5EF4-FFF2-40B4-BE49-F238E27FC236}">
                <a16:creationId xmlns:a16="http://schemas.microsoft.com/office/drawing/2014/main" id="{FCA16F17-65F3-636E-F2B1-8982FCE5D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399" y="1041294"/>
            <a:ext cx="845536" cy="7669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086B3B0-8B90-0383-91AA-A1980943D528}"/>
              </a:ext>
            </a:extLst>
          </p:cNvPr>
          <p:cNvSpPr/>
          <p:nvPr/>
        </p:nvSpPr>
        <p:spPr>
          <a:xfrm rot="10466960" flipV="1">
            <a:off x="8893629" y="2306287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μούσι.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3076" name="Picture 4" descr="Γένι - 3,3 εκατομμύρια εικόνες, εικονογραφήσεις και φωτογραφίες στοκ χωρίς  δικαιώματα | Shutterstock">
            <a:extLst>
              <a:ext uri="{FF2B5EF4-FFF2-40B4-BE49-F238E27FC236}">
                <a16:creationId xmlns:a16="http://schemas.microsoft.com/office/drawing/2014/main" id="{7AA1F868-A172-766B-F6DF-117602F201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84" y="1941203"/>
            <a:ext cx="845536" cy="7267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3286DAA-DC50-5484-445D-1DFA3C6B592F}"/>
              </a:ext>
            </a:extLst>
          </p:cNvPr>
          <p:cNvSpPr/>
          <p:nvPr/>
        </p:nvSpPr>
        <p:spPr>
          <a:xfrm rot="10466960" flipV="1">
            <a:off x="8011883" y="1175973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γένια.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1026" name="Picture 2" descr="Καρτούν φαλακρός άντρας με μουστάκι Διάνυσμα από ...">
            <a:extLst>
              <a:ext uri="{FF2B5EF4-FFF2-40B4-BE49-F238E27FC236}">
                <a16:creationId xmlns:a16="http://schemas.microsoft.com/office/drawing/2014/main" id="{6962DD59-C0C6-400F-231F-2242BCDF8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301" y="2817731"/>
            <a:ext cx="772163" cy="72674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5845E6A-6B13-7D6A-2BF2-60AF3EEA5A85}"/>
              </a:ext>
            </a:extLst>
          </p:cNvPr>
          <p:cNvSpPr/>
          <p:nvPr/>
        </p:nvSpPr>
        <p:spPr>
          <a:xfrm rot="10466960" flipV="1">
            <a:off x="8011883" y="3553281"/>
            <a:ext cx="2612571" cy="8817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μουστάκι.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pic>
        <p:nvPicPr>
          <p:cNvPr id="1028" name="Picture 4" descr="Άνδρα φαλακρός καρτούν - εικονογράφηση φορέα Διάνυσμα από ©baavli 28819327">
            <a:extLst>
              <a:ext uri="{FF2B5EF4-FFF2-40B4-BE49-F238E27FC236}">
                <a16:creationId xmlns:a16="http://schemas.microsoft.com/office/drawing/2014/main" id="{D08E682B-6D2C-C644-5BF0-AC1EBDF17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79" y="3755932"/>
            <a:ext cx="772163" cy="7170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C136007-7DAD-A742-51A5-E6E930562955}"/>
              </a:ext>
            </a:extLst>
          </p:cNvPr>
          <p:cNvSpPr/>
          <p:nvPr/>
        </p:nvSpPr>
        <p:spPr>
          <a:xfrm rot="10466960" flipV="1">
            <a:off x="8638818" y="267561"/>
            <a:ext cx="2612571" cy="5423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Είναι φαλακρός.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pic>
        <p:nvPicPr>
          <p:cNvPr id="1030" name="Picture 6" descr="Χαριτωμένο Κορίτσι Κινουμένων Σχεδίων Μακριά Σγουρά Μαλλιά Μεγάλες Μπούκλες  Ντυμένες Διάνυσμα από ©yadviga 662758338">
            <a:extLst>
              <a:ext uri="{FF2B5EF4-FFF2-40B4-BE49-F238E27FC236}">
                <a16:creationId xmlns:a16="http://schemas.microsoft.com/office/drawing/2014/main" id="{4FF5E896-33E1-33ED-05F3-AB5431221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279" y="4937173"/>
            <a:ext cx="720209" cy="7170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B4B1511-A308-9261-C95E-951936EC04E9}"/>
              </a:ext>
            </a:extLst>
          </p:cNvPr>
          <p:cNvSpPr/>
          <p:nvPr/>
        </p:nvSpPr>
        <p:spPr>
          <a:xfrm rot="10466960" flipV="1">
            <a:off x="8135882" y="5759297"/>
            <a:ext cx="2612571" cy="5423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Έχει σγουρά μαλλιά.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pic>
        <p:nvPicPr>
          <p:cNvPr id="1032" name="Picture 8" descr="Εβραίος άνδρας με πεϊσές ντυμένος με μαύρο κοστούμι Διανυσματική απεικόνιση  Διανυσματική απεικόνιση - εικονογραφία από αυθεντικό, ντυμένος: 196402939">
            <a:extLst>
              <a:ext uri="{FF2B5EF4-FFF2-40B4-BE49-F238E27FC236}">
                <a16:creationId xmlns:a16="http://schemas.microsoft.com/office/drawing/2014/main" id="{86543AC1-4682-A4DF-AD12-97CA3412A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209" y="5865640"/>
            <a:ext cx="826848" cy="8268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7DBAC6E-C105-B57D-7405-F2810575990A}"/>
              </a:ext>
            </a:extLst>
          </p:cNvPr>
          <p:cNvSpPr/>
          <p:nvPr/>
        </p:nvSpPr>
        <p:spPr>
          <a:xfrm rot="10466960" flipV="1">
            <a:off x="7806375" y="4586913"/>
            <a:ext cx="3023585" cy="8309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  <a:p>
            <a:pPr algn="ctr"/>
            <a:r>
              <a:rPr lang="el-GR" dirty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Ο Δαβίδ έχει  δύο   μπούκλες .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l-GR" dirty="0"/>
          </a:p>
        </p:txBody>
      </p:sp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4A233B62-8FBD-07E4-B53C-7E6C20DF5FCD}"/>
              </a:ext>
            </a:extLst>
          </p:cNvPr>
          <p:cNvCxnSpPr>
            <a:stCxn id="1032" idx="6"/>
            <a:endCxn id="9" idx="3"/>
          </p:cNvCxnSpPr>
          <p:nvPr/>
        </p:nvCxnSpPr>
        <p:spPr>
          <a:xfrm flipV="1">
            <a:off x="2090057" y="5148632"/>
            <a:ext cx="5723407" cy="11304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26CF25B-53CC-A3C6-376B-98A5E65A49DE}"/>
              </a:ext>
            </a:extLst>
          </p:cNvPr>
          <p:cNvSpPr txBox="1"/>
          <p:nvPr/>
        </p:nvSpPr>
        <p:spPr>
          <a:xfrm>
            <a:off x="401723" y="190005"/>
            <a:ext cx="2090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effectLst/>
                <a:latin typeface="Arial" panose="020B0604020202020204" pitchFamily="34" charset="0"/>
              </a:rPr>
              <a:t>Ταίριαξε! </a:t>
            </a:r>
            <a:endParaRPr lang="el-GR" sz="2800" dirty="0"/>
          </a:p>
        </p:txBody>
      </p:sp>
      <p:pic>
        <p:nvPicPr>
          <p:cNvPr id="12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63011F2D-04B3-C562-DD12-F2CE90FC30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661" y="45786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596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FDC00D-6B6E-10C5-0A13-1F9DC11A8BEF}"/>
              </a:ext>
            </a:extLst>
          </p:cNvPr>
          <p:cNvSpPr txBox="1"/>
          <p:nvPr/>
        </p:nvSpPr>
        <p:spPr>
          <a:xfrm>
            <a:off x="750065" y="5033488"/>
            <a:ext cx="4953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 </a:t>
            </a:r>
            <a:r>
              <a:rPr lang="el-GR" sz="4800" dirty="0"/>
              <a:t>υπογραφή</a:t>
            </a:r>
            <a:r>
              <a:rPr lang="el-GR" dirty="0"/>
              <a:t> </a:t>
            </a:r>
          </a:p>
        </p:txBody>
      </p:sp>
      <p:pic>
        <p:nvPicPr>
          <p:cNvPr id="3074" name="Picture 2" descr="Μέσα απόδειξης των στοιχείων ταυτότητας των πολιτών">
            <a:extLst>
              <a:ext uri="{FF2B5EF4-FFF2-40B4-BE49-F238E27FC236}">
                <a16:creationId xmlns:a16="http://schemas.microsoft.com/office/drawing/2014/main" id="{3654F0D4-2154-7257-6CA9-41C293DF4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492" y="217562"/>
            <a:ext cx="1962777" cy="11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4,200+ Cartoon Of Passport Stock Illustrations, Royalty-Free Vector  Graphics &amp; Clip Art - iStock">
            <a:extLst>
              <a:ext uri="{FF2B5EF4-FFF2-40B4-BE49-F238E27FC236}">
                <a16:creationId xmlns:a16="http://schemas.microsoft.com/office/drawing/2014/main" id="{1AFC179F-77E3-5B36-B436-FCC2DC79DF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269" y="1449479"/>
            <a:ext cx="3110593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υπογραφή Στοκ Εικονογραφήσεις, Vectors, &amp; Clipart – (285,275 Στοκ  Εικονογραφήσεις)">
            <a:extLst>
              <a:ext uri="{FF2B5EF4-FFF2-40B4-BE49-F238E27FC236}">
                <a16:creationId xmlns:a16="http://schemas.microsoft.com/office/drawing/2014/main" id="{57CEE185-01A2-F475-8846-D211F259F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492" y="3055747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Ένα γράμμα για την Ιωάννα, Γλώσσα Α΄τάξη, β΄τεύχος. Βήμα- βήμα η ενότητα  στο τετράδιο εργασιών">
            <a:extLst>
              <a:ext uri="{FF2B5EF4-FFF2-40B4-BE49-F238E27FC236}">
                <a16:creationId xmlns:a16="http://schemas.microsoft.com/office/drawing/2014/main" id="{7080765A-6426-E397-561F-D3AE76C68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492" y="5033488"/>
            <a:ext cx="2390775" cy="1606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3D49CA-C68A-89B2-2DB1-B79373A2D7A3}"/>
              </a:ext>
            </a:extLst>
          </p:cNvPr>
          <p:cNvSpPr txBox="1"/>
          <p:nvPr/>
        </p:nvSpPr>
        <p:spPr>
          <a:xfrm>
            <a:off x="951509" y="67034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διεύθυνση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701171-36ED-3698-FCB3-88E815879034}"/>
              </a:ext>
            </a:extLst>
          </p:cNvPr>
          <p:cNvSpPr txBox="1"/>
          <p:nvPr/>
        </p:nvSpPr>
        <p:spPr>
          <a:xfrm>
            <a:off x="854840" y="3551344"/>
            <a:ext cx="40505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ταυτότητα </a:t>
            </a:r>
          </a:p>
          <a:p>
            <a:endParaRPr lang="el-GR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1B939A-56A8-2698-2077-87F809710B79}"/>
              </a:ext>
            </a:extLst>
          </p:cNvPr>
          <p:cNvSpPr txBox="1"/>
          <p:nvPr/>
        </p:nvSpPr>
        <p:spPr>
          <a:xfrm>
            <a:off x="854840" y="2132417"/>
            <a:ext cx="48482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διαβατήριο </a:t>
            </a:r>
          </a:p>
          <a:p>
            <a:endParaRPr lang="el-GR" dirty="0"/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67B938D2-52BA-D0D7-1B55-CAD620B9E6B2}"/>
              </a:ext>
            </a:extLst>
          </p:cNvPr>
          <p:cNvCxnSpPr/>
          <p:nvPr/>
        </p:nvCxnSpPr>
        <p:spPr>
          <a:xfrm flipH="1">
            <a:off x="9797143" y="5529943"/>
            <a:ext cx="1175657" cy="53340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Ευθεία γραμμή σύνδεσης 11">
            <a:extLst>
              <a:ext uri="{FF2B5EF4-FFF2-40B4-BE49-F238E27FC236}">
                <a16:creationId xmlns:a16="http://schemas.microsoft.com/office/drawing/2014/main" id="{ABE40FE7-20BD-62BA-0304-D7C824020CD7}"/>
              </a:ext>
            </a:extLst>
          </p:cNvPr>
          <p:cNvCxnSpPr/>
          <p:nvPr/>
        </p:nvCxnSpPr>
        <p:spPr>
          <a:xfrm>
            <a:off x="3080657" y="1197429"/>
            <a:ext cx="6093222" cy="4865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3E414B8-0F00-825B-4AE7-3804254DDFDB}"/>
              </a:ext>
            </a:extLst>
          </p:cNvPr>
          <p:cNvSpPr txBox="1"/>
          <p:nvPr/>
        </p:nvSpPr>
        <p:spPr>
          <a:xfrm>
            <a:off x="401723" y="190005"/>
            <a:ext cx="2090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effectLst/>
                <a:latin typeface="Arial" panose="020B0604020202020204" pitchFamily="34" charset="0"/>
              </a:rPr>
              <a:t>Ταίριαξε! </a:t>
            </a:r>
            <a:endParaRPr lang="el-GR" sz="2800" dirty="0"/>
          </a:p>
        </p:txBody>
      </p:sp>
      <p:pic>
        <p:nvPicPr>
          <p:cNvPr id="5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81EA6C26-6B03-FF9E-23EC-166077CDD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661" y="45786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75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Μεγάλη οικογένεια με γονείς και τέσσερα παιδιά, μέρος της ...">
            <a:extLst>
              <a:ext uri="{FF2B5EF4-FFF2-40B4-BE49-F238E27FC236}">
                <a16:creationId xmlns:a16="http://schemas.microsoft.com/office/drawing/2014/main" id="{B4313D3B-716F-7FD8-3873-0014B4B43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209" y="971891"/>
            <a:ext cx="5088391" cy="50883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E7CFF66-B048-BF9D-885D-3E12932E70F4}"/>
              </a:ext>
            </a:extLst>
          </p:cNvPr>
          <p:cNvSpPr/>
          <p:nvPr/>
        </p:nvSpPr>
        <p:spPr>
          <a:xfrm>
            <a:off x="5497286" y="971891"/>
            <a:ext cx="6585857" cy="4914218"/>
          </a:xfrm>
          <a:prstGeom prst="round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u="sng" dirty="0"/>
              <a:t>Οι  γονείς  του </a:t>
            </a:r>
            <a:r>
              <a:rPr lang="en-US" sz="4400" u="sng" dirty="0"/>
              <a:t>Omar</a:t>
            </a:r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l-GR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2B42D7-1333-66C6-D7C6-9E87E0BAE959}"/>
              </a:ext>
            </a:extLst>
          </p:cNvPr>
          <p:cNvSpPr txBox="1"/>
          <p:nvPr/>
        </p:nvSpPr>
        <p:spPr>
          <a:xfrm>
            <a:off x="474209" y="212943"/>
            <a:ext cx="65858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b="1" i="0" dirty="0">
                <a:effectLst/>
                <a:latin typeface="Arial" panose="020B0604020202020204" pitchFamily="34" charset="0"/>
              </a:rPr>
              <a:t>Γράψε ένα κείμενο 50 λέξεων!</a:t>
            </a:r>
            <a:endParaRPr lang="el-GR" sz="3200" b="1" dirty="0"/>
          </a:p>
        </p:txBody>
      </p:sp>
      <p:pic>
        <p:nvPicPr>
          <p:cNvPr id="2050" name="Picture 2" descr="Εικονογράφηση δασκάλου καρτούν Απεικόνιση αποθεμάτων ...">
            <a:extLst>
              <a:ext uri="{FF2B5EF4-FFF2-40B4-BE49-F238E27FC236}">
                <a16:creationId xmlns:a16="http://schemas.microsoft.com/office/drawing/2014/main" id="{8DD3C612-EB7E-5E1D-4D7E-BDAFA05A5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375" y="24832"/>
            <a:ext cx="862386" cy="81165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46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265EAE65-7AAA-A1F0-CAF0-B9FA55C4F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20" y="2798200"/>
            <a:ext cx="3086780" cy="39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95649710-EC23-0511-4E23-9A0E99234190}"/>
              </a:ext>
            </a:extLst>
          </p:cNvPr>
          <p:cNvSpPr/>
          <p:nvPr/>
        </p:nvSpPr>
        <p:spPr>
          <a:xfrm>
            <a:off x="87086" y="141514"/>
            <a:ext cx="4920343" cy="303711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Χρησιμοποίησα  τις λέξεις; 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CF6FE94-1CFD-D0F8-B1E7-0628267EE63C}"/>
              </a:ext>
            </a:extLst>
          </p:cNvPr>
          <p:cNvSpPr/>
          <p:nvPr/>
        </p:nvSpPr>
        <p:spPr>
          <a:xfrm>
            <a:off x="7097487" y="217714"/>
            <a:ext cx="3086780" cy="6096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800" dirty="0"/>
              <a:t>μελαχρινός-ή-ό</a:t>
            </a:r>
          </a:p>
          <a:p>
            <a:r>
              <a:rPr lang="el-GR" sz="2800" dirty="0"/>
              <a:t>ψηλός–ή-ό</a:t>
            </a:r>
          </a:p>
          <a:p>
            <a:r>
              <a:rPr lang="el-GR" sz="2800" dirty="0"/>
              <a:t>νέος-α-ο</a:t>
            </a:r>
          </a:p>
          <a:p>
            <a:r>
              <a:rPr lang="el-GR" sz="2800" dirty="0"/>
              <a:t>αδύνατος-η-ο </a:t>
            </a:r>
          </a:p>
          <a:p>
            <a:r>
              <a:rPr lang="el-GR" sz="2800" dirty="0"/>
              <a:t>όμορφος-η-ο</a:t>
            </a:r>
          </a:p>
          <a:p>
            <a:r>
              <a:rPr lang="el-GR" sz="2800" dirty="0"/>
              <a:t>ωραίος-α-ο</a:t>
            </a:r>
          </a:p>
          <a:p>
            <a:r>
              <a:rPr lang="el-GR" sz="2800" dirty="0"/>
              <a:t>ευγενικός </a:t>
            </a:r>
          </a:p>
          <a:p>
            <a:r>
              <a:rPr lang="el-GR" sz="2800" dirty="0"/>
              <a:t>φιλικός</a:t>
            </a:r>
          </a:p>
          <a:p>
            <a:r>
              <a:rPr lang="el-GR" sz="2800" dirty="0"/>
              <a:t>εργατικός </a:t>
            </a:r>
          </a:p>
          <a:p>
            <a:r>
              <a:rPr lang="el-GR" sz="2800" dirty="0"/>
              <a:t>καλοσυνάτος </a:t>
            </a:r>
          </a:p>
          <a:p>
            <a:r>
              <a:rPr lang="el-GR" sz="2800" dirty="0"/>
              <a:t>καλός</a:t>
            </a:r>
          </a:p>
        </p:txBody>
      </p:sp>
    </p:spTree>
    <p:extLst>
      <p:ext uri="{BB962C8B-B14F-4D97-AF65-F5344CB8AC3E}">
        <p14:creationId xmlns:p14="http://schemas.microsoft.com/office/powerpoint/2010/main" val="1599308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Επίπεδη σχεδίαση ισλαμικό τζαμί κινούμενα σχέδια.">
            <a:extLst>
              <a:ext uri="{FF2B5EF4-FFF2-40B4-BE49-F238E27FC236}">
                <a16:creationId xmlns:a16="http://schemas.microsoft.com/office/drawing/2014/main" id="{B74FA53C-F1A0-E92E-D7FD-2CF4405AE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977" y="174171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Ένα καρτούν μουσουλμάνο αγόρι που διαβάζει το Κοράνι Διανυσματική  απεικόνιση - εικονογραφία από φίλων, ινδονησία: 210834411">
            <a:extLst>
              <a:ext uri="{FF2B5EF4-FFF2-40B4-BE49-F238E27FC236}">
                <a16:creationId xmlns:a16="http://schemas.microsoft.com/office/drawing/2014/main" id="{205C5E7F-E5B7-783F-FD82-ED9A8850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8" y="222477"/>
            <a:ext cx="1732189" cy="17321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Εκκλησία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AF1101DD-D1CE-36A0-2752-22B937A39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383" y="321130"/>
            <a:ext cx="1026001" cy="129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8A89B5A-550E-66AA-9B4B-A1DA9046D6CC}"/>
              </a:ext>
            </a:extLst>
          </p:cNvPr>
          <p:cNvSpPr/>
          <p:nvPr/>
        </p:nvSpPr>
        <p:spPr>
          <a:xfrm flipV="1">
            <a:off x="163285" y="2503714"/>
            <a:ext cx="5519057" cy="38644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l-GR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7D23182-89D9-CC4F-665A-0643B2D97622}"/>
              </a:ext>
            </a:extLst>
          </p:cNvPr>
          <p:cNvSpPr/>
          <p:nvPr/>
        </p:nvSpPr>
        <p:spPr>
          <a:xfrm flipV="1">
            <a:off x="5867401" y="2503708"/>
            <a:ext cx="5954484" cy="38644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E9FCCE5-FF39-96A6-B68F-0AACF6D3C0E4}"/>
              </a:ext>
            </a:extLst>
          </p:cNvPr>
          <p:cNvSpPr/>
          <p:nvPr/>
        </p:nvSpPr>
        <p:spPr>
          <a:xfrm>
            <a:off x="1522639" y="1865959"/>
            <a:ext cx="2220686" cy="4497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Χουσεΐν- 14 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091CDCD-BC2F-9E61-C37C-0100A2A51F10}"/>
              </a:ext>
            </a:extLst>
          </p:cNvPr>
          <p:cNvSpPr/>
          <p:nvPr/>
        </p:nvSpPr>
        <p:spPr>
          <a:xfrm>
            <a:off x="8546646" y="1954666"/>
            <a:ext cx="2220686" cy="4497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Γιάννης-75 </a:t>
            </a:r>
          </a:p>
        </p:txBody>
      </p:sp>
      <p:pic>
        <p:nvPicPr>
          <p:cNvPr id="6" name="Picture 2" descr="Cartoon grandfather - 85 χιλιάδες εικόνες, εικονογραφήσεις ...">
            <a:extLst>
              <a:ext uri="{FF2B5EF4-FFF2-40B4-BE49-F238E27FC236}">
                <a16:creationId xmlns:a16="http://schemas.microsoft.com/office/drawing/2014/main" id="{25ADF6AE-A9DC-3CDA-1BDD-1D157CC72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755" y="174171"/>
            <a:ext cx="1794785" cy="16356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14FCC6-8034-A8F2-8A8B-103ECD134FA3}"/>
              </a:ext>
            </a:extLst>
          </p:cNvPr>
          <p:cNvSpPr txBox="1"/>
          <p:nvPr/>
        </p:nvSpPr>
        <p:spPr>
          <a:xfrm>
            <a:off x="3877348" y="37811"/>
            <a:ext cx="36099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i="0" dirty="0">
                <a:effectLst/>
                <a:latin typeface="Arial" panose="020B0604020202020204" pitchFamily="34" charset="0"/>
              </a:rPr>
              <a:t>Γράψε ένα κείμενο 50 λέξεων!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918254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14083-A77C-395A-AD2A-96891DF1D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Βαθμολογία κι έλεγχος προόδου Β' τριμήνου 2018-2019 – 3ο Δημοτικό Σχολείο  Ανω Λιοσίων">
            <a:extLst>
              <a:ext uri="{FF2B5EF4-FFF2-40B4-BE49-F238E27FC236}">
                <a16:creationId xmlns:a16="http://schemas.microsoft.com/office/drawing/2014/main" id="{364F650B-55E3-732E-2055-803A32525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220" y="2798200"/>
            <a:ext cx="3086780" cy="3918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E118323F-C4BA-CB63-B852-0F616CE344A0}"/>
              </a:ext>
            </a:extLst>
          </p:cNvPr>
          <p:cNvSpPr/>
          <p:nvPr/>
        </p:nvSpPr>
        <p:spPr>
          <a:xfrm>
            <a:off x="87086" y="141514"/>
            <a:ext cx="4920343" cy="3037115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</a:rPr>
              <a:t>Χρησιμοποίησα  τις λέξεις; </a:t>
            </a: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28C61F97-CD9C-1518-39F1-CF47A4F464A5}"/>
              </a:ext>
            </a:extLst>
          </p:cNvPr>
          <p:cNvSpPr/>
          <p:nvPr/>
        </p:nvSpPr>
        <p:spPr>
          <a:xfrm>
            <a:off x="7097487" y="217714"/>
            <a:ext cx="4920342" cy="6096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καστανός-ή-ό</a:t>
            </a:r>
          </a:p>
          <a:p>
            <a:r>
              <a:rPr lang="el-GR" dirty="0"/>
              <a:t>ξανθός-ή/-</a:t>
            </a:r>
            <a:r>
              <a:rPr lang="el-GR" dirty="0" err="1"/>
              <a:t>ιά</a:t>
            </a:r>
            <a:r>
              <a:rPr lang="el-GR" dirty="0"/>
              <a:t>–ό</a:t>
            </a:r>
          </a:p>
          <a:p>
            <a:r>
              <a:rPr lang="el-GR" dirty="0"/>
              <a:t>ψηλός–ή-ό</a:t>
            </a:r>
          </a:p>
          <a:p>
            <a:r>
              <a:rPr lang="el-GR" dirty="0"/>
              <a:t>νέος-α-ο</a:t>
            </a:r>
          </a:p>
          <a:p>
            <a:r>
              <a:rPr lang="el-GR" dirty="0"/>
              <a:t>μικρός-ή-ό</a:t>
            </a:r>
          </a:p>
          <a:p>
            <a:r>
              <a:rPr lang="el-GR" dirty="0"/>
              <a:t>αδύνατος-η-ο </a:t>
            </a:r>
          </a:p>
          <a:p>
            <a:r>
              <a:rPr lang="el-GR" dirty="0"/>
              <a:t>όμορφος-η-ο</a:t>
            </a:r>
          </a:p>
          <a:p>
            <a:r>
              <a:rPr lang="el-GR" dirty="0"/>
              <a:t>ωραίος-α-ο</a:t>
            </a:r>
          </a:p>
          <a:p>
            <a:r>
              <a:rPr lang="el-GR" dirty="0"/>
              <a:t>ευγενικός </a:t>
            </a:r>
          </a:p>
          <a:p>
            <a:r>
              <a:rPr lang="el-GR" dirty="0"/>
              <a:t>φιλικός</a:t>
            </a:r>
          </a:p>
          <a:p>
            <a:r>
              <a:rPr lang="el-GR" dirty="0"/>
              <a:t>εργατικός </a:t>
            </a:r>
          </a:p>
          <a:p>
            <a:r>
              <a:rPr lang="el-GR" dirty="0"/>
              <a:t>καλοσυνάτος </a:t>
            </a:r>
          </a:p>
          <a:p>
            <a:r>
              <a:rPr lang="el-GR" dirty="0"/>
              <a:t>καλός</a:t>
            </a:r>
          </a:p>
          <a:p>
            <a:r>
              <a:rPr lang="el-GR" dirty="0"/>
              <a:t>έφηβος</a:t>
            </a:r>
          </a:p>
          <a:p>
            <a:r>
              <a:rPr lang="el-GR" dirty="0"/>
              <a:t>ηλικιωμένος</a:t>
            </a:r>
          </a:p>
          <a:p>
            <a:r>
              <a:rPr lang="el-GR" dirty="0"/>
              <a:t>Ρώσος/Ρωσίδα</a:t>
            </a:r>
          </a:p>
          <a:p>
            <a:r>
              <a:rPr lang="el-GR" dirty="0"/>
              <a:t>Ρουμάνος/Ρουμάνα</a:t>
            </a:r>
          </a:p>
          <a:p>
            <a:r>
              <a:rPr lang="el-GR" dirty="0"/>
              <a:t>Πακιστανός/Πακιστανή</a:t>
            </a:r>
          </a:p>
          <a:p>
            <a:r>
              <a:rPr lang="el-GR" dirty="0" err="1"/>
              <a:t>Σύρ</a:t>
            </a:r>
            <a:r>
              <a:rPr lang="el-GR" dirty="0"/>
              <a:t>(ι)</a:t>
            </a:r>
            <a:r>
              <a:rPr lang="el-GR" dirty="0" err="1"/>
              <a:t>ος</a:t>
            </a:r>
            <a:r>
              <a:rPr lang="el-GR" dirty="0"/>
              <a:t>/ Σύρια</a:t>
            </a:r>
          </a:p>
          <a:p>
            <a:r>
              <a:rPr lang="el-GR" dirty="0"/>
              <a:t>χριστιανός</a:t>
            </a:r>
          </a:p>
          <a:p>
            <a:r>
              <a:rPr lang="el-GR" dirty="0"/>
              <a:t>μουσουλμάνος</a:t>
            </a:r>
          </a:p>
          <a:p>
            <a:endParaRPr lang="el-GR" dirty="0"/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21288219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336</Words>
  <Application>Microsoft Office PowerPoint</Application>
  <PresentationFormat>Ευρεία οθόνη</PresentationFormat>
  <Paragraphs>130</Paragraphs>
  <Slides>18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143</cp:revision>
  <cp:lastPrinted>2025-03-10T05:24:13Z</cp:lastPrinted>
  <dcterms:created xsi:type="dcterms:W3CDTF">2025-02-12T05:42:48Z</dcterms:created>
  <dcterms:modified xsi:type="dcterms:W3CDTF">2026-05-15T02:51:40Z</dcterms:modified>
</cp:coreProperties>
</file>