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30" r:id="rId2"/>
    <p:sldId id="552" r:id="rId3"/>
    <p:sldId id="451" r:id="rId4"/>
    <p:sldId id="574" r:id="rId5"/>
    <p:sldId id="562" r:id="rId6"/>
    <p:sldId id="584" r:id="rId7"/>
    <p:sldId id="553" r:id="rId8"/>
    <p:sldId id="576" r:id="rId9"/>
    <p:sldId id="554" r:id="rId10"/>
    <p:sldId id="577" r:id="rId11"/>
    <p:sldId id="555" r:id="rId12"/>
    <p:sldId id="578" r:id="rId13"/>
    <p:sldId id="556" r:id="rId14"/>
    <p:sldId id="579" r:id="rId15"/>
    <p:sldId id="557" r:id="rId16"/>
    <p:sldId id="580" r:id="rId17"/>
    <p:sldId id="559" r:id="rId18"/>
    <p:sldId id="582" r:id="rId19"/>
    <p:sldId id="558" r:id="rId20"/>
    <p:sldId id="581" r:id="rId21"/>
    <p:sldId id="561" r:id="rId22"/>
    <p:sldId id="585" r:id="rId23"/>
    <p:sldId id="560" r:id="rId24"/>
    <p:sldId id="583" r:id="rId25"/>
    <p:sldId id="551" r:id="rId26"/>
    <p:sldId id="266" r:id="rId27"/>
    <p:sldId id="440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264" r:id="rId38"/>
    <p:sldId id="265" r:id="rId39"/>
    <p:sldId id="575" r:id="rId40"/>
    <p:sldId id="267" r:id="rId41"/>
    <p:sldId id="268" r:id="rId42"/>
    <p:sldId id="269" r:id="rId43"/>
    <p:sldId id="270" r:id="rId44"/>
    <p:sldId id="295" r:id="rId45"/>
    <p:sldId id="297" r:id="rId46"/>
    <p:sldId id="299" r:id="rId47"/>
    <p:sldId id="257" r:id="rId48"/>
    <p:sldId id="258" r:id="rId49"/>
    <p:sldId id="259" r:id="rId50"/>
    <p:sldId id="260" r:id="rId51"/>
    <p:sldId id="262" r:id="rId52"/>
    <p:sldId id="311" r:id="rId53"/>
    <p:sldId id="548" r:id="rId54"/>
    <p:sldId id="549" r:id="rId5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D47-B76E-4230-9117-F844B203EA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D47-B76E-4230-9117-F844B203EA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3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05/18/2026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WFCf7V9NnQ?feature=oembe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l-GR" dirty="0">
                <a:solidFill>
                  <a:schemeClr val="tx1"/>
                </a:solidFill>
              </a:rPr>
              <a:t>. Α2_Θεματικός κύκλος 2: Σχολική ζωή και εκπαιδευτικό ιστορικό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_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Παρατατικός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D964B-4B4F-E106-BF56-5CDADBF8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39ED6D-E235-1C12-8524-CA88587E0708}"/>
              </a:ext>
            </a:extLst>
          </p:cNvPr>
          <p:cNvSpPr/>
          <p:nvPr/>
        </p:nvSpPr>
        <p:spPr>
          <a:xfrm>
            <a:off x="489857" y="1600200"/>
            <a:ext cx="4441371" cy="348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Έγραφα γράμμα στον Άγιο Βασίλη.</a:t>
            </a:r>
          </a:p>
        </p:txBody>
      </p:sp>
      <p:pic>
        <p:nvPicPr>
          <p:cNvPr id="3074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DB2A561D-6091-7C67-FBAB-375E055D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29" y="989239"/>
            <a:ext cx="4575401" cy="447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8A761-9D64-5564-0716-84DF36A75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4086040-2137-278B-4159-D71CFB336573}"/>
              </a:ext>
            </a:extLst>
          </p:cNvPr>
          <p:cNvSpPr/>
          <p:nvPr/>
        </p:nvSpPr>
        <p:spPr>
          <a:xfrm>
            <a:off x="1447800" y="1556657"/>
            <a:ext cx="4201886" cy="36684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Διάβαζα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________.</a:t>
            </a:r>
          </a:p>
        </p:txBody>
      </p:sp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5C1DFE0D-BCF4-F3EE-BE36-F19DF2D5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38917"/>
            <a:ext cx="4766450" cy="3988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E5BD-8EA2-352B-0B2F-BA62FA91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6086DD80-5E19-EED7-2132-A35BF6DA70F8}"/>
              </a:ext>
            </a:extLst>
          </p:cNvPr>
          <p:cNvSpPr/>
          <p:nvPr/>
        </p:nvSpPr>
        <p:spPr>
          <a:xfrm>
            <a:off x="631371" y="1434873"/>
            <a:ext cx="4766450" cy="39882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Διάβαζα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παραμύθια.</a:t>
            </a:r>
          </a:p>
        </p:txBody>
      </p:sp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B9B4888-5D63-700E-B994-DF329DD4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38917"/>
            <a:ext cx="4766450" cy="3988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382C-E418-680C-075F-2B65112B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F9338523-D18A-5A80-8E1A-A10C0200D2B8}"/>
              </a:ext>
            </a:extLst>
          </p:cNvPr>
          <p:cNvSpPr/>
          <p:nvPr/>
        </p:nvSpPr>
        <p:spPr>
          <a:xfrm>
            <a:off x="827314" y="1055915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Αγαπούσα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______.</a:t>
            </a:r>
          </a:p>
        </p:txBody>
      </p:sp>
      <p:pic>
        <p:nvPicPr>
          <p:cNvPr id="5122" name="Picture 2" descr="20.000+ δωρεάν Cartoon Love και εικονογραφήσεις για Αγάπη - Pixabay">
            <a:extLst>
              <a:ext uri="{FF2B5EF4-FFF2-40B4-BE49-F238E27FC236}">
                <a16:creationId xmlns:a16="http://schemas.microsoft.com/office/drawing/2014/main" id="{80173666-B984-AF38-CB16-FC06D05A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4" y="1285875"/>
            <a:ext cx="3863068" cy="386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2629-750F-FC64-9911-824F55EC1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C284EE9-EAB8-535E-EABB-70F59822A75D}"/>
              </a:ext>
            </a:extLst>
          </p:cNvPr>
          <p:cNvSpPr/>
          <p:nvPr/>
        </p:nvSpPr>
        <p:spPr>
          <a:xfrm>
            <a:off x="827314" y="1055915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Αγαπούσα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τον Νικολάκη.</a:t>
            </a:r>
          </a:p>
        </p:txBody>
      </p:sp>
      <p:pic>
        <p:nvPicPr>
          <p:cNvPr id="5122" name="Picture 2" descr="20.000+ δωρεάν Cartoon Love και εικονογραφήσεις για Αγάπη - Pixabay">
            <a:extLst>
              <a:ext uri="{FF2B5EF4-FFF2-40B4-BE49-F238E27FC236}">
                <a16:creationId xmlns:a16="http://schemas.microsoft.com/office/drawing/2014/main" id="{76D0489C-199B-33EA-E19C-8B4F08CE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4" y="1285875"/>
            <a:ext cx="3863068" cy="386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C6B4-1E3D-7BC9-C738-2F7FE3B1C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9D650A2-A607-C5C7-4E09-DC6FCC54B4F0}"/>
              </a:ext>
            </a:extLst>
          </p:cNvPr>
          <p:cNvSpPr/>
          <p:nvPr/>
        </p:nvSpPr>
        <p:spPr>
          <a:xfrm>
            <a:off x="1186543" y="1023257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Μιλούσα 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6146" name="Picture 2" descr="καρτούν έφηβος μιλάει στο κινητό Απεικόνιση αποθεμάτων - εικονογραφία από  προσχολικός, συζητήστε: 191429410">
            <a:extLst>
              <a:ext uri="{FF2B5EF4-FFF2-40B4-BE49-F238E27FC236}">
                <a16:creationId xmlns:a16="http://schemas.microsoft.com/office/drawing/2014/main" id="{178FA771-CF94-EA2B-CF1F-05B53E35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5" y="653142"/>
            <a:ext cx="5020355" cy="529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EA10-54F1-16F0-636C-1A468387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FCAFD36-F767-D817-8CC1-BB28FE5CD8A8}"/>
              </a:ext>
            </a:extLst>
          </p:cNvPr>
          <p:cNvSpPr/>
          <p:nvPr/>
        </p:nvSpPr>
        <p:spPr>
          <a:xfrm>
            <a:off x="1186543" y="1023257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Μιλούσα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κάθε μέρα από το τηλέφωνο με τη γιαγιά μου.</a:t>
            </a:r>
          </a:p>
        </p:txBody>
      </p:sp>
      <p:pic>
        <p:nvPicPr>
          <p:cNvPr id="6146" name="Picture 2" descr="καρτούν έφηβος μιλάει στο κινητό Απεικόνιση αποθεμάτων - εικονογραφία από  προσχολικός, συζητήστε: 191429410">
            <a:extLst>
              <a:ext uri="{FF2B5EF4-FFF2-40B4-BE49-F238E27FC236}">
                <a16:creationId xmlns:a16="http://schemas.microsoft.com/office/drawing/2014/main" id="{12355CB8-68F0-0E76-67D4-E74DBDC1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5" y="653142"/>
            <a:ext cx="5020355" cy="529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BFA3-50A5-AD36-B1B6-FC0586CD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C71BA85-0A0A-02C1-7F56-67411DE8BD45}"/>
              </a:ext>
            </a:extLst>
          </p:cNvPr>
          <p:cNvSpPr/>
          <p:nvPr/>
        </p:nvSpPr>
        <p:spPr>
          <a:xfrm>
            <a:off x="598715" y="1186543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Πήγαινα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8194" name="Picture 2" descr="Τα παιδιά πηγαίνουν σχολείο Διανυσματική απεικόνιση - εικονογραφία από  χέρι, φίλων: 33316717">
            <a:extLst>
              <a:ext uri="{FF2B5EF4-FFF2-40B4-BE49-F238E27FC236}">
                <a16:creationId xmlns:a16="http://schemas.microsoft.com/office/drawing/2014/main" id="{7D3C5F64-77BB-3A50-B356-7E3E7B48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3" y="819490"/>
            <a:ext cx="5219019" cy="521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9931F-F0EF-4686-34CB-5E3293A2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35E5A6D-D615-76DE-77CB-67A7EED48048}"/>
              </a:ext>
            </a:extLst>
          </p:cNvPr>
          <p:cNvSpPr/>
          <p:nvPr/>
        </p:nvSpPr>
        <p:spPr>
          <a:xfrm>
            <a:off x="598715" y="1186543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Πήγαινα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στο σχολείο με τα πόδια.</a:t>
            </a:r>
          </a:p>
        </p:txBody>
      </p:sp>
      <p:pic>
        <p:nvPicPr>
          <p:cNvPr id="8194" name="Picture 2" descr="Τα παιδιά πηγαίνουν σχολείο Διανυσματική απεικόνιση - εικονογραφία από  χέρι, φίλων: 33316717">
            <a:extLst>
              <a:ext uri="{FF2B5EF4-FFF2-40B4-BE49-F238E27FC236}">
                <a16:creationId xmlns:a16="http://schemas.microsoft.com/office/drawing/2014/main" id="{3C6608D7-7EA8-1294-5F46-8A2EE9B7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3" y="819490"/>
            <a:ext cx="5219019" cy="521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A3C6-10E6-AE0B-1DD3-E18A7108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12D1A336-FD4B-24FF-3B05-5CC53FCD0480}"/>
              </a:ext>
            </a:extLst>
          </p:cNvPr>
          <p:cNvSpPr/>
          <p:nvPr/>
        </p:nvSpPr>
        <p:spPr>
          <a:xfrm>
            <a:off x="947057" y="1066800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Είχα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7170" name="Picture 2" descr="Άνδρας που αδειάζει τις τσέπες του Απεικόνιση αποθεμάτων - εικονογραφία από  εσώρουχα, φτωχός: 42104563">
            <a:extLst>
              <a:ext uri="{FF2B5EF4-FFF2-40B4-BE49-F238E27FC236}">
                <a16:creationId xmlns:a16="http://schemas.microsoft.com/office/drawing/2014/main" id="{4EB8F401-034D-1AB0-0D16-7BE13BEB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2" y="724536"/>
            <a:ext cx="5586412" cy="540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85DF-5D0F-7018-EB41-13534E3B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Cartoon school boy - 269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0A89B5A2-4A15-140C-565B-E6EEAAAA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74" y="651224"/>
            <a:ext cx="4904693" cy="5555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83C944F1-8B63-6684-9CEB-D63E069A700A}"/>
              </a:ext>
            </a:extLst>
          </p:cNvPr>
          <p:cNvSpPr/>
          <p:nvPr/>
        </p:nvSpPr>
        <p:spPr>
          <a:xfrm>
            <a:off x="7402286" y="344767"/>
            <a:ext cx="4441371" cy="232954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Όταν ήμασταν μικροί </a:t>
            </a:r>
          </a:p>
        </p:txBody>
      </p:sp>
    </p:spTree>
    <p:extLst>
      <p:ext uri="{BB962C8B-B14F-4D97-AF65-F5344CB8AC3E}">
        <p14:creationId xmlns:p14="http://schemas.microsoft.com/office/powerpoint/2010/main" val="3234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8C2D5-752E-71CE-3BF8-1086CE51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E294A96-F3C6-3D97-C082-E6F075ABB64D}"/>
              </a:ext>
            </a:extLst>
          </p:cNvPr>
          <p:cNvSpPr/>
          <p:nvPr/>
        </p:nvSpPr>
        <p:spPr>
          <a:xfrm>
            <a:off x="947057" y="1066800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Είχα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πολλά κέρματα στον κουμπαρά μου.</a:t>
            </a:r>
          </a:p>
        </p:txBody>
      </p:sp>
      <p:pic>
        <p:nvPicPr>
          <p:cNvPr id="7170" name="Picture 2" descr="Άνδρας που αδειάζει τις τσέπες του Απεικόνιση αποθεμάτων - εικονογραφία από  εσώρουχα, φτωχός: 42104563">
            <a:extLst>
              <a:ext uri="{FF2B5EF4-FFF2-40B4-BE49-F238E27FC236}">
                <a16:creationId xmlns:a16="http://schemas.microsoft.com/office/drawing/2014/main" id="{FF5B0808-06EC-93D3-AE89-EEF54084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2" y="724536"/>
            <a:ext cx="5586412" cy="540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9D1F6-018B-ED49-C7D5-EE85DD7E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3A9D20B1-E1A1-472A-052E-E534376BD149}"/>
              </a:ext>
            </a:extLst>
          </p:cNvPr>
          <p:cNvSpPr/>
          <p:nvPr/>
        </p:nvSpPr>
        <p:spPr>
          <a:xfrm>
            <a:off x="1001486" y="9688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Έπινα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_______.</a:t>
            </a:r>
          </a:p>
        </p:txBody>
      </p:sp>
      <p:pic>
        <p:nvPicPr>
          <p:cNvPr id="10242" name="Picture 2" descr="Παιδιά καρτούν πίνουν νερό διανυσματική απεικόνιση. εικονογραφία από ύδωρ -  108905967">
            <a:extLst>
              <a:ext uri="{FF2B5EF4-FFF2-40B4-BE49-F238E27FC236}">
                <a16:creationId xmlns:a16="http://schemas.microsoft.com/office/drawing/2014/main" id="{A22248EC-ECF6-270E-5BD8-302C9A27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42" y="1091291"/>
            <a:ext cx="4245428" cy="3765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8C3E1-4316-18A6-AB55-9C8AD8D1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7D725F93-1442-E8D7-EF38-4322280BEBC8}"/>
              </a:ext>
            </a:extLst>
          </p:cNvPr>
          <p:cNvSpPr/>
          <p:nvPr/>
        </p:nvSpPr>
        <p:spPr>
          <a:xfrm>
            <a:off x="1001486" y="9688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Έπινα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πολύ νερό.</a:t>
            </a:r>
          </a:p>
        </p:txBody>
      </p:sp>
      <p:pic>
        <p:nvPicPr>
          <p:cNvPr id="10242" name="Picture 2" descr="Παιδιά καρτούν πίνουν νερό διανυσματική απεικόνιση. εικονογραφία από ύδωρ -  108905967">
            <a:extLst>
              <a:ext uri="{FF2B5EF4-FFF2-40B4-BE49-F238E27FC236}">
                <a16:creationId xmlns:a16="http://schemas.microsoft.com/office/drawing/2014/main" id="{D3062A4F-9612-AB0F-7EE7-3AA4581A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42" y="1091291"/>
            <a:ext cx="4245428" cy="3765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12503-8B4F-1563-952F-35503F96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7637369-E9FD-0F74-5F52-170B0D0CE077}"/>
              </a:ext>
            </a:extLst>
          </p:cNvPr>
          <p:cNvSpPr/>
          <p:nvPr/>
        </p:nvSpPr>
        <p:spPr>
          <a:xfrm>
            <a:off x="435429" y="11212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Έτρωγα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9218" name="Picture 2" descr="Εικονογράφηση Διάνυσμα Του Cartoon Μικρό Αγόρι Τρώει Ψωμί Διάνυσμα από  ©tigatelu 567137778">
            <a:extLst>
              <a:ext uri="{FF2B5EF4-FFF2-40B4-BE49-F238E27FC236}">
                <a16:creationId xmlns:a16="http://schemas.microsoft.com/office/drawing/2014/main" id="{225BC546-5736-9299-533D-3816B795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5" y="672031"/>
            <a:ext cx="4828494" cy="4893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EFAEE-EAE3-0987-87EF-FD8F6BB2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3E185506-C3D6-603D-DABE-994E3FF6EDD1}"/>
              </a:ext>
            </a:extLst>
          </p:cNvPr>
          <p:cNvSpPr/>
          <p:nvPr/>
        </p:nvSpPr>
        <p:spPr>
          <a:xfrm>
            <a:off x="435429" y="11212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Έτρωγα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τοστ.</a:t>
            </a:r>
          </a:p>
        </p:txBody>
      </p:sp>
      <p:pic>
        <p:nvPicPr>
          <p:cNvPr id="9218" name="Picture 2" descr="Εικονογράφηση Διάνυσμα Του Cartoon Μικρό Αγόρι Τρώει Ψωμί Διάνυσμα από  ©tigatelu 567137778">
            <a:extLst>
              <a:ext uri="{FF2B5EF4-FFF2-40B4-BE49-F238E27FC236}">
                <a16:creationId xmlns:a16="http://schemas.microsoft.com/office/drawing/2014/main" id="{C22AB932-EA82-178C-F51E-6E7968BF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5" y="672031"/>
            <a:ext cx="4828494" cy="4893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slamic cartoon Royalty-Free Διανύσματα">
            <a:extLst>
              <a:ext uri="{FF2B5EF4-FFF2-40B4-BE49-F238E27FC236}">
                <a16:creationId xmlns:a16="http://schemas.microsoft.com/office/drawing/2014/main" id="{397078ED-FE4D-8B4F-ADB1-EE10EA55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7"/>
          <a:stretch>
            <a:fillRect/>
          </a:stretch>
        </p:blipFill>
        <p:spPr bwMode="auto">
          <a:xfrm>
            <a:off x="626610" y="517754"/>
            <a:ext cx="1796140" cy="1517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λεξίδες Στοκ Εικονογραφήσεις, Vectors, &amp; Clipart – (8,602 Στοκ  Εικονογραφήσεις)">
            <a:extLst>
              <a:ext uri="{FF2B5EF4-FFF2-40B4-BE49-F238E27FC236}">
                <a16:creationId xmlns:a16="http://schemas.microsoft.com/office/drawing/2014/main" id="{FE99D57A-13E9-C3F4-9909-03657479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853413" y="517754"/>
            <a:ext cx="1970314" cy="1517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slamic cartoon Royalty-Free Διανύσματα">
            <a:extLst>
              <a:ext uri="{FF2B5EF4-FFF2-40B4-BE49-F238E27FC236}">
                <a16:creationId xmlns:a16="http://schemas.microsoft.com/office/drawing/2014/main" id="{BB34C41E-3199-F5E9-D4C6-4B91035E5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/>
          <a:stretch>
            <a:fillRect/>
          </a:stretch>
        </p:blipFill>
        <p:spPr bwMode="auto">
          <a:xfrm>
            <a:off x="6890657" y="517754"/>
            <a:ext cx="2192793" cy="1392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πλεξίδες Στοκ Εικονογραφήσεις, Vectors, &amp; Clipart – (8,602 Στοκ  Εικονογραφήσεις)">
            <a:extLst>
              <a:ext uri="{FF2B5EF4-FFF2-40B4-BE49-F238E27FC236}">
                <a16:creationId xmlns:a16="http://schemas.microsoft.com/office/drawing/2014/main" id="{05C04597-34C6-F599-AA46-FD22907C6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9591673" y="517754"/>
            <a:ext cx="1696810" cy="1392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E9A28583-E423-2045-1A60-CA33FD8B632A}"/>
              </a:ext>
            </a:extLst>
          </p:cNvPr>
          <p:cNvCxnSpPr/>
          <p:nvPr/>
        </p:nvCxnSpPr>
        <p:spPr>
          <a:xfrm>
            <a:off x="6389914" y="0"/>
            <a:ext cx="0" cy="6858000"/>
          </a:xfrm>
          <a:prstGeom prst="line">
            <a:avLst/>
          </a:prstGeom>
          <a:ln w="762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1C9A89B-878E-FE73-3818-51C529D5ABCA}"/>
              </a:ext>
            </a:extLst>
          </p:cNvPr>
          <p:cNvSpPr/>
          <p:nvPr/>
        </p:nvSpPr>
        <p:spPr>
          <a:xfrm>
            <a:off x="174172" y="2166256"/>
            <a:ext cx="6008904" cy="4528457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Όταν ήμουν μικρός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A828F8F-9620-5453-3C2A-D0A13885C492}"/>
              </a:ext>
            </a:extLst>
          </p:cNvPr>
          <p:cNvSpPr/>
          <p:nvPr/>
        </p:nvSpPr>
        <p:spPr>
          <a:xfrm>
            <a:off x="6596754" y="2166256"/>
            <a:ext cx="5497276" cy="4528457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Όταν ήμουν μικρή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31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4083-A77C-395A-AD2A-96891DF1D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Βαθμολογία κι έλεγχος προόδου Β' τριμήνου 2018-2019 – 3ο Δημοτικό Σχολείο  Ανω Λιοσίων">
            <a:extLst>
              <a:ext uri="{FF2B5EF4-FFF2-40B4-BE49-F238E27FC236}">
                <a16:creationId xmlns:a16="http://schemas.microsoft.com/office/drawing/2014/main" id="{364F650B-55E3-732E-2055-803A3252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20" y="2798200"/>
            <a:ext cx="3086780" cy="39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E118323F-C4BA-CB63-B852-0F616CE344A0}"/>
              </a:ext>
            </a:extLst>
          </p:cNvPr>
          <p:cNvSpPr/>
          <p:nvPr/>
        </p:nvSpPr>
        <p:spPr>
          <a:xfrm>
            <a:off x="87086" y="141514"/>
            <a:ext cx="4920343" cy="303711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Χρησιμοποίησα  τις λέξεις;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C61F97-CD9C-1518-39F1-CF47A4F464A5}"/>
              </a:ext>
            </a:extLst>
          </p:cNvPr>
          <p:cNvSpPr/>
          <p:nvPr/>
        </p:nvSpPr>
        <p:spPr>
          <a:xfrm>
            <a:off x="7097487" y="217714"/>
            <a:ext cx="4920342" cy="6096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ήμουν</a:t>
            </a:r>
          </a:p>
          <a:p>
            <a:r>
              <a:rPr lang="el-GR" sz="4000" dirty="0"/>
              <a:t>πήγαινα</a:t>
            </a:r>
          </a:p>
          <a:p>
            <a:r>
              <a:rPr lang="el-GR" sz="4000" dirty="0"/>
              <a:t>έπαιζα</a:t>
            </a:r>
          </a:p>
          <a:p>
            <a:r>
              <a:rPr lang="el-GR" sz="4000" dirty="0"/>
              <a:t>έκανα </a:t>
            </a:r>
          </a:p>
          <a:p>
            <a:r>
              <a:rPr lang="el-GR" sz="4000" dirty="0"/>
              <a:t>είχα</a:t>
            </a:r>
          </a:p>
          <a:p>
            <a:r>
              <a:rPr lang="el-GR" sz="4000" dirty="0"/>
              <a:t>αγαπούσα </a:t>
            </a:r>
          </a:p>
          <a:p>
            <a:r>
              <a:rPr lang="el-GR" sz="4000" dirty="0"/>
              <a:t>παρακολουθούσα</a:t>
            </a:r>
          </a:p>
        </p:txBody>
      </p:sp>
    </p:spTree>
    <p:extLst>
      <p:ext uri="{BB962C8B-B14F-4D97-AF65-F5344CB8AC3E}">
        <p14:creationId xmlns:p14="http://schemas.microsoft.com/office/powerpoint/2010/main" val="61426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7D5E5-5FFF-E308-A6E5-73B61FC2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219FC57-D6A1-C1D8-6DF6-49EAAD3BD369}"/>
              </a:ext>
            </a:extLst>
          </p:cNvPr>
          <p:cNvSpPr/>
          <p:nvPr/>
        </p:nvSpPr>
        <p:spPr>
          <a:xfrm>
            <a:off x="892628" y="1556657"/>
            <a:ext cx="3200400" cy="3069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έτρεχα</a:t>
            </a:r>
          </a:p>
        </p:txBody>
      </p:sp>
      <p:pic>
        <p:nvPicPr>
          <p:cNvPr id="2050" name="Picture 2" descr="Τρέξιμο κινούμενα σχέδια διανυσματικά αγόρι έτοιμες εικόνες Clip Art εικόνα  Διάνυσμα από ©Dolimac 109331282">
            <a:extLst>
              <a:ext uri="{FF2B5EF4-FFF2-40B4-BE49-F238E27FC236}">
                <a16:creationId xmlns:a16="http://schemas.microsoft.com/office/drawing/2014/main" id="{FEA6501A-4882-1CEF-27DC-AD2ADA31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67801"/>
            <a:ext cx="5101998" cy="612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4B7D-6A8C-B9AB-CBDB-2BC234A6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4FF80B2-DE3F-0E46-8CFB-CE409D093A27}"/>
              </a:ext>
            </a:extLst>
          </p:cNvPr>
          <p:cNvSpPr/>
          <p:nvPr/>
        </p:nvSpPr>
        <p:spPr>
          <a:xfrm>
            <a:off x="1240972" y="1894114"/>
            <a:ext cx="3200400" cy="3069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έγραφα</a:t>
            </a:r>
          </a:p>
        </p:txBody>
      </p:sp>
      <p:pic>
        <p:nvPicPr>
          <p:cNvPr id="3074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5C01820E-0626-046D-C2E9-A9D39A05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29" y="989239"/>
            <a:ext cx="4575401" cy="447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59B5-672B-993B-F22A-7922FB65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AB3061B7-F244-53B6-721A-95BF13E7EFC4}"/>
              </a:ext>
            </a:extLst>
          </p:cNvPr>
          <p:cNvSpPr/>
          <p:nvPr/>
        </p:nvSpPr>
        <p:spPr>
          <a:xfrm>
            <a:off x="1447800" y="1556657"/>
            <a:ext cx="3200400" cy="3069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διάβαζα</a:t>
            </a:r>
          </a:p>
        </p:txBody>
      </p:sp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9F07473-3215-EC06-1EC6-95918D32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38917"/>
            <a:ext cx="4766450" cy="3988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77E4-5BA1-9AEA-87AB-A6D5AB44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BBEB3AA6-D75C-B559-5C94-12A12DA2B6B7}"/>
              </a:ext>
            </a:extLst>
          </p:cNvPr>
          <p:cNvSpPr/>
          <p:nvPr/>
        </p:nvSpPr>
        <p:spPr>
          <a:xfrm>
            <a:off x="827314" y="1055915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αγαπούσα</a:t>
            </a:r>
          </a:p>
        </p:txBody>
      </p:sp>
      <p:pic>
        <p:nvPicPr>
          <p:cNvPr id="5122" name="Picture 2" descr="20.000+ δωρεάν Cartoon Love και εικονογραφήσεις για Αγάπη - Pixabay">
            <a:extLst>
              <a:ext uri="{FF2B5EF4-FFF2-40B4-BE49-F238E27FC236}">
                <a16:creationId xmlns:a16="http://schemas.microsoft.com/office/drawing/2014/main" id="{CD127B1B-A521-EDD8-2033-D06027AB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4" y="1285875"/>
            <a:ext cx="3863068" cy="386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5A49-70D8-A60B-7273-F246F33C4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0130BC45-6D5A-B5D8-B56C-33570B7238A3}"/>
              </a:ext>
            </a:extLst>
          </p:cNvPr>
          <p:cNvSpPr/>
          <p:nvPr/>
        </p:nvSpPr>
        <p:spPr>
          <a:xfrm>
            <a:off x="1186543" y="1023257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μιλούσα</a:t>
            </a:r>
          </a:p>
        </p:txBody>
      </p:sp>
      <p:pic>
        <p:nvPicPr>
          <p:cNvPr id="6146" name="Picture 2" descr="καρτούν έφηβος μιλάει στο κινητό Απεικόνιση αποθεμάτων - εικονογραφία από  προσχολικός, συζητήστε: 191429410">
            <a:extLst>
              <a:ext uri="{FF2B5EF4-FFF2-40B4-BE49-F238E27FC236}">
                <a16:creationId xmlns:a16="http://schemas.microsoft.com/office/drawing/2014/main" id="{9EA08DEF-E3AF-99E5-4350-37194118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5" y="653142"/>
            <a:ext cx="5020355" cy="529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CA75-E4F2-92C8-847B-6A362B93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A17483D-53A4-4808-759B-835CE30FD01E}"/>
              </a:ext>
            </a:extLst>
          </p:cNvPr>
          <p:cNvSpPr/>
          <p:nvPr/>
        </p:nvSpPr>
        <p:spPr>
          <a:xfrm>
            <a:off x="947057" y="1066800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είχα</a:t>
            </a:r>
          </a:p>
        </p:txBody>
      </p:sp>
      <p:pic>
        <p:nvPicPr>
          <p:cNvPr id="7170" name="Picture 2" descr="Άνδρας που αδειάζει τις τσέπες του Απεικόνιση αποθεμάτων - εικονογραφία από  εσώρουχα, φτωχός: 42104563">
            <a:extLst>
              <a:ext uri="{FF2B5EF4-FFF2-40B4-BE49-F238E27FC236}">
                <a16:creationId xmlns:a16="http://schemas.microsoft.com/office/drawing/2014/main" id="{9479120B-2714-1D33-D6B3-419554D4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2" y="724536"/>
            <a:ext cx="5586412" cy="540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17E0-708D-7C41-37C3-3F257ABE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43CCDE61-07F9-02D2-F912-0C29F0FF204F}"/>
              </a:ext>
            </a:extLst>
          </p:cNvPr>
          <p:cNvSpPr/>
          <p:nvPr/>
        </p:nvSpPr>
        <p:spPr>
          <a:xfrm>
            <a:off x="598715" y="1186543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πήγαινα</a:t>
            </a:r>
          </a:p>
        </p:txBody>
      </p:sp>
      <p:pic>
        <p:nvPicPr>
          <p:cNvPr id="8194" name="Picture 2" descr="Τα παιδιά πηγαίνουν σχολείο Διανυσματική απεικόνιση - εικονογραφία από  χέρι, φίλων: 33316717">
            <a:extLst>
              <a:ext uri="{FF2B5EF4-FFF2-40B4-BE49-F238E27FC236}">
                <a16:creationId xmlns:a16="http://schemas.microsoft.com/office/drawing/2014/main" id="{161F5114-11DE-F159-FCB5-0E9BDFC0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3" y="819490"/>
            <a:ext cx="5219019" cy="521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0DEB7-637A-93A4-2AA7-2CF30CB7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84D962C7-E355-5371-7FF4-9F8186656EFB}"/>
              </a:ext>
            </a:extLst>
          </p:cNvPr>
          <p:cNvSpPr/>
          <p:nvPr/>
        </p:nvSpPr>
        <p:spPr>
          <a:xfrm>
            <a:off x="435429" y="11212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έτρωγα</a:t>
            </a:r>
          </a:p>
        </p:txBody>
      </p:sp>
      <p:pic>
        <p:nvPicPr>
          <p:cNvPr id="9218" name="Picture 2" descr="Εικονογράφηση Διάνυσμα Του Cartoon Μικρό Αγόρι Τρώει Ψωμί Διάνυσμα από  ©tigatelu 567137778">
            <a:extLst>
              <a:ext uri="{FF2B5EF4-FFF2-40B4-BE49-F238E27FC236}">
                <a16:creationId xmlns:a16="http://schemas.microsoft.com/office/drawing/2014/main" id="{30194CC2-494E-F761-F316-3E4EAA73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5" y="672031"/>
            <a:ext cx="4828494" cy="4893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5397F-0523-0ED5-701F-B67550F3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9F6CA47-6CC6-BB3D-5B91-5986E3AFECE7}"/>
              </a:ext>
            </a:extLst>
          </p:cNvPr>
          <p:cNvSpPr/>
          <p:nvPr/>
        </p:nvSpPr>
        <p:spPr>
          <a:xfrm>
            <a:off x="1001486" y="9688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έπινα</a:t>
            </a:r>
          </a:p>
        </p:txBody>
      </p:sp>
      <p:pic>
        <p:nvPicPr>
          <p:cNvPr id="10242" name="Picture 2" descr="Παιδιά καρτούν πίνουν νερό διανυσματική απεικόνιση. εικονογραφία από ύδωρ -  108905967">
            <a:extLst>
              <a:ext uri="{FF2B5EF4-FFF2-40B4-BE49-F238E27FC236}">
                <a16:creationId xmlns:a16="http://schemas.microsoft.com/office/drawing/2014/main" id="{A729C020-0EED-5FEA-9D85-EE5CFB26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42" y="1091291"/>
            <a:ext cx="4245428" cy="3765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649967"/>
            <a:ext cx="10515600" cy="52392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Χθες  πήγα  στο σχολείο.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πηγαίνω</a:t>
            </a:r>
            <a:r>
              <a:rPr lang="el-GR" sz="7200" dirty="0"/>
              <a:t>)</a:t>
            </a:r>
          </a:p>
          <a:p>
            <a:endParaRPr lang="en-US" dirty="0"/>
          </a:p>
        </p:txBody>
      </p:sp>
      <p:pic>
        <p:nvPicPr>
          <p:cNvPr id="2" name="Picture 2" descr="Cartoon school boy - 269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F44CE705-9A59-A382-2A56-F93AA27F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93" y="3118437"/>
            <a:ext cx="2800350" cy="26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7255"/>
            <a:ext cx="10515600" cy="578348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Μετά επέστρεψα στο σπίτι.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επιστρέφω</a:t>
            </a:r>
            <a:r>
              <a:rPr lang="el-GR" sz="7200" dirty="0"/>
              <a:t>)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Έφαγα  και είδα  τηλεόραση.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τρώω/βλέπω</a:t>
            </a:r>
            <a:r>
              <a:rPr lang="el-GR" sz="72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596 Vector για «Child coming home», εικόνες και γραφικά vector στοκ |  Shutterstock">
            <a:extLst>
              <a:ext uri="{FF2B5EF4-FFF2-40B4-BE49-F238E27FC236}">
                <a16:creationId xmlns:a16="http://schemas.microsoft.com/office/drawing/2014/main" id="{31775727-D372-428F-DA07-AFC9EF52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53" y="1979159"/>
            <a:ext cx="3120118" cy="20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Τα παιδιά βλέπουν τηλεόραση. Τα παιδιά: Vector στοκ (χωρίς δικαιώματα)  1369181924 | Shutterstock">
            <a:extLst>
              <a:ext uri="{FF2B5EF4-FFF2-40B4-BE49-F238E27FC236}">
                <a16:creationId xmlns:a16="http://schemas.microsoft.com/office/drawing/2014/main" id="{4C692D36-6A84-A863-6C90-58E1AA7E7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6960053" y="4848554"/>
            <a:ext cx="2571750" cy="14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6540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Έκανα μπάνιο.</a:t>
            </a:r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κάνω</a:t>
            </a:r>
            <a:r>
              <a:rPr lang="el-GR" sz="72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Αγόρι κάνει μπάνιο στο μπάνιο Διάνυσμα από ©interactimages 183041714">
            <a:extLst>
              <a:ext uri="{FF2B5EF4-FFF2-40B4-BE49-F238E27FC236}">
                <a16:creationId xmlns:a16="http://schemas.microsoft.com/office/drawing/2014/main" id="{3526C7BD-8B44-E6C3-DF07-35F70ECBF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7541" r="-3511" b="8480"/>
          <a:stretch>
            <a:fillRect/>
          </a:stretch>
        </p:blipFill>
        <p:spPr bwMode="auto">
          <a:xfrm>
            <a:off x="6945766" y="2271033"/>
            <a:ext cx="3936660" cy="2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FA6FD5-63C0-42F9-BF35-853F7548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Χθες  όλη  μέρα ………..</a:t>
            </a:r>
          </a:p>
        </p:txBody>
      </p:sp>
      <p:pic>
        <p:nvPicPr>
          <p:cNvPr id="4" name="Ηλεκτρονικά πολυμέσα 3" title="Μαθαίνουμε τον Αόριστο και τον Παρατατικό τραγουδώντας με την κυρία Σιντορέ">
            <a:hlinkClick r:id="" action="ppaction://media"/>
            <a:extLst>
              <a:ext uri="{FF2B5EF4-FFF2-40B4-BE49-F238E27FC236}">
                <a16:creationId xmlns:a16="http://schemas.microsoft.com/office/drawing/2014/main" id="{1AB3787E-31BA-7288-6FB3-D7E362CC7D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617310"/>
            <a:ext cx="10515600" cy="54133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Το απόγευμα μίλησα στο τηλέφωνο  με  τους  φίλους μου, / με τις  φίλες  μου/ με τους συγγενείς μου. 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τηλεφωνώ</a:t>
            </a:r>
            <a:r>
              <a:rPr lang="el-GR" sz="7200" dirty="0"/>
              <a:t>)</a:t>
            </a:r>
            <a:endParaRPr lang="en-US" dirty="0"/>
          </a:p>
        </p:txBody>
      </p:sp>
      <p:pic>
        <p:nvPicPr>
          <p:cNvPr id="4098" name="Picture 2" descr="Phone call boy - 5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7372198A-C0A8-CE86-0CED-6F5ED4A4A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1"/>
          <a:stretch>
            <a:fillRect/>
          </a:stretch>
        </p:blipFill>
        <p:spPr bwMode="auto">
          <a:xfrm>
            <a:off x="7666264" y="3429000"/>
            <a:ext cx="2628900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7867" y="2558713"/>
            <a:ext cx="2770909" cy="3161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Πηγαίνω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653070" y="2558713"/>
            <a:ext cx="2770909" cy="3161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Πήγα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492" y="2558713"/>
            <a:ext cx="2770909" cy="3161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Πήγαινα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962969" y="1347721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Τώρα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529669" y="1304046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Παλιά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3070" y="1347721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Χθες 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4115" y="6013938"/>
            <a:ext cx="21486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ενεστώτας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669" y="6013938"/>
            <a:ext cx="24655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παρατατικός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2055" y="6013938"/>
            <a:ext cx="17729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αόριστος</a:t>
            </a:r>
            <a:endParaRPr lang="en-US" sz="2800" dirty="0"/>
          </a:p>
        </p:txBody>
      </p:sp>
      <p:pic>
        <p:nvPicPr>
          <p:cNvPr id="5122" name="Picture 2" descr="PRESENT and PAST Antonyms Word Card Vector Template. Stock Illustration -  Illustration of cartoon, caucasian: 199873667">
            <a:extLst>
              <a:ext uri="{FF2B5EF4-FFF2-40B4-BE49-F238E27FC236}">
                <a16:creationId xmlns:a16="http://schemas.microsoft.com/office/drawing/2014/main" id="{B72277DA-0F71-2528-9714-F316C227C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b="12099"/>
          <a:stretch>
            <a:fillRect/>
          </a:stretch>
        </p:blipFill>
        <p:spPr bwMode="auto">
          <a:xfrm>
            <a:off x="943594" y="0"/>
            <a:ext cx="1959428" cy="1320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ESENT and PAST Antonyms Word Card Vector Template. Stock Illustration -  Illustration of cartoon, caucasian: 199873667">
            <a:extLst>
              <a:ext uri="{FF2B5EF4-FFF2-40B4-BE49-F238E27FC236}">
                <a16:creationId xmlns:a16="http://schemas.microsoft.com/office/drawing/2014/main" id="{84CEE39E-F452-D3FD-A7FD-AAD43FAC3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36" b="24013"/>
          <a:stretch>
            <a:fillRect/>
          </a:stretch>
        </p:blipFill>
        <p:spPr bwMode="auto">
          <a:xfrm>
            <a:off x="4528238" y="124500"/>
            <a:ext cx="1074308" cy="1012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Μια οικογένεια κάνει ποδήλατο σε παραλία Διανυσματική απεικόνιση -  εικονογραφία από lifestyle, bicuspids: 155877019">
            <a:extLst>
              <a:ext uri="{FF2B5EF4-FFF2-40B4-BE49-F238E27FC236}">
                <a16:creationId xmlns:a16="http://schemas.microsoft.com/office/drawing/2014/main" id="{7FF714A6-486C-48FA-F09C-510DD6BB2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9"/>
          <a:stretch>
            <a:fillRect/>
          </a:stretch>
        </p:blipFill>
        <p:spPr bwMode="auto">
          <a:xfrm>
            <a:off x="7097867" y="153914"/>
            <a:ext cx="2150317" cy="10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SENT and PAST Antonyms Word Card Vector Template. Stock Illustration -  Illustration of cartoon, caucasian: 199873667">
            <a:extLst>
              <a:ext uri="{FF2B5EF4-FFF2-40B4-BE49-F238E27FC236}">
                <a16:creationId xmlns:a16="http://schemas.microsoft.com/office/drawing/2014/main" id="{EA64007F-EBED-4D9A-999B-2355298FA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36" b="66992"/>
          <a:stretch>
            <a:fillRect/>
          </a:stretch>
        </p:blipFill>
        <p:spPr bwMode="auto">
          <a:xfrm flipH="1">
            <a:off x="8534920" y="50918"/>
            <a:ext cx="922517" cy="755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46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9819" y="1397215"/>
            <a:ext cx="2770909" cy="1634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 φορ</a:t>
            </a:r>
            <a:r>
              <a:rPr lang="el-GR" sz="7200" dirty="0">
                <a:solidFill>
                  <a:srgbClr val="FF0000"/>
                </a:solidFill>
              </a:rPr>
              <a:t>ώ</a:t>
            </a:r>
            <a:r>
              <a:rPr lang="el-GR" sz="7200" dirty="0"/>
              <a:t> 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8049819" y="36298"/>
            <a:ext cx="3334657" cy="1226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r>
              <a:rPr lang="el-GR" sz="6000" dirty="0"/>
              <a:t>φόρε</a:t>
            </a:r>
            <a:r>
              <a:rPr lang="el-GR" sz="6000" dirty="0">
                <a:solidFill>
                  <a:srgbClr val="FF0000"/>
                </a:solidFill>
              </a:rPr>
              <a:t>σα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9819" y="3109728"/>
            <a:ext cx="2770909" cy="1226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φορ</a:t>
            </a:r>
            <a:r>
              <a:rPr lang="el-GR" sz="4000" dirty="0">
                <a:solidFill>
                  <a:srgbClr val="FF0000"/>
                </a:solidFill>
              </a:rPr>
              <a:t>ούσα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055" y="1948873"/>
            <a:ext cx="27709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860" y="2965179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Τώρα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08048" y="155231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Παλιά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860" y="1593702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Χθες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4470645"/>
            <a:ext cx="1198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Παλιά </a:t>
            </a:r>
            <a:r>
              <a:rPr lang="el-GR" sz="3600" dirty="0">
                <a:solidFill>
                  <a:srgbClr val="FF0000"/>
                </a:solidFill>
              </a:rPr>
              <a:t>φορούσα</a:t>
            </a:r>
            <a:r>
              <a:rPr lang="el-GR" sz="3600" dirty="0"/>
              <a:t> φορέματα και μπλούζες με παιδικούς ήρωες, ενώ τώρα </a:t>
            </a:r>
            <a:r>
              <a:rPr lang="el-GR" sz="3600" dirty="0">
                <a:solidFill>
                  <a:srgbClr val="FF0000"/>
                </a:solidFill>
              </a:rPr>
              <a:t>φοράω</a:t>
            </a:r>
            <a:r>
              <a:rPr lang="el-GR" sz="3600" dirty="0"/>
              <a:t> παντελόνια και μαύρες μπλούζες.</a:t>
            </a: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38A692E-2E39-CAA6-E3EF-EF990298574E}"/>
              </a:ext>
            </a:extLst>
          </p:cNvPr>
          <p:cNvCxnSpPr>
            <a:endCxn id="5" idx="1"/>
          </p:cNvCxnSpPr>
          <p:nvPr/>
        </p:nvCxnSpPr>
        <p:spPr>
          <a:xfrm flipV="1">
            <a:off x="3178957" y="649763"/>
            <a:ext cx="4870862" cy="138586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74098" y="3116335"/>
            <a:ext cx="2770909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παρακολουθ</a:t>
            </a:r>
            <a:r>
              <a:rPr lang="el-GR" sz="3200" dirty="0">
                <a:solidFill>
                  <a:srgbClr val="FF0000"/>
                </a:solidFill>
              </a:rPr>
              <a:t>ώ</a:t>
            </a:r>
            <a:r>
              <a:rPr lang="el-GR" sz="3200" dirty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47048" y="503467"/>
            <a:ext cx="3156527" cy="714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r>
              <a:rPr lang="el-GR" sz="3200" dirty="0"/>
              <a:t>παρακολούθ</a:t>
            </a:r>
            <a:r>
              <a:rPr lang="el-GR" sz="3200" dirty="0">
                <a:solidFill>
                  <a:srgbClr val="FF0000"/>
                </a:solidFill>
              </a:rPr>
              <a:t>ησα</a:t>
            </a:r>
            <a:r>
              <a:rPr lang="el-GR" sz="6000" dirty="0"/>
              <a:t>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7674098" y="1729961"/>
            <a:ext cx="4174838" cy="108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 </a:t>
            </a:r>
            <a:r>
              <a:rPr lang="el-GR" sz="3200" dirty="0"/>
              <a:t>παρακολουθ</a:t>
            </a:r>
            <a:r>
              <a:rPr lang="el-GR" sz="3200" dirty="0">
                <a:solidFill>
                  <a:srgbClr val="FF0000"/>
                </a:solidFill>
              </a:rPr>
              <a:t>ούσα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0255" y="2931669"/>
            <a:ext cx="27709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36" y="3277023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Τώρα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48775" y="505715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Παλιά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775" y="1784390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Χθες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10836" y="4750356"/>
            <a:ext cx="1198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Τώρα </a:t>
            </a:r>
            <a:r>
              <a:rPr lang="el-GR" sz="3600" dirty="0">
                <a:solidFill>
                  <a:srgbClr val="FF0000"/>
                </a:solidFill>
              </a:rPr>
              <a:t>παρακολουθώ</a:t>
            </a:r>
            <a:r>
              <a:rPr lang="el-GR" sz="3600" dirty="0"/>
              <a:t> στην τηλεόραση  τις ειδήσεις, ενώ παλιά   </a:t>
            </a:r>
            <a:r>
              <a:rPr lang="el-GR" sz="3600" dirty="0">
                <a:solidFill>
                  <a:srgbClr val="FF0000"/>
                </a:solidFill>
              </a:rPr>
              <a:t>παρακολουθούσα</a:t>
            </a:r>
            <a:r>
              <a:rPr lang="el-GR" sz="3600" dirty="0"/>
              <a:t> μόνο κινούμενα σχέδια.   </a:t>
            </a:r>
          </a:p>
        </p:txBody>
      </p: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3A64151A-3702-1240-9E3F-07055F8AE898}"/>
              </a:ext>
            </a:extLst>
          </p:cNvPr>
          <p:cNvCxnSpPr/>
          <p:nvPr/>
        </p:nvCxnSpPr>
        <p:spPr>
          <a:xfrm flipV="1">
            <a:off x="2919684" y="1006118"/>
            <a:ext cx="4870862" cy="138586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48" y="1166842"/>
            <a:ext cx="217357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Λέω</a:t>
            </a:r>
          </a:p>
          <a:p>
            <a:r>
              <a:rPr lang="el-GR" sz="4800" dirty="0"/>
              <a:t>Λες</a:t>
            </a:r>
          </a:p>
          <a:p>
            <a:r>
              <a:rPr lang="el-GR" sz="4800" dirty="0"/>
              <a:t>Λέει </a:t>
            </a:r>
          </a:p>
          <a:p>
            <a:r>
              <a:rPr lang="el-GR" sz="4800" dirty="0"/>
              <a:t>Λέμε</a:t>
            </a:r>
          </a:p>
          <a:p>
            <a:r>
              <a:rPr lang="el-GR" sz="4800" dirty="0"/>
              <a:t>Λέτε</a:t>
            </a:r>
          </a:p>
          <a:p>
            <a:r>
              <a:rPr lang="el-GR" sz="4800" dirty="0"/>
              <a:t>Λένε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9775" y="1166842"/>
            <a:ext cx="247218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ες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αμε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ατε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αν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813" y="1166840"/>
            <a:ext cx="297198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</a:t>
            </a:r>
            <a:r>
              <a:rPr lang="el-GR" sz="4800" dirty="0">
                <a:solidFill>
                  <a:srgbClr val="FF0000"/>
                </a:solidFill>
              </a:rPr>
              <a:t>-α</a:t>
            </a:r>
            <a:endParaRPr lang="el-GR" sz="4800" dirty="0"/>
          </a:p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-γ-</a:t>
            </a:r>
            <a:r>
              <a:rPr lang="el-GR" sz="4800" dirty="0" err="1">
                <a:solidFill>
                  <a:srgbClr val="FF0000"/>
                </a:solidFill>
              </a:rPr>
              <a:t>ες</a:t>
            </a:r>
            <a:endParaRPr lang="el-GR" sz="4800" dirty="0"/>
          </a:p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</a:t>
            </a:r>
            <a:r>
              <a:rPr lang="el-GR" sz="4800" dirty="0">
                <a:solidFill>
                  <a:srgbClr val="FF0000"/>
                </a:solidFill>
              </a:rPr>
              <a:t>-ε</a:t>
            </a:r>
            <a:endParaRPr lang="el-GR" sz="4800" dirty="0"/>
          </a:p>
          <a:p>
            <a:r>
              <a:rPr lang="el-GR" sz="4800" dirty="0"/>
              <a:t>λέγαμε</a:t>
            </a:r>
          </a:p>
          <a:p>
            <a:r>
              <a:rPr lang="el-GR" sz="4800" dirty="0"/>
              <a:t>λέγατε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</a:t>
            </a:r>
            <a:r>
              <a:rPr lang="el-GR" sz="4800" dirty="0">
                <a:solidFill>
                  <a:srgbClr val="FF0000"/>
                </a:solidFill>
              </a:rPr>
              <a:t>-αν</a:t>
            </a:r>
            <a:endParaRPr lang="el-GR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812135" y="1166840"/>
            <a:ext cx="318880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Θα  πω</a:t>
            </a:r>
          </a:p>
          <a:p>
            <a:r>
              <a:rPr lang="el-GR" sz="4800" dirty="0"/>
              <a:t>Θα πεις</a:t>
            </a:r>
          </a:p>
          <a:p>
            <a:r>
              <a:rPr lang="el-GR" sz="4800" dirty="0"/>
              <a:t>Θα πει</a:t>
            </a:r>
          </a:p>
          <a:p>
            <a:r>
              <a:rPr lang="el-GR" sz="4800" dirty="0"/>
              <a:t>Θα πούμε</a:t>
            </a:r>
          </a:p>
          <a:p>
            <a:r>
              <a:rPr lang="el-GR" sz="4800" dirty="0"/>
              <a:t>Θα πείτε</a:t>
            </a:r>
          </a:p>
          <a:p>
            <a:r>
              <a:rPr lang="el-GR" sz="4800" dirty="0"/>
              <a:t>Θα πουν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09365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602" y="3552414"/>
            <a:ext cx="25409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διαβά</a:t>
            </a:r>
            <a:r>
              <a:rPr lang="el-GR" sz="4400" dirty="0">
                <a:solidFill>
                  <a:srgbClr val="0070C0"/>
                </a:solidFill>
              </a:rPr>
              <a:t>ζ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8948" y="2099638"/>
            <a:ext cx="23211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διάβα</a:t>
            </a:r>
            <a:r>
              <a:rPr lang="el-GR" sz="4400" dirty="0">
                <a:solidFill>
                  <a:srgbClr val="0070C0"/>
                </a:solidFill>
              </a:rPr>
              <a:t>σ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0856" y="5098008"/>
            <a:ext cx="32267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Θα</a:t>
            </a:r>
            <a:r>
              <a:rPr lang="el-GR" sz="4400" dirty="0"/>
              <a:t> διαβά</a:t>
            </a:r>
            <a:r>
              <a:rPr lang="el-GR" sz="4400" dirty="0">
                <a:solidFill>
                  <a:srgbClr val="0070C0"/>
                </a:solidFill>
              </a:rPr>
              <a:t>σ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sz="4400" dirty="0"/>
              <a:t>   </a:t>
            </a:r>
            <a:endParaRPr lang="en-US" sz="4400" dirty="0"/>
          </a:p>
        </p:txBody>
      </p:sp>
      <p:pic>
        <p:nvPicPr>
          <p:cNvPr id="1026" name="Picture 2" descr="400+ δωρεάν εικόνες για Cartoon School και Σχολείο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15" y="219807"/>
            <a:ext cx="4044462" cy="17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6685" y="712176"/>
            <a:ext cx="25409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διάβα</a:t>
            </a:r>
            <a:r>
              <a:rPr lang="el-GR" sz="4400" dirty="0">
                <a:solidFill>
                  <a:srgbClr val="0070C0"/>
                </a:solidFill>
              </a:rPr>
              <a:t>ζ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4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0584" y="4233606"/>
            <a:ext cx="225083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Γρά</a:t>
            </a:r>
            <a:r>
              <a:rPr lang="el-GR" sz="4400" dirty="0">
                <a:solidFill>
                  <a:srgbClr val="0070C0"/>
                </a:solidFill>
              </a:rPr>
              <a:t>φ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343" y="3848886"/>
            <a:ext cx="215118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Έ</a:t>
            </a:r>
            <a:r>
              <a:rPr lang="el-GR" sz="4400" dirty="0"/>
              <a:t>γρα</a:t>
            </a:r>
            <a:r>
              <a:rPr lang="el-GR" sz="4400" dirty="0">
                <a:solidFill>
                  <a:srgbClr val="0070C0"/>
                </a:solidFill>
              </a:rPr>
              <a:t>ψ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4928" y="4803108"/>
            <a:ext cx="32267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Θα</a:t>
            </a:r>
            <a:r>
              <a:rPr lang="el-GR" sz="4400" dirty="0"/>
              <a:t> γρά</a:t>
            </a:r>
            <a:r>
              <a:rPr lang="el-GR" sz="4400" dirty="0">
                <a:solidFill>
                  <a:srgbClr val="0070C0"/>
                </a:solidFill>
              </a:rPr>
              <a:t>ψ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sz="4400" dirty="0"/>
              <a:t>  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rot="1628464">
            <a:off x="5887287" y="5553241"/>
            <a:ext cx="178776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Γρά</a:t>
            </a:r>
            <a:r>
              <a:rPr lang="el-GR" sz="4400" dirty="0">
                <a:solidFill>
                  <a:srgbClr val="0070C0"/>
                </a:solidFill>
              </a:rPr>
              <a:t>ψ</a:t>
            </a:r>
            <a:r>
              <a:rPr lang="el-GR" sz="4400" dirty="0">
                <a:solidFill>
                  <a:srgbClr val="FF0000"/>
                </a:solidFill>
              </a:rPr>
              <a:t>ε</a:t>
            </a:r>
            <a:r>
              <a:rPr lang="el-GR" sz="4400" dirty="0"/>
              <a:t>    </a:t>
            </a:r>
            <a:endParaRPr lang="en-US" sz="4400" dirty="0"/>
          </a:p>
        </p:txBody>
      </p:sp>
      <p:pic>
        <p:nvPicPr>
          <p:cNvPr id="2050" name="Picture 2" descr="ΦΙΛΟΛΟΓΟΥΠΟΛΗ: Γράφω καλά στο διαγώνισμα της Νεοελληνικής Λογοτεχνίας  (Γυμνάσιο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29" y="281353"/>
            <a:ext cx="4219575" cy="201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9396" y="2315090"/>
            <a:ext cx="225083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έ</a:t>
            </a:r>
            <a:r>
              <a:rPr lang="el-GR" sz="4400" dirty="0"/>
              <a:t>γρα</a:t>
            </a:r>
            <a:r>
              <a:rPr lang="el-GR" sz="4400" dirty="0">
                <a:solidFill>
                  <a:srgbClr val="0070C0"/>
                </a:solidFill>
              </a:rPr>
              <a:t>φ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07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2" y="105683"/>
            <a:ext cx="10515600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400" u="sng" dirty="0">
                <a:solidFill>
                  <a:srgbClr val="FF0000"/>
                </a:solidFill>
              </a:rPr>
              <a:t>ΣΧΟΛΙΚΗ ΖΩΗ </a:t>
            </a:r>
          </a:p>
          <a:p>
            <a:pPr marL="0" indent="0">
              <a:buNone/>
            </a:pPr>
            <a:r>
              <a:rPr lang="el-GR" sz="4400" dirty="0"/>
              <a:t>Εδώ και  κάποιους  μήνες </a:t>
            </a:r>
            <a:r>
              <a:rPr lang="en-US" sz="4400" dirty="0"/>
              <a:t>_______</a:t>
            </a:r>
            <a:r>
              <a:rPr lang="el-GR" sz="4400" dirty="0"/>
              <a:t> στο Γυμνάσιο  Παλουριώτισσας. Όταν ήμουν μικρός/ μικρή, </a:t>
            </a:r>
            <a:r>
              <a:rPr lang="en-US" sz="4400" dirty="0"/>
              <a:t>________</a:t>
            </a:r>
            <a:r>
              <a:rPr lang="el-GR" sz="4400" dirty="0"/>
              <a:t>σχολείο  στη Συρία/ στον Λίβανο/ στην Πολωνία. Τώρα </a:t>
            </a:r>
            <a:r>
              <a:rPr lang="en-US" sz="4400" dirty="0"/>
              <a:t>_____</a:t>
            </a:r>
            <a:r>
              <a:rPr lang="el-GR" sz="4400" dirty="0"/>
              <a:t>στις  6:00. Όταν ήμουν  στο δημοτικό, </a:t>
            </a:r>
            <a:r>
              <a:rPr lang="en-US" sz="4400" dirty="0"/>
              <a:t>_________</a:t>
            </a:r>
            <a:r>
              <a:rPr lang="el-GR" sz="4400" dirty="0"/>
              <a:t>στις 6:45.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9CEAF-EBAF-FC22-03A5-A551D1ED0774}"/>
              </a:ext>
            </a:extLst>
          </p:cNvPr>
          <p:cNvSpPr txBox="1"/>
          <p:nvPr/>
        </p:nvSpPr>
        <p:spPr>
          <a:xfrm>
            <a:off x="3276600" y="517772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Εδώ και κάποιους μήνες </a:t>
            </a:r>
            <a:r>
              <a:rPr lang="el-GR" b="1" u="none" strike="noStrike" dirty="0">
                <a:effectLst/>
                <a:latin typeface="Google Sans"/>
              </a:rPr>
              <a:t>πηγαίνω</a:t>
            </a:r>
            <a:r>
              <a:rPr lang="el-GR" dirty="0"/>
              <a:t> στο Γυμνάσιο </a:t>
            </a:r>
            <a:r>
              <a:rPr lang="el-GR" dirty="0" err="1"/>
              <a:t>Παλουριώτισσας</a:t>
            </a:r>
            <a:r>
              <a:rPr lang="el-GR" dirty="0"/>
              <a:t>. Όταν ήμουν μικρός / μικρή, </a:t>
            </a:r>
            <a:r>
              <a:rPr lang="el-GR" b="1" u="none" strike="noStrike" dirty="0">
                <a:effectLst/>
                <a:latin typeface="Google Sans"/>
              </a:rPr>
              <a:t>πήγαινα</a:t>
            </a:r>
            <a:r>
              <a:rPr lang="el-GR" dirty="0"/>
              <a:t> σχολείο στη Συρία / στον Λίβανο / στην Πολωνία. Τώρα </a:t>
            </a:r>
            <a:r>
              <a:rPr lang="el-GR" b="1" u="none" strike="noStrike" dirty="0">
                <a:effectLst/>
                <a:latin typeface="Google Sans"/>
              </a:rPr>
              <a:t>ξυπνάω</a:t>
            </a:r>
            <a:r>
              <a:rPr lang="el-GR" dirty="0"/>
              <a:t> στις 6:00, ενώ όταν ήμουν στο δημοτικό, </a:t>
            </a:r>
            <a:r>
              <a:rPr lang="el-GR" b="1" u="none" strike="noStrike" dirty="0">
                <a:effectLst/>
                <a:latin typeface="Google Sans"/>
              </a:rPr>
              <a:t>ξυπνούσα</a:t>
            </a:r>
            <a:r>
              <a:rPr lang="el-GR" dirty="0"/>
              <a:t> στις 6:45.</a:t>
            </a:r>
          </a:p>
        </p:txBody>
      </p:sp>
    </p:spTree>
    <p:extLst>
      <p:ext uri="{BB962C8B-B14F-4D97-AF65-F5344CB8AC3E}">
        <p14:creationId xmlns:p14="http://schemas.microsoft.com/office/powerpoint/2010/main" val="10898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882"/>
            <a:ext cx="10515600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400" u="sng" dirty="0">
                <a:solidFill>
                  <a:srgbClr val="FF0000"/>
                </a:solidFill>
              </a:rPr>
              <a:t>ΣΧΟΛΙΚΗ ΖΩΗ </a:t>
            </a:r>
          </a:p>
          <a:p>
            <a:pPr marL="0" indent="0">
              <a:buNone/>
            </a:pPr>
            <a:r>
              <a:rPr lang="el-GR" sz="4400" dirty="0"/>
              <a:t>Όταν ήμουν  στο δημοτικό ________λίγο, ενώ τώρα  στο  γυμνάσιο ______πολύ. Τότε _____πολλούς  φίλους, αλλά  τώρα ____λίγους  και καλούς. Τότε _____τα μπισκότα της μαμάς μου, ενώ τώρα ___________κάτι από το κυλικείο/καντίνα.   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10218-7A99-DC28-DEDA-B95580ADA22D}"/>
              </a:ext>
            </a:extLst>
          </p:cNvPr>
          <p:cNvSpPr txBox="1"/>
          <p:nvPr/>
        </p:nvSpPr>
        <p:spPr>
          <a:xfrm>
            <a:off x="3472543" y="506040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Όταν ήμουν στο δημοτικό </a:t>
            </a:r>
            <a:r>
              <a:rPr lang="el-GR" b="1" u="none" strike="noStrike" dirty="0">
                <a:effectLst/>
                <a:latin typeface="Google Sans"/>
              </a:rPr>
              <a:t>διάβαζα</a:t>
            </a:r>
            <a:r>
              <a:rPr lang="el-GR" dirty="0"/>
              <a:t> λίγο, ενώ τώρα στο γυμνάσιο </a:t>
            </a:r>
            <a:r>
              <a:rPr lang="el-GR" b="1" u="none" strike="noStrike" dirty="0">
                <a:effectLst/>
                <a:latin typeface="Google Sans"/>
              </a:rPr>
              <a:t>διαβάζω</a:t>
            </a:r>
            <a:r>
              <a:rPr lang="el-GR" dirty="0"/>
              <a:t> πολύ. Τότε </a:t>
            </a:r>
            <a:r>
              <a:rPr lang="el-GR" b="1" u="none" strike="noStrike" dirty="0">
                <a:effectLst/>
                <a:latin typeface="Google Sans"/>
              </a:rPr>
              <a:t>είχα</a:t>
            </a:r>
            <a:r>
              <a:rPr lang="el-GR" dirty="0"/>
              <a:t> πολλούς φίλους, αλλά τώρα </a:t>
            </a:r>
            <a:r>
              <a:rPr lang="el-GR" b="1" u="none" strike="noStrike" dirty="0">
                <a:effectLst/>
                <a:latin typeface="Google Sans"/>
              </a:rPr>
              <a:t>έχω</a:t>
            </a:r>
            <a:r>
              <a:rPr lang="el-GR" dirty="0"/>
              <a:t> λίγους και καλούς. Τότε </a:t>
            </a:r>
            <a:r>
              <a:rPr lang="el-GR" b="1" u="none" strike="noStrike" dirty="0">
                <a:effectLst/>
                <a:latin typeface="Google Sans"/>
              </a:rPr>
              <a:t>έτρωγα</a:t>
            </a:r>
            <a:r>
              <a:rPr lang="el-GR" dirty="0"/>
              <a:t> τα μπισκότα της μαμάς μου, ενώ τώρα </a:t>
            </a:r>
            <a:r>
              <a:rPr lang="el-GR" b="1" u="none" strike="noStrike" dirty="0">
                <a:effectLst/>
                <a:latin typeface="Google Sans"/>
              </a:rPr>
              <a:t>τρώω</a:t>
            </a:r>
            <a:r>
              <a:rPr lang="el-GR" dirty="0"/>
              <a:t> κάτι από το κυλικείο/καντίνα.</a:t>
            </a:r>
          </a:p>
        </p:txBody>
      </p:sp>
    </p:spTree>
    <p:extLst>
      <p:ext uri="{BB962C8B-B14F-4D97-AF65-F5344CB8AC3E}">
        <p14:creationId xmlns:p14="http://schemas.microsoft.com/office/powerpoint/2010/main" val="18075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95568"/>
              </p:ext>
            </p:extLst>
          </p:nvPr>
        </p:nvGraphicFramePr>
        <p:xfrm>
          <a:off x="711529" y="977361"/>
          <a:ext cx="8596746" cy="5665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582">
                  <a:extLst>
                    <a:ext uri="{9D8B030D-6E8A-4147-A177-3AD203B41FA5}">
                      <a16:colId xmlns:a16="http://schemas.microsoft.com/office/drawing/2014/main" val="2264646635"/>
                    </a:ext>
                  </a:extLst>
                </a:gridCol>
                <a:gridCol w="2865582">
                  <a:extLst>
                    <a:ext uri="{9D8B030D-6E8A-4147-A177-3AD203B41FA5}">
                      <a16:colId xmlns:a16="http://schemas.microsoft.com/office/drawing/2014/main" val="3278212468"/>
                    </a:ext>
                  </a:extLst>
                </a:gridCol>
                <a:gridCol w="2865582">
                  <a:extLst>
                    <a:ext uri="{9D8B030D-6E8A-4147-A177-3AD203B41FA5}">
                      <a16:colId xmlns:a16="http://schemas.microsoft.com/office/drawing/2014/main" val="3794873589"/>
                    </a:ext>
                  </a:extLst>
                </a:gridCol>
              </a:tblGrid>
              <a:tr h="757997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ΤΩΡΑ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ΧΘΕΣ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ΠΑΛΙΑ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ξυπνώ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ξύπν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ησα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ξυπν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ούσα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9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πηγαίνω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πήγ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πήγαιν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4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γράφω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ψα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διαβάζω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διάβα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διάβα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ζα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1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τρώω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έφαγ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τρωγ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70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βλέπω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είδ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βλεπ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8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κοιμάμαι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κοιμή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θηκα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κοιμόμουν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89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5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φοιτητές καρτούν Στοκ Εικονογραφήσεις, Vectors, &amp; Clipart – (51,608 Στοκ  Εικονογραφήσεις)">
            <a:extLst>
              <a:ext uri="{FF2B5EF4-FFF2-40B4-BE49-F238E27FC236}">
                <a16:creationId xmlns:a16="http://schemas.microsoft.com/office/drawing/2014/main" id="{A609BCB6-F464-FCC1-744F-CED610D9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87" y="164446"/>
            <a:ext cx="4013426" cy="5648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FF47D278-CF9A-1D79-81B0-32D349821F1B}"/>
              </a:ext>
            </a:extLst>
          </p:cNvPr>
          <p:cNvSpPr/>
          <p:nvPr/>
        </p:nvSpPr>
        <p:spPr>
          <a:xfrm>
            <a:off x="108857" y="620486"/>
            <a:ext cx="3799114" cy="2057400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Όταν ήσουν μικρός, τι έτρωγες;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9B301055-2491-48F1-D3DE-637F250ED9DA}"/>
              </a:ext>
            </a:extLst>
          </p:cNvPr>
          <p:cNvSpPr/>
          <p:nvPr/>
        </p:nvSpPr>
        <p:spPr>
          <a:xfrm>
            <a:off x="8284029" y="315686"/>
            <a:ext cx="3799114" cy="2057400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Έτρωγα _________.</a:t>
            </a:r>
          </a:p>
        </p:txBody>
      </p:sp>
      <p:pic>
        <p:nvPicPr>
          <p:cNvPr id="11270" name="Picture 6" descr="Βοδινό Μπριζόλα υδατογραφία clipart απεικόνιση: Vector στοκ (χωρίς  δικαιώματα) 2538907037 | Shutterstock">
            <a:extLst>
              <a:ext uri="{FF2B5EF4-FFF2-40B4-BE49-F238E27FC236}">
                <a16:creationId xmlns:a16="http://schemas.microsoft.com/office/drawing/2014/main" id="{C73FA5F8-9175-17FE-48C1-F1054999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29" y="4467625"/>
            <a:ext cx="2057400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ρύζι Στοκ Εικονογραφήσεις, Vectors, &amp; Clipart – (406,667 Στοκ  Εικονογραφήσεις)">
            <a:extLst>
              <a:ext uri="{FF2B5EF4-FFF2-40B4-BE49-F238E27FC236}">
                <a16:creationId xmlns:a16="http://schemas.microsoft.com/office/drawing/2014/main" id="{6C90DAE1-6841-9949-54A0-08EBF8BC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46" y="4566077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artoon cooking rice - 27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E9490910-4FCF-6E3C-B63B-737B64E2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72" y="4484915"/>
            <a:ext cx="2143126" cy="2143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Γάλα και δημητριακά στο πιάτο εικονίδιο πρωινό Διάνυσμα από ©jemastock  443252400">
            <a:extLst>
              <a:ext uri="{FF2B5EF4-FFF2-40B4-BE49-F238E27FC236}">
                <a16:creationId xmlns:a16="http://schemas.microsoft.com/office/drawing/2014/main" id="{ABD5C235-FC2B-48D1-1BE8-8A2959D8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066695"/>
            <a:ext cx="2286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164.043 Vector για «Δημητριακά», εικόνες και γραφικά vector στοκ |  Shutterstock">
            <a:extLst>
              <a:ext uri="{FF2B5EF4-FFF2-40B4-BE49-F238E27FC236}">
                <a16:creationId xmlns:a16="http://schemas.microsoft.com/office/drawing/2014/main" id="{2AC67684-83A3-C4D8-9252-6210B24C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0" b="65102"/>
          <a:stretch>
            <a:fillRect/>
          </a:stretch>
        </p:blipFill>
        <p:spPr bwMode="auto">
          <a:xfrm>
            <a:off x="93463" y="3170543"/>
            <a:ext cx="2143125" cy="2019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Sliced Cake Cartoon Colored Clipart Illustration Stock Vector Image &amp; Art -  Alamy">
            <a:extLst>
              <a:ext uri="{FF2B5EF4-FFF2-40B4-BE49-F238E27FC236}">
                <a16:creationId xmlns:a16="http://schemas.microsoft.com/office/drawing/2014/main" id="{586A2F01-B172-95CB-818B-52023D46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4" y="4718618"/>
            <a:ext cx="1933575" cy="1675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7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772679"/>
            <a:ext cx="11723255" cy="435133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el-GR" sz="5400" dirty="0"/>
          </a:p>
          <a:p>
            <a:endParaRPr lang="el-GR" sz="5400" dirty="0"/>
          </a:p>
          <a:p>
            <a:r>
              <a:rPr lang="el-GR" sz="5400" dirty="0"/>
              <a:t>Χθες  _____ στο ζαχαροπλαστείο. (πηγαίνω)</a:t>
            </a:r>
          </a:p>
          <a:p>
            <a:r>
              <a:rPr lang="el-GR" sz="5400" dirty="0"/>
              <a:t>Κάθε  μέρα _____στο σχολείο. (πηγαίνω)</a:t>
            </a:r>
          </a:p>
          <a:p>
            <a:r>
              <a:rPr lang="el-GR" sz="5400" dirty="0"/>
              <a:t>Όταν ήμουν μικρή ______</a:t>
            </a:r>
            <a:r>
              <a:rPr lang="el-GR" sz="5400" dirty="0" err="1"/>
              <a:t>στ</a:t>
            </a:r>
            <a:r>
              <a:rPr lang="en-US" sz="5400" dirty="0"/>
              <a:t>o </a:t>
            </a:r>
            <a:r>
              <a:rPr lang="el-GR" sz="5400" dirty="0"/>
              <a:t>πάρκο</a:t>
            </a:r>
            <a:r>
              <a:rPr lang="en-US" sz="5400" dirty="0"/>
              <a:t>. </a:t>
            </a:r>
            <a:r>
              <a:rPr lang="el-GR" sz="5400" dirty="0"/>
              <a:t>(πηγαίνω)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9021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772679"/>
            <a:ext cx="11723255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l-GR" sz="5400" dirty="0"/>
          </a:p>
          <a:p>
            <a:endParaRPr lang="el-GR" sz="5400" dirty="0"/>
          </a:p>
          <a:p>
            <a:r>
              <a:rPr lang="el-GR" sz="5400" dirty="0"/>
              <a:t>Χθες  εμείς _____στο ζαχαροπλαστείο. (πηγαίνω)</a:t>
            </a:r>
          </a:p>
          <a:p>
            <a:r>
              <a:rPr lang="el-GR" sz="5400" dirty="0"/>
              <a:t>Κάθε  μέρα εμείς  _____ στο σχολείο. (πηγαίνω)</a:t>
            </a:r>
          </a:p>
          <a:p>
            <a:r>
              <a:rPr lang="el-GR" sz="5400" dirty="0"/>
              <a:t>Όταν ήμασταν μικρές ____στο πάρκο.(πηγαίνω)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8286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72" y="1033936"/>
            <a:ext cx="11723255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l-GR" sz="5400" dirty="0"/>
          </a:p>
          <a:p>
            <a:endParaRPr lang="el-GR" sz="5400" dirty="0"/>
          </a:p>
          <a:p>
            <a:r>
              <a:rPr lang="el-GR" sz="5400" dirty="0"/>
              <a:t>Χθες  εσείς _______στο ζαχαροπλαστείο; (πηγαίνω)</a:t>
            </a:r>
          </a:p>
          <a:p>
            <a:r>
              <a:rPr lang="el-GR" sz="5400" dirty="0"/>
              <a:t>Κάθε  μέρα εσείς _________στο σχολείο. (πηγαίνω)</a:t>
            </a:r>
          </a:p>
          <a:p>
            <a:r>
              <a:rPr lang="el-GR" sz="5400" dirty="0"/>
              <a:t>Όταν ήσασταν  μικρές ______στο πάρκο;(πηγαίνω)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1309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6DDB8ECD-8852-B201-2ACD-41323334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0" y="870857"/>
            <a:ext cx="2852855" cy="46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levenLabs_2026-05-18T03_41_48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01497C70-E1BF-739F-CFA5-6BE0EE80C32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0114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60CF9599-E2D7-08BD-CDFC-00D54D84CA15}"/>
              </a:ext>
            </a:extLst>
          </p:cNvPr>
          <p:cNvSpPr/>
          <p:nvPr/>
        </p:nvSpPr>
        <p:spPr>
          <a:xfrm>
            <a:off x="696685" y="990599"/>
            <a:ext cx="5849032" cy="50727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Έτρεχα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______________.</a:t>
            </a:r>
          </a:p>
        </p:txBody>
      </p:sp>
      <p:pic>
        <p:nvPicPr>
          <p:cNvPr id="2050" name="Picture 2" descr="Τρέξιμο κινούμενα σχέδια διανυσματικά αγόρι έτοιμες εικόνες Clip Art εικόνα  Διάνυσμα από ©Dolimac 109331282">
            <a:extLst>
              <a:ext uri="{FF2B5EF4-FFF2-40B4-BE49-F238E27FC236}">
                <a16:creationId xmlns:a16="http://schemas.microsoft.com/office/drawing/2014/main" id="{843606A6-9DDE-1445-1F9B-EEBD8253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17" y="367801"/>
            <a:ext cx="5101998" cy="612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12A69-6E2F-E260-F22F-43840469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80AB2F9E-25F1-E5C8-4DB6-7A884A48ABC5}"/>
              </a:ext>
            </a:extLst>
          </p:cNvPr>
          <p:cNvSpPr/>
          <p:nvPr/>
        </p:nvSpPr>
        <p:spPr>
          <a:xfrm>
            <a:off x="892628" y="1556657"/>
            <a:ext cx="4669972" cy="37664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Έτρεχα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πιο γρήγορα από την αδερφή μου.</a:t>
            </a:r>
          </a:p>
        </p:txBody>
      </p:sp>
      <p:pic>
        <p:nvPicPr>
          <p:cNvPr id="2050" name="Picture 2" descr="Τρέξιμο κινούμενα σχέδια διανυσματικά αγόρι έτοιμες εικόνες Clip Art εικόνα  Διάνυσμα από ©Dolimac 109331282">
            <a:extLst>
              <a:ext uri="{FF2B5EF4-FFF2-40B4-BE49-F238E27FC236}">
                <a16:creationId xmlns:a16="http://schemas.microsoft.com/office/drawing/2014/main" id="{1F7D89DF-5F7B-8249-C926-AD4AEF9C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378686"/>
            <a:ext cx="5101998" cy="612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6E1A-4259-CEA3-D082-9E8B189FB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C5703EE0-7205-0CFE-0B9D-75B4BE59E774}"/>
              </a:ext>
            </a:extLst>
          </p:cNvPr>
          <p:cNvSpPr/>
          <p:nvPr/>
        </p:nvSpPr>
        <p:spPr>
          <a:xfrm>
            <a:off x="489857" y="1600200"/>
            <a:ext cx="4441371" cy="348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Έγραφα ________.</a:t>
            </a:r>
          </a:p>
        </p:txBody>
      </p:sp>
      <p:pic>
        <p:nvPicPr>
          <p:cNvPr id="3074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F26F61D8-5FD0-93C8-9C61-A2799A5D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29" y="989239"/>
            <a:ext cx="4575401" cy="447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617</Words>
  <Application>Microsoft Office PowerPoint</Application>
  <PresentationFormat>Ευρεία οθόνη</PresentationFormat>
  <Paragraphs>217</Paragraphs>
  <Slides>54</Slides>
  <Notes>3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Χθες  όλη  μέρα ………..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178</cp:revision>
  <cp:lastPrinted>2025-03-10T05:24:13Z</cp:lastPrinted>
  <dcterms:created xsi:type="dcterms:W3CDTF">2025-02-12T05:42:48Z</dcterms:created>
  <dcterms:modified xsi:type="dcterms:W3CDTF">2026-05-18T03:43:41Z</dcterms:modified>
</cp:coreProperties>
</file>