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9"/>
  </p:notesMasterIdLst>
  <p:sldIdLst>
    <p:sldId id="256" r:id="rId2"/>
    <p:sldId id="259" r:id="rId3"/>
    <p:sldId id="260" r:id="rId4"/>
    <p:sldId id="261" r:id="rId5"/>
    <p:sldId id="263" r:id="rId6"/>
    <p:sldId id="262" r:id="rId7"/>
    <p:sldId id="264" r:id="rId8"/>
    <p:sldId id="266" r:id="rId9"/>
    <p:sldId id="274" r:id="rId10"/>
    <p:sldId id="269" r:id="rId11"/>
    <p:sldId id="277" r:id="rId12"/>
    <p:sldId id="276" r:id="rId13"/>
    <p:sldId id="278" r:id="rId14"/>
    <p:sldId id="279" r:id="rId15"/>
    <p:sldId id="280" r:id="rId16"/>
    <p:sldId id="281" r:id="rId17"/>
    <p:sldId id="282" r:id="rId18"/>
    <p:sldId id="283" r:id="rId19"/>
    <p:sldId id="284" r:id="rId20"/>
    <p:sldId id="285" r:id="rId21"/>
    <p:sldId id="302" r:id="rId22"/>
    <p:sldId id="303" r:id="rId23"/>
    <p:sldId id="304" r:id="rId24"/>
    <p:sldId id="307" r:id="rId25"/>
    <p:sldId id="306" r:id="rId26"/>
    <p:sldId id="309" r:id="rId27"/>
    <p:sldId id="311" r:id="rId28"/>
    <p:sldId id="312" r:id="rId29"/>
    <p:sldId id="313" r:id="rId30"/>
    <p:sldId id="317" r:id="rId31"/>
    <p:sldId id="318" r:id="rId32"/>
    <p:sldId id="332" r:id="rId33"/>
    <p:sldId id="333" r:id="rId34"/>
    <p:sldId id="334" r:id="rId35"/>
    <p:sldId id="335" r:id="rId36"/>
    <p:sldId id="336" r:id="rId37"/>
    <p:sldId id="337" r:id="rId38"/>
    <p:sldId id="349" r:id="rId39"/>
    <p:sldId id="350" r:id="rId40"/>
    <p:sldId id="351" r:id="rId41"/>
    <p:sldId id="352" r:id="rId42"/>
    <p:sldId id="353" r:id="rId43"/>
    <p:sldId id="354" r:id="rId44"/>
    <p:sldId id="355" r:id="rId45"/>
    <p:sldId id="356" r:id="rId46"/>
    <p:sldId id="345" r:id="rId47"/>
    <p:sldId id="357" r:id="rId48"/>
    <p:sldId id="358" r:id="rId49"/>
    <p:sldId id="348" r:id="rId50"/>
    <p:sldId id="359" r:id="rId51"/>
    <p:sldId id="338" r:id="rId52"/>
    <p:sldId id="360" r:id="rId53"/>
    <p:sldId id="346" r:id="rId54"/>
    <p:sldId id="340" r:id="rId55"/>
    <p:sldId id="361" r:id="rId56"/>
    <p:sldId id="341" r:id="rId57"/>
    <p:sldId id="362" r:id="rId58"/>
    <p:sldId id="363" r:id="rId59"/>
    <p:sldId id="347" r:id="rId60"/>
    <p:sldId id="339" r:id="rId61"/>
    <p:sldId id="286" r:id="rId62"/>
    <p:sldId id="287" r:id="rId63"/>
    <p:sldId id="288" r:id="rId64"/>
    <p:sldId id="289" r:id="rId65"/>
    <p:sldId id="290" r:id="rId66"/>
    <p:sldId id="291" r:id="rId67"/>
    <p:sldId id="293" r:id="rId68"/>
    <p:sldId id="294" r:id="rId69"/>
    <p:sldId id="295" r:id="rId70"/>
    <p:sldId id="296"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297" r:id="rId85"/>
    <p:sldId id="298" r:id="rId86"/>
    <p:sldId id="299" r:id="rId87"/>
    <p:sldId id="300"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1873B-558D-4199-B362-38572C2ACC58}" type="datetimeFigureOut">
              <a:rPr lang="el-GR" smtClean="0"/>
              <a:t>19/5/2026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5413C-4340-43CA-9232-D73E9ABCF639}" type="slidenum">
              <a:rPr lang="el-GR" smtClean="0"/>
              <a:t>‹#›</a:t>
            </a:fld>
            <a:endParaRPr lang="el-GR"/>
          </a:p>
        </p:txBody>
      </p:sp>
    </p:spTree>
    <p:extLst>
      <p:ext uri="{BB962C8B-B14F-4D97-AF65-F5344CB8AC3E}">
        <p14:creationId xmlns:p14="http://schemas.microsoft.com/office/powerpoint/2010/main" val="277452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285413C-4340-43CA-9232-D73E9ABCF639}" type="slidenum">
              <a:rPr lang="el-GR" smtClean="0"/>
              <a:t>4</a:t>
            </a:fld>
            <a:endParaRPr lang="el-GR"/>
          </a:p>
        </p:txBody>
      </p:sp>
    </p:spTree>
    <p:extLst>
      <p:ext uri="{BB962C8B-B14F-4D97-AF65-F5344CB8AC3E}">
        <p14:creationId xmlns:p14="http://schemas.microsoft.com/office/powerpoint/2010/main" val="279328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285413C-4340-43CA-9232-D73E9ABCF639}" type="slidenum">
              <a:rPr lang="el-GR" smtClean="0"/>
              <a:t>9</a:t>
            </a:fld>
            <a:endParaRPr lang="el-GR"/>
          </a:p>
        </p:txBody>
      </p:sp>
    </p:spTree>
    <p:extLst>
      <p:ext uri="{BB962C8B-B14F-4D97-AF65-F5344CB8AC3E}">
        <p14:creationId xmlns:p14="http://schemas.microsoft.com/office/powerpoint/2010/main" val="385234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B230E46-DE0A-46CB-81CB-13D7C624FA13}" type="datetimeFigureOut">
              <a:rPr lang="el-GR" smtClean="0"/>
              <a:t>19/5/2026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3644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B230E46-DE0A-46CB-81CB-13D7C624FA13}" type="datetimeFigureOut">
              <a:rPr lang="el-GR" smtClean="0"/>
              <a:t>19/5/2026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208391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B230E46-DE0A-46CB-81CB-13D7C624FA13}" type="datetimeFigureOut">
              <a:rPr lang="el-GR" smtClean="0"/>
              <a:t>19/5/2026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705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B230E46-DE0A-46CB-81CB-13D7C624FA13}" type="datetimeFigureOut">
              <a:rPr lang="el-GR" smtClean="0"/>
              <a:t>19/5/2026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35448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B230E46-DE0A-46CB-81CB-13D7C624FA13}" type="datetimeFigureOut">
              <a:rPr lang="el-GR" smtClean="0"/>
              <a:t>19/5/2026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115390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B230E46-DE0A-46CB-81CB-13D7C624FA13}" type="datetimeFigureOut">
              <a:rPr lang="el-GR" smtClean="0"/>
              <a:t>19/5/2026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71699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B230E46-DE0A-46CB-81CB-13D7C624FA13}" type="datetimeFigureOut">
              <a:rPr lang="el-GR" smtClean="0"/>
              <a:t>19/5/2026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202318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B230E46-DE0A-46CB-81CB-13D7C624FA13}" type="datetimeFigureOut">
              <a:rPr lang="el-GR" smtClean="0"/>
              <a:t>19/5/2026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42164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30E46-DE0A-46CB-81CB-13D7C624FA13}" type="datetimeFigureOut">
              <a:rPr lang="el-GR" smtClean="0"/>
              <a:t>19/5/2026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134408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B230E46-DE0A-46CB-81CB-13D7C624FA13}" type="datetimeFigureOut">
              <a:rPr lang="el-GR" smtClean="0"/>
              <a:t>19/5/2026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422869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B230E46-DE0A-46CB-81CB-13D7C624FA13}" type="datetimeFigureOut">
              <a:rPr lang="el-GR" smtClean="0"/>
              <a:t>19/5/2026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B909CAA-362D-4F3A-9B80-F4211C531240}" type="slidenum">
              <a:rPr lang="el-GR" smtClean="0"/>
              <a:t>‹#›</a:t>
            </a:fld>
            <a:endParaRPr lang="el-GR"/>
          </a:p>
        </p:txBody>
      </p:sp>
    </p:spTree>
    <p:extLst>
      <p:ext uri="{BB962C8B-B14F-4D97-AF65-F5344CB8AC3E}">
        <p14:creationId xmlns:p14="http://schemas.microsoft.com/office/powerpoint/2010/main" val="195417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230E46-DE0A-46CB-81CB-13D7C624FA13}" type="datetimeFigureOut">
              <a:rPr lang="el-GR" smtClean="0"/>
              <a:t>19/5/2026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909CAA-362D-4F3A-9B80-F4211C531240}" type="slidenum">
              <a:rPr lang="el-GR" smtClean="0"/>
              <a:t>‹#›</a:t>
            </a:fld>
            <a:endParaRPr lang="el-GR"/>
          </a:p>
        </p:txBody>
      </p:sp>
    </p:spTree>
    <p:extLst>
      <p:ext uri="{BB962C8B-B14F-4D97-AF65-F5344CB8AC3E}">
        <p14:creationId xmlns:p14="http://schemas.microsoft.com/office/powerpoint/2010/main" val="40480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elenecharalampous72@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tovima.gr/2011/01/09/culture/b-orxan-pamoyk-b-br-i-doyleia-moy-einai-na-grafw-oxi-na-eimai-presbeytis-tis-toyrkias/" TargetMode="External"/><Relationship Id="rId2" Type="http://schemas.openxmlformats.org/officeDocument/2006/relationships/hyperlink" Target="http://www.google.com.cy/url?q=http://www.tovima.gr/culture/article/%3Faid%3D376958&amp;sa=U&amp;ei=RhpfUP_UJNDesgbxkYGYCA&amp;ved=0CBIQFjAA&amp;usg=AFQjCNGZ_3kvjV8YW68gFPSA6UKSEk1cng"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ovima.gr/2011/01/09/culture/b-orxan-pamoyk-b-br-i-doyleia-moy-einai-na-grafw-oxi-na-eimai-presbeytis-tis-toyrkias/"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preserve.lehigh.edu/etd/652/"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n.gr/2010/03/01/culture/mouseia-politistika-idrymata/dialeksi-toy-nompelista-syggrafea-orxan-pamoy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kathimerini.gr/culture/308396/orchan-pamoyk-anamesa-se-dyo-kosmoys/" TargetMode="External"/><Relationship Id="rId2" Type="http://schemas.openxmlformats.org/officeDocument/2006/relationships/hyperlink" Target="http://news.kathimerini.gr/4Dcgi/4Dcgi/_w_articles_civ_11_23/12/2007_253207"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37225-B4DC-F439-58F9-F27DD4378D6E}"/>
              </a:ext>
            </a:extLst>
          </p:cNvPr>
          <p:cNvSpPr txBox="1"/>
          <p:nvPr/>
        </p:nvSpPr>
        <p:spPr>
          <a:xfrm>
            <a:off x="805542" y="341548"/>
            <a:ext cx="10580914" cy="646331"/>
          </a:xfrm>
          <a:prstGeom prst="rect">
            <a:avLst/>
          </a:prstGeom>
          <a:noFill/>
          <a:ln w="57150">
            <a:solidFill>
              <a:schemeClr val="tx1"/>
            </a:solidFill>
          </a:ln>
        </p:spPr>
        <p:txBody>
          <a:bodyPr wrap="square">
            <a:spAutoFit/>
          </a:bodyPr>
          <a:lstStyle/>
          <a:p>
            <a:pPr algn="ctr"/>
            <a:r>
              <a:rPr lang="el-GR" b="1" dirty="0"/>
              <a:t>Μια </a:t>
            </a:r>
            <a:r>
              <a:rPr lang="el-GR" b="1" dirty="0" err="1"/>
              <a:t>συνανάγνωση</a:t>
            </a:r>
            <a:r>
              <a:rPr lang="el-GR" b="1" dirty="0"/>
              <a:t> του  μυθιστορήματος  "Το Λευκό Κάστρο" του </a:t>
            </a:r>
            <a:r>
              <a:rPr lang="el-GR" b="1" dirty="0" err="1"/>
              <a:t>Orhan</a:t>
            </a:r>
            <a:r>
              <a:rPr lang="el-GR" b="1" dirty="0"/>
              <a:t> </a:t>
            </a:r>
            <a:r>
              <a:rPr lang="el-GR" b="1" dirty="0" err="1"/>
              <a:t>Pamuk</a:t>
            </a:r>
            <a:r>
              <a:rPr lang="el-GR" b="1" dirty="0"/>
              <a:t> με το διήγημα "Ο </a:t>
            </a:r>
            <a:r>
              <a:rPr lang="el-GR" b="1" dirty="0" err="1"/>
              <a:t>Γκρηγκόρυ</a:t>
            </a:r>
            <a:r>
              <a:rPr lang="el-GR" b="1" dirty="0"/>
              <a:t>" του Πάνου Ιωαννίδη  από το βιβλίο </a:t>
            </a:r>
            <a:r>
              <a:rPr lang="el-GR" b="1" i="1" dirty="0"/>
              <a:t>Κείμενα Κυπριακής Λογοτεχνίας  </a:t>
            </a:r>
            <a:r>
              <a:rPr lang="el-GR" b="1" dirty="0"/>
              <a:t>τόμος Β’, σ. 357-363.</a:t>
            </a:r>
          </a:p>
        </p:txBody>
      </p:sp>
      <p:pic>
        <p:nvPicPr>
          <p:cNvPr id="1026" name="Picture 2" descr="Το Λευκό Κάστρο / ORHAN PAMUK | Skroutz Βιβλία">
            <a:extLst>
              <a:ext uri="{FF2B5EF4-FFF2-40B4-BE49-F238E27FC236}">
                <a16:creationId xmlns:a16="http://schemas.microsoft.com/office/drawing/2014/main" id="{87083DBB-FAFB-D65D-DB93-077F7A197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1458685"/>
            <a:ext cx="4902654" cy="4269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FC97C47-E581-EC0C-0D8C-EC5ABF99F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458685"/>
            <a:ext cx="5464629" cy="4269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3BAEDD2B-8BC2-FA64-02C1-1AF7991A9E85}"/>
              </a:ext>
            </a:extLst>
          </p:cNvPr>
          <p:cNvSpPr/>
          <p:nvPr/>
        </p:nvSpPr>
        <p:spPr>
          <a:xfrm>
            <a:off x="8893629" y="5874074"/>
            <a:ext cx="2753444" cy="65067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l-GR" sz="1200" dirty="0" err="1"/>
              <a:t>Δρ</a:t>
            </a:r>
            <a:r>
              <a:rPr lang="el-GR" sz="1200" dirty="0"/>
              <a:t> Ελένη  Χαραλάμπους</a:t>
            </a:r>
          </a:p>
          <a:p>
            <a:pPr algn="ctr"/>
            <a:r>
              <a:rPr lang="en-US" sz="1200" dirty="0">
                <a:solidFill>
                  <a:schemeClr val="tx1"/>
                </a:solidFill>
                <a:hlinkClick r:id="rId4"/>
              </a:rPr>
              <a:t>elenecharalampous72@gmail.com</a:t>
            </a:r>
            <a:endParaRPr lang="el-GR" sz="1200" dirty="0">
              <a:solidFill>
                <a:schemeClr val="tx1"/>
              </a:solidFill>
            </a:endParaRPr>
          </a:p>
          <a:p>
            <a:pPr algn="ctr"/>
            <a:r>
              <a:rPr lang="en-US" sz="1200" dirty="0"/>
              <a:t>https://www.e-charalambous.com</a:t>
            </a:r>
            <a:endParaRPr lang="el-GR" sz="1200" dirty="0"/>
          </a:p>
        </p:txBody>
      </p:sp>
    </p:spTree>
    <p:extLst>
      <p:ext uri="{BB962C8B-B14F-4D97-AF65-F5344CB8AC3E}">
        <p14:creationId xmlns:p14="http://schemas.microsoft.com/office/powerpoint/2010/main" val="377733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27ACA9-6A93-41E6-25A5-453CD60F4402}"/>
              </a:ext>
            </a:extLst>
          </p:cNvPr>
          <p:cNvSpPr>
            <a:spLocks noChangeArrowheads="1"/>
          </p:cNvSpPr>
          <p:nvPr/>
        </p:nvSpPr>
        <p:spPr bwMode="auto">
          <a:xfrm>
            <a:off x="3855580" y="151179"/>
            <a:ext cx="8087404" cy="2333916"/>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000" b="0" i="0" u="none" strike="noStrike" cap="none" normalizeH="0" baseline="0" dirty="0">
                <a:ln>
                  <a:noFill/>
                </a:ln>
                <a:solidFill>
                  <a:srgbClr val="0A0A0A"/>
                </a:solidFill>
                <a:effectLst/>
                <a:latin typeface="+mn-lt"/>
              </a:rPr>
              <a:t>Η σχέση μεταξύ Εαυτού και  </a:t>
            </a:r>
            <a:r>
              <a:rPr lang="el-GR" altLang="el-GR" sz="2000" dirty="0">
                <a:solidFill>
                  <a:srgbClr val="0A0A0A"/>
                </a:solidFill>
                <a:latin typeface="+mn-lt"/>
              </a:rPr>
              <a:t>Ά</a:t>
            </a:r>
            <a:r>
              <a:rPr kumimoji="0" lang="el-GR" altLang="el-GR" sz="2000" b="0" i="0" u="none" strike="noStrike" cap="none" normalizeH="0" baseline="0" dirty="0">
                <a:ln>
                  <a:noFill/>
                </a:ln>
                <a:solidFill>
                  <a:srgbClr val="0A0A0A"/>
                </a:solidFill>
                <a:effectLst/>
                <a:latin typeface="+mn-lt"/>
              </a:rPr>
              <a:t>λλου διαμορφώνεται συχνά στη βάση μιας  «κακώς νοούμενης αφομοίωσης», όπου ο Άλλος γίνεται αποδεκτός μόνο αφού περιχαρακωθεί στη δυσμενή θέση που του επιβάλλει η «μεγαλοψυχία» του Εαυτού. </a:t>
            </a:r>
          </a:p>
          <a:p>
            <a:pPr marR="0" lvl="0" algn="l" defTabSz="914400" rtl="0" eaLnBrk="0" fontAlgn="base" latinLnBrk="0" hangingPunct="0">
              <a:lnSpc>
                <a:spcPct val="100000"/>
              </a:lnSpc>
              <a:spcBef>
                <a:spcPct val="0"/>
              </a:spcBef>
              <a:spcAft>
                <a:spcPct val="0"/>
              </a:spcAft>
              <a:buClrTx/>
              <a:buSzTx/>
              <a:tabLst/>
            </a:pPr>
            <a:endParaRPr kumimoji="0" lang="el-GR" altLang="el-GR" sz="2000" b="0" i="0" u="none" strike="noStrike" cap="none" normalizeH="0" baseline="0" dirty="0">
              <a:ln>
                <a:noFill/>
              </a:ln>
              <a:solidFill>
                <a:srgbClr val="0A0A0A"/>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l-GR" altLang="el-GR" sz="2000" dirty="0">
                <a:solidFill>
                  <a:srgbClr val="0A0A0A"/>
                </a:solidFill>
                <a:latin typeface="+mn-lt"/>
              </a:rPr>
              <a:t>Ο</a:t>
            </a:r>
            <a:r>
              <a:rPr kumimoji="0" lang="el-GR" altLang="el-GR" sz="2000" b="0" i="0" u="none" strike="noStrike" cap="none" normalizeH="0" baseline="0" dirty="0">
                <a:ln>
                  <a:noFill/>
                </a:ln>
                <a:solidFill>
                  <a:srgbClr val="0A0A0A"/>
                </a:solidFill>
                <a:effectLst/>
                <a:latin typeface="+mn-lt"/>
              </a:rPr>
              <a:t>ι </a:t>
            </a:r>
            <a:r>
              <a:rPr kumimoji="0" lang="el-GR" altLang="el-GR" sz="2000" b="0" i="0" u="none" strike="noStrike" cap="none" normalizeH="0" baseline="0" dirty="0" err="1">
                <a:ln>
                  <a:noFill/>
                </a:ln>
                <a:solidFill>
                  <a:srgbClr val="0A0A0A"/>
                </a:solidFill>
                <a:effectLst/>
                <a:latin typeface="+mn-lt"/>
              </a:rPr>
              <a:t>Ali</a:t>
            </a:r>
            <a:r>
              <a:rPr kumimoji="0" lang="el-GR" altLang="el-GR" sz="2000" b="0" i="0" u="none" strike="noStrike" cap="none" normalizeH="0" baseline="0" dirty="0">
                <a:ln>
                  <a:noFill/>
                </a:ln>
                <a:solidFill>
                  <a:srgbClr val="0A0A0A"/>
                </a:solidFill>
                <a:effectLst/>
                <a:latin typeface="+mn-lt"/>
              </a:rPr>
              <a:t> </a:t>
            </a:r>
            <a:r>
              <a:rPr kumimoji="0" lang="el-GR" altLang="el-GR" sz="2000" b="0" i="0" u="none" strike="noStrike" cap="none" normalizeH="0" baseline="0" dirty="0" err="1">
                <a:ln>
                  <a:noFill/>
                </a:ln>
                <a:solidFill>
                  <a:srgbClr val="0A0A0A"/>
                </a:solidFill>
                <a:effectLst/>
                <a:latin typeface="+mn-lt"/>
              </a:rPr>
              <a:t>Rattansi</a:t>
            </a:r>
            <a:r>
              <a:rPr kumimoji="0" lang="el-GR" altLang="el-GR" sz="2000" b="0" i="0" u="none" strike="noStrike" cap="none" normalizeH="0" baseline="0" dirty="0">
                <a:ln>
                  <a:noFill/>
                </a:ln>
                <a:solidFill>
                  <a:srgbClr val="0A0A0A"/>
                </a:solidFill>
                <a:effectLst/>
                <a:latin typeface="+mn-lt"/>
              </a:rPr>
              <a:t> και </a:t>
            </a:r>
            <a:r>
              <a:rPr kumimoji="0" lang="el-GR" altLang="el-GR" sz="2000" b="0" i="0" u="none" strike="noStrike" cap="none" normalizeH="0" baseline="0" dirty="0" err="1">
                <a:ln>
                  <a:noFill/>
                </a:ln>
                <a:solidFill>
                  <a:srgbClr val="0A0A0A"/>
                </a:solidFill>
                <a:effectLst/>
                <a:latin typeface="+mn-lt"/>
              </a:rPr>
              <a:t>Sallie</a:t>
            </a:r>
            <a:r>
              <a:rPr kumimoji="0" lang="el-GR" altLang="el-GR" sz="2000" b="0" i="0" u="none" strike="noStrike" cap="none" normalizeH="0" baseline="0" dirty="0">
                <a:ln>
                  <a:noFill/>
                </a:ln>
                <a:solidFill>
                  <a:srgbClr val="0A0A0A"/>
                </a:solidFill>
                <a:effectLst/>
                <a:latin typeface="+mn-lt"/>
              </a:rPr>
              <a:t> </a:t>
            </a:r>
            <a:r>
              <a:rPr kumimoji="0" lang="el-GR" altLang="el-GR" sz="2000" b="0" i="0" u="none" strike="noStrike" cap="none" normalizeH="0" baseline="0" dirty="0" err="1">
                <a:ln>
                  <a:noFill/>
                </a:ln>
                <a:solidFill>
                  <a:srgbClr val="0A0A0A"/>
                </a:solidFill>
                <a:effectLst/>
                <a:latin typeface="+mn-lt"/>
              </a:rPr>
              <a:t>Westwood</a:t>
            </a:r>
            <a:r>
              <a:rPr kumimoji="0" lang="el-GR" altLang="el-GR" sz="2000" b="0" i="0" u="none" strike="noStrike" cap="none" normalizeH="0" baseline="0" dirty="0">
                <a:ln>
                  <a:noFill/>
                </a:ln>
                <a:solidFill>
                  <a:srgbClr val="0A0A0A"/>
                </a:solidFill>
                <a:effectLst/>
                <a:latin typeface="+mn-lt"/>
              </a:rPr>
              <a:t> (1994) διακρίνουν δύο τύπους </a:t>
            </a:r>
            <a:r>
              <a:rPr lang="el-GR" altLang="el-GR" sz="2000" dirty="0">
                <a:solidFill>
                  <a:srgbClr val="0A0A0A"/>
                </a:solidFill>
                <a:latin typeface="+mn-lt"/>
              </a:rPr>
              <a:t>συγκρότησης </a:t>
            </a:r>
            <a:r>
              <a:rPr kumimoji="0" lang="el-GR" altLang="el-GR" sz="2000" b="0" i="0" u="none" strike="noStrike" cap="none" normalizeH="0" baseline="0" dirty="0">
                <a:ln>
                  <a:noFill/>
                </a:ln>
                <a:solidFill>
                  <a:srgbClr val="0A0A0A"/>
                </a:solidFill>
                <a:effectLst/>
                <a:latin typeface="+mn-lt"/>
              </a:rPr>
              <a:t>του Άλλου ως κατώτερου ή διαφορετικού:</a:t>
            </a:r>
          </a:p>
        </p:txBody>
      </p:sp>
      <p:pic>
        <p:nvPicPr>
          <p:cNvPr id="3" name="Picture 2" descr="Το Λευκό Κάστρο / ORHAN PAMUK | Skroutz Βιβλία">
            <a:extLst>
              <a:ext uri="{FF2B5EF4-FFF2-40B4-BE49-F238E27FC236}">
                <a16:creationId xmlns:a16="http://schemas.microsoft.com/office/drawing/2014/main" id="{A6B161A3-AE8E-06BB-14B3-22A0C508B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12960" y="151179"/>
            <a:ext cx="3520840" cy="6278642"/>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B8B668-D21B-7C30-FA1A-F539FCBF6806}"/>
              </a:ext>
            </a:extLst>
          </p:cNvPr>
          <p:cNvSpPr txBox="1"/>
          <p:nvPr/>
        </p:nvSpPr>
        <p:spPr>
          <a:xfrm>
            <a:off x="4398844" y="2580735"/>
            <a:ext cx="7000875"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368647CC-1AAF-649B-76B5-F501B2E4EE29}"/>
              </a:ext>
            </a:extLst>
          </p:cNvPr>
          <p:cNvSpPr>
            <a:spLocks noChangeArrowheads="1"/>
          </p:cNvSpPr>
          <p:nvPr/>
        </p:nvSpPr>
        <p:spPr bwMode="auto">
          <a:xfrm>
            <a:off x="3855580" y="4000267"/>
            <a:ext cx="8159515" cy="264169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q"/>
            </a:pPr>
            <a:r>
              <a:rPr lang="el-GR" sz="2000" dirty="0">
                <a:solidFill>
                  <a:srgbClr val="0A0A0A"/>
                </a:solidFill>
                <a:latin typeface="+mn-lt"/>
              </a:rPr>
              <a:t>Σύμφωνα με την πρώτη διανοητική δομή, ο Άλλος αντιμετωπίζεται ως κατώτερο ον —ως ένα «κατώτερο κράμα της ανθρώπινης φύσης»— που οφείλει να αποδέχεται τα φιλανθρωπικά αισθήματα του κυρίαρχου.</a:t>
            </a:r>
          </a:p>
          <a:p>
            <a:pPr marL="342900" indent="-342900" algn="just">
              <a:buFont typeface="Wingdings" panose="05000000000000000000" pitchFamily="2" charset="2"/>
              <a:buChar char="q"/>
            </a:pPr>
            <a:r>
              <a:rPr lang="el-GR" sz="2000" dirty="0">
                <a:solidFill>
                  <a:srgbClr val="0A0A0A"/>
                </a:solidFill>
                <a:latin typeface="+mn-lt"/>
              </a:rPr>
              <a:t>Αντιθέτως, στη δεύτερη εκδοχή, ο Άλλος ενσαρκώνει το ριζικά διαφορετικό, το οποίο προκαλεί φόβο και ενεργοποιεί το ένστικτο της αυτοσυντήρησης· έτσι, η εξόντωση του Άλλου προβάλλεται ως αναγκαία συνθήκη για την επιβίωση του Εαυτού.</a:t>
            </a:r>
            <a:endParaRPr lang="el-GR" sz="2000" dirty="0">
              <a:latin typeface="+mn-lt"/>
            </a:endParaRPr>
          </a:p>
        </p:txBody>
      </p:sp>
      <p:sp>
        <p:nvSpPr>
          <p:cNvPr id="4" name="Rectangle 1">
            <a:extLst>
              <a:ext uri="{FF2B5EF4-FFF2-40B4-BE49-F238E27FC236}">
                <a16:creationId xmlns:a16="http://schemas.microsoft.com/office/drawing/2014/main" id="{000158A4-4ED7-6485-52B3-1077DE756192}"/>
              </a:ext>
            </a:extLst>
          </p:cNvPr>
          <p:cNvSpPr>
            <a:spLocks noChangeArrowheads="1"/>
          </p:cNvSpPr>
          <p:nvPr/>
        </p:nvSpPr>
        <p:spPr bwMode="auto">
          <a:xfrm>
            <a:off x="4580834" y="2560650"/>
            <a:ext cx="6446395" cy="12874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l-GR" altLang="el-GR" sz="1200" dirty="0">
                <a:solidFill>
                  <a:srgbClr val="0A0A0A"/>
                </a:solidFill>
                <a:latin typeface="+mn-lt"/>
              </a:rPr>
              <a:t>[…]The </a:t>
            </a:r>
            <a:r>
              <a:rPr lang="el-GR" altLang="el-GR" sz="1200" dirty="0" err="1">
                <a:solidFill>
                  <a:srgbClr val="0A0A0A"/>
                </a:solidFill>
                <a:latin typeface="+mn-lt"/>
              </a:rPr>
              <a:t>first</a:t>
            </a:r>
            <a:r>
              <a:rPr lang="el-GR" altLang="el-GR" sz="1200" dirty="0">
                <a:solidFill>
                  <a:srgbClr val="0A0A0A"/>
                </a:solidFill>
                <a:latin typeface="+mn-lt"/>
              </a:rPr>
              <a:t> </a:t>
            </a:r>
            <a:r>
              <a:rPr lang="el-GR" altLang="el-GR" sz="1200" dirty="0" err="1">
                <a:solidFill>
                  <a:srgbClr val="0A0A0A"/>
                </a:solidFill>
                <a:latin typeface="+mn-lt"/>
              </a:rPr>
              <a:t>kind</a:t>
            </a:r>
            <a:r>
              <a:rPr lang="el-GR" altLang="el-GR" sz="1200" dirty="0">
                <a:solidFill>
                  <a:srgbClr val="0A0A0A"/>
                </a:solidFill>
                <a:latin typeface="+mn-lt"/>
              </a:rPr>
              <a:t> </a:t>
            </a:r>
            <a:r>
              <a:rPr lang="el-GR" altLang="el-GR" sz="1200" dirty="0" err="1">
                <a:solidFill>
                  <a:srgbClr val="0A0A0A"/>
                </a:solidFill>
                <a:latin typeface="+mn-lt"/>
              </a:rPr>
              <a:t>considers</a:t>
            </a:r>
            <a:r>
              <a:rPr lang="el-GR" altLang="el-GR" sz="1200" dirty="0">
                <a:solidFill>
                  <a:srgbClr val="0A0A0A"/>
                </a:solidFill>
                <a:latin typeface="+mn-lt"/>
              </a:rPr>
              <a:t> the </a:t>
            </a:r>
            <a:r>
              <a:rPr lang="el-GR" altLang="el-GR" sz="1200" dirty="0" err="1">
                <a:solidFill>
                  <a:srgbClr val="0A0A0A"/>
                </a:solidFill>
                <a:latin typeface="+mn-lt"/>
              </a:rPr>
              <a:t>Other</a:t>
            </a:r>
            <a:r>
              <a:rPr lang="el-GR" altLang="el-GR" sz="1200" dirty="0">
                <a:solidFill>
                  <a:srgbClr val="0A0A0A"/>
                </a:solidFill>
                <a:latin typeface="+mn-lt"/>
              </a:rPr>
              <a:t> </a:t>
            </a:r>
            <a:r>
              <a:rPr lang="el-GR" altLang="el-GR" sz="1200" dirty="0" err="1">
                <a:solidFill>
                  <a:srgbClr val="0A0A0A"/>
                </a:solidFill>
                <a:latin typeface="+mn-lt"/>
              </a:rPr>
              <a:t>as</a:t>
            </a:r>
            <a:r>
              <a:rPr lang="el-GR" altLang="el-GR" sz="1200" dirty="0">
                <a:solidFill>
                  <a:srgbClr val="0A0A0A"/>
                </a:solidFill>
                <a:latin typeface="+mn-lt"/>
              </a:rPr>
              <a:t> </a:t>
            </a:r>
            <a:r>
              <a:rPr lang="el-GR" altLang="el-GR" sz="1200" dirty="0" err="1">
                <a:solidFill>
                  <a:srgbClr val="0A0A0A"/>
                </a:solidFill>
                <a:latin typeface="+mn-lt"/>
              </a:rPr>
              <a:t>an</a:t>
            </a:r>
            <a:r>
              <a:rPr lang="el-GR" altLang="el-GR" sz="1200" dirty="0">
                <a:solidFill>
                  <a:srgbClr val="0A0A0A"/>
                </a:solidFill>
                <a:latin typeface="+mn-lt"/>
              </a:rPr>
              <a:t> </a:t>
            </a:r>
            <a:r>
              <a:rPr lang="el-GR" altLang="el-GR" sz="1200" dirty="0" err="1">
                <a:solidFill>
                  <a:srgbClr val="0A0A0A"/>
                </a:solidFill>
                <a:latin typeface="+mn-lt"/>
              </a:rPr>
              <a:t>inferior</a:t>
            </a:r>
            <a:r>
              <a:rPr lang="el-GR" altLang="el-GR" sz="1200" dirty="0">
                <a:solidFill>
                  <a:srgbClr val="0A0A0A"/>
                </a:solidFill>
                <a:latin typeface="+mn-lt"/>
              </a:rPr>
              <a:t> </a:t>
            </a:r>
            <a:r>
              <a:rPr lang="el-GR" altLang="el-GR" sz="1200" dirty="0" err="1">
                <a:solidFill>
                  <a:srgbClr val="0A0A0A"/>
                </a:solidFill>
                <a:latin typeface="+mn-lt"/>
              </a:rPr>
              <a:t>being</a:t>
            </a:r>
            <a:r>
              <a:rPr lang="el-GR" altLang="el-GR" sz="1200" dirty="0">
                <a:solidFill>
                  <a:srgbClr val="0A0A0A"/>
                </a:solidFill>
                <a:latin typeface="+mn-lt"/>
              </a:rPr>
              <a:t>, </a:t>
            </a:r>
            <a:r>
              <a:rPr lang="el-GR" altLang="el-GR" sz="1200" dirty="0" err="1">
                <a:solidFill>
                  <a:srgbClr val="0A0A0A"/>
                </a:solidFill>
                <a:latin typeface="+mn-lt"/>
              </a:rPr>
              <a:t>who</a:t>
            </a:r>
            <a:r>
              <a:rPr lang="el-GR" altLang="el-GR" sz="1200" dirty="0">
                <a:solidFill>
                  <a:srgbClr val="0A0A0A"/>
                </a:solidFill>
                <a:latin typeface="+mn-lt"/>
              </a:rPr>
              <a:t> </a:t>
            </a:r>
            <a:r>
              <a:rPr lang="el-GR" altLang="el-GR" sz="1200" dirty="0" err="1">
                <a:solidFill>
                  <a:srgbClr val="0A0A0A"/>
                </a:solidFill>
                <a:latin typeface="+mn-lt"/>
              </a:rPr>
              <a:t>may</a:t>
            </a:r>
            <a:r>
              <a:rPr lang="el-GR" altLang="el-GR" sz="1200" dirty="0">
                <a:solidFill>
                  <a:srgbClr val="0A0A0A"/>
                </a:solidFill>
                <a:latin typeface="+mn-lt"/>
              </a:rPr>
              <a:t> </a:t>
            </a:r>
            <a:r>
              <a:rPr lang="el-GR" altLang="el-GR" sz="1200" dirty="0" err="1">
                <a:solidFill>
                  <a:srgbClr val="0A0A0A"/>
                </a:solidFill>
                <a:latin typeface="+mn-lt"/>
              </a:rPr>
              <a:t>find</a:t>
            </a:r>
            <a:r>
              <a:rPr lang="el-GR" altLang="el-GR" sz="1200" dirty="0">
                <a:solidFill>
                  <a:srgbClr val="0A0A0A"/>
                </a:solidFill>
                <a:latin typeface="+mn-lt"/>
              </a:rPr>
              <a:t> a </a:t>
            </a:r>
            <a:r>
              <a:rPr lang="el-GR" altLang="el-GR" sz="1200" dirty="0" err="1">
                <a:solidFill>
                  <a:srgbClr val="0A0A0A"/>
                </a:solidFill>
                <a:latin typeface="+mn-lt"/>
              </a:rPr>
              <a:t>place</a:t>
            </a:r>
            <a:r>
              <a:rPr lang="el-GR" altLang="el-GR" sz="1200" dirty="0">
                <a:solidFill>
                  <a:srgbClr val="0A0A0A"/>
                </a:solidFill>
                <a:latin typeface="+mn-lt"/>
              </a:rPr>
              <a:t> in </a:t>
            </a:r>
            <a:r>
              <a:rPr lang="el-GR" altLang="el-GR" sz="1200" dirty="0" err="1">
                <a:solidFill>
                  <a:srgbClr val="0A0A0A"/>
                </a:solidFill>
                <a:latin typeface="+mn-lt"/>
              </a:rPr>
              <a:t>society</a:t>
            </a:r>
            <a:r>
              <a:rPr lang="el-GR" altLang="el-GR" sz="1200" dirty="0">
                <a:solidFill>
                  <a:srgbClr val="0A0A0A"/>
                </a:solidFill>
                <a:latin typeface="+mn-lt"/>
              </a:rPr>
              <a:t>, </a:t>
            </a:r>
            <a:r>
              <a:rPr lang="el-GR" altLang="el-GR" sz="1200" dirty="0" err="1">
                <a:solidFill>
                  <a:srgbClr val="0A0A0A"/>
                </a:solidFill>
                <a:latin typeface="+mn-lt"/>
              </a:rPr>
              <a:t>but</a:t>
            </a:r>
            <a:r>
              <a:rPr lang="el-GR" altLang="el-GR" sz="1200" dirty="0">
                <a:solidFill>
                  <a:srgbClr val="0A0A0A"/>
                </a:solidFill>
                <a:latin typeface="+mn-lt"/>
              </a:rPr>
              <a:t> the </a:t>
            </a:r>
            <a:r>
              <a:rPr lang="el-GR" altLang="el-GR" sz="1200" dirty="0" err="1">
                <a:solidFill>
                  <a:srgbClr val="0A0A0A"/>
                </a:solidFill>
                <a:latin typeface="+mn-lt"/>
              </a:rPr>
              <a:t>lowest</a:t>
            </a:r>
            <a:r>
              <a:rPr lang="el-GR" altLang="el-GR" sz="1200" dirty="0">
                <a:solidFill>
                  <a:srgbClr val="0A0A0A"/>
                </a:solidFill>
                <a:latin typeface="+mn-lt"/>
              </a:rPr>
              <a:t> </a:t>
            </a:r>
            <a:r>
              <a:rPr lang="el-GR" altLang="el-GR" sz="1200" dirty="0" err="1">
                <a:solidFill>
                  <a:srgbClr val="0A0A0A"/>
                </a:solidFill>
                <a:latin typeface="+mn-lt"/>
              </a:rPr>
              <a:t>one</a:t>
            </a:r>
            <a:r>
              <a:rPr lang="el-GR" altLang="el-GR" sz="1200" dirty="0">
                <a:solidFill>
                  <a:srgbClr val="0A0A0A"/>
                </a:solidFill>
                <a:latin typeface="+mn-lt"/>
              </a:rPr>
              <a:t>. </a:t>
            </a:r>
            <a:r>
              <a:rPr lang="el-GR" altLang="el-GR" sz="1200" dirty="0" err="1">
                <a:solidFill>
                  <a:srgbClr val="0A0A0A"/>
                </a:solidFill>
                <a:latin typeface="+mn-lt"/>
              </a:rPr>
              <a:t>There</a:t>
            </a:r>
            <a:r>
              <a:rPr lang="el-GR" altLang="el-GR" sz="1200" dirty="0">
                <a:solidFill>
                  <a:srgbClr val="0A0A0A"/>
                </a:solidFill>
                <a:latin typeface="+mn-lt"/>
              </a:rPr>
              <a:t> </a:t>
            </a:r>
            <a:r>
              <a:rPr lang="el-GR" altLang="el-GR" sz="1200" dirty="0" err="1">
                <a:solidFill>
                  <a:srgbClr val="0A0A0A"/>
                </a:solidFill>
                <a:latin typeface="+mn-lt"/>
              </a:rPr>
              <a:t>is</a:t>
            </a:r>
            <a:r>
              <a:rPr lang="el-GR" altLang="el-GR" sz="1200" dirty="0">
                <a:solidFill>
                  <a:srgbClr val="0A0A0A"/>
                </a:solidFill>
                <a:latin typeface="+mn-lt"/>
              </a:rPr>
              <a:t> </a:t>
            </a:r>
            <a:r>
              <a:rPr lang="el-GR" altLang="el-GR" sz="1200" dirty="0" err="1">
                <a:solidFill>
                  <a:srgbClr val="0A0A0A"/>
                </a:solidFill>
                <a:latin typeface="+mn-lt"/>
              </a:rPr>
              <a:t>room</a:t>
            </a:r>
            <a:r>
              <a:rPr lang="el-GR" altLang="el-GR" sz="1200" dirty="0">
                <a:solidFill>
                  <a:srgbClr val="0A0A0A"/>
                </a:solidFill>
                <a:latin typeface="+mn-lt"/>
              </a:rPr>
              <a:t> for </a:t>
            </a:r>
            <a:r>
              <a:rPr lang="el-GR" altLang="el-GR" sz="1200" dirty="0" err="1">
                <a:solidFill>
                  <a:srgbClr val="0A0A0A"/>
                </a:solidFill>
                <a:latin typeface="+mn-lt"/>
              </a:rPr>
              <a:t>inferior</a:t>
            </a:r>
            <a:r>
              <a:rPr lang="el-GR" altLang="el-GR" sz="1200" dirty="0">
                <a:solidFill>
                  <a:srgbClr val="0A0A0A"/>
                </a:solidFill>
                <a:latin typeface="+mn-lt"/>
              </a:rPr>
              <a:t> </a:t>
            </a:r>
            <a:r>
              <a:rPr lang="el-GR" altLang="el-GR" sz="1200" dirty="0" err="1">
                <a:solidFill>
                  <a:srgbClr val="0A0A0A"/>
                </a:solidFill>
                <a:latin typeface="+mn-lt"/>
              </a:rPr>
              <a:t>people</a:t>
            </a:r>
            <a:r>
              <a:rPr lang="el-GR" altLang="el-GR" sz="1200" dirty="0">
                <a:solidFill>
                  <a:srgbClr val="0A0A0A"/>
                </a:solidFill>
                <a:latin typeface="+mn-lt"/>
              </a:rPr>
              <a:t> in </a:t>
            </a:r>
            <a:r>
              <a:rPr lang="el-GR" altLang="el-GR" sz="1200" dirty="0" err="1">
                <a:solidFill>
                  <a:srgbClr val="0A0A0A"/>
                </a:solidFill>
                <a:latin typeface="+mn-lt"/>
              </a:rPr>
              <a:t>this</a:t>
            </a:r>
            <a:r>
              <a:rPr lang="el-GR" altLang="el-GR" sz="1200" dirty="0">
                <a:solidFill>
                  <a:srgbClr val="0A0A0A"/>
                </a:solidFill>
                <a:latin typeface="+mn-lt"/>
              </a:rPr>
              <a:t> </a:t>
            </a:r>
            <a:r>
              <a:rPr lang="el-GR" altLang="el-GR" sz="1200" dirty="0" err="1">
                <a:solidFill>
                  <a:srgbClr val="0A0A0A"/>
                </a:solidFill>
                <a:latin typeface="+mn-lt"/>
              </a:rPr>
              <a:t>perspective</a:t>
            </a:r>
            <a:r>
              <a:rPr lang="el-GR" altLang="el-GR" sz="1200" dirty="0">
                <a:solidFill>
                  <a:srgbClr val="0A0A0A"/>
                </a:solidFill>
                <a:latin typeface="+mn-lt"/>
              </a:rPr>
              <a:t> </a:t>
            </a:r>
            <a:r>
              <a:rPr lang="el-GR" altLang="el-GR" sz="1200" dirty="0" err="1">
                <a:solidFill>
                  <a:srgbClr val="0A0A0A"/>
                </a:solidFill>
                <a:latin typeface="+mn-lt"/>
              </a:rPr>
              <a:t>as</a:t>
            </a:r>
            <a:r>
              <a:rPr lang="el-GR" altLang="el-GR" sz="1200" dirty="0">
                <a:solidFill>
                  <a:srgbClr val="0A0A0A"/>
                </a:solidFill>
                <a:latin typeface="+mn-lt"/>
              </a:rPr>
              <a:t> </a:t>
            </a:r>
            <a:r>
              <a:rPr lang="el-GR" altLang="el-GR" sz="1200" dirty="0" err="1">
                <a:solidFill>
                  <a:srgbClr val="0A0A0A"/>
                </a:solidFill>
                <a:latin typeface="+mn-lt"/>
              </a:rPr>
              <a:t>long</a:t>
            </a:r>
            <a:r>
              <a:rPr lang="el-GR" altLang="el-GR" sz="1200" dirty="0">
                <a:solidFill>
                  <a:srgbClr val="0A0A0A"/>
                </a:solidFill>
                <a:latin typeface="+mn-lt"/>
              </a:rPr>
              <a:t> </a:t>
            </a:r>
            <a:r>
              <a:rPr lang="el-GR" altLang="el-GR" sz="1200" dirty="0" err="1">
                <a:solidFill>
                  <a:srgbClr val="0A0A0A"/>
                </a:solidFill>
                <a:latin typeface="+mn-lt"/>
              </a:rPr>
              <a:t>as</a:t>
            </a:r>
            <a:r>
              <a:rPr lang="el-GR" altLang="el-GR" sz="1200" dirty="0">
                <a:solidFill>
                  <a:srgbClr val="0A0A0A"/>
                </a:solidFill>
                <a:latin typeface="+mn-lt"/>
              </a:rPr>
              <a:t> </a:t>
            </a:r>
            <a:r>
              <a:rPr lang="el-GR" altLang="el-GR" sz="1200" dirty="0" err="1">
                <a:solidFill>
                  <a:srgbClr val="0A0A0A"/>
                </a:solidFill>
                <a:latin typeface="+mn-lt"/>
              </a:rPr>
              <a:t>they</a:t>
            </a:r>
            <a:r>
              <a:rPr lang="el-GR" altLang="el-GR" sz="1200" dirty="0">
                <a:solidFill>
                  <a:srgbClr val="0A0A0A"/>
                </a:solidFill>
                <a:latin typeface="+mn-lt"/>
              </a:rPr>
              <a:t> </a:t>
            </a:r>
            <a:r>
              <a:rPr lang="el-GR" altLang="el-GR" sz="1200" dirty="0" err="1">
                <a:solidFill>
                  <a:srgbClr val="0A0A0A"/>
                </a:solidFill>
                <a:latin typeface="+mn-lt"/>
              </a:rPr>
              <a:t>can</a:t>
            </a:r>
            <a:r>
              <a:rPr lang="el-GR" altLang="el-GR" sz="1200" dirty="0">
                <a:solidFill>
                  <a:srgbClr val="0A0A0A"/>
                </a:solidFill>
                <a:latin typeface="+mn-lt"/>
              </a:rPr>
              <a:t> </a:t>
            </a:r>
            <a:r>
              <a:rPr lang="el-GR" altLang="el-GR" sz="1200" dirty="0" err="1">
                <a:solidFill>
                  <a:srgbClr val="0A0A0A"/>
                </a:solidFill>
                <a:latin typeface="+mn-lt"/>
              </a:rPr>
              <a:t>be</a:t>
            </a:r>
            <a:r>
              <a:rPr lang="el-GR" altLang="el-GR" sz="1200" dirty="0">
                <a:solidFill>
                  <a:srgbClr val="0A0A0A"/>
                </a:solidFill>
                <a:latin typeface="+mn-lt"/>
              </a:rPr>
              <a:t> </a:t>
            </a:r>
            <a:r>
              <a:rPr lang="el-GR" altLang="el-GR" sz="1200" dirty="0" err="1">
                <a:solidFill>
                  <a:srgbClr val="0A0A0A"/>
                </a:solidFill>
                <a:latin typeface="+mn-lt"/>
              </a:rPr>
              <a:t>exploited</a:t>
            </a:r>
            <a:r>
              <a:rPr lang="el-GR" altLang="el-GR" sz="1200" dirty="0">
                <a:solidFill>
                  <a:srgbClr val="0A0A0A"/>
                </a:solidFill>
                <a:latin typeface="+mn-lt"/>
              </a:rPr>
              <a:t> and </a:t>
            </a:r>
            <a:r>
              <a:rPr lang="el-GR" altLang="el-GR" sz="1200" dirty="0" err="1">
                <a:solidFill>
                  <a:srgbClr val="0A0A0A"/>
                </a:solidFill>
                <a:latin typeface="+mn-lt"/>
              </a:rPr>
              <a:t>relegated</a:t>
            </a:r>
            <a:r>
              <a:rPr lang="el-GR" altLang="el-GR" sz="1200" dirty="0">
                <a:solidFill>
                  <a:srgbClr val="0A0A0A"/>
                </a:solidFill>
                <a:latin typeface="+mn-lt"/>
              </a:rPr>
              <a:t> </a:t>
            </a:r>
            <a:r>
              <a:rPr lang="el-GR" altLang="el-GR" sz="1200" dirty="0" err="1">
                <a:solidFill>
                  <a:srgbClr val="0A0A0A"/>
                </a:solidFill>
                <a:latin typeface="+mn-lt"/>
              </a:rPr>
              <a:t>to</a:t>
            </a:r>
            <a:r>
              <a:rPr lang="el-GR" altLang="el-GR" sz="1200" dirty="0">
                <a:solidFill>
                  <a:srgbClr val="0A0A0A"/>
                </a:solidFill>
                <a:latin typeface="+mn-lt"/>
              </a:rPr>
              <a:t> </a:t>
            </a:r>
            <a:r>
              <a:rPr lang="el-GR" altLang="el-GR" sz="1200" dirty="0" err="1">
                <a:solidFill>
                  <a:srgbClr val="0A0A0A"/>
                </a:solidFill>
                <a:latin typeface="+mn-lt"/>
              </a:rPr>
              <a:t>unpleasant</a:t>
            </a:r>
            <a:r>
              <a:rPr lang="el-GR" altLang="el-GR" sz="1200" dirty="0">
                <a:solidFill>
                  <a:srgbClr val="0A0A0A"/>
                </a:solidFill>
                <a:latin typeface="+mn-lt"/>
              </a:rPr>
              <a:t> and </a:t>
            </a:r>
            <a:r>
              <a:rPr lang="el-GR" altLang="el-GR" sz="1200" dirty="0" err="1">
                <a:solidFill>
                  <a:srgbClr val="0A0A0A"/>
                </a:solidFill>
                <a:latin typeface="+mn-lt"/>
              </a:rPr>
              <a:t>badly</a:t>
            </a:r>
            <a:r>
              <a:rPr lang="el-GR" altLang="el-GR" sz="1200" dirty="0">
                <a:solidFill>
                  <a:srgbClr val="0A0A0A"/>
                </a:solidFill>
                <a:latin typeface="+mn-lt"/>
              </a:rPr>
              <a:t> </a:t>
            </a:r>
            <a:r>
              <a:rPr lang="el-GR" altLang="el-GR" sz="1200" dirty="0" err="1">
                <a:solidFill>
                  <a:srgbClr val="0A0A0A"/>
                </a:solidFill>
                <a:latin typeface="+mn-lt"/>
              </a:rPr>
              <a:t>paid</a:t>
            </a:r>
            <a:r>
              <a:rPr lang="el-GR" altLang="el-GR" sz="1200" dirty="0">
                <a:solidFill>
                  <a:srgbClr val="0A0A0A"/>
                </a:solidFill>
                <a:latin typeface="+mn-lt"/>
              </a:rPr>
              <a:t> </a:t>
            </a:r>
            <a:r>
              <a:rPr lang="el-GR" altLang="el-GR" sz="1200" dirty="0" err="1">
                <a:solidFill>
                  <a:srgbClr val="0A0A0A"/>
                </a:solidFill>
                <a:latin typeface="+mn-lt"/>
              </a:rPr>
              <a:t>tasks</a:t>
            </a:r>
            <a:r>
              <a:rPr lang="el-GR" altLang="el-GR" sz="1200" dirty="0">
                <a:solidFill>
                  <a:srgbClr val="0A0A0A"/>
                </a:solidFill>
                <a:latin typeface="+mn-lt"/>
              </a:rPr>
              <a:t>. The </a:t>
            </a:r>
            <a:r>
              <a:rPr lang="el-GR" altLang="el-GR" sz="1200" dirty="0" err="1">
                <a:solidFill>
                  <a:srgbClr val="0A0A0A"/>
                </a:solidFill>
                <a:latin typeface="+mn-lt"/>
              </a:rPr>
              <a:t>second</a:t>
            </a:r>
            <a:r>
              <a:rPr lang="el-GR" altLang="el-GR" sz="1200" dirty="0">
                <a:solidFill>
                  <a:srgbClr val="0A0A0A"/>
                </a:solidFill>
                <a:latin typeface="+mn-lt"/>
              </a:rPr>
              <a:t> </a:t>
            </a:r>
            <a:r>
              <a:rPr lang="el-GR" altLang="el-GR" sz="1200" dirty="0" err="1">
                <a:solidFill>
                  <a:srgbClr val="0A0A0A"/>
                </a:solidFill>
                <a:latin typeface="+mn-lt"/>
              </a:rPr>
              <a:t>kind</a:t>
            </a:r>
            <a:r>
              <a:rPr lang="el-GR" altLang="el-GR" sz="1200" dirty="0">
                <a:solidFill>
                  <a:srgbClr val="0A0A0A"/>
                </a:solidFill>
                <a:latin typeface="+mn-lt"/>
              </a:rPr>
              <a:t> </a:t>
            </a:r>
            <a:r>
              <a:rPr lang="el-GR" altLang="el-GR" sz="1200" dirty="0" err="1">
                <a:solidFill>
                  <a:srgbClr val="0A0A0A"/>
                </a:solidFill>
                <a:latin typeface="+mn-lt"/>
              </a:rPr>
              <a:t>considers</a:t>
            </a:r>
            <a:r>
              <a:rPr lang="el-GR" altLang="el-GR" sz="1200" dirty="0">
                <a:solidFill>
                  <a:srgbClr val="0A0A0A"/>
                </a:solidFill>
                <a:latin typeface="+mn-lt"/>
              </a:rPr>
              <a:t> the </a:t>
            </a:r>
            <a:r>
              <a:rPr lang="el-GR" altLang="el-GR" sz="1200" dirty="0" err="1">
                <a:solidFill>
                  <a:srgbClr val="0A0A0A"/>
                </a:solidFill>
                <a:latin typeface="+mn-lt"/>
              </a:rPr>
              <a:t>Other</a:t>
            </a:r>
            <a:r>
              <a:rPr lang="el-GR" altLang="el-GR" sz="1200" dirty="0">
                <a:solidFill>
                  <a:srgbClr val="0A0A0A"/>
                </a:solidFill>
                <a:latin typeface="+mn-lt"/>
              </a:rPr>
              <a:t> </a:t>
            </a:r>
            <a:r>
              <a:rPr lang="el-GR" altLang="el-GR" sz="1200" dirty="0" err="1">
                <a:solidFill>
                  <a:srgbClr val="0A0A0A"/>
                </a:solidFill>
                <a:latin typeface="+mn-lt"/>
              </a:rPr>
              <a:t>as</a:t>
            </a:r>
            <a:r>
              <a:rPr lang="el-GR" altLang="el-GR" sz="1200" dirty="0">
                <a:solidFill>
                  <a:srgbClr val="0A0A0A"/>
                </a:solidFill>
                <a:latin typeface="+mn-lt"/>
              </a:rPr>
              <a:t> </a:t>
            </a:r>
            <a:r>
              <a:rPr lang="el-GR" altLang="el-GR" sz="1200" dirty="0" err="1">
                <a:solidFill>
                  <a:srgbClr val="0A0A0A"/>
                </a:solidFill>
                <a:latin typeface="+mn-lt"/>
              </a:rPr>
              <a:t>fundamentally</a:t>
            </a:r>
            <a:r>
              <a:rPr lang="el-GR" altLang="el-GR" sz="1200" dirty="0">
                <a:solidFill>
                  <a:srgbClr val="0A0A0A"/>
                </a:solidFill>
                <a:latin typeface="+mn-lt"/>
              </a:rPr>
              <a:t> </a:t>
            </a:r>
            <a:r>
              <a:rPr lang="el-GR" altLang="el-GR" sz="1200" dirty="0" err="1">
                <a:solidFill>
                  <a:srgbClr val="0A0A0A"/>
                </a:solidFill>
                <a:latin typeface="+mn-lt"/>
              </a:rPr>
              <a:t>different</a:t>
            </a:r>
            <a:r>
              <a:rPr lang="el-GR" altLang="el-GR" sz="1200" dirty="0">
                <a:solidFill>
                  <a:srgbClr val="0A0A0A"/>
                </a:solidFill>
                <a:latin typeface="+mn-lt"/>
              </a:rPr>
              <a:t>, </a:t>
            </a:r>
            <a:r>
              <a:rPr lang="el-GR" altLang="el-GR" sz="1200" dirty="0" err="1">
                <a:solidFill>
                  <a:srgbClr val="0A0A0A"/>
                </a:solidFill>
                <a:latin typeface="+mn-lt"/>
              </a:rPr>
              <a:t>which</a:t>
            </a:r>
            <a:r>
              <a:rPr lang="el-GR" altLang="el-GR" sz="1200" dirty="0">
                <a:solidFill>
                  <a:srgbClr val="0A0A0A"/>
                </a:solidFill>
                <a:latin typeface="+mn-lt"/>
              </a:rPr>
              <a:t> </a:t>
            </a:r>
            <a:r>
              <a:rPr lang="el-GR" altLang="el-GR" sz="1200" dirty="0" err="1">
                <a:solidFill>
                  <a:srgbClr val="0A0A0A"/>
                </a:solidFill>
                <a:latin typeface="+mn-lt"/>
              </a:rPr>
              <a:t>means</a:t>
            </a:r>
            <a:r>
              <a:rPr lang="el-GR" altLang="el-GR" sz="1200" dirty="0">
                <a:solidFill>
                  <a:srgbClr val="0A0A0A"/>
                </a:solidFill>
                <a:latin typeface="+mn-lt"/>
              </a:rPr>
              <a:t> </a:t>
            </a:r>
            <a:r>
              <a:rPr lang="el-GR" altLang="el-GR" sz="1200" dirty="0" err="1">
                <a:solidFill>
                  <a:srgbClr val="0A0A0A"/>
                </a:solidFill>
                <a:latin typeface="+mn-lt"/>
              </a:rPr>
              <a:t>that</a:t>
            </a:r>
            <a:r>
              <a:rPr lang="el-GR" altLang="el-GR" sz="1200" dirty="0">
                <a:solidFill>
                  <a:srgbClr val="0A0A0A"/>
                </a:solidFill>
                <a:latin typeface="+mn-lt"/>
              </a:rPr>
              <a:t> </a:t>
            </a:r>
            <a:r>
              <a:rPr lang="el-GR" altLang="el-GR" sz="1200" dirty="0" err="1">
                <a:solidFill>
                  <a:srgbClr val="0A0A0A"/>
                </a:solidFill>
                <a:latin typeface="+mn-lt"/>
              </a:rPr>
              <a:t>he</a:t>
            </a:r>
            <a:r>
              <a:rPr lang="el-GR" altLang="el-GR" sz="1200" dirty="0">
                <a:solidFill>
                  <a:srgbClr val="0A0A0A"/>
                </a:solidFill>
                <a:latin typeface="+mn-lt"/>
              </a:rPr>
              <a:t>/</a:t>
            </a:r>
            <a:r>
              <a:rPr lang="el-GR" altLang="el-GR" sz="1200" dirty="0" err="1">
                <a:solidFill>
                  <a:srgbClr val="0A0A0A"/>
                </a:solidFill>
                <a:latin typeface="+mn-lt"/>
              </a:rPr>
              <a:t>she</a:t>
            </a:r>
            <a:r>
              <a:rPr lang="el-GR" altLang="el-GR" sz="1200" dirty="0">
                <a:solidFill>
                  <a:srgbClr val="0A0A0A"/>
                </a:solidFill>
                <a:latin typeface="+mn-lt"/>
              </a:rPr>
              <a:t> </a:t>
            </a:r>
            <a:r>
              <a:rPr lang="el-GR" altLang="el-GR" sz="1200" dirty="0" err="1">
                <a:solidFill>
                  <a:srgbClr val="0A0A0A"/>
                </a:solidFill>
                <a:latin typeface="+mn-lt"/>
              </a:rPr>
              <a:t>has</a:t>
            </a:r>
            <a:r>
              <a:rPr lang="el-GR" altLang="el-GR" sz="1200" dirty="0">
                <a:solidFill>
                  <a:srgbClr val="0A0A0A"/>
                </a:solidFill>
                <a:latin typeface="+mn-lt"/>
              </a:rPr>
              <a:t> </a:t>
            </a:r>
            <a:r>
              <a:rPr lang="el-GR" altLang="el-GR" sz="1200" dirty="0" err="1">
                <a:solidFill>
                  <a:srgbClr val="0A0A0A"/>
                </a:solidFill>
                <a:latin typeface="+mn-lt"/>
              </a:rPr>
              <a:t>no</a:t>
            </a:r>
            <a:r>
              <a:rPr lang="el-GR" altLang="el-GR" sz="1200" dirty="0">
                <a:solidFill>
                  <a:srgbClr val="0A0A0A"/>
                </a:solidFill>
                <a:latin typeface="+mn-lt"/>
              </a:rPr>
              <a:t> </a:t>
            </a:r>
            <a:r>
              <a:rPr lang="el-GR" altLang="el-GR" sz="1200" dirty="0" err="1">
                <a:solidFill>
                  <a:srgbClr val="0A0A0A"/>
                </a:solidFill>
                <a:latin typeface="+mn-lt"/>
              </a:rPr>
              <a:t>place</a:t>
            </a:r>
            <a:r>
              <a:rPr lang="el-GR" altLang="el-GR" sz="1200" dirty="0">
                <a:solidFill>
                  <a:srgbClr val="0A0A0A"/>
                </a:solidFill>
                <a:latin typeface="+mn-lt"/>
              </a:rPr>
              <a:t> in </a:t>
            </a:r>
            <a:r>
              <a:rPr lang="el-GR" altLang="el-GR" sz="1200" dirty="0" err="1">
                <a:solidFill>
                  <a:srgbClr val="0A0A0A"/>
                </a:solidFill>
                <a:latin typeface="+mn-lt"/>
              </a:rPr>
              <a:t>society</a:t>
            </a:r>
            <a:r>
              <a:rPr lang="el-GR" altLang="el-GR" sz="1200" dirty="0">
                <a:solidFill>
                  <a:srgbClr val="0A0A0A"/>
                </a:solidFill>
                <a:latin typeface="+mn-lt"/>
              </a:rPr>
              <a:t>, </a:t>
            </a:r>
            <a:r>
              <a:rPr lang="el-GR" altLang="el-GR" sz="1200" dirty="0" err="1">
                <a:solidFill>
                  <a:srgbClr val="0A0A0A"/>
                </a:solidFill>
                <a:latin typeface="+mn-lt"/>
              </a:rPr>
              <a:t>that</a:t>
            </a:r>
            <a:r>
              <a:rPr lang="el-GR" altLang="el-GR" sz="1200" dirty="0">
                <a:solidFill>
                  <a:srgbClr val="0A0A0A"/>
                </a:solidFill>
                <a:latin typeface="+mn-lt"/>
              </a:rPr>
              <a:t> </a:t>
            </a:r>
            <a:r>
              <a:rPr lang="el-GR" altLang="el-GR" sz="1200" dirty="0" err="1">
                <a:solidFill>
                  <a:srgbClr val="0A0A0A"/>
                </a:solidFill>
                <a:latin typeface="+mn-lt"/>
              </a:rPr>
              <a:t>he</a:t>
            </a:r>
            <a:r>
              <a:rPr lang="el-GR" altLang="el-GR" sz="1200" dirty="0">
                <a:solidFill>
                  <a:srgbClr val="0A0A0A"/>
                </a:solidFill>
                <a:latin typeface="+mn-lt"/>
              </a:rPr>
              <a:t>/</a:t>
            </a:r>
            <a:r>
              <a:rPr lang="el-GR" altLang="el-GR" sz="1200" dirty="0" err="1">
                <a:solidFill>
                  <a:srgbClr val="0A0A0A"/>
                </a:solidFill>
                <a:latin typeface="+mn-lt"/>
              </a:rPr>
              <a:t>she</a:t>
            </a:r>
            <a:r>
              <a:rPr lang="el-GR" altLang="el-GR" sz="1200" dirty="0">
                <a:solidFill>
                  <a:srgbClr val="0A0A0A"/>
                </a:solidFill>
                <a:latin typeface="+mn-lt"/>
              </a:rPr>
              <a:t> </a:t>
            </a:r>
            <a:r>
              <a:rPr lang="el-GR" altLang="el-GR" sz="1200" dirty="0" err="1">
                <a:solidFill>
                  <a:srgbClr val="0A0A0A"/>
                </a:solidFill>
                <a:latin typeface="+mn-lt"/>
              </a:rPr>
              <a:t>is</a:t>
            </a:r>
            <a:r>
              <a:rPr lang="el-GR" altLang="el-GR" sz="1200" dirty="0">
                <a:solidFill>
                  <a:srgbClr val="0A0A0A"/>
                </a:solidFill>
                <a:latin typeface="+mn-lt"/>
              </a:rPr>
              <a:t> a </a:t>
            </a:r>
            <a:r>
              <a:rPr lang="el-GR" altLang="el-GR" sz="1200" dirty="0" err="1">
                <a:solidFill>
                  <a:srgbClr val="0A0A0A"/>
                </a:solidFill>
                <a:latin typeface="+mn-lt"/>
              </a:rPr>
              <a:t>danger</a:t>
            </a:r>
            <a:r>
              <a:rPr lang="el-GR" altLang="el-GR" sz="1200" dirty="0">
                <a:solidFill>
                  <a:srgbClr val="0A0A0A"/>
                </a:solidFill>
                <a:latin typeface="+mn-lt"/>
              </a:rPr>
              <a:t>, </a:t>
            </a:r>
            <a:r>
              <a:rPr lang="el-GR" altLang="el-GR" sz="1200" dirty="0" err="1">
                <a:solidFill>
                  <a:srgbClr val="0A0A0A"/>
                </a:solidFill>
                <a:latin typeface="+mn-lt"/>
              </a:rPr>
              <a:t>an</a:t>
            </a:r>
            <a:r>
              <a:rPr lang="el-GR" altLang="el-GR" sz="1200" dirty="0">
                <a:solidFill>
                  <a:srgbClr val="0A0A0A"/>
                </a:solidFill>
                <a:latin typeface="+mn-lt"/>
              </a:rPr>
              <a:t> </a:t>
            </a:r>
            <a:r>
              <a:rPr lang="el-GR" altLang="el-GR" sz="1200" dirty="0" err="1">
                <a:solidFill>
                  <a:srgbClr val="0A0A0A"/>
                </a:solidFill>
                <a:latin typeface="+mn-lt"/>
              </a:rPr>
              <a:t>invader</a:t>
            </a:r>
            <a:r>
              <a:rPr lang="el-GR" altLang="el-GR" sz="1200" dirty="0">
                <a:solidFill>
                  <a:srgbClr val="0A0A0A"/>
                </a:solidFill>
                <a:latin typeface="+mn-lt"/>
              </a:rPr>
              <a:t>, </a:t>
            </a:r>
            <a:r>
              <a:rPr lang="el-GR" altLang="el-GR" sz="1200" dirty="0" err="1">
                <a:solidFill>
                  <a:srgbClr val="0A0A0A"/>
                </a:solidFill>
                <a:latin typeface="+mn-lt"/>
              </a:rPr>
              <a:t>who</a:t>
            </a:r>
            <a:r>
              <a:rPr lang="el-GR" altLang="el-GR" sz="1200" dirty="0">
                <a:solidFill>
                  <a:srgbClr val="0A0A0A"/>
                </a:solidFill>
                <a:latin typeface="+mn-lt"/>
              </a:rPr>
              <a:t> </a:t>
            </a:r>
            <a:r>
              <a:rPr lang="el-GR" altLang="el-GR" sz="1200" dirty="0" err="1">
                <a:solidFill>
                  <a:srgbClr val="0A0A0A"/>
                </a:solidFill>
                <a:latin typeface="+mn-lt"/>
              </a:rPr>
              <a:t>should</a:t>
            </a:r>
            <a:r>
              <a:rPr lang="el-GR" altLang="el-GR" sz="1200" dirty="0">
                <a:solidFill>
                  <a:srgbClr val="0A0A0A"/>
                </a:solidFill>
                <a:latin typeface="+mn-lt"/>
              </a:rPr>
              <a:t> </a:t>
            </a:r>
            <a:r>
              <a:rPr lang="el-GR" altLang="el-GR" sz="1200" dirty="0" err="1">
                <a:solidFill>
                  <a:srgbClr val="0A0A0A"/>
                </a:solidFill>
                <a:latin typeface="+mn-lt"/>
              </a:rPr>
              <a:t>be</a:t>
            </a:r>
            <a:r>
              <a:rPr lang="el-GR" altLang="el-GR" sz="1200" dirty="0">
                <a:solidFill>
                  <a:srgbClr val="0A0A0A"/>
                </a:solidFill>
                <a:latin typeface="+mn-lt"/>
              </a:rPr>
              <a:t> </a:t>
            </a:r>
            <a:r>
              <a:rPr lang="el-GR" altLang="el-GR" sz="1200" dirty="0" err="1">
                <a:solidFill>
                  <a:srgbClr val="0A0A0A"/>
                </a:solidFill>
                <a:latin typeface="+mn-lt"/>
              </a:rPr>
              <a:t>kept</a:t>
            </a:r>
            <a:r>
              <a:rPr lang="el-GR" altLang="el-GR" sz="1200" dirty="0">
                <a:solidFill>
                  <a:srgbClr val="0A0A0A"/>
                </a:solidFill>
                <a:latin typeface="+mn-lt"/>
              </a:rPr>
              <a:t> </a:t>
            </a:r>
            <a:r>
              <a:rPr lang="el-GR" altLang="el-GR" sz="1200" dirty="0" err="1">
                <a:solidFill>
                  <a:srgbClr val="0A0A0A"/>
                </a:solidFill>
                <a:latin typeface="+mn-lt"/>
              </a:rPr>
              <a:t>at</a:t>
            </a:r>
            <a:r>
              <a:rPr lang="el-GR" altLang="el-GR" sz="1200" dirty="0">
                <a:solidFill>
                  <a:srgbClr val="0A0A0A"/>
                </a:solidFill>
                <a:latin typeface="+mn-lt"/>
              </a:rPr>
              <a:t> </a:t>
            </a:r>
            <a:r>
              <a:rPr lang="el-GR" altLang="el-GR" sz="1200" dirty="0" err="1">
                <a:solidFill>
                  <a:srgbClr val="0A0A0A"/>
                </a:solidFill>
                <a:latin typeface="+mn-lt"/>
              </a:rPr>
              <a:t>some</a:t>
            </a:r>
            <a:r>
              <a:rPr lang="el-GR" altLang="el-GR" sz="1200" dirty="0">
                <a:solidFill>
                  <a:srgbClr val="0A0A0A"/>
                </a:solidFill>
                <a:latin typeface="+mn-lt"/>
              </a:rPr>
              <a:t> </a:t>
            </a:r>
            <a:r>
              <a:rPr lang="el-GR" altLang="el-GR" sz="1200" dirty="0" err="1">
                <a:solidFill>
                  <a:srgbClr val="0A0A0A"/>
                </a:solidFill>
                <a:latin typeface="+mn-lt"/>
              </a:rPr>
              <a:t>distance</a:t>
            </a:r>
            <a:r>
              <a:rPr lang="el-GR" altLang="el-GR" sz="1200" dirty="0">
                <a:solidFill>
                  <a:srgbClr val="0A0A0A"/>
                </a:solidFill>
                <a:latin typeface="+mn-lt"/>
              </a:rPr>
              <a:t>, </a:t>
            </a:r>
            <a:r>
              <a:rPr lang="el-GR" altLang="el-GR" sz="1200" dirty="0" err="1">
                <a:solidFill>
                  <a:srgbClr val="0A0A0A"/>
                </a:solidFill>
                <a:latin typeface="+mn-lt"/>
              </a:rPr>
              <a:t>expelled</a:t>
            </a:r>
            <a:r>
              <a:rPr lang="el-GR" altLang="el-GR" sz="1200" dirty="0">
                <a:solidFill>
                  <a:srgbClr val="0A0A0A"/>
                </a:solidFill>
                <a:latin typeface="+mn-lt"/>
              </a:rPr>
              <a:t> </a:t>
            </a:r>
            <a:r>
              <a:rPr lang="el-GR" altLang="el-GR" sz="1200" dirty="0" err="1">
                <a:solidFill>
                  <a:srgbClr val="0A0A0A"/>
                </a:solidFill>
                <a:latin typeface="+mn-lt"/>
              </a:rPr>
              <a:t>or</a:t>
            </a:r>
            <a:r>
              <a:rPr lang="el-GR" altLang="el-GR" sz="1200" dirty="0">
                <a:solidFill>
                  <a:srgbClr val="0A0A0A"/>
                </a:solidFill>
                <a:latin typeface="+mn-lt"/>
              </a:rPr>
              <a:t> </a:t>
            </a:r>
            <a:r>
              <a:rPr lang="el-GR" altLang="el-GR" sz="1200" dirty="0" err="1">
                <a:solidFill>
                  <a:srgbClr val="0A0A0A"/>
                </a:solidFill>
                <a:latin typeface="+mn-lt"/>
              </a:rPr>
              <a:t>possibly</a:t>
            </a:r>
            <a:r>
              <a:rPr lang="el-GR" altLang="el-GR" sz="1200" dirty="0">
                <a:solidFill>
                  <a:srgbClr val="0A0A0A"/>
                </a:solidFill>
                <a:latin typeface="+mn-lt"/>
              </a:rPr>
              <a:t> </a:t>
            </a:r>
            <a:r>
              <a:rPr lang="el-GR" altLang="el-GR" sz="1200" dirty="0" err="1">
                <a:solidFill>
                  <a:srgbClr val="0A0A0A"/>
                </a:solidFill>
                <a:latin typeface="+mn-lt"/>
              </a:rPr>
              <a:t>destroyed</a:t>
            </a:r>
            <a:r>
              <a:rPr lang="el-GR" altLang="el-GR" sz="1200" dirty="0">
                <a:solidFill>
                  <a:srgbClr val="0A0A0A"/>
                </a:solidFill>
                <a:latin typeface="+mn-lt"/>
              </a:rPr>
              <a:t>[…] (σελ. 182)</a:t>
            </a:r>
            <a:endParaRPr lang="el-GR" altLang="el-GR" sz="1200" dirty="0">
              <a:latin typeface="+mn-lt"/>
            </a:endParaRPr>
          </a:p>
        </p:txBody>
      </p:sp>
    </p:spTree>
    <p:extLst>
      <p:ext uri="{BB962C8B-B14F-4D97-AF65-F5344CB8AC3E}">
        <p14:creationId xmlns:p14="http://schemas.microsoft.com/office/powerpoint/2010/main" val="400896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AA7B40E3-5C2F-5ABE-0C36-4BA90F675125}"/>
            </a:ext>
          </a:extLst>
        </p:cNvPr>
        <p:cNvGrpSpPr/>
        <p:nvPr/>
      </p:nvGrpSpPr>
      <p:grpSpPr>
        <a:xfrm>
          <a:off x="0" y="0"/>
          <a:ext cx="0" cy="0"/>
          <a:chOff x="0" y="0"/>
          <a:chExt cx="0" cy="0"/>
        </a:xfrm>
      </p:grpSpPr>
      <p:pic>
        <p:nvPicPr>
          <p:cNvPr id="2" name="Picture 2" descr="Το Λευκό Κάστρο / ORHAN PAMUK | Skroutz Βιβλία">
            <a:extLst>
              <a:ext uri="{FF2B5EF4-FFF2-40B4-BE49-F238E27FC236}">
                <a16:creationId xmlns:a16="http://schemas.microsoft.com/office/drawing/2014/main" id="{B1F4AFEE-455D-65A1-41F7-53EF0D2C0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12959" y="612843"/>
            <a:ext cx="4870669" cy="510390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EF910D95-4B19-88D9-662C-8961ECF9159D}"/>
              </a:ext>
            </a:extLst>
          </p:cNvPr>
          <p:cNvSpPr>
            <a:spLocks noChangeArrowheads="1"/>
          </p:cNvSpPr>
          <p:nvPr/>
        </p:nvSpPr>
        <p:spPr bwMode="auto">
          <a:xfrm>
            <a:off x="5214257" y="612843"/>
            <a:ext cx="6764783" cy="5103905"/>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q"/>
            </a:pPr>
            <a:r>
              <a:rPr lang="el-GR" sz="2000" dirty="0">
                <a:solidFill>
                  <a:srgbClr val="0A0A0A"/>
                </a:solidFill>
                <a:latin typeface="+mn-lt"/>
              </a:rPr>
              <a:t>Η αποσιώπηση του Άλλου (</a:t>
            </a:r>
            <a:r>
              <a:rPr lang="el-GR" sz="2000" dirty="0" err="1">
                <a:solidFill>
                  <a:srgbClr val="0A0A0A"/>
                </a:solidFill>
                <a:latin typeface="+mn-lt"/>
              </a:rPr>
              <a:t>Antonette</a:t>
            </a:r>
            <a:r>
              <a:rPr lang="el-GR" sz="2000" dirty="0">
                <a:solidFill>
                  <a:srgbClr val="0A0A0A"/>
                </a:solidFill>
                <a:latin typeface="+mn-lt"/>
              </a:rPr>
              <a:t>, 1998, όπως αναφέρεται στο Παναγή, 2004), η οποία τον προβάλλει ως ανίσχυρο έναντι ενός κυρίαρχου Εαυτού, αποτελεί έναν ακόμη τροπισμό αναπαράστασης. </a:t>
            </a:r>
          </a:p>
          <a:p>
            <a:pPr marL="342900" indent="-342900" algn="just">
              <a:buFont typeface="Wingdings" panose="05000000000000000000" pitchFamily="2" charset="2"/>
              <a:buChar char="q"/>
            </a:pPr>
            <a:r>
              <a:rPr lang="el-GR" sz="2000" dirty="0">
                <a:solidFill>
                  <a:srgbClr val="0A0A0A"/>
                </a:solidFill>
                <a:latin typeface="+mn-lt"/>
              </a:rPr>
              <a:t>Ο </a:t>
            </a:r>
            <a:r>
              <a:rPr lang="el-GR" sz="2000" dirty="0" err="1">
                <a:solidFill>
                  <a:srgbClr val="0A0A0A"/>
                </a:solidFill>
                <a:latin typeface="+mn-lt"/>
              </a:rPr>
              <a:t>Οριενταλισμός</a:t>
            </a:r>
            <a:r>
              <a:rPr lang="el-GR" sz="2000" dirty="0">
                <a:solidFill>
                  <a:srgbClr val="0A0A0A"/>
                </a:solidFill>
                <a:latin typeface="+mn-lt"/>
              </a:rPr>
              <a:t>, ως μορφή «άσκησης πολιτισμικής ισχύος» (</a:t>
            </a:r>
            <a:r>
              <a:rPr lang="el-GR" sz="2000" dirty="0" err="1">
                <a:solidFill>
                  <a:srgbClr val="0A0A0A"/>
                </a:solidFill>
                <a:latin typeface="+mn-lt"/>
              </a:rPr>
              <a:t>Said</a:t>
            </a:r>
            <a:r>
              <a:rPr lang="el-GR" sz="2000" dirty="0">
                <a:solidFill>
                  <a:srgbClr val="0A0A0A"/>
                </a:solidFill>
                <a:latin typeface="+mn-lt"/>
              </a:rPr>
              <a:t>, 1996), καθίσταται καταλυτικός. Οι Δυτικοί, συχνά ασυνείδητα, εκλαμβάνουν τους Ανατολίτες ως ένα «κατώτερο κράμα της ανθρώπινης φύσης» (</a:t>
            </a:r>
            <a:r>
              <a:rPr lang="el-GR" sz="2000" dirty="0" err="1">
                <a:solidFill>
                  <a:srgbClr val="0A0A0A"/>
                </a:solidFill>
                <a:latin typeface="+mn-lt"/>
              </a:rPr>
              <a:t>une</a:t>
            </a:r>
            <a:r>
              <a:rPr lang="el-GR" sz="2000" dirty="0">
                <a:solidFill>
                  <a:srgbClr val="0A0A0A"/>
                </a:solidFill>
                <a:latin typeface="+mn-lt"/>
              </a:rPr>
              <a:t> </a:t>
            </a:r>
            <a:r>
              <a:rPr lang="el-GR" sz="2000" dirty="0" err="1">
                <a:solidFill>
                  <a:srgbClr val="0A0A0A"/>
                </a:solidFill>
                <a:latin typeface="+mn-lt"/>
              </a:rPr>
              <a:t>combinaison</a:t>
            </a:r>
            <a:r>
              <a:rPr lang="el-GR" sz="2000" dirty="0">
                <a:solidFill>
                  <a:srgbClr val="0A0A0A"/>
                </a:solidFill>
                <a:latin typeface="+mn-lt"/>
              </a:rPr>
              <a:t> </a:t>
            </a:r>
            <a:r>
              <a:rPr lang="el-GR" sz="2000" dirty="0" err="1">
                <a:solidFill>
                  <a:srgbClr val="0A0A0A"/>
                </a:solidFill>
                <a:latin typeface="+mn-lt"/>
              </a:rPr>
              <a:t>inférieure</a:t>
            </a:r>
            <a:r>
              <a:rPr lang="el-GR" sz="2000" dirty="0">
                <a:solidFill>
                  <a:srgbClr val="0A0A0A"/>
                </a:solidFill>
                <a:latin typeface="+mn-lt"/>
              </a:rPr>
              <a:t> de </a:t>
            </a:r>
            <a:r>
              <a:rPr lang="el-GR" sz="2000" dirty="0" err="1">
                <a:solidFill>
                  <a:srgbClr val="0A0A0A"/>
                </a:solidFill>
                <a:latin typeface="+mn-lt"/>
              </a:rPr>
              <a:t>la</a:t>
            </a:r>
            <a:r>
              <a:rPr lang="el-GR" sz="2000" dirty="0">
                <a:solidFill>
                  <a:srgbClr val="0A0A0A"/>
                </a:solidFill>
                <a:latin typeface="+mn-lt"/>
              </a:rPr>
              <a:t> </a:t>
            </a:r>
            <a:r>
              <a:rPr lang="el-GR" sz="2000" dirty="0" err="1">
                <a:solidFill>
                  <a:srgbClr val="0A0A0A"/>
                </a:solidFill>
                <a:latin typeface="+mn-lt"/>
              </a:rPr>
              <a:t>nature</a:t>
            </a:r>
            <a:r>
              <a:rPr lang="el-GR" sz="2000" dirty="0">
                <a:solidFill>
                  <a:srgbClr val="0A0A0A"/>
                </a:solidFill>
                <a:latin typeface="+mn-lt"/>
              </a:rPr>
              <a:t> </a:t>
            </a:r>
            <a:r>
              <a:rPr lang="el-GR" sz="2000" dirty="0" err="1">
                <a:solidFill>
                  <a:srgbClr val="0A0A0A"/>
                </a:solidFill>
                <a:latin typeface="+mn-lt"/>
              </a:rPr>
              <a:t>humaine</a:t>
            </a:r>
            <a:r>
              <a:rPr lang="el-GR" sz="2000" dirty="0">
                <a:solidFill>
                  <a:srgbClr val="0A0A0A"/>
                </a:solidFill>
                <a:latin typeface="+mn-lt"/>
              </a:rPr>
              <a:t>) (</a:t>
            </a:r>
            <a:r>
              <a:rPr lang="el-GR" sz="2000" dirty="0" err="1">
                <a:solidFill>
                  <a:srgbClr val="0A0A0A"/>
                </a:solidFill>
                <a:latin typeface="+mn-lt"/>
              </a:rPr>
              <a:t>Said</a:t>
            </a:r>
            <a:r>
              <a:rPr lang="el-GR" sz="2000" dirty="0">
                <a:solidFill>
                  <a:srgbClr val="0A0A0A"/>
                </a:solidFill>
                <a:latin typeface="+mn-lt"/>
              </a:rPr>
              <a:t>, 1996: 174). Αυτές οι </a:t>
            </a:r>
            <a:r>
              <a:rPr lang="el-GR" sz="2000" dirty="0" err="1">
                <a:solidFill>
                  <a:srgbClr val="0A0A0A"/>
                </a:solidFill>
                <a:latin typeface="+mn-lt"/>
              </a:rPr>
              <a:t>οριενταλιστικές</a:t>
            </a:r>
            <a:r>
              <a:rPr lang="el-GR" sz="2000" dirty="0">
                <a:solidFill>
                  <a:srgbClr val="0A0A0A"/>
                </a:solidFill>
                <a:latin typeface="+mn-lt"/>
              </a:rPr>
              <a:t> στάσεις διαποτίζουν τη λογοτεχνία, παρουσιάζοντας τους Ανατολίτες ως καθυστερημένους, εκφυλισμένους και υπανάπτυκτους. Στις αναπαραστάσεις αυτές απουσιάζει κάθε ίχνος ατομικότητας, καθώς η Ανατολή παρουσιάζεται ως μια αποκλίνουσα και ομοιογενής οντότητα, ανίκανη να </a:t>
            </a:r>
            <a:r>
              <a:rPr lang="el-GR" sz="2000" dirty="0" err="1">
                <a:solidFill>
                  <a:srgbClr val="0A0A0A"/>
                </a:solidFill>
                <a:latin typeface="+mn-lt"/>
              </a:rPr>
              <a:t>αυτοπροσδιοριστεί</a:t>
            </a:r>
            <a:r>
              <a:rPr lang="el-GR" sz="2000" dirty="0">
                <a:solidFill>
                  <a:srgbClr val="0A0A0A"/>
                </a:solidFill>
                <a:latin typeface="+mn-lt"/>
              </a:rPr>
              <a:t>.</a:t>
            </a:r>
            <a:endParaRPr lang="el-GR" sz="2000" dirty="0">
              <a:latin typeface="+mn-lt"/>
            </a:endParaRPr>
          </a:p>
        </p:txBody>
      </p:sp>
    </p:spTree>
    <p:extLst>
      <p:ext uri="{BB962C8B-B14F-4D97-AF65-F5344CB8AC3E}">
        <p14:creationId xmlns:p14="http://schemas.microsoft.com/office/powerpoint/2010/main" val="142950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7651D6B0-B22A-1C5F-FABB-84C0E20A689D}"/>
            </a:ext>
          </a:extLst>
        </p:cNvPr>
        <p:cNvGrpSpPr/>
        <p:nvPr/>
      </p:nvGrpSpPr>
      <p:grpSpPr>
        <a:xfrm>
          <a:off x="0" y="0"/>
          <a:ext cx="0" cy="0"/>
          <a:chOff x="0" y="0"/>
          <a:chExt cx="0" cy="0"/>
        </a:xfrm>
      </p:grpSpPr>
      <p:pic>
        <p:nvPicPr>
          <p:cNvPr id="2" name="Picture 2" descr="Το Λευκό Κάστρο / ORHAN PAMUK | Skroutz Βιβλία">
            <a:extLst>
              <a:ext uri="{FF2B5EF4-FFF2-40B4-BE49-F238E27FC236}">
                <a16:creationId xmlns:a16="http://schemas.microsoft.com/office/drawing/2014/main" id="{B6DBBBC2-B668-CF81-7543-C5FC3B9A1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12960" y="151179"/>
            <a:ext cx="5387740" cy="6278642"/>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58128EEF-CCC7-791B-2E9B-3A96A8C47CD9}"/>
              </a:ext>
            </a:extLst>
          </p:cNvPr>
          <p:cNvSpPr>
            <a:spLocks noChangeArrowheads="1"/>
          </p:cNvSpPr>
          <p:nvPr/>
        </p:nvSpPr>
        <p:spPr bwMode="auto">
          <a:xfrm>
            <a:off x="6029325" y="1090582"/>
            <a:ext cx="5949716" cy="41805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q"/>
            </a:pPr>
            <a:r>
              <a:rPr lang="el-GR" sz="2000" dirty="0">
                <a:solidFill>
                  <a:srgbClr val="0A0A0A"/>
                </a:solidFill>
                <a:latin typeface="+mn-lt"/>
              </a:rPr>
              <a:t>Η έννοια της «αδάμαστης ετερότητας» τοποθετεί τη Δύση και την Ανατολή σε μια διαρκή αντιπαράθεση.</a:t>
            </a:r>
          </a:p>
          <a:p>
            <a:pPr marL="342900" indent="-342900" algn="just">
              <a:buFont typeface="Wingdings" panose="05000000000000000000" pitchFamily="2" charset="2"/>
              <a:buChar char="q"/>
            </a:pPr>
            <a:r>
              <a:rPr lang="el-GR" sz="2000" dirty="0">
                <a:solidFill>
                  <a:srgbClr val="0A0A0A"/>
                </a:solidFill>
                <a:latin typeface="+mn-lt"/>
              </a:rPr>
              <a:t>Περιγράφεται μια σχέση μεταξύ ενός ισχυρού και ενός αδύναμου εταίρου, η οποία δομείται πάνω στους άξονες της εκκεντρικότητας και της οπισθοδρομικότητας, με την ιεραρχία «κυρίαρχου και υποδεέστερου» να παραμένει καθοριστική. </a:t>
            </a:r>
          </a:p>
          <a:p>
            <a:pPr marL="342900" indent="-342900" algn="just">
              <a:buFont typeface="Wingdings" panose="05000000000000000000" pitchFamily="2" charset="2"/>
              <a:buChar char="q"/>
            </a:pPr>
            <a:r>
              <a:rPr lang="el-GR" sz="2000" dirty="0">
                <a:solidFill>
                  <a:srgbClr val="0A0A0A"/>
                </a:solidFill>
                <a:latin typeface="+mn-lt"/>
              </a:rPr>
              <a:t>Το κεντρικό </a:t>
            </a:r>
            <a:r>
              <a:rPr lang="el-GR" sz="2000" dirty="0" err="1">
                <a:solidFill>
                  <a:srgbClr val="0A0A0A"/>
                </a:solidFill>
                <a:latin typeface="+mn-lt"/>
              </a:rPr>
              <a:t>διακύβευμα</a:t>
            </a:r>
            <a:r>
              <a:rPr lang="el-GR" sz="2000" dirty="0">
                <a:solidFill>
                  <a:srgbClr val="0A0A0A"/>
                </a:solidFill>
                <a:latin typeface="+mn-lt"/>
              </a:rPr>
              <a:t>, ωστόσο, έγκειται στο εξής: εφόσον το </a:t>
            </a:r>
            <a:r>
              <a:rPr lang="el-GR" sz="2000" dirty="0" err="1">
                <a:solidFill>
                  <a:srgbClr val="0A0A0A"/>
                </a:solidFill>
                <a:latin typeface="+mn-lt"/>
              </a:rPr>
              <a:t>υποστασιοποιημένο</a:t>
            </a:r>
            <a:r>
              <a:rPr lang="el-GR" sz="2000" dirty="0">
                <a:solidFill>
                  <a:srgbClr val="0A0A0A"/>
                </a:solidFill>
                <a:latin typeface="+mn-lt"/>
              </a:rPr>
              <a:t> πολιτισμικό Εμείς θολώνει την κρίση μας, πώς μπορεί να καταστεί εφικτό να διακρίνουμε την «πολιτισμική ετερότητα εντός του εμείς» (</a:t>
            </a:r>
            <a:r>
              <a:rPr lang="el-GR" sz="2000" dirty="0" err="1">
                <a:solidFill>
                  <a:srgbClr val="0A0A0A"/>
                </a:solidFill>
                <a:latin typeface="+mn-lt"/>
              </a:rPr>
              <a:t>Γκότοβος</a:t>
            </a:r>
            <a:r>
              <a:rPr lang="el-GR" sz="2000" dirty="0">
                <a:solidFill>
                  <a:srgbClr val="0A0A0A"/>
                </a:solidFill>
                <a:latin typeface="+mn-lt"/>
              </a:rPr>
              <a:t>, 2001: 48);»</a:t>
            </a:r>
            <a:endParaRPr lang="el-GR" sz="2000" dirty="0">
              <a:latin typeface="+mn-lt"/>
            </a:endParaRPr>
          </a:p>
        </p:txBody>
      </p:sp>
    </p:spTree>
    <p:extLst>
      <p:ext uri="{BB962C8B-B14F-4D97-AF65-F5344CB8AC3E}">
        <p14:creationId xmlns:p14="http://schemas.microsoft.com/office/powerpoint/2010/main" val="75042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60BDBB4-C366-4950-8294-53827269AE06}"/>
            </a:ext>
          </a:extLst>
        </p:cNvPr>
        <p:cNvGrpSpPr/>
        <p:nvPr/>
      </p:nvGrpSpPr>
      <p:grpSpPr>
        <a:xfrm>
          <a:off x="0" y="0"/>
          <a:ext cx="0" cy="0"/>
          <a:chOff x="0" y="0"/>
          <a:chExt cx="0" cy="0"/>
        </a:xfrm>
      </p:grpSpPr>
      <p:pic>
        <p:nvPicPr>
          <p:cNvPr id="2" name="Picture 2" descr="Το Λευκό Κάστρο / ORHAN PAMUK | Skroutz Βιβλία">
            <a:extLst>
              <a:ext uri="{FF2B5EF4-FFF2-40B4-BE49-F238E27FC236}">
                <a16:creationId xmlns:a16="http://schemas.microsoft.com/office/drawing/2014/main" id="{C3D759F3-F235-1007-2734-820A0ED70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12960" y="151179"/>
            <a:ext cx="3311290" cy="6278642"/>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EA764289-23F6-1AB9-CBF0-2D025BC042E6}"/>
              </a:ext>
            </a:extLst>
          </p:cNvPr>
          <p:cNvSpPr>
            <a:spLocks noChangeArrowheads="1"/>
          </p:cNvSpPr>
          <p:nvPr/>
        </p:nvSpPr>
        <p:spPr bwMode="auto">
          <a:xfrm>
            <a:off x="3831713" y="987362"/>
            <a:ext cx="8147327" cy="5442459"/>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endParaRPr lang="el-GR" altLang="el-GR" b="1" dirty="0">
              <a:solidFill>
                <a:srgbClr val="000000"/>
              </a:solidFill>
              <a:latin typeface="Aptos" panose="020B0004020202020204" pitchFamily="34" charset="0"/>
              <a:ea typeface="Calibri" panose="020F0502020204030204" pitchFamily="34" charset="0"/>
              <a:cs typeface="Times New Roman" panose="02020603050405020304" pitchFamily="18" charset="0"/>
            </a:endParaRPr>
          </a:p>
          <a:p>
            <a:pPr lvl="0" defTabSz="914400"/>
            <a:r>
              <a:rPr lang="el-GR" altLang="el-GR" dirty="0" err="1">
                <a:solidFill>
                  <a:srgbClr val="0A0A0A"/>
                </a:solidFill>
                <a:latin typeface="Aptos" panose="020B0004020202020204" pitchFamily="34" charset="0"/>
              </a:rPr>
              <a:t>Αμπατζοπούλου</a:t>
            </a:r>
            <a:r>
              <a:rPr lang="el-GR" altLang="el-GR" dirty="0">
                <a:solidFill>
                  <a:srgbClr val="0A0A0A"/>
                </a:solidFill>
                <a:latin typeface="Aptos" panose="020B0004020202020204" pitchFamily="34" charset="0"/>
              </a:rPr>
              <a:t>, Φ. (1998). </a:t>
            </a:r>
            <a:r>
              <a:rPr lang="el-GR" altLang="el-GR" i="1" dirty="0">
                <a:solidFill>
                  <a:srgbClr val="0A0A0A"/>
                </a:solidFill>
                <a:latin typeface="Aptos" panose="020B0004020202020204" pitchFamily="34" charset="0"/>
              </a:rPr>
              <a:t>Ο άλλος εν </a:t>
            </a:r>
            <a:r>
              <a:rPr lang="el-GR" altLang="el-GR" i="1" dirty="0" err="1">
                <a:solidFill>
                  <a:srgbClr val="0A0A0A"/>
                </a:solidFill>
                <a:latin typeface="Aptos" panose="020B0004020202020204" pitchFamily="34" charset="0"/>
              </a:rPr>
              <a:t>διωγμώ</a:t>
            </a:r>
            <a:r>
              <a:rPr lang="el-GR" altLang="el-GR" i="1" dirty="0">
                <a:solidFill>
                  <a:srgbClr val="0A0A0A"/>
                </a:solidFill>
                <a:latin typeface="Aptos" panose="020B0004020202020204" pitchFamily="34" charset="0"/>
              </a:rPr>
              <a:t>: Η εικόνα του Εβραίου στη λογοτεχνία: Ζητήματα ιστορίας και μυθοπλασίας</a:t>
            </a:r>
            <a:r>
              <a:rPr lang="el-GR" altLang="el-GR" dirty="0">
                <a:solidFill>
                  <a:srgbClr val="0A0A0A"/>
                </a:solidFill>
                <a:latin typeface="Aptos" panose="020B0004020202020204" pitchFamily="34" charset="0"/>
              </a:rPr>
              <a:t>. Αθήνα: Θεμέλιο.</a:t>
            </a:r>
          </a:p>
          <a:p>
            <a:pPr lvl="0" defTabSz="914400"/>
            <a:endParaRPr lang="el-GR" altLang="el-GR" dirty="0">
              <a:solidFill>
                <a:srgbClr val="0A0A0A"/>
              </a:solidFill>
              <a:latin typeface="Aptos" panose="020B0004020202020204" pitchFamily="34" charset="0"/>
            </a:endParaRPr>
          </a:p>
          <a:p>
            <a:pPr defTabSz="914400"/>
            <a:r>
              <a:rPr lang="el-GR" altLang="el-GR" dirty="0" err="1">
                <a:solidFill>
                  <a:srgbClr val="0A0A0A"/>
                </a:solidFill>
                <a:latin typeface="Aptos" panose="020B0004020202020204" pitchFamily="34" charset="0"/>
              </a:rPr>
              <a:t>Γκότοβος</a:t>
            </a:r>
            <a:r>
              <a:rPr lang="el-GR" altLang="el-GR" dirty="0">
                <a:solidFill>
                  <a:srgbClr val="0A0A0A"/>
                </a:solidFill>
                <a:latin typeface="Aptos" panose="020B0004020202020204" pitchFamily="34" charset="0"/>
              </a:rPr>
              <a:t>, Α. (2001). </a:t>
            </a:r>
            <a:r>
              <a:rPr lang="el-GR" altLang="el-GR" i="1" dirty="0">
                <a:solidFill>
                  <a:srgbClr val="0A0A0A"/>
                </a:solidFill>
                <a:latin typeface="Aptos" panose="020B0004020202020204" pitchFamily="34" charset="0"/>
              </a:rPr>
              <a:t>Οικουμενικότητα, ετερότητα και ταυτότητα: Η επαναδιαπραγμάτευση του νοήματος της παιδείας</a:t>
            </a:r>
            <a:r>
              <a:rPr lang="el-GR" altLang="el-GR" dirty="0">
                <a:solidFill>
                  <a:srgbClr val="0A0A0A"/>
                </a:solidFill>
                <a:latin typeface="Aptos" panose="020B0004020202020204" pitchFamily="34" charset="0"/>
              </a:rPr>
              <a:t>. Ιωάννινα: Πανεπιστήμιο Ιωαννίνων.</a:t>
            </a:r>
          </a:p>
          <a:p>
            <a:pPr lvl="0" defTabSz="914400"/>
            <a:endParaRPr lang="el-GR" altLang="el-GR" dirty="0">
              <a:solidFill>
                <a:srgbClr val="0A0A0A"/>
              </a:solidFill>
              <a:latin typeface="Aptos" panose="020B0004020202020204" pitchFamily="34" charset="0"/>
            </a:endParaRPr>
          </a:p>
          <a:p>
            <a:pPr lvl="0" defTabSz="914400"/>
            <a:r>
              <a:rPr lang="el-GR" altLang="el-GR" dirty="0">
                <a:solidFill>
                  <a:srgbClr val="0A0A0A"/>
                </a:solidFill>
                <a:latin typeface="Aptos" panose="020B0004020202020204" pitchFamily="34" charset="0"/>
              </a:rPr>
              <a:t>Παναγή, Γ. (2004). Πώς η προσέγγιση της λογοτεχνίας μπορεί να συμβάλει στη διαμόρφωση πολιτών μιας κοσμοπολιτικής κοινωνίας. Στο Α. </a:t>
            </a:r>
            <a:r>
              <a:rPr lang="el-GR" altLang="el-GR" dirty="0" err="1">
                <a:solidFill>
                  <a:srgbClr val="0A0A0A"/>
                </a:solidFill>
                <a:latin typeface="Aptos" panose="020B0004020202020204" pitchFamily="34" charset="0"/>
              </a:rPr>
              <a:t>Γαγάτσης</a:t>
            </a:r>
            <a:r>
              <a:rPr lang="el-GR" altLang="el-GR" dirty="0">
                <a:solidFill>
                  <a:srgbClr val="0A0A0A"/>
                </a:solidFill>
                <a:latin typeface="Aptos" panose="020B0004020202020204" pitchFamily="34" charset="0"/>
              </a:rPr>
              <a:t> κ.ά. (</a:t>
            </a:r>
            <a:r>
              <a:rPr lang="el-GR" altLang="el-GR" dirty="0" err="1">
                <a:solidFill>
                  <a:srgbClr val="0A0A0A"/>
                </a:solidFill>
                <a:latin typeface="Aptos" panose="020B0004020202020204" pitchFamily="34" charset="0"/>
              </a:rPr>
              <a:t>Επιμ</a:t>
            </a:r>
            <a:r>
              <a:rPr lang="el-GR" altLang="el-GR" dirty="0">
                <a:solidFill>
                  <a:srgbClr val="0A0A0A"/>
                </a:solidFill>
                <a:latin typeface="Aptos" panose="020B0004020202020204" pitchFamily="34" charset="0"/>
              </a:rPr>
              <a:t>.), </a:t>
            </a:r>
            <a:r>
              <a:rPr lang="el-GR" altLang="el-GR" i="1" dirty="0">
                <a:solidFill>
                  <a:srgbClr val="0A0A0A"/>
                </a:solidFill>
                <a:latin typeface="Aptos" panose="020B0004020202020204" pitchFamily="34" charset="0"/>
              </a:rPr>
              <a:t>Σύγχρονες τάσεις στην εκπαιδευτική έρευνα και πρακτική: Πρακτικά VIII </a:t>
            </a:r>
            <a:r>
              <a:rPr lang="el-GR" altLang="el-GR" i="1" dirty="0" err="1">
                <a:solidFill>
                  <a:srgbClr val="0A0A0A"/>
                </a:solidFill>
                <a:latin typeface="Aptos" panose="020B0004020202020204" pitchFamily="34" charset="0"/>
              </a:rPr>
              <a:t>παγκύπριου</a:t>
            </a:r>
            <a:r>
              <a:rPr lang="el-GR" altLang="el-GR" i="1" dirty="0">
                <a:solidFill>
                  <a:srgbClr val="0A0A0A"/>
                </a:solidFill>
                <a:latin typeface="Aptos" panose="020B0004020202020204" pitchFamily="34" charset="0"/>
              </a:rPr>
              <a:t> συνεδρίου Παιδαγωγικής Εταιρίας Κύπρου</a:t>
            </a:r>
            <a:r>
              <a:rPr lang="el-GR" altLang="el-GR" dirty="0">
                <a:solidFill>
                  <a:srgbClr val="0A0A0A"/>
                </a:solidFill>
                <a:latin typeface="Aptos" panose="020B0004020202020204" pitchFamily="34" charset="0"/>
              </a:rPr>
              <a:t>. Λευκωσία: Πανεπιστήμιο Κύπρου.</a:t>
            </a:r>
          </a:p>
          <a:p>
            <a:pPr lvl="0" defTabSz="914400"/>
            <a:endParaRPr lang="el-GR" altLang="el-GR" dirty="0">
              <a:solidFill>
                <a:srgbClr val="0A0A0A"/>
              </a:solidFill>
              <a:latin typeface="Aptos" panose="020B0004020202020204" pitchFamily="34" charset="0"/>
            </a:endParaRPr>
          </a:p>
          <a:p>
            <a:pPr defTabSz="914400"/>
            <a:r>
              <a:rPr lang="el-GR" altLang="el-GR" dirty="0" err="1">
                <a:solidFill>
                  <a:srgbClr val="0A0A0A"/>
                </a:solidFill>
                <a:latin typeface="Aptos" panose="020B0004020202020204" pitchFamily="34" charset="0"/>
              </a:rPr>
              <a:t>Rattansi</a:t>
            </a:r>
            <a:r>
              <a:rPr lang="el-GR" altLang="el-GR" dirty="0">
                <a:solidFill>
                  <a:srgbClr val="0A0A0A"/>
                </a:solidFill>
                <a:latin typeface="Aptos" panose="020B0004020202020204" pitchFamily="34" charset="0"/>
              </a:rPr>
              <a:t>, A., &amp; </a:t>
            </a:r>
            <a:r>
              <a:rPr lang="el-GR" altLang="el-GR" dirty="0" err="1">
                <a:solidFill>
                  <a:srgbClr val="0A0A0A"/>
                </a:solidFill>
                <a:latin typeface="Aptos" panose="020B0004020202020204" pitchFamily="34" charset="0"/>
              </a:rPr>
              <a:t>Westwood</a:t>
            </a:r>
            <a:r>
              <a:rPr lang="el-GR" altLang="el-GR" dirty="0">
                <a:solidFill>
                  <a:srgbClr val="0A0A0A"/>
                </a:solidFill>
                <a:latin typeface="Aptos" panose="020B0004020202020204" pitchFamily="34" charset="0"/>
              </a:rPr>
              <a:t>, S. (1994). </a:t>
            </a:r>
            <a:r>
              <a:rPr lang="el-GR" altLang="el-GR" i="1" dirty="0" err="1">
                <a:solidFill>
                  <a:srgbClr val="0A0A0A"/>
                </a:solidFill>
                <a:latin typeface="Aptos" panose="020B0004020202020204" pitchFamily="34" charset="0"/>
              </a:rPr>
              <a:t>Racism</a:t>
            </a:r>
            <a:r>
              <a:rPr lang="el-GR" altLang="el-GR" i="1" dirty="0">
                <a:solidFill>
                  <a:srgbClr val="0A0A0A"/>
                </a:solidFill>
                <a:latin typeface="Aptos" panose="020B0004020202020204" pitchFamily="34" charset="0"/>
              </a:rPr>
              <a:t>, </a:t>
            </a:r>
            <a:r>
              <a:rPr lang="el-GR" altLang="el-GR" i="1" dirty="0" err="1">
                <a:solidFill>
                  <a:srgbClr val="0A0A0A"/>
                </a:solidFill>
                <a:latin typeface="Aptos" panose="020B0004020202020204" pitchFamily="34" charset="0"/>
              </a:rPr>
              <a:t>modernity</a:t>
            </a:r>
            <a:r>
              <a:rPr lang="el-GR" altLang="el-GR" i="1" dirty="0">
                <a:solidFill>
                  <a:srgbClr val="0A0A0A"/>
                </a:solidFill>
                <a:latin typeface="Aptos" panose="020B0004020202020204" pitchFamily="34" charset="0"/>
              </a:rPr>
              <a:t> and </a:t>
            </a:r>
            <a:r>
              <a:rPr lang="el-GR" altLang="el-GR" i="1" dirty="0" err="1">
                <a:solidFill>
                  <a:srgbClr val="0A0A0A"/>
                </a:solidFill>
                <a:latin typeface="Aptos" panose="020B0004020202020204" pitchFamily="34" charset="0"/>
              </a:rPr>
              <a:t>identity</a:t>
            </a:r>
            <a:r>
              <a:rPr lang="el-GR" altLang="el-GR" i="1" dirty="0">
                <a:solidFill>
                  <a:srgbClr val="0A0A0A"/>
                </a:solidFill>
                <a:latin typeface="Aptos" panose="020B0004020202020204" pitchFamily="34" charset="0"/>
              </a:rPr>
              <a:t>: On the </a:t>
            </a:r>
            <a:r>
              <a:rPr lang="el-GR" altLang="el-GR" i="1" dirty="0" err="1">
                <a:solidFill>
                  <a:srgbClr val="0A0A0A"/>
                </a:solidFill>
                <a:latin typeface="Aptos" panose="020B0004020202020204" pitchFamily="34" charset="0"/>
              </a:rPr>
              <a:t>western</a:t>
            </a:r>
            <a:r>
              <a:rPr lang="el-GR" altLang="el-GR" i="1" dirty="0">
                <a:solidFill>
                  <a:srgbClr val="0A0A0A"/>
                </a:solidFill>
                <a:latin typeface="Aptos" panose="020B0004020202020204" pitchFamily="34" charset="0"/>
              </a:rPr>
              <a:t> </a:t>
            </a:r>
            <a:r>
              <a:rPr lang="el-GR" altLang="el-GR" i="1" dirty="0" err="1">
                <a:solidFill>
                  <a:srgbClr val="0A0A0A"/>
                </a:solidFill>
                <a:latin typeface="Aptos" panose="020B0004020202020204" pitchFamily="34" charset="0"/>
              </a:rPr>
              <a:t>front</a:t>
            </a:r>
            <a:r>
              <a:rPr lang="el-GR" altLang="el-GR" dirty="0">
                <a:solidFill>
                  <a:srgbClr val="0A0A0A"/>
                </a:solidFill>
                <a:latin typeface="Aptos" panose="020B0004020202020204" pitchFamily="34" charset="0"/>
              </a:rPr>
              <a:t>. </a:t>
            </a:r>
            <a:r>
              <a:rPr lang="el-GR" altLang="el-GR" dirty="0" err="1">
                <a:solidFill>
                  <a:srgbClr val="0A0A0A"/>
                </a:solidFill>
                <a:latin typeface="Aptos" panose="020B0004020202020204" pitchFamily="34" charset="0"/>
              </a:rPr>
              <a:t>Cambridge</a:t>
            </a:r>
            <a:r>
              <a:rPr lang="el-GR" altLang="el-GR" dirty="0">
                <a:solidFill>
                  <a:srgbClr val="0A0A0A"/>
                </a:solidFill>
                <a:latin typeface="Aptos" panose="020B0004020202020204" pitchFamily="34" charset="0"/>
              </a:rPr>
              <a:t>: </a:t>
            </a:r>
            <a:r>
              <a:rPr lang="el-GR" altLang="el-GR" dirty="0" err="1">
                <a:solidFill>
                  <a:srgbClr val="0A0A0A"/>
                </a:solidFill>
                <a:latin typeface="Aptos" panose="020B0004020202020204" pitchFamily="34" charset="0"/>
              </a:rPr>
              <a:t>Polity</a:t>
            </a:r>
            <a:r>
              <a:rPr lang="el-GR" altLang="el-GR" dirty="0">
                <a:solidFill>
                  <a:srgbClr val="0A0A0A"/>
                </a:solidFill>
                <a:latin typeface="Aptos" panose="020B0004020202020204" pitchFamily="34" charset="0"/>
              </a:rPr>
              <a:t> </a:t>
            </a:r>
            <a:r>
              <a:rPr lang="el-GR" altLang="el-GR" dirty="0" err="1">
                <a:solidFill>
                  <a:srgbClr val="0A0A0A"/>
                </a:solidFill>
                <a:latin typeface="Aptos" panose="020B0004020202020204" pitchFamily="34" charset="0"/>
              </a:rPr>
              <a:t>Press</a:t>
            </a:r>
            <a:r>
              <a:rPr lang="el-GR" altLang="el-GR" dirty="0">
                <a:solidFill>
                  <a:srgbClr val="0A0A0A"/>
                </a:solidFill>
                <a:latin typeface="Aptos" panose="020B0004020202020204" pitchFamily="34" charset="0"/>
              </a:rPr>
              <a:t>.</a:t>
            </a:r>
          </a:p>
          <a:p>
            <a:pPr lvl="0" defTabSz="914400"/>
            <a:endParaRPr lang="el-GR" altLang="el-GR" dirty="0">
              <a:solidFill>
                <a:srgbClr val="0A0A0A"/>
              </a:solidFill>
              <a:latin typeface="Aptos" panose="020B0004020202020204" pitchFamily="34" charset="0"/>
            </a:endParaRPr>
          </a:p>
          <a:p>
            <a:pPr lvl="0" defTabSz="914400"/>
            <a:r>
              <a:rPr lang="el-GR" altLang="el-GR" dirty="0" err="1">
                <a:solidFill>
                  <a:srgbClr val="0A0A0A"/>
                </a:solidFill>
                <a:latin typeface="Aptos" panose="020B0004020202020204" pitchFamily="34" charset="0"/>
              </a:rPr>
              <a:t>Said</a:t>
            </a:r>
            <a:r>
              <a:rPr lang="el-GR" altLang="el-GR" dirty="0">
                <a:solidFill>
                  <a:srgbClr val="0A0A0A"/>
                </a:solidFill>
                <a:latin typeface="Aptos" panose="020B0004020202020204" pitchFamily="34" charset="0"/>
              </a:rPr>
              <a:t>, E. (1996). </a:t>
            </a:r>
            <a:r>
              <a:rPr lang="el-GR" altLang="el-GR" i="1" dirty="0" err="1">
                <a:solidFill>
                  <a:srgbClr val="0A0A0A"/>
                </a:solidFill>
                <a:latin typeface="Aptos" panose="020B0004020202020204" pitchFamily="34" charset="0"/>
              </a:rPr>
              <a:t>Οριενταλισμός</a:t>
            </a:r>
            <a:r>
              <a:rPr lang="el-GR" altLang="el-GR" dirty="0">
                <a:solidFill>
                  <a:srgbClr val="0A0A0A"/>
                </a:solidFill>
                <a:latin typeface="Aptos" panose="020B0004020202020204" pitchFamily="34" charset="0"/>
              </a:rPr>
              <a:t> (Φ. Τερζάκης, </a:t>
            </a:r>
            <a:r>
              <a:rPr lang="el-GR" altLang="el-GR" dirty="0" err="1">
                <a:solidFill>
                  <a:srgbClr val="0A0A0A"/>
                </a:solidFill>
                <a:latin typeface="Aptos" panose="020B0004020202020204" pitchFamily="34" charset="0"/>
              </a:rPr>
              <a:t>Μεταφρ</a:t>
            </a:r>
            <a:r>
              <a:rPr lang="el-GR" altLang="el-GR" dirty="0">
                <a:solidFill>
                  <a:srgbClr val="0A0A0A"/>
                </a:solidFill>
                <a:latin typeface="Aptos" panose="020B0004020202020204" pitchFamily="34" charset="0"/>
              </a:rPr>
              <a:t>.). Αθήνα: Νεφέλη.</a:t>
            </a:r>
          </a:p>
          <a:p>
            <a:pPr lvl="0" defTabSz="914400"/>
            <a:endParaRPr lang="el-GR" altLang="el-GR" dirty="0">
              <a:solidFill>
                <a:srgbClr val="0A0A0A"/>
              </a:solidFill>
              <a:latin typeface="Aptos" panose="020B0004020202020204" pitchFamily="34" charset="0"/>
            </a:endParaRPr>
          </a:p>
        </p:txBody>
      </p:sp>
      <p:sp>
        <p:nvSpPr>
          <p:cNvPr id="5" name="Ορθογώνιο: Στρογγύλεμα γωνιών 4">
            <a:extLst>
              <a:ext uri="{FF2B5EF4-FFF2-40B4-BE49-F238E27FC236}">
                <a16:creationId xmlns:a16="http://schemas.microsoft.com/office/drawing/2014/main" id="{849D5F0F-2E60-B9C3-C19C-6512B2A08185}"/>
              </a:ext>
            </a:extLst>
          </p:cNvPr>
          <p:cNvSpPr/>
          <p:nvPr/>
        </p:nvSpPr>
        <p:spPr>
          <a:xfrm>
            <a:off x="3698362" y="151179"/>
            <a:ext cx="8147327"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000000"/>
                </a:solidFill>
                <a:latin typeface="Aptos" panose="020B0004020202020204" pitchFamily="34" charset="0"/>
                <a:ea typeface="Calibri" panose="020F0502020204030204" pitchFamily="34" charset="0"/>
                <a:cs typeface="Times New Roman" panose="02020603050405020304" pitchFamily="18" charset="0"/>
              </a:rPr>
              <a:t>ΙΙ.Ι Ο Εαυτός  και ο  Άλλος στη λογοτεχνία </a:t>
            </a:r>
            <a:r>
              <a:rPr lang="el-GR" b="1" dirty="0"/>
              <a:t>:   Βιβλιογραφικές Αναφορές </a:t>
            </a:r>
          </a:p>
        </p:txBody>
      </p:sp>
    </p:spTree>
    <p:extLst>
      <p:ext uri="{BB962C8B-B14F-4D97-AF65-F5344CB8AC3E}">
        <p14:creationId xmlns:p14="http://schemas.microsoft.com/office/powerpoint/2010/main" val="36974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E25E4-2395-AF75-7683-9898BD9DD9A6}"/>
              </a:ext>
            </a:extLst>
          </p:cNvPr>
          <p:cNvSpPr txBox="1"/>
          <p:nvPr/>
        </p:nvSpPr>
        <p:spPr>
          <a:xfrm>
            <a:off x="5138057" y="366107"/>
            <a:ext cx="6840983" cy="6385531"/>
          </a:xfrm>
          <a:prstGeom prst="rect">
            <a:avLst/>
          </a:prstGeom>
          <a:solidFill>
            <a:schemeClr val="bg1"/>
          </a:solidFill>
          <a:ln w="57150">
            <a:solidFill>
              <a:schemeClr val="tx1"/>
            </a:solidFill>
          </a:ln>
        </p:spPr>
        <p:txBody>
          <a:bodyPr wrap="square">
            <a:spAutoFit/>
          </a:bodyPr>
          <a:lstStyle/>
          <a:p>
            <a:pPr>
              <a:lnSpc>
                <a:spcPct val="115000"/>
              </a:lnSpc>
              <a:spcAft>
                <a:spcPts val="1000"/>
              </a:spcAft>
              <a:buNone/>
            </a:pPr>
            <a:r>
              <a:rPr lang="el-GR" b="1" dirty="0">
                <a:solidFill>
                  <a:srgbClr val="000000"/>
                </a:solidFill>
                <a:effectLst/>
                <a:ea typeface="Calibri" panose="020F0502020204030204" pitchFamily="34" charset="0"/>
                <a:cs typeface="Times New Roman" panose="02020603050405020304" pitchFamily="18" charset="0"/>
              </a:rPr>
              <a:t>ΙΙ.ΙΙ. Ο όρος  « σύγκρουση των  πολιτισμών </a:t>
            </a:r>
            <a:endParaRPr lang="el-GR" b="1" dirty="0">
              <a:solidFill>
                <a:srgbClr val="000000"/>
              </a:solidFill>
              <a:ea typeface="Calibri" panose="020F0502020204030204" pitchFamily="34" charset="0"/>
              <a:cs typeface="Times New Roman" panose="02020603050405020304" pitchFamily="18" charset="0"/>
            </a:endParaRPr>
          </a:p>
          <a:p>
            <a:pPr algn="r">
              <a:lnSpc>
                <a:spcPct val="115000"/>
              </a:lnSpc>
              <a:spcAft>
                <a:spcPts val="1000"/>
              </a:spcAft>
              <a:buNone/>
            </a:pPr>
            <a:r>
              <a:rPr lang="el-GR" dirty="0">
                <a:solidFill>
                  <a:srgbClr val="000000"/>
                </a:solidFill>
                <a:effectLst/>
                <a:ea typeface="Calibri" panose="020F0502020204030204" pitchFamily="34" charset="0"/>
                <a:cs typeface="Times New Roman" panose="02020603050405020304" pitchFamily="18" charset="0"/>
              </a:rPr>
              <a:t>[…]Τι είναι αυτό άραγε που ασυνείδητα ωθεί τους λαούς να αναπτύσσουν την ιδέα της</a:t>
            </a:r>
            <a:r>
              <a:rPr lang="el-GR" dirty="0">
                <a:ea typeface="Calibri" panose="020F0502020204030204" pitchFamily="34" charset="0"/>
                <a:cs typeface="Times New Roman" panose="02020603050405020304" pitchFamily="18" charset="0"/>
              </a:rPr>
              <a:t> </a:t>
            </a:r>
            <a:r>
              <a:rPr lang="el-GR" dirty="0">
                <a:solidFill>
                  <a:srgbClr val="000000"/>
                </a:solidFill>
                <a:effectLst/>
                <a:ea typeface="Calibri" panose="020F0502020204030204" pitchFamily="34" charset="0"/>
                <a:cs typeface="Times New Roman" panose="02020603050405020304" pitchFamily="18" charset="0"/>
              </a:rPr>
              <a:t>ανωτερότητας του δικού τους έθνους την οποία μάλιστα εκδηλώνουν μέσα από την</a:t>
            </a:r>
            <a:r>
              <a:rPr lang="el-GR" dirty="0">
                <a:ea typeface="Calibri" panose="020F0502020204030204" pitchFamily="34" charset="0"/>
                <a:cs typeface="Times New Roman" panose="02020603050405020304" pitchFamily="18" charset="0"/>
              </a:rPr>
              <a:t> </a:t>
            </a:r>
            <a:r>
              <a:rPr lang="el-GR" dirty="0">
                <a:solidFill>
                  <a:srgbClr val="000000"/>
                </a:solidFill>
                <a:effectLst/>
                <a:ea typeface="Calibri" panose="020F0502020204030204" pitchFamily="34" charset="0"/>
                <a:cs typeface="Times New Roman" panose="02020603050405020304" pitchFamily="18" charset="0"/>
              </a:rPr>
              <a:t>υποστήριξη μιας υπεροχής της δικής τους μοναδικής, αυθεντικής και ανεπηρέαστης από αλλά στοιχεία, πολιτισμικής ταυτότητας; Ποια είναι αυτή η εσωτερική κινητήρια</a:t>
            </a:r>
            <a:r>
              <a:rPr lang="el-GR" dirty="0">
                <a:ea typeface="Calibri" panose="020F0502020204030204" pitchFamily="34" charset="0"/>
                <a:cs typeface="Times New Roman" panose="02020603050405020304" pitchFamily="18" charset="0"/>
              </a:rPr>
              <a:t> </a:t>
            </a:r>
            <a:r>
              <a:rPr lang="el-GR" dirty="0">
                <a:solidFill>
                  <a:srgbClr val="000000"/>
                </a:solidFill>
                <a:effectLst/>
                <a:ea typeface="Calibri" panose="020F0502020204030204" pitchFamily="34" charset="0"/>
                <a:cs typeface="Times New Roman" panose="02020603050405020304" pitchFamily="18" charset="0"/>
              </a:rPr>
              <a:t>δύναμη που ωθεί μια χώρα να τοποθετεί τη δική της κουλτούρα στο κέντρο του κόσμου ως μέτρο σύγκρισης και να εκτιμά τους άλλους ως ανώτερους ή ως κατώτερους και με αυτό το τρόπο να περιορίζει τραγικά την ανθρωπότητα στα σύνορα της κοινότητας της;</a:t>
            </a:r>
            <a:r>
              <a:rPr lang="el-GR" dirty="0">
                <a:solidFill>
                  <a:srgbClr val="000000"/>
                </a:solidFill>
                <a:ea typeface="Calibri" panose="020F0502020204030204" pitchFamily="34" charset="0"/>
                <a:cs typeface="Times New Roman" panose="02020603050405020304" pitchFamily="18" charset="0"/>
              </a:rPr>
              <a:t>[…]</a:t>
            </a:r>
            <a:r>
              <a:rPr lang="el-GR" dirty="0">
                <a:solidFill>
                  <a:srgbClr val="000000"/>
                </a:solidFill>
                <a:effectLst/>
                <a:ea typeface="Calibri" panose="020F0502020204030204" pitchFamily="34" charset="0"/>
                <a:cs typeface="Times New Roman" panose="02020603050405020304" pitchFamily="18" charset="0"/>
              </a:rPr>
              <a:t>(Άντρη </a:t>
            </a:r>
            <a:r>
              <a:rPr lang="el-GR" dirty="0" err="1">
                <a:solidFill>
                  <a:srgbClr val="000000"/>
                </a:solidFill>
                <a:effectLst/>
                <a:ea typeface="Calibri" panose="020F0502020204030204" pitchFamily="34" charset="0"/>
                <a:cs typeface="Times New Roman" panose="02020603050405020304" pitchFamily="18" charset="0"/>
              </a:rPr>
              <a:t>ΤΤοφή</a:t>
            </a:r>
            <a:r>
              <a:rPr lang="el-GR" dirty="0">
                <a:solidFill>
                  <a:srgbClr val="000000"/>
                </a:solidFill>
                <a:effectLst/>
                <a:ea typeface="Calibri" panose="020F0502020204030204" pitchFamily="34" charset="0"/>
                <a:cs typeface="Times New Roman" panose="02020603050405020304" pitchFamily="18" charset="0"/>
              </a:rPr>
              <a:t>, 2006, 867)</a:t>
            </a:r>
            <a:endParaRPr lang="el-GR" dirty="0">
              <a:effectLst/>
              <a:ea typeface="Calibri" panose="020F0502020204030204" pitchFamily="34" charset="0"/>
              <a:cs typeface="Times New Roman" panose="02020603050405020304" pitchFamily="18" charset="0"/>
            </a:endParaRPr>
          </a:p>
          <a:p>
            <a:pPr algn="just">
              <a:lnSpc>
                <a:spcPct val="115000"/>
              </a:lnSpc>
              <a:spcAft>
                <a:spcPts val="1000"/>
              </a:spcAft>
              <a:buNone/>
            </a:pPr>
            <a:r>
              <a:rPr lang="el-GR" dirty="0"/>
              <a:t>Στο προαναφερθέν απόσπασμα εξετάζεται ο τρόπος με τον οποίο οι έννοιες της κουλτούρας, της πολιτισμικής ταυτότητας και του έθνους λειτουργούν ανασταλτικά ή ανταγωνιστικά, επηρεάζοντας αρνητικά τις σχέσεις μεταξύ διαφορετικών λαών και πολιτισμών</a:t>
            </a:r>
            <a:r>
              <a:rPr lang="el-GR" dirty="0">
                <a:solidFill>
                  <a:srgbClr val="000000"/>
                </a:solidFill>
                <a:effectLst/>
                <a:ea typeface="Calibri" panose="020F0502020204030204" pitchFamily="34" charset="0"/>
                <a:cs typeface="Times New Roman" panose="02020603050405020304" pitchFamily="18" charset="0"/>
              </a:rPr>
              <a:t>  και εισάγουν  «το κριτήριο  της πολιτισμικής διαφοροποίησης και της αντίθεσης  μεταξύ των πολιτισμών»  (Ιωάννης Σ. Πέτρου, 2005, 93). Σ’ αυτό  το πλαίσιο αναπτύχθηκε και η θεωρία του </a:t>
            </a:r>
            <a:r>
              <a:rPr lang="en-US" dirty="0">
                <a:solidFill>
                  <a:srgbClr val="000000"/>
                </a:solidFill>
                <a:effectLst/>
                <a:ea typeface="Calibri" panose="020F0502020204030204" pitchFamily="34" charset="0"/>
                <a:cs typeface="Times New Roman" panose="02020603050405020304" pitchFamily="18" charset="0"/>
              </a:rPr>
              <a:t>Huntington</a:t>
            </a:r>
            <a:r>
              <a:rPr lang="el-GR" dirty="0">
                <a:solidFill>
                  <a:srgbClr val="000000"/>
                </a:solidFill>
                <a:effectLst/>
                <a:ea typeface="Calibri" panose="020F0502020204030204" pitchFamily="34" charset="0"/>
                <a:cs typeface="Times New Roman" panose="02020603050405020304" pitchFamily="18" charset="0"/>
              </a:rPr>
              <a:t>   για τη «σύγκρουση των πολιτισμών».</a:t>
            </a:r>
            <a:endParaRPr lang="el-GR" dirty="0">
              <a:effectLst/>
              <a:ea typeface="Calibri" panose="020F0502020204030204" pitchFamily="34" charset="0"/>
              <a:cs typeface="Times New Roman" panose="02020603050405020304" pitchFamily="18" charset="0"/>
            </a:endParaRPr>
          </a:p>
        </p:txBody>
      </p:sp>
      <p:pic>
        <p:nvPicPr>
          <p:cNvPr id="2" name="Picture 2" descr="Το Λευκό Κάστρο / ORHAN PAMUK | Skroutz Βιβλία">
            <a:extLst>
              <a:ext uri="{FF2B5EF4-FFF2-40B4-BE49-F238E27FC236}">
                <a16:creationId xmlns:a16="http://schemas.microsoft.com/office/drawing/2014/main" id="{FC75280B-6E56-E62F-E2E5-F78EC8F34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12960" y="419550"/>
            <a:ext cx="4729154" cy="6332087"/>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2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BC1578-08B4-F4E4-8D11-5AAC6965FED0}"/>
              </a:ext>
            </a:extLst>
          </p:cNvPr>
          <p:cNvSpPr txBox="1"/>
          <p:nvPr/>
        </p:nvSpPr>
        <p:spPr>
          <a:xfrm>
            <a:off x="4005943" y="82731"/>
            <a:ext cx="8033657" cy="6692538"/>
          </a:xfrm>
          <a:prstGeom prst="rect">
            <a:avLst/>
          </a:prstGeom>
          <a:solidFill>
            <a:schemeClr val="bg1"/>
          </a:solidFill>
          <a:ln w="57150">
            <a:solidFill>
              <a:schemeClr val="tx1"/>
            </a:solidFill>
          </a:ln>
        </p:spPr>
        <p:txBody>
          <a:bodyPr wrap="square">
            <a:spAutoFit/>
          </a:bodyPr>
          <a:lstStyle/>
          <a:p>
            <a:pPr marL="285750" indent="-285750" algn="just">
              <a:lnSpc>
                <a:spcPct val="115000"/>
              </a:lnSpc>
              <a:spcAft>
                <a:spcPts val="1000"/>
              </a:spcAft>
              <a:buFont typeface="Wingdings" panose="05000000000000000000" pitchFamily="2" charset="2"/>
              <a:buChar char="q"/>
            </a:pPr>
            <a:r>
              <a:rPr lang="el-GR" sz="1600" dirty="0">
                <a:solidFill>
                  <a:srgbClr val="000000"/>
                </a:solidFill>
                <a:effectLst/>
                <a:ea typeface="Calibri" panose="020F0502020204030204" pitchFamily="34" charset="0"/>
                <a:cs typeface="Times New Roman" panose="02020603050405020304" pitchFamily="18" charset="0"/>
              </a:rPr>
              <a:t> </a:t>
            </a:r>
            <a:r>
              <a:rPr lang="el-GR" altLang="el-GR" sz="1600" dirty="0"/>
              <a:t>Το άρθρο και το μεταγενέστερο βιβλίο του </a:t>
            </a:r>
            <a:r>
              <a:rPr lang="el-GR" altLang="el-GR" sz="1600" dirty="0" err="1"/>
              <a:t>Huntington</a:t>
            </a:r>
            <a:r>
              <a:rPr lang="el-GR" altLang="el-GR" sz="1600" dirty="0"/>
              <a:t> σχετικά με τη «σύγκρουση των πολιτισμών», που κυκλοφόρησαν στα τέλη της δεκαετίας του '90, κατέληγαν στο συμπέρασμα ότι η νέα διεθνής τάξη πραγμάτων θα βασίζεται πλέον σε πολιτισμικά κριτήρια.</a:t>
            </a:r>
            <a:endParaRPr lang="el-GR" sz="1600" dirty="0">
              <a:solidFill>
                <a:srgbClr val="000000"/>
              </a:solidFill>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600" dirty="0">
                <a:solidFill>
                  <a:srgbClr val="000000"/>
                </a:solidFill>
                <a:ea typeface="Calibri" panose="020F0502020204030204" pitchFamily="34" charset="0"/>
                <a:cs typeface="Times New Roman" panose="02020603050405020304" pitchFamily="18" charset="0"/>
              </a:rPr>
              <a:t>	[….]</a:t>
            </a:r>
            <a:r>
              <a:rPr lang="el-GR" sz="1600" dirty="0">
                <a:solidFill>
                  <a:srgbClr val="000000"/>
                </a:solidFill>
                <a:effectLst/>
                <a:ea typeface="Calibri" panose="020F0502020204030204" pitchFamily="34" charset="0"/>
                <a:cs typeface="Times New Roman" panose="02020603050405020304" pitchFamily="18" charset="0"/>
              </a:rPr>
              <a:t>η σύγκρουση  των  πολιτισμών  αποτελεί  τη μεγαλύτερη  απειλή   για την 	παγκόσμια  ειρήνη, αλλά 	μια διεθνής τάξη βασισμένη στους πολιτισμούς  	αποτελεί   την  καλύτερη  	εγγύηση για την αποτροπή 	ενός παγκόσμιου 	πολέμου.[…] (</a:t>
            </a:r>
            <a:r>
              <a:rPr lang="el-GR" sz="1600" dirty="0" err="1">
                <a:solidFill>
                  <a:srgbClr val="000000"/>
                </a:solidFill>
                <a:effectLst/>
                <a:ea typeface="Calibri" panose="020F0502020204030204" pitchFamily="34" charset="0"/>
                <a:cs typeface="Times New Roman" panose="02020603050405020304" pitchFamily="18" charset="0"/>
              </a:rPr>
              <a:t>Samuel</a:t>
            </a:r>
            <a:r>
              <a:rPr lang="el-GR" sz="1600" dirty="0">
                <a:solidFill>
                  <a:srgbClr val="000000"/>
                </a:solidFill>
                <a:effectLst/>
                <a:ea typeface="Calibri" panose="020F0502020204030204" pitchFamily="34" charset="0"/>
                <a:cs typeface="Times New Roman" panose="02020603050405020304" pitchFamily="18" charset="0"/>
              </a:rPr>
              <a:t> P. </a:t>
            </a:r>
            <a:r>
              <a:rPr lang="el-GR" sz="1600" dirty="0" err="1">
                <a:solidFill>
                  <a:srgbClr val="000000"/>
                </a:solidFill>
                <a:effectLst/>
                <a:ea typeface="Calibri" panose="020F0502020204030204" pitchFamily="34" charset="0"/>
                <a:cs typeface="Times New Roman" panose="02020603050405020304" pitchFamily="18" charset="0"/>
              </a:rPr>
              <a:t>Huntington</a:t>
            </a:r>
            <a:r>
              <a:rPr lang="el-GR" sz="1600" dirty="0">
                <a:solidFill>
                  <a:srgbClr val="000000"/>
                </a:solidFill>
                <a:effectLst/>
                <a:ea typeface="Calibri" panose="020F0502020204030204" pitchFamily="34" charset="0"/>
                <a:cs typeface="Times New Roman" panose="02020603050405020304" pitchFamily="18" charset="0"/>
              </a:rPr>
              <a:t>, 1999,16)</a:t>
            </a:r>
            <a:endParaRPr lang="el-GR" sz="1600" dirty="0">
              <a:effectLst/>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sz="1600" dirty="0"/>
              <a:t>Αναφερόμενος στη «σύγκρουση των πολιτισμών», ο </a:t>
            </a:r>
            <a:r>
              <a:rPr lang="el-GR" sz="1600" dirty="0" err="1"/>
              <a:t>Huntington</a:t>
            </a:r>
            <a:r>
              <a:rPr lang="el-GR" sz="1600" dirty="0"/>
              <a:t> επισημαίνει τον καθοριστικό ρόλο της θρησκείας, η οποία βαθαίνει το χάσμα ανάμεσα στο «εμείς» και τους «άλλους».</a:t>
            </a:r>
          </a:p>
          <a:p>
            <a:pPr algn="just">
              <a:lnSpc>
                <a:spcPct val="115000"/>
              </a:lnSpc>
              <a:spcAft>
                <a:spcPts val="1000"/>
              </a:spcAft>
              <a:buNone/>
            </a:pPr>
            <a:r>
              <a:rPr lang="el-GR" sz="1600" dirty="0">
                <a:solidFill>
                  <a:srgbClr val="000000"/>
                </a:solidFill>
                <a:ea typeface="Calibri" panose="020F0502020204030204" pitchFamily="34" charset="0"/>
                <a:cs typeface="Times New Roman" panose="02020603050405020304" pitchFamily="18" charset="0"/>
              </a:rPr>
              <a:t>	[…]</a:t>
            </a:r>
            <a:r>
              <a:rPr lang="el-GR" sz="1600" dirty="0">
                <a:solidFill>
                  <a:srgbClr val="000000"/>
                </a:solidFill>
                <a:effectLst/>
                <a:ea typeface="Calibri" panose="020F0502020204030204" pitchFamily="34" charset="0"/>
                <a:cs typeface="Times New Roman" panose="02020603050405020304" pitchFamily="18" charset="0"/>
              </a:rPr>
              <a:t>Οι συγκρούσεις αυτές απορρέουν από τη φύση  των  δύο  θρησκειών  καθώς   και   	των 	πολιτισμών   που  στηρίζονται  σε αυτές. Αφενός, η σύγκρουση   ήταν το  προϊόν   	μιας  	διαφοράς, 	συγκεκριμένα  της μουσουλμανικής αντίληψης  του Ισλάμ  ως 	τρόπου ζωής, που 	υπερβαίνει   και 	ταυτόχρονα ενώνει τη θρησκεία  με την 	πολιτική, έναντι   της  δυτικής 	χριστιανικής αντίληψης των  	δύο ξεχωριστών  	βασιλείων, του Θεού και του  Καίσαρος. 	Περιέργως, η σύγκρουση  εντείνεται   	επίσης  και από τις ομοιότητες τους. Το Ισλάμ και ο 	Χριστιανισμός  είναι  	μονοθεϊστικές  θρησκείες  	που, εν  αντιθέσει  με τις  πολυθεϊστικές, δεν 	μπορούν  εύκολα  να αφομοιώσουν  καινούριες                   	θεότητες  και βλέπουν   τον 	κόσμο   μέσα  	από το  πρίσμα  που διαχωρίζει   το «εμείς» από  τους 	«άλλους».[…]( </a:t>
            </a:r>
            <a:r>
              <a:rPr lang="el-GR" sz="1600" dirty="0" err="1">
                <a:solidFill>
                  <a:srgbClr val="000000"/>
                </a:solidFill>
                <a:effectLst/>
                <a:ea typeface="Calibri" panose="020F0502020204030204" pitchFamily="34" charset="0"/>
                <a:cs typeface="Times New Roman" panose="02020603050405020304" pitchFamily="18" charset="0"/>
              </a:rPr>
              <a:t>Samuel</a:t>
            </a:r>
            <a:r>
              <a:rPr lang="el-GR" sz="1600" dirty="0">
                <a:solidFill>
                  <a:srgbClr val="000000"/>
                </a:solidFill>
                <a:effectLst/>
                <a:ea typeface="Calibri" panose="020F0502020204030204" pitchFamily="34" charset="0"/>
                <a:cs typeface="Times New Roman" panose="02020603050405020304" pitchFamily="18" charset="0"/>
              </a:rPr>
              <a:t> P. </a:t>
            </a:r>
            <a:r>
              <a:rPr lang="el-GR" sz="1600" dirty="0" err="1">
                <a:solidFill>
                  <a:srgbClr val="000000"/>
                </a:solidFill>
                <a:effectLst/>
                <a:ea typeface="Calibri" panose="020F0502020204030204" pitchFamily="34" charset="0"/>
                <a:cs typeface="Times New Roman" panose="02020603050405020304" pitchFamily="18" charset="0"/>
              </a:rPr>
              <a:t>Huntington</a:t>
            </a:r>
            <a:r>
              <a:rPr lang="el-GR" sz="1600" dirty="0">
                <a:solidFill>
                  <a:srgbClr val="000000"/>
                </a:solidFill>
                <a:effectLst/>
                <a:ea typeface="Calibri" panose="020F0502020204030204" pitchFamily="34" charset="0"/>
                <a:cs typeface="Times New Roman" panose="02020603050405020304" pitchFamily="18" charset="0"/>
              </a:rPr>
              <a:t>, 1999, 291)</a:t>
            </a:r>
            <a:endParaRPr lang="el-GR" sz="1600" dirty="0">
              <a:effectLst/>
              <a:ea typeface="Calibri" panose="020F0502020204030204" pitchFamily="34" charset="0"/>
              <a:cs typeface="Times New Roman" panose="02020603050405020304" pitchFamily="18" charset="0"/>
            </a:endParaRPr>
          </a:p>
        </p:txBody>
      </p:sp>
      <p:pic>
        <p:nvPicPr>
          <p:cNvPr id="2" name="Picture 2" descr="Το Λευκό Κάστρο / ORHAN PAMUK | Skroutz Βιβλία">
            <a:extLst>
              <a:ext uri="{FF2B5EF4-FFF2-40B4-BE49-F238E27FC236}">
                <a16:creationId xmlns:a16="http://schemas.microsoft.com/office/drawing/2014/main" id="{3D0AFCFC-A1FE-962C-214E-2934EE425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52400" y="82731"/>
            <a:ext cx="3777343" cy="6692538"/>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67052E09-AA91-DED3-6C53-4F0261B3EE58}"/>
              </a:ext>
            </a:extLst>
          </p:cNvPr>
          <p:cNvSpPr>
            <a:spLocks noChangeArrowheads="1"/>
          </p:cNvSpPr>
          <p:nvPr/>
        </p:nvSpPr>
        <p:spPr bwMode="auto">
          <a:xfrm rot="10800000" flipV="1">
            <a:off x="2877879" y="670893"/>
            <a:ext cx="916172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tx1"/>
                </a:solidFill>
                <a:effectLst/>
                <a:latin typeface="Arial" panose="020B0604020202020204" pitchFamily="34" charset="0"/>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332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9A29D2-5ADB-D55D-A863-511D04E04C17}"/>
              </a:ext>
            </a:extLst>
          </p:cNvPr>
          <p:cNvSpPr txBox="1"/>
          <p:nvPr/>
        </p:nvSpPr>
        <p:spPr>
          <a:xfrm>
            <a:off x="3330744" y="490662"/>
            <a:ext cx="8612372" cy="5876673"/>
          </a:xfrm>
          <a:prstGeom prst="rect">
            <a:avLst/>
          </a:prstGeom>
          <a:solidFill>
            <a:schemeClr val="bg1"/>
          </a:solidFill>
          <a:ln w="38100">
            <a:solidFill>
              <a:schemeClr val="tx1"/>
            </a:solidFill>
          </a:ln>
        </p:spPr>
        <p:txBody>
          <a:bodyPr wrap="square">
            <a:spAutoFit/>
          </a:bodyPr>
          <a:lstStyle/>
          <a:p>
            <a:pPr marL="285750" indent="-285750" algn="just">
              <a:lnSpc>
                <a:spcPct val="115000"/>
              </a:lnSpc>
              <a:spcAft>
                <a:spcPts val="1000"/>
              </a:spcAft>
              <a:buFont typeface="Wingdings" panose="05000000000000000000" pitchFamily="2" charset="2"/>
              <a:buChar char="q"/>
            </a:pPr>
            <a:r>
              <a:rPr lang="el-GR" dirty="0">
                <a:solidFill>
                  <a:srgbClr val="000000"/>
                </a:solidFill>
                <a:effectLst/>
                <a:ea typeface="Calibri" panose="020F0502020204030204" pitchFamily="34" charset="0"/>
                <a:cs typeface="Times New Roman" panose="02020603050405020304" pitchFamily="18" charset="0"/>
              </a:rPr>
              <a:t>Εκτός από τη θεωρία της  «σύγκρουσης των πολιτισμών » εγείρεται και το ζήτημα της  χρήσης του  πολιτισμού  «ως κριτήριο νομιμοποίησης  των διαφορών» (</a:t>
            </a:r>
            <a:r>
              <a:rPr lang="en-US" dirty="0">
                <a:solidFill>
                  <a:srgbClr val="000000"/>
                </a:solidFill>
                <a:effectLst/>
                <a:ea typeface="Calibri" panose="020F0502020204030204" pitchFamily="34" charset="0"/>
                <a:cs typeface="Times New Roman" panose="02020603050405020304" pitchFamily="18" charset="0"/>
              </a:rPr>
              <a:t>Diehm</a:t>
            </a:r>
            <a:r>
              <a:rPr lang="el-GR" dirty="0">
                <a:solidFill>
                  <a:srgbClr val="000000"/>
                </a:solidFill>
                <a:effectLst/>
                <a:ea typeface="Calibri" panose="020F0502020204030204" pitchFamily="34" charset="0"/>
                <a:cs typeface="Times New Roman" panose="02020603050405020304" pitchFamily="18" charset="0"/>
              </a:rPr>
              <a:t> &amp; </a:t>
            </a:r>
            <a:r>
              <a:rPr lang="en-US" dirty="0">
                <a:solidFill>
                  <a:srgbClr val="000000"/>
                </a:solidFill>
                <a:effectLst/>
                <a:ea typeface="Calibri" panose="020F0502020204030204" pitchFamily="34" charset="0"/>
                <a:cs typeface="Times New Roman" panose="02020603050405020304" pitchFamily="18" charset="0"/>
              </a:rPr>
              <a:t>Radtke</a:t>
            </a:r>
            <a:r>
              <a:rPr lang="el-GR" dirty="0">
                <a:solidFill>
                  <a:srgbClr val="000000"/>
                </a:solidFill>
                <a:effectLst/>
                <a:ea typeface="Calibri" panose="020F0502020204030204" pitchFamily="34" charset="0"/>
                <a:cs typeface="Times New Roman" panose="02020603050405020304" pitchFamily="18" charset="0"/>
              </a:rPr>
              <a:t> 1999, στο Χ. </a:t>
            </a:r>
            <a:r>
              <a:rPr lang="el-GR" dirty="0" err="1">
                <a:solidFill>
                  <a:srgbClr val="000000"/>
                </a:solidFill>
                <a:effectLst/>
                <a:ea typeface="Calibri" panose="020F0502020204030204" pitchFamily="34" charset="0"/>
                <a:cs typeface="Times New Roman" panose="02020603050405020304" pitchFamily="18" charset="0"/>
              </a:rPr>
              <a:t>Γκόβαρης</a:t>
            </a:r>
            <a:r>
              <a:rPr lang="el-GR" dirty="0">
                <a:solidFill>
                  <a:srgbClr val="000000"/>
                </a:solidFill>
                <a:effectLst/>
                <a:ea typeface="Calibri" panose="020F0502020204030204" pitchFamily="34" charset="0"/>
                <a:cs typeface="Times New Roman" panose="02020603050405020304" pitchFamily="18" charset="0"/>
              </a:rPr>
              <a:t>  2001, 111)  και  της ιεραρχικής  διαβάθμισης  των πολιτισμών. Έτσι αναδύεται  η έννοια της  αξιολόγησης  «με βάση τα πρότυπα του κυρίαρχου πολιτισμού» (</a:t>
            </a:r>
            <a:r>
              <a:rPr lang="en-US" dirty="0">
                <a:solidFill>
                  <a:srgbClr val="000000"/>
                </a:solidFill>
                <a:effectLst/>
                <a:ea typeface="Calibri" panose="020F0502020204030204" pitchFamily="34" charset="0"/>
                <a:cs typeface="Times New Roman" panose="02020603050405020304" pitchFamily="18" charset="0"/>
              </a:rPr>
              <a:t>G</a:t>
            </a:r>
            <a:r>
              <a:rPr lang="el-GR" dirty="0">
                <a:solidFill>
                  <a:srgbClr val="000000"/>
                </a:solidFill>
                <a:effectLst/>
                <a:ea typeface="Calibri" panose="020F0502020204030204" pitchFamily="34" charset="0"/>
                <a:cs typeface="Times New Roman" panose="02020603050405020304" pitchFamily="18" charset="0"/>
              </a:rPr>
              <a:t>. </a:t>
            </a:r>
            <a:r>
              <a:rPr lang="en-US" dirty="0">
                <a:solidFill>
                  <a:srgbClr val="000000"/>
                </a:solidFill>
                <a:effectLst/>
                <a:ea typeface="Calibri" panose="020F0502020204030204" pitchFamily="34" charset="0"/>
                <a:cs typeface="Times New Roman" panose="02020603050405020304" pitchFamily="18" charset="0"/>
              </a:rPr>
              <a:t>Agop</a:t>
            </a:r>
            <a:r>
              <a:rPr lang="el-GR" dirty="0">
                <a:solidFill>
                  <a:srgbClr val="000000"/>
                </a:solidFill>
                <a:effectLst/>
                <a:ea typeface="Calibri" panose="020F0502020204030204" pitchFamily="34" charset="0"/>
                <a:cs typeface="Times New Roman" panose="02020603050405020304" pitchFamily="18" charset="0"/>
              </a:rPr>
              <a:t>,1997,131). Αναφερόμενος  στην έννοια της αξιολόγησης   ο  </a:t>
            </a:r>
            <a:r>
              <a:rPr lang="en-US" dirty="0">
                <a:solidFill>
                  <a:srgbClr val="000000"/>
                </a:solidFill>
                <a:effectLst/>
                <a:ea typeface="Calibri" panose="020F0502020204030204" pitchFamily="34" charset="0"/>
                <a:cs typeface="Times New Roman" panose="02020603050405020304" pitchFamily="18" charset="0"/>
              </a:rPr>
              <a:t>E</a:t>
            </a:r>
            <a:r>
              <a:rPr lang="el-GR" dirty="0">
                <a:solidFill>
                  <a:srgbClr val="000000"/>
                </a:solidFill>
                <a:effectLst/>
                <a:ea typeface="Calibri" panose="020F0502020204030204" pitchFamily="34" charset="0"/>
                <a:cs typeface="Times New Roman" panose="02020603050405020304" pitchFamily="18" charset="0"/>
              </a:rPr>
              <a:t>. </a:t>
            </a:r>
            <a:r>
              <a:rPr lang="en-US" dirty="0">
                <a:solidFill>
                  <a:srgbClr val="000000"/>
                </a:solidFill>
                <a:effectLst/>
                <a:ea typeface="Calibri" panose="020F0502020204030204" pitchFamily="34" charset="0"/>
                <a:cs typeface="Times New Roman" panose="02020603050405020304" pitchFamily="18" charset="0"/>
              </a:rPr>
              <a:t>Gross</a:t>
            </a:r>
            <a:r>
              <a:rPr lang="el-GR" dirty="0">
                <a:solidFill>
                  <a:srgbClr val="000000"/>
                </a:solidFill>
                <a:effectLst/>
                <a:ea typeface="Calibri" panose="020F0502020204030204" pitchFamily="34" charset="0"/>
                <a:cs typeface="Times New Roman" panose="02020603050405020304" pitchFamily="18" charset="0"/>
              </a:rPr>
              <a:t> επεσήμανε:</a:t>
            </a:r>
            <a:endParaRPr lang="el-GR" dirty="0">
              <a:effectLst/>
              <a:ea typeface="Calibri" panose="020F0502020204030204" pitchFamily="34" charset="0"/>
              <a:cs typeface="Times New Roman" panose="02020603050405020304" pitchFamily="18" charset="0"/>
            </a:endParaRPr>
          </a:p>
          <a:p>
            <a:pPr algn="just">
              <a:lnSpc>
                <a:spcPct val="115000"/>
              </a:lnSpc>
              <a:spcAft>
                <a:spcPts val="1000"/>
              </a:spcAft>
              <a:buNone/>
            </a:pPr>
            <a:r>
              <a:rPr lang="el-GR" dirty="0">
                <a:solidFill>
                  <a:srgbClr val="000000"/>
                </a:solidFill>
                <a:ea typeface="Calibri" panose="020F0502020204030204" pitchFamily="34" charset="0"/>
                <a:cs typeface="Times New Roman" panose="02020603050405020304" pitchFamily="18" charset="0"/>
              </a:rPr>
              <a:t>	[…]</a:t>
            </a:r>
            <a:r>
              <a:rPr lang="el-GR" dirty="0">
                <a:solidFill>
                  <a:srgbClr val="000000"/>
                </a:solidFill>
                <a:effectLst/>
                <a:ea typeface="Calibri" panose="020F0502020204030204" pitchFamily="34" charset="0"/>
                <a:cs typeface="Times New Roman" panose="02020603050405020304" pitchFamily="18" charset="0"/>
              </a:rPr>
              <a:t>Κατά   τον </a:t>
            </a:r>
            <a:r>
              <a:rPr lang="en-US" dirty="0">
                <a:solidFill>
                  <a:srgbClr val="000000"/>
                </a:solidFill>
                <a:effectLst/>
                <a:ea typeface="Calibri" panose="020F0502020204030204" pitchFamily="34" charset="0"/>
                <a:cs typeface="Times New Roman" panose="02020603050405020304" pitchFamily="18" charset="0"/>
              </a:rPr>
              <a:t>E</a:t>
            </a:r>
            <a:r>
              <a:rPr lang="el-GR" dirty="0">
                <a:solidFill>
                  <a:srgbClr val="000000"/>
                </a:solidFill>
                <a:effectLst/>
                <a:ea typeface="Calibri" panose="020F0502020204030204" pitchFamily="34" charset="0"/>
                <a:cs typeface="Times New Roman" panose="02020603050405020304" pitchFamily="18" charset="0"/>
              </a:rPr>
              <a:t>.</a:t>
            </a:r>
            <a:r>
              <a:rPr lang="en-US" dirty="0">
                <a:solidFill>
                  <a:srgbClr val="000000"/>
                </a:solidFill>
                <a:effectLst/>
                <a:ea typeface="Calibri" panose="020F0502020204030204" pitchFamily="34" charset="0"/>
                <a:cs typeface="Times New Roman" panose="02020603050405020304" pitchFamily="18" charset="0"/>
              </a:rPr>
              <a:t>Gross</a:t>
            </a:r>
            <a:r>
              <a:rPr lang="el-GR" dirty="0">
                <a:solidFill>
                  <a:srgbClr val="000000"/>
                </a:solidFill>
                <a:effectLst/>
                <a:ea typeface="Calibri" panose="020F0502020204030204" pitchFamily="34" charset="0"/>
                <a:cs typeface="Times New Roman" panose="02020603050405020304" pitchFamily="18" charset="0"/>
              </a:rPr>
              <a:t>  «ο πολιτισμός  είναι   συστήματα  εξιδανικευμένων   	μοντέλων  συμπεριφοράς  ως μέτρο   για την  αξιολόγηση   άλλων  	ανθρώπων, 	με κύριο στόχο  τη διαμόρφωση  της ατομικής ταυτότητας  μέσα  σ΄ έναν 	τεράστιο   κόσμο  και την  απορρόφηση  αποκλίσεων   χάριν   της ομαλότητας  	και της σταθερότητας.[…] (Ε. </a:t>
            </a:r>
            <a:r>
              <a:rPr lang="el-GR" dirty="0" err="1">
                <a:solidFill>
                  <a:srgbClr val="000000"/>
                </a:solidFill>
                <a:effectLst/>
                <a:ea typeface="Calibri" panose="020F0502020204030204" pitchFamily="34" charset="0"/>
                <a:cs typeface="Times New Roman" panose="02020603050405020304" pitchFamily="18" charset="0"/>
              </a:rPr>
              <a:t>Κανακίδου</a:t>
            </a:r>
            <a:r>
              <a:rPr lang="el-GR" dirty="0">
                <a:solidFill>
                  <a:srgbClr val="000000"/>
                </a:solidFill>
                <a:effectLst/>
                <a:ea typeface="Calibri" panose="020F0502020204030204" pitchFamily="34" charset="0"/>
                <a:cs typeface="Times New Roman" panose="02020603050405020304" pitchFamily="18" charset="0"/>
              </a:rPr>
              <a:t> &amp;  Β. Παπαγιάννη, 1994, 24)</a:t>
            </a:r>
            <a:endParaRPr lang="el-GR" dirty="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dirty="0">
                <a:solidFill>
                  <a:srgbClr val="000000"/>
                </a:solidFill>
                <a:effectLst/>
                <a:ea typeface="Calibri" panose="020F0502020204030204" pitchFamily="34" charset="0"/>
                <a:cs typeface="Times New Roman" panose="02020603050405020304" pitchFamily="18" charset="0"/>
              </a:rPr>
              <a:t>Στο πλαίσι</a:t>
            </a:r>
            <a:r>
              <a:rPr lang="el-GR" dirty="0">
                <a:solidFill>
                  <a:srgbClr val="000000"/>
                </a:solidFill>
                <a:ea typeface="Calibri" panose="020F0502020204030204" pitchFamily="34" charset="0"/>
                <a:cs typeface="Times New Roman" panose="02020603050405020304" pitchFamily="18" charset="0"/>
              </a:rPr>
              <a:t>ο</a:t>
            </a:r>
            <a:r>
              <a:rPr lang="el-GR" dirty="0">
                <a:solidFill>
                  <a:srgbClr val="000000"/>
                </a:solidFill>
                <a:effectLst/>
                <a:ea typeface="Calibri" panose="020F0502020204030204" pitchFamily="34" charset="0"/>
                <a:cs typeface="Times New Roman" panose="02020603050405020304" pitchFamily="18" charset="0"/>
              </a:rPr>
              <a:t> της  αξιολόγησης  του Άλλου    ταυτίζεται ο  ανθρώπινος πολιτισμός    με το πολιτισμό Του (Κώστας Λάμδας,1999,44),  με το πολιτισμό του  «</a:t>
            </a:r>
            <a:r>
              <a:rPr lang="el-GR" dirty="0" err="1">
                <a:solidFill>
                  <a:srgbClr val="000000"/>
                </a:solidFill>
                <a:effectLst/>
                <a:ea typeface="Calibri" panose="020F0502020204030204" pitchFamily="34" charset="0"/>
                <a:cs typeface="Times New Roman" panose="02020603050405020304" pitchFamily="18" charset="0"/>
              </a:rPr>
              <a:t>Αξιολογητή</a:t>
            </a:r>
            <a:r>
              <a:rPr lang="el-GR" dirty="0">
                <a:solidFill>
                  <a:srgbClr val="000000"/>
                </a:solidFill>
                <a:effectLst/>
                <a:ea typeface="Calibri" panose="020F0502020204030204" pitchFamily="34" charset="0"/>
                <a:cs typeface="Times New Roman" panose="02020603050405020304" pitchFamily="18" charset="0"/>
              </a:rPr>
              <a:t>» .</a:t>
            </a:r>
            <a:endParaRPr lang="el-GR" dirty="0">
              <a:effectLst/>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dirty="0">
                <a:solidFill>
                  <a:srgbClr val="000000"/>
                </a:solidFill>
                <a:effectLst/>
                <a:ea typeface="Calibri" panose="020F0502020204030204" pitchFamily="34" charset="0"/>
                <a:cs typeface="Times New Roman" panose="02020603050405020304" pitchFamily="18" charset="0"/>
              </a:rPr>
              <a:t>Παράλληλα η  κουλτούρα η οποία πλέον  «συνδέεται  πολλές φορές επιθετικά  με το έθνος ή με το κράτος-και η οποία  διαφοροποιεί  «εμάς»  από  «αυτούς»  σχεδόν πάντοτε  με κάποιο βαθμό ξενοφοβίας»-αποτελεί «μια πηγή  ταυτότητας». (</a:t>
            </a:r>
            <a:r>
              <a:rPr lang="el-GR" dirty="0" err="1">
                <a:solidFill>
                  <a:srgbClr val="000000"/>
                </a:solidFill>
                <a:effectLst/>
                <a:ea typeface="Calibri" panose="020F0502020204030204" pitchFamily="34" charset="0"/>
                <a:cs typeface="Times New Roman" panose="02020603050405020304" pitchFamily="18" charset="0"/>
              </a:rPr>
              <a:t>Edward</a:t>
            </a:r>
            <a:r>
              <a:rPr lang="el-GR" dirty="0">
                <a:solidFill>
                  <a:srgbClr val="000000"/>
                </a:solidFill>
                <a:effectLst/>
                <a:ea typeface="Calibri" panose="020F0502020204030204" pitchFamily="34" charset="0"/>
                <a:cs typeface="Times New Roman" panose="02020603050405020304" pitchFamily="18" charset="0"/>
              </a:rPr>
              <a:t> D. Said,1994,11).</a:t>
            </a:r>
            <a:endParaRPr lang="el-GR" dirty="0">
              <a:effectLst/>
              <a:ea typeface="Calibri" panose="020F0502020204030204" pitchFamily="34" charset="0"/>
              <a:cs typeface="Times New Roman" panose="02020603050405020304" pitchFamily="18" charset="0"/>
            </a:endParaRPr>
          </a:p>
        </p:txBody>
      </p:sp>
      <p:pic>
        <p:nvPicPr>
          <p:cNvPr id="2" name="Picture 2" descr="Το Λευκό Κάστρο / ORHAN PAMUK | Skroutz Βιβλία">
            <a:extLst>
              <a:ext uri="{FF2B5EF4-FFF2-40B4-BE49-F238E27FC236}">
                <a16:creationId xmlns:a16="http://schemas.microsoft.com/office/drawing/2014/main" id="{186436A6-9A72-6E83-3B12-1CEAAA759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48884" y="490662"/>
            <a:ext cx="3004680" cy="587667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67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77999-502C-A505-CC1F-B31BC33D617B}"/>
              </a:ext>
            </a:extLst>
          </p:cNvPr>
          <p:cNvSpPr txBox="1"/>
          <p:nvPr/>
        </p:nvSpPr>
        <p:spPr>
          <a:xfrm>
            <a:off x="2597975" y="214017"/>
            <a:ext cx="9465129" cy="6429965"/>
          </a:xfrm>
          <a:prstGeom prst="rect">
            <a:avLst/>
          </a:prstGeom>
          <a:solidFill>
            <a:schemeClr val="bg1"/>
          </a:solidFill>
          <a:ln w="57150">
            <a:solidFill>
              <a:schemeClr val="tx1"/>
            </a:solidFill>
          </a:ln>
        </p:spPr>
        <p:txBody>
          <a:bodyPr wrap="square">
            <a:spAutoFit/>
          </a:bodyPr>
          <a:lstStyle/>
          <a:p>
            <a:pPr marL="285750" indent="-285750" algn="just">
              <a:lnSpc>
                <a:spcPct val="115000"/>
              </a:lnSpc>
              <a:spcAft>
                <a:spcPts val="1000"/>
              </a:spcAft>
              <a:buFont typeface="Wingdings" panose="05000000000000000000" pitchFamily="2" charset="2"/>
              <a:buChar char="q"/>
            </a:pPr>
            <a:r>
              <a:rPr lang="el-GR" sz="1600" dirty="0">
                <a:solidFill>
                  <a:srgbClr val="000000"/>
                </a:solidFill>
                <a:effectLst/>
                <a:ea typeface="Calibri" panose="020F0502020204030204" pitchFamily="34" charset="0"/>
                <a:cs typeface="Times New Roman" panose="02020603050405020304" pitchFamily="18" charset="0"/>
              </a:rPr>
              <a:t>Πολύ χαρακτηριστικά ο </a:t>
            </a:r>
            <a:r>
              <a:rPr lang="el-GR" sz="1600" dirty="0" err="1">
                <a:solidFill>
                  <a:srgbClr val="000000"/>
                </a:solidFill>
                <a:effectLst/>
                <a:ea typeface="Calibri" panose="020F0502020204030204" pitchFamily="34" charset="0"/>
                <a:cs typeface="Times New Roman" panose="02020603050405020304" pitchFamily="18" charset="0"/>
              </a:rPr>
              <a:t>Said</a:t>
            </a:r>
            <a:r>
              <a:rPr lang="el-GR" sz="1600" dirty="0">
                <a:solidFill>
                  <a:srgbClr val="000000"/>
                </a:solidFill>
                <a:effectLst/>
                <a:ea typeface="Calibri" panose="020F0502020204030204" pitchFamily="34" charset="0"/>
                <a:cs typeface="Times New Roman" panose="02020603050405020304" pitchFamily="18" charset="0"/>
              </a:rPr>
              <a:t> αναφέρει :  </a:t>
            </a:r>
          </a:p>
          <a:p>
            <a:pPr marL="285750" indent="-285750" algn="just">
              <a:lnSpc>
                <a:spcPct val="115000"/>
              </a:lnSpc>
              <a:spcAft>
                <a:spcPts val="1000"/>
              </a:spcAft>
              <a:buFont typeface="Wingdings" panose="05000000000000000000" pitchFamily="2" charset="2"/>
              <a:buChar char="q"/>
            </a:pPr>
            <a:endParaRPr lang="el-GR" sz="1600" dirty="0">
              <a:solidFill>
                <a:srgbClr val="000000"/>
              </a:solidFill>
              <a:ea typeface="Calibri" panose="020F0502020204030204" pitchFamily="34" charset="0"/>
              <a:cs typeface="Times New Roman" panose="02020603050405020304" pitchFamily="18" charset="0"/>
            </a:endParaRPr>
          </a:p>
          <a:p>
            <a:pPr algn="just">
              <a:spcAft>
                <a:spcPts val="1000"/>
              </a:spcAft>
            </a:pPr>
            <a:r>
              <a:rPr lang="el-GR" sz="1600" dirty="0">
                <a:solidFill>
                  <a:srgbClr val="000000"/>
                </a:solidFill>
                <a:effectLst/>
                <a:ea typeface="Calibri" panose="020F0502020204030204" pitchFamily="34" charset="0"/>
                <a:cs typeface="Times New Roman" panose="02020603050405020304" pitchFamily="18" charset="0"/>
              </a:rPr>
              <a:t>	[…]Υπό την  έννοια αυτή, η κουλτούρα  είναι   μια  πηγή  ταυτότητας» […] και μάλιστα 	αρκετά </a:t>
            </a:r>
            <a:r>
              <a:rPr lang="el-GR" sz="1600" dirty="0">
                <a:solidFill>
                  <a:srgbClr val="000000"/>
                </a:solidFill>
                <a:ea typeface="Calibri" panose="020F0502020204030204" pitchFamily="34" charset="0"/>
                <a:cs typeface="Times New Roman" panose="02020603050405020304" pitchFamily="18" charset="0"/>
              </a:rPr>
              <a:t> 	</a:t>
            </a:r>
            <a:r>
              <a:rPr lang="el-GR" sz="1600" dirty="0">
                <a:solidFill>
                  <a:srgbClr val="000000"/>
                </a:solidFill>
                <a:effectLst/>
                <a:ea typeface="Calibri" panose="020F0502020204030204" pitchFamily="34" charset="0"/>
                <a:cs typeface="Times New Roman" panose="02020603050405020304" pitchFamily="18" charset="0"/>
              </a:rPr>
              <a:t>μαχητική, όπως  βλέπουμε  σε πρόσφατες  «επιστροφές» στην κουλτούρα  και την παράδοση. </a:t>
            </a:r>
          </a:p>
          <a:p>
            <a:pPr algn="just">
              <a:spcAft>
                <a:spcPts val="1000"/>
              </a:spcAft>
            </a:pPr>
            <a:r>
              <a:rPr lang="el-GR" sz="1600" dirty="0">
                <a:solidFill>
                  <a:srgbClr val="000000"/>
                </a:solidFill>
                <a:ea typeface="Calibri" panose="020F0502020204030204" pitchFamily="34" charset="0"/>
                <a:cs typeface="Times New Roman" panose="02020603050405020304" pitchFamily="18" charset="0"/>
              </a:rPr>
              <a:t>	</a:t>
            </a:r>
            <a:r>
              <a:rPr lang="el-GR" sz="1600" dirty="0">
                <a:solidFill>
                  <a:srgbClr val="000000"/>
                </a:solidFill>
                <a:effectLst/>
                <a:ea typeface="Calibri" panose="020F0502020204030204" pitchFamily="34" charset="0"/>
                <a:cs typeface="Times New Roman" panose="02020603050405020304" pitchFamily="18" charset="0"/>
              </a:rPr>
              <a:t>Οι  	«επιστροφές  αυτές συνοδεύουν   αυστηρούς κώδικες πνευματικής  και 	ηθικής 	συμπεριφοράς, οι οποίοι  αντίκεινται  στην  ανεκτικότητα που σχετίζεται με αντιστοίχως 	φιλελεύθερες φιλοσοφίες 	όπως η  </a:t>
            </a:r>
            <a:r>
              <a:rPr lang="el-GR" sz="1600" dirty="0" err="1">
                <a:solidFill>
                  <a:srgbClr val="000000"/>
                </a:solidFill>
                <a:effectLst/>
                <a:ea typeface="Calibri" panose="020F0502020204030204" pitchFamily="34" charset="0"/>
                <a:cs typeface="Times New Roman" panose="02020603050405020304" pitchFamily="18" charset="0"/>
              </a:rPr>
              <a:t>πολυπολιτισμικότητα</a:t>
            </a:r>
            <a:r>
              <a:rPr lang="el-GR" sz="1600" dirty="0">
                <a:solidFill>
                  <a:srgbClr val="000000"/>
                </a:solidFill>
                <a:effectLst/>
                <a:ea typeface="Calibri" panose="020F0502020204030204" pitchFamily="34" charset="0"/>
                <a:cs typeface="Times New Roman" panose="02020603050405020304" pitchFamily="18" charset="0"/>
              </a:rPr>
              <a:t>  και ο συγκρητισμός». 	</a:t>
            </a:r>
          </a:p>
          <a:p>
            <a:pPr algn="just">
              <a:spcAft>
                <a:spcPts val="1000"/>
              </a:spcAft>
            </a:pPr>
            <a:r>
              <a:rPr lang="el-GR" sz="1600" dirty="0">
                <a:solidFill>
                  <a:srgbClr val="000000"/>
                </a:solidFill>
                <a:ea typeface="Calibri" panose="020F0502020204030204" pitchFamily="34" charset="0"/>
                <a:cs typeface="Times New Roman" panose="02020603050405020304" pitchFamily="18" charset="0"/>
              </a:rPr>
              <a:t>	</a:t>
            </a:r>
            <a:r>
              <a:rPr lang="el-GR" sz="1600" dirty="0">
                <a:solidFill>
                  <a:srgbClr val="000000"/>
                </a:solidFill>
                <a:effectLst/>
                <a:ea typeface="Calibri" panose="020F0502020204030204" pitchFamily="34" charset="0"/>
                <a:cs typeface="Times New Roman" panose="02020603050405020304" pitchFamily="18" charset="0"/>
              </a:rPr>
              <a:t>(</a:t>
            </a:r>
            <a:r>
              <a:rPr lang="el-GR" sz="1600" dirty="0" err="1">
                <a:solidFill>
                  <a:srgbClr val="000000"/>
                </a:solidFill>
                <a:effectLst/>
                <a:ea typeface="Calibri" panose="020F0502020204030204" pitchFamily="34" charset="0"/>
                <a:cs typeface="Times New Roman" panose="02020603050405020304" pitchFamily="18" charset="0"/>
              </a:rPr>
              <a:t>Edward</a:t>
            </a:r>
            <a:r>
              <a:rPr lang="el-GR" sz="1600" dirty="0">
                <a:solidFill>
                  <a:srgbClr val="000000"/>
                </a:solidFill>
                <a:effectLst/>
                <a:ea typeface="Calibri" panose="020F0502020204030204" pitchFamily="34" charset="0"/>
                <a:cs typeface="Times New Roman" panose="02020603050405020304" pitchFamily="18" charset="0"/>
              </a:rPr>
              <a:t> D. </a:t>
            </a:r>
            <a:r>
              <a:rPr lang="el-GR" sz="1600" dirty="0" err="1">
                <a:solidFill>
                  <a:srgbClr val="000000"/>
                </a:solidFill>
                <a:effectLst/>
                <a:ea typeface="Calibri" panose="020F0502020204030204" pitchFamily="34" charset="0"/>
                <a:cs typeface="Times New Roman" panose="02020603050405020304" pitchFamily="18" charset="0"/>
              </a:rPr>
              <a:t>Said</a:t>
            </a:r>
            <a:r>
              <a:rPr lang="el-GR" sz="1600" dirty="0">
                <a:solidFill>
                  <a:srgbClr val="000000"/>
                </a:solidFill>
                <a:effectLst/>
                <a:ea typeface="Calibri" panose="020F0502020204030204" pitchFamily="34" charset="0"/>
                <a:cs typeface="Times New Roman" panose="02020603050405020304" pitchFamily="18" charset="0"/>
              </a:rPr>
              <a:t>, 1994,11)</a:t>
            </a:r>
          </a:p>
          <a:p>
            <a:pPr algn="just">
              <a:spcAft>
                <a:spcPts val="1000"/>
              </a:spcAft>
            </a:pPr>
            <a:endParaRPr lang="el-GR" sz="1600" dirty="0">
              <a:effectLst/>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q"/>
            </a:pPr>
            <a:r>
              <a:rPr lang="el-GR" sz="1600" dirty="0">
                <a:solidFill>
                  <a:srgbClr val="000000"/>
                </a:solidFill>
                <a:effectLst/>
                <a:ea typeface="Calibri" panose="020F0502020204030204" pitchFamily="34" charset="0"/>
                <a:cs typeface="Times New Roman" panose="02020603050405020304" pitchFamily="18" charset="0"/>
              </a:rPr>
              <a:t>Στα έργα του Παμούκ γίνεται περισσότερο λόγος  για τη  «</a:t>
            </a:r>
            <a:r>
              <a:rPr lang="el-GR" sz="1600" b="0" dirty="0">
                <a:solidFill>
                  <a:srgbClr val="000000"/>
                </a:solidFill>
                <a:effectLst/>
                <a:ea typeface="Calibri" panose="020F0502020204030204" pitchFamily="34" charset="0"/>
                <a:cs typeface="Times New Roman" panose="02020603050405020304" pitchFamily="18" charset="0"/>
              </a:rPr>
              <a:t>σύνδεση  των πολιτισμών</a:t>
            </a:r>
            <a:r>
              <a:rPr lang="el-GR" sz="1600" b="1" dirty="0">
                <a:solidFill>
                  <a:srgbClr val="000000"/>
                </a:solidFill>
                <a:effectLst/>
                <a:ea typeface="Calibri" panose="020F0502020204030204" pitchFamily="34" charset="0"/>
                <a:cs typeface="Times New Roman" panose="02020603050405020304" pitchFamily="18" charset="0"/>
              </a:rPr>
              <a:t>» </a:t>
            </a:r>
            <a:r>
              <a:rPr lang="el-GR" sz="1600" b="0" dirty="0">
                <a:solidFill>
                  <a:srgbClr val="000000"/>
                </a:solidFill>
                <a:effectLst/>
                <a:ea typeface="Calibri" panose="020F0502020204030204" pitchFamily="34" charset="0"/>
                <a:cs typeface="Times New Roman" panose="02020603050405020304" pitchFamily="18" charset="0"/>
              </a:rPr>
              <a:t>παρά για τη</a:t>
            </a:r>
            <a:r>
              <a:rPr lang="el-GR" sz="1600" b="1" dirty="0">
                <a:solidFill>
                  <a:srgbClr val="000000"/>
                </a:solidFill>
                <a:effectLst/>
                <a:ea typeface="Calibri" panose="020F0502020204030204" pitchFamily="34" charset="0"/>
                <a:cs typeface="Times New Roman" panose="02020603050405020304" pitchFamily="18" charset="0"/>
              </a:rPr>
              <a:t>   «</a:t>
            </a:r>
            <a:r>
              <a:rPr lang="el-GR" sz="1600" dirty="0">
                <a:solidFill>
                  <a:srgbClr val="000000"/>
                </a:solidFill>
                <a:effectLst/>
                <a:ea typeface="Times New Roman" panose="02020603050405020304" pitchFamily="18" charset="0"/>
                <a:cs typeface="Times New Roman" panose="02020603050405020304" pitchFamily="18" charset="0"/>
              </a:rPr>
              <a:t>σύγκρουση των πολιτισμών». Συγκεκριμένα </a:t>
            </a:r>
            <a:r>
              <a:rPr lang="el-GR" sz="1600" dirty="0">
                <a:solidFill>
                  <a:srgbClr val="000000"/>
                </a:solidFill>
                <a:effectLst/>
                <a:ea typeface="Calibri" panose="020F0502020204030204" pitchFamily="34" charset="0"/>
                <a:cs typeface="Times New Roman" panose="02020603050405020304" pitchFamily="18" charset="0"/>
              </a:rPr>
              <a:t>σε ερώτηση  δημοσιογράφου σχετικά με το  «</a:t>
            </a:r>
            <a:r>
              <a:rPr lang="el-GR" sz="1600" dirty="0">
                <a:solidFill>
                  <a:srgbClr val="000000"/>
                </a:solidFill>
                <a:effectLst/>
                <a:ea typeface="Times New Roman" panose="02020603050405020304" pitchFamily="18" charset="0"/>
                <a:cs typeface="Times New Roman" panose="02020603050405020304" pitchFamily="18" charset="0"/>
              </a:rPr>
              <a:t>δόγμα της σύγκρουσης των πολιτισμών</a:t>
            </a:r>
            <a:r>
              <a:rPr lang="el-GR" sz="1600" b="1" dirty="0">
                <a:solidFill>
                  <a:srgbClr val="000000"/>
                </a:solidFill>
                <a:effectLst/>
                <a:ea typeface="Times New Roman" panose="02020603050405020304" pitchFamily="18" charset="0"/>
                <a:cs typeface="Times New Roman" panose="02020603050405020304" pitchFamily="18" charset="0"/>
              </a:rPr>
              <a:t>»</a:t>
            </a:r>
            <a:r>
              <a:rPr lang="el-GR" sz="1600" dirty="0">
                <a:solidFill>
                  <a:srgbClr val="000000"/>
                </a:solidFill>
                <a:effectLst/>
                <a:ea typeface="Calibri" panose="020F0502020204030204" pitchFamily="34" charset="0"/>
                <a:cs typeface="Times New Roman" panose="02020603050405020304" pitchFamily="18" charset="0"/>
              </a:rPr>
              <a:t> είχε  αναφέρει  :</a:t>
            </a:r>
            <a:endParaRPr lang="el-GR" sz="1600" dirty="0">
              <a:effectLst/>
              <a:ea typeface="Calibri" panose="020F0502020204030204" pitchFamily="34" charset="0"/>
              <a:cs typeface="Times New Roman" panose="02020603050405020304" pitchFamily="18" charset="0"/>
            </a:endParaRPr>
          </a:p>
          <a:p>
            <a:pPr>
              <a:lnSpc>
                <a:spcPct val="115000"/>
              </a:lnSpc>
              <a:spcAft>
                <a:spcPts val="1000"/>
              </a:spcAft>
              <a:buNone/>
            </a:pPr>
            <a:r>
              <a:rPr lang="el-GR" sz="1600" dirty="0">
                <a:solidFill>
                  <a:srgbClr val="000000"/>
                </a:solidFill>
                <a:effectLst/>
                <a:ea typeface="Times New Roman" panose="02020603050405020304" pitchFamily="18" charset="0"/>
                <a:cs typeface="Times New Roman" panose="02020603050405020304" pitchFamily="18" charset="0"/>
              </a:rPr>
              <a:t>	[…]- Καταλαβαίνω ότι δεν πιστεύετε στο δόγμα της σύγκρουσης των πολιτισμών... </a:t>
            </a:r>
            <a:br>
              <a:rPr lang="el-GR" sz="1600" dirty="0">
                <a:solidFill>
                  <a:srgbClr val="000000"/>
                </a:solidFill>
                <a:effectLst/>
                <a:ea typeface="Times New Roman" panose="02020603050405020304" pitchFamily="18" charset="0"/>
                <a:cs typeface="Times New Roman" panose="02020603050405020304" pitchFamily="18" charset="0"/>
              </a:rPr>
            </a:br>
            <a:r>
              <a:rPr lang="el-GR" sz="1600" dirty="0">
                <a:solidFill>
                  <a:srgbClr val="000000"/>
                </a:solidFill>
                <a:effectLst/>
                <a:ea typeface="Times New Roman" panose="02020603050405020304" pitchFamily="18" charset="0"/>
                <a:cs typeface="Times New Roman" panose="02020603050405020304" pitchFamily="18" charset="0"/>
              </a:rPr>
              <a:t>	«Όχι. Αυτό το δόγμα νομιμοποίησε τον πόλεμο στο Αφγανιστάν και τον πόλεμο στο Ιράκ, 	δεν είναι 	ωφέλιμο για την ανθρωπότητα. Η θεωρία της σύγκρουσης των πολιτισμών  δημιουργεί περιθώρια 	για περισσότερη σύγκρουση. Γιατί δεν συζητάμε για την αρμονία των πολιτισμών; Εγώ σε αυτήν 	πιστεύω, την έχω δει και τη βιώνω σε όλη μου τη ζωή.[…] </a:t>
            </a:r>
            <a:br>
              <a:rPr lang="el-GR" sz="1600" dirty="0">
                <a:solidFill>
                  <a:srgbClr val="000000"/>
                </a:solidFill>
                <a:effectLst/>
                <a:ea typeface="Times New Roman" panose="02020603050405020304" pitchFamily="18" charset="0"/>
                <a:cs typeface="Times New Roman" panose="02020603050405020304" pitchFamily="18" charset="0"/>
              </a:rPr>
            </a:br>
            <a:endParaRPr lang="el-GR" sz="1600" dirty="0">
              <a:effectLst/>
              <a:ea typeface="Calibri" panose="020F0502020204030204" pitchFamily="34" charset="0"/>
              <a:cs typeface="Times New Roman" panose="02020603050405020304" pitchFamily="18" charset="0"/>
            </a:endParaRPr>
          </a:p>
          <a:p>
            <a:pPr>
              <a:lnSpc>
                <a:spcPct val="115000"/>
              </a:lnSpc>
              <a:spcAft>
                <a:spcPts val="1000"/>
              </a:spcAft>
              <a:buNone/>
            </a:pPr>
            <a:r>
              <a:rPr lang="el-GR" sz="1000" dirty="0" err="1"/>
              <a:t>Κουζέλη</a:t>
            </a:r>
            <a:r>
              <a:rPr lang="el-GR" sz="1000" dirty="0"/>
              <a:t>  Λ .   </a:t>
            </a:r>
            <a:r>
              <a:rPr lang="el-GR" sz="1000" dirty="0">
                <a:hlinkClick r:id="rId2">
                  <a:extLst>
                    <a:ext uri="{A12FA001-AC4F-418D-AE19-62706E023703}">
                      <ahyp:hlinkClr xmlns:ahyp="http://schemas.microsoft.com/office/drawing/2018/hyperlinkcolor" val="tx"/>
                    </a:ext>
                  </a:extLst>
                </a:hlinkClick>
              </a:rPr>
              <a:t>Ορχάν Παμούκ , Η δουλειά μου είναι να γράφω, όχι να είμαι πρεσβευτής της Τουρκία  στην </a:t>
            </a:r>
            <a:r>
              <a:rPr lang="el-GR" sz="1000" dirty="0" err="1">
                <a:hlinkClick r:id="rId2">
                  <a:extLst>
                    <a:ext uri="{A12FA001-AC4F-418D-AE19-62706E023703}">
                      <ahyp:hlinkClr xmlns:ahyp="http://schemas.microsoft.com/office/drawing/2018/hyperlinkcolor" val="tx"/>
                    </a:ext>
                  </a:extLst>
                </a:hlinkClick>
              </a:rPr>
              <a:t>εφημ</a:t>
            </a:r>
            <a:r>
              <a:rPr lang="el-GR" sz="1000" dirty="0">
                <a:hlinkClick r:id="rId2">
                  <a:extLst>
                    <a:ext uri="{A12FA001-AC4F-418D-AE19-62706E023703}">
                      <ahyp:hlinkClr xmlns:ahyp="http://schemas.microsoft.com/office/drawing/2018/hyperlinkcolor" val="tx"/>
                    </a:ext>
                  </a:extLst>
                </a:hlinkClick>
              </a:rPr>
              <a:t>. ΤΟ ΒΗΜΑ</a:t>
            </a:r>
            <a:r>
              <a:rPr lang="el-GR" sz="1000" dirty="0"/>
              <a:t>  Δημοσίευση  : 2010.12.5</a:t>
            </a:r>
          </a:p>
          <a:p>
            <a:pPr>
              <a:lnSpc>
                <a:spcPct val="115000"/>
              </a:lnSpc>
              <a:spcAft>
                <a:spcPts val="1000"/>
              </a:spcAft>
              <a:buNone/>
            </a:pPr>
            <a:r>
              <a:rPr lang="el-GR" sz="1000" dirty="0"/>
              <a:t> Στο  </a:t>
            </a:r>
            <a:r>
              <a:rPr lang="el-GR" sz="1000" dirty="0">
                <a:hlinkClick r:id="rId3">
                  <a:extLst>
                    <a:ext uri="{A12FA001-AC4F-418D-AE19-62706E023703}">
                      <ahyp:hlinkClr xmlns:ahyp="http://schemas.microsoft.com/office/drawing/2018/hyperlinkcolor" val="tx"/>
                    </a:ext>
                  </a:extLst>
                </a:hlinkClick>
              </a:rPr>
              <a:t>Ορχάν Παμούκ «Η δουλειά μου είναι να γράφω, όχι να είμαι πρεσβευτής της Τουρκίας» - ΤΟ ΒΗΜΑ </a:t>
            </a:r>
            <a:r>
              <a:rPr lang="el-GR" sz="1000" dirty="0" err="1"/>
              <a:t>Προσπελάστηκε</a:t>
            </a:r>
            <a:r>
              <a:rPr lang="el-GR" sz="1000" dirty="0"/>
              <a:t> στις   22/04/2026 </a:t>
            </a:r>
          </a:p>
        </p:txBody>
      </p:sp>
      <p:pic>
        <p:nvPicPr>
          <p:cNvPr id="2" name="Picture 2" descr="Το Λευκό Κάστρο / ORHAN PAMUK | Skroutz Βιβλία">
            <a:extLst>
              <a:ext uri="{FF2B5EF4-FFF2-40B4-BE49-F238E27FC236}">
                <a16:creationId xmlns:a16="http://schemas.microsoft.com/office/drawing/2014/main" id="{31755231-8AFF-C5E7-849F-260A9B2E2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95"/>
          <a:stretch>
            <a:fillRect/>
          </a:stretch>
        </p:blipFill>
        <p:spPr bwMode="auto">
          <a:xfrm>
            <a:off x="255056" y="214017"/>
            <a:ext cx="2254830" cy="6323781"/>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66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5D2A35-7A90-6F58-1884-E6D5D931BDA5}"/>
              </a:ext>
            </a:extLst>
          </p:cNvPr>
          <p:cNvSpPr txBox="1"/>
          <p:nvPr/>
        </p:nvSpPr>
        <p:spPr>
          <a:xfrm>
            <a:off x="4975023" y="1169773"/>
            <a:ext cx="6870666" cy="5201424"/>
          </a:xfrm>
          <a:prstGeom prst="rect">
            <a:avLst/>
          </a:prstGeom>
          <a:solidFill>
            <a:schemeClr val="bg1"/>
          </a:solidFill>
          <a:ln w="57150">
            <a:solidFill>
              <a:schemeClr val="tx1"/>
            </a:solidFill>
          </a:ln>
        </p:spPr>
        <p:txBody>
          <a:bodyPr wrap="square">
            <a:spAutoFit/>
          </a:bodyPr>
          <a:lstStyle/>
          <a:p>
            <a:pPr>
              <a:spcBef>
                <a:spcPts val="1200"/>
              </a:spcBef>
              <a:spcAft>
                <a:spcPts val="1200"/>
              </a:spcAft>
            </a:pPr>
            <a:r>
              <a:rPr lang="el-GR" sz="1200" i="0" dirty="0" err="1">
                <a:solidFill>
                  <a:srgbClr val="0A0A0A"/>
                </a:solidFill>
                <a:effectLst/>
              </a:rPr>
              <a:t>Agop</a:t>
            </a:r>
            <a:r>
              <a:rPr lang="el-GR" sz="1200" i="0" dirty="0">
                <a:solidFill>
                  <a:srgbClr val="0A0A0A"/>
                </a:solidFill>
                <a:effectLst/>
              </a:rPr>
              <a:t>, G. (1997). Το μειονοτικό πρόβλημα των Βαλκανίων: Παραδείγματα ρύθμισης. Στο Π. </a:t>
            </a:r>
            <a:r>
              <a:rPr lang="el-GR" sz="1200" i="0" dirty="0" err="1">
                <a:solidFill>
                  <a:srgbClr val="0A0A0A"/>
                </a:solidFill>
                <a:effectLst/>
              </a:rPr>
              <a:t>Γεωργογιάννης</a:t>
            </a:r>
            <a:r>
              <a:rPr lang="el-GR" sz="1200" i="0" dirty="0">
                <a:solidFill>
                  <a:srgbClr val="0A0A0A"/>
                </a:solidFill>
                <a:effectLst/>
              </a:rPr>
              <a:t> (</a:t>
            </a:r>
            <a:r>
              <a:rPr lang="el-GR" sz="1200" i="0" dirty="0" err="1">
                <a:solidFill>
                  <a:srgbClr val="0A0A0A"/>
                </a:solidFill>
                <a:effectLst/>
              </a:rPr>
              <a:t>Επιμ</a:t>
            </a:r>
            <a:r>
              <a:rPr lang="el-GR" sz="1200" i="0" dirty="0">
                <a:solidFill>
                  <a:srgbClr val="0A0A0A"/>
                </a:solidFill>
                <a:effectLst/>
              </a:rPr>
              <a:t>.), </a:t>
            </a:r>
            <a:r>
              <a:rPr lang="el-GR" sz="1200" i="1" dirty="0">
                <a:solidFill>
                  <a:srgbClr val="0A0A0A"/>
                </a:solidFill>
                <a:effectLst/>
              </a:rPr>
              <a:t>Εκπαίδευση και διαπολιτισμική επικοινωνία: 1ο Διαβαλκανικό Συνέδριο: Πρακτικά</a:t>
            </a:r>
            <a:r>
              <a:rPr lang="el-GR" sz="1200" i="0" dirty="0">
                <a:solidFill>
                  <a:srgbClr val="0A0A0A"/>
                </a:solidFill>
                <a:effectLst/>
              </a:rPr>
              <a:t> (</a:t>
            </a:r>
            <a:r>
              <a:rPr lang="el-GR" sz="1200" i="0" dirty="0" err="1">
                <a:solidFill>
                  <a:srgbClr val="0A0A0A"/>
                </a:solidFill>
                <a:effectLst/>
              </a:rPr>
              <a:t>σσ</a:t>
            </a:r>
            <a:r>
              <a:rPr lang="el-GR" sz="1200" i="0" dirty="0">
                <a:solidFill>
                  <a:srgbClr val="0A0A0A"/>
                </a:solidFill>
                <a:effectLst/>
              </a:rPr>
              <a:t>. 119-134). Αθήνα: </a:t>
            </a:r>
            <a:r>
              <a:rPr lang="el-GR" sz="1200" i="0" dirty="0" err="1">
                <a:solidFill>
                  <a:srgbClr val="0A0A0A"/>
                </a:solidFill>
                <a:effectLst/>
              </a:rPr>
              <a:t>Gutenberg</a:t>
            </a:r>
            <a:r>
              <a:rPr lang="el-GR" sz="1200" i="0" dirty="0">
                <a:solidFill>
                  <a:srgbClr val="0A0A0A"/>
                </a:solidFill>
                <a:effectLst/>
              </a:rPr>
              <a:t>.</a:t>
            </a:r>
            <a:r>
              <a:rPr lang="el-GR" sz="1200" dirty="0">
                <a:solidFill>
                  <a:srgbClr val="0A0A0A"/>
                </a:solidFill>
              </a:rPr>
              <a:t> </a:t>
            </a:r>
          </a:p>
          <a:p>
            <a:pPr>
              <a:spcBef>
                <a:spcPts val="1200"/>
              </a:spcBef>
              <a:spcAft>
                <a:spcPts val="1200"/>
              </a:spcAft>
            </a:pPr>
            <a:r>
              <a:rPr lang="el-GR" sz="1200" dirty="0" err="1">
                <a:solidFill>
                  <a:srgbClr val="0A0A0A"/>
                </a:solidFill>
              </a:rPr>
              <a:t>Γκόβαρης</a:t>
            </a:r>
            <a:r>
              <a:rPr lang="el-GR" sz="1200" dirty="0">
                <a:solidFill>
                  <a:srgbClr val="0A0A0A"/>
                </a:solidFill>
              </a:rPr>
              <a:t>, Χ. (2001). </a:t>
            </a:r>
            <a:r>
              <a:rPr lang="el-GR" sz="1200" i="1" dirty="0">
                <a:solidFill>
                  <a:srgbClr val="0A0A0A"/>
                </a:solidFill>
              </a:rPr>
              <a:t>Εισαγωγή στη διαπολιτισμική εκπαίδευση</a:t>
            </a:r>
            <a:r>
              <a:rPr lang="el-GR" sz="1200" dirty="0">
                <a:solidFill>
                  <a:srgbClr val="0A0A0A"/>
                </a:solidFill>
              </a:rPr>
              <a:t>. Αθήνα: Ατραπός.</a:t>
            </a:r>
          </a:p>
          <a:p>
            <a:pPr>
              <a:spcBef>
                <a:spcPts val="1200"/>
              </a:spcBef>
              <a:spcAft>
                <a:spcPts val="1200"/>
              </a:spcAft>
            </a:pPr>
            <a:r>
              <a:rPr lang="el-GR" sz="1200" dirty="0" err="1">
                <a:solidFill>
                  <a:srgbClr val="0A0A0A"/>
                </a:solidFill>
              </a:rPr>
              <a:t>Huntington</a:t>
            </a:r>
            <a:r>
              <a:rPr lang="el-GR" sz="1200" dirty="0">
                <a:solidFill>
                  <a:srgbClr val="0A0A0A"/>
                </a:solidFill>
              </a:rPr>
              <a:t>, S. (1999). </a:t>
            </a:r>
            <a:r>
              <a:rPr lang="el-GR" sz="1200" i="1" dirty="0">
                <a:solidFill>
                  <a:srgbClr val="0A0A0A"/>
                </a:solidFill>
              </a:rPr>
              <a:t>Η σύγκρουση των πολιτισμών και ο ανασχηματισμός της παγκόσμιας τάξης</a:t>
            </a:r>
            <a:r>
              <a:rPr lang="el-GR" sz="1200" dirty="0">
                <a:solidFill>
                  <a:srgbClr val="0A0A0A"/>
                </a:solidFill>
              </a:rPr>
              <a:t>. Αθήνα: </a:t>
            </a:r>
            <a:r>
              <a:rPr lang="el-GR" sz="1200" dirty="0" err="1">
                <a:solidFill>
                  <a:srgbClr val="0A0A0A"/>
                </a:solidFill>
              </a:rPr>
              <a:t>Terzo</a:t>
            </a:r>
            <a:r>
              <a:rPr lang="el-GR" sz="1200" dirty="0">
                <a:solidFill>
                  <a:srgbClr val="0A0A0A"/>
                </a:solidFill>
              </a:rPr>
              <a:t> </a:t>
            </a:r>
            <a:r>
              <a:rPr lang="el-GR" sz="1200" dirty="0" err="1">
                <a:solidFill>
                  <a:srgbClr val="0A0A0A"/>
                </a:solidFill>
              </a:rPr>
              <a:t>Books</a:t>
            </a:r>
            <a:r>
              <a:rPr lang="el-GR" sz="1200" dirty="0">
                <a:solidFill>
                  <a:srgbClr val="0A0A0A"/>
                </a:solidFill>
              </a:rPr>
              <a:t>.</a:t>
            </a:r>
            <a:endParaRPr lang="el-GR" sz="1200" i="0" dirty="0">
              <a:solidFill>
                <a:srgbClr val="0A0A0A"/>
              </a:solidFill>
              <a:effectLst/>
            </a:endParaRPr>
          </a:p>
          <a:p>
            <a:pPr algn="l">
              <a:spcBef>
                <a:spcPts val="1200"/>
              </a:spcBef>
              <a:spcAft>
                <a:spcPts val="1200"/>
              </a:spcAft>
            </a:pPr>
            <a:r>
              <a:rPr lang="el-GR" sz="1200" i="0" dirty="0" err="1">
                <a:solidFill>
                  <a:srgbClr val="0A0A0A"/>
                </a:solidFill>
                <a:effectLst/>
              </a:rPr>
              <a:t>Κανακίδου</a:t>
            </a:r>
            <a:r>
              <a:rPr lang="el-GR" sz="1200" i="0" dirty="0">
                <a:solidFill>
                  <a:srgbClr val="0A0A0A"/>
                </a:solidFill>
                <a:effectLst/>
              </a:rPr>
              <a:t>, Ε., &amp; Παπαγιάννη, Β. (1994). </a:t>
            </a:r>
            <a:r>
              <a:rPr lang="el-GR" sz="1200" i="1" dirty="0">
                <a:solidFill>
                  <a:srgbClr val="0A0A0A"/>
                </a:solidFill>
                <a:effectLst/>
              </a:rPr>
              <a:t>Διαπολιτισμική αγωγή</a:t>
            </a:r>
            <a:r>
              <a:rPr lang="el-GR" sz="1200" i="0" dirty="0">
                <a:solidFill>
                  <a:srgbClr val="0A0A0A"/>
                </a:solidFill>
                <a:effectLst/>
              </a:rPr>
              <a:t>. Αθήνα: Ελληνικά Γράμματα.</a:t>
            </a:r>
          </a:p>
          <a:p>
            <a:pPr>
              <a:spcBef>
                <a:spcPts val="1200"/>
              </a:spcBef>
              <a:spcAft>
                <a:spcPts val="1200"/>
              </a:spcAft>
            </a:pPr>
            <a:r>
              <a:rPr lang="el-GR" sz="1200" dirty="0" err="1">
                <a:solidFill>
                  <a:srgbClr val="0A0A0A"/>
                </a:solidFill>
              </a:rPr>
              <a:t>Λάμδας</a:t>
            </a:r>
            <a:r>
              <a:rPr lang="el-GR" sz="1200" dirty="0">
                <a:solidFill>
                  <a:srgbClr val="0A0A0A"/>
                </a:solidFill>
              </a:rPr>
              <a:t>, Κ. (1999). Η </a:t>
            </a:r>
            <a:r>
              <a:rPr lang="el-GR" sz="1200" dirty="0" err="1">
                <a:solidFill>
                  <a:srgbClr val="0A0A0A"/>
                </a:solidFill>
              </a:rPr>
              <a:t>πολυπολιτισμικότητα</a:t>
            </a:r>
            <a:r>
              <a:rPr lang="el-GR" sz="1200" dirty="0">
                <a:solidFill>
                  <a:srgbClr val="0A0A0A"/>
                </a:solidFill>
              </a:rPr>
              <a:t> και η θεωρητική κληρονομιά του εθνικού κράτους. </a:t>
            </a:r>
            <a:r>
              <a:rPr lang="el-GR" sz="1200" i="1" dirty="0">
                <a:solidFill>
                  <a:srgbClr val="0A0A0A"/>
                </a:solidFill>
              </a:rPr>
              <a:t>Επιστήμη και Κοινωνία</a:t>
            </a:r>
            <a:r>
              <a:rPr lang="el-GR" sz="1200" dirty="0">
                <a:solidFill>
                  <a:srgbClr val="0A0A0A"/>
                </a:solidFill>
              </a:rPr>
              <a:t>, (2-3), 27-52.</a:t>
            </a:r>
          </a:p>
          <a:p>
            <a:pPr>
              <a:spcBef>
                <a:spcPts val="1200"/>
              </a:spcBef>
              <a:spcAft>
                <a:spcPts val="1200"/>
              </a:spcAft>
            </a:pPr>
            <a:r>
              <a:rPr lang="el-GR" sz="1200" dirty="0">
                <a:solidFill>
                  <a:srgbClr val="0A0A0A"/>
                </a:solidFill>
              </a:rPr>
              <a:t>Πέτρου, Ι. (2005). </a:t>
            </a:r>
            <a:r>
              <a:rPr lang="el-GR" sz="1200" i="1" dirty="0" err="1">
                <a:solidFill>
                  <a:srgbClr val="0A0A0A"/>
                </a:solidFill>
              </a:rPr>
              <a:t>Πολυπολιτισμικότητα</a:t>
            </a:r>
            <a:r>
              <a:rPr lang="el-GR" sz="1200" i="1" dirty="0">
                <a:solidFill>
                  <a:srgbClr val="0A0A0A"/>
                </a:solidFill>
              </a:rPr>
              <a:t> και θρησκευτική ελευθερία</a:t>
            </a:r>
            <a:r>
              <a:rPr lang="el-GR" sz="1200" dirty="0">
                <a:solidFill>
                  <a:srgbClr val="0A0A0A"/>
                </a:solidFill>
              </a:rPr>
              <a:t>. Θεσσαλονίκη: Παρατηρητής.</a:t>
            </a:r>
            <a:endParaRPr lang="el-GR" sz="1200" i="0" dirty="0">
              <a:solidFill>
                <a:srgbClr val="0A0A0A"/>
              </a:solidFill>
              <a:effectLst/>
            </a:endParaRPr>
          </a:p>
          <a:p>
            <a:pPr algn="l">
              <a:spcBef>
                <a:spcPts val="1200"/>
              </a:spcBef>
              <a:spcAft>
                <a:spcPts val="1200"/>
              </a:spcAft>
            </a:pPr>
            <a:r>
              <a:rPr lang="el-GR" sz="1200" i="0" dirty="0" err="1">
                <a:solidFill>
                  <a:srgbClr val="0A0A0A"/>
                </a:solidFill>
                <a:effectLst/>
              </a:rPr>
              <a:t>Said</a:t>
            </a:r>
            <a:r>
              <a:rPr lang="el-GR" sz="1200" i="0" dirty="0">
                <a:solidFill>
                  <a:srgbClr val="0A0A0A"/>
                </a:solidFill>
                <a:effectLst/>
              </a:rPr>
              <a:t>, E. (1996). </a:t>
            </a:r>
            <a:r>
              <a:rPr lang="el-GR" sz="1200" i="1" dirty="0" err="1">
                <a:solidFill>
                  <a:srgbClr val="0A0A0A"/>
                </a:solidFill>
                <a:effectLst/>
              </a:rPr>
              <a:t>Οριενταλισμός</a:t>
            </a:r>
            <a:r>
              <a:rPr lang="el-GR" sz="1200" i="0" dirty="0">
                <a:solidFill>
                  <a:srgbClr val="0A0A0A"/>
                </a:solidFill>
                <a:effectLst/>
              </a:rPr>
              <a:t> (Φ. Τερζάκης, </a:t>
            </a:r>
            <a:r>
              <a:rPr lang="el-GR" sz="1200" i="0" dirty="0" err="1">
                <a:solidFill>
                  <a:srgbClr val="0A0A0A"/>
                </a:solidFill>
                <a:effectLst/>
              </a:rPr>
              <a:t>Μεταφρ</a:t>
            </a:r>
            <a:r>
              <a:rPr lang="el-GR" sz="1200" i="0" dirty="0">
                <a:solidFill>
                  <a:srgbClr val="0A0A0A"/>
                </a:solidFill>
                <a:effectLst/>
              </a:rPr>
              <a:t>.). Αθήνα: Νεφέλη.</a:t>
            </a:r>
          </a:p>
          <a:p>
            <a:pPr>
              <a:spcBef>
                <a:spcPts val="1200"/>
              </a:spcBef>
              <a:spcAft>
                <a:spcPts val="1200"/>
              </a:spcAft>
            </a:pPr>
            <a:r>
              <a:rPr lang="el-GR" sz="1200" dirty="0" err="1"/>
              <a:t>Τοφφή</a:t>
            </a:r>
            <a:r>
              <a:rPr lang="el-GR" sz="1200" dirty="0"/>
              <a:t>, Α. (2006). Η «καθαρότητα» πολιτισμικών ταυτοτήτων: Μύθος ή πραγματικότητα. Πώς νέες αφηγηματικές τεχνικές της λογοτεχνίας προσδιορίζουν υβριδικά στοιχεία στην κατασκευή των ταυτοτήτων. Στο Ε. </a:t>
            </a:r>
            <a:r>
              <a:rPr lang="el-GR" sz="1200" dirty="0" err="1"/>
              <a:t>Φτιάκα</a:t>
            </a:r>
            <a:r>
              <a:rPr lang="el-GR" sz="1200" dirty="0"/>
              <a:t> κ.ά. (</a:t>
            </a:r>
            <a:r>
              <a:rPr lang="el-GR" sz="1200" dirty="0" err="1"/>
              <a:t>Επιμ</a:t>
            </a:r>
            <a:r>
              <a:rPr lang="el-GR" sz="1200" dirty="0"/>
              <a:t>.), </a:t>
            </a:r>
            <a:r>
              <a:rPr lang="el-GR" sz="1200" i="1" dirty="0"/>
              <a:t>Η σύγχρονη εκπαιδευτική έρευνα στην Κύπρο: Προτεραιότητες και προοπτικές: Πρακτικά ΙX </a:t>
            </a:r>
            <a:r>
              <a:rPr lang="el-GR" sz="1200" i="1" dirty="0" err="1"/>
              <a:t>Παγκύπριου</a:t>
            </a:r>
            <a:r>
              <a:rPr lang="el-GR" sz="1200" i="1" dirty="0"/>
              <a:t> Συνεδρίου Παιδαγωγικής Εταιρείας Κύπρου</a:t>
            </a:r>
            <a:r>
              <a:rPr lang="el-GR" sz="1200" dirty="0"/>
              <a:t> (Λευκωσία, 2-3 Ιουνίου 2006). Λευκωσία: Πανεπιστήμιο Κύπρου.</a:t>
            </a:r>
            <a:endParaRPr lang="el-GR" sz="1200" dirty="0">
              <a:solidFill>
                <a:srgbClr val="0A0A0A"/>
              </a:solidFill>
            </a:endParaRPr>
          </a:p>
        </p:txBody>
      </p:sp>
      <p:pic>
        <p:nvPicPr>
          <p:cNvPr id="4" name="Picture 2" descr="Το Λευκό Κάστρο / ORHAN PAMUK | Skroutz Βιβλία">
            <a:extLst>
              <a:ext uri="{FF2B5EF4-FFF2-40B4-BE49-F238E27FC236}">
                <a16:creationId xmlns:a16="http://schemas.microsoft.com/office/drawing/2014/main" id="{44353FBC-7B9A-90F6-ABC6-A7838C386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58094" y="151179"/>
            <a:ext cx="4501242" cy="6404684"/>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C0ED9635-1BEF-3FC5-678C-DDBD68EC3ED1}"/>
              </a:ext>
            </a:extLst>
          </p:cNvPr>
          <p:cNvSpPr/>
          <p:nvPr/>
        </p:nvSpPr>
        <p:spPr>
          <a:xfrm>
            <a:off x="4975023" y="214753"/>
            <a:ext cx="6785605"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1600" b="1" dirty="0">
                <a:solidFill>
                  <a:srgbClr val="000000"/>
                </a:solidFill>
                <a:ea typeface="Calibri" panose="020F0502020204030204" pitchFamily="34" charset="0"/>
                <a:cs typeface="Times New Roman" panose="02020603050405020304" pitchFamily="18" charset="0"/>
              </a:rPr>
              <a:t>ΙΙ.ΙΙ. Ο όρος  « σύγκρουση των  πολιτισμών  </a:t>
            </a:r>
            <a:r>
              <a:rPr lang="el-GR" sz="1600" b="1" dirty="0"/>
              <a:t> - Βιβλιογραφικές Αναφορές </a:t>
            </a:r>
          </a:p>
        </p:txBody>
      </p:sp>
    </p:spTree>
    <p:extLst>
      <p:ext uri="{BB962C8B-B14F-4D97-AF65-F5344CB8AC3E}">
        <p14:creationId xmlns:p14="http://schemas.microsoft.com/office/powerpoint/2010/main" val="221627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7137A3-F141-AFC5-6663-366C1C4D07EE}"/>
              </a:ext>
            </a:extLst>
          </p:cNvPr>
          <p:cNvSpPr txBox="1"/>
          <p:nvPr/>
        </p:nvSpPr>
        <p:spPr>
          <a:xfrm>
            <a:off x="3592285" y="172512"/>
            <a:ext cx="8240486" cy="6383351"/>
          </a:xfrm>
          <a:prstGeom prst="rect">
            <a:avLst/>
          </a:prstGeom>
          <a:solidFill>
            <a:schemeClr val="bg1"/>
          </a:solidFill>
          <a:ln w="57150">
            <a:solidFill>
              <a:schemeClr val="tx1"/>
            </a:solidFill>
          </a:ln>
        </p:spPr>
        <p:txBody>
          <a:bodyPr wrap="square">
            <a:spAutoFit/>
          </a:bodyPr>
          <a:lstStyle/>
          <a:p>
            <a:pPr algn="just">
              <a:lnSpc>
                <a:spcPct val="115000"/>
              </a:lnSpc>
              <a:spcAft>
                <a:spcPts val="1000"/>
              </a:spcAft>
              <a:buNone/>
            </a:pP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ΙΙ</a:t>
            </a:r>
            <a:r>
              <a:rPr lang="el-GR" sz="1600" b="1" dirty="0">
                <a:solidFill>
                  <a:srgbClr val="000000"/>
                </a:solidFill>
                <a:effectLst/>
                <a:ea typeface="Calibri" panose="020F0502020204030204" pitchFamily="34" charset="0"/>
                <a:cs typeface="Times New Roman" panose="02020603050405020304" pitchFamily="18" charset="0"/>
              </a:rPr>
              <a:t>.</a:t>
            </a:r>
            <a:r>
              <a:rPr lang="el-GR" b="1" dirty="0">
                <a:solidFill>
                  <a:srgbClr val="000000"/>
                </a:solidFill>
                <a:effectLst/>
                <a:ea typeface="Calibri" panose="020F0502020204030204" pitchFamily="34" charset="0"/>
                <a:cs typeface="Times New Roman" panose="02020603050405020304" pitchFamily="18" charset="0"/>
              </a:rPr>
              <a:t>ΙΙΙ. Ο όρος  «θρησκευτική ελευθερία»</a:t>
            </a:r>
            <a:endParaRPr lang="el-GR" b="1" dirty="0">
              <a:ea typeface="Calibri" panose="020F0502020204030204" pitchFamily="34" charset="0"/>
              <a:cs typeface="Times New Roman" panose="02020603050405020304" pitchFamily="18" charset="0"/>
            </a:endParaRPr>
          </a:p>
          <a:p>
            <a:pPr algn="r">
              <a:lnSpc>
                <a:spcPct val="115000"/>
              </a:lnSpc>
              <a:spcAft>
                <a:spcPts val="1000"/>
              </a:spcAft>
              <a:buNone/>
            </a:pPr>
            <a:r>
              <a:rPr lang="el-GR" dirty="0">
                <a:solidFill>
                  <a:srgbClr val="000000"/>
                </a:solidFill>
                <a:effectLst/>
                <a:ea typeface="Calibri" panose="020F0502020204030204" pitchFamily="34" charset="0"/>
                <a:cs typeface="Times New Roman" panose="02020603050405020304" pitchFamily="18" charset="0"/>
              </a:rPr>
              <a:t>[…]Η  Αναγέννηση, η Θρησκευτική  Μεταρρύθμιση, ο  Διαφωτισμός   και η  Γαλλική   και η  Βιομηχανική  Επανάσταση  εισήγαγαν   στον ευρωπαϊκό πολιτισμό   μια κάθετη   διχοτόμηση   μεταξύ παράδοσης  και </a:t>
            </a:r>
            <a:r>
              <a:rPr lang="el-GR" dirty="0" err="1">
                <a:solidFill>
                  <a:srgbClr val="000000"/>
                </a:solidFill>
                <a:effectLst/>
                <a:ea typeface="Calibri" panose="020F0502020204030204" pitchFamily="34" charset="0"/>
                <a:cs typeface="Times New Roman" panose="02020603050405020304" pitchFamily="18" charset="0"/>
              </a:rPr>
              <a:t>νεωτερικότητας</a:t>
            </a:r>
            <a:r>
              <a:rPr lang="el-GR" dirty="0">
                <a:solidFill>
                  <a:srgbClr val="000000"/>
                </a:solidFill>
                <a:effectLst/>
                <a:ea typeface="Calibri" panose="020F0502020204030204" pitchFamily="34" charset="0"/>
                <a:cs typeface="Times New Roman" panose="02020603050405020304" pitchFamily="18" charset="0"/>
              </a:rPr>
              <a:t>. Η διχοτόμηση   αυτή, που   ονομάστηκε  από   τον </a:t>
            </a:r>
            <a:r>
              <a:rPr lang="en-US" dirty="0">
                <a:solidFill>
                  <a:srgbClr val="000000"/>
                </a:solidFill>
                <a:effectLst/>
                <a:ea typeface="Calibri" panose="020F0502020204030204" pitchFamily="34" charset="0"/>
                <a:cs typeface="Times New Roman" panose="02020603050405020304" pitchFamily="18" charset="0"/>
              </a:rPr>
              <a:t>Gellner</a:t>
            </a:r>
            <a:r>
              <a:rPr lang="el-GR" dirty="0">
                <a:solidFill>
                  <a:srgbClr val="000000"/>
                </a:solidFill>
                <a:effectLst/>
                <a:ea typeface="Calibri" panose="020F0502020204030204" pitchFamily="34" charset="0"/>
                <a:cs typeface="Times New Roman" panose="02020603050405020304" pitchFamily="18" charset="0"/>
              </a:rPr>
              <a:t>   και άλλους  «το μεγάλο   ρήγμα» (</a:t>
            </a:r>
            <a:r>
              <a:rPr lang="en-US" dirty="0">
                <a:solidFill>
                  <a:srgbClr val="000000"/>
                </a:solidFill>
                <a:effectLst/>
                <a:ea typeface="Calibri" panose="020F0502020204030204" pitchFamily="34" charset="0"/>
                <a:cs typeface="Times New Roman" panose="02020603050405020304" pitchFamily="18" charset="0"/>
              </a:rPr>
              <a:t>the big ditch</a:t>
            </a:r>
            <a:r>
              <a:rPr lang="el-GR" dirty="0">
                <a:solidFill>
                  <a:srgbClr val="000000"/>
                </a:solidFill>
                <a:effectLst/>
                <a:ea typeface="Calibri" panose="020F0502020204030204" pitchFamily="34" charset="0"/>
                <a:cs typeface="Times New Roman" panose="02020603050405020304" pitchFamily="18" charset="0"/>
              </a:rPr>
              <a:t>)  είχε  δύο κύριες συνέπειες  : Πρώτον, δημιούργησε τον πρώτο   καθαρά  ανθρωποκεντρικό, </a:t>
            </a:r>
            <a:r>
              <a:rPr lang="el-GR" dirty="0" err="1">
                <a:solidFill>
                  <a:srgbClr val="000000"/>
                </a:solidFill>
                <a:effectLst/>
                <a:ea typeface="Calibri" panose="020F0502020204030204" pitchFamily="34" charset="0"/>
                <a:cs typeface="Times New Roman" panose="02020603050405020304" pitchFamily="18" charset="0"/>
              </a:rPr>
              <a:t>προμηθεϊκό</a:t>
            </a:r>
            <a:r>
              <a:rPr lang="el-GR" dirty="0">
                <a:solidFill>
                  <a:srgbClr val="000000"/>
                </a:solidFill>
                <a:effectLst/>
                <a:ea typeface="Calibri" panose="020F0502020204030204" pitchFamily="34" charset="0"/>
                <a:cs typeface="Times New Roman" panose="02020603050405020304" pitchFamily="18" charset="0"/>
              </a:rPr>
              <a:t> πολιτισμό   στην ιστορία. Κατέστησε  δηλαδή   τον άνθρωπο   και τον ορθό λόγο  ως την  κυρίαρχη   δύναμη   στον κόσμο, την ιστορία  και τη  φύση. Δεύτερον,  απέρριψε  όλες τις  θρησκευτικές αντιλήψεις  περί  του κόσμου   και του ανθρώπου   και την έννοια  του   ιερού   γενικότερα  και  κατασκεύασε  το δικό   της φυσιοκρατικό, ορθολογικό   επιστημολογικό   σύστημα.[…]  (Νίκος </a:t>
            </a:r>
            <a:r>
              <a:rPr lang="el-GR" dirty="0" err="1">
                <a:solidFill>
                  <a:srgbClr val="000000"/>
                </a:solidFill>
                <a:effectLst/>
                <a:ea typeface="Calibri" panose="020F0502020204030204" pitchFamily="34" charset="0"/>
                <a:cs typeface="Times New Roman" panose="02020603050405020304" pitchFamily="18" charset="0"/>
              </a:rPr>
              <a:t>Κοκοσαλάκης</a:t>
            </a:r>
            <a:r>
              <a:rPr lang="el-GR" dirty="0">
                <a:solidFill>
                  <a:srgbClr val="000000"/>
                </a:solidFill>
                <a:effectLst/>
                <a:ea typeface="Calibri" panose="020F0502020204030204" pitchFamily="34" charset="0"/>
                <a:cs typeface="Times New Roman" panose="02020603050405020304" pitchFamily="18" charset="0"/>
              </a:rPr>
              <a:t>, 2002, 63)</a:t>
            </a:r>
            <a:endParaRPr lang="el-GR" dirty="0">
              <a:ea typeface="Calibri" panose="020F0502020204030204" pitchFamily="34" charset="0"/>
              <a:cs typeface="Times New Roman" panose="02020603050405020304" pitchFamily="18" charset="0"/>
            </a:endParaRPr>
          </a:p>
          <a:p>
            <a:pPr algn="just">
              <a:lnSpc>
                <a:spcPct val="115000"/>
              </a:lnSpc>
              <a:spcAft>
                <a:spcPts val="1000"/>
              </a:spcAft>
              <a:buNone/>
            </a:pPr>
            <a:r>
              <a:rPr lang="el-GR" dirty="0">
                <a:solidFill>
                  <a:srgbClr val="000000"/>
                </a:solidFill>
                <a:effectLst/>
                <a:ea typeface="Calibri" panose="020F0502020204030204" pitchFamily="34" charset="0"/>
                <a:cs typeface="Times New Roman" panose="02020603050405020304" pitchFamily="18" charset="0"/>
              </a:rPr>
              <a:t>Οι εννοιολογικές  προϋποθέσεις λοιπόν  της θρησκευτικής  ελευθερίας  άρχισαν    να δημιουργούνται  τον 16</a:t>
            </a:r>
            <a:r>
              <a:rPr lang="el-GR" baseline="30000" dirty="0">
                <a:solidFill>
                  <a:srgbClr val="000000"/>
                </a:solidFill>
                <a:effectLst/>
                <a:ea typeface="Calibri" panose="020F0502020204030204" pitchFamily="34" charset="0"/>
                <a:cs typeface="Times New Roman" panose="02020603050405020304" pitchFamily="18" charset="0"/>
              </a:rPr>
              <a:t>ο</a:t>
            </a:r>
            <a:r>
              <a:rPr lang="el-GR" dirty="0">
                <a:solidFill>
                  <a:srgbClr val="000000"/>
                </a:solidFill>
                <a:effectLst/>
                <a:ea typeface="Calibri" panose="020F0502020204030204" pitchFamily="34" charset="0"/>
                <a:cs typeface="Times New Roman" panose="02020603050405020304" pitchFamily="18" charset="0"/>
              </a:rPr>
              <a:t> αιώνα, με τη  θρησκευτική   μεταρρύθμιση   ως αντίδραση   στο δικαίωμα  του ηγεμόνα  να ορίζει   τη θρησκεία  των υπηκόων   του –</a:t>
            </a:r>
            <a:r>
              <a:rPr lang="en-US" dirty="0" err="1">
                <a:solidFill>
                  <a:srgbClr val="000000"/>
                </a:solidFill>
                <a:effectLst/>
                <a:ea typeface="Calibri" panose="020F0502020204030204" pitchFamily="34" charset="0"/>
                <a:cs typeface="Times New Roman" panose="02020603050405020304" pitchFamily="18" charset="0"/>
              </a:rPr>
              <a:t>cuius</a:t>
            </a:r>
            <a:r>
              <a:rPr lang="en-US" dirty="0">
                <a:solidFill>
                  <a:srgbClr val="000000"/>
                </a:solidFill>
                <a:effectLst/>
                <a:ea typeface="Calibri" panose="020F0502020204030204" pitchFamily="34" charset="0"/>
                <a:cs typeface="Times New Roman" panose="02020603050405020304" pitchFamily="18" charset="0"/>
              </a:rPr>
              <a:t> regio</a:t>
            </a:r>
            <a:r>
              <a:rPr lang="el-GR" dirty="0">
                <a:solidFill>
                  <a:srgbClr val="000000"/>
                </a:solidFill>
                <a:effectLst/>
                <a:ea typeface="Calibri" panose="020F0502020204030204" pitchFamily="34" charset="0"/>
                <a:cs typeface="Times New Roman" panose="02020603050405020304" pitchFamily="18" charset="0"/>
              </a:rPr>
              <a:t>  </a:t>
            </a:r>
            <a:r>
              <a:rPr lang="en-US" dirty="0">
                <a:solidFill>
                  <a:srgbClr val="000000"/>
                </a:solidFill>
                <a:effectLst/>
                <a:ea typeface="Calibri" panose="020F0502020204030204" pitchFamily="34" charset="0"/>
                <a:cs typeface="Times New Roman" panose="02020603050405020304" pitchFamily="18" charset="0"/>
              </a:rPr>
              <a:t>eius</a:t>
            </a:r>
            <a:r>
              <a:rPr lang="el-GR" dirty="0">
                <a:solidFill>
                  <a:srgbClr val="000000"/>
                </a:solidFill>
                <a:effectLst/>
                <a:ea typeface="Calibri" panose="020F0502020204030204" pitchFamily="34" charset="0"/>
                <a:cs typeface="Times New Roman" panose="02020603050405020304" pitchFamily="18" charset="0"/>
              </a:rPr>
              <a:t>  </a:t>
            </a:r>
            <a:r>
              <a:rPr lang="en-US" dirty="0">
                <a:solidFill>
                  <a:srgbClr val="000000"/>
                </a:solidFill>
                <a:effectLst/>
                <a:ea typeface="Calibri" panose="020F0502020204030204" pitchFamily="34" charset="0"/>
                <a:cs typeface="Times New Roman" panose="02020603050405020304" pitchFamily="18" charset="0"/>
              </a:rPr>
              <a:t>religio</a:t>
            </a:r>
            <a:r>
              <a:rPr lang="el-GR" dirty="0">
                <a:solidFill>
                  <a:srgbClr val="000000"/>
                </a:solidFill>
                <a:effectLst/>
                <a:ea typeface="Calibri" panose="020F0502020204030204" pitchFamily="34" charset="0"/>
                <a:cs typeface="Times New Roman" panose="02020603050405020304" pitchFamily="18" charset="0"/>
              </a:rPr>
              <a:t>. Σε μετέπειτα στάδιο, η έννοια  της  «θρησκευτικής συνείδησης  περιέλαβε την  ελευθερία  επιλογής, διατήρησης, αλλαγής  ή εγκατάλειψης   μιας θρησκείας, καθώς   και την  επιλογή  της αθρησκίας  ή της  αθεΐας» (Π. Φουντεδάκη, 2002, 185</a:t>
            </a:r>
            <a:r>
              <a:rPr lang="el-G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Το Λευκό Κάστρο / ORHAN PAMUK | Skroutz Βιβλία">
            <a:extLst>
              <a:ext uri="{FF2B5EF4-FFF2-40B4-BE49-F238E27FC236}">
                <a16:creationId xmlns:a16="http://schemas.microsoft.com/office/drawing/2014/main" id="{F5EBD93B-D217-2C8E-A237-76704EB7B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36323" y="172511"/>
            <a:ext cx="3214449" cy="6383351"/>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3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0BAD7D-4C1F-4279-5DFC-EBB1E980F9F0}"/>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F7167608-517A-10EE-64E5-54DDC026464A}"/>
              </a:ext>
            </a:extLst>
          </p:cNvPr>
          <p:cNvSpPr/>
          <p:nvPr/>
        </p:nvSpPr>
        <p:spPr>
          <a:xfrm>
            <a:off x="5232400" y="1367673"/>
            <a:ext cx="6124576" cy="2665509"/>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a:bodyPr>
          <a:lstStyle/>
          <a:p>
            <a:pPr algn="ctr">
              <a:lnSpc>
                <a:spcPct val="90000"/>
              </a:lnSpc>
              <a:spcBef>
                <a:spcPct val="0"/>
              </a:spcBef>
              <a:spcAft>
                <a:spcPts val="600"/>
              </a:spcAft>
            </a:pPr>
            <a:r>
              <a:rPr lang="en-US" sz="6700" dirty="0">
                <a:solidFill>
                  <a:schemeClr val="tx1"/>
                </a:solidFill>
                <a:latin typeface="+mj-lt"/>
                <a:ea typeface="+mj-ea"/>
                <a:cs typeface="+mj-cs"/>
              </a:rPr>
              <a:t>ΜΕΡΟΣ Α’</a:t>
            </a:r>
          </a:p>
          <a:p>
            <a:pPr algn="r">
              <a:lnSpc>
                <a:spcPct val="90000"/>
              </a:lnSpc>
              <a:spcBef>
                <a:spcPct val="0"/>
              </a:spcBef>
              <a:spcAft>
                <a:spcPts val="600"/>
              </a:spcAft>
            </a:pPr>
            <a:r>
              <a:rPr lang="en-US" sz="6700" dirty="0">
                <a:solidFill>
                  <a:schemeClr val="tx1"/>
                </a:solidFill>
                <a:latin typeface="+mj-lt"/>
                <a:ea typeface="+mj-ea"/>
                <a:cs typeface="+mj-cs"/>
              </a:rPr>
              <a:t>ΠΕΡΙΕΧΟΜΕΝΑ</a:t>
            </a:r>
          </a:p>
        </p:txBody>
      </p:sp>
      <p:pic>
        <p:nvPicPr>
          <p:cNvPr id="3" name="Picture 2" descr="Το Λευκό Κάστρο / ORHAN PAMUK | Skroutz Βιβλία">
            <a:extLst>
              <a:ext uri="{FF2B5EF4-FFF2-40B4-BE49-F238E27FC236}">
                <a16:creationId xmlns:a16="http://schemas.microsoft.com/office/drawing/2014/main" id="{73A34FFF-9463-1F90-C695-063E40A13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92C289-D829-2DAD-90E5-A396F84752C5}"/>
              </a:ext>
            </a:extLst>
          </p:cNvPr>
          <p:cNvSpPr txBox="1"/>
          <p:nvPr/>
        </p:nvSpPr>
        <p:spPr>
          <a:xfrm>
            <a:off x="5736771" y="310800"/>
            <a:ext cx="6019801" cy="6257290"/>
          </a:xfrm>
          <a:prstGeom prst="rect">
            <a:avLst/>
          </a:prstGeom>
          <a:solidFill>
            <a:schemeClr val="bg1"/>
          </a:solidFill>
          <a:ln w="57150">
            <a:solidFill>
              <a:schemeClr val="tx1"/>
            </a:solidFill>
          </a:ln>
        </p:spPr>
        <p:txBody>
          <a:bodyPr wrap="square">
            <a:spAutoFit/>
          </a:bodyPr>
          <a:lstStyle/>
          <a:p>
            <a:pPr indent="179705" algn="just">
              <a:lnSpc>
                <a:spcPct val="115000"/>
              </a:lnSpc>
              <a:spcAft>
                <a:spcPts val="1000"/>
              </a:spcAft>
              <a:buNone/>
            </a:pPr>
            <a:r>
              <a:rPr lang="el-GR" dirty="0">
                <a:solidFill>
                  <a:srgbClr val="000000"/>
                </a:solidFill>
                <a:effectLst/>
                <a:ea typeface="Calibri" panose="020F0502020204030204" pitchFamily="34" charset="0"/>
                <a:cs typeface="Times New Roman" panose="02020603050405020304" pitchFamily="18" charset="0"/>
              </a:rPr>
              <a:t>Μεταβατικά λοιπόν από   «τις φοβερές καταστροφές που είχαν δημιουργηθεί από τους μακροχρόνιους εμφύλιους-θρησκευτικούς πολέμους μεταξύ καθολικών και προτεσταντών»    οδηγηθήκαμε  τον  18</a:t>
            </a:r>
            <a:r>
              <a:rPr lang="el-GR" baseline="30000" dirty="0">
                <a:solidFill>
                  <a:srgbClr val="000000"/>
                </a:solidFill>
                <a:effectLst/>
                <a:ea typeface="Calibri" panose="020F0502020204030204" pitchFamily="34" charset="0"/>
                <a:cs typeface="Times New Roman" panose="02020603050405020304" pitchFamily="18" charset="0"/>
              </a:rPr>
              <a:t>ο</a:t>
            </a:r>
            <a:r>
              <a:rPr lang="el-GR" dirty="0">
                <a:solidFill>
                  <a:srgbClr val="000000"/>
                </a:solidFill>
                <a:effectLst/>
                <a:ea typeface="Calibri" panose="020F0502020204030204" pitchFamily="34" charset="0"/>
                <a:cs typeface="Times New Roman" panose="02020603050405020304" pitchFamily="18" charset="0"/>
              </a:rPr>
              <a:t> αιώνα  στην αντίληψη    της ανοχής του Άλλου   και στην  αρχή    της ανεξιθρησκίας,  που  εξελίχθηκαν   στην αντίληψη   του σεβασμού του Άλλου  και  στην αρχή   της θρησκευτικής ελευθερίας. (Ιωάννης  Σ. Πέτρου, 2005, 31) και στο  διαχωρισμό της θρησκευτική πίστη από τις δημόσιες υποθέσεις. Έτσι πλέον  η   θρησκευτική ελευθερία καθίσταται «ως  ειδικότερη μορφή   της ελευθερίας  της συνείδησης  και της σκέψης» (Π. Φουντεδάκη, 2002 , 189 )</a:t>
            </a:r>
            <a:endParaRPr lang="el-GR" dirty="0">
              <a:ea typeface="Calibri" panose="020F0502020204030204" pitchFamily="34" charset="0"/>
              <a:cs typeface="Times New Roman" panose="02020603050405020304" pitchFamily="18" charset="0"/>
            </a:endParaRPr>
          </a:p>
          <a:p>
            <a:pPr indent="179705" algn="just">
              <a:lnSpc>
                <a:spcPct val="115000"/>
              </a:lnSpc>
              <a:spcAft>
                <a:spcPts val="1000"/>
              </a:spcAft>
              <a:buNone/>
            </a:pPr>
            <a:r>
              <a:rPr lang="el-GR" dirty="0">
                <a:solidFill>
                  <a:srgbClr val="000000"/>
                </a:solidFill>
                <a:effectLst/>
                <a:ea typeface="Calibri" panose="020F0502020204030204" pitchFamily="34" charset="0"/>
                <a:cs typeface="Times New Roman" panose="02020603050405020304" pitchFamily="18" charset="0"/>
              </a:rPr>
              <a:t>Τις τελευταίες δεκαετίες σημαντικές κοινωνικές  και πολιτικές αλλαγές σε παγκόσμιο  και τοπικό πεδίο  και τα νέα κοινωνικά δεδομένα, όπως το φαινόμενο του  θρησκευτικού φονταμενταλισμού, συνέβαλαν  στην παραγωγή  διαφόρων  κειμένων  που αναφέρονται  άμεσα ή έμμεσα στη θρησκευτική ελευθερία και ενέτειναν τον επιστημονικό διάλογο   γύρω από το εν λόγω  θέμα.</a:t>
            </a:r>
            <a:endParaRPr lang="el-GR" dirty="0">
              <a:effectLst/>
              <a:ea typeface="Calibri" panose="020F0502020204030204" pitchFamily="34" charset="0"/>
              <a:cs typeface="Times New Roman" panose="02020603050405020304" pitchFamily="18" charset="0"/>
            </a:endParaRPr>
          </a:p>
        </p:txBody>
      </p:sp>
      <p:pic>
        <p:nvPicPr>
          <p:cNvPr id="2" name="Picture 2" descr="Το Λευκό Κάστρο / ORHAN PAMUK | Skroutz Βιβλία">
            <a:extLst>
              <a:ext uri="{FF2B5EF4-FFF2-40B4-BE49-F238E27FC236}">
                <a16:creationId xmlns:a16="http://schemas.microsoft.com/office/drawing/2014/main" id="{A159C385-E936-7B79-A731-D481DA525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5141220"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6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DB2EF8FB-E7EC-2FCD-DE67-A13DB4C0D9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1D80F8-B938-865B-995B-C4673B1C8C20}"/>
              </a:ext>
            </a:extLst>
          </p:cNvPr>
          <p:cNvSpPr txBox="1"/>
          <p:nvPr/>
        </p:nvSpPr>
        <p:spPr>
          <a:xfrm>
            <a:off x="5497286" y="1487995"/>
            <a:ext cx="6338648" cy="4247317"/>
          </a:xfrm>
          <a:prstGeom prst="rect">
            <a:avLst/>
          </a:prstGeom>
          <a:solidFill>
            <a:schemeClr val="bg1"/>
          </a:solidFill>
          <a:ln w="57150">
            <a:solidFill>
              <a:schemeClr val="tx1"/>
            </a:solidFill>
          </a:ln>
        </p:spPr>
        <p:txBody>
          <a:bodyPr wrap="square">
            <a:spAutoFit/>
          </a:bodyPr>
          <a:lstStyle/>
          <a:p>
            <a:endParaRPr lang="el-GR" dirty="0">
              <a:solidFill>
                <a:srgbClr val="0A0A0A"/>
              </a:solidFill>
            </a:endParaRPr>
          </a:p>
          <a:p>
            <a:pPr algn="just"/>
            <a:r>
              <a:rPr lang="el-GR" dirty="0" err="1"/>
              <a:t>Κοκοσαλάκης</a:t>
            </a:r>
            <a:r>
              <a:rPr lang="el-GR" dirty="0"/>
              <a:t>, Ν. (2002). Παραδοσιακή θρησκεία και κοινωνία στην ύστερη </a:t>
            </a:r>
            <a:r>
              <a:rPr lang="el-GR" dirty="0" err="1"/>
              <a:t>νεωτερικότητα</a:t>
            </a:r>
            <a:r>
              <a:rPr lang="el-GR" dirty="0"/>
              <a:t>. Στο Θ. </a:t>
            </a:r>
            <a:r>
              <a:rPr lang="el-GR" dirty="0" err="1"/>
              <a:t>Λίποβατς</a:t>
            </a:r>
            <a:r>
              <a:rPr lang="el-GR" dirty="0"/>
              <a:t>, Ν. Δεμερτζής, &amp; Β. Γεωργιάδου (</a:t>
            </a:r>
            <a:r>
              <a:rPr lang="el-GR" dirty="0" err="1"/>
              <a:t>Επιμ</a:t>
            </a:r>
            <a:r>
              <a:rPr lang="el-GR" dirty="0"/>
              <a:t>.), </a:t>
            </a:r>
            <a:r>
              <a:rPr lang="el-GR" i="1" dirty="0"/>
              <a:t>Θρησκείες και πολιτική στη </a:t>
            </a:r>
            <a:r>
              <a:rPr lang="el-GR" i="1" dirty="0" err="1"/>
              <a:t>νεωτερικότητα</a:t>
            </a:r>
            <a:r>
              <a:rPr lang="el-GR" dirty="0"/>
              <a:t>. Εκδόσεις Κριτική.</a:t>
            </a:r>
          </a:p>
          <a:p>
            <a:pPr algn="just"/>
            <a:endParaRPr lang="el-GR" dirty="0"/>
          </a:p>
          <a:p>
            <a:pPr algn="just"/>
            <a:r>
              <a:rPr lang="el-GR" dirty="0"/>
              <a:t>Φουντεδάκη, Π. (2002). Θρησκεία και κράτος στην Ευρώπη: </a:t>
            </a:r>
            <a:r>
              <a:rPr lang="el-GR" dirty="0" err="1"/>
              <a:t>Εκκοσμίκευση</a:t>
            </a:r>
            <a:r>
              <a:rPr lang="el-GR" dirty="0"/>
              <a:t> και λειτουργική διαφοροποίηση. Στο Θ. </a:t>
            </a:r>
            <a:r>
              <a:rPr lang="el-GR" dirty="0" err="1"/>
              <a:t>Λίποβατς</a:t>
            </a:r>
            <a:r>
              <a:rPr lang="el-GR" dirty="0"/>
              <a:t>, Ν. Δεμερτζής, &amp; Β. Γεωργιάδου (</a:t>
            </a:r>
            <a:r>
              <a:rPr lang="el-GR" dirty="0" err="1"/>
              <a:t>Επιμ</a:t>
            </a:r>
            <a:r>
              <a:rPr lang="el-GR" dirty="0"/>
              <a:t>.), </a:t>
            </a:r>
            <a:r>
              <a:rPr lang="el-GR" i="1" dirty="0"/>
              <a:t>Θρησκείες και πολιτική στη </a:t>
            </a:r>
            <a:r>
              <a:rPr lang="el-GR" i="1" dirty="0" err="1"/>
              <a:t>νεωτερικότητα</a:t>
            </a:r>
            <a:r>
              <a:rPr lang="el-GR" dirty="0"/>
              <a:t>. Εκδόσεις Κριτική.</a:t>
            </a:r>
          </a:p>
          <a:p>
            <a:pPr algn="just"/>
            <a:endParaRPr lang="el-GR" dirty="0"/>
          </a:p>
          <a:p>
            <a:pPr algn="just"/>
            <a:r>
              <a:rPr lang="el-GR" dirty="0" err="1"/>
              <a:t>Χιωτάκης</a:t>
            </a:r>
            <a:r>
              <a:rPr lang="el-GR" dirty="0"/>
              <a:t>, Σ. (2008). </a:t>
            </a:r>
            <a:r>
              <a:rPr lang="el-GR" dirty="0" err="1"/>
              <a:t>Πολυπολιτισμικότητα</a:t>
            </a:r>
            <a:r>
              <a:rPr lang="el-GR" dirty="0"/>
              <a:t>: Ανάμεσα σε δυο εκδοχές και </a:t>
            </a:r>
            <a:r>
              <a:rPr lang="el-GR" dirty="0" err="1"/>
              <a:t>ιδεότυπους</a:t>
            </a:r>
            <a:r>
              <a:rPr lang="el-GR" dirty="0"/>
              <a:t>. </a:t>
            </a:r>
            <a:r>
              <a:rPr lang="el-GR" i="1" dirty="0"/>
              <a:t>Τετράδια Πολιτικής Επιστήμης</a:t>
            </a:r>
            <a:r>
              <a:rPr lang="el-GR" dirty="0"/>
              <a:t>, </a:t>
            </a:r>
            <a:r>
              <a:rPr lang="el-GR" i="1" dirty="0"/>
              <a:t>5</a:t>
            </a:r>
            <a:r>
              <a:rPr lang="el-GR" dirty="0"/>
              <a:t>, 7-28.</a:t>
            </a:r>
          </a:p>
          <a:p>
            <a:endParaRPr lang="el-GR" dirty="0">
              <a:solidFill>
                <a:srgbClr val="0A0A0A"/>
              </a:solidFill>
            </a:endParaRPr>
          </a:p>
        </p:txBody>
      </p:sp>
      <p:pic>
        <p:nvPicPr>
          <p:cNvPr id="2" name="Picture 2" descr="Το Λευκό Κάστρο / ORHAN PAMUK | Skroutz Βιβλία">
            <a:extLst>
              <a:ext uri="{FF2B5EF4-FFF2-40B4-BE49-F238E27FC236}">
                <a16:creationId xmlns:a16="http://schemas.microsoft.com/office/drawing/2014/main" id="{BD71BC6B-6C33-49B3-900F-B8AECA89B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5141220"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307DF9EE-D99C-356A-6E2B-1841C58C8441}"/>
              </a:ext>
            </a:extLst>
          </p:cNvPr>
          <p:cNvSpPr/>
          <p:nvPr/>
        </p:nvSpPr>
        <p:spPr>
          <a:xfrm>
            <a:off x="5497286" y="404046"/>
            <a:ext cx="642257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a:t>
            </a:r>
            <a:r>
              <a:rPr lang="el-GR" sz="1400" b="1" dirty="0">
                <a:solidFill>
                  <a:srgbClr val="000000"/>
                </a:solidFill>
                <a:ea typeface="Calibri" panose="020F0502020204030204" pitchFamily="34" charset="0"/>
                <a:cs typeface="Times New Roman" panose="02020603050405020304" pitchFamily="18" charset="0"/>
              </a:rPr>
              <a:t>.ΙΙΙ. Ο όρος  «θρησκευτική ελευθερία» </a:t>
            </a:r>
            <a:r>
              <a:rPr lang="el-GR" sz="1400" b="1" dirty="0"/>
              <a:t> : Βιβλιογραφικές Αναφορές </a:t>
            </a:r>
          </a:p>
        </p:txBody>
      </p:sp>
    </p:spTree>
    <p:extLst>
      <p:ext uri="{BB962C8B-B14F-4D97-AF65-F5344CB8AC3E}">
        <p14:creationId xmlns:p14="http://schemas.microsoft.com/office/powerpoint/2010/main" val="2024506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E05AD2-B7DC-461E-8719-F9DB5B30D545}"/>
              </a:ext>
            </a:extLst>
          </p:cNvPr>
          <p:cNvSpPr txBox="1"/>
          <p:nvPr/>
        </p:nvSpPr>
        <p:spPr>
          <a:xfrm>
            <a:off x="4016828" y="1647999"/>
            <a:ext cx="7819106" cy="3562001"/>
          </a:xfrm>
          <a:prstGeom prst="rect">
            <a:avLst/>
          </a:prstGeom>
          <a:solidFill>
            <a:schemeClr val="bg1"/>
          </a:solidFill>
          <a:ln w="38100">
            <a:solidFill>
              <a:schemeClr val="tx1"/>
            </a:solidFill>
          </a:ln>
        </p:spPr>
        <p:txBody>
          <a:bodyPr wrap="square">
            <a:spAutoFit/>
          </a:bodyPr>
          <a:lstStyle/>
          <a:p>
            <a:pPr algn="just">
              <a:lnSpc>
                <a:spcPct val="115000"/>
              </a:lnSpc>
              <a:spcAft>
                <a:spcPts val="1000"/>
              </a:spcAft>
              <a:buNone/>
            </a:pPr>
            <a:r>
              <a:rPr lang="el-G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ΙΙ</a:t>
            </a:r>
            <a:r>
              <a:rPr lang="el-GR" b="1" dirty="0">
                <a:solidFill>
                  <a:srgbClr val="000000"/>
                </a:solidFill>
                <a:effectLst/>
                <a:ea typeface="Calibri" panose="020F0502020204030204" pitchFamily="34" charset="0"/>
                <a:cs typeface="Times New Roman" panose="02020603050405020304" pitchFamily="18" charset="0"/>
              </a:rPr>
              <a:t>.</a:t>
            </a:r>
            <a:r>
              <a:rPr lang="en-US" b="1" dirty="0">
                <a:solidFill>
                  <a:srgbClr val="000000"/>
                </a:solidFill>
                <a:effectLst/>
                <a:ea typeface="Calibri" panose="020F0502020204030204" pitchFamily="34" charset="0"/>
                <a:cs typeface="Times New Roman" panose="02020603050405020304" pitchFamily="18" charset="0"/>
              </a:rPr>
              <a:t>IV</a:t>
            </a:r>
            <a:r>
              <a:rPr lang="el-GR" b="1" dirty="0">
                <a:solidFill>
                  <a:srgbClr val="000000"/>
                </a:solidFill>
                <a:effectLst/>
                <a:ea typeface="Calibri" panose="020F0502020204030204" pitchFamily="34" charset="0"/>
                <a:cs typeface="Times New Roman" panose="02020603050405020304" pitchFamily="18" charset="0"/>
              </a:rPr>
              <a:t>. Ο όρος  «διαπολιτισμική αγωγή» </a:t>
            </a:r>
            <a:endParaRPr lang="el-GR" dirty="0">
              <a:effectLst/>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dirty="0">
                <a:solidFill>
                  <a:srgbClr val="000000"/>
                </a:solidFill>
                <a:effectLst/>
                <a:ea typeface="Calibri" panose="020F0502020204030204" pitchFamily="34" charset="0"/>
                <a:cs typeface="Times New Roman" panose="02020603050405020304" pitchFamily="18" charset="0"/>
              </a:rPr>
              <a:t>«Ο όρος  «διαπολιτισμικός» σημαίνει   «μια  διαδικασία  συνάντησης  αλληλεπίδρασης, αμοιβαίας  συνεργασίας και  παραπέρα  ανάπτυξης  των πολιτισμών» (Μάρκου 1989 στο  Μ. Λιακοπούλου,2006,19)</a:t>
            </a:r>
            <a:endParaRPr lang="el-GR" dirty="0">
              <a:effectLst/>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l-GR" dirty="0">
                <a:solidFill>
                  <a:srgbClr val="000000"/>
                </a:solidFill>
                <a:effectLst/>
                <a:ea typeface="Calibri" panose="020F0502020204030204" pitchFamily="34" charset="0"/>
              </a:rPr>
              <a:t> Η πρόθεση  «διά» στο σύνθετο   διαπολιτισμική, που παραπέμπει   «στην κινητικότητα  ανάμεσα  στους φορείς  διαφορετικών  ταυτοτήτων  και την  πολιτισμική   </a:t>
            </a:r>
            <a:r>
              <a:rPr lang="el-GR" dirty="0" err="1">
                <a:solidFill>
                  <a:srgbClr val="000000"/>
                </a:solidFill>
                <a:effectLst/>
                <a:ea typeface="Calibri" panose="020F0502020204030204" pitchFamily="34" charset="0"/>
              </a:rPr>
              <a:t>όσμωση</a:t>
            </a:r>
            <a:r>
              <a:rPr lang="el-GR" dirty="0">
                <a:solidFill>
                  <a:srgbClr val="000000"/>
                </a:solidFill>
                <a:effectLst/>
                <a:ea typeface="Calibri" panose="020F0502020204030204" pitchFamily="34" charset="0"/>
              </a:rPr>
              <a:t>   που   αυτή   δυνάμει επιτρέπει» επενεργεί  καταλυτικά  στην   «τοποθέτηση   του υποκειμένου  στον  πολιτισμικό   ρόλο  του «άλλου»  και  στη θέαση του   κόσμου   από   αυτή την οπτική   γωνιά»»(</a:t>
            </a:r>
            <a:r>
              <a:rPr lang="el-GR" dirty="0" err="1">
                <a:solidFill>
                  <a:srgbClr val="000000"/>
                </a:solidFill>
                <a:effectLst/>
                <a:ea typeface="Calibri" panose="020F0502020204030204" pitchFamily="34" charset="0"/>
              </a:rPr>
              <a:t>Α.Γκότοβος</a:t>
            </a:r>
            <a:r>
              <a:rPr lang="el-GR" dirty="0">
                <a:solidFill>
                  <a:srgbClr val="000000"/>
                </a:solidFill>
                <a:effectLst/>
                <a:ea typeface="Calibri" panose="020F0502020204030204" pitchFamily="34" charset="0"/>
              </a:rPr>
              <a:t>, 2002,3).</a:t>
            </a:r>
            <a:endParaRPr lang="el-GR" dirty="0">
              <a:solidFill>
                <a:srgbClr val="000000"/>
              </a:solidFill>
              <a:ea typeface="Calibri" panose="020F0502020204030204" pitchFamily="34" charset="0"/>
            </a:endParaRPr>
          </a:p>
          <a:p>
            <a:pPr>
              <a:buNone/>
            </a:pPr>
            <a:endParaRPr lang="el-GR" dirty="0"/>
          </a:p>
        </p:txBody>
      </p:sp>
      <p:pic>
        <p:nvPicPr>
          <p:cNvPr id="2" name="Picture 2" descr="Το Λευκό Κάστρο / ORHAN PAMUK | Skroutz Βιβλία">
            <a:extLst>
              <a:ext uri="{FF2B5EF4-FFF2-40B4-BE49-F238E27FC236}">
                <a16:creationId xmlns:a16="http://schemas.microsoft.com/office/drawing/2014/main" id="{9F0D9579-2467-FD01-D65E-5DA22BC1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3443048"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05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2" descr="Το Λευκό Κάστρο / ORHAN PAMUK | Skroutz Βιβλία">
            <a:extLst>
              <a:ext uri="{FF2B5EF4-FFF2-40B4-BE49-F238E27FC236}">
                <a16:creationId xmlns:a16="http://schemas.microsoft.com/office/drawing/2014/main" id="{E1B7D825-F5BB-F319-088E-A5B9B1BFB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3638991"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57EF1D-D199-A711-0A11-0A422896D2D8}"/>
              </a:ext>
            </a:extLst>
          </p:cNvPr>
          <p:cNvSpPr txBox="1"/>
          <p:nvPr/>
        </p:nvSpPr>
        <p:spPr>
          <a:xfrm>
            <a:off x="4299858" y="955134"/>
            <a:ext cx="7655820" cy="5355312"/>
          </a:xfrm>
          <a:prstGeom prst="rect">
            <a:avLst/>
          </a:prstGeom>
          <a:solidFill>
            <a:schemeClr val="bg1"/>
          </a:solidFill>
          <a:ln w="38100">
            <a:solidFill>
              <a:schemeClr val="tx1"/>
            </a:solidFill>
          </a:ln>
        </p:spPr>
        <p:txBody>
          <a:bodyPr wrap="square">
            <a:spAutoFit/>
          </a:bodyPr>
          <a:lstStyle/>
          <a:p>
            <a:pPr marL="285750" indent="-285750" algn="just">
              <a:buFont typeface="Wingdings" panose="05000000000000000000" pitchFamily="2" charset="2"/>
              <a:buChar char="q"/>
            </a:pPr>
            <a:r>
              <a:rPr lang="el-GR" i="0" dirty="0">
                <a:solidFill>
                  <a:srgbClr val="0A0A0A"/>
                </a:solidFill>
                <a:effectLst/>
              </a:rPr>
              <a:t>Προκειμένου να επιτευχθεί η εν λόγω αλληλεπίδραση, κρίνεται απαραίτητο τα συμβαλλόμενα μέρη να επιδείξουν </a:t>
            </a:r>
            <a:r>
              <a:rPr lang="el-GR" dirty="0">
                <a:solidFill>
                  <a:srgbClr val="0A0A0A"/>
                </a:solidFill>
              </a:rPr>
              <a:t> «</a:t>
            </a:r>
            <a:r>
              <a:rPr lang="el-GR" i="0" dirty="0">
                <a:solidFill>
                  <a:srgbClr val="0A0A0A"/>
                </a:solidFill>
                <a:effectLst/>
              </a:rPr>
              <a:t>αμοιβαιότητα και πραγματική αλληλεγγύη</a:t>
            </a:r>
            <a:r>
              <a:rPr lang="el-GR" dirty="0">
                <a:solidFill>
                  <a:srgbClr val="0A0A0A"/>
                </a:solidFill>
              </a:rPr>
              <a:t>» </a:t>
            </a:r>
            <a:r>
              <a:rPr lang="el-GR" i="0" dirty="0">
                <a:solidFill>
                  <a:srgbClr val="0A0A0A"/>
                </a:solidFill>
                <a:effectLst/>
              </a:rPr>
              <a:t>(</a:t>
            </a:r>
            <a:r>
              <a:rPr lang="el-GR" i="0" dirty="0" err="1">
                <a:solidFill>
                  <a:srgbClr val="0A0A0A"/>
                </a:solidFill>
                <a:effectLst/>
              </a:rPr>
              <a:t>Κανακίδου</a:t>
            </a:r>
            <a:r>
              <a:rPr lang="el-GR" i="0" dirty="0">
                <a:solidFill>
                  <a:srgbClr val="0A0A0A"/>
                </a:solidFill>
                <a:effectLst/>
              </a:rPr>
              <a:t> &amp; Παπαγιάννη, 1994, 21), αναγνωρίζοντας παράλληλα το </a:t>
            </a:r>
            <a:r>
              <a:rPr lang="el-GR" dirty="0">
                <a:solidFill>
                  <a:srgbClr val="0A0A0A"/>
                </a:solidFill>
              </a:rPr>
              <a:t> «</a:t>
            </a:r>
            <a:r>
              <a:rPr lang="el-GR" i="0" dirty="0">
                <a:solidFill>
                  <a:srgbClr val="0A0A0A"/>
                </a:solidFill>
                <a:effectLst/>
              </a:rPr>
              <a:t>πολιτισμικό κεφάλαιο» με το οποίο είναι άρρηκτα συνδεδεμένα.</a:t>
            </a:r>
            <a:r>
              <a:rPr lang="el-GR" dirty="0">
                <a:solidFill>
                  <a:srgbClr val="000000"/>
                </a:solidFill>
                <a:ea typeface="Calibri" panose="020F0502020204030204" pitchFamily="34" charset="0"/>
                <a:cs typeface="Times New Roman" panose="02020603050405020304" pitchFamily="18" charset="0"/>
              </a:rPr>
              <a:t> </a:t>
            </a:r>
          </a:p>
          <a:p>
            <a:pPr algn="just"/>
            <a:endParaRPr lang="el-GR" dirty="0">
              <a:solidFill>
                <a:srgbClr val="000000"/>
              </a:solidFill>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l-GR" dirty="0">
                <a:solidFill>
                  <a:srgbClr val="000000"/>
                </a:solidFill>
                <a:ea typeface="Calibri" panose="020F0502020204030204" pitchFamily="34" charset="0"/>
                <a:cs typeface="Times New Roman" panose="02020603050405020304" pitchFamily="18" charset="0"/>
              </a:rPr>
              <a:t>Σχετικά με το «πολιτισμικό κεφάλαιο» ο Α. </a:t>
            </a:r>
            <a:r>
              <a:rPr lang="el-GR" dirty="0" err="1">
                <a:solidFill>
                  <a:srgbClr val="000000"/>
                </a:solidFill>
                <a:ea typeface="Calibri" panose="020F0502020204030204" pitchFamily="34" charset="0"/>
                <a:cs typeface="Times New Roman" panose="02020603050405020304" pitchFamily="18" charset="0"/>
              </a:rPr>
              <a:t>Γκότοβος</a:t>
            </a:r>
            <a:r>
              <a:rPr lang="el-GR" dirty="0">
                <a:solidFill>
                  <a:srgbClr val="000000"/>
                </a:solidFill>
                <a:ea typeface="Calibri" panose="020F0502020204030204" pitchFamily="34" charset="0"/>
                <a:cs typeface="Times New Roman" panose="02020603050405020304" pitchFamily="18" charset="0"/>
              </a:rPr>
              <a:t> αναφέρει :</a:t>
            </a:r>
          </a:p>
          <a:p>
            <a:pPr marL="285750" indent="-285750" algn="just">
              <a:buFont typeface="Wingdings" panose="05000000000000000000" pitchFamily="2" charset="2"/>
              <a:buChar char="q"/>
            </a:pPr>
            <a:endParaRPr lang="el-GR" dirty="0">
              <a:solidFill>
                <a:srgbClr val="000000"/>
              </a:solidFill>
              <a:ea typeface="Calibri" panose="020F0502020204030204" pitchFamily="34" charset="0"/>
              <a:cs typeface="Times New Roman" panose="02020603050405020304" pitchFamily="18" charset="0"/>
            </a:endParaRPr>
          </a:p>
          <a:p>
            <a:pPr algn="just"/>
            <a:r>
              <a:rPr lang="el-GR" dirty="0">
                <a:solidFill>
                  <a:srgbClr val="000000"/>
                </a:solidFill>
                <a:ea typeface="Calibri" panose="020F0502020204030204" pitchFamily="34" charset="0"/>
                <a:cs typeface="Times New Roman" panose="02020603050405020304" pitchFamily="18" charset="0"/>
              </a:rPr>
              <a:t>[…] τα υποκείμενα, πριν  προσέλθουν  στην  αλληλεπίδραση, πριν συναντηθούν  και  επικοινωνήσουν, είναι  εφοδιασμένα  με  πολιτισμικό   κεφάλαιο   που στην προκειμένη   περίπτωση  συνίσταται σε πεποιθήσεις  </a:t>
            </a:r>
          </a:p>
          <a:p>
            <a:pPr algn="just"/>
            <a:r>
              <a:rPr lang="el-GR" dirty="0">
                <a:solidFill>
                  <a:srgbClr val="000000"/>
                </a:solidFill>
                <a:ea typeface="Calibri" panose="020F0502020204030204" pitchFamily="34" charset="0"/>
                <a:cs typeface="Times New Roman" panose="02020603050405020304" pitchFamily="18" charset="0"/>
              </a:rPr>
              <a:t>(α) για το  γεγονός της διαφοράς ανάμεσα σε άτομα που ανήκουν σε διαφορετικές  συλλογικότητες  </a:t>
            </a:r>
          </a:p>
          <a:p>
            <a:pPr algn="just"/>
            <a:r>
              <a:rPr lang="el-GR" dirty="0">
                <a:solidFill>
                  <a:srgbClr val="000000"/>
                </a:solidFill>
                <a:ea typeface="Calibri" panose="020F0502020204030204" pitchFamily="34" charset="0"/>
                <a:cs typeface="Times New Roman" panose="02020603050405020304" pitchFamily="18" charset="0"/>
              </a:rPr>
              <a:t>(β) για το είδος  της διαφοράς  και </a:t>
            </a:r>
          </a:p>
          <a:p>
            <a:pPr algn="just"/>
            <a:r>
              <a:rPr lang="el-GR" dirty="0">
                <a:solidFill>
                  <a:srgbClr val="000000"/>
                </a:solidFill>
                <a:ea typeface="Calibri" panose="020F0502020204030204" pitchFamily="34" charset="0"/>
                <a:cs typeface="Times New Roman" panose="02020603050405020304" pitchFamily="18" charset="0"/>
              </a:rPr>
              <a:t>(γ)  για τον  κανονιστικό  χαρακτήρα  της διαφορά, για το γεγονός  δηλαδή   ότι η  αναγνώριση  διαφοράς  υπόκειται   σε κοινωνικές πιέσεις, αντιστοιχεί   σε προσδοκίες  των άλλων   και εκλαμβάνεται   η  ίδια η αναγνώριση  πλέον, όχι η διαφορά, ως δείκτης «κανονικότητας» της συμπεριφοράς </a:t>
            </a:r>
            <a:r>
              <a:rPr lang="el-GR" dirty="0" err="1">
                <a:solidFill>
                  <a:srgbClr val="000000"/>
                </a:solidFill>
                <a:ea typeface="Calibri" panose="020F0502020204030204" pitchFamily="34" charset="0"/>
                <a:cs typeface="Times New Roman" panose="02020603050405020304" pitchFamily="18" charset="0"/>
              </a:rPr>
              <a:t>αναγνωρίζοντος</a:t>
            </a:r>
            <a:r>
              <a:rPr lang="el-GR" dirty="0">
                <a:solidFill>
                  <a:srgbClr val="000000"/>
                </a:solidFill>
                <a:ea typeface="Calibri" panose="020F0502020204030204" pitchFamily="34" charset="0"/>
                <a:cs typeface="Times New Roman" panose="02020603050405020304" pitchFamily="18" charset="0"/>
              </a:rPr>
              <a:t> υποκειμένου.» (Α. </a:t>
            </a:r>
            <a:r>
              <a:rPr lang="el-GR" dirty="0" err="1">
                <a:solidFill>
                  <a:srgbClr val="000000"/>
                </a:solidFill>
                <a:ea typeface="Calibri" panose="020F0502020204030204" pitchFamily="34" charset="0"/>
                <a:cs typeface="Times New Roman" panose="02020603050405020304" pitchFamily="18" charset="0"/>
              </a:rPr>
              <a:t>Γκότοβος</a:t>
            </a:r>
            <a:r>
              <a:rPr lang="el-GR" dirty="0">
                <a:solidFill>
                  <a:srgbClr val="000000"/>
                </a:solidFill>
                <a:ea typeface="Calibri" panose="020F0502020204030204" pitchFamily="34" charset="0"/>
                <a:cs typeface="Times New Roman" panose="02020603050405020304" pitchFamily="18" charset="0"/>
              </a:rPr>
              <a:t>, 2002,23-24) </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1355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C7CBDB9A-7858-4D57-E547-4160A27B4D62}"/>
            </a:ext>
          </a:extLst>
        </p:cNvPr>
        <p:cNvGrpSpPr/>
        <p:nvPr/>
      </p:nvGrpSpPr>
      <p:grpSpPr>
        <a:xfrm>
          <a:off x="0" y="0"/>
          <a:ext cx="0" cy="0"/>
          <a:chOff x="0" y="0"/>
          <a:chExt cx="0" cy="0"/>
        </a:xfrm>
      </p:grpSpPr>
      <p:pic>
        <p:nvPicPr>
          <p:cNvPr id="2" name="Picture 2" descr="Το Λευκό Κάστρο / ORHAN PAMUK | Skroutz Βιβλία">
            <a:extLst>
              <a:ext uri="{FF2B5EF4-FFF2-40B4-BE49-F238E27FC236}">
                <a16:creationId xmlns:a16="http://schemas.microsoft.com/office/drawing/2014/main" id="{20EB9076-D9E7-D7BF-448B-F1A2E79D7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05695" y="317537"/>
            <a:ext cx="2136762"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9BEB2E-ECD6-863F-39AA-5E0C26612EBB}"/>
              </a:ext>
            </a:extLst>
          </p:cNvPr>
          <p:cNvSpPr txBox="1"/>
          <p:nvPr/>
        </p:nvSpPr>
        <p:spPr>
          <a:xfrm>
            <a:off x="2340429" y="1028342"/>
            <a:ext cx="9745876" cy="4801314"/>
          </a:xfrm>
          <a:prstGeom prst="rect">
            <a:avLst/>
          </a:prstGeom>
          <a:solidFill>
            <a:schemeClr val="bg1"/>
          </a:solidFill>
          <a:ln w="38100">
            <a:solidFill>
              <a:schemeClr val="tx1"/>
            </a:solidFill>
          </a:ln>
        </p:spPr>
        <p:txBody>
          <a:bodyPr wrap="square">
            <a:spAutoFit/>
          </a:bodyPr>
          <a:lstStyle/>
          <a:p>
            <a:pPr marL="285750" indent="-285750" algn="just">
              <a:buFont typeface="Wingdings" panose="05000000000000000000" pitchFamily="2" charset="2"/>
              <a:buChar char="q"/>
            </a:pPr>
            <a:r>
              <a:rPr lang="el-GR" dirty="0">
                <a:solidFill>
                  <a:srgbClr val="000000"/>
                </a:solidFill>
                <a:ea typeface="Calibri" panose="020F0502020204030204" pitchFamily="34" charset="0"/>
                <a:cs typeface="Times New Roman" panose="02020603050405020304" pitchFamily="18" charset="0"/>
              </a:rPr>
              <a:t>Ο όρος  «</a:t>
            </a:r>
            <a:r>
              <a:rPr lang="el-GR" dirty="0" err="1">
                <a:solidFill>
                  <a:srgbClr val="000000"/>
                </a:solidFill>
                <a:ea typeface="Calibri" panose="020F0502020204030204" pitchFamily="34" charset="0"/>
                <a:cs typeface="Times New Roman" panose="02020603050405020304" pitchFamily="18" charset="0"/>
              </a:rPr>
              <a:t>πολυπολιτισμικότητα</a:t>
            </a:r>
            <a:r>
              <a:rPr lang="el-GR" dirty="0">
                <a:solidFill>
                  <a:srgbClr val="000000"/>
                </a:solidFill>
                <a:ea typeface="Calibri" panose="020F0502020204030204" pitchFamily="34" charset="0"/>
                <a:cs typeface="Times New Roman" panose="02020603050405020304" pitchFamily="18" charset="0"/>
              </a:rPr>
              <a:t>/</a:t>
            </a:r>
            <a:r>
              <a:rPr lang="en-US" dirty="0">
                <a:solidFill>
                  <a:srgbClr val="000000"/>
                </a:solidFill>
                <a:ea typeface="Calibri" panose="020F0502020204030204" pitchFamily="34" charset="0"/>
                <a:cs typeface="Times New Roman" panose="02020603050405020304" pitchFamily="18" charset="0"/>
              </a:rPr>
              <a:t>multiculturalism</a:t>
            </a:r>
            <a:r>
              <a:rPr lang="el-GR" dirty="0">
                <a:solidFill>
                  <a:srgbClr val="000000"/>
                </a:solidFill>
                <a:ea typeface="Calibri" panose="020F0502020204030204" pitchFamily="34" charset="0"/>
                <a:cs typeface="Times New Roman" panose="02020603050405020304" pitchFamily="18" charset="0"/>
              </a:rPr>
              <a:t>»   σημαίνει   μια  «κοινωνική   κατάσταση, κατά  την οποία  συμβιώνουν   άτομα  διαφορετικής  εθνικής  και πολιτισμικής  προέλευσης, των οποίων οι πολιτισμοί συνυπάρχουν» (Μ. Λιακοπούλου,2006,17), «μια πρόταση   που καλύπτει   την ειρηνική  συνύπαρξη διαφορετικών  πολιτιστικά, θρησκευτικά ή εθνικά  ομάδων   και ατόμων» (Ιωάννης Σ. Πέτρου, 2005 ,19) </a:t>
            </a:r>
          </a:p>
          <a:p>
            <a:pPr marL="285750" indent="-285750" algn="just">
              <a:buFont typeface="Wingdings" panose="05000000000000000000" pitchFamily="2" charset="2"/>
              <a:buChar char="q"/>
            </a:pPr>
            <a:endParaRPr lang="el-GR" dirty="0">
              <a:solidFill>
                <a:srgbClr val="000000"/>
              </a:solidFill>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l-GR" dirty="0">
                <a:solidFill>
                  <a:srgbClr val="000000"/>
                </a:solidFill>
                <a:ea typeface="Calibri" panose="020F0502020204030204" pitchFamily="34" charset="0"/>
                <a:cs typeface="Times New Roman" panose="02020603050405020304" pitchFamily="18" charset="0"/>
              </a:rPr>
              <a:t>Η πολυπολιτισμική  επικοινωνία  επιβάλλει   «την εξερεύνηση   αυτών   των  πολιτισμικών  στοιχείων   που  περισσότερο   </a:t>
            </a:r>
            <a:r>
              <a:rPr lang="el-GR" dirty="0" err="1">
                <a:solidFill>
                  <a:srgbClr val="000000"/>
                </a:solidFill>
                <a:ea typeface="Calibri" panose="020F0502020204030204" pitchFamily="34" charset="0"/>
                <a:cs typeface="Times New Roman" panose="02020603050405020304" pitchFamily="18" charset="0"/>
              </a:rPr>
              <a:t>απ</a:t>
            </a:r>
            <a:r>
              <a:rPr lang="el-GR" dirty="0">
                <a:solidFill>
                  <a:srgbClr val="000000"/>
                </a:solidFill>
                <a:ea typeface="Calibri" panose="020F0502020204030204" pitchFamily="34" charset="0"/>
                <a:cs typeface="Times New Roman" panose="02020603050405020304" pitchFamily="18" charset="0"/>
              </a:rPr>
              <a:t> όλα  τα  άλλα  επιδρούν, όταν  τα μέλη δύο  διαφορετικών  πολιτισμών έρχονται σε μια διαπροσωπική  επαφή» (</a:t>
            </a:r>
            <a:r>
              <a:rPr lang="en-US" dirty="0">
                <a:solidFill>
                  <a:srgbClr val="000000"/>
                </a:solidFill>
                <a:ea typeface="Calibri" panose="020F0502020204030204" pitchFamily="34" charset="0"/>
                <a:cs typeface="Times New Roman" panose="02020603050405020304" pitchFamily="18" charset="0"/>
              </a:rPr>
              <a:t>Samovar</a:t>
            </a:r>
            <a:r>
              <a:rPr lang="el-GR" dirty="0">
                <a:solidFill>
                  <a:srgbClr val="000000"/>
                </a:solidFill>
                <a:ea typeface="Calibri" panose="020F0502020204030204" pitchFamily="34" charset="0"/>
                <a:cs typeface="Times New Roman" panose="02020603050405020304" pitchFamily="18" charset="0"/>
              </a:rPr>
              <a:t> &amp; </a:t>
            </a:r>
            <a:r>
              <a:rPr lang="en-US" dirty="0">
                <a:solidFill>
                  <a:srgbClr val="000000"/>
                </a:solidFill>
                <a:ea typeface="Calibri" panose="020F0502020204030204" pitchFamily="34" charset="0"/>
                <a:cs typeface="Times New Roman" panose="02020603050405020304" pitchFamily="18" charset="0"/>
              </a:rPr>
              <a:t>Porter</a:t>
            </a:r>
            <a:r>
              <a:rPr lang="el-GR" dirty="0">
                <a:solidFill>
                  <a:srgbClr val="000000"/>
                </a:solidFill>
                <a:ea typeface="Calibri" panose="020F0502020204030204" pitchFamily="34" charset="0"/>
                <a:cs typeface="Times New Roman" panose="02020603050405020304" pitchFamily="18" charset="0"/>
              </a:rPr>
              <a:t>, 1944, στο  Ι. </a:t>
            </a:r>
            <a:r>
              <a:rPr lang="el-GR" dirty="0" err="1">
                <a:solidFill>
                  <a:srgbClr val="000000"/>
                </a:solidFill>
                <a:ea typeface="Calibri" panose="020F0502020204030204" pitchFamily="34" charset="0"/>
                <a:cs typeface="Times New Roman" panose="02020603050405020304" pitchFamily="18" charset="0"/>
              </a:rPr>
              <a:t>Σπιθουράκη</a:t>
            </a:r>
            <a:r>
              <a:rPr lang="el-GR" dirty="0">
                <a:solidFill>
                  <a:srgbClr val="000000"/>
                </a:solidFill>
                <a:ea typeface="Calibri" panose="020F0502020204030204" pitchFamily="34" charset="0"/>
                <a:cs typeface="Times New Roman" panose="02020603050405020304" pitchFamily="18" charset="0"/>
              </a:rPr>
              <a:t>, </a:t>
            </a:r>
            <a:r>
              <a:rPr lang="el-GR" dirty="0" err="1">
                <a:solidFill>
                  <a:srgbClr val="000000"/>
                </a:solidFill>
                <a:ea typeface="Calibri" panose="020F0502020204030204" pitchFamily="34" charset="0"/>
                <a:cs typeface="Times New Roman" panose="02020603050405020304" pitchFamily="18" charset="0"/>
              </a:rPr>
              <a:t>Κατσίλης</a:t>
            </a:r>
            <a:r>
              <a:rPr lang="el-GR" dirty="0">
                <a:solidFill>
                  <a:srgbClr val="000000"/>
                </a:solidFill>
                <a:ea typeface="Calibri" panose="020F0502020204030204" pitchFamily="34" charset="0"/>
                <a:cs typeface="Times New Roman" panose="02020603050405020304" pitchFamily="18" charset="0"/>
              </a:rPr>
              <a:t>  &amp; </a:t>
            </a:r>
            <a:r>
              <a:rPr lang="el-GR" dirty="0" err="1">
                <a:solidFill>
                  <a:srgbClr val="000000"/>
                </a:solidFill>
                <a:ea typeface="Calibri" panose="020F0502020204030204" pitchFamily="34" charset="0"/>
                <a:cs typeface="Times New Roman" panose="02020603050405020304" pitchFamily="18" charset="0"/>
              </a:rPr>
              <a:t>Μουσταῒρας</a:t>
            </a:r>
            <a:r>
              <a:rPr lang="el-GR" dirty="0">
                <a:solidFill>
                  <a:srgbClr val="000000"/>
                </a:solidFill>
                <a:ea typeface="Calibri" panose="020F0502020204030204" pitchFamily="34" charset="0"/>
                <a:cs typeface="Times New Roman" panose="02020603050405020304" pitchFamily="18" charset="0"/>
              </a:rPr>
              <a:t> 1997,169).</a:t>
            </a:r>
          </a:p>
          <a:p>
            <a:pPr algn="just"/>
            <a:endParaRPr lang="el-GR" dirty="0">
              <a:solidFill>
                <a:srgbClr val="000000"/>
              </a:solidFill>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l-GR" dirty="0">
                <a:solidFill>
                  <a:srgbClr val="000000"/>
                </a:solidFill>
                <a:ea typeface="Calibri" panose="020F0502020204030204" pitchFamily="34" charset="0"/>
                <a:cs typeface="Times New Roman" panose="02020603050405020304" pitchFamily="18" charset="0"/>
              </a:rPr>
              <a:t>Η έννοια  της διαπολιτισμικής αγωγής απορρέει  από την πεποίθηση   ότι όλοι οι άνθρωποι είναι ίσοι (Ε. </a:t>
            </a:r>
            <a:r>
              <a:rPr lang="el-GR" dirty="0" err="1">
                <a:solidFill>
                  <a:srgbClr val="000000"/>
                </a:solidFill>
                <a:ea typeface="Calibri" panose="020F0502020204030204" pitchFamily="34" charset="0"/>
                <a:cs typeface="Times New Roman" panose="02020603050405020304" pitchFamily="18" charset="0"/>
              </a:rPr>
              <a:t>Κανακίδου</a:t>
            </a:r>
            <a:r>
              <a:rPr lang="el-GR" dirty="0">
                <a:solidFill>
                  <a:srgbClr val="000000"/>
                </a:solidFill>
                <a:ea typeface="Calibri" panose="020F0502020204030204" pitchFamily="34" charset="0"/>
                <a:cs typeface="Times New Roman" panose="02020603050405020304" pitchFamily="18" charset="0"/>
              </a:rPr>
              <a:t>  &amp; Κ. Παπαγιάννη, 1994). Στο πλαίσιο της διαπολιτισμικής αγωγής δεν νομιμοποιείται η περιχαράκωση και διατήρηση  της διαχωριστικής γραμμής «εμείς/άλλοι»  ως ηθική αξία.  Αντίθετα καθίσταται   εκ των ων  ουκ άνευ  η αποδοχή  και  ενεργοποίηση  του αξιώματος της ισοτιμίας  των πολιτισμών   και του δικαιώματος στην προβολή, συντήρηση, αναπαραγωγή  της διαφορετικότητας. (Α. </a:t>
            </a:r>
            <a:r>
              <a:rPr lang="el-GR" dirty="0" err="1">
                <a:solidFill>
                  <a:srgbClr val="000000"/>
                </a:solidFill>
                <a:ea typeface="Calibri" panose="020F0502020204030204" pitchFamily="34" charset="0"/>
                <a:cs typeface="Times New Roman" panose="02020603050405020304" pitchFamily="18" charset="0"/>
              </a:rPr>
              <a:t>Γκότοβος</a:t>
            </a:r>
            <a:r>
              <a:rPr lang="el-GR" dirty="0">
                <a:solidFill>
                  <a:srgbClr val="000000"/>
                </a:solidFill>
                <a:ea typeface="Calibri" panose="020F0502020204030204" pitchFamily="34" charset="0"/>
                <a:cs typeface="Times New Roman" panose="02020603050405020304" pitchFamily="18" charset="0"/>
              </a:rPr>
              <a:t>, 2002 )</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09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360622AB-AE61-283E-17D2-395559AFFD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820A7D-CAF4-BB61-4782-EC94DF007E7F}"/>
              </a:ext>
            </a:extLst>
          </p:cNvPr>
          <p:cNvSpPr>
            <a:spLocks noChangeArrowheads="1"/>
          </p:cNvSpPr>
          <p:nvPr/>
        </p:nvSpPr>
        <p:spPr bwMode="auto">
          <a:xfrm flipH="1">
            <a:off x="5094513" y="1830016"/>
            <a:ext cx="6918959" cy="4637102"/>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i="0" u="none" strike="noStrike" cap="none" normalizeH="0" baseline="0" dirty="0">
              <a:ln>
                <a:noFill/>
              </a:ln>
              <a:solidFill>
                <a:srgbClr val="0A0A0A"/>
              </a:solidFill>
              <a:effectLst/>
              <a:latin typeface="+mn-lt"/>
            </a:endParaRPr>
          </a:p>
          <a:p>
            <a:pPr defTabSz="914400"/>
            <a:r>
              <a:rPr lang="el-GR" altLang="el-GR" sz="1600" dirty="0" err="1">
                <a:solidFill>
                  <a:srgbClr val="0A0A0A"/>
                </a:solidFill>
                <a:latin typeface="+mn-lt"/>
              </a:rPr>
              <a:t>Γκότοβος</a:t>
            </a:r>
            <a:r>
              <a:rPr lang="el-GR" altLang="el-GR" sz="1600" dirty="0">
                <a:solidFill>
                  <a:srgbClr val="0A0A0A"/>
                </a:solidFill>
                <a:latin typeface="+mn-lt"/>
              </a:rPr>
              <a:t>, Α. (2002). </a:t>
            </a:r>
            <a:r>
              <a:rPr lang="el-GR" altLang="el-GR" sz="1600" i="1" dirty="0">
                <a:solidFill>
                  <a:srgbClr val="0A0A0A"/>
                </a:solidFill>
                <a:latin typeface="+mn-lt"/>
              </a:rPr>
              <a:t>Εκπαίδευση και ετερότητα: Ζητήματα διαπολιτισμικής παιδαγωγικής.</a:t>
            </a:r>
            <a:r>
              <a:rPr lang="el-GR" altLang="el-GR" sz="1600" dirty="0">
                <a:solidFill>
                  <a:srgbClr val="0A0A0A"/>
                </a:solidFill>
                <a:latin typeface="+mn-lt"/>
              </a:rPr>
              <a:t> Μεταίχμιο.</a:t>
            </a:r>
          </a:p>
          <a:p>
            <a:pPr defTabSz="914400"/>
            <a:endParaRPr lang="el-GR" altLang="el-GR" sz="1600" dirty="0">
              <a:solidFill>
                <a:srgbClr val="0A0A0A"/>
              </a:solidFill>
              <a:latin typeface="+mn-lt"/>
            </a:endParaRPr>
          </a:p>
          <a:p>
            <a:pPr defTabSz="914400"/>
            <a:r>
              <a:rPr lang="el-GR" altLang="el-GR" sz="1600" dirty="0" err="1">
                <a:solidFill>
                  <a:srgbClr val="0A0A0A"/>
                </a:solidFill>
                <a:latin typeface="+mn-lt"/>
              </a:rPr>
              <a:t>Κανακίδου</a:t>
            </a:r>
            <a:r>
              <a:rPr lang="el-GR" altLang="el-GR" sz="1600" dirty="0">
                <a:solidFill>
                  <a:srgbClr val="0A0A0A"/>
                </a:solidFill>
                <a:latin typeface="+mn-lt"/>
              </a:rPr>
              <a:t>, Ε., &amp; Παπαγιάννη, Β. (1994). </a:t>
            </a:r>
            <a:r>
              <a:rPr lang="el-GR" altLang="el-GR" sz="1600" i="1" dirty="0">
                <a:solidFill>
                  <a:srgbClr val="0A0A0A"/>
                </a:solidFill>
                <a:latin typeface="+mn-lt"/>
              </a:rPr>
              <a:t>Διαπολιτισμική αγωγή.</a:t>
            </a:r>
            <a:r>
              <a:rPr lang="el-GR" altLang="el-GR" sz="1600" dirty="0">
                <a:solidFill>
                  <a:srgbClr val="0A0A0A"/>
                </a:solidFill>
                <a:latin typeface="+mn-lt"/>
              </a:rPr>
              <a:t> Ελληνικά Γράμματα.</a:t>
            </a: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600" dirty="0">
              <a:solidFill>
                <a:srgbClr val="0A0A0A"/>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i="0" u="none" strike="noStrike" cap="none" normalizeH="0" baseline="0" dirty="0">
                <a:ln>
                  <a:noFill/>
                </a:ln>
                <a:solidFill>
                  <a:srgbClr val="0A0A0A"/>
                </a:solidFill>
                <a:effectLst/>
                <a:latin typeface="+mn-lt"/>
              </a:rPr>
              <a:t>Λιακοπούλου, Μ. (2006). </a:t>
            </a:r>
            <a:r>
              <a:rPr kumimoji="0" lang="el-GR" altLang="el-GR" sz="1600" i="1" u="none" strike="noStrike" cap="none" normalizeH="0" baseline="0" dirty="0">
                <a:ln>
                  <a:noFill/>
                </a:ln>
                <a:solidFill>
                  <a:srgbClr val="0A0A0A"/>
                </a:solidFill>
                <a:effectLst/>
                <a:latin typeface="+mn-lt"/>
              </a:rPr>
              <a:t>Η διαπολιτισμική διάσταση στην εκπαίδευση των εκπαιδευτικών: Θεωρητική και εμπειρική προσέγγιση.</a:t>
            </a:r>
            <a:r>
              <a:rPr kumimoji="0" lang="el-GR" altLang="el-GR" sz="1600" i="0" u="none" strike="noStrike" cap="none" normalizeH="0" baseline="0" dirty="0">
                <a:ln>
                  <a:noFill/>
                </a:ln>
                <a:solidFill>
                  <a:srgbClr val="0A0A0A"/>
                </a:solidFill>
                <a:effectLst/>
                <a:latin typeface="+mn-lt"/>
              </a:rPr>
              <a:t> Εκδοτικός Οίκος Αδελφών Κυριακίδη.</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i="0" u="none" strike="noStrike" cap="none" normalizeH="0" baseline="0" dirty="0">
              <a:ln>
                <a:noFill/>
              </a:ln>
              <a:solidFill>
                <a:srgbClr val="0A0A0A"/>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i="0" u="none" strike="noStrike" cap="none" normalizeH="0" baseline="0" dirty="0">
                <a:ln>
                  <a:noFill/>
                </a:ln>
                <a:solidFill>
                  <a:srgbClr val="0A0A0A"/>
                </a:solidFill>
                <a:effectLst/>
                <a:latin typeface="+mn-lt"/>
              </a:rPr>
              <a:t>Πέτρου, Ι. (2003). </a:t>
            </a:r>
            <a:r>
              <a:rPr kumimoji="0" lang="el-GR" altLang="el-GR" sz="1600" i="1" u="none" strike="noStrike" cap="none" normalizeH="0" baseline="0" dirty="0" err="1">
                <a:ln>
                  <a:noFill/>
                </a:ln>
                <a:solidFill>
                  <a:srgbClr val="0A0A0A"/>
                </a:solidFill>
                <a:effectLst/>
                <a:latin typeface="+mn-lt"/>
              </a:rPr>
              <a:t>Πολυπολιτισμικότητα</a:t>
            </a:r>
            <a:r>
              <a:rPr kumimoji="0" lang="el-GR" altLang="el-GR" sz="1600" i="1" u="none" strike="noStrike" cap="none" normalizeH="0" baseline="0" dirty="0">
                <a:ln>
                  <a:noFill/>
                </a:ln>
                <a:solidFill>
                  <a:srgbClr val="0A0A0A"/>
                </a:solidFill>
                <a:effectLst/>
                <a:latin typeface="+mn-lt"/>
              </a:rPr>
              <a:t> και θρησκευτική ελευθερία.</a:t>
            </a:r>
            <a:r>
              <a:rPr kumimoji="0" lang="el-GR" altLang="el-GR" sz="1600" i="0" u="none" strike="noStrike" cap="none" normalizeH="0" baseline="0" dirty="0">
                <a:ln>
                  <a:noFill/>
                </a:ln>
                <a:solidFill>
                  <a:srgbClr val="0A0A0A"/>
                </a:solidFill>
                <a:effectLst/>
                <a:latin typeface="+mn-lt"/>
              </a:rPr>
              <a:t> Παρατηρητής.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i="0" u="none" strike="noStrike" cap="none" normalizeH="0" baseline="0" dirty="0">
              <a:ln>
                <a:noFill/>
              </a:ln>
              <a:solidFill>
                <a:srgbClr val="0A0A0A"/>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i="0" u="none" strike="noStrike" cap="none" normalizeH="0" baseline="0" dirty="0" err="1">
                <a:ln>
                  <a:noFill/>
                </a:ln>
                <a:solidFill>
                  <a:srgbClr val="0A0A0A"/>
                </a:solidFill>
                <a:effectLst/>
                <a:latin typeface="+mn-lt"/>
              </a:rPr>
              <a:t>Σπινθουράκη</a:t>
            </a:r>
            <a:r>
              <a:rPr kumimoji="0" lang="el-GR" altLang="el-GR" sz="1600" i="0" u="none" strike="noStrike" cap="none" normalizeH="0" baseline="0" dirty="0">
                <a:ln>
                  <a:noFill/>
                </a:ln>
                <a:solidFill>
                  <a:srgbClr val="0A0A0A"/>
                </a:solidFill>
                <a:effectLst/>
                <a:latin typeface="+mn-lt"/>
              </a:rPr>
              <a:t>, Ι., </a:t>
            </a:r>
            <a:r>
              <a:rPr kumimoji="0" lang="el-GR" altLang="el-GR" sz="1600" i="0" u="none" strike="noStrike" cap="none" normalizeH="0" baseline="0" dirty="0" err="1">
                <a:ln>
                  <a:noFill/>
                </a:ln>
                <a:solidFill>
                  <a:srgbClr val="0A0A0A"/>
                </a:solidFill>
                <a:effectLst/>
                <a:latin typeface="+mn-lt"/>
              </a:rPr>
              <a:t>Κατσιλλής</a:t>
            </a:r>
            <a:r>
              <a:rPr kumimoji="0" lang="el-GR" altLang="el-GR" sz="1600" i="0" u="none" strike="noStrike" cap="none" normalizeH="0" baseline="0" dirty="0">
                <a:ln>
                  <a:noFill/>
                </a:ln>
                <a:solidFill>
                  <a:srgbClr val="0A0A0A"/>
                </a:solidFill>
                <a:effectLst/>
                <a:latin typeface="+mn-lt"/>
              </a:rPr>
              <a:t>, Ι., &amp; </a:t>
            </a:r>
            <a:r>
              <a:rPr kumimoji="0" lang="el-GR" altLang="el-GR" sz="1600" i="0" u="none" strike="noStrike" cap="none" normalizeH="0" baseline="0" dirty="0" err="1">
                <a:ln>
                  <a:noFill/>
                </a:ln>
                <a:solidFill>
                  <a:srgbClr val="0A0A0A"/>
                </a:solidFill>
                <a:effectLst/>
                <a:latin typeface="+mn-lt"/>
              </a:rPr>
              <a:t>Μουσταΐρας</a:t>
            </a:r>
            <a:r>
              <a:rPr kumimoji="0" lang="el-GR" altLang="el-GR" sz="1600" i="0" u="none" strike="noStrike" cap="none" normalizeH="0" baseline="0" dirty="0">
                <a:ln>
                  <a:noFill/>
                </a:ln>
                <a:solidFill>
                  <a:srgbClr val="0A0A0A"/>
                </a:solidFill>
                <a:effectLst/>
                <a:latin typeface="+mn-lt"/>
              </a:rPr>
              <a:t>, Π. (1997). Ο ρόλος της γλώσσας και του πολιτισμού στη διαπολιτισμική επικοινωνία. Στο Π. </a:t>
            </a:r>
            <a:r>
              <a:rPr kumimoji="0" lang="el-GR" altLang="el-GR" sz="1600" i="0" u="none" strike="noStrike" cap="none" normalizeH="0" baseline="0" dirty="0" err="1">
                <a:ln>
                  <a:noFill/>
                </a:ln>
                <a:solidFill>
                  <a:srgbClr val="0A0A0A"/>
                </a:solidFill>
                <a:effectLst/>
                <a:latin typeface="+mn-lt"/>
              </a:rPr>
              <a:t>Γεωργογιάννης</a:t>
            </a:r>
            <a:r>
              <a:rPr kumimoji="0" lang="el-GR" altLang="el-GR" sz="1600" i="0" u="none" strike="noStrike" cap="none" normalizeH="0" baseline="0" dirty="0">
                <a:ln>
                  <a:noFill/>
                </a:ln>
                <a:solidFill>
                  <a:srgbClr val="0A0A0A"/>
                </a:solidFill>
                <a:effectLst/>
                <a:latin typeface="+mn-lt"/>
              </a:rPr>
              <a:t> (</a:t>
            </a:r>
            <a:r>
              <a:rPr kumimoji="0" lang="el-GR" altLang="el-GR" sz="1600" i="0" u="none" strike="noStrike" cap="none" normalizeH="0" baseline="0" dirty="0" err="1">
                <a:ln>
                  <a:noFill/>
                </a:ln>
                <a:solidFill>
                  <a:srgbClr val="0A0A0A"/>
                </a:solidFill>
                <a:effectLst/>
                <a:latin typeface="+mn-lt"/>
              </a:rPr>
              <a:t>Επιμ</a:t>
            </a:r>
            <a:r>
              <a:rPr kumimoji="0" lang="el-GR" altLang="el-GR" sz="1600" i="0" u="none" strike="noStrike" cap="none" normalizeH="0" baseline="0" dirty="0">
                <a:ln>
                  <a:noFill/>
                </a:ln>
                <a:solidFill>
                  <a:srgbClr val="0A0A0A"/>
                </a:solidFill>
                <a:effectLst/>
                <a:latin typeface="+mn-lt"/>
              </a:rPr>
              <a:t>.), </a:t>
            </a:r>
            <a:r>
              <a:rPr kumimoji="0" lang="el-GR" altLang="el-GR" sz="1600" i="1" u="none" strike="noStrike" cap="none" normalizeH="0" baseline="0" dirty="0">
                <a:ln>
                  <a:noFill/>
                </a:ln>
                <a:solidFill>
                  <a:srgbClr val="0A0A0A"/>
                </a:solidFill>
                <a:effectLst/>
                <a:latin typeface="+mn-lt"/>
              </a:rPr>
              <a:t>Εκπαίδευση και διαπολιτισμική επικοινωνία: 1ο Διαβαλκανικό Συνέδριο: Πρακτικά (Πάτρα 3-5 Μαΐου 1996)</a:t>
            </a:r>
            <a:r>
              <a:rPr kumimoji="0" lang="el-GR" altLang="el-GR" sz="1600" i="0" u="none" strike="noStrike" cap="none" normalizeH="0" baseline="0" dirty="0">
                <a:ln>
                  <a:noFill/>
                </a:ln>
                <a:solidFill>
                  <a:srgbClr val="0A0A0A"/>
                </a:solidFill>
                <a:effectLst/>
                <a:latin typeface="+mn-lt"/>
              </a:rPr>
              <a:t> (</a:t>
            </a:r>
            <a:r>
              <a:rPr kumimoji="0" lang="el-GR" altLang="el-GR" sz="1600" i="0" u="none" strike="noStrike" cap="none" normalizeH="0" baseline="0" dirty="0" err="1">
                <a:ln>
                  <a:noFill/>
                </a:ln>
                <a:solidFill>
                  <a:srgbClr val="0A0A0A"/>
                </a:solidFill>
                <a:effectLst/>
                <a:latin typeface="+mn-lt"/>
              </a:rPr>
              <a:t>σσ</a:t>
            </a:r>
            <a:r>
              <a:rPr kumimoji="0" lang="el-GR" altLang="el-GR" sz="1600" i="0" u="none" strike="noStrike" cap="none" normalizeH="0" baseline="0" dirty="0">
                <a:ln>
                  <a:noFill/>
                </a:ln>
                <a:solidFill>
                  <a:srgbClr val="0A0A0A"/>
                </a:solidFill>
                <a:effectLst/>
                <a:latin typeface="+mn-lt"/>
              </a:rPr>
              <a:t>. 163-180). </a:t>
            </a:r>
            <a:r>
              <a:rPr kumimoji="0" lang="el-GR" altLang="el-GR" sz="1600" i="0" u="none" strike="noStrike" cap="none" normalizeH="0" baseline="0" dirty="0" err="1">
                <a:ln>
                  <a:noFill/>
                </a:ln>
                <a:solidFill>
                  <a:srgbClr val="0A0A0A"/>
                </a:solidFill>
                <a:effectLst/>
                <a:latin typeface="+mn-lt"/>
              </a:rPr>
              <a:t>Gutenberg</a:t>
            </a:r>
            <a:r>
              <a:rPr kumimoji="0" lang="el-GR" altLang="el-GR" sz="1600" i="0" u="none" strike="noStrike" cap="none" normalizeH="0" baseline="0" dirty="0">
                <a:ln>
                  <a:noFill/>
                </a:ln>
                <a:solidFill>
                  <a:srgbClr val="0A0A0A"/>
                </a:solidFill>
                <a:effectLst/>
                <a:latin typeface="+mn-lt"/>
              </a:rPr>
              <a:t>.</a:t>
            </a:r>
          </a:p>
        </p:txBody>
      </p:sp>
      <p:pic>
        <p:nvPicPr>
          <p:cNvPr id="4" name="Picture 2" descr="Το Λευκό Κάστρο / ORHAN PAMUK | Skroutz Βιβλία">
            <a:extLst>
              <a:ext uri="{FF2B5EF4-FFF2-40B4-BE49-F238E27FC236}">
                <a16:creationId xmlns:a16="http://schemas.microsoft.com/office/drawing/2014/main" id="{A8FD6A19-7439-94F7-21C3-8042FD33E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4738448"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A503E9F8-D56D-3B12-3D0A-326E4E2566BD}"/>
              </a:ext>
            </a:extLst>
          </p:cNvPr>
          <p:cNvSpPr/>
          <p:nvPr/>
        </p:nvSpPr>
        <p:spPr>
          <a:xfrm>
            <a:off x="5634446" y="367306"/>
            <a:ext cx="642257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IV</a:t>
            </a:r>
            <a:r>
              <a:rPr lang="el-G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Ο όρος  «διαπολιτισμική αγωγή» </a:t>
            </a:r>
            <a:r>
              <a:rPr lang="el-GR"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400" b="1" dirty="0"/>
              <a:t>: Βιβλιογραφικές Αναφορές </a:t>
            </a:r>
          </a:p>
        </p:txBody>
      </p:sp>
    </p:spTree>
    <p:extLst>
      <p:ext uri="{BB962C8B-B14F-4D97-AF65-F5344CB8AC3E}">
        <p14:creationId xmlns:p14="http://schemas.microsoft.com/office/powerpoint/2010/main" val="2027334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28E65F3F-9331-2522-27CC-ECC025F2D1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282ADB-F503-C89A-5DBD-BBD243D9405B}"/>
              </a:ext>
            </a:extLst>
          </p:cNvPr>
          <p:cNvSpPr txBox="1"/>
          <p:nvPr/>
        </p:nvSpPr>
        <p:spPr>
          <a:xfrm>
            <a:off x="6531429" y="367305"/>
            <a:ext cx="5453742" cy="6133154"/>
          </a:xfrm>
          <a:prstGeom prst="rect">
            <a:avLst/>
          </a:prstGeom>
          <a:solidFill>
            <a:schemeClr val="bg1"/>
          </a:solidFill>
          <a:ln w="38100">
            <a:solidFill>
              <a:schemeClr val="tx1"/>
            </a:solidFill>
          </a:ln>
        </p:spPr>
        <p:txBody>
          <a:bodyPr wrap="square">
            <a:spAutoFit/>
          </a:bodyPr>
          <a:lstStyle/>
          <a:p>
            <a:pPr algn="just">
              <a:lnSpc>
                <a:spcPct val="115000"/>
              </a:lnSpc>
              <a:spcAft>
                <a:spcPts val="1000"/>
              </a:spcAft>
              <a:buNone/>
            </a:pPr>
            <a:r>
              <a:rPr lang="el-GR" b="1" dirty="0">
                <a:solidFill>
                  <a:srgbClr val="000000"/>
                </a:solidFill>
                <a:effectLst/>
                <a:ea typeface="Calibri" panose="020F0502020204030204" pitchFamily="34" charset="0"/>
                <a:cs typeface="Times New Roman" panose="02020603050405020304" pitchFamily="18" charset="0"/>
              </a:rPr>
              <a:t>ΙΙ. </a:t>
            </a:r>
            <a:r>
              <a:rPr lang="en-US" b="1" dirty="0">
                <a:solidFill>
                  <a:srgbClr val="000000"/>
                </a:solidFill>
                <a:effectLst/>
                <a:ea typeface="Calibri" panose="020F0502020204030204" pitchFamily="34" charset="0"/>
                <a:cs typeface="Times New Roman" panose="02020603050405020304" pitchFamily="18" charset="0"/>
              </a:rPr>
              <a:t>V</a:t>
            </a:r>
            <a:r>
              <a:rPr lang="el-GR" b="1" dirty="0">
                <a:solidFill>
                  <a:srgbClr val="000000"/>
                </a:solidFill>
                <a:effectLst/>
                <a:ea typeface="Calibri" panose="020F0502020204030204" pitchFamily="34" charset="0"/>
                <a:cs typeface="Times New Roman" panose="02020603050405020304" pitchFamily="18" charset="0"/>
              </a:rPr>
              <a:t>.  Ο όρος  «δυισμός»</a:t>
            </a:r>
            <a:endParaRPr lang="el-GR" b="1" dirty="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dirty="0"/>
              <a:t>Μια διαδεδομένη τεχνική στο μοντέρνο μυθιστόρημα είναι ο διχασμός των ηρώων και η χρήση προσωπείων (</a:t>
            </a:r>
            <a:r>
              <a:rPr lang="el-GR" dirty="0" err="1"/>
              <a:t>Kılıç</a:t>
            </a:r>
            <a:r>
              <a:rPr lang="el-GR" dirty="0"/>
              <a:t>, 2006). </a:t>
            </a:r>
          </a:p>
          <a:p>
            <a:pPr algn="just">
              <a:lnSpc>
                <a:spcPct val="115000"/>
              </a:lnSpc>
              <a:spcAft>
                <a:spcPts val="1000"/>
              </a:spcAft>
            </a:pPr>
            <a:endParaRPr lang="el-GR" dirty="0"/>
          </a:p>
          <a:p>
            <a:pPr marL="285750" indent="-285750" algn="just">
              <a:lnSpc>
                <a:spcPct val="115000"/>
              </a:lnSpc>
              <a:spcAft>
                <a:spcPts val="1000"/>
              </a:spcAft>
              <a:buFont typeface="Wingdings" panose="05000000000000000000" pitchFamily="2" charset="2"/>
              <a:buChar char="q"/>
            </a:pPr>
            <a:r>
              <a:rPr lang="el-GR" dirty="0"/>
              <a:t>Η τάση αυτή έχει τις ρίζες της στον αναγεννησιακό ατομικισμό, ο οποίος επέτρεψε στον άνθρωπο να οραματιστεί τον εαυτό του σε πολλαπλούς ρόλους, «σαν να στέκεται έξω ή πάνω από την προσωπικότητά του» (</a:t>
            </a:r>
            <a:r>
              <a:rPr lang="el-GR" dirty="0" err="1">
                <a:solidFill>
                  <a:srgbClr val="000000"/>
                </a:solidFill>
                <a:ea typeface="Calibri" panose="020F0502020204030204" pitchFamily="34" charset="0"/>
                <a:cs typeface="Times New Roman" panose="02020603050405020304" pitchFamily="18" charset="0"/>
              </a:rPr>
              <a:t>Delany</a:t>
            </a:r>
            <a:r>
              <a:rPr lang="el-GR" dirty="0">
                <a:solidFill>
                  <a:srgbClr val="000000"/>
                </a:solidFill>
                <a:ea typeface="Calibri" panose="020F0502020204030204" pitchFamily="34" charset="0"/>
                <a:cs typeface="Times New Roman" panose="02020603050405020304" pitchFamily="18" charset="0"/>
              </a:rPr>
              <a:t>  στο  </a:t>
            </a:r>
            <a:r>
              <a:rPr lang="el-GR" dirty="0" err="1">
                <a:solidFill>
                  <a:srgbClr val="000000"/>
                </a:solidFill>
                <a:ea typeface="Calibri" panose="020F0502020204030204" pitchFamily="34" charset="0"/>
                <a:cs typeface="Times New Roman" panose="02020603050405020304" pitchFamily="18" charset="0"/>
              </a:rPr>
              <a:t>Stephannie</a:t>
            </a:r>
            <a:r>
              <a:rPr lang="el-GR" dirty="0">
                <a:solidFill>
                  <a:srgbClr val="000000"/>
                </a:solidFill>
                <a:ea typeface="Calibri" panose="020F0502020204030204" pitchFamily="34" charset="0"/>
                <a:cs typeface="Times New Roman" panose="02020603050405020304" pitchFamily="18" charset="0"/>
              </a:rPr>
              <a:t> </a:t>
            </a:r>
            <a:r>
              <a:rPr lang="el-GR" dirty="0" err="1">
                <a:solidFill>
                  <a:srgbClr val="000000"/>
                </a:solidFill>
                <a:ea typeface="Calibri" panose="020F0502020204030204" pitchFamily="34" charset="0"/>
                <a:cs typeface="Times New Roman" panose="02020603050405020304" pitchFamily="18" charset="0"/>
              </a:rPr>
              <a:t>Suzanne</a:t>
            </a:r>
            <a:r>
              <a:rPr lang="el-GR" dirty="0">
                <a:solidFill>
                  <a:srgbClr val="000000"/>
                </a:solidFill>
                <a:ea typeface="Calibri" panose="020F0502020204030204" pitchFamily="34" charset="0"/>
                <a:cs typeface="Times New Roman" panose="02020603050405020304" pitchFamily="18" charset="0"/>
              </a:rPr>
              <a:t> Gearhart,2000,16)  </a:t>
            </a:r>
          </a:p>
          <a:p>
            <a:pPr algn="just">
              <a:lnSpc>
                <a:spcPct val="115000"/>
              </a:lnSpc>
              <a:spcAft>
                <a:spcPts val="1000"/>
              </a:spcAft>
            </a:pPr>
            <a:endParaRPr lang="el-GR" dirty="0">
              <a:solidFill>
                <a:srgbClr val="000000"/>
              </a:solidFill>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dirty="0"/>
              <a:t>Πάνω σε αυτή την αναγεννησιακή παράδοση </a:t>
            </a:r>
            <a:r>
              <a:rPr lang="el-GR" dirty="0" err="1"/>
              <a:t>οικοδομεί</a:t>
            </a:r>
            <a:r>
              <a:rPr lang="el-GR" dirty="0"/>
              <a:t> και ο Παμούκ τη δική του αφήγηση, για να φτάσει στο καταληκτικό κεφάλαιο σε μια ανατροπή της έως τότε δεδομένης δυαδικότητας των χαρακτήρων του.</a:t>
            </a:r>
            <a:endParaRPr lang="el-GR" dirty="0">
              <a:solidFill>
                <a:srgbClr val="000000"/>
              </a:solidFill>
              <a:effectLst/>
              <a:ea typeface="Calibri" panose="020F0502020204030204" pitchFamily="34" charset="0"/>
              <a:cs typeface="Times New Roman" panose="02020603050405020304" pitchFamily="18" charset="0"/>
            </a:endParaRPr>
          </a:p>
        </p:txBody>
      </p:sp>
      <p:pic>
        <p:nvPicPr>
          <p:cNvPr id="2" name="Picture 2" descr="Το Λευκό Κάστρο / ORHAN PAMUK | Skroutz Βιβλία">
            <a:extLst>
              <a:ext uri="{FF2B5EF4-FFF2-40B4-BE49-F238E27FC236}">
                <a16:creationId xmlns:a16="http://schemas.microsoft.com/office/drawing/2014/main" id="{ED8A1DAF-1858-A055-1857-6052D441E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5739934"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54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ED8A21E6-6589-4F09-E9B7-310E8B4841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95985E-D9E7-77FE-4AF7-2CE4D3EC0614}"/>
              </a:ext>
            </a:extLst>
          </p:cNvPr>
          <p:cNvSpPr txBox="1"/>
          <p:nvPr/>
        </p:nvSpPr>
        <p:spPr>
          <a:xfrm>
            <a:off x="3755572" y="87085"/>
            <a:ext cx="8229600" cy="2244397"/>
          </a:xfrm>
          <a:prstGeom prst="rect">
            <a:avLst/>
          </a:prstGeom>
          <a:solidFill>
            <a:schemeClr val="bg1"/>
          </a:solidFill>
          <a:ln w="38100">
            <a:solidFill>
              <a:schemeClr val="tx1"/>
            </a:solidFill>
          </a:ln>
        </p:spPr>
        <p:txBody>
          <a:bodyPr wrap="square">
            <a:spAutoFit/>
          </a:bodyPr>
          <a:lstStyle/>
          <a:p>
            <a:pPr marL="285750" indent="-285750" algn="just">
              <a:lnSpc>
                <a:spcPct val="115000"/>
              </a:lnSpc>
              <a:spcAft>
                <a:spcPts val="1000"/>
              </a:spcAft>
              <a:buFont typeface="Wingdings" panose="05000000000000000000" pitchFamily="2" charset="2"/>
              <a:buChar char="q"/>
            </a:pPr>
            <a:r>
              <a:rPr lang="el-GR" dirty="0"/>
              <a:t>Αξίζει, ωστόσο, να σημειωθεί ότι ο δυισμός στο έργο του Παμούκ δεν λειτουργεί αντιθετικά, αλλά συμπληρωματικά και συνδετικά. </a:t>
            </a:r>
          </a:p>
          <a:p>
            <a:pPr algn="just">
              <a:lnSpc>
                <a:spcPct val="115000"/>
              </a:lnSpc>
              <a:spcAft>
                <a:spcPts val="1000"/>
              </a:spcAft>
              <a:buNone/>
            </a:pPr>
            <a:endParaRPr lang="el-GR" dirty="0"/>
          </a:p>
          <a:p>
            <a:pPr marL="285750" indent="-285750" algn="just">
              <a:lnSpc>
                <a:spcPct val="115000"/>
              </a:lnSpc>
              <a:spcAft>
                <a:spcPts val="1000"/>
              </a:spcAft>
              <a:buFont typeface="Wingdings" panose="05000000000000000000" pitchFamily="2" charset="2"/>
              <a:buChar char="q"/>
            </a:pPr>
            <a:r>
              <a:rPr lang="el-GR" dirty="0"/>
              <a:t>Για τον συγγραφέα, η ύπαρξη του Άλλου ή του «διπλού» δεν συνιστά απειλή, αλλά προϋπόθεση για την ολοκλήρωση της ταυτότητας. Σε σχετική ερώτηση για τη δυαδικότητα και τη σχέση Ανατολής-Δύσης, ο Παμούκ</a:t>
            </a:r>
            <a:r>
              <a:rPr lang="el-GR" dirty="0">
                <a:solidFill>
                  <a:srgbClr val="000000"/>
                </a:solidFill>
                <a:ea typeface="Calibri" panose="020F0502020204030204" pitchFamily="34" charset="0"/>
                <a:cs typeface="Times New Roman" panose="02020603050405020304" pitchFamily="18" charset="0"/>
              </a:rPr>
              <a:t>  αναφέρει  :</a:t>
            </a:r>
          </a:p>
        </p:txBody>
      </p:sp>
      <p:pic>
        <p:nvPicPr>
          <p:cNvPr id="2" name="Picture 2" descr="Το Λευκό Κάστρο / ORHAN PAMUK | Skroutz Βιβλία">
            <a:extLst>
              <a:ext uri="{FF2B5EF4-FFF2-40B4-BE49-F238E27FC236}">
                <a16:creationId xmlns:a16="http://schemas.microsoft.com/office/drawing/2014/main" id="{6B550951-9C2A-4363-23EE-CE912955C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06828" y="87085"/>
            <a:ext cx="3388620"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F36FC2-6A34-2D40-DBD2-CEAD3383DCA0}"/>
              </a:ext>
            </a:extLst>
          </p:cNvPr>
          <p:cNvSpPr txBox="1"/>
          <p:nvPr/>
        </p:nvSpPr>
        <p:spPr>
          <a:xfrm>
            <a:off x="4128135" y="2410799"/>
            <a:ext cx="7484474" cy="3899209"/>
          </a:xfrm>
          <a:prstGeom prst="rect">
            <a:avLst/>
          </a:prstGeom>
          <a:solidFill>
            <a:schemeClr val="bg1"/>
          </a:solidFill>
          <a:ln w="38100">
            <a:solidFill>
              <a:schemeClr val="tx1"/>
            </a:solidFill>
          </a:ln>
        </p:spPr>
        <p:txBody>
          <a:bodyPr wrap="square">
            <a:spAutoFit/>
          </a:bodyPr>
          <a:lstStyle/>
          <a:p>
            <a:pPr algn="just">
              <a:lnSpc>
                <a:spcPct val="115000"/>
              </a:lnSpc>
              <a:spcAft>
                <a:spcPts val="1000"/>
              </a:spcAft>
            </a:pPr>
            <a:r>
              <a:rPr lang="el-GR" dirty="0">
                <a:solidFill>
                  <a:srgbClr val="000000"/>
                </a:solidFill>
                <a:ea typeface="Times New Roman" panose="02020603050405020304" pitchFamily="18" charset="0"/>
                <a:cs typeface="Times New Roman" panose="02020603050405020304" pitchFamily="18" charset="0"/>
              </a:rPr>
              <a:t>[…]Γράφοντας και ανακαλύπτοντας τις διάφορες πτυχές της μέσα από τα μυθιστορήματά μου. Άλλωστε ακριβώς αυτό κάνουμε όσοι γράφουμε λογοτεχνία: δημιουργούμε ένα φανταστικό σύμπαν μέσα στο οποίο εκφράζουμε τα πολλά πρόσωπα που έχουμε μέσα μας και μας ακολουθούν. Αυτή τη δυαδικότητα διερευνώ στο </a:t>
            </a:r>
            <a:r>
              <a:rPr lang="el-GR" i="1" dirty="0">
                <a:solidFill>
                  <a:srgbClr val="000000"/>
                </a:solidFill>
                <a:ea typeface="Times New Roman" panose="02020603050405020304" pitchFamily="18" charset="0"/>
                <a:cs typeface="Times New Roman" panose="02020603050405020304" pitchFamily="18" charset="0"/>
              </a:rPr>
              <a:t>Μαύρο βιβλίο</a:t>
            </a:r>
            <a:r>
              <a:rPr lang="el-GR" dirty="0">
                <a:solidFill>
                  <a:srgbClr val="000000"/>
                </a:solidFill>
                <a:ea typeface="Times New Roman" panose="02020603050405020304" pitchFamily="18" charset="0"/>
                <a:cs typeface="Times New Roman" panose="02020603050405020304" pitchFamily="18" charset="0"/>
              </a:rPr>
              <a:t>, στο </a:t>
            </a:r>
            <a:r>
              <a:rPr lang="el-GR" i="1" dirty="0">
                <a:solidFill>
                  <a:srgbClr val="000000"/>
                </a:solidFill>
                <a:ea typeface="Times New Roman" panose="02020603050405020304" pitchFamily="18" charset="0"/>
                <a:cs typeface="Times New Roman" panose="02020603050405020304" pitchFamily="18" charset="0"/>
              </a:rPr>
              <a:t>Λευκό κάστρο </a:t>
            </a:r>
            <a:r>
              <a:rPr lang="el-GR" dirty="0">
                <a:solidFill>
                  <a:srgbClr val="000000"/>
                </a:solidFill>
                <a:ea typeface="Times New Roman" panose="02020603050405020304" pitchFamily="18" charset="0"/>
                <a:cs typeface="Times New Roman" panose="02020603050405020304" pitchFamily="18" charset="0"/>
              </a:rPr>
              <a:t>και εν μέρει στο </a:t>
            </a:r>
            <a:r>
              <a:rPr lang="el-GR" i="1" dirty="0">
                <a:solidFill>
                  <a:srgbClr val="000000"/>
                </a:solidFill>
                <a:ea typeface="Times New Roman" panose="02020603050405020304" pitchFamily="18" charset="0"/>
                <a:cs typeface="Times New Roman" panose="02020603050405020304" pitchFamily="18" charset="0"/>
              </a:rPr>
              <a:t>Με λένε Κόκκινο</a:t>
            </a:r>
            <a:r>
              <a:rPr lang="el-GR" dirty="0">
                <a:solidFill>
                  <a:srgbClr val="000000"/>
                </a:solidFill>
                <a:ea typeface="Times New Roman" panose="02020603050405020304" pitchFamily="18" charset="0"/>
                <a:cs typeface="Times New Roman" panose="02020603050405020304" pitchFamily="18" charset="0"/>
              </a:rPr>
              <a:t> και στο </a:t>
            </a:r>
            <a:r>
              <a:rPr lang="el-GR" i="1" dirty="0">
                <a:solidFill>
                  <a:srgbClr val="000000"/>
                </a:solidFill>
                <a:ea typeface="Times New Roman" panose="02020603050405020304" pitchFamily="18" charset="0"/>
                <a:cs typeface="Times New Roman" panose="02020603050405020304" pitchFamily="18" charset="0"/>
              </a:rPr>
              <a:t>Χιόνι. </a:t>
            </a:r>
            <a:r>
              <a:rPr lang="el-GR" dirty="0">
                <a:solidFill>
                  <a:srgbClr val="000000"/>
                </a:solidFill>
                <a:ea typeface="Times New Roman" panose="02020603050405020304" pitchFamily="18" charset="0"/>
                <a:cs typeface="Times New Roman" panose="02020603050405020304" pitchFamily="18" charset="0"/>
              </a:rPr>
              <a:t>Έχω</a:t>
            </a:r>
            <a:r>
              <a:rPr lang="el-GR" i="1" dirty="0">
                <a:solidFill>
                  <a:srgbClr val="000000"/>
                </a:solidFill>
                <a:ea typeface="Times New Roman" panose="02020603050405020304" pitchFamily="18" charset="0"/>
                <a:cs typeface="Times New Roman" panose="02020603050405020304" pitchFamily="18" charset="0"/>
              </a:rPr>
              <a:t> </a:t>
            </a:r>
            <a:r>
              <a:rPr lang="el-GR" dirty="0">
                <a:solidFill>
                  <a:srgbClr val="000000"/>
                </a:solidFill>
                <a:ea typeface="Times New Roman" panose="02020603050405020304" pitchFamily="18" charset="0"/>
                <a:cs typeface="Times New Roman" panose="02020603050405020304" pitchFamily="18" charset="0"/>
              </a:rPr>
              <a:t> τραφεί από τις πηγές της παράδοσης και της </a:t>
            </a:r>
            <a:r>
              <a:rPr lang="el-GR" dirty="0" err="1">
                <a:solidFill>
                  <a:srgbClr val="000000"/>
                </a:solidFill>
                <a:ea typeface="Times New Roman" panose="02020603050405020304" pitchFamily="18" charset="0"/>
                <a:cs typeface="Times New Roman" panose="02020603050405020304" pitchFamily="18" charset="0"/>
              </a:rPr>
              <a:t>νεωτερικότητας</a:t>
            </a:r>
            <a:r>
              <a:rPr lang="el-GR" dirty="0">
                <a:solidFill>
                  <a:srgbClr val="000000"/>
                </a:solidFill>
                <a:ea typeface="Times New Roman" panose="02020603050405020304" pitchFamily="18" charset="0"/>
                <a:cs typeface="Times New Roman" panose="02020603050405020304" pitchFamily="18" charset="0"/>
              </a:rPr>
              <a:t>, της ευρωπαϊκής παιδείας και της ασιατικής κουλτούρας. Τα στοιχεία από όλες αυτές τις πηγές δεν συγκρούονται μέσα μου, αλλά συμπλέκονται αρμονικά, όπως συμβαίνει και στην πόλη γύρω μου. Το γεγονός ότι έχω δύο </a:t>
            </a:r>
            <a:r>
              <a:rPr lang="el-GR" dirty="0" err="1">
                <a:solidFill>
                  <a:srgbClr val="000000"/>
                </a:solidFill>
                <a:ea typeface="Times New Roman" panose="02020603050405020304" pitchFamily="18" charset="0"/>
                <a:cs typeface="Times New Roman" panose="02020603050405020304" pitchFamily="18" charset="0"/>
              </a:rPr>
              <a:t>περσόνες</a:t>
            </a:r>
            <a:r>
              <a:rPr lang="el-GR" dirty="0">
                <a:solidFill>
                  <a:srgbClr val="000000"/>
                </a:solidFill>
                <a:ea typeface="Times New Roman" panose="02020603050405020304" pitchFamily="18" charset="0"/>
                <a:cs typeface="Times New Roman" panose="02020603050405020304" pitchFamily="18" charset="0"/>
              </a:rPr>
              <a:t> δεν με διχάζει, ίσα-ίσα αισθάνομαι ότι μου προσδίδει βάθος, ότι με κάνει σοφότερο, πιο σύνθετο.</a:t>
            </a:r>
            <a:r>
              <a:rPr lang="el-GR" dirty="0"/>
              <a:t> (</a:t>
            </a:r>
            <a:r>
              <a:rPr lang="el-GR" dirty="0" err="1"/>
              <a:t>Κουζέλη</a:t>
            </a:r>
            <a:r>
              <a:rPr lang="el-GR" dirty="0"/>
              <a:t>, 2010)</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008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02E6AD8F-F64B-93AE-38B3-9A86B633F42A}"/>
            </a:ext>
          </a:extLst>
        </p:cNvPr>
        <p:cNvGrpSpPr/>
        <p:nvPr/>
      </p:nvGrpSpPr>
      <p:grpSpPr>
        <a:xfrm>
          <a:off x="0" y="0"/>
          <a:ext cx="0" cy="0"/>
          <a:chOff x="0" y="0"/>
          <a:chExt cx="0" cy="0"/>
        </a:xfrm>
      </p:grpSpPr>
      <p:pic>
        <p:nvPicPr>
          <p:cNvPr id="2" name="Picture 2" descr="Το Λευκό Κάστρο / ORHAN PAMUK | Skroutz Βιβλία">
            <a:extLst>
              <a:ext uri="{FF2B5EF4-FFF2-40B4-BE49-F238E27FC236}">
                <a16:creationId xmlns:a16="http://schemas.microsoft.com/office/drawing/2014/main" id="{580042BE-D4D7-CC92-3693-B0FF61477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3975904"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6" name="Θέση υποσέλιδου 4">
            <a:extLst>
              <a:ext uri="{FF2B5EF4-FFF2-40B4-BE49-F238E27FC236}">
                <a16:creationId xmlns:a16="http://schemas.microsoft.com/office/drawing/2014/main" id="{12940131-0863-896E-38DC-A9C1A1DD9518}"/>
              </a:ext>
            </a:extLst>
          </p:cNvPr>
          <p:cNvSpPr>
            <a:spLocks noGrp="1"/>
          </p:cNvSpPr>
          <p:nvPr>
            <p:ph type="ftr" sz="quarter" idx="11"/>
          </p:nvPr>
        </p:nvSpPr>
        <p:spPr>
          <a:xfrm>
            <a:off x="4816658" y="1458686"/>
            <a:ext cx="6770913" cy="4757057"/>
          </a:xfrm>
          <a:solidFill>
            <a:schemeClr val="bg1"/>
          </a:solidFill>
          <a:ln w="57150">
            <a:solidFill>
              <a:schemeClr val="tx1"/>
            </a:solidFill>
          </a:ln>
        </p:spPr>
        <p:txBody>
          <a:bodyPr/>
          <a:lstStyle/>
          <a:p>
            <a:pPr algn="just"/>
            <a:r>
              <a:rPr lang="el-GR" altLang="el-GR" sz="2000" dirty="0" err="1">
                <a:solidFill>
                  <a:schemeClr val="tx1"/>
                </a:solidFill>
              </a:rPr>
              <a:t>Kılıç</a:t>
            </a:r>
            <a:r>
              <a:rPr lang="el-GR" altLang="el-GR" sz="2000" dirty="0">
                <a:solidFill>
                  <a:schemeClr val="tx1"/>
                </a:solidFill>
              </a:rPr>
              <a:t>, E. (2006). </a:t>
            </a:r>
            <a:r>
              <a:rPr lang="el-GR" altLang="el-GR" sz="2000" i="1" dirty="0" err="1">
                <a:solidFill>
                  <a:schemeClr val="tx1"/>
                </a:solidFill>
              </a:rPr>
              <a:t>Orhan</a:t>
            </a:r>
            <a:r>
              <a:rPr lang="el-GR" altLang="el-GR" sz="2000" i="1" dirty="0">
                <a:solidFill>
                  <a:schemeClr val="tx1"/>
                </a:solidFill>
              </a:rPr>
              <a:t> </a:t>
            </a:r>
            <a:r>
              <a:rPr lang="el-GR" altLang="el-GR" sz="2000" i="1" dirty="0" err="1">
                <a:solidFill>
                  <a:schemeClr val="tx1"/>
                </a:solidFill>
              </a:rPr>
              <a:t>Pamuk'u</a:t>
            </a:r>
            <a:r>
              <a:rPr lang="el-GR" altLang="el-GR" sz="2000" i="1" dirty="0">
                <a:solidFill>
                  <a:schemeClr val="tx1"/>
                </a:solidFill>
              </a:rPr>
              <a:t> </a:t>
            </a:r>
            <a:r>
              <a:rPr lang="el-GR" altLang="el-GR" sz="2000" i="1" dirty="0" err="1">
                <a:solidFill>
                  <a:schemeClr val="tx1"/>
                </a:solidFill>
              </a:rPr>
              <a:t>anlamak</a:t>
            </a:r>
            <a:r>
              <a:rPr lang="el-GR" altLang="el-GR" sz="2000" dirty="0">
                <a:solidFill>
                  <a:schemeClr val="tx1"/>
                </a:solidFill>
              </a:rPr>
              <a:t>. </a:t>
            </a:r>
            <a:r>
              <a:rPr lang="el-GR" altLang="el-GR" sz="2000" dirty="0" err="1">
                <a:solidFill>
                  <a:schemeClr val="tx1"/>
                </a:solidFill>
              </a:rPr>
              <a:t>Istanbul</a:t>
            </a:r>
            <a:r>
              <a:rPr lang="el-GR" altLang="el-GR" sz="2000" dirty="0">
                <a:solidFill>
                  <a:schemeClr val="tx1"/>
                </a:solidFill>
              </a:rPr>
              <a:t>: </a:t>
            </a:r>
            <a:r>
              <a:rPr lang="el-GR" altLang="el-GR" sz="2000" dirty="0" err="1">
                <a:solidFill>
                  <a:schemeClr val="tx1"/>
                </a:solidFill>
              </a:rPr>
              <a:t>İletişim</a:t>
            </a:r>
            <a:r>
              <a:rPr lang="el-GR" altLang="el-GR" sz="2000" dirty="0">
                <a:solidFill>
                  <a:schemeClr val="tx1"/>
                </a:solidFill>
              </a:rPr>
              <a:t>.</a:t>
            </a:r>
          </a:p>
          <a:p>
            <a:pPr algn="just"/>
            <a:endParaRPr lang="el-GR" sz="2000" dirty="0">
              <a:solidFill>
                <a:schemeClr val="tx1"/>
              </a:solidFill>
            </a:endParaRPr>
          </a:p>
          <a:p>
            <a:pPr algn="just"/>
            <a:r>
              <a:rPr lang="el-GR" sz="2000" dirty="0" err="1">
                <a:solidFill>
                  <a:schemeClr val="tx1"/>
                </a:solidFill>
              </a:rPr>
              <a:t>Κουζέλη</a:t>
            </a:r>
            <a:r>
              <a:rPr lang="el-GR" sz="2000" dirty="0">
                <a:solidFill>
                  <a:schemeClr val="tx1"/>
                </a:solidFill>
              </a:rPr>
              <a:t>, Λ. (2010, Δεκεμβρίου 5). Ορχάν Παμούκ: «Η δουλειά μου είναι να γράφω, όχι να είμαι πρεσβευτής της Τουρκίας». </a:t>
            </a:r>
            <a:r>
              <a:rPr lang="el-GR" sz="2000" i="1" dirty="0">
                <a:solidFill>
                  <a:schemeClr val="tx1"/>
                </a:solidFill>
              </a:rPr>
              <a:t>Το Βήμα</a:t>
            </a:r>
            <a:r>
              <a:rPr lang="el-GR" sz="2000" dirty="0">
                <a:solidFill>
                  <a:schemeClr val="tx1"/>
                </a:solidFill>
              </a:rPr>
              <a:t>. Ανακτήθηκε 1 Μαΐου 2025, από </a:t>
            </a:r>
            <a:r>
              <a:rPr lang="el-GR" sz="2000" dirty="0">
                <a:solidFill>
                  <a:srgbClr val="467886"/>
                </a:solidFill>
                <a:hlinkClick r:id="rId3">
                  <a:extLst>
                    <a:ext uri="{A12FA001-AC4F-418D-AE19-62706E023703}">
                      <ahyp:hlinkClr xmlns:ahyp="http://schemas.microsoft.com/office/drawing/2018/hyperlinkcolor" val="tx"/>
                    </a:ext>
                  </a:extLst>
                </a:hlinkClick>
              </a:rPr>
              <a:t>https://www.tovima.gr/2011/01/09/culture/b-orxan-pamoyk-b-br-i-doyleia-moy-einai-na-grafw-oxi-na-eimai-presbeytis-tis-toyrkias</a:t>
            </a:r>
            <a:r>
              <a:rPr lang="el-GR" sz="2000" dirty="0">
                <a:solidFill>
                  <a:schemeClr val="tx1"/>
                </a:solidFill>
                <a:hlinkClick r:id="rId3">
                  <a:extLst>
                    <a:ext uri="{A12FA001-AC4F-418D-AE19-62706E023703}">
                      <ahyp:hlinkClr xmlns:ahyp="http://schemas.microsoft.com/office/drawing/2018/hyperlinkcolor" val="tx"/>
                    </a:ext>
                  </a:extLst>
                </a:hlinkClick>
              </a:rPr>
              <a:t>/</a:t>
            </a:r>
            <a:r>
              <a:rPr lang="el-GR" sz="2000" dirty="0">
                <a:solidFill>
                  <a:schemeClr val="tx1"/>
                </a:solidFill>
              </a:rPr>
              <a:t>.</a:t>
            </a:r>
          </a:p>
          <a:p>
            <a:pPr algn="just"/>
            <a:endParaRPr lang="el-GR" sz="2000" dirty="0">
              <a:solidFill>
                <a:schemeClr val="tx1"/>
              </a:solidFill>
            </a:endParaRPr>
          </a:p>
          <a:p>
            <a:pPr algn="just"/>
            <a:r>
              <a:rPr lang="en-US" sz="2000" dirty="0">
                <a:solidFill>
                  <a:schemeClr val="tx1"/>
                </a:solidFill>
              </a:rPr>
              <a:t>Gearhart, S. S. (2000). </a:t>
            </a:r>
            <a:r>
              <a:rPr lang="en-US" sz="2000" i="1" dirty="0">
                <a:solidFill>
                  <a:schemeClr val="tx1"/>
                </a:solidFill>
              </a:rPr>
              <a:t>Come let us look in the mirror together: Doubling and autobiography in John Bunyan's Grace abounding and Orhan Pamuk's The white castle</a:t>
            </a:r>
            <a:r>
              <a:rPr lang="en-US" sz="2000" dirty="0">
                <a:solidFill>
                  <a:schemeClr val="tx1"/>
                </a:solidFill>
              </a:rPr>
              <a:t> (Master's thesis). Lehigh University. </a:t>
            </a:r>
            <a:r>
              <a:rPr lang="en-US" sz="2000" dirty="0" err="1">
                <a:solidFill>
                  <a:schemeClr val="tx1"/>
                </a:solidFill>
              </a:rPr>
              <a:t>Αν</a:t>
            </a:r>
            <a:r>
              <a:rPr lang="en-US" sz="2000" dirty="0">
                <a:solidFill>
                  <a:schemeClr val="tx1"/>
                </a:solidFill>
              </a:rPr>
              <a:t>ακτήθηκε</a:t>
            </a:r>
            <a:r>
              <a:rPr lang="el-GR" sz="2000" dirty="0">
                <a:solidFill>
                  <a:schemeClr val="tx1"/>
                </a:solidFill>
              </a:rPr>
              <a:t> 1 Μαΐου 2025,</a:t>
            </a:r>
            <a:r>
              <a:rPr lang="en-US" sz="2000" dirty="0">
                <a:solidFill>
                  <a:schemeClr val="tx1"/>
                </a:solidFill>
              </a:rPr>
              <a:t> από </a:t>
            </a:r>
            <a:r>
              <a:rPr lang="en-US" sz="2000" u="sng" dirty="0">
                <a:hlinkClick r:id="rId4"/>
              </a:rPr>
              <a:t>http://preserve.lehigh.edu/etd/652/</a:t>
            </a:r>
            <a:endParaRPr lang="el-GR" sz="2000" dirty="0"/>
          </a:p>
          <a:p>
            <a:pPr algn="just"/>
            <a:endParaRPr lang="el-GR" sz="2000" dirty="0">
              <a:solidFill>
                <a:schemeClr val="tx1"/>
              </a:solidFill>
            </a:endParaRPr>
          </a:p>
        </p:txBody>
      </p:sp>
      <p:sp>
        <p:nvSpPr>
          <p:cNvPr id="7" name="Ορθογώνιο: Στρογγύλεμα γωνιών 6">
            <a:extLst>
              <a:ext uri="{FF2B5EF4-FFF2-40B4-BE49-F238E27FC236}">
                <a16:creationId xmlns:a16="http://schemas.microsoft.com/office/drawing/2014/main" id="{4B69AEE4-EA64-2C12-A245-B6FD2F091CB1}"/>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b="1" dirty="0">
                <a:solidFill>
                  <a:srgbClr val="000000"/>
                </a:solidFill>
                <a:ea typeface="Calibri" panose="020F0502020204030204" pitchFamily="34" charset="0"/>
                <a:cs typeface="Times New Roman" panose="02020603050405020304" pitchFamily="18" charset="0"/>
              </a:rPr>
              <a:t>ΙΙ. </a:t>
            </a:r>
            <a:r>
              <a:rPr lang="en-US" sz="2000" b="1" dirty="0">
                <a:solidFill>
                  <a:srgbClr val="000000"/>
                </a:solidFill>
                <a:ea typeface="Calibri" panose="020F0502020204030204" pitchFamily="34" charset="0"/>
                <a:cs typeface="Times New Roman" panose="02020603050405020304" pitchFamily="18" charset="0"/>
              </a:rPr>
              <a:t>V</a:t>
            </a:r>
            <a:r>
              <a:rPr lang="el-GR" sz="2000" b="1" dirty="0">
                <a:solidFill>
                  <a:srgbClr val="000000"/>
                </a:solidFill>
                <a:ea typeface="Calibri" panose="020F0502020204030204" pitchFamily="34" charset="0"/>
                <a:cs typeface="Times New Roman" panose="02020603050405020304" pitchFamily="18" charset="0"/>
              </a:rPr>
              <a:t>.  Ο όρος   «δυισμός»</a:t>
            </a:r>
            <a:r>
              <a:rPr lang="el-GR" sz="2000" b="1" dirty="0"/>
              <a:t>: Βιβλιογραφικές Αναφορές </a:t>
            </a:r>
          </a:p>
        </p:txBody>
      </p:sp>
    </p:spTree>
    <p:extLst>
      <p:ext uri="{BB962C8B-B14F-4D97-AF65-F5344CB8AC3E}">
        <p14:creationId xmlns:p14="http://schemas.microsoft.com/office/powerpoint/2010/main" val="1479735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2F60C4-0D25-7492-DE14-EAC52F5627D7}"/>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C82298BB-3C51-AB7F-3AA7-88E4254F8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1300686"/>
            <a:ext cx="3160020" cy="502391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2FBBD68F-0D42-49E2-8AA5-7F253A1B5FB1}"/>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1000"/>
              </a:spcAft>
              <a:buNone/>
            </a:pPr>
            <a:r>
              <a:rPr lang="el-GR" sz="2000" b="1" dirty="0">
                <a:solidFill>
                  <a:srgbClr val="000000"/>
                </a:solidFill>
                <a:ea typeface="Calibri" panose="020F0502020204030204" pitchFamily="34" charset="0"/>
                <a:cs typeface="Times New Roman" panose="02020603050405020304" pitchFamily="18" charset="0"/>
              </a:rPr>
              <a:t>ΙΙΙ. Μεθοδολογία της έρευνας</a:t>
            </a:r>
            <a:endParaRPr lang="el-GR" sz="2000" dirty="0">
              <a:ea typeface="Calibri" panose="020F0502020204030204" pitchFamily="34" charset="0"/>
              <a:cs typeface="Times New Roman" panose="02020603050405020304" pitchFamily="18" charset="0"/>
            </a:endParaRPr>
          </a:p>
        </p:txBody>
      </p:sp>
      <p:sp>
        <p:nvSpPr>
          <p:cNvPr id="6" name="Θέση υποσέλιδου 4">
            <a:extLst>
              <a:ext uri="{FF2B5EF4-FFF2-40B4-BE49-F238E27FC236}">
                <a16:creationId xmlns:a16="http://schemas.microsoft.com/office/drawing/2014/main" id="{0F9DC5A4-8F6C-CF55-0AC0-A8D0D2B34539}"/>
              </a:ext>
            </a:extLst>
          </p:cNvPr>
          <p:cNvSpPr>
            <a:spLocks noGrp="1"/>
          </p:cNvSpPr>
          <p:nvPr>
            <p:ph type="ftr" sz="quarter" idx="11"/>
          </p:nvPr>
        </p:nvSpPr>
        <p:spPr>
          <a:xfrm>
            <a:off x="3755571" y="1300686"/>
            <a:ext cx="8284029" cy="5317828"/>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chemeClr val="tx1"/>
                </a:solidFill>
              </a:rPr>
              <a:t>Η παρούσα μελέτη υιοθετεί την ποιοτική ανάλυση περιεχομένου (</a:t>
            </a:r>
            <a:r>
              <a:rPr lang="el-GR" sz="2000" dirty="0" err="1">
                <a:solidFill>
                  <a:schemeClr val="tx1"/>
                </a:solidFill>
              </a:rPr>
              <a:t>qualitative</a:t>
            </a:r>
            <a:r>
              <a:rPr lang="el-GR" sz="2000" dirty="0">
                <a:solidFill>
                  <a:schemeClr val="tx1"/>
                </a:solidFill>
              </a:rPr>
              <a:t> </a:t>
            </a:r>
            <a:r>
              <a:rPr lang="el-GR" sz="2000" dirty="0" err="1">
                <a:solidFill>
                  <a:schemeClr val="tx1"/>
                </a:solidFill>
              </a:rPr>
              <a:t>content</a:t>
            </a:r>
            <a:r>
              <a:rPr lang="el-GR" sz="2000" dirty="0">
                <a:solidFill>
                  <a:schemeClr val="tx1"/>
                </a:solidFill>
              </a:rPr>
              <a:t> </a:t>
            </a:r>
            <a:r>
              <a:rPr lang="el-GR" sz="2000" dirty="0" err="1">
                <a:solidFill>
                  <a:schemeClr val="tx1"/>
                </a:solidFill>
              </a:rPr>
              <a:t>analysis</a:t>
            </a:r>
            <a:r>
              <a:rPr lang="el-GR" sz="2000" dirty="0">
                <a:solidFill>
                  <a:schemeClr val="tx1"/>
                </a:solidFill>
              </a:rPr>
              <a:t>) ως βασικό μεθοδολογικό εργαλείο. </a:t>
            </a:r>
          </a:p>
          <a:p>
            <a:pPr marL="342900" indent="-342900" algn="just">
              <a:buFont typeface="Wingdings" panose="05000000000000000000" pitchFamily="2" charset="2"/>
              <a:buChar char="q"/>
            </a:pPr>
            <a:r>
              <a:rPr lang="el-GR" sz="2000" dirty="0">
                <a:solidFill>
                  <a:schemeClr val="tx1"/>
                </a:solidFill>
              </a:rPr>
              <a:t>Πώς συγκροτείται η διαλεκτική σχέση Ανατολής και Δύσης στο μυθιστόρημα </a:t>
            </a:r>
            <a:r>
              <a:rPr lang="el-GR" sz="2000" i="1" dirty="0">
                <a:solidFill>
                  <a:schemeClr val="tx1"/>
                </a:solidFill>
              </a:rPr>
              <a:t>Το Λευκό Κάστρο</a:t>
            </a:r>
            <a:r>
              <a:rPr lang="el-GR" sz="2000" dirty="0">
                <a:solidFill>
                  <a:schemeClr val="tx1"/>
                </a:solidFill>
              </a:rPr>
              <a:t> του Ορχάν Παμούκ, και σε ποιο βαθμό το έργο </a:t>
            </a:r>
            <a:r>
              <a:rPr lang="el-GR" sz="2000" dirty="0" err="1">
                <a:solidFill>
                  <a:schemeClr val="tx1"/>
                </a:solidFill>
              </a:rPr>
              <a:t>αποδομεί</a:t>
            </a:r>
            <a:r>
              <a:rPr lang="el-GR" sz="2000" dirty="0">
                <a:solidFill>
                  <a:schemeClr val="tx1"/>
                </a:solidFill>
              </a:rPr>
              <a:t> το θεώρημα της «Σύγκρουσης των Πολιτισμών» προς όφελος μιας πολιτισμικής σύγκλισης </a:t>
            </a:r>
            <a:r>
              <a:rPr lang="el-GR" sz="2000" dirty="0">
                <a:solidFill>
                  <a:schemeClr val="tx1"/>
                </a:solidFill>
                <a:ea typeface="Calibri" panose="020F0502020204030204" pitchFamily="34" charset="0"/>
                <a:cs typeface="Times New Roman" panose="02020603050405020304" pitchFamily="18" charset="0"/>
              </a:rPr>
              <a:t> «σύγκρουση ή αρμονία των πολιτισμών»;</a:t>
            </a:r>
          </a:p>
          <a:p>
            <a:pPr algn="just"/>
            <a:r>
              <a:rPr lang="el-GR" sz="2000" dirty="0">
                <a:solidFill>
                  <a:schemeClr val="tx1"/>
                </a:solidFill>
              </a:rPr>
              <a:t>Προκειμένου να προσεγγιστεί σφαιρικά το κεντρικό ζήτημα, διατυπώθηκαν τα ακόλουθα επιμέρους ερευνητικά ερωτήματα: </a:t>
            </a:r>
            <a:endParaRPr lang="en-US"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Ποιοι μηχανισμοί συντελούν στη συγκρότηση και την εξέλιξη της αυτογνωσίας του υποκειμένου;</a:t>
            </a:r>
          </a:p>
          <a:p>
            <a:pPr marL="342900" indent="-342900" algn="just">
              <a:buFont typeface="Wingdings" panose="05000000000000000000" pitchFamily="2" charset="2"/>
              <a:buChar char="q"/>
            </a:pPr>
            <a:r>
              <a:rPr lang="el-GR" sz="2000" dirty="0">
                <a:solidFill>
                  <a:schemeClr val="tx1"/>
                </a:solidFill>
              </a:rPr>
              <a:t>Πώς ο Εαυτός οδηγείται στην κατανόηση της υπαρξιακής του οντότητας μέσα από τη σχέση του με τον  Άλλο;</a:t>
            </a:r>
            <a:endParaRPr lang="el-GR" sz="2000" dirty="0">
              <a:solidFill>
                <a:schemeClr val="tx1"/>
              </a:solidFill>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q"/>
            </a:pPr>
            <a:r>
              <a:rPr lang="el-GR" sz="2000" dirty="0">
                <a:solidFill>
                  <a:schemeClr val="tx1"/>
                </a:solidFill>
              </a:rPr>
              <a:t>Πώς οι αφηγηματικές στρατηγικές του δυτικού και του ανατολίτη ήρωα διαμεσολαβούν την πολυφωνία και αναδομούν τις στερεοτυπικές αναπαραστάσεις του Εαυτού και της ετερότητας;</a:t>
            </a:r>
          </a:p>
        </p:txBody>
      </p:sp>
    </p:spTree>
    <p:extLst>
      <p:ext uri="{BB962C8B-B14F-4D97-AF65-F5344CB8AC3E}">
        <p14:creationId xmlns:p14="http://schemas.microsoft.com/office/powerpoint/2010/main" val="57019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29FD1A-A60E-DD71-A687-ADDD15EB7C3F}"/>
            </a:ext>
          </a:extLst>
        </p:cNvPr>
        <p:cNvGrpSpPr/>
        <p:nvPr/>
      </p:nvGrpSpPr>
      <p:grpSpPr>
        <a:xfrm>
          <a:off x="0" y="0"/>
          <a:ext cx="0" cy="0"/>
          <a:chOff x="0" y="0"/>
          <a:chExt cx="0" cy="0"/>
        </a:xfrm>
      </p:grpSpPr>
      <p:pic>
        <p:nvPicPr>
          <p:cNvPr id="3" name="Picture 2" descr="Το Λευκό Κάστρο / ORHAN PAMUK | Skroutz Βιβλία">
            <a:extLst>
              <a:ext uri="{FF2B5EF4-FFF2-40B4-BE49-F238E27FC236}">
                <a16:creationId xmlns:a16="http://schemas.microsoft.com/office/drawing/2014/main" id="{A663F169-C21F-86F2-8C66-213D823AD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28D843-1C35-57C7-1424-3BD179BA672D}"/>
              </a:ext>
            </a:extLst>
          </p:cNvPr>
          <p:cNvSpPr txBox="1"/>
          <p:nvPr/>
        </p:nvSpPr>
        <p:spPr>
          <a:xfrm>
            <a:off x="5303014" y="174263"/>
            <a:ext cx="6106886" cy="6211957"/>
          </a:xfrm>
          <a:prstGeom prst="rect">
            <a:avLst/>
          </a:prstGeom>
          <a:solidFill>
            <a:schemeClr val="bg1"/>
          </a:solidFill>
          <a:ln w="57150">
            <a:solidFill>
              <a:schemeClr val="tx1"/>
            </a:solidFill>
          </a:ln>
        </p:spPr>
        <p:txBody>
          <a:bodyPr wrap="square">
            <a:spAutoFit/>
          </a:bodyPr>
          <a:lstStyle/>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 Εισαγωγή</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 Αποσαφήνιση όρων</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  Ο Εαυτός  και ο  Άλλος στη λογοτεχνία </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ΙΙ.ΙΙ. Ο όρος  «σύγκρουση των  πολιτισμών»</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ΙΙ.ΙΙΙ. Ο όρος  «θρησκευτική ελευθερία»</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a:t>
            </a: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 Ο όρος  «διαπολιτισμική αγωγή» </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a:t>
            </a: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 Ο όρος   «δυισμός»  </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 Μεθοδολογία της έρευνας</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ΙΙΙ.Ι. Το δείγμα της έρευνας </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ΙΙΙ.ΙΙ. Τρόπος επεξεργασίας δεδομένων</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 ΙΙΙ. Υποθέσεις της έρευνας</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ΙΙΙ.Ι</a:t>
            </a: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 Συμβολισμοί</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a:t>
            </a: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 Παρουσίαση των αποτελεσμάτων της έρευνας </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 Ι</a:t>
            </a: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.Ι.  Τροπισμοί  αναπαράστασης Εαυτού</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a:t>
            </a: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.ΙΙ. Τροπισμοί  αναπαράστασης Άλλου</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l-GR" sz="1100" b="1" dirty="0">
                <a:solidFill>
                  <a:srgbClr val="000000"/>
                </a:solidFill>
                <a:effectLst/>
                <a:ea typeface="Calibri" panose="020F0502020204030204" pitchFamily="34" charset="0"/>
                <a:cs typeface="Times New Roman" panose="02020603050405020304" pitchFamily="18" charset="0"/>
              </a:rPr>
              <a:t>Ι</a:t>
            </a: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.ΙΙΙ. Τροπισμοί   ενοποίησης  του Εαυτού και του Άλλου</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 Συμπεράσματα της έρευνας</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Ι. Βιβλιογραφία </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Ι.</a:t>
            </a:r>
            <a:r>
              <a:rPr lang="en-US" sz="1100" b="1" dirty="0">
                <a:solidFill>
                  <a:srgbClr val="000000"/>
                </a:solidFill>
                <a:effectLst/>
                <a:ea typeface="Calibri" panose="020F0502020204030204" pitchFamily="34" charset="0"/>
                <a:cs typeface="Times New Roman" panose="02020603050405020304" pitchFamily="18" charset="0"/>
              </a:rPr>
              <a:t>I</a:t>
            </a:r>
            <a:r>
              <a:rPr lang="el-GR" sz="1100" b="1" dirty="0">
                <a:solidFill>
                  <a:srgbClr val="000000"/>
                </a:solidFill>
                <a:effectLst/>
                <a:ea typeface="Calibri" panose="020F0502020204030204" pitchFamily="34" charset="0"/>
                <a:cs typeface="Times New Roman" panose="02020603050405020304" pitchFamily="18" charset="0"/>
              </a:rPr>
              <a:t>. Ελληνόγλωσση </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Ι.</a:t>
            </a:r>
            <a:r>
              <a:rPr lang="en-US" sz="1100" b="1" dirty="0">
                <a:solidFill>
                  <a:srgbClr val="000000"/>
                </a:solidFill>
                <a:effectLst/>
                <a:ea typeface="Calibri" panose="020F0502020204030204" pitchFamily="34" charset="0"/>
                <a:cs typeface="Times New Roman" panose="02020603050405020304" pitchFamily="18" charset="0"/>
              </a:rPr>
              <a:t>II</a:t>
            </a:r>
            <a:r>
              <a:rPr lang="el-GR" sz="1100" b="1" dirty="0">
                <a:solidFill>
                  <a:srgbClr val="000000"/>
                </a:solidFill>
                <a:effectLst/>
                <a:ea typeface="Calibri" panose="020F0502020204030204" pitchFamily="34" charset="0"/>
                <a:cs typeface="Times New Roman" panose="02020603050405020304" pitchFamily="18" charset="0"/>
              </a:rPr>
              <a:t>. Ξενόγλωσση</a:t>
            </a:r>
            <a:endParaRPr lang="el-GR" sz="1100" dirty="0">
              <a:effectLst/>
              <a:ea typeface="Calibri" panose="020F0502020204030204" pitchFamily="34" charset="0"/>
              <a:cs typeface="Times New Roman" panose="02020603050405020304" pitchFamily="18" charset="0"/>
            </a:endParaRPr>
          </a:p>
          <a:p>
            <a:pPr>
              <a:spcAft>
                <a:spcPts val="1000"/>
              </a:spcAft>
              <a:buNone/>
            </a:pPr>
            <a:r>
              <a:rPr lang="en-US" sz="1100" b="1" dirty="0">
                <a:solidFill>
                  <a:srgbClr val="000000"/>
                </a:solidFill>
                <a:effectLst/>
                <a:ea typeface="Calibri" panose="020F0502020204030204" pitchFamily="34" charset="0"/>
                <a:cs typeface="Times New Roman" panose="02020603050405020304" pitchFamily="18" charset="0"/>
              </a:rPr>
              <a:t>V</a:t>
            </a:r>
            <a:r>
              <a:rPr lang="el-GR" sz="1100" b="1" dirty="0">
                <a:solidFill>
                  <a:srgbClr val="000000"/>
                </a:solidFill>
                <a:effectLst/>
                <a:ea typeface="Calibri" panose="020F0502020204030204" pitchFamily="34" charset="0"/>
                <a:cs typeface="Times New Roman" panose="02020603050405020304" pitchFamily="18" charset="0"/>
              </a:rPr>
              <a:t>Ι</a:t>
            </a:r>
            <a:r>
              <a:rPr lang="en-US" sz="1100" b="1" dirty="0">
                <a:solidFill>
                  <a:srgbClr val="000000"/>
                </a:solidFill>
                <a:effectLst/>
                <a:ea typeface="Calibri" panose="020F0502020204030204" pitchFamily="34" charset="0"/>
                <a:cs typeface="Times New Roman" panose="02020603050405020304" pitchFamily="18" charset="0"/>
              </a:rPr>
              <a:t>I</a:t>
            </a:r>
            <a:r>
              <a:rPr lang="el-GR" sz="1100" b="1" dirty="0">
                <a:solidFill>
                  <a:srgbClr val="000000"/>
                </a:solidFill>
                <a:effectLst/>
                <a:ea typeface="Calibri" panose="020F0502020204030204" pitchFamily="34" charset="0"/>
                <a:cs typeface="Times New Roman" panose="02020603050405020304" pitchFamily="18" charset="0"/>
              </a:rPr>
              <a:t>. Παράρτημα </a:t>
            </a:r>
            <a:endParaRPr lang="el-GR"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239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26A39EA0-2081-628F-AB90-558432D56A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4A4A6A-E5ED-1A2A-953B-FCD96F7BA474}"/>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69C0DF5D-8C0D-957F-8A95-EE8617442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95943" y="1300685"/>
            <a:ext cx="3407228" cy="502391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0FE6093D-5F2E-3921-AB66-6A4C436790C7}"/>
              </a:ext>
            </a:extLst>
          </p:cNvPr>
          <p:cNvSpPr/>
          <p:nvPr/>
        </p:nvSpPr>
        <p:spPr>
          <a:xfrm>
            <a:off x="3701143" y="24227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1000"/>
              </a:spcAft>
              <a:buNone/>
            </a:pPr>
            <a:r>
              <a:rPr lang="el-GR" sz="2000" b="1" dirty="0">
                <a:solidFill>
                  <a:srgbClr val="000000"/>
                </a:solidFill>
                <a:ea typeface="Calibri" panose="020F0502020204030204" pitchFamily="34" charset="0"/>
                <a:cs typeface="Times New Roman" panose="02020603050405020304" pitchFamily="18" charset="0"/>
              </a:rPr>
              <a:t>ΙΙΙ. Μεθοδολογία της έρευνας </a:t>
            </a:r>
            <a:endParaRPr lang="el-GR" sz="2000" dirty="0">
              <a:ea typeface="Calibri" panose="020F0502020204030204" pitchFamily="34" charset="0"/>
              <a:cs typeface="Times New Roman" panose="02020603050405020304" pitchFamily="18" charset="0"/>
            </a:endParaRPr>
          </a:p>
        </p:txBody>
      </p:sp>
      <p:sp>
        <p:nvSpPr>
          <p:cNvPr id="6" name="Θέση υποσέλιδου 4">
            <a:extLst>
              <a:ext uri="{FF2B5EF4-FFF2-40B4-BE49-F238E27FC236}">
                <a16:creationId xmlns:a16="http://schemas.microsoft.com/office/drawing/2014/main" id="{8D6F0D55-E3AD-338D-D4B5-FED9D694E348}"/>
              </a:ext>
            </a:extLst>
          </p:cNvPr>
          <p:cNvSpPr>
            <a:spLocks noGrp="1"/>
          </p:cNvSpPr>
          <p:nvPr>
            <p:ph type="ftr" sz="quarter" idx="11"/>
          </p:nvPr>
        </p:nvSpPr>
        <p:spPr>
          <a:xfrm>
            <a:off x="3701143" y="1300686"/>
            <a:ext cx="8294914" cy="5023913"/>
          </a:xfrm>
          <a:solidFill>
            <a:schemeClr val="bg1"/>
          </a:solidFill>
          <a:ln w="57150">
            <a:solidFill>
              <a:schemeClr val="tx1"/>
            </a:solidFill>
          </a:ln>
        </p:spPr>
        <p:txBody>
          <a:bodyPr/>
          <a:lstStyle/>
          <a:p>
            <a:pPr marL="342900" indent="-342900" algn="l">
              <a:spcAft>
                <a:spcPts val="1000"/>
              </a:spcAft>
              <a:buFont typeface="Wingdings" panose="05000000000000000000" pitchFamily="2" charset="2"/>
              <a:buChar char="q"/>
            </a:pPr>
            <a:r>
              <a:rPr lang="el-GR" sz="2000" dirty="0">
                <a:solidFill>
                  <a:schemeClr val="tx1"/>
                </a:solidFill>
              </a:rPr>
              <a:t>Πώς αποδομούνται οι  έννοιες του Εαυτού και της ετερότητας μέσα από την πολιτισμική διαλεκτική του δυτικού και του ανατολίτη ήρωα;</a:t>
            </a:r>
            <a:endParaRPr lang="en-US" sz="2000" dirty="0">
              <a:solidFill>
                <a:schemeClr val="tx1"/>
              </a:solidFill>
              <a:ea typeface="Calibri" panose="020F0502020204030204" pitchFamily="34" charset="0"/>
              <a:cs typeface="Times New Roman" panose="02020603050405020304" pitchFamily="18" charset="0"/>
            </a:endParaRPr>
          </a:p>
          <a:p>
            <a:pPr marL="342900" lvl="0" indent="-342900" algn="l">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Ποιος ο ρόλος  της ενσυναίσθησης, αντιλαμβάνονται τα  καθήκοντα   απέναντι στον  Άλλο και πώς;</a:t>
            </a:r>
            <a:endParaRPr lang="el-GR" sz="2000" dirty="0">
              <a:ea typeface="Calibri" panose="020F0502020204030204" pitchFamily="34" charset="0"/>
              <a:cs typeface="Times New Roman" panose="02020603050405020304" pitchFamily="18" charset="0"/>
            </a:endParaRPr>
          </a:p>
          <a:p>
            <a:pPr marL="342900" lvl="0" indent="-342900" algn="l">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Η ετερότητα του Άλλου  συνολικά και ατομικά  αποδίδεται; </a:t>
            </a:r>
            <a:endParaRPr lang="el-GR" sz="2000" dirty="0">
              <a:ea typeface="Calibri" panose="020F0502020204030204" pitchFamily="34" charset="0"/>
              <a:cs typeface="Times New Roman" panose="02020603050405020304" pitchFamily="18" charset="0"/>
            </a:endParaRPr>
          </a:p>
          <a:p>
            <a:pPr marL="342900" lvl="0" indent="-342900" algn="l">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Ο Άλλος  «</a:t>
            </a:r>
            <a:r>
              <a:rPr lang="el-GR" sz="2000" dirty="0" err="1">
                <a:solidFill>
                  <a:srgbClr val="000000"/>
                </a:solidFill>
                <a:ea typeface="Calibri" panose="020F0502020204030204" pitchFamily="34" charset="0"/>
                <a:cs typeface="Times New Roman" panose="02020603050405020304" pitchFamily="18" charset="0"/>
              </a:rPr>
              <a:t>ετεροποιείται</a:t>
            </a:r>
            <a:r>
              <a:rPr lang="el-GR" sz="2000" dirty="0">
                <a:solidFill>
                  <a:srgbClr val="000000"/>
                </a:solidFill>
                <a:ea typeface="Calibri" panose="020F0502020204030204" pitchFamily="34" charset="0"/>
                <a:cs typeface="Times New Roman" panose="02020603050405020304" pitchFamily="18" charset="0"/>
              </a:rPr>
              <a:t>  ή </a:t>
            </a:r>
            <a:r>
              <a:rPr lang="el-GR" sz="2000" dirty="0" err="1">
                <a:solidFill>
                  <a:srgbClr val="000000"/>
                </a:solidFill>
                <a:ea typeface="Calibri" panose="020F0502020204030204" pitchFamily="34" charset="0"/>
                <a:cs typeface="Times New Roman" panose="02020603050405020304" pitchFamily="18" charset="0"/>
              </a:rPr>
              <a:t>εταιροποιείται</a:t>
            </a:r>
            <a:r>
              <a:rPr lang="el-GR" sz="2000" dirty="0">
                <a:solidFill>
                  <a:srgbClr val="000000"/>
                </a:solidFill>
                <a:ea typeface="Calibri" panose="020F0502020204030204" pitchFamily="34" charset="0"/>
                <a:cs typeface="Times New Roman" panose="02020603050405020304" pitchFamily="18" charset="0"/>
              </a:rPr>
              <a:t>»  (Έφη </a:t>
            </a:r>
            <a:r>
              <a:rPr lang="el-GR" sz="2000" dirty="0" err="1">
                <a:solidFill>
                  <a:srgbClr val="000000"/>
                </a:solidFill>
                <a:ea typeface="Calibri" panose="020F0502020204030204" pitchFamily="34" charset="0"/>
                <a:cs typeface="Times New Roman" panose="02020603050405020304" pitchFamily="18" charset="0"/>
              </a:rPr>
              <a:t>Πηλαβά</a:t>
            </a:r>
            <a:r>
              <a:rPr lang="el-GR" sz="2000" dirty="0">
                <a:solidFill>
                  <a:srgbClr val="000000"/>
                </a:solidFill>
                <a:ea typeface="Calibri" panose="020F0502020204030204" pitchFamily="34" charset="0"/>
                <a:cs typeface="Times New Roman" panose="02020603050405020304" pitchFamily="18" charset="0"/>
              </a:rPr>
              <a:t>, 2004);</a:t>
            </a:r>
            <a:endParaRPr lang="el-GR" sz="2000" dirty="0">
              <a:ea typeface="Calibri" panose="020F0502020204030204" pitchFamily="34" charset="0"/>
              <a:cs typeface="Times New Roman" panose="02020603050405020304" pitchFamily="18" charset="0"/>
            </a:endParaRPr>
          </a:p>
          <a:p>
            <a:pPr marL="342900" lvl="0" indent="-342900" algn="l">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Με ποιους τρόπους δομείται ο Άλλος; Αποφεύγεται, αποσιωπάται,  ισοπεδώνεται, αποκλείεται, αναγνωρίζεται η ετερότητά του,   περιθωριοποιείται, διαστρεβλώνεται η εικόνα του;</a:t>
            </a:r>
            <a:endParaRPr lang="el-GR" sz="2000" dirty="0">
              <a:ea typeface="Calibri" panose="020F0502020204030204" pitchFamily="34" charset="0"/>
              <a:cs typeface="Times New Roman" panose="02020603050405020304" pitchFamily="18" charset="0"/>
            </a:endParaRPr>
          </a:p>
          <a:p>
            <a:pPr marL="342900" lvl="0" indent="-342900" algn="l">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Με ποιο τρόπο διαμορφώνεται το παρελθόν  του Εαυτού και του Άλλου;</a:t>
            </a:r>
            <a:endParaRPr lang="el-GR" sz="2000" dirty="0">
              <a:ea typeface="Calibri" panose="020F0502020204030204" pitchFamily="34" charset="0"/>
              <a:cs typeface="Times New Roman" panose="02020603050405020304" pitchFamily="18" charset="0"/>
            </a:endParaRPr>
          </a:p>
          <a:p>
            <a:pPr marL="342900" lvl="0" indent="-342900" algn="l">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Οι  λογοτεχνικές του  επινοήσεις   ποιο  σκοπό  έχουν ;</a:t>
            </a:r>
            <a:endParaRPr lang="el-GR" sz="2000" dirty="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Char char=""/>
            </a:pPr>
            <a:endParaRPr lang="el-GR" sz="20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8869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77446CF2-892B-A950-AF8B-EE761CB091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40F6D5-C2A4-29BA-2B4B-AA4F3184EB92}"/>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836576B0-5D3A-B997-84E0-9D51A1F54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3975904"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3129B16E-B70E-0F2B-D99C-8D30891CB75F}"/>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1000"/>
              </a:spcAft>
              <a:buNone/>
            </a:pPr>
            <a:r>
              <a:rPr lang="el-GR" sz="2000" b="1" dirty="0">
                <a:solidFill>
                  <a:srgbClr val="000000"/>
                </a:solidFill>
                <a:ea typeface="Calibri" panose="020F0502020204030204" pitchFamily="34" charset="0"/>
                <a:cs typeface="Times New Roman" panose="02020603050405020304" pitchFamily="18" charset="0"/>
              </a:rPr>
              <a:t>ΙΙΙ. Μεθοδολογία της έρευνας : Βιβλιογραφικές  αναφορές</a:t>
            </a:r>
            <a:endParaRPr lang="el-GR" sz="2000" dirty="0">
              <a:ea typeface="Calibri" panose="020F0502020204030204" pitchFamily="34" charset="0"/>
              <a:cs typeface="Times New Roman" panose="02020603050405020304" pitchFamily="18" charset="0"/>
            </a:endParaRPr>
          </a:p>
        </p:txBody>
      </p:sp>
      <p:sp>
        <p:nvSpPr>
          <p:cNvPr id="2" name="Θέση υποσέλιδου 4">
            <a:extLst>
              <a:ext uri="{FF2B5EF4-FFF2-40B4-BE49-F238E27FC236}">
                <a16:creationId xmlns:a16="http://schemas.microsoft.com/office/drawing/2014/main" id="{7F6AC51D-E9F7-904C-01E3-DF1D07FCFC98}"/>
              </a:ext>
            </a:extLst>
          </p:cNvPr>
          <p:cNvSpPr>
            <a:spLocks noGrp="1"/>
          </p:cNvSpPr>
          <p:nvPr>
            <p:ph type="ftr" sz="quarter" idx="11"/>
          </p:nvPr>
        </p:nvSpPr>
        <p:spPr>
          <a:xfrm>
            <a:off x="4729570" y="1300686"/>
            <a:ext cx="6858001" cy="5023913"/>
          </a:xfrm>
          <a:solidFill>
            <a:schemeClr val="bg1"/>
          </a:solidFill>
          <a:ln w="57150">
            <a:solidFill>
              <a:schemeClr val="tx1"/>
            </a:solidFill>
          </a:ln>
        </p:spPr>
        <p:txBody>
          <a:bodyPr/>
          <a:lstStyle/>
          <a:p>
            <a:pPr lvl="0" algn="just" defTabSz="914400"/>
            <a:r>
              <a:rPr lang="el-GR" altLang="el-GR" sz="2000" dirty="0">
                <a:solidFill>
                  <a:schemeClr val="tx1"/>
                </a:solidFill>
              </a:rPr>
              <a:t>Παναγή, Γ. (2004). Πώς η προσέγγιση της λογοτεχνίας μπορεί να συμβάλει στη διαμόρφωση πολιτών μιας κοσμοπολιτικής κοινωνίας. Στο Α. </a:t>
            </a:r>
            <a:r>
              <a:rPr lang="el-GR" altLang="el-GR" sz="2000" dirty="0" err="1">
                <a:solidFill>
                  <a:schemeClr val="tx1"/>
                </a:solidFill>
              </a:rPr>
              <a:t>Γαγάτσης</a:t>
            </a:r>
            <a:r>
              <a:rPr lang="el-GR" altLang="el-GR" sz="2000" dirty="0">
                <a:solidFill>
                  <a:schemeClr val="tx1"/>
                </a:solidFill>
              </a:rPr>
              <a:t> κ.ά. (</a:t>
            </a:r>
            <a:r>
              <a:rPr lang="el-GR" altLang="el-GR" sz="2000" dirty="0" err="1">
                <a:solidFill>
                  <a:schemeClr val="tx1"/>
                </a:solidFill>
              </a:rPr>
              <a:t>Επιμ</a:t>
            </a:r>
            <a:r>
              <a:rPr lang="el-GR" altLang="el-GR" sz="2000" dirty="0">
                <a:solidFill>
                  <a:schemeClr val="tx1"/>
                </a:solidFill>
              </a:rPr>
              <a:t>.), </a:t>
            </a:r>
            <a:r>
              <a:rPr lang="el-GR" altLang="el-GR" sz="2000" i="1" dirty="0">
                <a:solidFill>
                  <a:schemeClr val="tx1"/>
                </a:solidFill>
              </a:rPr>
              <a:t>Σύγχρονες τάσεις στην εκπαιδευτική έρευνα και πρακτική: Πρακτικά VIII </a:t>
            </a:r>
            <a:r>
              <a:rPr lang="el-GR" altLang="el-GR" sz="2000" i="1" dirty="0" err="1">
                <a:solidFill>
                  <a:schemeClr val="tx1"/>
                </a:solidFill>
              </a:rPr>
              <a:t>παγκύπριου</a:t>
            </a:r>
            <a:r>
              <a:rPr lang="el-GR" altLang="el-GR" sz="2000" i="1" dirty="0">
                <a:solidFill>
                  <a:schemeClr val="tx1"/>
                </a:solidFill>
              </a:rPr>
              <a:t> συνεδρίου Παιδαγωγικής Εταιρίας Κύπρου</a:t>
            </a:r>
            <a:r>
              <a:rPr lang="el-GR" altLang="el-GR" sz="2000" dirty="0">
                <a:solidFill>
                  <a:schemeClr val="tx1"/>
                </a:solidFill>
              </a:rPr>
              <a:t>. Λευκωσία : Πανεπιστήμιο Κύπρου.</a:t>
            </a:r>
          </a:p>
          <a:p>
            <a:pPr lvl="0" algn="just" defTabSz="914400"/>
            <a:endParaRPr lang="el-GR" altLang="el-GR" sz="2000" dirty="0">
              <a:solidFill>
                <a:schemeClr val="tx1"/>
              </a:solidFill>
            </a:endParaRPr>
          </a:p>
          <a:p>
            <a:pPr algn="just" defTabSz="914400"/>
            <a:r>
              <a:rPr lang="el-GR" sz="2000" dirty="0" err="1">
                <a:solidFill>
                  <a:schemeClr val="tx1"/>
                </a:solidFill>
              </a:rPr>
              <a:t>Πηλαβά</a:t>
            </a:r>
            <a:r>
              <a:rPr lang="el-GR" sz="2000" dirty="0">
                <a:solidFill>
                  <a:schemeClr val="tx1"/>
                </a:solidFill>
              </a:rPr>
              <a:t>,   Έ.  (2004). Μια προσέγγιση  στο  βιβλίο  «Ματωμένα Χώματα» από μια κοσμοπολιτική οπτική. </a:t>
            </a:r>
            <a:r>
              <a:rPr lang="el-GR" altLang="el-GR" sz="2000" dirty="0">
                <a:solidFill>
                  <a:schemeClr val="tx1"/>
                </a:solidFill>
              </a:rPr>
              <a:t>Στο Α. </a:t>
            </a:r>
            <a:r>
              <a:rPr lang="el-GR" altLang="el-GR" sz="2000" dirty="0" err="1">
                <a:solidFill>
                  <a:schemeClr val="tx1"/>
                </a:solidFill>
              </a:rPr>
              <a:t>Γαγάτσης</a:t>
            </a:r>
            <a:r>
              <a:rPr lang="el-GR" altLang="el-GR" sz="2000" dirty="0">
                <a:solidFill>
                  <a:schemeClr val="tx1"/>
                </a:solidFill>
              </a:rPr>
              <a:t> κ.ά. (</a:t>
            </a:r>
            <a:r>
              <a:rPr lang="el-GR" altLang="el-GR" sz="2000" dirty="0" err="1">
                <a:solidFill>
                  <a:schemeClr val="tx1"/>
                </a:solidFill>
              </a:rPr>
              <a:t>Επιμ</a:t>
            </a:r>
            <a:r>
              <a:rPr lang="el-GR" altLang="el-GR" sz="2000" dirty="0">
                <a:solidFill>
                  <a:schemeClr val="tx1"/>
                </a:solidFill>
              </a:rPr>
              <a:t>.), </a:t>
            </a:r>
            <a:r>
              <a:rPr lang="el-GR" altLang="el-GR" sz="2000" i="1" dirty="0">
                <a:solidFill>
                  <a:schemeClr val="tx1"/>
                </a:solidFill>
              </a:rPr>
              <a:t>Σύγχρονες τάσεις στην εκπαιδευτική έρευνα και πρακτική: Πρακτικά VIII </a:t>
            </a:r>
            <a:r>
              <a:rPr lang="el-GR" altLang="el-GR" sz="2000" i="1" dirty="0" err="1">
                <a:solidFill>
                  <a:schemeClr val="tx1"/>
                </a:solidFill>
              </a:rPr>
              <a:t>παγκύπριου</a:t>
            </a:r>
            <a:r>
              <a:rPr lang="el-GR" altLang="el-GR" sz="2000" i="1" dirty="0">
                <a:solidFill>
                  <a:schemeClr val="tx1"/>
                </a:solidFill>
              </a:rPr>
              <a:t> συνεδρίου Παιδαγωγικής Εταιρίας Κύπρου</a:t>
            </a:r>
            <a:r>
              <a:rPr lang="el-GR" altLang="el-GR" sz="2000" dirty="0">
                <a:solidFill>
                  <a:schemeClr val="tx1"/>
                </a:solidFill>
              </a:rPr>
              <a:t>. Λευκωσία : Πανεπιστήμιο Κύπρου.</a:t>
            </a:r>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46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44E8F-2B71-05B3-4D68-6CCD8A6DCC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A89523-D7EC-D0E1-20B9-D9A006423421}"/>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F239D3B3-F04A-A221-90E3-BD4EEF2E4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502018" y="367307"/>
            <a:ext cx="4483639" cy="5957294"/>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9060B178-1BC8-520C-8DBF-AEB6A3E1AA6E}"/>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EAC567FA-939A-B226-D03B-E44A9B69BE77}"/>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F7B2D92A-BC0F-4A97-2325-DC07D9C17498}"/>
              </a:ext>
            </a:extLst>
          </p:cNvPr>
          <p:cNvSpPr>
            <a:spLocks noGrp="1"/>
          </p:cNvSpPr>
          <p:nvPr>
            <p:ph type="ftr" sz="quarter" idx="11"/>
          </p:nvPr>
        </p:nvSpPr>
        <p:spPr>
          <a:xfrm>
            <a:off x="5268686" y="1300686"/>
            <a:ext cx="6318885" cy="4947714"/>
          </a:xfrm>
          <a:solidFill>
            <a:schemeClr val="bg1"/>
          </a:solidFill>
          <a:ln w="57150">
            <a:solidFill>
              <a:schemeClr val="tx1"/>
            </a:solidFill>
          </a:ln>
        </p:spPr>
        <p:txBody>
          <a:bodyPr/>
          <a:lstStyle/>
          <a:p>
            <a:pPr lvl="0" algn="just" defTabSz="914400"/>
            <a:endParaRPr lang="el-GR" sz="2000" b="1" i="1" dirty="0">
              <a:solidFill>
                <a:srgbClr val="000000"/>
              </a:solidFill>
              <a:ea typeface="Times New Roman" panose="02020603050405020304" pitchFamily="18" charset="0"/>
              <a:cs typeface="Times New Roman" panose="02020603050405020304" pitchFamily="18" charset="0"/>
            </a:endParaRPr>
          </a:p>
          <a:p>
            <a:pPr lvl="0" algn="just" defTabSz="914400"/>
            <a:endParaRPr lang="el-GR" sz="2000" b="1" i="1" dirty="0">
              <a:solidFill>
                <a:srgbClr val="000000"/>
              </a:solidFill>
              <a:ea typeface="Times New Roman" panose="02020603050405020304" pitchFamily="18" charset="0"/>
              <a:cs typeface="Times New Roman" panose="02020603050405020304" pitchFamily="18" charset="0"/>
            </a:endParaRPr>
          </a:p>
          <a:p>
            <a:pPr lvl="0" algn="just" defTabSz="914400"/>
            <a:r>
              <a:rPr lang="el-GR" sz="2000" b="1" i="1" dirty="0">
                <a:solidFill>
                  <a:srgbClr val="000000"/>
                </a:solidFill>
                <a:ea typeface="Times New Roman" panose="02020603050405020304" pitchFamily="18" charset="0"/>
                <a:cs typeface="Times New Roman" panose="02020603050405020304" pitchFamily="18" charset="0"/>
              </a:rPr>
              <a:t>Το λευκό κάστρο :</a:t>
            </a:r>
          </a:p>
          <a:p>
            <a:pPr lvl="0" algn="just" defTabSz="914400"/>
            <a:endParaRPr lang="el-GR" altLang="el-GR" sz="2000" b="1" dirty="0">
              <a:solidFill>
                <a:srgbClr val="000000"/>
              </a:solidFill>
              <a:ea typeface="Times New Roman" panose="02020603050405020304" pitchFamily="18" charset="0"/>
              <a:cs typeface="Times New Roman" panose="02020603050405020304" pitchFamily="18" charset="0"/>
            </a:endParaRPr>
          </a:p>
          <a:p>
            <a:pPr marL="342900" lvl="0" indent="-342900" algn="just" defTabSz="914400">
              <a:buFont typeface="Wingdings" panose="05000000000000000000" pitchFamily="2" charset="2"/>
              <a:buChar char="q"/>
            </a:pPr>
            <a:r>
              <a:rPr lang="el-GR" altLang="el-GR" sz="2000" dirty="0">
                <a:solidFill>
                  <a:srgbClr val="000000"/>
                </a:solidFill>
                <a:ea typeface="Calibri" panose="020F0502020204030204" pitchFamily="34" charset="0"/>
                <a:cs typeface="Times New Roman" panose="02020603050405020304" pitchFamily="18" charset="0"/>
              </a:rPr>
              <a:t>Το βιβλίο που τον καθιέρωσε ως συγγραφέα με διεθνή σημασία (</a:t>
            </a:r>
            <a:r>
              <a:rPr lang="en-US" altLang="el-GR" sz="2000" dirty="0">
                <a:solidFill>
                  <a:srgbClr val="000000"/>
                </a:solidFill>
                <a:ea typeface="Calibri" panose="020F0502020204030204" pitchFamily="34" charset="0"/>
                <a:cs typeface="Times New Roman" panose="02020603050405020304" pitchFamily="18" charset="0"/>
              </a:rPr>
              <a:t>Ayd</a:t>
            </a:r>
            <a:r>
              <a:rPr lang="el-GR" altLang="el-GR" sz="2000" dirty="0">
                <a:solidFill>
                  <a:srgbClr val="000000"/>
                </a:solidFill>
                <a:ea typeface="Calibri" panose="020F0502020204030204" pitchFamily="34" charset="0"/>
                <a:cs typeface="Times New Roman" panose="02020603050405020304" pitchFamily="18" charset="0"/>
              </a:rPr>
              <a:t>ı</a:t>
            </a:r>
            <a:r>
              <a:rPr lang="en-US" altLang="el-GR" sz="2000" dirty="0">
                <a:solidFill>
                  <a:srgbClr val="000000"/>
                </a:solidFill>
                <a:ea typeface="Calibri" panose="020F0502020204030204" pitchFamily="34" charset="0"/>
                <a:cs typeface="Times New Roman" panose="02020603050405020304" pitchFamily="18" charset="0"/>
              </a:rPr>
              <a:t>n</a:t>
            </a:r>
            <a:r>
              <a:rPr lang="el-GR" altLang="el-GR" sz="2000" dirty="0">
                <a:solidFill>
                  <a:srgbClr val="000000"/>
                </a:solidFill>
                <a:ea typeface="Calibri" panose="020F0502020204030204" pitchFamily="34" charset="0"/>
                <a:cs typeface="Times New Roman" panose="02020603050405020304" pitchFamily="18" charset="0"/>
              </a:rPr>
              <a:t>  </a:t>
            </a:r>
            <a:r>
              <a:rPr lang="en-US" altLang="el-GR" sz="2000" dirty="0" err="1">
                <a:solidFill>
                  <a:srgbClr val="000000"/>
                </a:solidFill>
                <a:ea typeface="Calibri" panose="020F0502020204030204" pitchFamily="34" charset="0"/>
                <a:cs typeface="Times New Roman" panose="02020603050405020304" pitchFamily="18" charset="0"/>
              </a:rPr>
              <a:t>Bayrakceken</a:t>
            </a:r>
            <a:r>
              <a:rPr lang="el-GR" altLang="el-GR" sz="2000" dirty="0">
                <a:solidFill>
                  <a:srgbClr val="000000"/>
                </a:solidFill>
                <a:ea typeface="Calibri" panose="020F0502020204030204" pitchFamily="34" charset="0"/>
                <a:cs typeface="Times New Roman" panose="02020603050405020304" pitchFamily="18" charset="0"/>
              </a:rPr>
              <a:t> &amp; </a:t>
            </a:r>
            <a:r>
              <a:rPr lang="en-US" altLang="el-GR" sz="2000" dirty="0">
                <a:solidFill>
                  <a:srgbClr val="000000"/>
                </a:solidFill>
                <a:ea typeface="Calibri" panose="020F0502020204030204" pitchFamily="34" charset="0"/>
                <a:cs typeface="Times New Roman" panose="02020603050405020304" pitchFamily="18" charset="0"/>
              </a:rPr>
              <a:t>Don Randall</a:t>
            </a:r>
            <a:r>
              <a:rPr lang="el-GR" altLang="el-GR" sz="2000" dirty="0">
                <a:solidFill>
                  <a:srgbClr val="000000"/>
                </a:solidFill>
                <a:ea typeface="Calibri" panose="020F0502020204030204" pitchFamily="34" charset="0"/>
                <a:cs typeface="Times New Roman" panose="02020603050405020304" pitchFamily="18" charset="0"/>
              </a:rPr>
              <a:t>, 2005)</a:t>
            </a:r>
          </a:p>
          <a:p>
            <a:pPr marL="342900" lvl="0" indent="-342900" algn="just" defTabSz="914400">
              <a:buFont typeface="Wingdings" panose="05000000000000000000" pitchFamily="2" charset="2"/>
              <a:buChar char="q"/>
            </a:pPr>
            <a:endParaRPr lang="el-GR" altLang="el-GR" sz="2000" dirty="0">
              <a:solidFill>
                <a:schemeClr val="tx1"/>
              </a:solidFill>
            </a:endParaRPr>
          </a:p>
          <a:p>
            <a:pPr algn="just"/>
            <a:r>
              <a:rPr lang="el-GR" sz="2000" b="1" dirty="0">
                <a:solidFill>
                  <a:schemeClr val="tx1"/>
                </a:solidFill>
              </a:rPr>
              <a:t>ΥΠΟΘΕΣΗ </a:t>
            </a:r>
          </a:p>
          <a:p>
            <a:pPr algn="just"/>
            <a:endParaRPr lang="el-GR" sz="2000" dirty="0">
              <a:solidFill>
                <a:schemeClr val="tx1"/>
              </a:solidFill>
            </a:endParaRPr>
          </a:p>
          <a:p>
            <a:pPr algn="just"/>
            <a:r>
              <a:rPr lang="el-GR" sz="2000" dirty="0">
                <a:solidFill>
                  <a:schemeClr val="tx1"/>
                </a:solidFill>
              </a:rPr>
              <a:t>Ο </a:t>
            </a:r>
            <a:r>
              <a:rPr lang="el-GR" sz="2000" dirty="0" err="1">
                <a:solidFill>
                  <a:schemeClr val="tx1"/>
                </a:solidFill>
              </a:rPr>
              <a:t>Φαρούκ</a:t>
            </a:r>
            <a:r>
              <a:rPr lang="el-GR" sz="2000" dirty="0">
                <a:solidFill>
                  <a:schemeClr val="tx1"/>
                </a:solidFill>
              </a:rPr>
              <a:t>  </a:t>
            </a:r>
            <a:r>
              <a:rPr lang="el-GR" sz="2000" dirty="0" err="1">
                <a:solidFill>
                  <a:schemeClr val="tx1"/>
                </a:solidFill>
              </a:rPr>
              <a:t>Νταρβίνογλου</a:t>
            </a:r>
            <a:r>
              <a:rPr lang="el-GR" sz="2000" dirty="0">
                <a:solidFill>
                  <a:schemeClr val="tx1"/>
                </a:solidFill>
              </a:rPr>
              <a:t>,  ιστορικός και  ερευνητής, «ανακαλύπτει» το χειρόγραφο   ενός  άγνωστου  αριστερόχειρα  καλλιγράφου του 17</a:t>
            </a:r>
            <a:r>
              <a:rPr lang="el-GR" sz="2000" baseline="30000" dirty="0">
                <a:solidFill>
                  <a:schemeClr val="tx1"/>
                </a:solidFill>
              </a:rPr>
              <a:t>ου</a:t>
            </a:r>
            <a:r>
              <a:rPr lang="el-GR" sz="2000" dirty="0">
                <a:solidFill>
                  <a:schemeClr val="tx1"/>
                </a:solidFill>
              </a:rPr>
              <a:t> αιώνα, το οποίο  περιέχει την ιστορία που  διαβάζουμε στη συνέχεια.</a:t>
            </a:r>
          </a:p>
          <a:p>
            <a:pPr lvl="0" algn="just" defTabSz="914400"/>
            <a:endParaRPr lang="el-GR" altLang="el-GR" sz="2000" dirty="0">
              <a:solidFill>
                <a:schemeClr val="tx1"/>
              </a:solidFill>
            </a:endParaRPr>
          </a:p>
          <a:p>
            <a:pPr lvl="0" indent="457200" algn="l" defTabSz="914400" eaLnBrk="0" fontAlgn="base" hangingPunct="0">
              <a:spcBef>
                <a:spcPct val="0"/>
              </a:spcBef>
              <a:spcAft>
                <a:spcPct val="0"/>
              </a:spcAft>
            </a:pPr>
            <a:br>
              <a:rPr lang="el-GR" altLang="el-GR" sz="2000" dirty="0">
                <a:solidFill>
                  <a:schemeClr val="tx1"/>
                </a:solidFill>
              </a:rPr>
            </a:br>
            <a:endParaRPr lang="el-GR" altLang="el-GR" sz="2000" dirty="0">
              <a:solidFill>
                <a:schemeClr val="tx1"/>
              </a:solidFill>
            </a:endParaRPr>
          </a:p>
          <a:p>
            <a:pPr lvl="0" algn="just" defTabSz="914400"/>
            <a:endParaRPr lang="el-GR" sz="2000" dirty="0">
              <a:ea typeface="Calibri" panose="020F0502020204030204" pitchFamily="34" charset="0"/>
              <a:cs typeface="Times New Roman" panose="02020603050405020304" pitchFamily="18" charset="0"/>
            </a:endParaRPr>
          </a:p>
          <a:p>
            <a:pPr lvl="0" algn="just" defTabSz="914400"/>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691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87A42-C6AC-5762-B745-49F68BF33B9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BD253D-C35A-2B44-A5C0-E2B1CD1B1D06}"/>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FF0FDD80-2DD5-2856-8EBE-4EBB93BDA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19744" y="367306"/>
            <a:ext cx="4490083"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D67E333B-1797-3C54-F3FE-3D520C9A907A}"/>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3E76A943-2693-0E3A-2B00-54F258A8193E}"/>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BF1B6B03-BF56-B07A-338F-7A7FB2B0A66A}"/>
              </a:ext>
            </a:extLst>
          </p:cNvPr>
          <p:cNvSpPr>
            <a:spLocks noGrp="1"/>
          </p:cNvSpPr>
          <p:nvPr>
            <p:ph type="ftr" sz="quarter" idx="11"/>
          </p:nvPr>
        </p:nvSpPr>
        <p:spPr>
          <a:xfrm>
            <a:off x="4729571" y="1300686"/>
            <a:ext cx="6776630" cy="5190008"/>
          </a:xfrm>
          <a:solidFill>
            <a:schemeClr val="bg1"/>
          </a:solidFill>
          <a:ln w="57150">
            <a:solidFill>
              <a:schemeClr val="tx1"/>
            </a:solidFill>
          </a:ln>
        </p:spPr>
        <p:txBody>
          <a:bodyPr/>
          <a:lstStyle/>
          <a:p>
            <a:pPr algn="just"/>
            <a:r>
              <a:rPr lang="el-GR" sz="2000" b="1" dirty="0">
                <a:solidFill>
                  <a:schemeClr val="tx1"/>
                </a:solidFill>
              </a:rPr>
              <a:t>Η υπόθεση του χειρόγραφου   του 17</a:t>
            </a:r>
            <a:r>
              <a:rPr lang="el-GR" sz="2000" b="1" baseline="30000" dirty="0">
                <a:solidFill>
                  <a:schemeClr val="tx1"/>
                </a:solidFill>
              </a:rPr>
              <a:t>ου</a:t>
            </a:r>
            <a:r>
              <a:rPr lang="el-GR" sz="2000" b="1" dirty="0">
                <a:solidFill>
                  <a:schemeClr val="tx1"/>
                </a:solidFill>
              </a:rPr>
              <a:t> αιώνα; </a:t>
            </a:r>
          </a:p>
          <a:p>
            <a:pPr algn="just"/>
            <a:endParaRPr lang="el-GR"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Ένας νεαρός Βενετός αστρονόμος αιχμαλωτίζεται από Οθωμανούς  πειρατές στον δρόμο του για τη Νάπολη και καταλήγει σκλάβος ενός Οθωμανού  λόγιου.</a:t>
            </a:r>
          </a:p>
          <a:p>
            <a:pPr marL="342900" indent="-342900" algn="just">
              <a:buFont typeface="Wingdings" panose="05000000000000000000" pitchFamily="2" charset="2"/>
              <a:buChar char="q"/>
            </a:pPr>
            <a:r>
              <a:rPr lang="el-GR" sz="2000" dirty="0">
                <a:solidFill>
                  <a:schemeClr val="tx1"/>
                </a:solidFill>
              </a:rPr>
              <a:t>Μέσα από  το  πρώτο κεφάλαιο πληροφορούμαστε ότι ο  αφηγητής είναι  23 χρονών και έχει σπουδάσει   επιστήμες και τέχνες  στη Φλωρεντία  και τη Βενετία. Ήξερε από αστρονομία, μαθηματικά,  φυσική και ζωγραφική. Για να γλυτώσει από τους Οθωμανούς επικαλείται ότι είναι γιατρός έτσι απολαμβάνει ευνοϊκή μεταχείριση μέσα στη φυλακή, ιδιαίτερα δε, όταν γιατρεύει και τον πασά. </a:t>
            </a:r>
          </a:p>
          <a:p>
            <a:pPr lvl="0" algn="just" defTabSz="914400"/>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569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8571-25B2-1969-D68F-D15EFBBA9D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74F2CC-EE35-4660-F652-D8D606AD6822}"/>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D76D6CC6-D65E-F8A9-7677-008F60B80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3975904"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9B32D2D6-C7A3-556A-64B4-9600E9E7DC0F}"/>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9D1417D0-7BB5-E1C7-ACB2-F6D28F22B91B}"/>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F2659419-0149-2BB7-4DB5-515774CB1B50}"/>
              </a:ext>
            </a:extLst>
          </p:cNvPr>
          <p:cNvSpPr>
            <a:spLocks noGrp="1"/>
          </p:cNvSpPr>
          <p:nvPr>
            <p:ph type="ftr" sz="quarter" idx="11"/>
          </p:nvPr>
        </p:nvSpPr>
        <p:spPr>
          <a:xfrm>
            <a:off x="4729570" y="1300686"/>
            <a:ext cx="6858001" cy="5190008"/>
          </a:xfrm>
          <a:solidFill>
            <a:schemeClr val="bg1"/>
          </a:solidFill>
          <a:ln w="57150">
            <a:solidFill>
              <a:schemeClr val="tx1"/>
            </a:solidFill>
          </a:ln>
        </p:spPr>
        <p:txBody>
          <a:bodyPr/>
          <a:lstStyle/>
          <a:p>
            <a:pPr algn="just"/>
            <a:endParaRPr lang="el-GR" sz="2000" b="1" dirty="0">
              <a:solidFill>
                <a:schemeClr val="tx1"/>
              </a:solidFill>
            </a:endParaRPr>
          </a:p>
          <a:p>
            <a:pPr algn="just"/>
            <a:endParaRPr lang="el-GR" sz="2000" b="1" dirty="0">
              <a:solidFill>
                <a:schemeClr val="tx1"/>
              </a:solidFill>
            </a:endParaRPr>
          </a:p>
          <a:p>
            <a:pPr algn="just"/>
            <a:r>
              <a:rPr lang="el-GR" sz="2000" b="1" dirty="0">
                <a:solidFill>
                  <a:schemeClr val="tx1"/>
                </a:solidFill>
              </a:rPr>
              <a:t>Πώς συναντιόνται οι δύο πρωταγωνιστές;</a:t>
            </a:r>
          </a:p>
          <a:p>
            <a:pPr algn="just"/>
            <a:endParaRPr lang="el-GR"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Χάρη στον πασά και στον γάμο του γιού του, οι δυο άντρες,  ο Βενετός σκλάβος και ο Οθωμανός δάσκαλος, συναντιόνται και καλούνται να συνεργαστούν  για να  σχεδιάσουν μαζί την επίδειξη πυροτεχνημάτων στον γάμο του γιο του πασά. </a:t>
            </a:r>
          </a:p>
          <a:p>
            <a:pPr marL="342900" indent="-342900" algn="just">
              <a:buFont typeface="Wingdings" panose="05000000000000000000" pitchFamily="2" charset="2"/>
              <a:buChar char="q"/>
            </a:pPr>
            <a:r>
              <a:rPr lang="el-GR" sz="2000" dirty="0">
                <a:solidFill>
                  <a:schemeClr val="tx1"/>
                </a:solidFill>
              </a:rPr>
              <a:t>Ο πασάς  θέλοντας  να τον εξαναγκάσει να ασπαστεί τον ισλαμισμό  σκηνοθετεί την «εκτέλεση» του. Όμως ούτε και τότε κατορθώνει  να τον  μεταπείσει. Έτσι τον παραχωρεί ως σκλάβο στον  Οθωμανό με το όνομα «δάσκαλος».</a:t>
            </a:r>
          </a:p>
          <a:p>
            <a:pPr marL="342900" indent="-342900" algn="just">
              <a:buFont typeface="Wingdings" panose="05000000000000000000" pitchFamily="2" charset="2"/>
              <a:buChar char="q"/>
            </a:pPr>
            <a:r>
              <a:rPr lang="el-GR" sz="2000" dirty="0">
                <a:solidFill>
                  <a:schemeClr val="tx1"/>
                </a:solidFill>
              </a:rPr>
              <a:t>  Πλέον οι δύο άντρες δεν καλούνται απλά να συνεργαστούν για να  εκπονήσουν μια δουλεία αλλά να συνυπάρξουν σε όλες τις εκφάνσεις της ζωής. Πάντα όμως ή τουλάχιστο  σε πρώτη φάση κάτω από το πλέγμα εξουσίας «αφέντη-σκλάβου».</a:t>
            </a:r>
          </a:p>
          <a:p>
            <a:pPr lvl="0" algn="just" defTabSz="914400"/>
            <a:endParaRPr lang="el-GR" altLang="el-GR" sz="2000" dirty="0">
              <a:solidFill>
                <a:schemeClr val="tx1"/>
              </a:solidFill>
              <a:ea typeface="Times New Roman" panose="02020603050405020304" pitchFamily="18" charset="0"/>
              <a:cs typeface="Times New Roman" panose="02020603050405020304" pitchFamily="18" charset="0"/>
            </a:endParaRPr>
          </a:p>
          <a:p>
            <a:pPr lvl="0" algn="just" defTabSz="914400"/>
            <a:endParaRPr lang="el-GR" sz="2000" dirty="0">
              <a:solidFill>
                <a:schemeClr val="tx1"/>
              </a:solidFill>
              <a:ea typeface="Calibri" panose="020F0502020204030204" pitchFamily="34" charset="0"/>
              <a:cs typeface="Times New Roman" panose="02020603050405020304" pitchFamily="18" charset="0"/>
            </a:endParaRPr>
          </a:p>
          <a:p>
            <a:pPr lvl="0" algn="just" defTabSz="914400"/>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4865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65FCA-7538-4967-20AB-BA0CFCA516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57448F-12CA-39BE-9F8A-DDDF8116AA80}"/>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41DB98BC-2A56-F506-6D71-A47502348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3975904" cy="622292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7FF6363C-BFFD-F33B-DD37-1B4700105AEA}"/>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549FAF98-BA3D-21A2-6353-26A2A0BC3B3D}"/>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A871755F-67E6-D8EB-8A79-DF2E82AD3813}"/>
              </a:ext>
            </a:extLst>
          </p:cNvPr>
          <p:cNvSpPr>
            <a:spLocks noGrp="1"/>
          </p:cNvSpPr>
          <p:nvPr>
            <p:ph type="ftr" sz="quarter" idx="11"/>
          </p:nvPr>
        </p:nvSpPr>
        <p:spPr>
          <a:xfrm>
            <a:off x="4729570" y="1300686"/>
            <a:ext cx="7375344" cy="5190008"/>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chemeClr val="tx1"/>
                </a:solidFill>
              </a:rPr>
              <a:t>Σιγά σιγά  ο μεν  σκλάβος ξεκινά να μαθαίνει τούρκικα, ενώ ο Οθωμανός στο πρόσωπό του ανακαλύπτει μια πολύτιμη πηγή γνώσης για τα επιστημονικά επιτεύγματα της Δύσης.  Διδάσκουν   ο ένας τον  άλλον  τα μυστικά της τέχνης και της επιστήμης της δικής του πλευράς. </a:t>
            </a:r>
          </a:p>
          <a:p>
            <a:pPr marL="342900" indent="-342900" algn="just">
              <a:buFont typeface="Wingdings" panose="05000000000000000000" pitchFamily="2" charset="2"/>
              <a:buChar char="q"/>
            </a:pPr>
            <a:r>
              <a:rPr lang="el-GR" sz="2000" dirty="0">
                <a:solidFill>
                  <a:schemeClr val="tx1"/>
                </a:solidFill>
              </a:rPr>
              <a:t>Στη συνέχεια οι  δυο τους ασχολούνται με την παρουσίαση  δύο πραγματειών  στον σουλτάνο. Η μία έφερε τον τίτλο </a:t>
            </a:r>
            <a:r>
              <a:rPr lang="el-GR" sz="2000" i="1" dirty="0">
                <a:solidFill>
                  <a:schemeClr val="tx1"/>
                </a:solidFill>
              </a:rPr>
              <a:t>Βίος των  Ζώων</a:t>
            </a:r>
            <a:r>
              <a:rPr lang="el-GR" sz="2000" dirty="0">
                <a:solidFill>
                  <a:schemeClr val="tx1"/>
                </a:solidFill>
              </a:rPr>
              <a:t>  και η άλλη  </a:t>
            </a:r>
            <a:r>
              <a:rPr lang="el-GR" sz="2000" i="1" dirty="0">
                <a:solidFill>
                  <a:schemeClr val="tx1"/>
                </a:solidFill>
              </a:rPr>
              <a:t>Περίεργα πλάσματα</a:t>
            </a:r>
            <a:r>
              <a:rPr lang="el-GR" sz="2000" dirty="0">
                <a:solidFill>
                  <a:schemeClr val="tx1"/>
                </a:solidFill>
              </a:rPr>
              <a:t> στηριγμένα στις αναμνήσεις του σκλάβου από  την Ιταλία.  Τα έγραφε ο σκλάβος και τα παρουσίαζε ως δικά του ο δάσκαλος στο σουλτάνο. </a:t>
            </a:r>
          </a:p>
          <a:p>
            <a:pPr marL="342900" indent="-342900" algn="just">
              <a:buFont typeface="Wingdings" panose="05000000000000000000" pitchFamily="2" charset="2"/>
              <a:buChar char="q"/>
            </a:pPr>
            <a:r>
              <a:rPr lang="el-GR" sz="2000" dirty="0">
                <a:solidFill>
                  <a:schemeClr val="tx1"/>
                </a:solidFill>
              </a:rPr>
              <a:t>Στο  τέταρτο κεφάλαιο ο δάσκαλος  απευθυνόμενος στον σκλάβο θέτει το εξής ερώτημα : «Γιατί εγώ είμαι εγώ;»(σελ. 99). Για να καταλάβει γιατί ήταν αυτός  που  ήταν,  ο δάσκαλος του ζήτησε  να του  διηγηθεί τη ζωή του.</a:t>
            </a:r>
            <a:endParaRPr lang="el-GR" sz="20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98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E3837-160D-5B87-42AF-03B687C331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0927DE-4003-E293-A913-F77A4405B365}"/>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83E80352-9DA5-8F20-8364-95442A188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402911" y="367306"/>
            <a:ext cx="3975904" cy="6360064"/>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828B5D0-EC30-752D-8A5F-B263A2883AA2}"/>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740F7724-E851-C5B8-CF33-8ABF790DBBE7}"/>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74A2376E-DB5E-14AE-7120-A820091131C3}"/>
              </a:ext>
            </a:extLst>
          </p:cNvPr>
          <p:cNvSpPr>
            <a:spLocks noGrp="1"/>
          </p:cNvSpPr>
          <p:nvPr>
            <p:ph type="ftr" sz="quarter" idx="11"/>
          </p:nvPr>
        </p:nvSpPr>
        <p:spPr>
          <a:xfrm>
            <a:off x="4575404" y="1224485"/>
            <a:ext cx="7560402" cy="5502885"/>
          </a:xfrm>
          <a:solidFill>
            <a:schemeClr val="bg1"/>
          </a:solidFill>
          <a:ln w="57150">
            <a:solidFill>
              <a:schemeClr val="tx1"/>
            </a:solidFill>
          </a:ln>
        </p:spPr>
        <p:txBody>
          <a:bodyPr/>
          <a:lstStyle/>
          <a:p>
            <a:pPr algn="just"/>
            <a:endParaRPr lang="el-GR" sz="2000" dirty="0">
              <a:solidFill>
                <a:schemeClr val="tx1"/>
              </a:solidFill>
            </a:endParaRPr>
          </a:p>
          <a:p>
            <a:pPr algn="just"/>
            <a:endParaRPr lang="el-GR"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Όταν  έπειτα από καιρό ο δάσκαλος απολάμβανε να διαβάζει όσα έγγραφε ο σκλάβος, αντιστρέφονται οι όροι, και ο σκλάβος   αρχίζει να περιμένει την κατάλληλη  στιγμή   για να τον παρασύρει στην ίδια δουλειά. Έτσι, στο τέλος  και  οι δύο κάθονται απέναντι από ένα τραπέζι  και γράφουν τις αναμνήσεις της ζωής τους.</a:t>
            </a:r>
          </a:p>
          <a:p>
            <a:pPr marL="342900" indent="-342900" algn="just">
              <a:buFont typeface="Wingdings" panose="05000000000000000000" pitchFamily="2" charset="2"/>
              <a:buChar char="q"/>
            </a:pPr>
            <a:r>
              <a:rPr lang="el-GR" sz="2000" dirty="0">
                <a:solidFill>
                  <a:schemeClr val="tx1"/>
                </a:solidFill>
              </a:rPr>
              <a:t>«έπρεπε  να σκεφτώ  τι  ήμουν    και να γράψω   τις σκέψεις μου  σ΄ ένα χαρτί   να δει   κι αυτός  πως γινόταν  αυτή η δουλεία και πόσο θαρραλέος ήμουν» (σελ. 104)</a:t>
            </a:r>
          </a:p>
          <a:p>
            <a:pPr marL="342900" indent="-342900" algn="just">
              <a:buFont typeface="Wingdings" panose="05000000000000000000" pitchFamily="2" charset="2"/>
              <a:buChar char="q"/>
            </a:pPr>
            <a:r>
              <a:rPr lang="el-GR" sz="2000" dirty="0">
                <a:solidFill>
                  <a:schemeClr val="tx1"/>
                </a:solidFill>
              </a:rPr>
              <a:t>«..άρχισε  κάθε πρωί  να γράφει : «Γιατί εγώ  είμαι εγώ». Κάτω  όμως  </a:t>
            </a:r>
            <a:r>
              <a:rPr lang="el-GR" sz="2000" dirty="0" err="1">
                <a:solidFill>
                  <a:schemeClr val="tx1"/>
                </a:solidFill>
              </a:rPr>
              <a:t>απ</a:t>
            </a:r>
            <a:r>
              <a:rPr lang="el-GR" sz="2000" dirty="0">
                <a:solidFill>
                  <a:schemeClr val="tx1"/>
                </a:solidFill>
              </a:rPr>
              <a:t>΄ αυτό τον  τίτλο  δεν κατάφερνε να γράψει  παρά μόνο  γιατί  οι άλλοι  ήταν  τόσο  ποταποί και ηλίθιοι.» (σελ. 111)</a:t>
            </a:r>
          </a:p>
          <a:p>
            <a:pPr marL="342900" indent="-342900" algn="just">
              <a:buFont typeface="Wingdings" panose="05000000000000000000" pitchFamily="2" charset="2"/>
              <a:buChar char="q"/>
            </a:pPr>
            <a:r>
              <a:rPr lang="el-GR" sz="2000" dirty="0">
                <a:solidFill>
                  <a:schemeClr val="tx1"/>
                </a:solidFill>
              </a:rPr>
              <a:t>«..σκέφτηκα  να πω εγώ είμαι εγώ...Είχα την  εντύπωση  πως αν  κατάφερνα  να βρω το κουράγιο   να του πω αυτή  την ανόητη  κουβέντα, θα ματαίωνα τα παιχνίδια του δασκάλου  και του σουλτάνου, και των  κουτσομπόληδων   που  μηχανορραφούσαν για  να με κάνουν   κάποιον  άλλον, κι  έτσι   θα συνέχιζα  να ζω ήσυχα μέσα στην ύπαρξη μου» (σελ. 221)</a:t>
            </a:r>
            <a:endParaRPr lang="el-GR" altLang="el-GR" sz="2000" dirty="0">
              <a:solidFill>
                <a:schemeClr val="tx1"/>
              </a:solidFill>
              <a:ea typeface="Times New Roman" panose="02020603050405020304" pitchFamily="18" charset="0"/>
              <a:cs typeface="Times New Roman" panose="02020603050405020304" pitchFamily="18" charset="0"/>
            </a:endParaRPr>
          </a:p>
          <a:p>
            <a:pPr lvl="0" algn="just" defTabSz="914400"/>
            <a:endParaRPr lang="el-GR" sz="2000" dirty="0">
              <a:solidFill>
                <a:schemeClr val="tx1"/>
              </a:solidFill>
              <a:ea typeface="Calibri" panose="020F0502020204030204" pitchFamily="34" charset="0"/>
              <a:cs typeface="Times New Roman" panose="02020603050405020304" pitchFamily="18" charset="0"/>
            </a:endParaRPr>
          </a:p>
          <a:p>
            <a:pPr lvl="0" algn="just" defTabSz="914400"/>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217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2588B-A5A9-C398-D7D2-C541A46E03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F76F4B-5319-9CF8-A320-79C12282C462}"/>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660606C1-C724-86FE-A9F9-1A8DF6BC9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443151" y="405405"/>
            <a:ext cx="3377735" cy="6047189"/>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32395368-B622-1021-59C3-5337982D522C}"/>
              </a:ext>
            </a:extLst>
          </p:cNvPr>
          <p:cNvSpPr/>
          <p:nvPr/>
        </p:nvSpPr>
        <p:spPr>
          <a:xfrm>
            <a:off x="4729570" y="36730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A09920F1-6A02-7565-14E4-1590B3E8C990}"/>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ED0A5BFE-FCE3-23C6-E082-31C9EB072881}"/>
              </a:ext>
            </a:extLst>
          </p:cNvPr>
          <p:cNvSpPr>
            <a:spLocks noGrp="1"/>
          </p:cNvSpPr>
          <p:nvPr>
            <p:ph type="ftr" sz="quarter" idx="11"/>
          </p:nvPr>
        </p:nvSpPr>
        <p:spPr>
          <a:xfrm>
            <a:off x="4887686" y="1273629"/>
            <a:ext cx="6699885" cy="5178965"/>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chemeClr val="tx1"/>
                </a:solidFill>
              </a:rPr>
              <a:t>Ο σκλάβος σιγά σιγά  αρχίζει να βλέπει εφιάλτες  (απώλεια της  ταυτότητάς του). </a:t>
            </a:r>
          </a:p>
          <a:p>
            <a:pPr marL="342900" indent="-342900" algn="just">
              <a:buFont typeface="Wingdings" panose="05000000000000000000" pitchFamily="2" charset="2"/>
              <a:buChar char="q"/>
            </a:pPr>
            <a:r>
              <a:rPr lang="el-GR" sz="2000" dirty="0">
                <a:solidFill>
                  <a:schemeClr val="tx1"/>
                </a:solidFill>
              </a:rPr>
              <a:t>Ξέσπασμα της πανώλης στην Κωνσταντινούπολη. Ο σκλάβος αποφασίζει να το σκάσει στο νησί Χάλκη. Τελικά ο δάσκαλος τον εντοπίζει και επιστρέφουν πίσω μαζί. Εκεί καλούνται να βρουν τη λύση και να  αμβλύνουν τα κρούσματα της πανώλης. Ο  Δάσκαλος  αναγνωρίζει ότι  χρειάζεται τον σκλάβο : «Μου είπε  ξεκάθαρα  ότι χρειαζόταν τις γνώσεις   μου» (σελ.159)</a:t>
            </a:r>
          </a:p>
          <a:p>
            <a:pPr marL="342900" indent="-342900" algn="just">
              <a:buFont typeface="Wingdings" panose="05000000000000000000" pitchFamily="2" charset="2"/>
              <a:buChar char="q"/>
            </a:pPr>
            <a:r>
              <a:rPr lang="el-GR" sz="2000" dirty="0">
                <a:solidFill>
                  <a:schemeClr val="tx1"/>
                </a:solidFill>
              </a:rPr>
              <a:t>Τελικά η πόλη σώθηκε και ο δάσκαλος χρίστηκε  αυτοκρατορικός αστρολόγος.</a:t>
            </a:r>
          </a:p>
          <a:p>
            <a:pPr lvl="0" algn="just" defTabSz="914400"/>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506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97BE-5195-30DF-4DE3-6199650FA2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716ECD-F2BF-9B66-1C41-D54D140BEBEF}"/>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D7B10349-CD41-50D8-80A4-F0911F9E6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367306"/>
            <a:ext cx="3018505" cy="6047189"/>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CDD0C27C-65D4-9DF4-7245-D54716A17E93}"/>
              </a:ext>
            </a:extLst>
          </p:cNvPr>
          <p:cNvSpPr/>
          <p:nvPr/>
        </p:nvSpPr>
        <p:spPr>
          <a:xfrm>
            <a:off x="3450772" y="261241"/>
            <a:ext cx="8136800"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6D2CD226-9FE5-E315-C194-177EEF50A92C}"/>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8C34B61F-D001-F50D-5309-C3A85E87EB98}"/>
              </a:ext>
            </a:extLst>
          </p:cNvPr>
          <p:cNvSpPr>
            <a:spLocks noGrp="1"/>
          </p:cNvSpPr>
          <p:nvPr>
            <p:ph type="ftr" sz="quarter" idx="11"/>
          </p:nvPr>
        </p:nvSpPr>
        <p:spPr>
          <a:xfrm>
            <a:off x="3450772" y="1175657"/>
            <a:ext cx="8136800" cy="5129979"/>
          </a:xfrm>
          <a:solidFill>
            <a:schemeClr val="bg1"/>
          </a:solidFill>
          <a:ln w="57150">
            <a:solidFill>
              <a:schemeClr val="tx1"/>
            </a:solidFill>
          </a:ln>
        </p:spPr>
        <p:txBody>
          <a:bodyPr/>
          <a:lstStyle/>
          <a:p>
            <a:pPr algn="just"/>
            <a:endParaRPr lang="el-GR" sz="2000" dirty="0">
              <a:solidFill>
                <a:schemeClr val="tx1"/>
              </a:solidFill>
            </a:endParaRPr>
          </a:p>
          <a:p>
            <a:pPr marL="342900" indent="-342900" algn="just">
              <a:buFont typeface="Wingdings" panose="05000000000000000000" pitchFamily="2" charset="2"/>
              <a:buChar char="q"/>
            </a:pPr>
            <a:endParaRPr lang="el-GR" sz="2000" dirty="0">
              <a:solidFill>
                <a:schemeClr val="tx1"/>
              </a:solidFill>
            </a:endParaRPr>
          </a:p>
          <a:p>
            <a:pPr marL="342900" indent="-342900" algn="just">
              <a:buFont typeface="Wingdings" panose="05000000000000000000" pitchFamily="2" charset="2"/>
              <a:buChar char="q"/>
            </a:pPr>
            <a:endParaRPr lang="el-GR"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Στα τελευταία κεφάλαια οι δυο τους πυρετωδώς ασχολούνταν με την κατασκευή του όπλου που θα κατατροπώσει  τους εχθρούς. Η επαφή του  σκλάβου με τον σουλτάνο θα  οδηγήσει στο τέλος τον σκλάβο  άλλοτε να πηγαίνει και αυτός ενώπιον του σουλτάνου μαζί με τον δάσκαλο και άλλοτε να πηγαίνει μόνος του στο παλάτι. Άκρως καθοριστική είναι η συνάντηση  των δύο ηρώων με τον μίμο που φέρνει ο σουλτάνος, ταρακουνώντας ακόμη περισσότερο τους ήρωες όσον αφορά την ταυτότητά  τους.</a:t>
            </a:r>
          </a:p>
          <a:p>
            <a:pPr marL="342900" indent="-342900" algn="just">
              <a:buFont typeface="Wingdings" panose="05000000000000000000" pitchFamily="2" charset="2"/>
              <a:buChar char="q"/>
            </a:pPr>
            <a:r>
              <a:rPr lang="el-GR" sz="2000" dirty="0">
                <a:solidFill>
                  <a:schemeClr val="tx1"/>
                </a:solidFill>
              </a:rPr>
              <a:t>Κι ενώ οι ζωές των δυο αντρών συνδέονται αξεδιάλυτα και οι ταυτότητές τους συγχέονται όλο και πιο πολύ, αφέντης και σκλάβος θα βρεθούν μαζί στο στρατό του σουλτάνου. Όταν </a:t>
            </a:r>
            <a:r>
              <a:rPr lang="el-GR" sz="2000" dirty="0" err="1">
                <a:solidFill>
                  <a:schemeClr val="tx1"/>
                </a:solidFill>
              </a:rPr>
              <a:t>στρατολογούνται</a:t>
            </a:r>
            <a:r>
              <a:rPr lang="el-GR" sz="2000" dirty="0">
                <a:solidFill>
                  <a:schemeClr val="tx1"/>
                </a:solidFill>
              </a:rPr>
              <a:t>  για να πολεμήσουν  στον στρατό του σουλτάνου στο Λευκό Κάστρο το  ενδεχόμενο   ανατροπής της τύχης πραγματοποιείται. Η επιχείρηση αποτυγχάνει και οι δύο ήρωες αλλάζουν ταυτότητες, ο Οθωμανός καταφεύγει στην Ιταλία ενώ ο Ιταλός σκλάβος  παίρνει  τη θέση  του  ως  αυτοκρατορικός αστρολόγος.</a:t>
            </a:r>
          </a:p>
          <a:p>
            <a:pPr marL="342900" indent="-342900" algn="just">
              <a:buFont typeface="Wingdings" panose="05000000000000000000" pitchFamily="2" charset="2"/>
              <a:buChar char="q"/>
            </a:pPr>
            <a:endParaRPr lang="el-GR" sz="2000" dirty="0">
              <a:solidFill>
                <a:schemeClr val="tx1"/>
              </a:solidFill>
            </a:endParaRPr>
          </a:p>
          <a:p>
            <a:pPr algn="just"/>
            <a:endParaRPr lang="el-GR" sz="2000" dirty="0">
              <a:solidFill>
                <a:schemeClr val="tx1"/>
              </a:solidFill>
            </a:endParaRPr>
          </a:p>
          <a:p>
            <a:pPr lvl="0" algn="just" defTabSz="914400"/>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49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52E9B-1B07-EA37-E311-AB4927C823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5BC644-4430-7478-65B0-00EC662951F3}"/>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42D20767-53E2-7679-4F73-F93817A0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23409" y="405405"/>
            <a:ext cx="2281135" cy="6047189"/>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8581CFD9-BEC2-7E66-19C6-95F4DF8ADD7E}"/>
              </a:ext>
            </a:extLst>
          </p:cNvPr>
          <p:cNvSpPr/>
          <p:nvPr/>
        </p:nvSpPr>
        <p:spPr>
          <a:xfrm>
            <a:off x="3668486" y="367306"/>
            <a:ext cx="7919085"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BB4E72D1-3229-3D7C-B1B2-9145D1CE2686}"/>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F72E48D7-01F4-4637-6479-7386C31B9453}"/>
              </a:ext>
            </a:extLst>
          </p:cNvPr>
          <p:cNvSpPr>
            <a:spLocks noGrp="1"/>
          </p:cNvSpPr>
          <p:nvPr>
            <p:ph type="ftr" sz="quarter" idx="11"/>
          </p:nvPr>
        </p:nvSpPr>
        <p:spPr>
          <a:xfrm>
            <a:off x="3788230" y="1224486"/>
            <a:ext cx="7799342" cy="5190008"/>
          </a:xfrm>
          <a:solidFill>
            <a:schemeClr val="bg1"/>
          </a:solidFill>
          <a:ln w="57150">
            <a:solidFill>
              <a:schemeClr val="tx1"/>
            </a:solidFill>
          </a:ln>
        </p:spPr>
        <p:txBody>
          <a:bodyPr/>
          <a:lstStyle/>
          <a:p>
            <a:pPr marL="342900" indent="-342900" algn="just">
              <a:buFont typeface="Wingdings" panose="05000000000000000000" pitchFamily="2" charset="2"/>
              <a:buChar char="q"/>
            </a:pPr>
            <a:endParaRPr lang="el-GR" sz="2000" dirty="0">
              <a:solidFill>
                <a:schemeClr val="tx1"/>
              </a:solidFill>
            </a:endParaRPr>
          </a:p>
          <a:p>
            <a:pPr marL="342900" indent="-342900" algn="just">
              <a:buFont typeface="Wingdings" panose="05000000000000000000" pitchFamily="2" charset="2"/>
              <a:buChar char="q"/>
            </a:pPr>
            <a:endParaRPr lang="el-GR" sz="2000" dirty="0">
              <a:solidFill>
                <a:schemeClr val="tx1"/>
              </a:solidFill>
            </a:endParaRPr>
          </a:p>
          <a:p>
            <a:pPr marL="342900" indent="-342900" algn="just">
              <a:buFont typeface="Wingdings" panose="05000000000000000000" pitchFamily="2" charset="2"/>
              <a:buChar char="q"/>
            </a:pPr>
            <a:endParaRPr lang="el-GR"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Στο τελευταίο κεφάλαιο  ο μέχρι τώρα  σκλάβος αφηγητής  και Οθωμανός αφέντης μπερδεύονται σε   τέτοιο  βαθμό  που πλέον δεν είναι ξεκάθαρο ποιος τελικά ήταν ο αφηγητής και αν τελικά υπήρχαν δύο  ήρωες.</a:t>
            </a:r>
          </a:p>
          <a:p>
            <a:pPr marL="342900" indent="-342900" algn="just">
              <a:buFont typeface="Wingdings" panose="05000000000000000000" pitchFamily="2" charset="2"/>
              <a:buChar char="q"/>
            </a:pPr>
            <a:r>
              <a:rPr lang="el-GR" sz="2000" dirty="0">
                <a:solidFill>
                  <a:schemeClr val="tx1"/>
                </a:solidFill>
              </a:rPr>
              <a:t>Συγκεκριμένα  στο ενδέκατο κεφάλαιο   γίνεται αναφορά σε έναν αφηγητή που πλησιάζει τα εβδομήντα,  ήταν  </a:t>
            </a:r>
            <a:r>
              <a:rPr lang="el-GR" sz="2000" dirty="0" err="1">
                <a:solidFill>
                  <a:schemeClr val="tx1"/>
                </a:solidFill>
              </a:rPr>
              <a:t>αρχιαστρολόγος</a:t>
            </a:r>
            <a:r>
              <a:rPr lang="el-GR" sz="2000" dirty="0">
                <a:solidFill>
                  <a:schemeClr val="tx1"/>
                </a:solidFill>
              </a:rPr>
              <a:t>, παντρεύτηκε, είχε τέσσερα παιδιά και πριν την εκθρόνιση του   σουλτάνου   κατέφυγε στην </a:t>
            </a:r>
            <a:r>
              <a:rPr lang="el-GR" sz="2000" dirty="0" err="1">
                <a:solidFill>
                  <a:schemeClr val="tx1"/>
                </a:solidFill>
              </a:rPr>
              <a:t>Γκέμπζε</a:t>
            </a:r>
            <a:r>
              <a:rPr lang="el-GR" sz="2000" dirty="0">
                <a:solidFill>
                  <a:schemeClr val="tx1"/>
                </a:solidFill>
              </a:rPr>
              <a:t>.</a:t>
            </a:r>
          </a:p>
          <a:p>
            <a:pPr marL="342900" indent="-342900" algn="just">
              <a:buFont typeface="Wingdings" panose="05000000000000000000" pitchFamily="2" charset="2"/>
              <a:buChar char="q"/>
            </a:pPr>
            <a:r>
              <a:rPr lang="el-GR" sz="2000" dirty="0">
                <a:solidFill>
                  <a:schemeClr val="tx1"/>
                </a:solidFill>
              </a:rPr>
              <a:t>Στο τελευταίο κεφάλαιο, πέραν του αφηγητή του οποίου η ταυτότητα παραμένει δυσδιάκριτη, απουσιάζει οποιαδήποτε αναφορά στον δάσκαλο ή στον σκλάβο. Η αφήγηση επικεντρώνεται σε ένα απρόσωπο «τον» ή «εκείνον».</a:t>
            </a:r>
          </a:p>
          <a:p>
            <a:pPr marL="342900" indent="-342900" algn="just">
              <a:buFont typeface="Wingdings" panose="05000000000000000000" pitchFamily="2" charset="2"/>
              <a:buChar char="q"/>
            </a:pPr>
            <a:r>
              <a:rPr lang="el-GR" sz="2000" dirty="0">
                <a:solidFill>
                  <a:schemeClr val="tx1"/>
                </a:solidFill>
              </a:rPr>
              <a:t>«Έτσι  κι εγώ  τον συλλογίζομαι, όσο τραβάει  η ψυχή  μου,  για να βρω το τέλος που ταιριάζει  στην ιστορία μου  και  στη ζωή μου» (σελ. 264)</a:t>
            </a:r>
          </a:p>
          <a:p>
            <a:pPr marL="342900" indent="-342900" algn="just">
              <a:buFont typeface="Wingdings" panose="05000000000000000000" pitchFamily="2" charset="2"/>
              <a:buChar char="q"/>
            </a:pPr>
            <a:endParaRPr lang="el-GR" sz="2000" dirty="0">
              <a:solidFill>
                <a:schemeClr val="tx1"/>
              </a:solidFill>
            </a:endParaRPr>
          </a:p>
          <a:p>
            <a:pPr marL="342900" indent="-342900" algn="just">
              <a:buFont typeface="Wingdings" panose="05000000000000000000" pitchFamily="2" charset="2"/>
              <a:buChar char="q"/>
            </a:pPr>
            <a:endParaRPr lang="el-GR" sz="2000" dirty="0">
              <a:solidFill>
                <a:schemeClr val="tx1"/>
              </a:solidFill>
            </a:endParaRPr>
          </a:p>
          <a:p>
            <a:pPr lvl="0" algn="just" defTabSz="914400"/>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24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ECE75A-6B86-C125-F8BB-26AD79249920}"/>
              </a:ext>
            </a:extLst>
          </p:cNvPr>
          <p:cNvSpPr txBox="1"/>
          <p:nvPr/>
        </p:nvSpPr>
        <p:spPr>
          <a:xfrm>
            <a:off x="2710543" y="152881"/>
            <a:ext cx="9220200" cy="6503832"/>
          </a:xfrm>
          <a:prstGeom prst="rect">
            <a:avLst/>
          </a:prstGeom>
          <a:solidFill>
            <a:schemeClr val="bg1"/>
          </a:solidFill>
          <a:ln w="57150">
            <a:solidFill>
              <a:schemeClr val="tx1"/>
            </a:solidFill>
          </a:ln>
        </p:spPr>
        <p:txBody>
          <a:bodyPr wrap="square">
            <a:spAutoFit/>
          </a:bodyPr>
          <a:lstStyle/>
          <a:p>
            <a:pPr algn="just">
              <a:lnSpc>
                <a:spcPct val="115000"/>
              </a:lnSpc>
              <a:spcAft>
                <a:spcPts val="1000"/>
              </a:spcAft>
              <a:buNone/>
            </a:pPr>
            <a:r>
              <a:rPr lang="el-GR" sz="1600" b="1" dirty="0">
                <a:solidFill>
                  <a:srgbClr val="000000"/>
                </a:solidFill>
                <a:effectLst/>
                <a:ea typeface="Calibri" panose="020F0502020204030204" pitchFamily="34" charset="0"/>
                <a:cs typeface="Times New Roman" panose="02020603050405020304" pitchFamily="18" charset="0"/>
              </a:rPr>
              <a:t>Ι . ΕΙΣΑΓΩΓΗ</a:t>
            </a:r>
            <a:endParaRPr lang="el-GR" sz="1600" dirty="0">
              <a:effectLst/>
              <a:ea typeface="Calibri" panose="020F0502020204030204" pitchFamily="34" charset="0"/>
              <a:cs typeface="Times New Roman" panose="02020603050405020304" pitchFamily="18" charset="0"/>
            </a:endParaRPr>
          </a:p>
          <a:p>
            <a:pPr algn="r">
              <a:lnSpc>
                <a:spcPct val="115000"/>
              </a:lnSpc>
              <a:spcAft>
                <a:spcPts val="1000"/>
              </a:spcAft>
              <a:buNone/>
            </a:pPr>
            <a:br>
              <a:rPr lang="el-GR" sz="1600" dirty="0">
                <a:solidFill>
                  <a:srgbClr val="000000"/>
                </a:solidFill>
                <a:effectLst/>
                <a:ea typeface="Times New Roman" panose="02020603050405020304" pitchFamily="18" charset="0"/>
                <a:cs typeface="Times New Roman" panose="02020603050405020304" pitchFamily="18" charset="0"/>
              </a:rPr>
            </a:br>
            <a:r>
              <a:rPr lang="el-GR" dirty="0">
                <a:solidFill>
                  <a:srgbClr val="000000"/>
                </a:solidFill>
                <a:effectLst/>
                <a:ea typeface="Times New Roman" panose="02020603050405020304" pitchFamily="18" charset="0"/>
                <a:cs typeface="Times New Roman" panose="02020603050405020304" pitchFamily="18" charset="0"/>
              </a:rPr>
              <a:t>[…]Η λογοτεχνία σήμερα πρέπει να μιλάει και να διερευνά τους μεγάλους φόβους της ανθρωπότητας[…] Το φόβο του αποκλεισμού, της εκμηδένισης, της απαξίωσης. Αδικία, συλλογικές ταπεινώσεις, αίσθημα καταδίωξης, εθνικιστικοί κομπασμοί, διατυπωμένοι σε μια παράλογη και πομπώδη γλώσσα, αγγίζουν μέσα μου μια σκοτεινή περιοχή. Οι εκτός δυτικού κόσμου κοινωνίες παραδίδονται σε αυτούς τους φόβους και κάνουν συχνά παράλογες πράξεις. Οι δυτικές κοινωνίες, υπερβολικά υπερήφανες για τον πλούτο τους και για την προίκα της Αναγέννησης, του Διαφωτισμού και του Μοντερνισμού, που μας έχουν προσφέρει, παραδίδονται κι αυτές, κατά καιρούς, σε μια υπερβολική αυτοπεποίθηση, που είναι εξίσου παράλογη.¹</a:t>
            </a:r>
            <a:br>
              <a:rPr lang="el-GR" dirty="0">
                <a:solidFill>
                  <a:srgbClr val="000000"/>
                </a:solidFill>
                <a:effectLst/>
                <a:ea typeface="Times New Roman" panose="02020603050405020304" pitchFamily="18" charset="0"/>
                <a:cs typeface="Times New Roman" panose="02020603050405020304" pitchFamily="18" charset="0"/>
              </a:rPr>
            </a:br>
            <a:endParaRPr lang="el-GR" dirty="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dirty="0"/>
              <a:t>Το ανωτέρω απόσπασμα προέρχεται από τον λόγο που εκφώνησε ο νομπελίστας Ορχάν Παμούκ τον Δεκέμβριο του 2006. </a:t>
            </a:r>
          </a:p>
          <a:p>
            <a:pPr marL="285750" indent="-285750" algn="just">
              <a:lnSpc>
                <a:spcPct val="115000"/>
              </a:lnSpc>
              <a:spcAft>
                <a:spcPts val="1000"/>
              </a:spcAft>
              <a:buFont typeface="Wingdings" panose="05000000000000000000" pitchFamily="2" charset="2"/>
              <a:buChar char="q"/>
            </a:pPr>
            <a:r>
              <a:rPr lang="el-GR" dirty="0"/>
              <a:t>Πρόκειται για έναν δημιουργό που επιχείρησε να γεφυρώσει το χάσμα μεταξύ Ανατολής και Δύσης, μια πορεία που του χάρισε διεθνή αίγλη αλλά τον έφερε παράλληλα αντιμέτωπο με έντονη αμφισβήτηση.</a:t>
            </a:r>
            <a:endParaRPr lang="el-GR" sz="1600" dirty="0">
              <a:solidFill>
                <a:srgbClr val="000000"/>
              </a:solidFill>
              <a:effectLst/>
              <a:ea typeface="Calibri" panose="020F0502020204030204" pitchFamily="34" charset="0"/>
            </a:endParaRPr>
          </a:p>
          <a:p>
            <a:pPr algn="just">
              <a:buNone/>
            </a:pPr>
            <a:endParaRPr lang="el-GR" sz="1600" dirty="0">
              <a:solidFill>
                <a:srgbClr val="000000"/>
              </a:solidFill>
              <a:effectLst/>
              <a:ea typeface="Calibri" panose="020F0502020204030204" pitchFamily="34" charset="0"/>
            </a:endParaRPr>
          </a:p>
          <a:p>
            <a:pPr marL="228600" indent="-228600">
              <a:spcAft>
                <a:spcPts val="1000"/>
              </a:spcAft>
              <a:buAutoNum type="arabicPeriod"/>
            </a:pPr>
            <a:r>
              <a:rPr lang="el-GR" sz="1000" dirty="0">
                <a:solidFill>
                  <a:srgbClr val="000000"/>
                </a:solidFill>
                <a:effectLst/>
                <a:ea typeface="Times New Roman" panose="02020603050405020304" pitchFamily="18" charset="0"/>
                <a:cs typeface="Times New Roman" panose="02020603050405020304" pitchFamily="18" charset="0"/>
              </a:rPr>
              <a:t>Διάλεξη του νομπελίστα συγγραφέα Ορχάν Παμούκ </a:t>
            </a:r>
            <a:r>
              <a:rPr lang="el-GR" sz="1000" i="1" dirty="0">
                <a:solidFill>
                  <a:srgbClr val="000000"/>
                </a:solidFill>
                <a:effectLst/>
                <a:ea typeface="Times New Roman" panose="02020603050405020304" pitchFamily="18" charset="0"/>
                <a:cs typeface="Times New Roman" panose="02020603050405020304" pitchFamily="18" charset="0"/>
              </a:rPr>
              <a:t> </a:t>
            </a:r>
            <a:r>
              <a:rPr lang="el-GR" sz="1000" dirty="0">
                <a:solidFill>
                  <a:srgbClr val="000000"/>
                </a:solidFill>
                <a:effectLst/>
                <a:ea typeface="Calibri" panose="020F0502020204030204" pitchFamily="34" charset="0"/>
                <a:cs typeface="Times New Roman" panose="02020603050405020304" pitchFamily="18" charset="0"/>
              </a:rPr>
              <a:t>Δημοσίευση: 01 Μαρτίου 2010 </a:t>
            </a:r>
            <a:r>
              <a:rPr lang="el-GR" sz="1000" dirty="0">
                <a:solidFill>
                  <a:srgbClr val="000000"/>
                </a:solidFill>
                <a:effectLst/>
                <a:ea typeface="Times New Roman" panose="02020603050405020304" pitchFamily="18" charset="0"/>
                <a:cs typeface="Times New Roman" panose="02020603050405020304" pitchFamily="18" charset="0"/>
              </a:rPr>
              <a:t>στο :</a:t>
            </a:r>
            <a:r>
              <a:rPr lang="el-GR" sz="1000" dirty="0">
                <a:solidFill>
                  <a:srgbClr val="000000"/>
                </a:solidFill>
                <a:ea typeface="Calibri" panose="020F0502020204030204" pitchFamily="34" charset="0"/>
                <a:cs typeface="Times New Roman" panose="02020603050405020304" pitchFamily="18" charset="0"/>
              </a:rPr>
              <a:t> </a:t>
            </a:r>
            <a:r>
              <a:rPr lang="el-GR" sz="1000" dirty="0">
                <a:hlinkClick r:id="rId3"/>
              </a:rPr>
              <a:t>Διάλεξη του νομπελίστα συγγραφέα Ορχάν Παμούκ | in.gr</a:t>
            </a:r>
            <a:r>
              <a:rPr lang="el-GR" sz="1000" dirty="0"/>
              <a:t>        </a:t>
            </a:r>
            <a:r>
              <a:rPr lang="el-GR" sz="1000" dirty="0" err="1">
                <a:solidFill>
                  <a:srgbClr val="000000"/>
                </a:solidFill>
                <a:ea typeface="Calibri" panose="020F0502020204030204" pitchFamily="34" charset="0"/>
                <a:cs typeface="Times New Roman" panose="02020603050405020304" pitchFamily="18" charset="0"/>
              </a:rPr>
              <a:t>Προσπελάστηκε</a:t>
            </a:r>
            <a:r>
              <a:rPr lang="el-GR" sz="1000" dirty="0">
                <a:solidFill>
                  <a:srgbClr val="000000"/>
                </a:solidFill>
                <a:ea typeface="Calibri" panose="020F0502020204030204" pitchFamily="34" charset="0"/>
                <a:cs typeface="Times New Roman" panose="02020603050405020304" pitchFamily="18" charset="0"/>
              </a:rPr>
              <a:t> στις   20/04/2026 </a:t>
            </a:r>
            <a:endParaRPr lang="el-GR" sz="1000" dirty="0">
              <a:solidFill>
                <a:srgbClr val="000000"/>
              </a:solidFill>
              <a:effectLst/>
              <a:ea typeface="Calibri" panose="020F0502020204030204" pitchFamily="34" charset="0"/>
              <a:cs typeface="Times New Roman" panose="02020603050405020304" pitchFamily="18" charset="0"/>
            </a:endParaRPr>
          </a:p>
        </p:txBody>
      </p:sp>
      <p:pic>
        <p:nvPicPr>
          <p:cNvPr id="2" name="Picture 2" descr="Το Λευκό Κάστρο / ORHAN PAMUK | Skroutz Βιβλία">
            <a:extLst>
              <a:ext uri="{FF2B5EF4-FFF2-40B4-BE49-F238E27FC236}">
                <a16:creationId xmlns:a16="http://schemas.microsoft.com/office/drawing/2014/main" id="{54D6C1BC-5D72-6A38-9339-2E0292314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95"/>
          <a:stretch>
            <a:fillRect/>
          </a:stretch>
        </p:blipFill>
        <p:spPr bwMode="auto">
          <a:xfrm>
            <a:off x="2" y="10"/>
            <a:ext cx="2383970"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47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55772-DCEC-D4E4-ACFC-BAA35E3035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27EB33-3AF0-CBAE-2AD5-9751AF2B1588}"/>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51EC348B-E66E-3C31-2764-8344D6E30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41286" y="102649"/>
            <a:ext cx="3208733" cy="6311846"/>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D81246B5-482A-40D5-B59B-9A4D768DEAAE}"/>
              </a:ext>
            </a:extLst>
          </p:cNvPr>
          <p:cNvSpPr/>
          <p:nvPr/>
        </p:nvSpPr>
        <p:spPr>
          <a:xfrm>
            <a:off x="3564799" y="10264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BE24B2EA-CCC5-8455-F1C9-F367EA80AF32}"/>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543577DB-B328-F6E2-C36B-6072B57FC7CC}"/>
              </a:ext>
            </a:extLst>
          </p:cNvPr>
          <p:cNvSpPr>
            <a:spLocks noGrp="1"/>
          </p:cNvSpPr>
          <p:nvPr>
            <p:ph type="ftr" sz="quarter" idx="11"/>
          </p:nvPr>
        </p:nvSpPr>
        <p:spPr>
          <a:xfrm>
            <a:off x="3788228" y="761999"/>
            <a:ext cx="8347577" cy="5652495"/>
          </a:xfrm>
          <a:solidFill>
            <a:schemeClr val="bg1"/>
          </a:solidFill>
          <a:ln w="57150">
            <a:solidFill>
              <a:schemeClr val="tx1"/>
            </a:solidFill>
          </a:ln>
        </p:spPr>
        <p:txBody>
          <a:bodyPr/>
          <a:lstStyle/>
          <a:p>
            <a:pPr algn="just"/>
            <a:endParaRPr lang="el-GR"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Στο εντέκατο  κεφάλαιο  οι δύο  προσωπικότητες  συγχέονται. Μέχρι το  δέκατο κεφάλαιο  γνωρίζαμε  ότι  αυτός που  έγραφε  αυτά  που  παρουσίαζαν  στον σουλτάνο  ήταν ο  σκλάβος και πως ο δάσκαλος  είχε διαφύγει  στη Δύση. Στο  εντέκατο κεφάλαιο  ο  αφηγητής παρουσιάζεται  να είναι  αυτός που αντέγραφε  και αυτός που διέφυγε να είναι ο γκιαούρης. </a:t>
            </a:r>
          </a:p>
          <a:p>
            <a:pPr marL="342900" indent="-342900" algn="just">
              <a:buFont typeface="Wingdings" panose="05000000000000000000" pitchFamily="2" charset="2"/>
              <a:buChar char="q"/>
            </a:pPr>
            <a:r>
              <a:rPr lang="el-GR" sz="2000" dirty="0">
                <a:solidFill>
                  <a:schemeClr val="tx1"/>
                </a:solidFill>
              </a:rPr>
              <a:t> «Μου  είχε πει  εξαρχής ότι  δεν  έπρεπε να ντρέπομαι που είχα επηρεαστεί  από εκείνον, που  είχα διδαχθεί  από εκείνον. Το  ήξερε, είπε,  από την  αρχή  ότι  όλα τα βιβλία, τα καλαντάρια και τις προβλέψεις που χρόνια του  παρουσίαζα,  τα  είχε γράψει εκείνος, του το ΄</a:t>
            </a:r>
            <a:r>
              <a:rPr lang="el-GR" sz="2000" dirty="0" err="1">
                <a:solidFill>
                  <a:schemeClr val="tx1"/>
                </a:solidFill>
              </a:rPr>
              <a:t>χε</a:t>
            </a:r>
            <a:r>
              <a:rPr lang="el-GR" sz="2000" dirty="0">
                <a:solidFill>
                  <a:schemeClr val="tx1"/>
                </a:solidFill>
              </a:rPr>
              <a:t> πει μάλιστα, όταν  εγώ στο σπίτι ασχολούμουν  με τα σχέδια του όπλου μας» (σελ. 265)</a:t>
            </a:r>
          </a:p>
          <a:p>
            <a:pPr marL="342900" indent="-342900" algn="just">
              <a:buFont typeface="Wingdings" panose="05000000000000000000" pitchFamily="2" charset="2"/>
              <a:buChar char="q"/>
            </a:pPr>
            <a:r>
              <a:rPr lang="el-GR" sz="2000" dirty="0">
                <a:solidFill>
                  <a:schemeClr val="tx1"/>
                </a:solidFill>
              </a:rPr>
              <a:t>«..Όταν  έμαθα ότι ο γκιαούρης δραπέτευσε, ζήτησαν το δικό μου κεφάλι» (σελ. 266)</a:t>
            </a:r>
          </a:p>
          <a:p>
            <a:pPr lvl="0" algn="just" defTabSz="914400"/>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78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E7245-3D92-CFB7-FD3A-D57DC6C726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950DCE-0070-F523-217A-F91BA5EF4D44}"/>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768A46ED-A1D4-B67B-829F-90DE778A6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87870"/>
            <a:ext cx="4270363" cy="645725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B5B0D918-3A26-C27F-347F-ECFC45EA7A37}"/>
              </a:ext>
            </a:extLst>
          </p:cNvPr>
          <p:cNvSpPr/>
          <p:nvPr/>
        </p:nvSpPr>
        <p:spPr>
          <a:xfrm>
            <a:off x="4724400" y="87870"/>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A916924F-5D07-CF39-2088-7C7651EBC439}"/>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E865C1A8-5D89-EC0F-873B-0A91C7E21276}"/>
              </a:ext>
            </a:extLst>
          </p:cNvPr>
          <p:cNvSpPr>
            <a:spLocks noGrp="1"/>
          </p:cNvSpPr>
          <p:nvPr>
            <p:ph type="ftr" sz="quarter" idx="11"/>
          </p:nvPr>
        </p:nvSpPr>
        <p:spPr>
          <a:xfrm>
            <a:off x="4724400" y="892628"/>
            <a:ext cx="7111534" cy="5652495"/>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chemeClr val="tx1"/>
                </a:solidFill>
              </a:rPr>
              <a:t>«...αφού  δεν  έμοιαζαν μ΄ εκείνον  που του  είχα πάρει  τη θέση, Εκείνος ήταν  πιο  αδύνατος και  λεπτοκαμωμένος, εγώ είχα παχύνει, κατάλαβαν  ότι  έλεγα ψέματα, όταν  είπα ότι   δεν μπορούσα να ξέρω όσα ήξερε Εκείνος, κάποια μέρα στη διάρκεια  κάποιου πολέμου, θα το  έσκαγα κι εγώ αφού  θα είχα φέρει  γρουσουζιά θα πρόδιδα πολεμικά μυστικά στον εχθρό  όπως είχε κάνει  κι Εκείνος και διευκόλυνα την  ήττα κτλ.» (σελ. 268)</a:t>
            </a:r>
          </a:p>
          <a:p>
            <a:pPr marL="342900" indent="-342900" algn="just">
              <a:buFont typeface="Wingdings" panose="05000000000000000000" pitchFamily="2" charset="2"/>
              <a:buChar char="q"/>
            </a:pPr>
            <a:r>
              <a:rPr lang="el-GR" sz="2000" dirty="0">
                <a:solidFill>
                  <a:schemeClr val="tx1"/>
                </a:solidFill>
              </a:rPr>
              <a:t>«Μου  ζήτησε να του  περιγράψω την  Ιταλία, τη χώρα όπου είχε δραπετεύσει  Εκείνος και θύμωσε όταν  του είπα ότι  δεν ήξερα  πάρα πολλά πράγματα : Εκείνος είχε πει  στον σουλτάνο  ότι μου  τα διηγήθηκε όλα,  γιατί  φοβόμουν; Αρκεί να θυμηθώ  όσα μου είχε πει Εκείνος. Έτσι  διηγήθηκα από  την αρχή  στον σουλτάνο  τα παιδικά χρόνια Εκείνου, καθώς  και  όλες τις όμορφες αναμνήσεις του» (σελ. 269)</a:t>
            </a:r>
          </a:p>
          <a:p>
            <a:pPr algn="just"/>
            <a:r>
              <a:rPr lang="el-GR" sz="2000" dirty="0">
                <a:solidFill>
                  <a:schemeClr val="tx1"/>
                </a:solidFill>
              </a:rPr>
              <a:t> </a:t>
            </a:r>
          </a:p>
        </p:txBody>
      </p:sp>
    </p:spTree>
    <p:extLst>
      <p:ext uri="{BB962C8B-B14F-4D97-AF65-F5344CB8AC3E}">
        <p14:creationId xmlns:p14="http://schemas.microsoft.com/office/powerpoint/2010/main" val="3927366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29E9F-2C8A-0340-221E-57BB82787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6F3124-4E32-EFDF-BA08-D1096507EC85}"/>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9703C9DB-2FFD-89EB-C6DF-F80FE0ABC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47209" y="102648"/>
            <a:ext cx="3214448" cy="6529561"/>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DC7D94A7-5204-AF68-A03A-BE18F493A14A}"/>
              </a:ext>
            </a:extLst>
          </p:cNvPr>
          <p:cNvSpPr/>
          <p:nvPr/>
        </p:nvSpPr>
        <p:spPr>
          <a:xfrm>
            <a:off x="3564799" y="10264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B57418F4-941E-FA39-C417-51F55D00DD2C}"/>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360BD189-9EC1-83F2-3DE8-5554475F7304}"/>
              </a:ext>
            </a:extLst>
          </p:cNvPr>
          <p:cNvSpPr>
            <a:spLocks noGrp="1"/>
          </p:cNvSpPr>
          <p:nvPr>
            <p:ph type="ftr" sz="quarter" idx="11"/>
          </p:nvPr>
        </p:nvSpPr>
        <p:spPr>
          <a:xfrm>
            <a:off x="3564798" y="892628"/>
            <a:ext cx="8271135" cy="5652495"/>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chemeClr val="tx1"/>
                </a:solidFill>
              </a:rPr>
              <a:t> «Έπειτα έκανε  μερικές αποκαλύψεις που με φόβισαν, επειδή  δεν μπορούσε  δεν  μιλούσε όμως με οργή  αλλά με αγάπη : ήταν  μέρες που  τόσο  ο σουλτάνος δεν  άντεχε την έλλειψη αυτογνωσίας Του, που ήθελε να βάλει  κάποιος να τον σκοτώσει, το  τελευταίο  βράδυ παραλίγο  να καλέσει τους δήμιους! Έπειτα είπε ότι εγώ  δεν ήμουν  θρασύς ούτε θεωρούσα τον  εαυτό  μου ως τον εξυπνότερο και πιο επιδέξιο άνθρωπο του κόσμου, δεν  είχα προσπαθήσει να ερμηνεύσω  τη φρίκη  της πανώλης προ όφελος μου.»(σελ. 271)</a:t>
            </a:r>
          </a:p>
          <a:p>
            <a:pPr marL="342900" indent="-342900" algn="just">
              <a:buFont typeface="Wingdings" panose="05000000000000000000" pitchFamily="2" charset="2"/>
              <a:buChar char="q"/>
            </a:pPr>
            <a:r>
              <a:rPr lang="el-GR" sz="2000" dirty="0">
                <a:solidFill>
                  <a:schemeClr val="tx1"/>
                </a:solidFill>
              </a:rPr>
              <a:t>«..</a:t>
            </a:r>
            <a:r>
              <a:rPr lang="el-GR" sz="2000" dirty="0" err="1">
                <a:solidFill>
                  <a:schemeClr val="tx1"/>
                </a:solidFill>
              </a:rPr>
              <a:t>μ΄έβαλε</a:t>
            </a:r>
            <a:r>
              <a:rPr lang="el-GR" sz="2000" dirty="0">
                <a:solidFill>
                  <a:schemeClr val="tx1"/>
                </a:solidFill>
              </a:rPr>
              <a:t>  να του μιλήσω για τις γέφυρες της Βενετίας, για το  δαντελένιο  τραπεζομάντιλο  στο  τραπέζι  όπου έτρωγε το   πρωινό του Εκείνος»  (σελ. 273 )</a:t>
            </a:r>
          </a:p>
          <a:p>
            <a:pPr marL="342900" indent="-342900" algn="just">
              <a:buFont typeface="Wingdings" panose="05000000000000000000" pitchFamily="2" charset="2"/>
              <a:buChar char="q"/>
            </a:pPr>
            <a:r>
              <a:rPr lang="el-GR" sz="2000" dirty="0">
                <a:solidFill>
                  <a:schemeClr val="tx1"/>
                </a:solidFill>
              </a:rPr>
              <a:t>Με αφορμή τη συνάντηση του  με τον γέροντα  </a:t>
            </a:r>
            <a:r>
              <a:rPr lang="el-GR" sz="2000" dirty="0" err="1">
                <a:solidFill>
                  <a:schemeClr val="tx1"/>
                </a:solidFill>
              </a:rPr>
              <a:t>Εβλίγια</a:t>
            </a:r>
            <a:r>
              <a:rPr lang="el-GR" sz="2000" dirty="0">
                <a:solidFill>
                  <a:schemeClr val="tx1"/>
                </a:solidFill>
              </a:rPr>
              <a:t>,  περιγράφει  την ιστορία από την αρχή, χρησιμοποιώντας τα ακόλουθα λόγια  :</a:t>
            </a:r>
          </a:p>
          <a:p>
            <a:pPr marL="342900" indent="-342900" algn="just">
              <a:buFont typeface="Wingdings" panose="05000000000000000000" pitchFamily="2" charset="2"/>
              <a:buChar char="q"/>
            </a:pPr>
            <a:r>
              <a:rPr lang="el-GR" sz="2000" dirty="0">
                <a:solidFill>
                  <a:schemeClr val="tx1"/>
                </a:solidFill>
              </a:rPr>
              <a:t>«Ταξιδεύαμε από τη Βενετία προς τη Νάπολη όταν  βρέθηκαν  μπροστά μας τούρκικα καράβια» (σ. 17, 276)</a:t>
            </a:r>
          </a:p>
          <a:p>
            <a:pPr marL="342900" indent="-342900" algn="just">
              <a:buFont typeface="Wingdings" panose="05000000000000000000" pitchFamily="2" charset="2"/>
              <a:buChar char="q"/>
            </a:pPr>
            <a:endParaRPr lang="el-GR" sz="2000" dirty="0">
              <a:solidFill>
                <a:schemeClr val="tx1"/>
              </a:solidFill>
            </a:endParaRPr>
          </a:p>
          <a:p>
            <a:pPr marL="342900" indent="-342900" algn="just">
              <a:buFont typeface="Wingdings" panose="05000000000000000000" pitchFamily="2" charset="2"/>
              <a:buChar char="q"/>
            </a:pPr>
            <a:endParaRPr lang="el-GR" sz="2000" dirty="0">
              <a:solidFill>
                <a:schemeClr val="tx1"/>
              </a:solidFill>
            </a:endParaRPr>
          </a:p>
        </p:txBody>
      </p:sp>
    </p:spTree>
    <p:extLst>
      <p:ext uri="{BB962C8B-B14F-4D97-AF65-F5344CB8AC3E}">
        <p14:creationId xmlns:p14="http://schemas.microsoft.com/office/powerpoint/2010/main" val="862754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6099D-8FCC-0C65-2891-D3064C0AD4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22EDCF-4E46-34DC-A12D-BE9F4FFD0B97}"/>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92643B2F-0D13-41AC-D498-747F420FE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01637" y="102649"/>
            <a:ext cx="3626519" cy="6311846"/>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71169480-B00B-6054-1915-B17B0037AADD}"/>
              </a:ext>
            </a:extLst>
          </p:cNvPr>
          <p:cNvSpPr/>
          <p:nvPr/>
        </p:nvSpPr>
        <p:spPr>
          <a:xfrm>
            <a:off x="3984352" y="102649"/>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48B9C81C-E202-930A-5031-55F957FB93C4}"/>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E9B8462D-AC18-E857-961B-31F73ACC5BA6}"/>
              </a:ext>
            </a:extLst>
          </p:cNvPr>
          <p:cNvSpPr>
            <a:spLocks noGrp="1"/>
          </p:cNvSpPr>
          <p:nvPr>
            <p:ph type="ftr" sz="quarter" idx="11"/>
          </p:nvPr>
        </p:nvSpPr>
        <p:spPr>
          <a:xfrm>
            <a:off x="4022724" y="761999"/>
            <a:ext cx="8113081" cy="5652495"/>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chemeClr val="tx1"/>
                </a:solidFill>
              </a:rPr>
              <a:t>Τα λόγια που χρησιμοποιεί  ο  </a:t>
            </a:r>
            <a:r>
              <a:rPr lang="el-GR" sz="2000" dirty="0" err="1">
                <a:solidFill>
                  <a:schemeClr val="tx1"/>
                </a:solidFill>
              </a:rPr>
              <a:t>εβδομηντάχρονος</a:t>
            </a:r>
            <a:r>
              <a:rPr lang="el-GR" sz="2000" dirty="0">
                <a:solidFill>
                  <a:schemeClr val="tx1"/>
                </a:solidFill>
              </a:rPr>
              <a:t>   </a:t>
            </a:r>
            <a:r>
              <a:rPr lang="el-GR" sz="2000" dirty="0" err="1">
                <a:solidFill>
                  <a:schemeClr val="tx1"/>
                </a:solidFill>
              </a:rPr>
              <a:t>αρχιαστρολόγος</a:t>
            </a:r>
            <a:r>
              <a:rPr lang="el-GR" sz="2000" dirty="0">
                <a:solidFill>
                  <a:schemeClr val="tx1"/>
                </a:solidFill>
              </a:rPr>
              <a:t> με την ασαφή ταυτότητα στο ενδέκατο κεφάλαιο  στο γέροντα  </a:t>
            </a:r>
            <a:r>
              <a:rPr lang="el-GR" sz="2000" dirty="0" err="1">
                <a:solidFill>
                  <a:schemeClr val="tx1"/>
                </a:solidFill>
              </a:rPr>
              <a:t>Εβλίγια</a:t>
            </a:r>
            <a:r>
              <a:rPr lang="el-GR" sz="2000" dirty="0">
                <a:solidFill>
                  <a:schemeClr val="tx1"/>
                </a:solidFill>
              </a:rPr>
              <a:t>   για να του περιγράψει την ιστορία είναι ακριβώς τα ίδια λόγια που  ο σκλάβος δυτικός ανέφερε προλογίζοντας το βιβλίο.</a:t>
            </a:r>
          </a:p>
          <a:p>
            <a:pPr marL="342900" indent="-342900" algn="just">
              <a:buFont typeface="Wingdings" panose="05000000000000000000" pitchFamily="2" charset="2"/>
              <a:buChar char="q"/>
            </a:pPr>
            <a:r>
              <a:rPr lang="el-GR" sz="2000" dirty="0">
                <a:solidFill>
                  <a:schemeClr val="tx1"/>
                </a:solidFill>
              </a:rPr>
              <a:t>Ο γέροντας  </a:t>
            </a:r>
            <a:r>
              <a:rPr lang="el-GR" sz="2000" dirty="0" err="1">
                <a:solidFill>
                  <a:schemeClr val="tx1"/>
                </a:solidFill>
              </a:rPr>
              <a:t>Εβλίγια</a:t>
            </a:r>
            <a:r>
              <a:rPr lang="el-GR" sz="2000" dirty="0">
                <a:solidFill>
                  <a:schemeClr val="tx1"/>
                </a:solidFill>
              </a:rPr>
              <a:t>  ήταν η αιτία να γράψει  το βιβλίο αυτό. 16 χρόνια μετά λίγο πριν το κλείσιμο του βιβλίου εμφανίζεται ένας καβαλάρης που αναφέρει στον αφηγητή ότι γνώρισε Εκείνον. Του ανέφερε ότι  Εκείνος έγραφε  ένα βιβλίο με τίτλο  </a:t>
            </a:r>
            <a:r>
              <a:rPr lang="el-GR" sz="2000" i="1" dirty="0">
                <a:solidFill>
                  <a:schemeClr val="tx1"/>
                </a:solidFill>
              </a:rPr>
              <a:t>Ένας Τούρκος που γνώρισα από κοντά</a:t>
            </a:r>
            <a:r>
              <a:rPr lang="el-GR" sz="2000" dirty="0">
                <a:solidFill>
                  <a:schemeClr val="tx1"/>
                </a:solidFill>
              </a:rPr>
              <a:t>.</a:t>
            </a:r>
          </a:p>
          <a:p>
            <a:pPr marL="342900" indent="-342900" algn="just">
              <a:buFont typeface="Wingdings" panose="05000000000000000000" pitchFamily="2" charset="2"/>
              <a:buChar char="q"/>
            </a:pPr>
            <a:r>
              <a:rPr lang="el-GR" sz="2000" dirty="0">
                <a:solidFill>
                  <a:schemeClr val="tx1"/>
                </a:solidFill>
              </a:rPr>
              <a:t>Ποιος τελικά έγγραψε το χειρόγραφο; </a:t>
            </a:r>
          </a:p>
          <a:p>
            <a:pPr marL="342900" indent="-342900" algn="just">
              <a:buFont typeface="Wingdings" panose="05000000000000000000" pitchFamily="2" charset="2"/>
              <a:buChar char="q"/>
            </a:pPr>
            <a:r>
              <a:rPr lang="el-GR" sz="2000" dirty="0">
                <a:solidFill>
                  <a:schemeClr val="tx1"/>
                </a:solidFill>
              </a:rPr>
              <a:t>Υπήρχαν τελικά δύο  ήρωες;  </a:t>
            </a:r>
          </a:p>
          <a:p>
            <a:pPr marL="342900" indent="-342900" algn="just">
              <a:buFont typeface="Wingdings" panose="05000000000000000000" pitchFamily="2" charset="2"/>
              <a:buChar char="q"/>
            </a:pPr>
            <a:r>
              <a:rPr lang="el-GR" sz="2000" dirty="0">
                <a:solidFill>
                  <a:schemeClr val="tx1"/>
                </a:solidFill>
              </a:rPr>
              <a:t>Ποιος τελικά ήταν ο αφηγητής; </a:t>
            </a:r>
          </a:p>
          <a:p>
            <a:pPr marL="342900" indent="-342900" algn="just">
              <a:buFont typeface="Wingdings" panose="05000000000000000000" pitchFamily="2" charset="2"/>
              <a:buChar char="q"/>
            </a:pPr>
            <a:r>
              <a:rPr lang="el-GR" sz="2000" dirty="0">
                <a:solidFill>
                  <a:schemeClr val="tx1"/>
                </a:solidFill>
              </a:rPr>
              <a:t>Δυτικός,  Ανατολίτης  ή  και τα δύο ως αναπόσπαστα κομμάτια του ίδιου;  </a:t>
            </a:r>
          </a:p>
        </p:txBody>
      </p:sp>
    </p:spTree>
    <p:extLst>
      <p:ext uri="{BB962C8B-B14F-4D97-AF65-F5344CB8AC3E}">
        <p14:creationId xmlns:p14="http://schemas.microsoft.com/office/powerpoint/2010/main" val="3866855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CDBA-C9BA-B507-9025-CB4C4B7ACF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D4E49A-97B2-60BD-5853-23058DFE9A31}"/>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21AA03FA-0189-7EC5-5299-B4DB65D38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97580" y="102649"/>
            <a:ext cx="3436483" cy="6652704"/>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F4873D1B-CD66-C19B-D9DF-86ED9CFC9BA6}"/>
              </a:ext>
            </a:extLst>
          </p:cNvPr>
          <p:cNvSpPr/>
          <p:nvPr/>
        </p:nvSpPr>
        <p:spPr>
          <a:xfrm>
            <a:off x="3806596" y="85553"/>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37F15974-4E8F-29DC-DB09-1DFDF966D1D7}"/>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FC1CF2CB-08B0-201D-DD34-9A18124C6A97}"/>
              </a:ext>
            </a:extLst>
          </p:cNvPr>
          <p:cNvSpPr>
            <a:spLocks noGrp="1"/>
          </p:cNvSpPr>
          <p:nvPr>
            <p:ph type="ftr" sz="quarter" idx="11"/>
          </p:nvPr>
        </p:nvSpPr>
        <p:spPr>
          <a:xfrm>
            <a:off x="3886200" y="779094"/>
            <a:ext cx="6975977" cy="5993353"/>
          </a:xfrm>
          <a:solidFill>
            <a:schemeClr val="bg1"/>
          </a:solidFill>
          <a:ln w="57150">
            <a:solidFill>
              <a:schemeClr val="tx1"/>
            </a:solidFill>
          </a:ln>
        </p:spPr>
        <p:txBody>
          <a:bodyPr/>
          <a:lstStyle/>
          <a:p>
            <a:pPr indent="457200">
              <a:lnSpc>
                <a:spcPct val="115000"/>
              </a:lnSpc>
              <a:spcAft>
                <a:spcPts val="1000"/>
              </a:spcAft>
              <a:buNone/>
            </a:pPr>
            <a:endParaRPr lang="el-GR" sz="2000" b="1" dirty="0">
              <a:solidFill>
                <a:srgbClr val="000000"/>
              </a:solidFill>
              <a:ea typeface="Calibri" panose="020F0502020204030204" pitchFamily="34" charset="0"/>
              <a:cs typeface="Times New Roman" panose="02020603050405020304" pitchFamily="18" charset="0"/>
            </a:endParaRPr>
          </a:p>
          <a:p>
            <a:pPr indent="457200">
              <a:lnSpc>
                <a:spcPct val="115000"/>
              </a:lnSpc>
              <a:spcAft>
                <a:spcPts val="1000"/>
              </a:spcAft>
              <a:buNone/>
            </a:pPr>
            <a:r>
              <a:rPr lang="el-GR" sz="2000" b="1" dirty="0">
                <a:solidFill>
                  <a:srgbClr val="000000"/>
                </a:solidFill>
                <a:ea typeface="Calibri" panose="020F0502020204030204" pitchFamily="34" charset="0"/>
                <a:cs typeface="Times New Roman" panose="02020603050405020304" pitchFamily="18" charset="0"/>
              </a:rPr>
              <a:t>ΚΕΦΑΛΑΙΑ ΒΙΒΛΙΟΥ  :</a:t>
            </a:r>
            <a:endParaRPr lang="el-GR" sz="20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Αιχμαλωσία</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Ίαση πασά από τον Ιταλό σκλάβο</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Εντολή πασά να παρουσιαστεί   στο κονάκι του</a:t>
            </a:r>
            <a:endParaRPr lang="el-GR" sz="20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Ο σκλάβος στο κονάκι συναντά  έναν άγνωστο που του μοιάζει τόσο πολύ. </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Αργότερα μαθαίνει ότι  ο  Οθωμανός αυτός άντρας ονομάζεται «δάσκαλος»  και μαζί καλούνται να διοργανώσουν μια επίδειξη πυροτεχνημάτων. Τον αποκαλεί «σωσία μου». Εκνευρίζεται που  ο δάσκαλος  δεν  αναγνωρίζει την εμφανή εξωτερική   ομοιότητά τους.</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 Συνεργάζονται μετά δυσκολίας</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Επιτυχία τελετής πυροτεχνημάτων </a:t>
            </a:r>
          </a:p>
          <a:p>
            <a:pPr algn="just"/>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001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DC2F-6153-5717-9081-8DCE37EA2C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78E3BE-C6B3-7236-092A-C94A5D79178C}"/>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4CBEA755-30E0-1342-44EE-BDDCB8579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97580" y="102649"/>
            <a:ext cx="3436483" cy="613486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5EA6877-37B7-45BA-6E28-599D77B7B560}"/>
              </a:ext>
            </a:extLst>
          </p:cNvPr>
          <p:cNvSpPr/>
          <p:nvPr/>
        </p:nvSpPr>
        <p:spPr>
          <a:xfrm>
            <a:off x="3690257" y="85553"/>
            <a:ext cx="802277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6A4394CF-651F-25A6-DCB3-694231F78848}"/>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0C988C4D-DEB6-9CCF-EDB8-330FF74CA958}"/>
              </a:ext>
            </a:extLst>
          </p:cNvPr>
          <p:cNvSpPr>
            <a:spLocks noGrp="1"/>
          </p:cNvSpPr>
          <p:nvPr>
            <p:ph type="ftr" sz="quarter" idx="11"/>
          </p:nvPr>
        </p:nvSpPr>
        <p:spPr>
          <a:xfrm>
            <a:off x="3799113" y="779093"/>
            <a:ext cx="7913915" cy="5458421"/>
          </a:xfrm>
          <a:solidFill>
            <a:schemeClr val="bg1"/>
          </a:solidFill>
          <a:ln w="57150">
            <a:solidFill>
              <a:schemeClr val="tx1"/>
            </a:solidFill>
          </a:ln>
        </p:spPr>
        <p:txBody>
          <a:bodyPr/>
          <a:lstStyle/>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Ο πασάς  του προτείνει να ασπαστεί το Ισλάμ   και να τον απελευθερώσει. </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Αυτός  αρνείται και μετά από μια σκηνοθετημένη εκτέλεση  γίνεται σκλάβος  του δάσκαλου.  </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Αρχή συνύπαρξης</a:t>
            </a:r>
            <a:endParaRPr lang="el-GR" sz="20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Παρουσίαση  δασκάλου και σκλάβου   στον  9χρονό σουλτάνο</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 Οι προβλέψεις του δασκάλου. Οι πρώτες ερωτήσεις  «…γιατί ο άνθρωπος  είναι έτσι  ή αλλιώς»</a:t>
            </a:r>
          </a:p>
          <a:p>
            <a:pPr marL="34290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Ο δάσκαλος παρουσιάζει  στον σουλτάνο της πραγματείες του σκλάβου </a:t>
            </a:r>
            <a:r>
              <a:rPr lang="el-GR" sz="2000" i="1" dirty="0">
                <a:solidFill>
                  <a:srgbClr val="000000"/>
                </a:solidFill>
                <a:ea typeface="Calibri" panose="020F0502020204030204" pitchFamily="34" charset="0"/>
                <a:cs typeface="Times New Roman" panose="02020603050405020304" pitchFamily="18" charset="0"/>
              </a:rPr>
              <a:t>Βίος των ζώων </a:t>
            </a:r>
            <a:r>
              <a:rPr lang="el-GR" sz="2000" dirty="0">
                <a:solidFill>
                  <a:srgbClr val="000000"/>
                </a:solidFill>
                <a:ea typeface="Calibri" panose="020F0502020204030204" pitchFamily="34" charset="0"/>
                <a:cs typeface="Times New Roman" panose="02020603050405020304" pitchFamily="18" charset="0"/>
              </a:rPr>
              <a:t>   και    </a:t>
            </a:r>
            <a:r>
              <a:rPr lang="el-GR" sz="2000" i="1" dirty="0">
                <a:solidFill>
                  <a:srgbClr val="000000"/>
                </a:solidFill>
                <a:ea typeface="Calibri" panose="020F0502020204030204" pitchFamily="34" charset="0"/>
                <a:cs typeface="Times New Roman" panose="02020603050405020304" pitchFamily="18" charset="0"/>
              </a:rPr>
              <a:t>Περίεργα  πλάσματα</a:t>
            </a:r>
            <a:r>
              <a:rPr lang="el-GR" sz="2000" dirty="0">
                <a:solidFill>
                  <a:srgbClr val="000000"/>
                </a:solidFill>
                <a:ea typeface="Calibri" panose="020F0502020204030204" pitchFamily="34" charset="0"/>
                <a:cs typeface="Times New Roman" panose="02020603050405020304" pitchFamily="18" charset="0"/>
              </a:rPr>
              <a:t> ως δικές του.</a:t>
            </a:r>
          </a:p>
          <a:p>
            <a:pPr marL="34290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 Ο δάσκαλος  θέτει το κύριο ερώτημα του  «Γιατί εγώ είμαι εγώ;»</a:t>
            </a:r>
          </a:p>
          <a:p>
            <a:pPr lvl="0" algn="just">
              <a:lnSpc>
                <a:spcPct val="115000"/>
              </a:lnSpc>
              <a:spcAft>
                <a:spcPts val="1000"/>
              </a:spcAft>
            </a:pPr>
            <a:endParaRPr lang="el-GR" sz="20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41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C589A-4315-5D4B-2FED-BE0358914E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D4453B-95EE-9215-7D6B-9C099CD6D22E}"/>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1A748625-F190-5FDF-DC45-96B330019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197580" y="761999"/>
            <a:ext cx="4733649" cy="599335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3CB4EDE2-499E-548E-0327-8BC59F0F73DA}"/>
              </a:ext>
            </a:extLst>
          </p:cNvPr>
          <p:cNvSpPr/>
          <p:nvPr/>
        </p:nvSpPr>
        <p:spPr>
          <a:xfrm>
            <a:off x="5192486" y="102648"/>
            <a:ext cx="6847114"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44291187-FA32-4A5A-8CFD-EAC2A0B48F17}"/>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3B911C16-93F4-0C67-F751-E348CFDFF3B3}"/>
              </a:ext>
            </a:extLst>
          </p:cNvPr>
          <p:cNvSpPr>
            <a:spLocks noGrp="1"/>
          </p:cNvSpPr>
          <p:nvPr>
            <p:ph type="ftr" sz="quarter" idx="11"/>
          </p:nvPr>
        </p:nvSpPr>
        <p:spPr>
          <a:xfrm>
            <a:off x="5192486" y="761999"/>
            <a:ext cx="6943320" cy="5993353"/>
          </a:xfrm>
          <a:solidFill>
            <a:schemeClr val="bg1"/>
          </a:solidFill>
          <a:ln w="57150">
            <a:solidFill>
              <a:schemeClr val="tx1"/>
            </a:solidFill>
          </a:ln>
        </p:spPr>
        <p:txBody>
          <a:bodyPr/>
          <a:lstStyle/>
          <a:p>
            <a:pPr indent="457200">
              <a:lnSpc>
                <a:spcPct val="115000"/>
              </a:lnSpc>
              <a:spcAft>
                <a:spcPts val="1000"/>
              </a:spcAft>
              <a:buNone/>
            </a:pPr>
            <a:endParaRPr lang="el-GR" sz="2000" b="1" dirty="0">
              <a:solidFill>
                <a:srgbClr val="000000"/>
              </a:solidFill>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q"/>
            </a:pPr>
            <a:r>
              <a:rPr lang="el-GR" sz="2000" dirty="0">
                <a:solidFill>
                  <a:srgbClr val="000000"/>
                </a:solidFill>
                <a:ea typeface="Calibri" panose="020F0502020204030204" pitchFamily="34" charset="0"/>
              </a:rPr>
              <a:t>Εξιστόρηση αναμνήσεων σκλάβου στον δάσκαλο  για να βρει απάντηση στο ερώτημα     «Γιατί εγώ είμαι εγώ;». </a:t>
            </a:r>
          </a:p>
          <a:p>
            <a:pPr marL="342900" indent="-342900" algn="just">
              <a:buFont typeface="Wingdings" panose="05000000000000000000" pitchFamily="2" charset="2"/>
              <a:buChar char="q"/>
            </a:pPr>
            <a:r>
              <a:rPr lang="el-GR" sz="2000" dirty="0">
                <a:solidFill>
                  <a:srgbClr val="000000"/>
                </a:solidFill>
                <a:ea typeface="Calibri" panose="020F0502020204030204" pitchFamily="34" charset="0"/>
              </a:rPr>
              <a:t>Και οι δύο   απέναντι ο ένας   από τον άλλο   στις δύο άκρες του τραπεζιού  γράφουν  τις αναμνήσεις  και τις σκέψεις τους.</a:t>
            </a:r>
          </a:p>
          <a:p>
            <a:pPr marL="342900" indent="-342900" algn="just">
              <a:buFont typeface="Wingdings" panose="05000000000000000000" pitchFamily="2" charset="2"/>
              <a:buChar char="q"/>
            </a:pPr>
            <a:r>
              <a:rPr lang="el-GR" sz="2000" dirty="0">
                <a:solidFill>
                  <a:schemeClr val="tx1"/>
                </a:solidFill>
              </a:rPr>
              <a:t>Ξεσπά  η πανώλη. Το σκηνικό  με τον «καθρέφτη» και η δήλωση του δασκάλου «Έγινα σαν εσένα» (σελ.147 )</a:t>
            </a:r>
          </a:p>
          <a:p>
            <a:pPr marL="342900" indent="-342900" algn="just">
              <a:buFont typeface="Wingdings" panose="05000000000000000000" pitchFamily="2" charset="2"/>
              <a:buChar char="q"/>
            </a:pPr>
            <a:r>
              <a:rPr lang="el-GR" sz="2000" dirty="0">
                <a:solidFill>
                  <a:schemeClr val="tx1"/>
                </a:solidFill>
              </a:rPr>
              <a:t>Φυγή σκλάβου στην Χάλκη. Επιστροφή  και από κοινού προσπάθεια να περιοριστεί η πανούκλα. </a:t>
            </a:r>
          </a:p>
          <a:p>
            <a:pPr marL="342900" indent="-342900" algn="just">
              <a:buFont typeface="Wingdings" panose="05000000000000000000" pitchFamily="2" charset="2"/>
              <a:buChar char="q"/>
            </a:pPr>
            <a:r>
              <a:rPr lang="el-GR" sz="2000" dirty="0">
                <a:solidFill>
                  <a:schemeClr val="tx1"/>
                </a:solidFill>
              </a:rPr>
              <a:t>Εφιάλτες σκλάβου </a:t>
            </a:r>
          </a:p>
          <a:p>
            <a:pPr marL="342900" indent="-342900" algn="just">
              <a:buFont typeface="Wingdings" panose="05000000000000000000" pitchFamily="2" charset="2"/>
              <a:buChar char="q"/>
            </a:pPr>
            <a:r>
              <a:rPr lang="el-GR" sz="2000" dirty="0">
                <a:solidFill>
                  <a:schemeClr val="tx1"/>
                </a:solidFill>
              </a:rPr>
              <a:t>«Όπως  στους εφιάλτες  μου  που  έβλεπα  συχνά  είχα αποκοπεί  από τον εαυτό μου, τον παρατηρούσα απέξω, πάει να πει ότι  ήμουν  κάποιος άλλος, ούτε  καν  ήθελα  να μάθω   ποιος ήταν   αυτός ο άλλος  που είχα ιδιοποιηθεί  την   ταυτότητα του» (σελ.175)</a:t>
            </a:r>
          </a:p>
          <a:p>
            <a:pPr lvl="0" algn="just">
              <a:lnSpc>
                <a:spcPct val="115000"/>
              </a:lnSpc>
              <a:spcAft>
                <a:spcPts val="1000"/>
              </a:spcAft>
            </a:pPr>
            <a:endParaRPr lang="el-GR" sz="2000" dirty="0">
              <a:ea typeface="Calibri" panose="020F0502020204030204" pitchFamily="34" charset="0"/>
              <a:cs typeface="Times New Roman" panose="02020603050405020304" pitchFamily="18" charset="0"/>
            </a:endParaRPr>
          </a:p>
          <a:p>
            <a:pPr algn="just"/>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590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4789A-68B9-39B5-249F-C0DBC13BDF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B720BA-11BB-9A4A-3620-F7650E88EE7A}"/>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4B2CBAE9-995F-3EC6-BE68-3564D4F16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48219"/>
            <a:ext cx="4390105" cy="6707133"/>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A3703FB7-942F-0C6F-06FF-ABBC90F09E63}"/>
              </a:ext>
            </a:extLst>
          </p:cNvPr>
          <p:cNvSpPr/>
          <p:nvPr/>
        </p:nvSpPr>
        <p:spPr>
          <a:xfrm>
            <a:off x="4859958" y="48219"/>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166E18A1-CC75-A210-D236-2E9928C5FC7D}"/>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89F4B0B3-403D-09D2-782D-39552948256B}"/>
              </a:ext>
            </a:extLst>
          </p:cNvPr>
          <p:cNvSpPr>
            <a:spLocks noGrp="1"/>
          </p:cNvSpPr>
          <p:nvPr>
            <p:ph type="ftr" sz="quarter" idx="11"/>
          </p:nvPr>
        </p:nvSpPr>
        <p:spPr>
          <a:xfrm>
            <a:off x="4859958" y="761999"/>
            <a:ext cx="6975976" cy="5993353"/>
          </a:xfrm>
          <a:solidFill>
            <a:schemeClr val="bg1"/>
          </a:solidFill>
          <a:ln w="57150">
            <a:solidFill>
              <a:schemeClr val="tx1"/>
            </a:solidFill>
          </a:ln>
        </p:spPr>
        <p:txBody>
          <a:bodyPr/>
          <a:lstStyle/>
          <a:p>
            <a:pPr algn="just">
              <a:buNone/>
            </a:pPr>
            <a:endParaRPr lang="el-GR" sz="2000" dirty="0">
              <a:solidFill>
                <a:srgbClr val="000000"/>
              </a:solidFill>
              <a:ea typeface="Calibri" panose="020F0502020204030204" pitchFamily="34" charset="0"/>
            </a:endParaRPr>
          </a:p>
          <a:p>
            <a:pPr marL="342900" lvl="0" indent="-342900" algn="just">
              <a:buFont typeface="Wingdings" panose="05000000000000000000" pitchFamily="2" charset="2"/>
              <a:buChar char="q"/>
            </a:pPr>
            <a:r>
              <a:rPr lang="el-GR" sz="2000" dirty="0">
                <a:solidFill>
                  <a:schemeClr val="tx1"/>
                </a:solidFill>
              </a:rPr>
              <a:t>Ο σουλτάνος  στο  21 έτος της ηλικίας του. </a:t>
            </a:r>
          </a:p>
          <a:p>
            <a:pPr marL="342900" lvl="0" indent="-342900" algn="just">
              <a:buFont typeface="Wingdings" panose="05000000000000000000" pitchFamily="2" charset="2"/>
              <a:buChar char="q"/>
            </a:pPr>
            <a:r>
              <a:rPr lang="el-GR" sz="2000" dirty="0">
                <a:solidFill>
                  <a:schemeClr val="tx1"/>
                </a:solidFill>
              </a:rPr>
              <a:t>Ο δάσκαλος αναλαμβάνει τα καθήκοντα του  </a:t>
            </a:r>
            <a:r>
              <a:rPr lang="el-GR" sz="2000" dirty="0" err="1">
                <a:solidFill>
                  <a:schemeClr val="tx1"/>
                </a:solidFill>
              </a:rPr>
              <a:t>αρχιαστρολόγου</a:t>
            </a:r>
            <a:r>
              <a:rPr lang="el-GR" sz="2000" dirty="0">
                <a:solidFill>
                  <a:schemeClr val="tx1"/>
                </a:solidFill>
              </a:rPr>
              <a:t>.  </a:t>
            </a:r>
          </a:p>
          <a:p>
            <a:pPr marL="342900" lvl="0" indent="-342900" algn="just">
              <a:buFont typeface="Wingdings" panose="05000000000000000000" pitchFamily="2" charset="2"/>
              <a:buChar char="q"/>
            </a:pPr>
            <a:r>
              <a:rPr lang="el-GR" sz="2000" dirty="0">
                <a:solidFill>
                  <a:schemeClr val="tx1"/>
                </a:solidFill>
              </a:rPr>
              <a:t>Φόβοι   για   απώλεια της Αυτοκρατορίας  και η εντολή για την κατασκευή του όπλου   στον δάσκαλο.</a:t>
            </a:r>
          </a:p>
          <a:p>
            <a:pPr marL="342900" lvl="0" indent="-342900" algn="just">
              <a:buFont typeface="Wingdings" panose="05000000000000000000" pitchFamily="2" charset="2"/>
              <a:buChar char="q"/>
            </a:pPr>
            <a:r>
              <a:rPr lang="el-GR" sz="2000" dirty="0">
                <a:solidFill>
                  <a:schemeClr val="tx1"/>
                </a:solidFill>
              </a:rPr>
              <a:t>Κατασκευή  όπλου. </a:t>
            </a:r>
          </a:p>
          <a:p>
            <a:pPr marL="342900" lvl="0" indent="-342900" algn="just">
              <a:buFont typeface="Wingdings" panose="05000000000000000000" pitchFamily="2" charset="2"/>
              <a:buChar char="q"/>
            </a:pPr>
            <a:r>
              <a:rPr lang="el-GR" sz="2000" dirty="0">
                <a:solidFill>
                  <a:schemeClr val="tx1"/>
                </a:solidFill>
              </a:rPr>
              <a:t>Η εύνοια του σουλτάνου προς τον σκλάβο αποτελεί  αιτία προστριβών για τους δύο ήρωες. </a:t>
            </a:r>
          </a:p>
          <a:p>
            <a:pPr marL="342900" lvl="0" indent="-342900" algn="just">
              <a:buFont typeface="Wingdings" panose="05000000000000000000" pitchFamily="2" charset="2"/>
              <a:buChar char="q"/>
            </a:pPr>
            <a:r>
              <a:rPr lang="el-GR" sz="2000" dirty="0">
                <a:solidFill>
                  <a:schemeClr val="tx1"/>
                </a:solidFill>
              </a:rPr>
              <a:t>Ο σουλτάνος  του αποκαλύπτει  ότι  γνώριζε ότι αυτός έγραφε και όχι ο δάσκαλος. </a:t>
            </a:r>
          </a:p>
          <a:p>
            <a:pPr marL="342900" lvl="0" indent="-342900" algn="just">
              <a:buFont typeface="Wingdings" panose="05000000000000000000" pitchFamily="2" charset="2"/>
              <a:buChar char="q"/>
            </a:pPr>
            <a:r>
              <a:rPr lang="el-GR" sz="2000" dirty="0">
                <a:solidFill>
                  <a:schemeClr val="tx1"/>
                </a:solidFill>
              </a:rPr>
              <a:t>Περιστατικό με το μίμο   : «μου  ερχόταν να πω  "Αυτός  είμαι  εγώ   κι αυτός  ο Δάσκαλος",  κάτι   που δεν χρειαζόταν, γιατί ο μίμος  δείχνοντας μια εμένα μια τον Δάσκαλο, το έκανε από μόνος του»    (σελ. 208).</a:t>
            </a:r>
            <a:endParaRPr lang="el-GR" sz="2000" dirty="0"/>
          </a:p>
          <a:p>
            <a:pPr algn="just"/>
            <a:endParaRPr lang="el-GR" sz="2000" dirty="0">
              <a:solidFill>
                <a:schemeClr val="tx1"/>
              </a:solidFill>
            </a:endParaRPr>
          </a:p>
          <a:p>
            <a:pPr algn="just"/>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245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D6401-F536-F52C-C4CE-BA983CD22E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611AB6-AB2F-633D-7890-221C73A7E4CD}"/>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04407271-97B2-0640-436C-B9DC39C2E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185058"/>
            <a:ext cx="3208733" cy="633157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D4650B36-0FFA-393A-91D7-764711FB7A38}"/>
              </a:ext>
            </a:extLst>
          </p:cNvPr>
          <p:cNvSpPr/>
          <p:nvPr/>
        </p:nvSpPr>
        <p:spPr>
          <a:xfrm>
            <a:off x="3564799" y="102648"/>
            <a:ext cx="7342687"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307500E9-F3BC-28D6-9DCE-B2440DED68B1}"/>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996D4FF0-6C23-417F-A6E3-7F41C2B6FEA2}"/>
              </a:ext>
            </a:extLst>
          </p:cNvPr>
          <p:cNvSpPr>
            <a:spLocks noGrp="1"/>
          </p:cNvSpPr>
          <p:nvPr>
            <p:ph type="ftr" sz="quarter" idx="11"/>
          </p:nvPr>
        </p:nvSpPr>
        <p:spPr>
          <a:xfrm>
            <a:off x="3620993" y="864132"/>
            <a:ext cx="7286493" cy="5652495"/>
          </a:xfrm>
          <a:solidFill>
            <a:schemeClr val="bg1"/>
          </a:solidFill>
          <a:ln w="57150">
            <a:solidFill>
              <a:schemeClr val="tx1"/>
            </a:solidFill>
          </a:ln>
        </p:spPr>
        <p:txBody>
          <a:bodyPr/>
          <a:lstStyle/>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Επίσκεψη του δασκάλου  και του σκλάβου  στον ανιψιό του  δασκάλου. </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Εισάγεται η έννοια του αδερφού  «..είναι ο  θείος  σου με τον  αδερφό του!» (σελ. 231)</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Απόφαση για την εκστρατεία. </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Ανακρίσεις  του δασκάλου  στα χριστιανικά κυρίως  χωρία «..ποια ήταν η  μεγαλύτερη  αμαρτία της ζωής σου» (σελ. 237)</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 Αποτυχία κατάληψης  Λευκού Κάστρου και ανταλλαγή ρόλων </a:t>
            </a:r>
            <a:endParaRPr lang="el-GR" sz="2000"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Επισήμανση του αφηγητή  : «η πιο  καλή  απόδειξη  ότι οι άνθρωποι   είναι παντού   ίδιοι   μεταξύ  τους, δεν είναι  το γεγονός  ότι μπορούν   ν΄ αντικαταστήσουν   ο ένας  τον άλλο;» (σελ. 272)</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rPr>
              <a:t>Συνάντηση του αφηγητή με τον γέροντα  </a:t>
            </a:r>
            <a:r>
              <a:rPr lang="el-GR" sz="2000" dirty="0" err="1">
                <a:solidFill>
                  <a:srgbClr val="000000"/>
                </a:solidFill>
                <a:ea typeface="Calibri" panose="020F0502020204030204" pitchFamily="34" charset="0"/>
              </a:rPr>
              <a:t>Εβλίγια</a:t>
            </a:r>
            <a:endParaRPr lang="el-GR" sz="2000" dirty="0">
              <a:solidFill>
                <a:srgbClr val="000000"/>
              </a:solidFill>
              <a:ea typeface="Calibri" panose="020F0502020204030204" pitchFamily="34" charset="0"/>
            </a:endParaRPr>
          </a:p>
        </p:txBody>
      </p:sp>
      <p:sp>
        <p:nvSpPr>
          <p:cNvPr id="6" name="TextBox 5">
            <a:extLst>
              <a:ext uri="{FF2B5EF4-FFF2-40B4-BE49-F238E27FC236}">
                <a16:creationId xmlns:a16="http://schemas.microsoft.com/office/drawing/2014/main" id="{A7B15DBD-C73E-B4D7-EC17-CCABC1DF442A}"/>
              </a:ext>
            </a:extLst>
          </p:cNvPr>
          <p:cNvSpPr txBox="1"/>
          <p:nvPr/>
        </p:nvSpPr>
        <p:spPr>
          <a:xfrm>
            <a:off x="3429000" y="468959"/>
            <a:ext cx="6858000" cy="395173"/>
          </a:xfrm>
          <a:prstGeom prst="rect">
            <a:avLst/>
          </a:prstGeom>
          <a:noFill/>
        </p:spPr>
        <p:txBody>
          <a:bodyPr wrap="square">
            <a:spAutoFit/>
          </a:bodyPr>
          <a:lstStyle/>
          <a:p>
            <a:pPr marL="342900" lvl="0" indent="-342900">
              <a:lnSpc>
                <a:spcPct val="115000"/>
              </a:lnSpc>
              <a:spcAft>
                <a:spcPts val="1000"/>
              </a:spcAft>
              <a:buFont typeface="+mj-lt"/>
              <a:buAutoNum type="arabicPeriod"/>
            </a:pPr>
            <a:endParaRPr lang="el-GR" dirty="0"/>
          </a:p>
        </p:txBody>
      </p:sp>
    </p:spTree>
    <p:extLst>
      <p:ext uri="{BB962C8B-B14F-4D97-AF65-F5344CB8AC3E}">
        <p14:creationId xmlns:p14="http://schemas.microsoft.com/office/powerpoint/2010/main" val="212810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48495-A29C-7A51-E2F6-457B37CC3F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B9B6C6-B411-48C7-A0FD-9D1627D3962F}"/>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CF166101-E07C-4763-891E-25D02DA64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762000"/>
            <a:ext cx="3176620" cy="565249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EBC4C4B6-E4F5-64CB-D70A-71AB7903C49A}"/>
              </a:ext>
            </a:extLst>
          </p:cNvPr>
          <p:cNvSpPr/>
          <p:nvPr/>
        </p:nvSpPr>
        <p:spPr>
          <a:xfrm>
            <a:off x="3564799" y="10264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5C5EC76A-0106-E507-631E-E2955B36139F}"/>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CBD7A5CD-6019-4353-FC16-C4C632070CE2}"/>
              </a:ext>
            </a:extLst>
          </p:cNvPr>
          <p:cNvSpPr>
            <a:spLocks noGrp="1"/>
          </p:cNvSpPr>
          <p:nvPr>
            <p:ph type="ftr" sz="quarter" idx="11"/>
          </p:nvPr>
        </p:nvSpPr>
        <p:spPr>
          <a:xfrm>
            <a:off x="3668486" y="761999"/>
            <a:ext cx="6754314" cy="5652495"/>
          </a:xfrm>
          <a:solidFill>
            <a:schemeClr val="bg1"/>
          </a:solidFill>
          <a:ln w="57150">
            <a:solidFill>
              <a:schemeClr val="tx1"/>
            </a:solidFill>
          </a:ln>
        </p:spPr>
        <p:txBody>
          <a:bodyPr/>
          <a:lstStyle/>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rPr>
              <a:t>Ο αφηγητής  του  διηγείται την ιστορία «για δύο ανθρώπους  που  είχαν  αντικαταστήσει ο ένας τον άλλον και  που θα του άρεσε πολύ».</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rPr>
              <a:t> Ο αφηγητής δέχτηκε  επίσκεψη και  από έναν καβαλάρη που   του εξήγησε   ότι είχε   μάθει   από  Εκείνον   το όνομα του και ποιος  ήταν. </a:t>
            </a:r>
          </a:p>
          <a:p>
            <a:pPr marL="342900" lvl="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rPr>
              <a:t>Ο εν λόγω Εκείνος, σύμφωνα με τον καβαλάρη,  είχε γράψει  ένα βιβλίο με το τίτλο «Ένας Τούρκος  που  γνώρισα από κοντά» </a:t>
            </a:r>
            <a:endParaRPr lang="el-GR" sz="2000" dirty="0"/>
          </a:p>
          <a:p>
            <a:pPr algn="just"/>
            <a:endParaRPr lang="el-GR" sz="2000" dirty="0">
              <a:solidFill>
                <a:schemeClr val="tx1"/>
              </a:solidFill>
            </a:endParaRPr>
          </a:p>
          <a:p>
            <a:pPr algn="just"/>
            <a:endParaRPr lang="el-GR" sz="200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D4311DE-5326-466A-10D3-7ED8A5345CA7}"/>
              </a:ext>
            </a:extLst>
          </p:cNvPr>
          <p:cNvSpPr txBox="1"/>
          <p:nvPr/>
        </p:nvSpPr>
        <p:spPr>
          <a:xfrm>
            <a:off x="3429000" y="468959"/>
            <a:ext cx="6858000" cy="395173"/>
          </a:xfrm>
          <a:prstGeom prst="rect">
            <a:avLst/>
          </a:prstGeom>
          <a:noFill/>
        </p:spPr>
        <p:txBody>
          <a:bodyPr wrap="square">
            <a:spAutoFit/>
          </a:bodyPr>
          <a:lstStyle/>
          <a:p>
            <a:pPr marL="342900" lvl="0" indent="-342900">
              <a:lnSpc>
                <a:spcPct val="115000"/>
              </a:lnSpc>
              <a:spcAft>
                <a:spcPts val="1000"/>
              </a:spcAft>
              <a:buFont typeface="+mj-lt"/>
              <a:buAutoNum type="arabicPeriod"/>
            </a:pPr>
            <a:endParaRPr lang="el-GR" dirty="0"/>
          </a:p>
        </p:txBody>
      </p:sp>
    </p:spTree>
    <p:extLst>
      <p:ext uri="{BB962C8B-B14F-4D97-AF65-F5344CB8AC3E}">
        <p14:creationId xmlns:p14="http://schemas.microsoft.com/office/powerpoint/2010/main" val="66969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B46A86-181F-B0B7-D99F-C9610A326DD2}"/>
              </a:ext>
            </a:extLst>
          </p:cNvPr>
          <p:cNvSpPr txBox="1"/>
          <p:nvPr/>
        </p:nvSpPr>
        <p:spPr>
          <a:xfrm>
            <a:off x="429985" y="119006"/>
            <a:ext cx="11332029" cy="646331"/>
          </a:xfrm>
          <a:prstGeom prst="rect">
            <a:avLst/>
          </a:prstGeom>
          <a:noFill/>
          <a:ln w="57150">
            <a:solidFill>
              <a:schemeClr val="tx1"/>
            </a:solidFill>
          </a:ln>
        </p:spPr>
        <p:txBody>
          <a:bodyPr wrap="square">
            <a:spAutoFit/>
          </a:bodyPr>
          <a:lstStyle/>
          <a:p>
            <a:pPr algn="just"/>
            <a:r>
              <a:rPr lang="el-GR" dirty="0"/>
              <a:t>Σε άρθρο της  </a:t>
            </a:r>
            <a:r>
              <a:rPr lang="el-GR" i="1" dirty="0"/>
              <a:t>Καθημερινής</a:t>
            </a:r>
            <a:r>
              <a:rPr lang="el-GR" dirty="0"/>
              <a:t>  (23/12/2007), επισημαίνεται ο </a:t>
            </a:r>
            <a:r>
              <a:rPr lang="el-GR" dirty="0" err="1"/>
              <a:t>μαεστρικός</a:t>
            </a:r>
            <a:r>
              <a:rPr lang="el-GR" dirty="0"/>
              <a:t> τρόπος σύνθεσης στοιχείων της δυτικής και ανατολικής παράδοσης από τον συγγραφέα. Συγκεκριμένα, αναφέρεται: </a:t>
            </a:r>
            <a:endParaRPr lang="el-GR" dirty="0">
              <a:solidFill>
                <a:srgbClr val="000000"/>
              </a:solidFill>
              <a:ea typeface="Calibri" panose="020F0502020204030204" pitchFamily="34" charset="0"/>
            </a:endParaRPr>
          </a:p>
        </p:txBody>
      </p:sp>
      <p:sp>
        <p:nvSpPr>
          <p:cNvPr id="3" name="TextBox 2">
            <a:extLst>
              <a:ext uri="{FF2B5EF4-FFF2-40B4-BE49-F238E27FC236}">
                <a16:creationId xmlns:a16="http://schemas.microsoft.com/office/drawing/2014/main" id="{321DED66-8072-A632-75D3-5DFEC541DFBA}"/>
              </a:ext>
            </a:extLst>
          </p:cNvPr>
          <p:cNvSpPr txBox="1"/>
          <p:nvPr/>
        </p:nvSpPr>
        <p:spPr>
          <a:xfrm>
            <a:off x="4501243" y="1023256"/>
            <a:ext cx="7260771" cy="5456109"/>
          </a:xfrm>
          <a:prstGeom prst="rect">
            <a:avLst/>
          </a:prstGeom>
          <a:solidFill>
            <a:schemeClr val="bg1"/>
          </a:solidFill>
          <a:ln w="57150">
            <a:solidFill>
              <a:schemeClr val="tx1"/>
            </a:solidFill>
          </a:ln>
        </p:spPr>
        <p:txBody>
          <a:bodyPr wrap="square">
            <a:spAutoFit/>
          </a:bodyPr>
          <a:lstStyle/>
          <a:p>
            <a:pPr algn="just">
              <a:buNone/>
            </a:pPr>
            <a:endParaRPr lang="el-GR" dirty="0">
              <a:solidFill>
                <a:srgbClr val="000000"/>
              </a:solidFill>
              <a:ea typeface="Times New Roman" panose="02020603050405020304" pitchFamily="18" charset="0"/>
            </a:endParaRPr>
          </a:p>
          <a:p>
            <a:pPr algn="just">
              <a:buNone/>
            </a:pPr>
            <a:endParaRPr lang="el-GR" dirty="0">
              <a:solidFill>
                <a:srgbClr val="000000"/>
              </a:solidFill>
              <a:ea typeface="Times New Roman" panose="02020603050405020304" pitchFamily="18" charset="0"/>
            </a:endParaRPr>
          </a:p>
          <a:p>
            <a:pPr algn="just">
              <a:buNone/>
            </a:pPr>
            <a:r>
              <a:rPr lang="el-GR" dirty="0">
                <a:solidFill>
                  <a:srgbClr val="000000"/>
                </a:solidFill>
                <a:ea typeface="Times New Roman" panose="02020603050405020304" pitchFamily="18" charset="0"/>
              </a:rPr>
              <a:t>[…]</a:t>
            </a:r>
            <a:r>
              <a:rPr lang="el-GR" dirty="0">
                <a:solidFill>
                  <a:srgbClr val="000000"/>
                </a:solidFill>
                <a:effectLst/>
                <a:ea typeface="Times New Roman" panose="02020603050405020304" pitchFamily="18" charset="0"/>
              </a:rPr>
              <a:t>Η πεζογραφία του αποκαλύπτει κόσμους σε μεγάλο βαθμό αγνοημένους από τότε που ο </a:t>
            </a:r>
            <a:r>
              <a:rPr lang="el-GR" dirty="0" err="1">
                <a:solidFill>
                  <a:srgbClr val="000000"/>
                </a:solidFill>
                <a:effectLst/>
                <a:ea typeface="Times New Roman" panose="02020603050405020304" pitchFamily="18" charset="0"/>
              </a:rPr>
              <a:t>Κεμάλ</a:t>
            </a:r>
            <a:r>
              <a:rPr lang="el-GR" dirty="0">
                <a:solidFill>
                  <a:srgbClr val="000000"/>
                </a:solidFill>
                <a:effectLst/>
                <a:ea typeface="Times New Roman" panose="02020603050405020304" pitchFamily="18" charset="0"/>
              </a:rPr>
              <a:t> </a:t>
            </a:r>
            <a:r>
              <a:rPr lang="el-GR" dirty="0" err="1">
                <a:solidFill>
                  <a:srgbClr val="000000"/>
                </a:solidFill>
                <a:effectLst/>
                <a:ea typeface="Times New Roman" panose="02020603050405020304" pitchFamily="18" charset="0"/>
              </a:rPr>
              <a:t>Ατατούρκ</a:t>
            </a:r>
            <a:r>
              <a:rPr lang="el-GR" dirty="0">
                <a:solidFill>
                  <a:srgbClr val="000000"/>
                </a:solidFill>
                <a:effectLst/>
                <a:ea typeface="Times New Roman" panose="02020603050405020304" pitchFamily="18" charset="0"/>
              </a:rPr>
              <a:t> θεμελίωσε το κοσμικό τουρκικό κράτος, το 1923, στα ερείπια μιας ηττημένης αυτοκρατορίας. Ωστόσο, αυτή η ανακάλυψη έρχεται με μια μεταμοντέρνα χροιά – η ποίηση των </a:t>
            </a:r>
            <a:r>
              <a:rPr lang="el-GR" dirty="0" err="1">
                <a:solidFill>
                  <a:srgbClr val="000000"/>
                </a:solidFill>
                <a:effectLst/>
                <a:ea typeface="Times New Roman" panose="02020603050405020304" pitchFamily="18" charset="0"/>
              </a:rPr>
              <a:t>Σούφι</a:t>
            </a:r>
            <a:r>
              <a:rPr lang="el-GR" dirty="0">
                <a:solidFill>
                  <a:srgbClr val="000000"/>
                </a:solidFill>
                <a:effectLst/>
                <a:ea typeface="Times New Roman" panose="02020603050405020304" pitchFamily="18" charset="0"/>
              </a:rPr>
              <a:t> διαβάζεται μέσα από το πρίσμα του </a:t>
            </a:r>
            <a:r>
              <a:rPr lang="el-GR" dirty="0" err="1">
                <a:solidFill>
                  <a:srgbClr val="000000"/>
                </a:solidFill>
                <a:effectLst/>
                <a:ea typeface="Times New Roman" panose="02020603050405020304" pitchFamily="18" charset="0"/>
              </a:rPr>
              <a:t>Χόρχε</a:t>
            </a:r>
            <a:r>
              <a:rPr lang="el-GR" dirty="0">
                <a:solidFill>
                  <a:srgbClr val="000000"/>
                </a:solidFill>
                <a:effectLst/>
                <a:ea typeface="Times New Roman" panose="02020603050405020304" pitchFamily="18" charset="0"/>
              </a:rPr>
              <a:t> Λούις </a:t>
            </a:r>
            <a:r>
              <a:rPr lang="el-GR" dirty="0" err="1">
                <a:solidFill>
                  <a:srgbClr val="000000"/>
                </a:solidFill>
                <a:effectLst/>
                <a:ea typeface="Times New Roman" panose="02020603050405020304" pitchFamily="18" charset="0"/>
              </a:rPr>
              <a:t>Μπόρχες</a:t>
            </a:r>
            <a:r>
              <a:rPr lang="el-GR" dirty="0">
                <a:solidFill>
                  <a:srgbClr val="000000"/>
                </a:solidFill>
                <a:effectLst/>
                <a:ea typeface="Times New Roman" panose="02020603050405020304" pitchFamily="18" charset="0"/>
              </a:rPr>
              <a:t> και του </a:t>
            </a:r>
            <a:r>
              <a:rPr lang="el-GR" dirty="0" err="1">
                <a:solidFill>
                  <a:srgbClr val="000000"/>
                </a:solidFill>
                <a:effectLst/>
                <a:ea typeface="Times New Roman" panose="02020603050405020304" pitchFamily="18" charset="0"/>
              </a:rPr>
              <a:t>Ίταλο</a:t>
            </a:r>
            <a:r>
              <a:rPr lang="el-GR" dirty="0">
                <a:solidFill>
                  <a:srgbClr val="000000"/>
                </a:solidFill>
                <a:effectLst/>
                <a:ea typeface="Times New Roman" panose="02020603050405020304" pitchFamily="18" charset="0"/>
              </a:rPr>
              <a:t> Καλβίνο. Παρόλο που ο Παμούκ βλέπει το «χάσμα Ανατολής-Δύσης» σαν μια ψευδαίσθηση, τουλάχιστον για τον ίδιο («μπορώ, χωρίς καμιά ενοχή, να περιπλανηθώ ανάμεσα στους δύο κόσμους και να αισθάνομαι παντού σαν στο σπίτι μου»), η διαίρεση αυτή χρωματίζει τη γραφή του και διαμορφώνει τις αγωνίες των ηρώων του για την παράδοση και τη </a:t>
            </a:r>
            <a:r>
              <a:rPr lang="el-GR" dirty="0" err="1">
                <a:solidFill>
                  <a:srgbClr val="000000"/>
                </a:solidFill>
                <a:effectLst/>
                <a:ea typeface="Times New Roman" panose="02020603050405020304" pitchFamily="18" charset="0"/>
              </a:rPr>
              <a:t>νεωτερικότητα</a:t>
            </a:r>
            <a:r>
              <a:rPr lang="el-GR" dirty="0">
                <a:solidFill>
                  <a:srgbClr val="000000"/>
                </a:solidFill>
                <a:effectLst/>
                <a:ea typeface="Times New Roman" panose="02020603050405020304" pitchFamily="18" charset="0"/>
              </a:rPr>
              <a:t>, την αυθεντικότητα και την απομίμηση, την ντροπή και την εθνικιστική υπερηφάνεια. Τα μυθιστορήματά του «είναι καμωμένα από αυτά τα σκοτεινά υλικά».[…]¹</a:t>
            </a:r>
          </a:p>
          <a:p>
            <a:pPr algn="just">
              <a:buNone/>
            </a:pPr>
            <a:endParaRPr lang="el-GR" dirty="0">
              <a:effectLst/>
              <a:ea typeface="Times New Roman" panose="02020603050405020304" pitchFamily="18" charset="0"/>
            </a:endParaRPr>
          </a:p>
          <a:p>
            <a:pPr>
              <a:lnSpc>
                <a:spcPct val="115000"/>
              </a:lnSpc>
              <a:spcAft>
                <a:spcPts val="1000"/>
              </a:spcAft>
              <a:buNone/>
            </a:pPr>
            <a:endParaRPr lang="el-GR" sz="1000" dirty="0">
              <a:solidFill>
                <a:srgbClr val="000000"/>
              </a:solidFill>
              <a:effectLst/>
              <a:ea typeface="Calibri" panose="020F0502020204030204" pitchFamily="34" charset="0"/>
              <a:cs typeface="Times New Roman" panose="02020603050405020304" pitchFamily="18" charset="0"/>
            </a:endParaRPr>
          </a:p>
          <a:p>
            <a:pPr>
              <a:lnSpc>
                <a:spcPct val="115000"/>
              </a:lnSpc>
              <a:spcAft>
                <a:spcPts val="1000"/>
              </a:spcAft>
              <a:buNone/>
            </a:pPr>
            <a:r>
              <a:rPr lang="el-GR" sz="1000" dirty="0">
                <a:solidFill>
                  <a:srgbClr val="000000"/>
                </a:solidFill>
                <a:effectLst/>
                <a:ea typeface="Calibri" panose="020F0502020204030204" pitchFamily="34" charset="0"/>
                <a:cs typeface="Times New Roman" panose="02020603050405020304" pitchFamily="18" charset="0"/>
              </a:rPr>
              <a:t>1. </a:t>
            </a:r>
            <a:r>
              <a:rPr lang="el-GR" sz="1200" dirty="0" err="1">
                <a:solidFill>
                  <a:srgbClr val="000000"/>
                </a:solidFill>
                <a:effectLst/>
                <a:ea typeface="Calibri" panose="020F0502020204030204" pitchFamily="34" charset="0"/>
                <a:cs typeface="Times New Roman" panose="02020603050405020304" pitchFamily="18" charset="0"/>
              </a:rPr>
              <a:t>Guardian</a:t>
            </a:r>
            <a:r>
              <a:rPr lang="el-GR" sz="1200" dirty="0">
                <a:solidFill>
                  <a:srgbClr val="000000"/>
                </a:solidFill>
                <a:effectLst/>
                <a:ea typeface="Calibri" panose="020F0502020204030204" pitchFamily="34" charset="0"/>
                <a:cs typeface="Times New Roman" panose="02020603050405020304" pitchFamily="18" charset="0"/>
              </a:rPr>
              <a:t>, Τ., </a:t>
            </a:r>
            <a:r>
              <a:rPr lang="el-GR" sz="1200" i="1" dirty="0">
                <a:solidFill>
                  <a:srgbClr val="000000"/>
                </a:solidFill>
                <a:effectLst/>
                <a:ea typeface="Times New Roman" panose="02020603050405020304" pitchFamily="18" charset="0"/>
                <a:cs typeface="Times New Roman" panose="02020603050405020304" pitchFamily="18" charset="0"/>
              </a:rPr>
              <a:t>Ορχάν Παμούκ ανάμεσα σε δύο κόσμους</a:t>
            </a:r>
            <a:r>
              <a:rPr lang="el-GR" sz="1200" dirty="0">
                <a:solidFill>
                  <a:srgbClr val="000000"/>
                </a:solidFill>
                <a:effectLst/>
                <a:ea typeface="Times New Roman" panose="02020603050405020304" pitchFamily="18" charset="0"/>
                <a:cs typeface="Times New Roman" panose="02020603050405020304" pitchFamily="18" charset="0"/>
              </a:rPr>
              <a:t>  στην  </a:t>
            </a:r>
            <a:r>
              <a:rPr lang="el-GR" sz="1200" dirty="0" err="1">
                <a:solidFill>
                  <a:srgbClr val="000000"/>
                </a:solidFill>
                <a:effectLst/>
                <a:ea typeface="Times New Roman" panose="02020603050405020304" pitchFamily="18" charset="0"/>
                <a:cs typeface="Times New Roman" panose="02020603050405020304" pitchFamily="18" charset="0"/>
              </a:rPr>
              <a:t>εφημ</a:t>
            </a:r>
            <a:r>
              <a:rPr lang="el-GR" sz="1200" dirty="0">
                <a:solidFill>
                  <a:srgbClr val="000000"/>
                </a:solidFill>
                <a:effectLst/>
                <a:ea typeface="Times New Roman" panose="02020603050405020304" pitchFamily="18" charset="0"/>
                <a:cs typeface="Times New Roman" panose="02020603050405020304" pitchFamily="18" charset="0"/>
              </a:rPr>
              <a:t>. </a:t>
            </a:r>
            <a:r>
              <a:rPr lang="el-GR" sz="1200" i="1" dirty="0">
                <a:solidFill>
                  <a:srgbClr val="000000"/>
                </a:solidFill>
                <a:effectLst/>
                <a:ea typeface="Times New Roman" panose="02020603050405020304" pitchFamily="18" charset="0"/>
                <a:cs typeface="Times New Roman" panose="02020603050405020304" pitchFamily="18" charset="0"/>
              </a:rPr>
              <a:t>Καθημερινή</a:t>
            </a:r>
            <a:r>
              <a:rPr lang="el-GR" sz="1200" dirty="0">
                <a:solidFill>
                  <a:srgbClr val="000000"/>
                </a:solidFill>
                <a:effectLst/>
                <a:ea typeface="Times New Roman" panose="02020603050405020304" pitchFamily="18" charset="0"/>
                <a:cs typeface="Times New Roman" panose="02020603050405020304" pitchFamily="18" charset="0"/>
              </a:rPr>
              <a:t> </a:t>
            </a:r>
            <a:r>
              <a:rPr lang="el-GR" sz="1200" dirty="0">
                <a:solidFill>
                  <a:srgbClr val="000000"/>
                </a:solidFill>
                <a:effectLst/>
                <a:ea typeface="Calibri" panose="020F0502020204030204" pitchFamily="34" charset="0"/>
                <a:cs typeface="Times New Roman" panose="02020603050405020304" pitchFamily="18" charset="0"/>
              </a:rPr>
              <a:t>Δημοσίευση</a:t>
            </a:r>
            <a:r>
              <a:rPr lang="el-GR" sz="1200" i="1" dirty="0">
                <a:solidFill>
                  <a:srgbClr val="000000"/>
                </a:solidFill>
                <a:effectLst/>
                <a:ea typeface="Calibri" panose="020F0502020204030204" pitchFamily="34" charset="0"/>
                <a:cs typeface="Times New Roman" panose="02020603050405020304" pitchFamily="18" charset="0"/>
              </a:rPr>
              <a:t>: </a:t>
            </a:r>
            <a:r>
              <a:rPr lang="el-GR" sz="1200" dirty="0">
                <a:solidFill>
                  <a:srgbClr val="000000"/>
                </a:solidFill>
                <a:effectLst/>
                <a:ea typeface="Calibri" panose="020F0502020204030204" pitchFamily="34" charset="0"/>
                <a:cs typeface="Times New Roman" panose="02020603050405020304" pitchFamily="18" charset="0"/>
              </a:rPr>
              <a:t>23-12-2007</a:t>
            </a:r>
            <a:r>
              <a:rPr lang="el-GR" sz="1200" i="1" dirty="0">
                <a:solidFill>
                  <a:srgbClr val="000000"/>
                </a:solidFill>
                <a:effectLst/>
                <a:ea typeface="Calibri" panose="020F0502020204030204" pitchFamily="34" charset="0"/>
                <a:cs typeface="Times New Roman" panose="02020603050405020304" pitchFamily="18" charset="0"/>
              </a:rPr>
              <a:t>   </a:t>
            </a:r>
            <a:r>
              <a:rPr lang="el-GR" sz="1200" u="sng" dirty="0">
                <a:solidFill>
                  <a:srgbClr val="000000"/>
                </a:solidFill>
                <a:effectLst/>
                <a:ea typeface="Calibri" panose="020F0502020204030204" pitchFamily="34" charset="0"/>
                <a:cs typeface="Times New Roman" panose="02020603050405020304" pitchFamily="18" charset="0"/>
                <a:hlinkClick r:id="rId2"/>
              </a:rPr>
              <a:t>http://news.kathimerini.gr/4Dcgi/4Dcgi/_w_articles_civ_11_23/12/2007_253207</a:t>
            </a:r>
            <a:r>
              <a:rPr lang="el-GR" sz="1200" dirty="0">
                <a:solidFill>
                  <a:srgbClr val="000000"/>
                </a:solidFill>
                <a:effectLst/>
                <a:ea typeface="Calibri" panose="020F0502020204030204" pitchFamily="34" charset="0"/>
                <a:cs typeface="Times New Roman" panose="02020603050405020304" pitchFamily="18" charset="0"/>
              </a:rPr>
              <a:t>  </a:t>
            </a:r>
            <a:r>
              <a:rPr lang="el-GR" sz="1200" dirty="0">
                <a:hlinkClick r:id="rId3"/>
              </a:rPr>
              <a:t>Ορχάν Παμούκ ανάμεσα σε δύο κόσμους | Η ΚΑΘΗΜΕΡΙΝΗ</a:t>
            </a:r>
            <a:r>
              <a:rPr lang="el-GR" sz="1200" dirty="0"/>
              <a:t>   </a:t>
            </a:r>
            <a:r>
              <a:rPr lang="el-GR" sz="1200" dirty="0" err="1">
                <a:solidFill>
                  <a:srgbClr val="000000"/>
                </a:solidFill>
                <a:ea typeface="Calibri" panose="020F0502020204030204" pitchFamily="34" charset="0"/>
                <a:cs typeface="Times New Roman" panose="02020603050405020304" pitchFamily="18" charset="0"/>
              </a:rPr>
              <a:t>Προσπελάστηκε</a:t>
            </a:r>
            <a:r>
              <a:rPr lang="el-GR" sz="1200" dirty="0">
                <a:solidFill>
                  <a:srgbClr val="000000"/>
                </a:solidFill>
                <a:ea typeface="Calibri" panose="020F0502020204030204" pitchFamily="34" charset="0"/>
                <a:cs typeface="Times New Roman" panose="02020603050405020304" pitchFamily="18" charset="0"/>
              </a:rPr>
              <a:t> στις   20/04/2026 </a:t>
            </a:r>
            <a:endParaRPr lang="el-GR" sz="1200" dirty="0">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19BAB984-AAA1-A3C1-5814-162F2FB8E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95"/>
          <a:stretch>
            <a:fillRect/>
          </a:stretch>
        </p:blipFill>
        <p:spPr bwMode="auto">
          <a:xfrm>
            <a:off x="429985" y="1023256"/>
            <a:ext cx="3727671" cy="5617029"/>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52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E2A65-DEC5-D29B-5620-2277DADB16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B67B75-2ED7-2C87-0956-8BF3F997EBA2}"/>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031C925D-6E01-D674-ED34-67B9C7451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60277" y="109642"/>
            <a:ext cx="3123960" cy="664571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CB837BD3-FB7B-0910-FADF-34FDB3512FCB}"/>
              </a:ext>
            </a:extLst>
          </p:cNvPr>
          <p:cNvSpPr/>
          <p:nvPr/>
        </p:nvSpPr>
        <p:spPr>
          <a:xfrm>
            <a:off x="3690256" y="109642"/>
            <a:ext cx="8295725"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BCCF8E86-95AF-1C4F-41DC-48F9E9181F65}"/>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70A9B49C-1E99-B81B-F147-4C9D4D1D592E}"/>
              </a:ext>
            </a:extLst>
          </p:cNvPr>
          <p:cNvSpPr>
            <a:spLocks noGrp="1"/>
          </p:cNvSpPr>
          <p:nvPr>
            <p:ph type="ftr" sz="quarter" idx="11"/>
          </p:nvPr>
        </p:nvSpPr>
        <p:spPr>
          <a:xfrm>
            <a:off x="3690256" y="762000"/>
            <a:ext cx="8295725" cy="5993352"/>
          </a:xfrm>
          <a:solidFill>
            <a:schemeClr val="bg1"/>
          </a:solidFill>
          <a:ln w="57150">
            <a:solidFill>
              <a:schemeClr val="tx1"/>
            </a:solidFill>
          </a:ln>
        </p:spPr>
        <p:txBody>
          <a:bodyPr/>
          <a:lstStyle/>
          <a:p>
            <a:pPr fontAlgn="t"/>
            <a:r>
              <a:rPr lang="el-GR" sz="2000" b="1" u="sng" dirty="0">
                <a:solidFill>
                  <a:schemeClr val="tx1"/>
                </a:solidFill>
              </a:rPr>
              <a:t>ΒΙΟΓΡΑΦΙΚΟ  ΣΥΓΓΡΑΦΕΑ</a:t>
            </a:r>
            <a:endParaRPr lang="el-GR"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Γεννημένος στην Κωνσταντινούπολη το 1952, σε μια δυτικόφιλη αστική οικογένεια, που όφειλε την άνεσή της στις κατασκευές σιδηροδρόμων, ο Παμούκ μέχρι τα 22 του ονειρευόταν να γίνει ζωγράφος. </a:t>
            </a:r>
          </a:p>
          <a:p>
            <a:pPr marL="342900" indent="-342900" algn="just">
              <a:buFont typeface="Wingdings" panose="05000000000000000000" pitchFamily="2" charset="2"/>
              <a:buChar char="q"/>
            </a:pPr>
            <a:r>
              <a:rPr lang="el-GR" sz="2000" dirty="0">
                <a:solidFill>
                  <a:schemeClr val="tx1"/>
                </a:solidFill>
              </a:rPr>
              <a:t>Παρακολούθησε την Αρχιτεκτονική Σχολή του Πολυτεχνείου της Πόλης για τρία χρόνια και κατέληξε στη Σχολή Δημοσιογραφίας του Πανεπιστημίου. </a:t>
            </a:r>
          </a:p>
          <a:p>
            <a:pPr marL="342900" indent="-342900" algn="just">
              <a:buFont typeface="Wingdings" panose="05000000000000000000" pitchFamily="2" charset="2"/>
              <a:buChar char="q"/>
            </a:pPr>
            <a:r>
              <a:rPr lang="el-GR" sz="2000" dirty="0">
                <a:solidFill>
                  <a:schemeClr val="tx1"/>
                </a:solidFill>
              </a:rPr>
              <a:t>Έζησε στις HΠA, όπου εργάστηκε σαν ερευνητής στο Πανεπιστήμιο της </a:t>
            </a:r>
            <a:r>
              <a:rPr lang="el-GR" sz="2000" dirty="0" err="1">
                <a:solidFill>
                  <a:schemeClr val="tx1"/>
                </a:solidFill>
              </a:rPr>
              <a:t>Aϊόβα</a:t>
            </a:r>
            <a:r>
              <a:rPr lang="el-GR" sz="2000" dirty="0">
                <a:solidFill>
                  <a:schemeClr val="tx1"/>
                </a:solidFill>
              </a:rPr>
              <a:t> και στο </a:t>
            </a:r>
            <a:r>
              <a:rPr lang="el-GR" sz="2000" dirty="0" err="1">
                <a:solidFill>
                  <a:schemeClr val="tx1"/>
                </a:solidFill>
              </a:rPr>
              <a:t>Kολούμπια</a:t>
            </a:r>
            <a:r>
              <a:rPr lang="el-GR" sz="2000" dirty="0">
                <a:solidFill>
                  <a:schemeClr val="tx1"/>
                </a:solidFill>
              </a:rPr>
              <a:t> της </a:t>
            </a:r>
            <a:r>
              <a:rPr lang="el-GR" sz="2000" dirty="0" err="1">
                <a:solidFill>
                  <a:schemeClr val="tx1"/>
                </a:solidFill>
              </a:rPr>
              <a:t>Nέας</a:t>
            </a:r>
            <a:r>
              <a:rPr lang="el-GR" sz="2000" dirty="0">
                <a:solidFill>
                  <a:schemeClr val="tx1"/>
                </a:solidFill>
              </a:rPr>
              <a:t> </a:t>
            </a:r>
            <a:r>
              <a:rPr lang="el-GR" sz="2000" dirty="0" err="1">
                <a:solidFill>
                  <a:schemeClr val="tx1"/>
                </a:solidFill>
              </a:rPr>
              <a:t>Yόρκης</a:t>
            </a:r>
            <a:r>
              <a:rPr lang="el-GR" sz="2000" dirty="0">
                <a:solidFill>
                  <a:schemeClr val="tx1"/>
                </a:solidFill>
              </a:rPr>
              <a:t>.</a:t>
            </a:r>
          </a:p>
          <a:p>
            <a:pPr marL="342900" indent="-342900" algn="just">
              <a:buFont typeface="Wingdings" panose="05000000000000000000" pitchFamily="2" charset="2"/>
              <a:buChar char="q"/>
            </a:pPr>
            <a:r>
              <a:rPr lang="el-GR" sz="2000" dirty="0">
                <a:solidFill>
                  <a:schemeClr val="tx1"/>
                </a:solidFill>
              </a:rPr>
              <a:t>Τον Αύγουστο του 2005, ο Παμούκ κατηγορήθηκε με βάση το άρθρο 301 του ποινικού κώδικα για «δημόσια δυσφήμηση της τουρκικής ταυτότητας», επειδή είπε σε συνέντευξη σε μια ελβετική εφημερίδα ότι «30.000 Κούρδοι και ένα εκατομμύριο Αρμένιοι σκοτώθηκαν σ’ αυτά τα μέρη και κανένας εκτός από μένα δεν τολμάει να μιλήσει γι’ αυτό». </a:t>
            </a:r>
          </a:p>
          <a:p>
            <a:pPr marL="342900" indent="-342900" algn="just">
              <a:buFont typeface="Wingdings" panose="05000000000000000000" pitchFamily="2" charset="2"/>
              <a:buChar char="q"/>
            </a:pPr>
            <a:r>
              <a:rPr lang="el-GR" sz="2000" dirty="0">
                <a:solidFill>
                  <a:schemeClr val="tx1"/>
                </a:solidFill>
              </a:rPr>
              <a:t>«Για μένα, το ζήτημα έχει να κάνει, </a:t>
            </a:r>
            <a:r>
              <a:rPr lang="el-GR" sz="2000" dirty="0" err="1">
                <a:solidFill>
                  <a:schemeClr val="tx1"/>
                </a:solidFill>
              </a:rPr>
              <a:t>πρώτ</a:t>
            </a:r>
            <a:r>
              <a:rPr lang="el-GR" sz="2000" dirty="0">
                <a:solidFill>
                  <a:schemeClr val="tx1"/>
                </a:solidFill>
              </a:rPr>
              <a:t>’ απ’ όλα, με την ελευθερία του λόγου στην Τουρκία», λέει. «Πρέπει να μπορούμε να μιλάμε γι’ αυτό, όποια κι αν είναι η γνώμη του καθενός»</a:t>
            </a:r>
          </a:p>
        </p:txBody>
      </p:sp>
    </p:spTree>
    <p:extLst>
      <p:ext uri="{BB962C8B-B14F-4D97-AF65-F5344CB8AC3E}">
        <p14:creationId xmlns:p14="http://schemas.microsoft.com/office/powerpoint/2010/main" val="3903501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041D-0422-F631-8AFB-EF782555B3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B10E50-399F-06A9-D32B-F31F4868FEC3}"/>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E7DE5257-BA7F-BAE2-2550-0001D8BE3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102648"/>
            <a:ext cx="3152537" cy="6311847"/>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3D4936BB-F369-985A-AA5F-221EA712F269}"/>
              </a:ext>
            </a:extLst>
          </p:cNvPr>
          <p:cNvSpPr/>
          <p:nvPr/>
        </p:nvSpPr>
        <p:spPr>
          <a:xfrm>
            <a:off x="3564799" y="102648"/>
            <a:ext cx="8365944"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307D18A2-EEAA-78C6-9CE3-A20394644C84}"/>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282EDD4B-F8D8-A380-BCA0-EC94EE301AA4}"/>
              </a:ext>
            </a:extLst>
          </p:cNvPr>
          <p:cNvSpPr>
            <a:spLocks noGrp="1"/>
          </p:cNvSpPr>
          <p:nvPr>
            <p:ph type="ftr" sz="quarter" idx="11"/>
          </p:nvPr>
        </p:nvSpPr>
        <p:spPr>
          <a:xfrm>
            <a:off x="3564798" y="761999"/>
            <a:ext cx="8571007" cy="5652495"/>
          </a:xfrm>
          <a:solidFill>
            <a:schemeClr val="bg1"/>
          </a:solidFill>
          <a:ln w="57150">
            <a:solidFill>
              <a:schemeClr val="tx1"/>
            </a:solidFill>
          </a:ln>
        </p:spPr>
        <p:txBody>
          <a:bodyPr/>
          <a:lstStyle/>
          <a:p>
            <a:pPr fontAlgn="t"/>
            <a:endParaRPr lang="el-GR" sz="2000" dirty="0">
              <a:solidFill>
                <a:schemeClr val="tx1"/>
              </a:solidFill>
            </a:endParaRPr>
          </a:p>
          <a:p>
            <a:pPr marL="342900" indent="-342900" algn="just" fontAlgn="t">
              <a:buFont typeface="Wingdings" panose="05000000000000000000" pitchFamily="2" charset="2"/>
              <a:buChar char="q"/>
            </a:pPr>
            <a:r>
              <a:rPr lang="el-GR" sz="2000" dirty="0">
                <a:solidFill>
                  <a:schemeClr val="tx1"/>
                </a:solidFill>
              </a:rPr>
              <a:t>Εξάλλου το 2005 ο Παμούκ απέσπασε μια ακόμη σημαντική διάκριση. Η Γερμανική Ένωση Εκδοτών και Βιβλιοπωλών του απένειμε το Βραβείο Ειρήνης επειδή «καταγράφει καλύτερα από κάθε άλλον τις επιρροές της Δύσης στην Ανατολή και τις επιρροές της Ανατολής στη Δύση». Το Βραβείο Ειρήνης, που έχει θεσμοθετηθεί στη Γερμανία από το 1950, απονέμεται κατά την τελευταία μέρα της Διεθνούς Έκθεσης Βιβλίου της </a:t>
            </a:r>
            <a:r>
              <a:rPr lang="el-GR" sz="2000" dirty="0" err="1">
                <a:solidFill>
                  <a:schemeClr val="tx1"/>
                </a:solidFill>
              </a:rPr>
              <a:t>Φραγκφούρτης</a:t>
            </a:r>
            <a:r>
              <a:rPr lang="el-GR" sz="2000" dirty="0">
                <a:solidFill>
                  <a:schemeClr val="tx1"/>
                </a:solidFill>
              </a:rPr>
              <a:t> σε προσωπικότητες που αφιερώνουν το έργο τους στην προώθηση της συνεργασίας και της κατανόησης μεταξύ των λαών.</a:t>
            </a:r>
          </a:p>
          <a:p>
            <a:pPr marL="342900" indent="-342900" algn="just" fontAlgn="t">
              <a:buFont typeface="Wingdings" panose="05000000000000000000" pitchFamily="2" charset="2"/>
              <a:buChar char="q"/>
            </a:pPr>
            <a:r>
              <a:rPr lang="el-GR" sz="2000" dirty="0">
                <a:solidFill>
                  <a:schemeClr val="tx1"/>
                </a:solidFill>
              </a:rPr>
              <a:t>Η ομιλία του στη </a:t>
            </a:r>
            <a:r>
              <a:rPr lang="el-GR" sz="2000" dirty="0" err="1">
                <a:solidFill>
                  <a:schemeClr val="tx1"/>
                </a:solidFill>
              </a:rPr>
              <a:t>Φραγκφούρτη</a:t>
            </a:r>
            <a:r>
              <a:rPr lang="el-GR" sz="2000" dirty="0">
                <a:solidFill>
                  <a:schemeClr val="tx1"/>
                </a:solidFill>
              </a:rPr>
              <a:t>, όταν του απονεμήθηκε το Βραβείο Ειρήνης της Ένωσης Γερμανών Βιβλιοπωλών το 2005, με τίτλο «Στο </a:t>
            </a:r>
            <a:r>
              <a:rPr lang="el-GR" sz="2000" dirty="0" err="1">
                <a:solidFill>
                  <a:schemeClr val="tx1"/>
                </a:solidFill>
              </a:rPr>
              <a:t>Καρς</a:t>
            </a:r>
            <a:r>
              <a:rPr lang="el-GR" sz="2000" dirty="0">
                <a:solidFill>
                  <a:schemeClr val="tx1"/>
                </a:solidFill>
              </a:rPr>
              <a:t> και στη </a:t>
            </a:r>
            <a:r>
              <a:rPr lang="el-GR" sz="2000" dirty="0" err="1">
                <a:solidFill>
                  <a:schemeClr val="tx1"/>
                </a:solidFill>
              </a:rPr>
              <a:t>Φραγκφούρτη</a:t>
            </a:r>
            <a:r>
              <a:rPr lang="el-GR" sz="2000" dirty="0">
                <a:solidFill>
                  <a:schemeClr val="tx1"/>
                </a:solidFill>
              </a:rPr>
              <a:t>», είναι ένα συναρπαστικό κείμενο όπου ζυμώνει ανεξάντλητες αναφορές από την ευρωπαϊκή λογοτεχνία με την τουρκική εμπειρία και αφηγείται πώς συναντάται η Ανατολή με τη Δύση στην Ιστορία και η Τουρκία με την Ευρώπη εν μέσω σκληρών διαπραγματεύσεων, τι σημαίνει ταυτότητα και διαφορετικότητα, παράδοση και εκσυγχρονισμός. </a:t>
            </a:r>
          </a:p>
          <a:p>
            <a:pPr algn="just"/>
            <a:r>
              <a:rPr lang="el-GR" sz="2000" dirty="0">
                <a:solidFill>
                  <a:schemeClr val="tx1"/>
                </a:solidFill>
              </a:rPr>
              <a:t>   </a:t>
            </a:r>
          </a:p>
        </p:txBody>
      </p:sp>
    </p:spTree>
    <p:extLst>
      <p:ext uri="{BB962C8B-B14F-4D97-AF65-F5344CB8AC3E}">
        <p14:creationId xmlns:p14="http://schemas.microsoft.com/office/powerpoint/2010/main" val="211723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FD303-8532-6E52-9B3A-D3D03BA1A8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B070A6-7E3A-99B2-0D4D-8CE3D9487061}"/>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60C2F104-BCD8-94F2-B393-1E7B88FE4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762000"/>
            <a:ext cx="4139734" cy="565249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3EB6FEF-7ADB-69E8-B4AD-22AF309A9234}"/>
              </a:ext>
            </a:extLst>
          </p:cNvPr>
          <p:cNvSpPr/>
          <p:nvPr/>
        </p:nvSpPr>
        <p:spPr>
          <a:xfrm>
            <a:off x="3564799" y="10264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1C6615EC-3568-2E5E-A08B-0C5AEE0696A6}"/>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4D2F44C2-B61E-75BC-82A3-81BB65A13D58}"/>
              </a:ext>
            </a:extLst>
          </p:cNvPr>
          <p:cNvSpPr>
            <a:spLocks noGrp="1"/>
          </p:cNvSpPr>
          <p:nvPr>
            <p:ph type="ftr" sz="quarter" idx="11"/>
          </p:nvPr>
        </p:nvSpPr>
        <p:spPr>
          <a:xfrm>
            <a:off x="4909456" y="761999"/>
            <a:ext cx="7226349" cy="5652495"/>
          </a:xfrm>
          <a:solidFill>
            <a:schemeClr val="bg1"/>
          </a:solidFill>
          <a:ln w="57150">
            <a:solidFill>
              <a:schemeClr val="tx1"/>
            </a:solidFill>
          </a:ln>
        </p:spPr>
        <p:txBody>
          <a:bodyPr/>
          <a:lstStyle/>
          <a:p>
            <a:pPr algn="l">
              <a:lnSpc>
                <a:spcPts val="975"/>
              </a:lnSpc>
              <a:buNone/>
            </a:pPr>
            <a:r>
              <a:rPr lang="el-GR" sz="1800" b="1" u="sng" dirty="0">
                <a:solidFill>
                  <a:srgbClr val="000000"/>
                </a:solidFill>
                <a:ea typeface="Times New Roman" panose="02020603050405020304" pitchFamily="18" charset="0"/>
                <a:cs typeface="Tahoma" panose="020B0604030504040204" pitchFamily="34" charset="0"/>
              </a:rPr>
              <a:t>ΤΑ </a:t>
            </a:r>
            <a:r>
              <a:rPr lang="el-GR" sz="2000" b="1" u="sng" dirty="0">
                <a:solidFill>
                  <a:srgbClr val="000000"/>
                </a:solidFill>
                <a:ea typeface="Times New Roman" panose="02020603050405020304" pitchFamily="18" charset="0"/>
                <a:cs typeface="Tahoma" panose="020B0604030504040204" pitchFamily="34" charset="0"/>
              </a:rPr>
              <a:t>ΜΥΘΙΣΤΟΡΗΜΑΤΑ ΤΟΥ</a:t>
            </a:r>
          </a:p>
          <a:p>
            <a:pPr algn="l">
              <a:lnSpc>
                <a:spcPts val="975"/>
              </a:lnSpc>
              <a:buNone/>
            </a:pPr>
            <a:endParaRPr lang="el-GR" sz="2000" b="1" u="sng" dirty="0">
              <a:solidFill>
                <a:srgbClr val="000000"/>
              </a:solidFill>
              <a:ea typeface="Times New Roman" panose="02020603050405020304" pitchFamily="18" charset="0"/>
              <a:cs typeface="Tahoma" panose="020B0604030504040204" pitchFamily="34" charset="0"/>
            </a:endParaRPr>
          </a:p>
          <a:p>
            <a:pPr>
              <a:lnSpc>
                <a:spcPts val="975"/>
              </a:lnSpc>
              <a:buNone/>
            </a:pPr>
            <a:r>
              <a:rPr lang="el-GR" sz="2000" b="1" u="sng" dirty="0">
                <a:solidFill>
                  <a:srgbClr val="000000"/>
                </a:solidFill>
                <a:ea typeface="Times New Roman" panose="02020603050405020304" pitchFamily="18" charset="0"/>
                <a:cs typeface="Tahoma" panose="020B0604030504040204" pitchFamily="34" charset="0"/>
              </a:rPr>
              <a:t> </a:t>
            </a:r>
            <a:endParaRPr lang="el-GR" sz="2000" dirty="0">
              <a:solidFill>
                <a:srgbClr val="000000"/>
              </a:solidFill>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l-GR" sz="2000" dirty="0">
                <a:solidFill>
                  <a:srgbClr val="000000"/>
                </a:solidFill>
                <a:ea typeface="Times New Roman" panose="02020603050405020304" pitchFamily="18" charset="0"/>
                <a:cs typeface="Times New Roman" panose="02020603050405020304" pitchFamily="18" charset="0"/>
              </a:rPr>
              <a:t>Άρχισε να γράφει το 1974. </a:t>
            </a:r>
          </a:p>
          <a:p>
            <a:pPr marL="342900" indent="-342900" algn="just">
              <a:buFont typeface="Wingdings" panose="05000000000000000000" pitchFamily="2" charset="2"/>
              <a:buChar char="q"/>
            </a:pPr>
            <a:r>
              <a:rPr lang="en-GB" sz="2000" dirty="0">
                <a:solidFill>
                  <a:srgbClr val="000000"/>
                </a:solidFill>
                <a:ea typeface="Times New Roman" panose="02020603050405020304" pitchFamily="18" charset="0"/>
                <a:cs typeface="Times New Roman" panose="02020603050405020304" pitchFamily="18" charset="0"/>
              </a:rPr>
              <a:t>To</a:t>
            </a:r>
            <a:r>
              <a:rPr lang="el-GR" sz="2000" dirty="0">
                <a:solidFill>
                  <a:srgbClr val="000000"/>
                </a:solidFill>
                <a:ea typeface="Times New Roman" panose="02020603050405020304" pitchFamily="18" charset="0"/>
                <a:cs typeface="Times New Roman" panose="02020603050405020304" pitchFamily="18" charset="0"/>
              </a:rPr>
              <a:t> πρώτο του μυθιστόρημα, </a:t>
            </a:r>
            <a:r>
              <a:rPr lang="en-GB" sz="2000" i="1" dirty="0">
                <a:solidFill>
                  <a:srgbClr val="000000"/>
                </a:solidFill>
                <a:ea typeface="Times New Roman" panose="02020603050405020304" pitchFamily="18" charset="0"/>
                <a:cs typeface="Times New Roman" panose="02020603050405020304" pitchFamily="18" charset="0"/>
              </a:rPr>
              <a:t>T</a:t>
            </a:r>
            <a:r>
              <a:rPr lang="el-GR" sz="2000" i="1" dirty="0" err="1">
                <a:solidFill>
                  <a:srgbClr val="000000"/>
                </a:solidFill>
                <a:ea typeface="Times New Roman" panose="02020603050405020304" pitchFamily="18" charset="0"/>
                <a:cs typeface="Times New Roman" panose="02020603050405020304" pitchFamily="18" charset="0"/>
              </a:rPr>
              <a:t>ζεβντέτ</a:t>
            </a:r>
            <a:r>
              <a:rPr lang="el-GR" sz="2000" i="1" dirty="0">
                <a:solidFill>
                  <a:srgbClr val="000000"/>
                </a:solidFill>
                <a:ea typeface="Times New Roman" panose="02020603050405020304" pitchFamily="18" charset="0"/>
                <a:cs typeface="Times New Roman" panose="02020603050405020304" pitchFamily="18" charset="0"/>
              </a:rPr>
              <a:t> μπέης και υιοί</a:t>
            </a:r>
            <a:r>
              <a:rPr lang="el-GR" sz="2000" dirty="0">
                <a:solidFill>
                  <a:srgbClr val="000000"/>
                </a:solidFill>
                <a:ea typeface="Times New Roman" panose="02020603050405020304" pitchFamily="18" charset="0"/>
                <a:cs typeface="Times New Roman" panose="02020603050405020304" pitchFamily="18" charset="0"/>
              </a:rPr>
              <a:t>, βραβεύτηκε το 1979 στο διαγωνισμό μυθιστορήματος των εκδόσεων </a:t>
            </a:r>
            <a:r>
              <a:rPr lang="en-GB" sz="2000" dirty="0">
                <a:solidFill>
                  <a:srgbClr val="000000"/>
                </a:solidFill>
                <a:ea typeface="Times New Roman" panose="02020603050405020304" pitchFamily="18" charset="0"/>
                <a:cs typeface="Times New Roman" panose="02020603050405020304" pitchFamily="18" charset="0"/>
              </a:rPr>
              <a:t>M</a:t>
            </a:r>
            <a:r>
              <a:rPr lang="el-GR" sz="2000" dirty="0" err="1">
                <a:solidFill>
                  <a:srgbClr val="000000"/>
                </a:solidFill>
                <a:ea typeface="Times New Roman" panose="02020603050405020304" pitchFamily="18" charset="0"/>
                <a:cs typeface="Times New Roman" panose="02020603050405020304" pitchFamily="18" charset="0"/>
              </a:rPr>
              <a:t>ιλλιέτ</a:t>
            </a:r>
            <a:r>
              <a:rPr lang="el-GR" sz="2000" dirty="0">
                <a:solidFill>
                  <a:srgbClr val="000000"/>
                </a:solidFill>
                <a:ea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en-GB" sz="2000" dirty="0">
                <a:solidFill>
                  <a:srgbClr val="000000"/>
                </a:solidFill>
                <a:ea typeface="Times New Roman" panose="02020603050405020304" pitchFamily="18" charset="0"/>
                <a:cs typeface="Times New Roman" panose="02020603050405020304" pitchFamily="18" charset="0"/>
              </a:rPr>
              <a:t>T</a:t>
            </a:r>
            <a:r>
              <a:rPr lang="el-GR" sz="2000" dirty="0">
                <a:solidFill>
                  <a:srgbClr val="000000"/>
                </a:solidFill>
                <a:ea typeface="Times New Roman" panose="02020603050405020304" pitchFamily="18" charset="0"/>
                <a:cs typeface="Times New Roman" panose="02020603050405020304" pitchFamily="18" charset="0"/>
              </a:rPr>
              <a:t>ο βιβλίο αυτό εκδόθηκε το 1982 και την επόμενη χρονιά πήρε το βραβείο μυθιστορήματος </a:t>
            </a:r>
            <a:r>
              <a:rPr lang="en-GB" sz="2000" dirty="0">
                <a:solidFill>
                  <a:srgbClr val="000000"/>
                </a:solidFill>
                <a:ea typeface="Times New Roman" panose="02020603050405020304" pitchFamily="18" charset="0"/>
                <a:cs typeface="Times New Roman" panose="02020603050405020304" pitchFamily="18" charset="0"/>
              </a:rPr>
              <a:t>O</a:t>
            </a:r>
            <a:r>
              <a:rPr lang="el-GR" sz="2000" dirty="0" err="1">
                <a:solidFill>
                  <a:srgbClr val="000000"/>
                </a:solidFill>
                <a:ea typeface="Times New Roman" panose="02020603050405020304" pitchFamily="18" charset="0"/>
                <a:cs typeface="Times New Roman" panose="02020603050405020304" pitchFamily="18" charset="0"/>
              </a:rPr>
              <a:t>ρχάν</a:t>
            </a:r>
            <a:r>
              <a:rPr lang="el-GR" sz="2000" dirty="0">
                <a:solidFill>
                  <a:srgbClr val="000000"/>
                </a:solidFill>
                <a:ea typeface="Times New Roman" panose="02020603050405020304" pitchFamily="18" charset="0"/>
                <a:cs typeface="Times New Roman" panose="02020603050405020304" pitchFamily="18" charset="0"/>
              </a:rPr>
              <a:t> </a:t>
            </a:r>
            <a:r>
              <a:rPr lang="en-GB" sz="2000" dirty="0">
                <a:solidFill>
                  <a:srgbClr val="000000"/>
                </a:solidFill>
                <a:ea typeface="Times New Roman" panose="02020603050405020304" pitchFamily="18" charset="0"/>
                <a:cs typeface="Times New Roman" panose="02020603050405020304" pitchFamily="18" charset="0"/>
              </a:rPr>
              <a:t>K</a:t>
            </a:r>
            <a:r>
              <a:rPr lang="el-GR" sz="2000" dirty="0" err="1">
                <a:solidFill>
                  <a:srgbClr val="000000"/>
                </a:solidFill>
                <a:ea typeface="Times New Roman" panose="02020603050405020304" pitchFamily="18" charset="0"/>
                <a:cs typeface="Times New Roman" panose="02020603050405020304" pitchFamily="18" charset="0"/>
              </a:rPr>
              <a:t>εμάλ</a:t>
            </a:r>
            <a:r>
              <a:rPr lang="el-GR" sz="2000" dirty="0">
                <a:solidFill>
                  <a:srgbClr val="000000"/>
                </a:solidFill>
                <a:ea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en-GB" sz="2000" dirty="0">
                <a:solidFill>
                  <a:srgbClr val="000000"/>
                </a:solidFill>
                <a:ea typeface="Times New Roman" panose="02020603050405020304" pitchFamily="18" charset="0"/>
                <a:cs typeface="Times New Roman" panose="02020603050405020304" pitchFamily="18" charset="0"/>
              </a:rPr>
              <a:t>T</a:t>
            </a:r>
            <a:r>
              <a:rPr lang="el-GR" sz="2000" dirty="0">
                <a:solidFill>
                  <a:srgbClr val="000000"/>
                </a:solidFill>
                <a:ea typeface="Times New Roman" panose="02020603050405020304" pitchFamily="18" charset="0"/>
                <a:cs typeface="Times New Roman" panose="02020603050405020304" pitchFamily="18" charset="0"/>
              </a:rPr>
              <a:t>ο δεύτερο βιβλίο του, </a:t>
            </a:r>
            <a:r>
              <a:rPr lang="el-GR" sz="2000" i="1" dirty="0">
                <a:solidFill>
                  <a:srgbClr val="000000"/>
                </a:solidFill>
                <a:ea typeface="Times New Roman" panose="02020603050405020304" pitchFamily="18" charset="0"/>
                <a:cs typeface="Times New Roman" panose="02020603050405020304" pitchFamily="18" charset="0"/>
              </a:rPr>
              <a:t>Το σπίτι της σιωπής </a:t>
            </a:r>
            <a:r>
              <a:rPr lang="el-GR" sz="2000" dirty="0">
                <a:solidFill>
                  <a:srgbClr val="000000"/>
                </a:solidFill>
                <a:ea typeface="Times New Roman" panose="02020603050405020304" pitchFamily="18" charset="0"/>
                <a:cs typeface="Times New Roman" panose="02020603050405020304" pitchFamily="18" charset="0"/>
              </a:rPr>
              <a:t>(1982 – «Ωκεανίδα» 2008), μεταφράστηκε στα γαλλικά και το 1991 τιμήθηκε με το βραβείο </a:t>
            </a:r>
            <a:r>
              <a:rPr lang="en-GB" sz="2000" dirty="0">
                <a:solidFill>
                  <a:srgbClr val="000000"/>
                </a:solidFill>
                <a:ea typeface="Times New Roman" panose="02020603050405020304" pitchFamily="18" charset="0"/>
                <a:cs typeface="Times New Roman" panose="02020603050405020304" pitchFamily="18" charset="0"/>
              </a:rPr>
              <a:t>Prix de la d</a:t>
            </a:r>
            <a:r>
              <a:rPr lang="el-GR" sz="2000" dirty="0">
                <a:solidFill>
                  <a:srgbClr val="000000"/>
                </a:solidFill>
                <a:ea typeface="Times New Roman" panose="02020603050405020304" pitchFamily="18" charset="0"/>
                <a:cs typeface="Times New Roman" panose="02020603050405020304" pitchFamily="18" charset="0"/>
              </a:rPr>
              <a:t>é</a:t>
            </a:r>
            <a:r>
              <a:rPr lang="en-GB" sz="2000" dirty="0">
                <a:solidFill>
                  <a:srgbClr val="000000"/>
                </a:solidFill>
                <a:ea typeface="Times New Roman" panose="02020603050405020304" pitchFamily="18" charset="0"/>
                <a:cs typeface="Times New Roman" panose="02020603050405020304" pitchFamily="18" charset="0"/>
              </a:rPr>
              <a:t>couverte </a:t>
            </a:r>
            <a:r>
              <a:rPr lang="en-GB" sz="2000" dirty="0" err="1">
                <a:solidFill>
                  <a:srgbClr val="000000"/>
                </a:solidFill>
                <a:ea typeface="Times New Roman" panose="02020603050405020304" pitchFamily="18" charset="0"/>
                <a:cs typeface="Times New Roman" panose="02020603050405020304" pitchFamily="18" charset="0"/>
              </a:rPr>
              <a:t>Europ</a:t>
            </a:r>
            <a:r>
              <a:rPr lang="el-GR" sz="2000" dirty="0">
                <a:solidFill>
                  <a:srgbClr val="000000"/>
                </a:solidFill>
                <a:ea typeface="Times New Roman" panose="02020603050405020304" pitchFamily="18" charset="0"/>
                <a:cs typeface="Times New Roman" panose="02020603050405020304" pitchFamily="18" charset="0"/>
              </a:rPr>
              <a:t>é</a:t>
            </a:r>
            <a:r>
              <a:rPr lang="en-GB" sz="2000" dirty="0" err="1">
                <a:solidFill>
                  <a:srgbClr val="000000"/>
                </a:solidFill>
                <a:ea typeface="Times New Roman" panose="02020603050405020304" pitchFamily="18" charset="0"/>
                <a:cs typeface="Times New Roman" panose="02020603050405020304" pitchFamily="18" charset="0"/>
              </a:rPr>
              <a:t>enne</a:t>
            </a:r>
            <a:r>
              <a:rPr lang="el-GR" sz="2000" dirty="0">
                <a:solidFill>
                  <a:srgbClr val="000000"/>
                </a:solidFill>
                <a:ea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el-GR" sz="2000" dirty="0">
                <a:solidFill>
                  <a:srgbClr val="000000"/>
                </a:solidFill>
                <a:ea typeface="Times New Roman" panose="02020603050405020304" pitchFamily="18" charset="0"/>
                <a:cs typeface="Times New Roman" panose="02020603050405020304" pitchFamily="18" charset="0"/>
              </a:rPr>
              <a:t>Το ιστορικό του μυθιστόρημα </a:t>
            </a:r>
            <a:r>
              <a:rPr lang="el-GR" sz="2000" i="1" dirty="0">
                <a:solidFill>
                  <a:srgbClr val="000000"/>
                </a:solidFill>
                <a:ea typeface="Times New Roman" panose="02020603050405020304" pitchFamily="18" charset="0"/>
                <a:cs typeface="Times New Roman" panose="02020603050405020304" pitchFamily="18" charset="0"/>
              </a:rPr>
              <a:t>Το λευκό κάστρο </a:t>
            </a:r>
            <a:r>
              <a:rPr lang="el-GR" sz="2000" dirty="0">
                <a:solidFill>
                  <a:srgbClr val="000000"/>
                </a:solidFill>
                <a:ea typeface="Times New Roman" panose="02020603050405020304" pitchFamily="18" charset="0"/>
                <a:cs typeface="Times New Roman" panose="02020603050405020304" pitchFamily="18" charset="0"/>
              </a:rPr>
              <a:t>(1985 – «Ωκεανίδα» 2005) μεγάλωσε τη φήμη του μέσα κι έξω από την Τουρκία. </a:t>
            </a:r>
          </a:p>
        </p:txBody>
      </p:sp>
    </p:spTree>
    <p:extLst>
      <p:ext uri="{BB962C8B-B14F-4D97-AF65-F5344CB8AC3E}">
        <p14:creationId xmlns:p14="http://schemas.microsoft.com/office/powerpoint/2010/main" val="3577265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1E6C8-05BB-B69D-F28E-29D2A553D9E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CB1592-7942-33A5-5F59-36BAF7C25A10}"/>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E6772B7A-1D87-CABC-B2B7-1837B2189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119744"/>
            <a:ext cx="3943791" cy="6294752"/>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D33F3E82-CBD4-F544-0F1E-9E1D1CF6D5D0}"/>
              </a:ext>
            </a:extLst>
          </p:cNvPr>
          <p:cNvSpPr/>
          <p:nvPr/>
        </p:nvSpPr>
        <p:spPr>
          <a:xfrm>
            <a:off x="4463142" y="17039"/>
            <a:ext cx="7672663"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2517C8D3-4109-7C22-9251-4AEA32054480}"/>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A3C90812-A2B1-D281-0F36-8BBB92E7DCD0}"/>
              </a:ext>
            </a:extLst>
          </p:cNvPr>
          <p:cNvSpPr>
            <a:spLocks noGrp="1"/>
          </p:cNvSpPr>
          <p:nvPr>
            <p:ph type="ftr" sz="quarter" idx="11"/>
          </p:nvPr>
        </p:nvSpPr>
        <p:spPr>
          <a:xfrm>
            <a:off x="4463142" y="761999"/>
            <a:ext cx="7672663" cy="5652495"/>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rgbClr val="000000"/>
                </a:solidFill>
                <a:ea typeface="Times New Roman" panose="02020603050405020304" pitchFamily="18" charset="0"/>
                <a:cs typeface="Times New Roman" panose="02020603050405020304" pitchFamily="18" charset="0"/>
              </a:rPr>
              <a:t>Ακολούθησαν τα μυθιστορήματα </a:t>
            </a:r>
            <a:r>
              <a:rPr lang="el-GR" sz="2000" i="1" dirty="0">
                <a:solidFill>
                  <a:srgbClr val="000000"/>
                </a:solidFill>
                <a:ea typeface="Times New Roman" panose="02020603050405020304" pitchFamily="18" charset="0"/>
                <a:cs typeface="Times New Roman" panose="02020603050405020304" pitchFamily="18" charset="0"/>
              </a:rPr>
              <a:t>Το μαύρο βιβλίο </a:t>
            </a:r>
            <a:r>
              <a:rPr lang="el-GR" sz="2000" dirty="0">
                <a:solidFill>
                  <a:srgbClr val="000000"/>
                </a:solidFill>
                <a:ea typeface="Times New Roman" panose="02020603050405020304" pitchFamily="18" charset="0"/>
                <a:cs typeface="Times New Roman" panose="02020603050405020304" pitchFamily="18" charset="0"/>
              </a:rPr>
              <a:t>(1990 – «Ωκεανίδα» 1997), </a:t>
            </a:r>
            <a:r>
              <a:rPr lang="el-GR" sz="2000" i="1" dirty="0">
                <a:solidFill>
                  <a:srgbClr val="000000"/>
                </a:solidFill>
                <a:ea typeface="Times New Roman" panose="02020603050405020304" pitchFamily="18" charset="0"/>
                <a:cs typeface="Times New Roman" panose="02020603050405020304" pitchFamily="18" charset="0"/>
              </a:rPr>
              <a:t>Η καινούργια ζωή </a:t>
            </a:r>
            <a:r>
              <a:rPr lang="el-GR" sz="2000" dirty="0">
                <a:solidFill>
                  <a:srgbClr val="000000"/>
                </a:solidFill>
                <a:ea typeface="Times New Roman" panose="02020603050405020304" pitchFamily="18" charset="0"/>
                <a:cs typeface="Times New Roman" panose="02020603050405020304" pitchFamily="18" charset="0"/>
              </a:rPr>
              <a:t>(1994 – «Ωκεανίδα» 1999), </a:t>
            </a:r>
            <a:r>
              <a:rPr lang="el-GR" sz="2000" i="1" dirty="0">
                <a:solidFill>
                  <a:srgbClr val="000000"/>
                </a:solidFill>
                <a:ea typeface="Times New Roman" panose="02020603050405020304" pitchFamily="18" charset="0"/>
                <a:cs typeface="Times New Roman" panose="02020603050405020304" pitchFamily="18" charset="0"/>
              </a:rPr>
              <a:t>Με λένε Κόκκινο </a:t>
            </a:r>
            <a:r>
              <a:rPr lang="el-GR" sz="2000" dirty="0">
                <a:solidFill>
                  <a:srgbClr val="000000"/>
                </a:solidFill>
                <a:ea typeface="Times New Roman" panose="02020603050405020304" pitchFamily="18" charset="0"/>
                <a:cs typeface="Times New Roman" panose="02020603050405020304" pitchFamily="18" charset="0"/>
              </a:rPr>
              <a:t>(1998 – «Ωκεανίδα» 2002), το </a:t>
            </a:r>
            <a:r>
              <a:rPr lang="el-GR" sz="2000" i="1" dirty="0">
                <a:solidFill>
                  <a:srgbClr val="000000"/>
                </a:solidFill>
                <a:ea typeface="Times New Roman" panose="02020603050405020304" pitchFamily="18" charset="0"/>
                <a:cs typeface="Times New Roman" panose="02020603050405020304" pitchFamily="18" charset="0"/>
              </a:rPr>
              <a:t>Χιόνι </a:t>
            </a:r>
            <a:r>
              <a:rPr lang="el-GR" sz="2000" dirty="0">
                <a:solidFill>
                  <a:srgbClr val="000000"/>
                </a:solidFill>
                <a:ea typeface="Times New Roman" panose="02020603050405020304" pitchFamily="18" charset="0"/>
                <a:cs typeface="Times New Roman" panose="02020603050405020304" pitchFamily="18" charset="0"/>
              </a:rPr>
              <a:t>(2004 – «Ωκεανίδα» 2007), που τιμήθηκε με το βραβείο </a:t>
            </a:r>
            <a:r>
              <a:rPr lang="el-GR" sz="2000" dirty="0" err="1">
                <a:solidFill>
                  <a:srgbClr val="000000"/>
                </a:solidFill>
                <a:ea typeface="Times New Roman" panose="02020603050405020304" pitchFamily="18" charset="0"/>
                <a:cs typeface="Times New Roman" panose="02020603050405020304" pitchFamily="18" charset="0"/>
              </a:rPr>
              <a:t>Μεντισίς</a:t>
            </a:r>
            <a:r>
              <a:rPr lang="el-GR" sz="2000" dirty="0">
                <a:solidFill>
                  <a:srgbClr val="000000"/>
                </a:solidFill>
                <a:ea typeface="Times New Roman" panose="02020603050405020304" pitchFamily="18" charset="0"/>
                <a:cs typeface="Times New Roman" panose="02020603050405020304" pitchFamily="18" charset="0"/>
              </a:rPr>
              <a:t>, ενώ οι «</a:t>
            </a:r>
            <a:r>
              <a:rPr lang="en-GB" sz="2000" dirty="0">
                <a:solidFill>
                  <a:srgbClr val="000000"/>
                </a:solidFill>
                <a:ea typeface="Times New Roman" panose="02020603050405020304" pitchFamily="18" charset="0"/>
                <a:cs typeface="Times New Roman" panose="02020603050405020304" pitchFamily="18" charset="0"/>
              </a:rPr>
              <a:t>New York Times</a:t>
            </a:r>
            <a:r>
              <a:rPr lang="el-GR" sz="2000" dirty="0">
                <a:solidFill>
                  <a:srgbClr val="000000"/>
                </a:solidFill>
                <a:ea typeface="Times New Roman" panose="02020603050405020304" pitchFamily="18" charset="0"/>
                <a:cs typeface="Times New Roman" panose="02020603050405020304" pitchFamily="18" charset="0"/>
              </a:rPr>
              <a:t>» το κατέταξαν στη λίστα με τα «10 καλύτερα βιβλία του 2004», το </a:t>
            </a:r>
            <a:r>
              <a:rPr lang="el-GR" sz="2000" i="1" dirty="0">
                <a:solidFill>
                  <a:srgbClr val="000000"/>
                </a:solidFill>
                <a:ea typeface="Times New Roman" panose="02020603050405020304" pitchFamily="18" charset="0"/>
                <a:cs typeface="Times New Roman" panose="02020603050405020304" pitchFamily="18" charset="0"/>
              </a:rPr>
              <a:t>Μουσείο της αθωότητας </a:t>
            </a:r>
            <a:r>
              <a:rPr lang="el-GR" sz="2000" dirty="0">
                <a:solidFill>
                  <a:srgbClr val="000000"/>
                </a:solidFill>
                <a:ea typeface="Times New Roman" panose="02020603050405020304" pitchFamily="18" charset="0"/>
                <a:cs typeface="Times New Roman" panose="02020603050405020304" pitchFamily="18" charset="0"/>
              </a:rPr>
              <a:t>(2008 – «Ωκεανίδα» 2009) και το </a:t>
            </a:r>
            <a:r>
              <a:rPr lang="el-GR" sz="2000" i="1" dirty="0">
                <a:solidFill>
                  <a:srgbClr val="000000"/>
                </a:solidFill>
                <a:ea typeface="Times New Roman" panose="02020603050405020304" pitchFamily="18" charset="0"/>
                <a:cs typeface="Times New Roman" panose="02020603050405020304" pitchFamily="18" charset="0"/>
              </a:rPr>
              <a:t>Άλλα χρώματα </a:t>
            </a:r>
            <a:r>
              <a:rPr lang="el-GR" sz="2000" dirty="0">
                <a:solidFill>
                  <a:srgbClr val="000000"/>
                </a:solidFill>
                <a:ea typeface="Times New Roman" panose="02020603050405020304" pitchFamily="18" charset="0"/>
                <a:cs typeface="Times New Roman" panose="02020603050405020304" pitchFamily="18" charset="0"/>
              </a:rPr>
              <a:t>(1999 – «Ωκεανίδα» 2010), μια συλλογή από κείμενα επίκαιρα και ταυτόχρονα διαχρονικά, που περιλαμβάνει από λυρικά αυτοβιογραφικά κομμάτια και δοκίμια για τον πολιτισμό μέχρι πολιτικές αναλύσεις και χιουμοριστικά στιγμιότυπα. </a:t>
            </a:r>
          </a:p>
          <a:p>
            <a:pPr marL="342900" indent="-342900" algn="just">
              <a:buFont typeface="Wingdings" panose="05000000000000000000" pitchFamily="2" charset="2"/>
              <a:buChar char="q"/>
            </a:pPr>
            <a:r>
              <a:rPr lang="el-GR" sz="2000" dirty="0">
                <a:solidFill>
                  <a:srgbClr val="000000"/>
                </a:solidFill>
                <a:ea typeface="Times New Roman" panose="02020603050405020304" pitchFamily="18" charset="0"/>
                <a:cs typeface="Times New Roman" panose="02020603050405020304" pitchFamily="18" charset="0"/>
              </a:rPr>
              <a:t>Το 2005 κυκλοφόρησε στα ελληνικά το αυτοβιογραφικό του βιβλίο </a:t>
            </a:r>
            <a:r>
              <a:rPr lang="el-GR" sz="2000" i="1" dirty="0">
                <a:solidFill>
                  <a:srgbClr val="000000"/>
                </a:solidFill>
                <a:ea typeface="Times New Roman" panose="02020603050405020304" pitchFamily="18" charset="0"/>
                <a:cs typeface="Times New Roman" panose="02020603050405020304" pitchFamily="18" charset="0"/>
              </a:rPr>
              <a:t>Ιστανμπούλ. Πόλη και αναμνήσεις</a:t>
            </a:r>
            <a:r>
              <a:rPr lang="el-GR" sz="2000" dirty="0">
                <a:solidFill>
                  <a:srgbClr val="000000"/>
                </a:solidFill>
                <a:ea typeface="Times New Roman" panose="02020603050405020304" pitchFamily="18" charset="0"/>
                <a:cs typeface="Times New Roman" panose="02020603050405020304" pitchFamily="18" charset="0"/>
              </a:rPr>
              <a:t>. </a:t>
            </a:r>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824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76EB8-0D82-59F8-5B97-04700DE64A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28DF1-AD01-2D99-F7B0-4EBB6F61D794}"/>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0F7B7379-210B-8F6F-D2FA-E0B5E938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102648"/>
            <a:ext cx="3062048" cy="6311847"/>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611ABCC-836D-C420-8133-C378F26FE195}"/>
              </a:ext>
            </a:extLst>
          </p:cNvPr>
          <p:cNvSpPr/>
          <p:nvPr/>
        </p:nvSpPr>
        <p:spPr>
          <a:xfrm>
            <a:off x="3564799" y="102648"/>
            <a:ext cx="7908744"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9832EBB2-E993-A656-0798-8CAC211B4518}"/>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E75A4898-A5F0-9059-89CB-3B7AD933DD83}"/>
              </a:ext>
            </a:extLst>
          </p:cNvPr>
          <p:cNvSpPr>
            <a:spLocks noGrp="1"/>
          </p:cNvSpPr>
          <p:nvPr>
            <p:ph type="ftr" sz="quarter" idx="11"/>
          </p:nvPr>
        </p:nvSpPr>
        <p:spPr>
          <a:xfrm>
            <a:off x="3564799" y="761999"/>
            <a:ext cx="7908744" cy="5652495"/>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rgbClr val="000000"/>
                </a:solidFill>
                <a:ea typeface="Times New Roman" panose="02020603050405020304" pitchFamily="18" charset="0"/>
                <a:cs typeface="Times New Roman" panose="02020603050405020304" pitchFamily="18" charset="0"/>
              </a:rPr>
              <a:t>«Η μοίρα της Ιστανμπούλ είναι και δική μου μοίρα, είμαι αφοσιωμένος στην πόλη επειδή σε αυτήν οφείλω αυτό που είμαι», εξομολογείται ο Ορχάν Παμούκ σ’ αυτό το γοητευτικό βιβλίο. (Παμούκ, 2020:18)</a:t>
            </a:r>
          </a:p>
          <a:p>
            <a:pPr marL="342900" indent="-342900" algn="just">
              <a:buFont typeface="Wingdings" panose="05000000000000000000" pitchFamily="2" charset="2"/>
              <a:buChar char="q"/>
            </a:pPr>
            <a:r>
              <a:rPr lang="el-GR" sz="2000" dirty="0">
                <a:solidFill>
                  <a:srgbClr val="000000"/>
                </a:solidFill>
                <a:ea typeface="Times New Roman" panose="02020603050405020304" pitchFamily="18" charset="0"/>
                <a:cs typeface="Times New Roman" panose="02020603050405020304" pitchFamily="18" charset="0"/>
              </a:rPr>
              <a:t> Το 2006 του απονεμήθηκε το </a:t>
            </a:r>
            <a:r>
              <a:rPr lang="en-GB" sz="2000" dirty="0">
                <a:solidFill>
                  <a:srgbClr val="000000"/>
                </a:solidFill>
                <a:ea typeface="Times New Roman" panose="02020603050405020304" pitchFamily="18" charset="0"/>
                <a:cs typeface="Times New Roman" panose="02020603050405020304" pitchFamily="18" charset="0"/>
              </a:rPr>
              <a:t>N</a:t>
            </a:r>
            <a:r>
              <a:rPr lang="el-GR" sz="2000" dirty="0" err="1">
                <a:solidFill>
                  <a:srgbClr val="000000"/>
                </a:solidFill>
                <a:ea typeface="Times New Roman" panose="02020603050405020304" pitchFamily="18" charset="0"/>
                <a:cs typeface="Times New Roman" panose="02020603050405020304" pitchFamily="18" charset="0"/>
              </a:rPr>
              <a:t>όμπελ</a:t>
            </a:r>
            <a:r>
              <a:rPr lang="el-GR" sz="2000" dirty="0">
                <a:solidFill>
                  <a:srgbClr val="000000"/>
                </a:solidFill>
                <a:ea typeface="Times New Roman" panose="02020603050405020304" pitchFamily="18" charset="0"/>
                <a:cs typeface="Times New Roman" panose="02020603050405020304" pitchFamily="18" charset="0"/>
              </a:rPr>
              <a:t> Λογοτεχνίας για το σύνολο του έργου του, επειδή, σύμφωνα με την ανακοίνωση της Σουηδικής Ακαδημίας, «αναζητώντας τη μελαγχολική ψυχή της γενέτειρας πόλης του, ανακάλυψε καινούργια σύμβολα για τη σύγκρουση και τη συνύφανση των πολιτισμών». </a:t>
            </a:r>
          </a:p>
          <a:p>
            <a:pPr marL="342900" indent="-342900" algn="just">
              <a:buFont typeface="Wingdings" panose="05000000000000000000" pitchFamily="2" charset="2"/>
              <a:buChar char="q"/>
            </a:pPr>
            <a:endParaRPr lang="el-GR" sz="2000" dirty="0">
              <a:solidFill>
                <a:srgbClr val="000000"/>
              </a:solidFill>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l-GR" sz="2000" dirty="0">
                <a:solidFill>
                  <a:srgbClr val="000000"/>
                </a:solidFill>
                <a:ea typeface="Times New Roman" panose="02020603050405020304" pitchFamily="18" charset="0"/>
                <a:cs typeface="Times New Roman" panose="02020603050405020304" pitchFamily="18" charset="0"/>
              </a:rPr>
              <a:t>Τα βιβλία του έχουν μεταφραστεί σε περισσότερες από 50 γλώσσες.</a:t>
            </a:r>
          </a:p>
          <a:p>
            <a:pPr algn="just"/>
            <a:endParaRPr lang="el-GR" sz="2000" dirty="0">
              <a:solidFill>
                <a:srgbClr val="000000"/>
              </a:solidFill>
              <a:ea typeface="Times New Roman" panose="02020603050405020304" pitchFamily="18" charset="0"/>
              <a:cs typeface="Times New Roman" panose="02020603050405020304" pitchFamily="18" charset="0"/>
            </a:endParaRPr>
          </a:p>
          <a:p>
            <a:pPr algn="just">
              <a:spcAft>
                <a:spcPts val="1000"/>
              </a:spcAft>
              <a:buNone/>
            </a:pPr>
            <a:r>
              <a:rPr lang="el-GR" sz="2000" dirty="0">
                <a:solidFill>
                  <a:srgbClr val="000000"/>
                </a:solidFill>
                <a:ea typeface="Calibri" panose="020F0502020204030204" pitchFamily="34" charset="0"/>
                <a:cs typeface="Times New Roman" panose="02020603050405020304" pitchFamily="18" charset="0"/>
              </a:rPr>
              <a:t>    </a:t>
            </a:r>
            <a:endParaRPr lang="el-GR" sz="2000" dirty="0">
              <a:solidFill>
                <a:schemeClr val="tx1"/>
              </a:solidFill>
            </a:endParaRPr>
          </a:p>
          <a:p>
            <a:pPr algn="just"/>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227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8AFE-E85F-C39F-DD11-5DD1593F251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1FE96A-D049-8AF7-1D91-65B100D0B00B}"/>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C7358F5C-D141-691E-F32C-82E6D1786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1089974"/>
            <a:ext cx="2539534" cy="540162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927E1EAE-99D7-4174-63C1-DA00CD4D8876}"/>
              </a:ext>
            </a:extLst>
          </p:cNvPr>
          <p:cNvSpPr/>
          <p:nvPr/>
        </p:nvSpPr>
        <p:spPr>
          <a:xfrm>
            <a:off x="3564799" y="10264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B43A79C8-58B9-57AF-25AB-7517DBB47366}"/>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29437CBF-BB4F-1CD8-5FA8-04FBD1C2C18C}"/>
              </a:ext>
            </a:extLst>
          </p:cNvPr>
          <p:cNvSpPr>
            <a:spLocks noGrp="1"/>
          </p:cNvSpPr>
          <p:nvPr>
            <p:ph type="ftr" sz="quarter" idx="11"/>
          </p:nvPr>
        </p:nvSpPr>
        <p:spPr>
          <a:xfrm>
            <a:off x="2895600" y="1089975"/>
            <a:ext cx="9240206" cy="5401624"/>
          </a:xfrm>
          <a:solidFill>
            <a:schemeClr val="bg1"/>
          </a:solidFill>
          <a:ln w="57150">
            <a:solidFill>
              <a:schemeClr val="tx1"/>
            </a:solidFill>
          </a:ln>
        </p:spPr>
        <p:txBody>
          <a:bodyPr/>
          <a:lstStyle/>
          <a:p>
            <a:pPr algn="just"/>
            <a:r>
              <a:rPr lang="el-GR" sz="2000" b="1" dirty="0">
                <a:solidFill>
                  <a:schemeClr val="tx1"/>
                </a:solidFill>
              </a:rPr>
              <a:t>ΧΑΡΑΚΤΗΡΙΣΤΙΚΑ  ΜΥΘΙΣΤΟΡΗΜΑΤΩΝ ΤΟΥ  - ΤΕΧΝΙΚΕΣ ΤΟΥ  :</a:t>
            </a:r>
            <a:endParaRPr lang="el-GR" sz="2000" dirty="0">
              <a:solidFill>
                <a:schemeClr val="tx1"/>
              </a:solidFill>
            </a:endParaRPr>
          </a:p>
          <a:p>
            <a:pPr marL="342900" indent="-342900" algn="just">
              <a:buFont typeface="Wingdings" panose="05000000000000000000" pitchFamily="2" charset="2"/>
              <a:buChar char="q"/>
            </a:pPr>
            <a:r>
              <a:rPr lang="el-GR" sz="2000" dirty="0">
                <a:solidFill>
                  <a:schemeClr val="tx1"/>
                </a:solidFill>
              </a:rPr>
              <a:t>Ποιες είναι   άραγε  οι μυθιστορηματικές συνιστώσες  του  συστήματος του Παμούκ;</a:t>
            </a:r>
          </a:p>
          <a:p>
            <a:pPr marL="342900" indent="-342900" algn="just">
              <a:buFont typeface="Wingdings" panose="05000000000000000000" pitchFamily="2" charset="2"/>
              <a:buChar char="q"/>
            </a:pPr>
            <a:r>
              <a:rPr lang="el-GR" sz="2000" dirty="0">
                <a:solidFill>
                  <a:schemeClr val="tx1"/>
                </a:solidFill>
              </a:rPr>
              <a:t>Εξέχουσα θέση  σε όλα του τα μυθιστορήματα κατέχει   η   Κωνσταντινούπολη. </a:t>
            </a:r>
          </a:p>
          <a:p>
            <a:pPr marL="342900" indent="-342900" algn="just">
              <a:buFont typeface="Wingdings" panose="05000000000000000000" pitchFamily="2" charset="2"/>
              <a:buChar char="q"/>
            </a:pPr>
            <a:r>
              <a:rPr lang="el-GR" sz="2000" dirty="0">
                <a:solidFill>
                  <a:schemeClr val="tx1"/>
                </a:solidFill>
              </a:rPr>
              <a:t>Όλα συνυπάρχουν στην στοιχειωμένη Πόλη των δύο πολιτισμών και των δύο αυτοκρατοριών. </a:t>
            </a:r>
          </a:p>
          <a:p>
            <a:pPr marL="342900" indent="-342900" algn="just">
              <a:buFont typeface="Wingdings" panose="05000000000000000000" pitchFamily="2" charset="2"/>
              <a:buChar char="q"/>
            </a:pPr>
            <a:r>
              <a:rPr lang="el-GR" sz="2000" dirty="0">
                <a:solidFill>
                  <a:schemeClr val="tx1"/>
                </a:solidFill>
              </a:rPr>
              <a:t>«Το να είσαι μη Δυτικός σημαίνει ότι ζεις στην περιφέρεια. Η ιστορία δεν σε μετράει. Είχα πάντα αυτό το συναίσθημα». </a:t>
            </a:r>
          </a:p>
          <a:p>
            <a:pPr marL="342900" indent="-342900" algn="just">
              <a:buFont typeface="Wingdings" panose="05000000000000000000" pitchFamily="2" charset="2"/>
              <a:buChar char="q"/>
            </a:pPr>
            <a:r>
              <a:rPr lang="el-GR" sz="2000" dirty="0">
                <a:solidFill>
                  <a:schemeClr val="tx1"/>
                </a:solidFill>
              </a:rPr>
              <a:t>Ωστόσο, στην ομιλία του στην απονομή του </a:t>
            </a:r>
            <a:r>
              <a:rPr lang="el-GR" sz="2000" dirty="0" err="1">
                <a:solidFill>
                  <a:schemeClr val="tx1"/>
                </a:solidFill>
              </a:rPr>
              <a:t>Νομπέλ</a:t>
            </a:r>
            <a:r>
              <a:rPr lang="el-GR" sz="2000" dirty="0">
                <a:solidFill>
                  <a:schemeClr val="tx1"/>
                </a:solidFill>
              </a:rPr>
              <a:t> (με τίτλο «Η βαλίτσα του πατέρα μου»), ο Παμούκ περιέγραψε πώς άλλαξε αυτή η αίσθηση καθώς έγραφε για την πόλη του. «Τώρα, η Κωνσταντινούπολη είναι το κέντρο», λέει.</a:t>
            </a:r>
          </a:p>
          <a:p>
            <a:pPr marL="342900" indent="-342900" algn="just">
              <a:buFont typeface="Wingdings" panose="05000000000000000000" pitchFamily="2" charset="2"/>
              <a:buChar char="q"/>
            </a:pPr>
            <a:r>
              <a:rPr lang="el-GR" sz="2000" dirty="0">
                <a:solidFill>
                  <a:schemeClr val="tx1"/>
                </a:solidFill>
              </a:rPr>
              <a:t>Από τις πρωταγωνιστικές συνιστώσες του  η εναλλαγή ταυτοτήτων   και προσωπείων, οι συνεχείς εναλλαγές  </a:t>
            </a:r>
            <a:r>
              <a:rPr lang="el-GR" sz="2000" dirty="0" err="1">
                <a:solidFill>
                  <a:schemeClr val="tx1"/>
                </a:solidFill>
              </a:rPr>
              <a:t>πρωτοπρόσωπων</a:t>
            </a:r>
            <a:r>
              <a:rPr lang="el-GR" sz="2000" dirty="0">
                <a:solidFill>
                  <a:schemeClr val="tx1"/>
                </a:solidFill>
              </a:rPr>
              <a:t>  αφηγήσεων, η αναζήτηση της ταυτότητας  των  ηρώων  ανάμεσα  σε Δύση  και Ανατολή, η  ύπαρξη του «σωσία».  (Έλενα </a:t>
            </a:r>
            <a:r>
              <a:rPr lang="el-GR" sz="2000" dirty="0" err="1">
                <a:solidFill>
                  <a:schemeClr val="tx1"/>
                </a:solidFill>
              </a:rPr>
              <a:t>Χουζούρη</a:t>
            </a:r>
            <a:r>
              <a:rPr lang="el-GR" sz="2000" dirty="0">
                <a:solidFill>
                  <a:schemeClr val="tx1"/>
                </a:solidFill>
              </a:rPr>
              <a:t>, 2012, 96) </a:t>
            </a:r>
          </a:p>
          <a:p>
            <a:pPr algn="just"/>
            <a:endParaRPr lang="el-GR" sz="2000" dirty="0">
              <a:solidFill>
                <a:schemeClr val="tx1"/>
              </a:solidFill>
            </a:endParaRPr>
          </a:p>
        </p:txBody>
      </p:sp>
    </p:spTree>
    <p:extLst>
      <p:ext uri="{BB962C8B-B14F-4D97-AF65-F5344CB8AC3E}">
        <p14:creationId xmlns:p14="http://schemas.microsoft.com/office/powerpoint/2010/main" val="3059674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541EE-75C2-F4B0-1CBB-B27F5F1A781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59675E-2231-374D-453B-9784794F1E31}"/>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67BD8621-0CF4-EB15-6BD2-B48A44FCC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75003" y="102648"/>
            <a:ext cx="3083820" cy="6234241"/>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5EED7D38-F9D4-E697-56CC-55D2E860E5C7}"/>
              </a:ext>
            </a:extLst>
          </p:cNvPr>
          <p:cNvSpPr/>
          <p:nvPr/>
        </p:nvSpPr>
        <p:spPr>
          <a:xfrm>
            <a:off x="3564799" y="10264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742A1BC3-1EA0-E28E-F92D-20D9BF3EEAFA}"/>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CDF2045E-37B1-05BE-06FD-F6A8570741C1}"/>
              </a:ext>
            </a:extLst>
          </p:cNvPr>
          <p:cNvSpPr>
            <a:spLocks noGrp="1"/>
          </p:cNvSpPr>
          <p:nvPr>
            <p:ph type="ftr" sz="quarter" idx="11"/>
          </p:nvPr>
        </p:nvSpPr>
        <p:spPr>
          <a:xfrm>
            <a:off x="3564799" y="761999"/>
            <a:ext cx="6858002" cy="5497287"/>
          </a:xfrm>
          <a:solidFill>
            <a:schemeClr val="bg1"/>
          </a:solidFill>
          <a:ln w="57150">
            <a:solidFill>
              <a:schemeClr val="tx1"/>
            </a:solidFill>
          </a:ln>
        </p:spPr>
        <p:txBody>
          <a:bodyPr/>
          <a:lstStyle/>
          <a:p>
            <a:pPr marL="342900" indent="-342900" algn="just">
              <a:buFont typeface="Wingdings" panose="05000000000000000000" pitchFamily="2" charset="2"/>
              <a:buChar char="q"/>
            </a:pPr>
            <a:r>
              <a:rPr lang="el-GR" sz="2000" dirty="0">
                <a:solidFill>
                  <a:schemeClr val="tx1"/>
                </a:solidFill>
              </a:rPr>
              <a:t>Ανακάλυψε  νέα σύμβολα  για να περιγράψει   τη σύγκρουση  και τη σύνδεση των πολιτισμών. Ένα από  τα  βασικά στοιχεία του μυθιστορηματικού  κόσμου  του  Παμούκ είναι  η αντιδιαστολή  Ανατολής –Δύσης αλλά  και  η σύζευξη δυτικού  και ανατολίτικου.</a:t>
            </a:r>
          </a:p>
          <a:p>
            <a:pPr algn="just"/>
            <a:r>
              <a:rPr lang="el-GR" sz="2000" dirty="0">
                <a:solidFill>
                  <a:schemeClr val="tx1"/>
                </a:solidFill>
              </a:rPr>
              <a:t>	Οι δύο  κόσμοι στους οποίους κινείται  με την ίδια  άνεση 	ο Παμούκ. Πολύ 	χαρακτηριστικά αναφέρει  «….Όλα  μου 	τα  βιβλία  γεννήθηκαν  από   το ανακάτεμα 	των  	μεθόδων, των  λογοτεχνικών   τάσεων, των συνηθειών, 	της ιστορίας  της 	Ανατολής και της Δύσης…» (Στέλλα  	</a:t>
            </a:r>
            <a:r>
              <a:rPr lang="el-GR" sz="2000" dirty="0" err="1">
                <a:solidFill>
                  <a:schemeClr val="tx1"/>
                </a:solidFill>
              </a:rPr>
              <a:t>Βρεττού</a:t>
            </a:r>
            <a:r>
              <a:rPr lang="el-GR" sz="2000" dirty="0">
                <a:solidFill>
                  <a:schemeClr val="tx1"/>
                </a:solidFill>
              </a:rPr>
              <a:t>, 2012, 103)</a:t>
            </a:r>
          </a:p>
          <a:p>
            <a:pPr marL="342900" indent="-342900" algn="just">
              <a:buFont typeface="Wingdings" panose="05000000000000000000" pitchFamily="2" charset="2"/>
              <a:buChar char="q"/>
            </a:pPr>
            <a:r>
              <a:rPr lang="el-GR" sz="2000" dirty="0">
                <a:solidFill>
                  <a:schemeClr val="tx1"/>
                </a:solidFill>
              </a:rPr>
              <a:t>Τέλος, ένα άλλο στοιχείο  το οποίο   τον χαρακτηρίζει  είναι τα </a:t>
            </a:r>
            <a:r>
              <a:rPr lang="el-GR" sz="2000" dirty="0" err="1">
                <a:solidFill>
                  <a:schemeClr val="tx1"/>
                </a:solidFill>
              </a:rPr>
              <a:t>κρυπτικά</a:t>
            </a:r>
            <a:r>
              <a:rPr lang="el-GR" sz="2000" dirty="0">
                <a:solidFill>
                  <a:schemeClr val="tx1"/>
                </a:solidFill>
              </a:rPr>
              <a:t> νοήματα, θαρρείς και αναζητεί στα βάθη του ίδιου του του  εαυτού  μια μυστική δίοδο που, ακολουθώντας την, ελπίζει να οδηγηθεί στο φως. </a:t>
            </a:r>
          </a:p>
          <a:p>
            <a:pPr algn="just"/>
            <a:r>
              <a:rPr lang="el-GR" sz="2000" b="1" dirty="0">
                <a:solidFill>
                  <a:schemeClr val="tx1"/>
                </a:solidFill>
              </a:rPr>
              <a:t> </a:t>
            </a:r>
            <a:endParaRPr lang="el-GR" sz="2000" dirty="0">
              <a:solidFill>
                <a:schemeClr val="tx1"/>
              </a:solidFill>
            </a:endParaRPr>
          </a:p>
        </p:txBody>
      </p:sp>
    </p:spTree>
    <p:extLst>
      <p:ext uri="{BB962C8B-B14F-4D97-AF65-F5344CB8AC3E}">
        <p14:creationId xmlns:p14="http://schemas.microsoft.com/office/powerpoint/2010/main" val="1396975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ABDAE-B5EF-A3D7-98D3-0ED476180D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D33E46-35BE-855D-C3E0-AF952E9700B6}"/>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E0E92DBE-4338-DE55-AE91-C5EE90F3D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762000"/>
            <a:ext cx="1603363" cy="565249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ECC4CE32-B3A4-E76C-0377-67B38A1A1034}"/>
              </a:ext>
            </a:extLst>
          </p:cNvPr>
          <p:cNvSpPr/>
          <p:nvPr/>
        </p:nvSpPr>
        <p:spPr>
          <a:xfrm>
            <a:off x="3564799" y="10264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F04C68E4-BEE5-92AE-9503-721D026814A7}"/>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87984FD9-8502-B4DB-4611-70F2EB6207C9}"/>
              </a:ext>
            </a:extLst>
          </p:cNvPr>
          <p:cNvSpPr>
            <a:spLocks noChangeArrowheads="1"/>
          </p:cNvSpPr>
          <p:nvPr/>
        </p:nvSpPr>
        <p:spPr bwMode="auto">
          <a:xfrm>
            <a:off x="2151440" y="4888004"/>
            <a:ext cx="1871285" cy="4686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10" name="Θέση υποσέλιδου 4">
            <a:extLst>
              <a:ext uri="{FF2B5EF4-FFF2-40B4-BE49-F238E27FC236}">
                <a16:creationId xmlns:a16="http://schemas.microsoft.com/office/drawing/2014/main" id="{E6D6302B-5652-15B0-07FC-C6EC58778415}"/>
              </a:ext>
            </a:extLst>
          </p:cNvPr>
          <p:cNvSpPr>
            <a:spLocks noGrp="1"/>
          </p:cNvSpPr>
          <p:nvPr>
            <p:ph type="ftr" sz="quarter" idx="11"/>
          </p:nvPr>
        </p:nvSpPr>
        <p:spPr>
          <a:xfrm>
            <a:off x="2151440" y="761999"/>
            <a:ext cx="9984366" cy="5652495"/>
          </a:xfrm>
          <a:solidFill>
            <a:schemeClr val="bg1"/>
          </a:solidFill>
          <a:ln w="57150">
            <a:solidFill>
              <a:schemeClr val="tx1"/>
            </a:solidFill>
          </a:ln>
        </p:spPr>
        <p:txBody>
          <a:bodyPr/>
          <a:lstStyle/>
          <a:p>
            <a:pPr algn="l"/>
            <a:r>
              <a:rPr lang="el-GR" sz="2000" b="1" dirty="0">
                <a:solidFill>
                  <a:schemeClr val="tx1"/>
                </a:solidFill>
              </a:rPr>
              <a:t>Κριτική προσέγγιση στο «Λευκό κάστρο» του Ορχάν Παμούκ</a:t>
            </a:r>
          </a:p>
          <a:p>
            <a:pPr algn="l"/>
            <a:endParaRPr lang="el-GR" sz="2000" b="1" dirty="0">
              <a:solidFill>
                <a:schemeClr val="tx1"/>
              </a:solidFill>
            </a:endParaRPr>
          </a:p>
          <a:p>
            <a:pPr marL="34290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Η </a:t>
            </a:r>
            <a:r>
              <a:rPr lang="el-GR" sz="2000" dirty="0" err="1">
                <a:solidFill>
                  <a:srgbClr val="000000"/>
                </a:solidFill>
                <a:ea typeface="Calibri" panose="020F0502020204030204" pitchFamily="34" charset="0"/>
                <a:cs typeface="Times New Roman" panose="02020603050405020304" pitchFamily="18" charset="0"/>
              </a:rPr>
              <a:t>Dilek</a:t>
            </a:r>
            <a:r>
              <a:rPr lang="el-GR" sz="2000" dirty="0">
                <a:solidFill>
                  <a:srgbClr val="000000"/>
                </a:solidFill>
                <a:ea typeface="Calibri" panose="020F0502020204030204" pitchFamily="34" charset="0"/>
                <a:cs typeface="Times New Roman" panose="02020603050405020304" pitchFamily="18" charset="0"/>
              </a:rPr>
              <a:t> </a:t>
            </a:r>
            <a:r>
              <a:rPr lang="el-GR" sz="2000" dirty="0" err="1">
                <a:solidFill>
                  <a:srgbClr val="000000"/>
                </a:solidFill>
                <a:ea typeface="Calibri" panose="020F0502020204030204" pitchFamily="34" charset="0"/>
                <a:cs typeface="Times New Roman" panose="02020603050405020304" pitchFamily="18" charset="0"/>
              </a:rPr>
              <a:t>Kantar</a:t>
            </a:r>
            <a:r>
              <a:rPr lang="el-GR" sz="2000" dirty="0">
                <a:solidFill>
                  <a:srgbClr val="000000"/>
                </a:solidFill>
                <a:ea typeface="Calibri" panose="020F0502020204030204" pitchFamily="34" charset="0"/>
                <a:cs typeface="Times New Roman" panose="02020603050405020304" pitchFamily="18" charset="0"/>
              </a:rPr>
              <a:t>  και ο Ηρακλής </a:t>
            </a:r>
            <a:r>
              <a:rPr lang="el-GR" sz="2000" dirty="0" err="1">
                <a:solidFill>
                  <a:srgbClr val="000000"/>
                </a:solidFill>
                <a:ea typeface="Calibri" panose="020F0502020204030204" pitchFamily="34" charset="0"/>
                <a:cs typeface="Times New Roman" panose="02020603050405020304" pitchFamily="18" charset="0"/>
              </a:rPr>
              <a:t>Μήλλας</a:t>
            </a:r>
            <a:r>
              <a:rPr lang="el-GR" sz="2000" dirty="0">
                <a:solidFill>
                  <a:srgbClr val="000000"/>
                </a:solidFill>
                <a:ea typeface="Calibri" panose="020F0502020204030204" pitchFamily="34" charset="0"/>
                <a:cs typeface="Times New Roman" panose="02020603050405020304" pitchFamily="18" charset="0"/>
              </a:rPr>
              <a:t>  (2012) κάνουν λόγο για τις ρευστές και πλασματικές διαφορές μεταξύ Δύσης  και Ανατολής. </a:t>
            </a:r>
            <a:endParaRPr lang="el-GR" sz="2000" dirty="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a:t>
            </a:r>
            <a:r>
              <a:rPr lang="en-US" sz="2000" dirty="0">
                <a:solidFill>
                  <a:srgbClr val="000000"/>
                </a:solidFill>
                <a:ea typeface="Calibri" panose="020F0502020204030204" pitchFamily="34" charset="0"/>
                <a:cs typeface="Times New Roman" panose="02020603050405020304" pitchFamily="18" charset="0"/>
              </a:rPr>
              <a:t>Pamuk</a:t>
            </a:r>
            <a:r>
              <a:rPr lang="el-GR" sz="2000" dirty="0">
                <a:solidFill>
                  <a:srgbClr val="000000"/>
                </a:solidFill>
                <a:ea typeface="Calibri" panose="020F0502020204030204" pitchFamily="34" charset="0"/>
                <a:cs typeface="Times New Roman" panose="02020603050405020304" pitchFamily="18" charset="0"/>
              </a:rPr>
              <a:t>΄</a:t>
            </a:r>
            <a:r>
              <a:rPr lang="en-US" sz="2000" dirty="0">
                <a:solidFill>
                  <a:srgbClr val="000000"/>
                </a:solidFill>
                <a:ea typeface="Calibri" panose="020F0502020204030204" pitchFamily="34" charset="0"/>
                <a:cs typeface="Times New Roman" panose="02020603050405020304" pitchFamily="18" charset="0"/>
              </a:rPr>
              <a:t>s White Castle is one such attempt to dramatize what he calls “the eternal</a:t>
            </a:r>
            <a:endParaRPr lang="el-GR" sz="2000" dirty="0">
              <a:ea typeface="Calibri" panose="020F0502020204030204" pitchFamily="34" charset="0"/>
              <a:cs typeface="Times New Roman" panose="02020603050405020304" pitchFamily="18" charset="0"/>
            </a:endParaRPr>
          </a:p>
          <a:p>
            <a:pPr algn="just">
              <a:lnSpc>
                <a:spcPct val="115000"/>
              </a:lnSpc>
              <a:spcAft>
                <a:spcPts val="1000"/>
              </a:spcAft>
            </a:pP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fight” between the East and the West in a historical setting. In this novel Pamuk</a:t>
            </a:r>
            <a:endParaRPr lang="el-GR" sz="2000" dirty="0">
              <a:ea typeface="Calibri" panose="020F0502020204030204" pitchFamily="34" charset="0"/>
              <a:cs typeface="Times New Roman" panose="02020603050405020304" pitchFamily="18" charset="0"/>
            </a:endParaRPr>
          </a:p>
          <a:p>
            <a:pPr algn="just">
              <a:lnSpc>
                <a:spcPct val="115000"/>
              </a:lnSpc>
              <a:spcAft>
                <a:spcPts val="1000"/>
              </a:spcAft>
            </a:pP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challenges the boundary between the eastern and the western patterns of thinking</a:t>
            </a:r>
            <a:endParaRPr lang="el-GR" sz="2000" dirty="0">
              <a:ea typeface="Calibri" panose="020F0502020204030204" pitchFamily="34" charset="0"/>
              <a:cs typeface="Times New Roman" panose="02020603050405020304" pitchFamily="18" charset="0"/>
            </a:endParaRPr>
          </a:p>
          <a:p>
            <a:pPr algn="just">
              <a:lnSpc>
                <a:spcPct val="115000"/>
              </a:lnSpc>
              <a:spcAft>
                <a:spcPts val="1000"/>
              </a:spcAft>
            </a:pP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personified by his Ottoman “master” and Italian “slave.” As he ironically claims in his</a:t>
            </a:r>
            <a:endParaRPr lang="el-GR" sz="2000" dirty="0">
              <a:ea typeface="Calibri" panose="020F0502020204030204" pitchFamily="34" charset="0"/>
              <a:cs typeface="Times New Roman" panose="02020603050405020304" pitchFamily="18" charset="0"/>
            </a:endParaRPr>
          </a:p>
          <a:p>
            <a:pPr algn="just">
              <a:lnSpc>
                <a:spcPct val="115000"/>
              </a:lnSpc>
              <a:spcAft>
                <a:spcPts val="1000"/>
              </a:spcAft>
            </a:pP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postscript to the Turkish edition of the novel in 1986, Pamuk himself does not know</a:t>
            </a:r>
            <a:endParaRPr lang="el-GR" sz="2000" dirty="0">
              <a:ea typeface="Calibri" panose="020F0502020204030204" pitchFamily="34" charset="0"/>
              <a:cs typeface="Times New Roman" panose="02020603050405020304" pitchFamily="18" charset="0"/>
            </a:endParaRPr>
          </a:p>
          <a:p>
            <a:pPr algn="just">
              <a:lnSpc>
                <a:spcPct val="115000"/>
              </a:lnSpc>
              <a:spcAft>
                <a:spcPts val="1000"/>
              </a:spcAft>
            </a:pP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whether the Italian slave or the Ottoman master is the actual writer of the</a:t>
            </a:r>
            <a:endParaRPr lang="el-GR" sz="2000" dirty="0">
              <a:ea typeface="Calibri" panose="020F0502020204030204" pitchFamily="34" charset="0"/>
              <a:cs typeface="Times New Roman" panose="02020603050405020304" pitchFamily="18" charset="0"/>
            </a:endParaRPr>
          </a:p>
          <a:p>
            <a:pPr algn="just">
              <a:lnSpc>
                <a:spcPct val="115000"/>
              </a:lnSpc>
              <a:spcAft>
                <a:spcPts val="1000"/>
              </a:spcAft>
            </a:pP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“manuscript” of The White Castle. </a:t>
            </a:r>
            <a:r>
              <a:rPr lang="el-GR" sz="2000" dirty="0">
                <a:solidFill>
                  <a:srgbClr val="000000"/>
                </a:solidFill>
                <a:ea typeface="Calibri" panose="020F0502020204030204" pitchFamily="34" charset="0"/>
                <a:cs typeface="Times New Roman" panose="02020603050405020304" pitchFamily="18" charset="0"/>
              </a:rPr>
              <a:t>(</a:t>
            </a:r>
            <a:r>
              <a:rPr lang="el-GR" sz="2000" dirty="0" err="1">
                <a:solidFill>
                  <a:srgbClr val="000000"/>
                </a:solidFill>
                <a:ea typeface="Calibri" panose="020F0502020204030204" pitchFamily="34" charset="0"/>
                <a:cs typeface="Times New Roman" panose="02020603050405020304" pitchFamily="18" charset="0"/>
              </a:rPr>
              <a:t>Dilek</a:t>
            </a:r>
            <a:r>
              <a:rPr lang="el-GR" sz="2000" dirty="0">
                <a:solidFill>
                  <a:srgbClr val="000000"/>
                </a:solidFill>
                <a:ea typeface="Calibri" panose="020F0502020204030204" pitchFamily="34" charset="0"/>
                <a:cs typeface="Times New Roman" panose="02020603050405020304" pitchFamily="18" charset="0"/>
              </a:rPr>
              <a:t> </a:t>
            </a:r>
            <a:r>
              <a:rPr lang="el-GR" sz="2000" dirty="0" err="1">
                <a:solidFill>
                  <a:srgbClr val="000000"/>
                </a:solidFill>
                <a:ea typeface="Calibri" panose="020F0502020204030204" pitchFamily="34" charset="0"/>
                <a:cs typeface="Times New Roman" panose="02020603050405020304" pitchFamily="18" charset="0"/>
              </a:rPr>
              <a:t>Kantar</a:t>
            </a: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p</a:t>
            </a:r>
            <a:r>
              <a:rPr lang="el-GR" sz="2000" dirty="0">
                <a:solidFill>
                  <a:srgbClr val="000000"/>
                </a:solidFill>
                <a:ea typeface="Calibri" panose="020F0502020204030204" pitchFamily="34" charset="0"/>
                <a:cs typeface="Times New Roman" panose="02020603050405020304" pitchFamily="18" charset="0"/>
              </a:rPr>
              <a:t>.1)</a:t>
            </a:r>
            <a:endParaRPr lang="el-GR" sz="2000" dirty="0">
              <a:ea typeface="Calibri" panose="020F0502020204030204" pitchFamily="34" charset="0"/>
              <a:cs typeface="Times New Roman" panose="02020603050405020304" pitchFamily="18" charset="0"/>
            </a:endParaRPr>
          </a:p>
          <a:p>
            <a:pPr algn="just" fontAlgn="t">
              <a:lnSpc>
                <a:spcPct val="115000"/>
              </a:lnSpc>
              <a:spcAft>
                <a:spcPts val="1000"/>
              </a:spcAft>
            </a:pPr>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97312BF-8E24-8D23-4760-FF149E1E6D84}"/>
              </a:ext>
            </a:extLst>
          </p:cNvPr>
          <p:cNvSpPr txBox="1"/>
          <p:nvPr/>
        </p:nvSpPr>
        <p:spPr>
          <a:xfrm>
            <a:off x="1262743" y="-2565654"/>
            <a:ext cx="9024257" cy="292259"/>
          </a:xfrm>
          <a:prstGeom prst="rect">
            <a:avLst/>
          </a:prstGeom>
          <a:noFill/>
        </p:spPr>
        <p:txBody>
          <a:bodyPr wrap="square">
            <a:spAutoFit/>
          </a:bodyPr>
          <a:lstStyle/>
          <a:p>
            <a:pPr>
              <a:lnSpc>
                <a:spcPct val="115000"/>
              </a:lnSpc>
              <a:spcAft>
                <a:spcPts val="1000"/>
              </a:spcAft>
              <a:buNone/>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4563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6614E-8297-A4D7-6895-72A0A31603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913360-6F8E-E1F7-FA67-8D99D84887F1}"/>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99A23256-E6F6-21D1-71B4-36B91FC5F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762000"/>
            <a:ext cx="4865544" cy="565249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2BCD2385-842C-583E-BA48-2D8109EAAAEF}"/>
              </a:ext>
            </a:extLst>
          </p:cNvPr>
          <p:cNvSpPr/>
          <p:nvPr/>
        </p:nvSpPr>
        <p:spPr>
          <a:xfrm>
            <a:off x="5221610" y="96837"/>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9F23274C-9496-9044-B3D5-635DF406ADC8}"/>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FED50B3A-6957-C0FB-B4B5-42857411151E}"/>
              </a:ext>
            </a:extLst>
          </p:cNvPr>
          <p:cNvSpPr>
            <a:spLocks noGrp="1"/>
          </p:cNvSpPr>
          <p:nvPr>
            <p:ph type="ftr" sz="quarter" idx="11"/>
          </p:nvPr>
        </p:nvSpPr>
        <p:spPr>
          <a:xfrm>
            <a:off x="5277804" y="761999"/>
            <a:ext cx="6858002" cy="5652495"/>
          </a:xfrm>
          <a:solidFill>
            <a:schemeClr val="bg1"/>
          </a:solidFill>
          <a:ln w="57150">
            <a:solidFill>
              <a:schemeClr val="tx1"/>
            </a:solidFill>
          </a:ln>
        </p:spPr>
        <p:txBody>
          <a:bodyPr/>
          <a:lstStyle/>
          <a:p>
            <a:pPr marL="34290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Από   την άλλη πέραν από τις εικονικές  διαφορές μεταξύ της  Δύσης και της  Ανατολής, γίνεται λόγος   και  για τη σκιαγράφηση της ταυτότητας. Η μεν </a:t>
            </a:r>
            <a:r>
              <a:rPr lang="en-US" sz="2000" dirty="0">
                <a:solidFill>
                  <a:srgbClr val="000000"/>
                </a:solidFill>
                <a:ea typeface="Calibri" panose="020F0502020204030204" pitchFamily="34" charset="0"/>
                <a:cs typeface="Times New Roman" panose="02020603050405020304" pitchFamily="18" charset="0"/>
              </a:rPr>
              <a:t>Dilek Kantar</a:t>
            </a:r>
            <a:r>
              <a:rPr lang="el-GR" sz="2000" dirty="0">
                <a:solidFill>
                  <a:srgbClr val="000000"/>
                </a:solidFill>
                <a:ea typeface="Calibri" panose="020F0502020204030204" pitchFamily="34" charset="0"/>
                <a:cs typeface="Times New Roman" panose="02020603050405020304" pitchFamily="18" charset="0"/>
              </a:rPr>
              <a:t>  κάνει λόγο για  την «ενιαία ταυτότητα» , η </a:t>
            </a:r>
            <a:r>
              <a:rPr lang="en-US" sz="2000" dirty="0">
                <a:solidFill>
                  <a:srgbClr val="000000"/>
                </a:solidFill>
                <a:ea typeface="Calibri" panose="020F0502020204030204" pitchFamily="34" charset="0"/>
                <a:cs typeface="Times New Roman" panose="02020603050405020304" pitchFamily="18" charset="0"/>
              </a:rPr>
              <a:t>Stephannie Suzanne Gearhart</a:t>
            </a:r>
            <a:r>
              <a:rPr lang="el-GR" sz="2000" dirty="0">
                <a:solidFill>
                  <a:srgbClr val="000000"/>
                </a:solidFill>
                <a:ea typeface="Calibri" panose="020F0502020204030204" pitchFamily="34" charset="0"/>
                <a:cs typeface="Times New Roman" panose="02020603050405020304" pitchFamily="18" charset="0"/>
              </a:rPr>
              <a:t> για τη λαχτάρα  για ενοποίηση με τον εαυτό ενώ οι  </a:t>
            </a:r>
            <a:r>
              <a:rPr lang="en-US" sz="2000" dirty="0" err="1">
                <a:solidFill>
                  <a:srgbClr val="000000"/>
                </a:solidFill>
                <a:ea typeface="Calibri" panose="020F0502020204030204" pitchFamily="34" charset="0"/>
                <a:cs typeface="Times New Roman" panose="02020603050405020304" pitchFamily="18" charset="0"/>
              </a:rPr>
              <a:t>Bayrakceken</a:t>
            </a:r>
            <a:r>
              <a:rPr lang="el-GR" sz="2000" dirty="0">
                <a:solidFill>
                  <a:srgbClr val="000000"/>
                </a:solidFill>
                <a:ea typeface="Calibri" panose="020F0502020204030204" pitchFamily="34" charset="0"/>
                <a:cs typeface="Times New Roman" panose="02020603050405020304" pitchFamily="18" charset="0"/>
              </a:rPr>
              <a:t>   και  </a:t>
            </a:r>
            <a:r>
              <a:rPr lang="en-US" sz="2000" dirty="0">
                <a:solidFill>
                  <a:srgbClr val="000000"/>
                </a:solidFill>
                <a:ea typeface="Calibri" panose="020F0502020204030204" pitchFamily="34" charset="0"/>
                <a:cs typeface="Times New Roman" panose="02020603050405020304" pitchFamily="18" charset="0"/>
              </a:rPr>
              <a:t>Randall</a:t>
            </a:r>
            <a:r>
              <a:rPr lang="el-GR" sz="2000" dirty="0">
                <a:solidFill>
                  <a:srgbClr val="000000"/>
                </a:solidFill>
                <a:ea typeface="Calibri" panose="020F0502020204030204" pitchFamily="34" charset="0"/>
                <a:cs typeface="Times New Roman" panose="02020603050405020304" pitchFamily="18" charset="0"/>
              </a:rPr>
              <a:t>  επισημαίνουν ότι το μυθιστόρημα αποτελείται από  μια σειρά πειραμάτων ταυτότητας  «</a:t>
            </a:r>
            <a:r>
              <a:rPr lang="en-US" sz="2000" dirty="0">
                <a:solidFill>
                  <a:srgbClr val="000000"/>
                </a:solidFill>
                <a:ea typeface="Calibri" panose="020F0502020204030204" pitchFamily="34" charset="0"/>
                <a:cs typeface="Times New Roman" panose="02020603050405020304" pitchFamily="18" charset="0"/>
              </a:rPr>
              <a:t>it takes shape as a series of identity experiments</a:t>
            </a: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AYLIN BAYRAKCEKEN AND DON RANDALL,</a:t>
            </a: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2005</a:t>
            </a: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192)</a:t>
            </a:r>
            <a:endParaRPr lang="el-GR" sz="2000" dirty="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q"/>
            </a:pPr>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986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007D-9C01-A72A-65FC-D97E176D31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BA2B5C-F388-EDF8-2728-723F86FE8CFE}"/>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1BA13B4E-23A6-62CE-9F63-251EA6CD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71031" y="884136"/>
            <a:ext cx="2670163" cy="565249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E46012BA-F32B-232F-C5E3-4886BD2387D1}"/>
              </a:ext>
            </a:extLst>
          </p:cNvPr>
          <p:cNvSpPr/>
          <p:nvPr/>
        </p:nvSpPr>
        <p:spPr>
          <a:xfrm>
            <a:off x="3978457" y="124336"/>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1D5BCB95-FA49-A945-28C1-9ACB90C74144}"/>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4CFBA617-C042-B729-B23F-71710E603917}"/>
              </a:ext>
            </a:extLst>
          </p:cNvPr>
          <p:cNvSpPr>
            <a:spLocks noGrp="1"/>
          </p:cNvSpPr>
          <p:nvPr>
            <p:ph type="ftr" sz="quarter" idx="11"/>
          </p:nvPr>
        </p:nvSpPr>
        <p:spPr>
          <a:xfrm>
            <a:off x="3143451" y="884137"/>
            <a:ext cx="8946292" cy="5652495"/>
          </a:xfrm>
          <a:solidFill>
            <a:schemeClr val="bg1"/>
          </a:solidFill>
          <a:ln w="57150">
            <a:solidFill>
              <a:schemeClr val="tx1"/>
            </a:solidFill>
          </a:ln>
        </p:spPr>
        <p:txBody>
          <a:bodyPr/>
          <a:lstStyle/>
          <a:p>
            <a:pPr algn="just">
              <a:lnSpc>
                <a:spcPct val="115000"/>
              </a:lnSpc>
              <a:spcAft>
                <a:spcPts val="1000"/>
              </a:spcAft>
            </a:pPr>
            <a:endParaRPr lang="el-GR" sz="2000" dirty="0">
              <a:solidFill>
                <a:srgbClr val="000000"/>
              </a:solidFill>
              <a:ea typeface="Calibri" panose="020F0502020204030204" pitchFamily="34" charset="0"/>
              <a:cs typeface="Times New Roman" panose="02020603050405020304" pitchFamily="18" charset="0"/>
            </a:endParaRPr>
          </a:p>
          <a:p>
            <a:pPr algn="just">
              <a:lnSpc>
                <a:spcPct val="115000"/>
              </a:lnSpc>
              <a:spcAft>
                <a:spcPts val="1000"/>
              </a:spcAft>
            </a:pPr>
            <a:endParaRPr lang="el-GR" sz="2000" dirty="0">
              <a:solidFill>
                <a:srgbClr val="000000"/>
              </a:solidFill>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q"/>
            </a:pPr>
            <a:endParaRPr lang="el-GR" sz="2000" dirty="0">
              <a:solidFill>
                <a:srgbClr val="000000"/>
              </a:solidFill>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q"/>
            </a:pPr>
            <a:r>
              <a:rPr lang="en-US" sz="2000" dirty="0">
                <a:solidFill>
                  <a:srgbClr val="000000"/>
                </a:solidFill>
                <a:ea typeface="Calibri" panose="020F0502020204030204" pitchFamily="34" charset="0"/>
                <a:cs typeface="Times New Roman" panose="02020603050405020304" pitchFamily="18" charset="0"/>
              </a:rPr>
              <a:t>«In The White Castle, the polyphony of the stylistic hybrids play upon our stereotypical images of the West and the East. The hybrid nature of the discourse in this novel is directly related to the erasure of unified identity on the plot level». </a:t>
            </a:r>
            <a:r>
              <a:rPr lang="el-GR" sz="2000" dirty="0">
                <a:solidFill>
                  <a:srgbClr val="000000"/>
                </a:solidFill>
                <a:ea typeface="Calibri" panose="020F0502020204030204" pitchFamily="34" charset="0"/>
                <a:cs typeface="Times New Roman" panose="02020603050405020304" pitchFamily="18" charset="0"/>
              </a:rPr>
              <a:t>(</a:t>
            </a:r>
            <a:r>
              <a:rPr lang="en-US" sz="2000" dirty="0">
                <a:solidFill>
                  <a:srgbClr val="000000"/>
                </a:solidFill>
                <a:ea typeface="Calibri" panose="020F0502020204030204" pitchFamily="34" charset="0"/>
                <a:cs typeface="Times New Roman" panose="02020603050405020304" pitchFamily="18" charset="0"/>
              </a:rPr>
              <a:t>Dilek Kantar</a:t>
            </a:r>
            <a:r>
              <a:rPr lang="el-GR" sz="2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p</a:t>
            </a:r>
            <a:r>
              <a:rPr lang="el-GR" sz="2000" dirty="0">
                <a:solidFill>
                  <a:srgbClr val="000000"/>
                </a:solidFill>
                <a:ea typeface="Calibri" panose="020F0502020204030204" pitchFamily="34" charset="0"/>
                <a:cs typeface="Times New Roman" panose="02020603050405020304" pitchFamily="18" charset="0"/>
              </a:rPr>
              <a:t>.10)</a:t>
            </a:r>
          </a:p>
          <a:p>
            <a:pPr marL="342900" indent="-342900" algn="just">
              <a:lnSpc>
                <a:spcPct val="115000"/>
              </a:lnSpc>
              <a:spcAft>
                <a:spcPts val="1000"/>
              </a:spcAft>
              <a:buFont typeface="Wingdings" panose="05000000000000000000" pitchFamily="2" charset="2"/>
              <a:buChar char="q"/>
            </a:pPr>
            <a:r>
              <a:rPr lang="el-GR" sz="2000" dirty="0">
                <a:solidFill>
                  <a:srgbClr val="000000"/>
                </a:solidFill>
                <a:ea typeface="Times New Roman" panose="02020603050405020304" pitchFamily="18" charset="0"/>
                <a:cs typeface="Times New Roman" panose="02020603050405020304" pitchFamily="18" charset="0"/>
              </a:rPr>
              <a:t>[…] Στο Λευκό Κάστρο, η πολυφωνία των υβριδίων παίζουν με την στερεοτυπικές εικόνες  της Δύσης και της Ανατολής. Ο  υβριδικός χαρακτήρας του διαλόγου σε αυτό το μυθιστόρημα είναι άμεσα συνδεδεμένος  με τη διαγραφή της  ενιαίας ταυτότητας στο επίπεδο της πλοκής.  </a:t>
            </a:r>
            <a:r>
              <a:rPr lang="en-US" sz="2000" dirty="0">
                <a:solidFill>
                  <a:srgbClr val="000000"/>
                </a:solidFill>
                <a:ea typeface="Times New Roman" panose="02020603050405020304" pitchFamily="18" charset="0"/>
                <a:cs typeface="Times New Roman" panose="02020603050405020304" pitchFamily="18" charset="0"/>
              </a:rPr>
              <a:t>(</a:t>
            </a:r>
            <a:r>
              <a:rPr lang="el-GR" sz="2000" dirty="0">
                <a:solidFill>
                  <a:srgbClr val="000000"/>
                </a:solidFill>
                <a:ea typeface="Times New Roman" panose="02020603050405020304" pitchFamily="18" charset="0"/>
                <a:cs typeface="Times New Roman" panose="02020603050405020304" pitchFamily="18" charset="0"/>
              </a:rPr>
              <a:t>ελεύθερη δική μου μετάφραση</a:t>
            </a:r>
            <a:r>
              <a:rPr lang="en-US" sz="2000" dirty="0">
                <a:solidFill>
                  <a:srgbClr val="000000"/>
                </a:solidFill>
                <a:ea typeface="Times New Roman" panose="02020603050405020304" pitchFamily="18" charset="0"/>
                <a:cs typeface="Times New Roman" panose="02020603050405020304" pitchFamily="18" charset="0"/>
              </a:rPr>
              <a:t>)</a:t>
            </a:r>
            <a:endParaRPr lang="el-GR" sz="2000" dirty="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a:t>
            </a:r>
            <a:r>
              <a:rPr lang="en-US" sz="2000" dirty="0">
                <a:solidFill>
                  <a:srgbClr val="000000"/>
                </a:solidFill>
                <a:ea typeface="Calibri" panose="020F0502020204030204" pitchFamily="34" charset="0"/>
                <a:cs typeface="Times New Roman" panose="02020603050405020304" pitchFamily="18" charset="0"/>
              </a:rPr>
              <a:t>The longing to be united with the self is a subject with which The White Castle is profoundly preoccupied</a:t>
            </a:r>
            <a:r>
              <a:rPr lang="en-US" sz="2000" b="1" dirty="0">
                <a:solidFill>
                  <a:srgbClr val="000000"/>
                </a:solidFill>
                <a:ea typeface="Calibri" panose="020F0502020204030204" pitchFamily="34" charset="0"/>
                <a:cs typeface="Times New Roman" panose="02020603050405020304" pitchFamily="18" charset="0"/>
              </a:rPr>
              <a:t>. </a:t>
            </a:r>
            <a:r>
              <a:rPr lang="el-GR" sz="2000" b="1" dirty="0">
                <a:solidFill>
                  <a:srgbClr val="000000"/>
                </a:solidFill>
                <a:ea typeface="Calibri" panose="020F0502020204030204" pitchFamily="34" charset="0"/>
                <a:cs typeface="Times New Roman" panose="02020603050405020304" pitchFamily="18" charset="0"/>
              </a:rPr>
              <a:t>(</a:t>
            </a:r>
            <a:r>
              <a:rPr lang="en-US" sz="2000" dirty="0">
                <a:solidFill>
                  <a:srgbClr val="000000"/>
                </a:solidFill>
                <a:ea typeface="Calibri" panose="020F0502020204030204" pitchFamily="34" charset="0"/>
                <a:cs typeface="Times New Roman" panose="02020603050405020304" pitchFamily="18" charset="0"/>
              </a:rPr>
              <a:t>Stephannie Suzanne Gearhart</a:t>
            </a:r>
            <a:r>
              <a:rPr lang="el-GR" sz="2000" dirty="0">
                <a:solidFill>
                  <a:srgbClr val="000000"/>
                </a:solidFill>
                <a:ea typeface="Calibri" panose="020F0502020204030204" pitchFamily="34" charset="0"/>
                <a:cs typeface="Times New Roman" panose="02020603050405020304" pitchFamily="18" charset="0"/>
              </a:rPr>
              <a:t>,2000,6</a:t>
            </a:r>
            <a:r>
              <a:rPr lang="el-GR" sz="2000" b="1" dirty="0">
                <a:solidFill>
                  <a:srgbClr val="000000"/>
                </a:solidFill>
                <a:ea typeface="Calibri" panose="020F0502020204030204" pitchFamily="34" charset="0"/>
                <a:cs typeface="Times New Roman" panose="02020603050405020304" pitchFamily="18" charset="0"/>
              </a:rPr>
              <a:t>)</a:t>
            </a:r>
            <a:endParaRPr lang="el-GR" sz="2000" b="1" dirty="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q"/>
            </a:pPr>
            <a:r>
              <a:rPr lang="el-GR" sz="2000" dirty="0">
                <a:solidFill>
                  <a:srgbClr val="000000"/>
                </a:solidFill>
                <a:ea typeface="Calibri" panose="020F0502020204030204" pitchFamily="34" charset="0"/>
                <a:cs typeface="Times New Roman" panose="02020603050405020304" pitchFamily="18" charset="0"/>
              </a:rPr>
              <a:t>[…]Η λαχτάρα να ενωθεί  με τον εαυτό είναι ένα θέμα με το οποίο το Λευκό Κάστρο είναι βαθιά απορροφημένο.</a:t>
            </a:r>
            <a:r>
              <a:rPr lang="el-GR" sz="2000" dirty="0">
                <a:solidFill>
                  <a:srgbClr val="000000"/>
                </a:solidFill>
                <a:ea typeface="Times New Roman" panose="02020603050405020304" pitchFamily="18" charset="0"/>
                <a:cs typeface="Times New Roman" panose="02020603050405020304" pitchFamily="18" charset="0"/>
              </a:rPr>
              <a:t>(ελεύθερη δική μου μετάφραση)</a:t>
            </a:r>
            <a:endParaRPr lang="el-GR" sz="2000" dirty="0">
              <a:ea typeface="Calibri" panose="020F0502020204030204" pitchFamily="34" charset="0"/>
              <a:cs typeface="Times New Roman" panose="02020603050405020304" pitchFamily="18" charset="0"/>
            </a:endParaRPr>
          </a:p>
          <a:p>
            <a:pPr algn="just"/>
            <a:endParaRPr lang="el-GR" sz="2000" dirty="0">
              <a:solidFill>
                <a:schemeClr val="tx1"/>
              </a:solidFill>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q"/>
            </a:pPr>
            <a:endParaRPr lang="el-GR" sz="2000" dirty="0">
              <a:ea typeface="Calibri" panose="020F0502020204030204" pitchFamily="34" charset="0"/>
              <a:cs typeface="Times New Roman" panose="02020603050405020304" pitchFamily="18" charset="0"/>
            </a:endParaRPr>
          </a:p>
          <a:p>
            <a:pPr algn="l" fontAlgn="t">
              <a:lnSpc>
                <a:spcPct val="115000"/>
              </a:lnSpc>
              <a:spcAft>
                <a:spcPts val="1000"/>
              </a:spcAft>
              <a:buNone/>
            </a:pPr>
            <a:r>
              <a:rPr lang="el-GR" sz="2000" dirty="0">
                <a:solidFill>
                  <a:srgbClr val="000000"/>
                </a:solidFill>
                <a:ea typeface="Times New Roman" panose="02020603050405020304" pitchFamily="18" charset="0"/>
                <a:cs typeface="Times New Roman" panose="02020603050405020304" pitchFamily="18" charset="0"/>
              </a:rPr>
              <a:t> </a:t>
            </a:r>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32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E36E1A-086A-D8E3-EE29-61B85BCFB158}"/>
              </a:ext>
            </a:extLst>
          </p:cNvPr>
          <p:cNvSpPr txBox="1"/>
          <p:nvPr/>
        </p:nvSpPr>
        <p:spPr>
          <a:xfrm>
            <a:off x="664028" y="457524"/>
            <a:ext cx="10537371" cy="358816"/>
          </a:xfrm>
          <a:prstGeom prst="rect">
            <a:avLst/>
          </a:prstGeom>
          <a:noFill/>
        </p:spPr>
        <p:txBody>
          <a:bodyPr wrap="square">
            <a:spAutoFit/>
          </a:bodyPr>
          <a:lstStyle/>
          <a:p>
            <a:pPr algn="just">
              <a:lnSpc>
                <a:spcPct val="115000"/>
              </a:lnSpc>
              <a:spcAft>
                <a:spcPts val="1000"/>
              </a:spcAft>
              <a:buNone/>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024D1AE-8C32-F25F-CC48-51EBFF924E2F}"/>
              </a:ext>
            </a:extLst>
          </p:cNvPr>
          <p:cNvSpPr txBox="1"/>
          <p:nvPr/>
        </p:nvSpPr>
        <p:spPr>
          <a:xfrm>
            <a:off x="3940630" y="474344"/>
            <a:ext cx="7837714" cy="5632311"/>
          </a:xfrm>
          <a:prstGeom prst="rect">
            <a:avLst/>
          </a:prstGeom>
          <a:solidFill>
            <a:schemeClr val="bg1"/>
          </a:solidFill>
          <a:ln w="57150">
            <a:solidFill>
              <a:schemeClr val="tx1"/>
            </a:solidFill>
          </a:ln>
        </p:spPr>
        <p:txBody>
          <a:bodyPr wrap="square">
            <a:spAutoFit/>
          </a:bodyPr>
          <a:lstStyle/>
          <a:p>
            <a:pPr marL="285750" indent="-285750" algn="just">
              <a:buFont typeface="Wingdings" panose="05000000000000000000" pitchFamily="2" charset="2"/>
              <a:buChar char="q"/>
            </a:pPr>
            <a:r>
              <a:rPr lang="el-GR" dirty="0">
                <a:solidFill>
                  <a:srgbClr val="0A0A0A"/>
                </a:solidFill>
              </a:rPr>
              <a:t>Σ</a:t>
            </a:r>
            <a:r>
              <a:rPr lang="el-GR" b="0" i="0" dirty="0">
                <a:solidFill>
                  <a:srgbClr val="0A0A0A"/>
                </a:solidFill>
                <a:effectLst/>
              </a:rPr>
              <a:t>την ίδια του τη χώρα δέχεται σφοδρά πυρά από μερίδα ομοεθνών του. Είναι χαρακτηριστικό ότι η τουρκική δικαιοσύνη αναγνώρισε το δικαίωμα σε κάθε πολίτη ξεχωριστά να ενάγει τον συγγραφέα για «προσβολή του </a:t>
            </a:r>
            <a:r>
              <a:rPr lang="el-GR" b="0" i="0" dirty="0" err="1">
                <a:solidFill>
                  <a:srgbClr val="0A0A0A"/>
                </a:solidFill>
                <a:effectLst/>
              </a:rPr>
              <a:t>τουρκισμού</a:t>
            </a:r>
            <a:r>
              <a:rPr lang="el-GR" dirty="0">
                <a:solidFill>
                  <a:srgbClr val="0A0A0A"/>
                </a:solidFill>
              </a:rPr>
              <a:t>»</a:t>
            </a:r>
            <a:r>
              <a:rPr lang="el-GR" b="0" i="0" dirty="0">
                <a:solidFill>
                  <a:srgbClr val="0A0A0A"/>
                </a:solidFill>
                <a:effectLst/>
              </a:rPr>
              <a:t>. Η δικαστική αυτή περιπέτεια ξεκίνησε όταν ο Παμούκ τόλμησε να δηλώσει σε ελβετικό έντυπο το 2005: </a:t>
            </a:r>
            <a:r>
              <a:rPr lang="el-GR" dirty="0">
                <a:solidFill>
                  <a:srgbClr val="0A0A0A"/>
                </a:solidFill>
              </a:rPr>
              <a:t>«</a:t>
            </a:r>
            <a:r>
              <a:rPr lang="el-GR" b="0" i="0" dirty="0">
                <a:solidFill>
                  <a:srgbClr val="0A0A0A"/>
                </a:solidFill>
                <a:effectLst/>
              </a:rPr>
              <a:t>Ένα εκατομμύριο Αρμένιοι και τριάντα χιλιάδες Κούρδοι σκοτώθηκαν σε αυτά τα εδάφη και κανείς πλην εμού δεν τολμά να μιλήσει γι' αυτό».</a:t>
            </a:r>
            <a:r>
              <a:rPr lang="el-GR" dirty="0">
                <a:solidFill>
                  <a:srgbClr val="000000"/>
                </a:solidFill>
                <a:ea typeface="Times New Roman" panose="02020603050405020304" pitchFamily="18" charset="0"/>
              </a:rPr>
              <a:t> (Ηρακλής </a:t>
            </a:r>
            <a:r>
              <a:rPr lang="el-GR" dirty="0" err="1">
                <a:solidFill>
                  <a:srgbClr val="000000"/>
                </a:solidFill>
                <a:ea typeface="Times New Roman" panose="02020603050405020304" pitchFamily="18" charset="0"/>
              </a:rPr>
              <a:t>Μήλλας</a:t>
            </a:r>
            <a:r>
              <a:rPr lang="el-GR" dirty="0">
                <a:solidFill>
                  <a:srgbClr val="000000"/>
                </a:solidFill>
                <a:ea typeface="Times New Roman" panose="02020603050405020304" pitchFamily="18" charset="0"/>
              </a:rPr>
              <a:t>, 2012)</a:t>
            </a:r>
          </a:p>
          <a:p>
            <a:pPr algn="just"/>
            <a:endParaRPr lang="el-GR" dirty="0">
              <a:ea typeface="Times New Roman" panose="02020603050405020304" pitchFamily="18" charset="0"/>
            </a:endParaRPr>
          </a:p>
          <a:p>
            <a:pPr marL="285750" indent="-285750" algn="just">
              <a:buFont typeface="Wingdings" panose="05000000000000000000" pitchFamily="2" charset="2"/>
              <a:buChar char="q"/>
            </a:pPr>
            <a:r>
              <a:rPr lang="el-GR" dirty="0"/>
              <a:t>Στο επίκεντρο της παρουσίασης βρίσκεται το "Λευκό Κάστρο" (1985), ένα έργο που η κριτική θεωρεί κομβικό για την εξέλιξη των τουρκικών γραμμάτων (</a:t>
            </a:r>
            <a:r>
              <a:rPr lang="el-GR" dirty="0" err="1"/>
              <a:t>Kilic</a:t>
            </a:r>
            <a:r>
              <a:rPr lang="el-GR" dirty="0"/>
              <a:t>, 2006). Το μυθιστόρημα εμβαθύνει στο ζήτημα της ταυτότητας, με τον Παμούκ να θέτει το διαρκές και ενδεχομένως αναπάντητο υπαρξιακό ερώτημα: «Γιατί εγώ είμαι εγώ;».</a:t>
            </a:r>
          </a:p>
          <a:p>
            <a:pPr algn="just"/>
            <a:endParaRPr lang="el-GR" dirty="0"/>
          </a:p>
          <a:p>
            <a:pPr marL="285750" indent="-285750" algn="just">
              <a:buFont typeface="Wingdings" panose="05000000000000000000" pitchFamily="2" charset="2"/>
              <a:buChar char="q"/>
            </a:pPr>
            <a:r>
              <a:rPr lang="el-GR" dirty="0"/>
              <a:t>Σύμφωνα με τον </a:t>
            </a:r>
            <a:r>
              <a:rPr lang="el-GR" dirty="0" err="1"/>
              <a:t>Ian</a:t>
            </a:r>
            <a:r>
              <a:rPr lang="el-GR" dirty="0"/>
              <a:t> </a:t>
            </a:r>
            <a:r>
              <a:rPr lang="el-GR" dirty="0" err="1"/>
              <a:t>Almond</a:t>
            </a:r>
            <a:r>
              <a:rPr lang="el-GR" dirty="0"/>
              <a:t> (2003: 76), το </a:t>
            </a:r>
            <a:r>
              <a:rPr lang="el-GR" i="1" dirty="0"/>
              <a:t>Λευκό Κάστρο</a:t>
            </a:r>
            <a:r>
              <a:rPr lang="el-GR" dirty="0"/>
              <a:t> φαίνεται να συνδυάζει τα νοητικά παιχνίδια του </a:t>
            </a:r>
            <a:r>
              <a:rPr lang="el-GR" dirty="0" err="1">
                <a:solidFill>
                  <a:srgbClr val="000000"/>
                </a:solidFill>
                <a:ea typeface="Calibri" panose="020F0502020204030204" pitchFamily="34" charset="0"/>
                <a:cs typeface="Times New Roman" panose="02020603050405020304" pitchFamily="18" charset="0"/>
              </a:rPr>
              <a:t>Jorge</a:t>
            </a:r>
            <a:r>
              <a:rPr lang="el-GR" dirty="0">
                <a:solidFill>
                  <a:srgbClr val="000000"/>
                </a:solidFill>
                <a:ea typeface="Calibri" panose="020F0502020204030204" pitchFamily="34" charset="0"/>
                <a:cs typeface="Times New Roman" panose="02020603050405020304" pitchFamily="18" charset="0"/>
              </a:rPr>
              <a:t> </a:t>
            </a:r>
            <a:r>
              <a:rPr lang="el-GR" dirty="0" err="1">
                <a:solidFill>
                  <a:srgbClr val="000000"/>
                </a:solidFill>
                <a:ea typeface="Calibri" panose="020F0502020204030204" pitchFamily="34" charset="0"/>
                <a:cs typeface="Times New Roman" panose="02020603050405020304" pitchFamily="18" charset="0"/>
              </a:rPr>
              <a:t>Luis</a:t>
            </a:r>
            <a:r>
              <a:rPr lang="el-GR" dirty="0">
                <a:solidFill>
                  <a:srgbClr val="000000"/>
                </a:solidFill>
                <a:ea typeface="Calibri" panose="020F0502020204030204" pitchFamily="34" charset="0"/>
                <a:cs typeface="Times New Roman" panose="02020603050405020304" pitchFamily="18" charset="0"/>
              </a:rPr>
              <a:t> </a:t>
            </a:r>
            <a:r>
              <a:rPr lang="el-GR" dirty="0" err="1">
                <a:solidFill>
                  <a:srgbClr val="000000"/>
                </a:solidFill>
                <a:ea typeface="Calibri" panose="020F0502020204030204" pitchFamily="34" charset="0"/>
                <a:cs typeface="Times New Roman" panose="02020603050405020304" pitchFamily="18" charset="0"/>
              </a:rPr>
              <a:t>Borges</a:t>
            </a:r>
            <a:r>
              <a:rPr lang="el-GR" dirty="0"/>
              <a:t>, τις αφηγηματικές τεχνικές του </a:t>
            </a:r>
            <a:r>
              <a:rPr lang="el-GR" dirty="0" err="1"/>
              <a:t>Ίταλο</a:t>
            </a:r>
            <a:r>
              <a:rPr lang="el-GR" dirty="0"/>
              <a:t> Καλβίνο και τη μεσαιωνική εσωτερικότητα του Ουμπέρτο </a:t>
            </a:r>
            <a:r>
              <a:rPr lang="el-GR" dirty="0" err="1"/>
              <a:t>Έκο</a:t>
            </a:r>
            <a:r>
              <a:rPr lang="el-GR" dirty="0"/>
              <a:t>, με τον κυνισμό και τη σάτιρα των τουρκικών θεσμών και εθίμων που χαρακτηρίζουν το έργο του </a:t>
            </a:r>
            <a:r>
              <a:rPr lang="el-GR" dirty="0" err="1"/>
              <a:t>Αζίζ</a:t>
            </a:r>
            <a:r>
              <a:rPr lang="el-GR" dirty="0"/>
              <a:t> </a:t>
            </a:r>
            <a:r>
              <a:rPr lang="el-GR" dirty="0" err="1"/>
              <a:t>Νεσίν</a:t>
            </a:r>
            <a:r>
              <a:rPr lang="el-GR" dirty="0"/>
              <a:t>.</a:t>
            </a:r>
          </a:p>
          <a:p>
            <a:pPr algn="just"/>
            <a:endParaRPr lang="el-GR" dirty="0">
              <a:ea typeface="Calibri" panose="020F0502020204030204" pitchFamily="34" charset="0"/>
              <a:cs typeface="NewBaskerville-Roman"/>
            </a:endParaRPr>
          </a:p>
        </p:txBody>
      </p:sp>
      <p:pic>
        <p:nvPicPr>
          <p:cNvPr id="7" name="Picture 2" descr="Το Λευκό Κάστρο / ORHAN PAMUK | Skroutz Βιβλία">
            <a:extLst>
              <a:ext uri="{FF2B5EF4-FFF2-40B4-BE49-F238E27FC236}">
                <a16:creationId xmlns:a16="http://schemas.microsoft.com/office/drawing/2014/main" id="{013DE2BD-8F23-0384-9F9F-9F62381E7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12960" y="151179"/>
            <a:ext cx="3150726" cy="6278642"/>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77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F3BC6-36BE-74D8-F8CA-34F08C95E2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9029FE-8CD9-05C7-EF96-D780C04E91A7}"/>
              </a:ext>
            </a:extLst>
          </p:cNvPr>
          <p:cNvSpPr txBox="1"/>
          <p:nvPr/>
        </p:nvSpPr>
        <p:spPr>
          <a:xfrm>
            <a:off x="7616597" y="1891408"/>
            <a:ext cx="6096000" cy="294183"/>
          </a:xfrm>
          <a:prstGeom prst="rect">
            <a:avLst/>
          </a:prstGeom>
          <a:noFill/>
        </p:spPr>
        <p:txBody>
          <a:bodyPr wrap="square">
            <a:spAutoFit/>
          </a:bodyPr>
          <a:lstStyle/>
          <a:p>
            <a:pPr indent="457200">
              <a:lnSpc>
                <a:spcPct val="115000"/>
              </a:lnSpc>
              <a:spcAft>
                <a:spcPts val="1000"/>
              </a:spcAft>
              <a:buNone/>
            </a:pPr>
            <a:endParaRPr lang="el-GR" sz="1200" dirty="0">
              <a:effectLst/>
              <a:ea typeface="Calibri" panose="020F0502020204030204" pitchFamily="34" charset="0"/>
              <a:cs typeface="Times New Roman" panose="02020603050405020304" pitchFamily="18" charset="0"/>
            </a:endParaRPr>
          </a:p>
        </p:txBody>
      </p:sp>
      <p:pic>
        <p:nvPicPr>
          <p:cNvPr id="4" name="Picture 2" descr="Το Λευκό Κάστρο / ORHAN PAMUK | Skroutz Βιβλία">
            <a:extLst>
              <a:ext uri="{FF2B5EF4-FFF2-40B4-BE49-F238E27FC236}">
                <a16:creationId xmlns:a16="http://schemas.microsoft.com/office/drawing/2014/main" id="{8332409E-D6A5-B93F-B4C5-35F0FA983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356066" y="762000"/>
            <a:ext cx="1603363" cy="5652495"/>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0AF88A8-7668-9FA5-58D3-E638CFA567A8}"/>
              </a:ext>
            </a:extLst>
          </p:cNvPr>
          <p:cNvSpPr/>
          <p:nvPr/>
        </p:nvSpPr>
        <p:spPr>
          <a:xfrm>
            <a:off x="3564799" y="102648"/>
            <a:ext cx="6858001" cy="58224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indent="457200" defTabSz="914400" eaLnBrk="0" fontAlgn="base" hangingPunct="0">
              <a:spcBef>
                <a:spcPct val="0"/>
              </a:spcBef>
              <a:spcAft>
                <a:spcPct val="0"/>
              </a:spcAft>
            </a:pPr>
            <a:r>
              <a:rPr lang="el-GR" altLang="el-G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ΙΙΙ.Ι. Το δείγμα της έρευνας Βιβλιογραφικές αναφορές </a:t>
            </a:r>
            <a:endParaRPr lang="el-GR" sz="2000" dirty="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F1161359-E44D-3226-9114-59D8CD3F7E46}"/>
              </a:ext>
            </a:extLst>
          </p:cNvPr>
          <p:cNvSpPr>
            <a:spLocks noChangeArrowheads="1"/>
          </p:cNvSpPr>
          <p:nvPr/>
        </p:nvSpPr>
        <p:spPr bwMode="auto">
          <a:xfrm>
            <a:off x="6520543" y="3928491"/>
            <a:ext cx="5671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0" name="Θέση υποσέλιδου 4">
            <a:extLst>
              <a:ext uri="{FF2B5EF4-FFF2-40B4-BE49-F238E27FC236}">
                <a16:creationId xmlns:a16="http://schemas.microsoft.com/office/drawing/2014/main" id="{49E3D33C-F1A1-B487-DCA6-10D48E968352}"/>
              </a:ext>
            </a:extLst>
          </p:cNvPr>
          <p:cNvSpPr>
            <a:spLocks noGrp="1"/>
          </p:cNvSpPr>
          <p:nvPr>
            <p:ph type="ftr" sz="quarter" idx="11"/>
          </p:nvPr>
        </p:nvSpPr>
        <p:spPr>
          <a:xfrm>
            <a:off x="2001616" y="1473794"/>
            <a:ext cx="9984366" cy="4940701"/>
          </a:xfrm>
          <a:solidFill>
            <a:schemeClr val="bg1"/>
          </a:solidFill>
          <a:ln w="57150">
            <a:solidFill>
              <a:schemeClr val="tx1"/>
            </a:solidFill>
          </a:ln>
        </p:spPr>
        <p:txBody>
          <a:bodyPr/>
          <a:lstStyle/>
          <a:p>
            <a:pPr marL="342900" indent="-342900" algn="l">
              <a:buFont typeface="Wingdings" panose="05000000000000000000" pitchFamily="2" charset="2"/>
              <a:buChar char="q"/>
            </a:pPr>
            <a:r>
              <a:rPr lang="el-GR" sz="2000" dirty="0" err="1">
                <a:solidFill>
                  <a:schemeClr val="tx1"/>
                </a:solidFill>
              </a:rPr>
              <a:t>Guardian</a:t>
            </a:r>
            <a:r>
              <a:rPr lang="el-GR" sz="2000" dirty="0">
                <a:solidFill>
                  <a:schemeClr val="tx1"/>
                </a:solidFill>
              </a:rPr>
              <a:t>, Τ. (2007, Δεκέμβριος 23). Ορχάν Παμούκ ανάμεσα σε δύο κόσμους. </a:t>
            </a:r>
            <a:r>
              <a:rPr lang="el-GR" sz="2000" i="1" dirty="0">
                <a:solidFill>
                  <a:schemeClr val="tx1"/>
                </a:solidFill>
              </a:rPr>
              <a:t>Η Καθημερινή</a:t>
            </a:r>
            <a:r>
              <a:rPr lang="el-GR" sz="2000" dirty="0">
                <a:solidFill>
                  <a:schemeClr val="tx1"/>
                </a:solidFill>
              </a:rPr>
              <a:t>. https://www.kathimerini.gr/culture/308396/orchan-pamoyk-anamesa-se-dyo-kosmoys/</a:t>
            </a:r>
            <a:endParaRPr lang="el-GR" sz="2000" i="1" dirty="0">
              <a:solidFill>
                <a:schemeClr val="tx1"/>
              </a:solidFill>
            </a:endParaRPr>
          </a:p>
          <a:p>
            <a:pPr marL="342900" indent="-342900" algn="l">
              <a:buFont typeface="Wingdings" panose="05000000000000000000" pitchFamily="2" charset="2"/>
              <a:buChar char="q"/>
            </a:pPr>
            <a:r>
              <a:rPr lang="el-GR" sz="2000" dirty="0" err="1">
                <a:solidFill>
                  <a:schemeClr val="tx1"/>
                </a:solidFill>
              </a:rPr>
              <a:t>Κουζέλη</a:t>
            </a:r>
            <a:r>
              <a:rPr lang="el-GR" sz="2000" dirty="0">
                <a:solidFill>
                  <a:schemeClr val="tx1"/>
                </a:solidFill>
              </a:rPr>
              <a:t>, Λ. (2010, Δεκέμβριος 5). ΑΥΤΟΒΙΟΓΡΑΦΙΑ Ο Παμούκ διά χειρός Παμούκ. </a:t>
            </a:r>
            <a:r>
              <a:rPr lang="el-GR" sz="2000" i="1" dirty="0">
                <a:solidFill>
                  <a:schemeClr val="tx1"/>
                </a:solidFill>
              </a:rPr>
              <a:t>Το Βήμα</a:t>
            </a:r>
            <a:r>
              <a:rPr lang="el-GR" sz="2000" dirty="0">
                <a:solidFill>
                  <a:schemeClr val="tx1"/>
                </a:solidFill>
              </a:rPr>
              <a:t>. tovima.gr</a:t>
            </a:r>
          </a:p>
          <a:p>
            <a:pPr marL="342900" indent="-342900" algn="l">
              <a:buFont typeface="Wingdings" panose="05000000000000000000" pitchFamily="2" charset="2"/>
              <a:buChar char="q"/>
            </a:pPr>
            <a:r>
              <a:rPr lang="el-GR" sz="2000" dirty="0">
                <a:solidFill>
                  <a:schemeClr val="tx1"/>
                </a:solidFill>
              </a:rPr>
              <a:t>Παμούκ, Ο. (2005) </a:t>
            </a:r>
            <a:r>
              <a:rPr lang="el-GR" sz="2000" i="1" dirty="0">
                <a:solidFill>
                  <a:schemeClr val="tx1"/>
                </a:solidFill>
              </a:rPr>
              <a:t>Το λευκό κάστρο</a:t>
            </a:r>
            <a:r>
              <a:rPr lang="el-GR" sz="2000" dirty="0">
                <a:solidFill>
                  <a:schemeClr val="tx1"/>
                </a:solidFill>
              </a:rPr>
              <a:t>.(μετάφραση) Γιώργος </a:t>
            </a:r>
            <a:r>
              <a:rPr lang="el-GR" sz="2000" dirty="0" err="1">
                <a:solidFill>
                  <a:schemeClr val="tx1"/>
                </a:solidFill>
              </a:rPr>
              <a:t>Σαλακίδης</a:t>
            </a:r>
            <a:r>
              <a:rPr lang="el-GR" sz="2000" dirty="0">
                <a:solidFill>
                  <a:schemeClr val="tx1"/>
                </a:solidFill>
              </a:rPr>
              <a:t>. Αθήνα : Ωκεανίδα.</a:t>
            </a:r>
          </a:p>
          <a:p>
            <a:pPr marL="342900" indent="-342900" algn="l">
              <a:buFont typeface="Wingdings" panose="05000000000000000000" pitchFamily="2" charset="2"/>
              <a:buChar char="q"/>
            </a:pPr>
            <a:r>
              <a:rPr lang="el-GR" sz="2000" dirty="0">
                <a:solidFill>
                  <a:schemeClr val="tx1"/>
                </a:solidFill>
              </a:rPr>
              <a:t>Παμούκ, Ο. (2020). </a:t>
            </a:r>
            <a:r>
              <a:rPr lang="el-GR" sz="2000" i="1" dirty="0">
                <a:solidFill>
                  <a:schemeClr val="tx1"/>
                </a:solidFill>
              </a:rPr>
              <a:t>Ιστανμπούλ. Πόλη και αναμνήσεις</a:t>
            </a:r>
            <a:r>
              <a:rPr lang="el-GR" sz="2000" dirty="0">
                <a:solidFill>
                  <a:schemeClr val="tx1"/>
                </a:solidFill>
              </a:rPr>
              <a:t> (Σ. </a:t>
            </a:r>
            <a:r>
              <a:rPr lang="el-GR" sz="2000" dirty="0" err="1">
                <a:solidFill>
                  <a:schemeClr val="tx1"/>
                </a:solidFill>
              </a:rPr>
              <a:t>Βρετού</a:t>
            </a:r>
            <a:r>
              <a:rPr lang="el-GR" sz="2000" dirty="0">
                <a:solidFill>
                  <a:schemeClr val="tx1"/>
                </a:solidFill>
              </a:rPr>
              <a:t>, Μετ.). Εκδόσεις Πατάκη. </a:t>
            </a:r>
          </a:p>
          <a:p>
            <a:pPr algn="l"/>
            <a:endParaRPr lang="el-GR" sz="2000" dirty="0">
              <a:solidFill>
                <a:schemeClr val="tx1"/>
              </a:solidFill>
            </a:endParaRPr>
          </a:p>
          <a:p>
            <a:pPr marL="342900" indent="-342900" algn="l">
              <a:buFont typeface="Wingdings" panose="05000000000000000000" pitchFamily="2" charset="2"/>
              <a:buChar char="q"/>
            </a:pPr>
            <a:endParaRPr lang="el-GR" sz="2000" dirty="0">
              <a:solidFill>
                <a:schemeClr val="tx1"/>
              </a:solidFill>
            </a:endParaRPr>
          </a:p>
          <a:p>
            <a:endParaRPr lang="el-GR" sz="2000" b="1" dirty="0">
              <a:solidFill>
                <a:schemeClr val="tx1"/>
              </a:solidFill>
            </a:endParaRPr>
          </a:p>
        </p:txBody>
      </p:sp>
    </p:spTree>
    <p:extLst>
      <p:ext uri="{BB962C8B-B14F-4D97-AF65-F5344CB8AC3E}">
        <p14:creationId xmlns:p14="http://schemas.microsoft.com/office/powerpoint/2010/main" val="122962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5D9E26-69D9-C2BA-EA3A-62151A966EE5}"/>
              </a:ext>
            </a:extLst>
          </p:cNvPr>
          <p:cNvSpPr>
            <a:spLocks noGrp="1"/>
          </p:cNvSpPr>
          <p:nvPr>
            <p:ph type="title"/>
          </p:nvPr>
        </p:nvSpPr>
        <p:spPr>
          <a:xfrm>
            <a:off x="0" y="0"/>
            <a:ext cx="12192000" cy="6858000"/>
          </a:xfrm>
          <a:solidFill>
            <a:schemeClr val="bg1">
              <a:lumMod val="95000"/>
            </a:schemeClr>
          </a:solidFill>
          <a:ln>
            <a:solidFill>
              <a:schemeClr val="tx1">
                <a:lumMod val="95000"/>
                <a:lumOff val="5000"/>
              </a:schemeClr>
            </a:solidFill>
          </a:ln>
        </p:spPr>
        <p:txBody>
          <a:bodyPr/>
          <a:lstStyle/>
          <a:p>
            <a:pPr algn="ctr"/>
            <a:r>
              <a:rPr lang="el-GR" dirty="0"/>
              <a:t>ΠΑΡΑΡΤΗΜΑ</a:t>
            </a:r>
          </a:p>
        </p:txBody>
      </p:sp>
    </p:spTree>
    <p:extLst>
      <p:ext uri="{BB962C8B-B14F-4D97-AF65-F5344CB8AC3E}">
        <p14:creationId xmlns:p14="http://schemas.microsoft.com/office/powerpoint/2010/main" val="2372887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3A933D4-0874-E87B-2E0F-050E77431028}"/>
              </a:ext>
            </a:extLst>
          </p:cNvPr>
          <p:cNvPicPr>
            <a:picLocks noChangeAspect="1"/>
          </p:cNvPicPr>
          <p:nvPr/>
        </p:nvPicPr>
        <p:blipFill>
          <a:blip r:embed="rId2"/>
          <a:srcRect b="43709"/>
          <a:stretch>
            <a:fillRect/>
          </a:stretch>
        </p:blipFill>
        <p:spPr>
          <a:xfrm>
            <a:off x="344260" y="232002"/>
            <a:ext cx="11249025" cy="584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a:extLst>
              <a:ext uri="{FF2B5EF4-FFF2-40B4-BE49-F238E27FC236}">
                <a16:creationId xmlns:a16="http://schemas.microsoft.com/office/drawing/2014/main" id="{D9660307-2616-22EF-A81F-2456F5A17D37}"/>
              </a:ext>
            </a:extLst>
          </p:cNvPr>
          <p:cNvPicPr>
            <a:picLocks noChangeAspect="1"/>
          </p:cNvPicPr>
          <p:nvPr/>
        </p:nvPicPr>
        <p:blipFill>
          <a:blip r:embed="rId3"/>
          <a:stretch>
            <a:fillRect/>
          </a:stretch>
        </p:blipFill>
        <p:spPr>
          <a:xfrm>
            <a:off x="2981160" y="1074662"/>
            <a:ext cx="5901583" cy="5630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112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92E1DB6-FB91-9383-86FE-F9133F45BB8C}"/>
              </a:ext>
            </a:extLst>
          </p:cNvPr>
          <p:cNvPicPr>
            <a:picLocks noChangeAspect="1"/>
          </p:cNvPicPr>
          <p:nvPr/>
        </p:nvPicPr>
        <p:blipFill>
          <a:blip r:embed="rId2"/>
          <a:srcRect b="13165"/>
          <a:stretch>
            <a:fillRect/>
          </a:stretch>
        </p:blipFill>
        <p:spPr>
          <a:xfrm>
            <a:off x="6096000" y="760153"/>
            <a:ext cx="5087711" cy="5337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Εικόνα 6">
            <a:extLst>
              <a:ext uri="{FF2B5EF4-FFF2-40B4-BE49-F238E27FC236}">
                <a16:creationId xmlns:a16="http://schemas.microsoft.com/office/drawing/2014/main" id="{5C366D1B-ED8E-B355-4330-4EE155795A27}"/>
              </a:ext>
            </a:extLst>
          </p:cNvPr>
          <p:cNvPicPr>
            <a:picLocks noChangeAspect="1"/>
          </p:cNvPicPr>
          <p:nvPr/>
        </p:nvPicPr>
        <p:blipFill>
          <a:blip r:embed="rId3"/>
          <a:stretch>
            <a:fillRect/>
          </a:stretch>
        </p:blipFill>
        <p:spPr>
          <a:xfrm>
            <a:off x="567351" y="1010524"/>
            <a:ext cx="5281762" cy="263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Εικόνα 8">
            <a:extLst>
              <a:ext uri="{FF2B5EF4-FFF2-40B4-BE49-F238E27FC236}">
                <a16:creationId xmlns:a16="http://schemas.microsoft.com/office/drawing/2014/main" id="{4E1F070E-2185-AFED-E279-7CFBCC6FEBA1}"/>
              </a:ext>
            </a:extLst>
          </p:cNvPr>
          <p:cNvPicPr>
            <a:picLocks noChangeAspect="1"/>
          </p:cNvPicPr>
          <p:nvPr/>
        </p:nvPicPr>
        <p:blipFill>
          <a:blip r:embed="rId4"/>
          <a:srcRect b="25980"/>
          <a:stretch>
            <a:fillRect/>
          </a:stretch>
        </p:blipFill>
        <p:spPr>
          <a:xfrm>
            <a:off x="638938" y="4205818"/>
            <a:ext cx="5210175" cy="1247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0018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67AA961-310B-3786-A221-226DDE9A3B01}"/>
              </a:ext>
            </a:extLst>
          </p:cNvPr>
          <p:cNvPicPr>
            <a:picLocks noChangeAspect="1"/>
          </p:cNvPicPr>
          <p:nvPr/>
        </p:nvPicPr>
        <p:blipFill>
          <a:blip r:embed="rId2"/>
          <a:srcRect r="10080"/>
          <a:stretch>
            <a:fillRect/>
          </a:stretch>
        </p:blipFill>
        <p:spPr>
          <a:xfrm>
            <a:off x="6662057" y="376237"/>
            <a:ext cx="5061857" cy="6105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8CDDEBBE-0519-8C7C-4A7D-AD01589A83D6}"/>
              </a:ext>
            </a:extLst>
          </p:cNvPr>
          <p:cNvPicPr>
            <a:picLocks noChangeAspect="1"/>
          </p:cNvPicPr>
          <p:nvPr/>
        </p:nvPicPr>
        <p:blipFill>
          <a:blip r:embed="rId3"/>
          <a:stretch>
            <a:fillRect/>
          </a:stretch>
        </p:blipFill>
        <p:spPr>
          <a:xfrm>
            <a:off x="468086" y="419099"/>
            <a:ext cx="5972175"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5601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D1143A9-F451-E5D6-39FD-FF603E012699}"/>
              </a:ext>
            </a:extLst>
          </p:cNvPr>
          <p:cNvPicPr>
            <a:picLocks noChangeAspect="1"/>
          </p:cNvPicPr>
          <p:nvPr/>
        </p:nvPicPr>
        <p:blipFill>
          <a:blip r:embed="rId2"/>
          <a:stretch>
            <a:fillRect/>
          </a:stretch>
        </p:blipFill>
        <p:spPr>
          <a:xfrm>
            <a:off x="6330724" y="206828"/>
            <a:ext cx="5082268" cy="6444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3120A8B0-1B49-7CA2-ABF8-51F762A42315}"/>
              </a:ext>
            </a:extLst>
          </p:cNvPr>
          <p:cNvPicPr>
            <a:picLocks noChangeAspect="1"/>
          </p:cNvPicPr>
          <p:nvPr/>
        </p:nvPicPr>
        <p:blipFill>
          <a:blip r:embed="rId3"/>
          <a:stretch>
            <a:fillRect/>
          </a:stretch>
        </p:blipFill>
        <p:spPr>
          <a:xfrm>
            <a:off x="186418" y="280646"/>
            <a:ext cx="5909582" cy="6296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9630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B743EEC-9475-F339-5769-E5D2BBC49856}"/>
              </a:ext>
            </a:extLst>
          </p:cNvPr>
          <p:cNvPicPr>
            <a:picLocks noChangeAspect="1"/>
          </p:cNvPicPr>
          <p:nvPr/>
        </p:nvPicPr>
        <p:blipFill>
          <a:blip r:embed="rId2"/>
          <a:stretch>
            <a:fillRect/>
          </a:stretch>
        </p:blipFill>
        <p:spPr>
          <a:xfrm>
            <a:off x="6096000" y="482304"/>
            <a:ext cx="5257800" cy="5893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a:extLst>
              <a:ext uri="{FF2B5EF4-FFF2-40B4-BE49-F238E27FC236}">
                <a16:creationId xmlns:a16="http://schemas.microsoft.com/office/drawing/2014/main" id="{FCEECE1B-D6E8-4A88-0AD1-374471CFFD34}"/>
              </a:ext>
            </a:extLst>
          </p:cNvPr>
          <p:cNvPicPr>
            <a:picLocks noChangeAspect="1"/>
          </p:cNvPicPr>
          <p:nvPr/>
        </p:nvPicPr>
        <p:blipFill>
          <a:blip r:embed="rId3"/>
          <a:stretch>
            <a:fillRect/>
          </a:stretch>
        </p:blipFill>
        <p:spPr>
          <a:xfrm>
            <a:off x="363541" y="274864"/>
            <a:ext cx="5395001" cy="6308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37960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F194353-4FAD-1ED5-2D9D-63DCF7B7B957}"/>
              </a:ext>
            </a:extLst>
          </p:cNvPr>
          <p:cNvPicPr>
            <a:picLocks noChangeAspect="1"/>
          </p:cNvPicPr>
          <p:nvPr/>
        </p:nvPicPr>
        <p:blipFill>
          <a:blip r:embed="rId2"/>
          <a:srcRect b="47782"/>
          <a:stretch>
            <a:fillRect/>
          </a:stretch>
        </p:blipFill>
        <p:spPr>
          <a:xfrm>
            <a:off x="2071687" y="4158342"/>
            <a:ext cx="4867275" cy="2484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a:extLst>
              <a:ext uri="{FF2B5EF4-FFF2-40B4-BE49-F238E27FC236}">
                <a16:creationId xmlns:a16="http://schemas.microsoft.com/office/drawing/2014/main" id="{96E28A4E-619B-F49D-E596-BAA04288C88E}"/>
              </a:ext>
            </a:extLst>
          </p:cNvPr>
          <p:cNvPicPr>
            <a:picLocks noChangeAspect="1"/>
          </p:cNvPicPr>
          <p:nvPr/>
        </p:nvPicPr>
        <p:blipFill>
          <a:blip r:embed="rId3"/>
          <a:stretch>
            <a:fillRect/>
          </a:stretch>
        </p:blipFill>
        <p:spPr>
          <a:xfrm>
            <a:off x="7196136" y="3707430"/>
            <a:ext cx="4352925" cy="267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C91BF71A-C54F-45C7-EF41-2074549D77CA}"/>
              </a:ext>
            </a:extLst>
          </p:cNvPr>
          <p:cNvPicPr>
            <a:picLocks noChangeAspect="1"/>
          </p:cNvPicPr>
          <p:nvPr/>
        </p:nvPicPr>
        <p:blipFill>
          <a:blip r:embed="rId2"/>
          <a:srcRect t="49253"/>
          <a:stretch>
            <a:fillRect/>
          </a:stretch>
        </p:blipFill>
        <p:spPr>
          <a:xfrm>
            <a:off x="7167562" y="192378"/>
            <a:ext cx="4867275" cy="2958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Εικόνα 3">
            <a:extLst>
              <a:ext uri="{FF2B5EF4-FFF2-40B4-BE49-F238E27FC236}">
                <a16:creationId xmlns:a16="http://schemas.microsoft.com/office/drawing/2014/main" id="{37A8A648-0554-6D60-2972-40B0C9C48E4D}"/>
              </a:ext>
            </a:extLst>
          </p:cNvPr>
          <p:cNvPicPr>
            <a:picLocks noChangeAspect="1"/>
          </p:cNvPicPr>
          <p:nvPr/>
        </p:nvPicPr>
        <p:blipFill>
          <a:blip r:embed="rId4"/>
          <a:srcRect l="31792" t="41067" r="11679"/>
          <a:stretch>
            <a:fillRect/>
          </a:stretch>
        </p:blipFill>
        <p:spPr>
          <a:xfrm>
            <a:off x="385763" y="1848705"/>
            <a:ext cx="5653670" cy="2110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Εικόνα 5">
            <a:extLst>
              <a:ext uri="{FF2B5EF4-FFF2-40B4-BE49-F238E27FC236}">
                <a16:creationId xmlns:a16="http://schemas.microsoft.com/office/drawing/2014/main" id="{8F78FCA1-8BC7-25CF-D3B7-AFCAE903838F}"/>
              </a:ext>
            </a:extLst>
          </p:cNvPr>
          <p:cNvPicPr>
            <a:picLocks noChangeAspect="1"/>
          </p:cNvPicPr>
          <p:nvPr/>
        </p:nvPicPr>
        <p:blipFill>
          <a:blip r:embed="rId4"/>
          <a:srcRect l="12558" r="11828" b="54055"/>
          <a:stretch>
            <a:fillRect/>
          </a:stretch>
        </p:blipFill>
        <p:spPr>
          <a:xfrm>
            <a:off x="247434" y="215492"/>
            <a:ext cx="6691528" cy="1455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Εικόνα 6">
            <a:extLst>
              <a:ext uri="{FF2B5EF4-FFF2-40B4-BE49-F238E27FC236}">
                <a16:creationId xmlns:a16="http://schemas.microsoft.com/office/drawing/2014/main" id="{C9B18C47-C57C-F45C-AF22-A7BD47E42807}"/>
              </a:ext>
            </a:extLst>
          </p:cNvPr>
          <p:cNvPicPr>
            <a:picLocks noChangeAspect="1"/>
          </p:cNvPicPr>
          <p:nvPr/>
        </p:nvPicPr>
        <p:blipFill>
          <a:blip r:embed="rId5"/>
          <a:stretch>
            <a:fillRect/>
          </a:stretch>
        </p:blipFill>
        <p:spPr>
          <a:xfrm>
            <a:off x="95034" y="5186524"/>
            <a:ext cx="1567080" cy="1455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495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9A2EDF2-64B7-1D79-E3CA-A218A4E41052}"/>
              </a:ext>
            </a:extLst>
          </p:cNvPr>
          <p:cNvPicPr>
            <a:picLocks noChangeAspect="1"/>
          </p:cNvPicPr>
          <p:nvPr/>
        </p:nvPicPr>
        <p:blipFill>
          <a:blip r:embed="rId2"/>
          <a:stretch>
            <a:fillRect/>
          </a:stretch>
        </p:blipFill>
        <p:spPr>
          <a:xfrm>
            <a:off x="278947" y="325890"/>
            <a:ext cx="4514850" cy="3876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a:extLst>
              <a:ext uri="{FF2B5EF4-FFF2-40B4-BE49-F238E27FC236}">
                <a16:creationId xmlns:a16="http://schemas.microsoft.com/office/drawing/2014/main" id="{B07DE582-765B-2A8F-AADD-25899E6F31A1}"/>
              </a:ext>
            </a:extLst>
          </p:cNvPr>
          <p:cNvPicPr>
            <a:picLocks noChangeAspect="1"/>
          </p:cNvPicPr>
          <p:nvPr/>
        </p:nvPicPr>
        <p:blipFill>
          <a:blip r:embed="rId3"/>
          <a:stretch>
            <a:fillRect/>
          </a:stretch>
        </p:blipFill>
        <p:spPr>
          <a:xfrm>
            <a:off x="278947" y="4202565"/>
            <a:ext cx="4514850" cy="140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Εικόνα 6">
            <a:extLst>
              <a:ext uri="{FF2B5EF4-FFF2-40B4-BE49-F238E27FC236}">
                <a16:creationId xmlns:a16="http://schemas.microsoft.com/office/drawing/2014/main" id="{BCBDBDBE-4FBE-EB17-7DC6-E0CFC67F2215}"/>
              </a:ext>
            </a:extLst>
          </p:cNvPr>
          <p:cNvPicPr>
            <a:picLocks noChangeAspect="1"/>
          </p:cNvPicPr>
          <p:nvPr/>
        </p:nvPicPr>
        <p:blipFill>
          <a:blip r:embed="rId4"/>
          <a:stretch>
            <a:fillRect/>
          </a:stretch>
        </p:blipFill>
        <p:spPr>
          <a:xfrm>
            <a:off x="5310171" y="108857"/>
            <a:ext cx="4489029" cy="6466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4764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5BE8FA3-C22C-B7B3-E9DE-B7C4F13FD3AD}"/>
              </a:ext>
            </a:extLst>
          </p:cNvPr>
          <p:cNvPicPr>
            <a:picLocks noChangeAspect="1"/>
          </p:cNvPicPr>
          <p:nvPr/>
        </p:nvPicPr>
        <p:blipFill>
          <a:blip r:embed="rId2"/>
          <a:srcRect r="7920"/>
          <a:stretch>
            <a:fillRect/>
          </a:stretch>
        </p:blipFill>
        <p:spPr>
          <a:xfrm>
            <a:off x="194582" y="762000"/>
            <a:ext cx="4192361"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a:extLst>
              <a:ext uri="{FF2B5EF4-FFF2-40B4-BE49-F238E27FC236}">
                <a16:creationId xmlns:a16="http://schemas.microsoft.com/office/drawing/2014/main" id="{707C7E94-61A7-73FC-B169-CE811969B275}"/>
              </a:ext>
            </a:extLst>
          </p:cNvPr>
          <p:cNvPicPr>
            <a:picLocks noChangeAspect="1"/>
          </p:cNvPicPr>
          <p:nvPr/>
        </p:nvPicPr>
        <p:blipFill>
          <a:blip r:embed="rId3"/>
          <a:srcRect r="15744"/>
          <a:stretch>
            <a:fillRect/>
          </a:stretch>
        </p:blipFill>
        <p:spPr>
          <a:xfrm>
            <a:off x="4543085" y="381000"/>
            <a:ext cx="3261974" cy="624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Εικόνα 6">
            <a:extLst>
              <a:ext uri="{FF2B5EF4-FFF2-40B4-BE49-F238E27FC236}">
                <a16:creationId xmlns:a16="http://schemas.microsoft.com/office/drawing/2014/main" id="{10626C86-C2A4-B9E7-036D-03EF6780F6CD}"/>
              </a:ext>
            </a:extLst>
          </p:cNvPr>
          <p:cNvPicPr>
            <a:picLocks noChangeAspect="1"/>
          </p:cNvPicPr>
          <p:nvPr/>
        </p:nvPicPr>
        <p:blipFill>
          <a:blip r:embed="rId4"/>
          <a:srcRect t="1897" r="5562"/>
          <a:stretch>
            <a:fillRect/>
          </a:stretch>
        </p:blipFill>
        <p:spPr>
          <a:xfrm>
            <a:off x="8093089" y="193221"/>
            <a:ext cx="3696139" cy="6471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10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7532C8-D294-7034-A036-9480264D5266}"/>
              </a:ext>
            </a:extLst>
          </p:cNvPr>
          <p:cNvSpPr txBox="1"/>
          <p:nvPr/>
        </p:nvSpPr>
        <p:spPr>
          <a:xfrm>
            <a:off x="4625678" y="386919"/>
            <a:ext cx="7316700" cy="923330"/>
          </a:xfrm>
          <a:prstGeom prst="rect">
            <a:avLst/>
          </a:prstGeom>
          <a:solidFill>
            <a:schemeClr val="bg1"/>
          </a:solidFill>
          <a:ln w="38100">
            <a:solidFill>
              <a:schemeClr val="tx1"/>
            </a:solidFill>
          </a:ln>
        </p:spPr>
        <p:txBody>
          <a:bodyPr wrap="square">
            <a:spAutoFit/>
          </a:bodyPr>
          <a:lstStyle/>
          <a:p>
            <a:pPr marL="285750" indent="-285750" algn="just">
              <a:buFont typeface="Wingdings" panose="05000000000000000000" pitchFamily="2" charset="2"/>
              <a:buChar char="q"/>
            </a:pPr>
            <a:r>
              <a:rPr lang="el-GR" b="1" dirty="0">
                <a:solidFill>
                  <a:srgbClr val="0A0A0A"/>
                </a:solidFill>
              </a:rPr>
              <a:t>Η</a:t>
            </a:r>
            <a:r>
              <a:rPr lang="el-GR" b="1" i="0" dirty="0">
                <a:solidFill>
                  <a:srgbClr val="0A0A0A"/>
                </a:solidFill>
                <a:effectLst/>
              </a:rPr>
              <a:t> επισήμανση του </a:t>
            </a:r>
            <a:r>
              <a:rPr lang="el-GR" b="1" i="0" dirty="0" err="1">
                <a:solidFill>
                  <a:srgbClr val="0A0A0A"/>
                </a:solidFill>
                <a:effectLst/>
              </a:rPr>
              <a:t>Ηρ</a:t>
            </a:r>
            <a:r>
              <a:rPr lang="el-GR" b="1" i="0" dirty="0">
                <a:solidFill>
                  <a:srgbClr val="0A0A0A"/>
                </a:solidFill>
                <a:effectLst/>
              </a:rPr>
              <a:t>. </a:t>
            </a:r>
            <a:r>
              <a:rPr lang="el-GR" b="1" i="0" dirty="0" err="1">
                <a:solidFill>
                  <a:srgbClr val="0A0A0A"/>
                </a:solidFill>
                <a:effectLst/>
              </a:rPr>
              <a:t>Μήλλα</a:t>
            </a:r>
            <a:r>
              <a:rPr lang="el-GR" b="1" i="0" dirty="0">
                <a:solidFill>
                  <a:srgbClr val="0A0A0A"/>
                </a:solidFill>
                <a:effectLst/>
              </a:rPr>
              <a:t> σχετικά με το "Λευκό Κάστρο" αποκτά ακόμη μεγαλύτερη βαρύτητα στις μέρες μας, καθώς παρατηρείται μια έξαρση των εθνικιστικών τάσεων:</a:t>
            </a:r>
            <a:endParaRPr lang="el-GR" b="1" dirty="0"/>
          </a:p>
        </p:txBody>
      </p:sp>
      <p:sp>
        <p:nvSpPr>
          <p:cNvPr id="6" name="TextBox 5">
            <a:extLst>
              <a:ext uri="{FF2B5EF4-FFF2-40B4-BE49-F238E27FC236}">
                <a16:creationId xmlns:a16="http://schemas.microsoft.com/office/drawing/2014/main" id="{0A3B0FAB-DCA6-AFD6-3F4E-5711CA7DAF47}"/>
              </a:ext>
            </a:extLst>
          </p:cNvPr>
          <p:cNvSpPr txBox="1"/>
          <p:nvPr/>
        </p:nvSpPr>
        <p:spPr>
          <a:xfrm>
            <a:off x="4931229" y="1923251"/>
            <a:ext cx="6705599" cy="1477328"/>
          </a:xfrm>
          <a:prstGeom prst="rect">
            <a:avLst/>
          </a:prstGeom>
          <a:solidFill>
            <a:schemeClr val="bg1"/>
          </a:solidFill>
          <a:ln w="38100">
            <a:solidFill>
              <a:schemeClr val="tx1"/>
            </a:solidFill>
          </a:ln>
        </p:spPr>
        <p:txBody>
          <a:bodyPr wrap="square">
            <a:spAutoFit/>
          </a:bodyPr>
          <a:lstStyle/>
          <a:p>
            <a:pPr algn="just">
              <a:spcAft>
                <a:spcPts val="1000"/>
              </a:spcAft>
              <a:buNone/>
            </a:pPr>
            <a:r>
              <a:rPr lang="el-GR" dirty="0">
                <a:solidFill>
                  <a:srgbClr val="000000"/>
                </a:solidFill>
                <a:ea typeface="Times New Roman" panose="02020603050405020304" pitchFamily="18" charset="0"/>
                <a:cs typeface="Times New Roman" panose="02020603050405020304" pitchFamily="18" charset="0"/>
              </a:rPr>
              <a:t>[…] </a:t>
            </a:r>
            <a:r>
              <a:rPr lang="el-GR" sz="1800" dirty="0">
                <a:solidFill>
                  <a:srgbClr val="000000"/>
                </a:solidFill>
                <a:effectLst/>
                <a:ea typeface="Times New Roman" panose="02020603050405020304" pitchFamily="18" charset="0"/>
                <a:cs typeface="Times New Roman" panose="02020603050405020304" pitchFamily="18" charset="0"/>
              </a:rPr>
              <a:t>Στο  </a:t>
            </a:r>
            <a:r>
              <a:rPr lang="el-GR" sz="1800" i="1" dirty="0">
                <a:solidFill>
                  <a:srgbClr val="000000"/>
                </a:solidFill>
                <a:effectLst/>
                <a:ea typeface="Times New Roman" panose="02020603050405020304" pitchFamily="18" charset="0"/>
                <a:cs typeface="Times New Roman" panose="02020603050405020304" pitchFamily="18" charset="0"/>
              </a:rPr>
              <a:t>Λευκό Κάστρο</a:t>
            </a:r>
            <a:r>
              <a:rPr lang="el-GR" sz="1800" dirty="0">
                <a:solidFill>
                  <a:srgbClr val="000000"/>
                </a:solidFill>
                <a:effectLst/>
                <a:ea typeface="Times New Roman" panose="02020603050405020304" pitchFamily="18" charset="0"/>
                <a:cs typeface="Times New Roman" panose="02020603050405020304" pitchFamily="18" charset="0"/>
              </a:rPr>
              <a:t>, π.χ., η θέση  ότι  ένας «δυτικός» και ένας «από την  ανατολή» αλλάζουν  θέση  με ένα «φυσιολογικό» τρόπο φέρει  το μήνυμα ότι- παρά την αντίθεση  πολλών  εθνικιστών –  αυτές  οι διακρίσεις  και αποκλίσεις  είναι τεχνητές. (Ηρακλής </a:t>
            </a:r>
            <a:r>
              <a:rPr lang="el-GR" sz="1800" dirty="0" err="1">
                <a:solidFill>
                  <a:srgbClr val="000000"/>
                </a:solidFill>
                <a:effectLst/>
                <a:ea typeface="Times New Roman" panose="02020603050405020304" pitchFamily="18" charset="0"/>
                <a:cs typeface="Times New Roman" panose="02020603050405020304" pitchFamily="18" charset="0"/>
              </a:rPr>
              <a:t>Μήλλας</a:t>
            </a:r>
            <a:r>
              <a:rPr lang="el-GR" sz="1800" dirty="0">
                <a:solidFill>
                  <a:srgbClr val="000000"/>
                </a:solidFill>
                <a:effectLst/>
                <a:ea typeface="Times New Roman" panose="02020603050405020304" pitchFamily="18" charset="0"/>
                <a:cs typeface="Times New Roman" panose="02020603050405020304" pitchFamily="18" charset="0"/>
              </a:rPr>
              <a:t>, 2012, 101)</a:t>
            </a:r>
            <a:endParaRPr lang="el-GR" sz="1600" dirty="0">
              <a:effectLst/>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A4140845-0DCA-CB63-5AF3-375E3887A0D2}"/>
              </a:ext>
            </a:extLst>
          </p:cNvPr>
          <p:cNvSpPr>
            <a:spLocks noChangeArrowheads="1"/>
          </p:cNvSpPr>
          <p:nvPr/>
        </p:nvSpPr>
        <p:spPr bwMode="auto">
          <a:xfrm rot="10800000" flipV="1">
            <a:off x="4625678" y="4213830"/>
            <a:ext cx="7316700" cy="2215991"/>
          </a:xfrm>
          <a:prstGeom prst="rect">
            <a:avLst/>
          </a:prstGeom>
          <a:solidFill>
            <a:schemeClr val="bg1"/>
          </a:solidFill>
          <a:ln w="38100">
            <a:solidFill>
              <a:schemeClr val="tx1"/>
            </a:solidFill>
          </a:ln>
          <a:effectLst/>
        </p:spPr>
        <p:txBody>
          <a:bodyPr vert="horz" wrap="square" lIns="91440" tIns="0" rIns="91440" bIns="0" numCol="1" anchor="ctr" anchorCtr="0" compatLnSpc="1">
            <a:prstTxWarp prst="textNoShape">
              <a:avLst/>
            </a:prstTxWarp>
            <a:spAutoFit/>
          </a:bodyPr>
          <a:lstStyle/>
          <a:p>
            <a:pPr marL="285750" lvl="0" indent="-285750" algn="just" eaLnBrk="0" fontAlgn="base" hangingPunct="0">
              <a:spcBef>
                <a:spcPct val="0"/>
              </a:spcBef>
              <a:spcAft>
                <a:spcPct val="0"/>
              </a:spcAft>
              <a:buFont typeface="Wingdings" panose="05000000000000000000" pitchFamily="2" charset="2"/>
              <a:buChar char="q"/>
            </a:pPr>
            <a:r>
              <a:rPr lang="el-GR" altLang="el-GR" dirty="0"/>
              <a:t>Η </a:t>
            </a:r>
            <a:r>
              <a:rPr kumimoji="0" lang="el-GR" altLang="el-GR" b="0" i="0" u="none" strike="noStrike" cap="none" normalizeH="0" baseline="0" dirty="0">
                <a:ln>
                  <a:noFill/>
                </a:ln>
                <a:solidFill>
                  <a:schemeClr val="tx1"/>
                </a:solidFill>
                <a:effectLst/>
              </a:rPr>
              <a:t>παρούσα μελέτη επιδιώκει να αναδείξει πώς οι διαφορετικοί τροπισμοί της "λογοτεχνίας του Άλλου" φέρνουν στο φως κρυμμένες πτυχές και επιρροές στην πολιτισμική ταυτότητα, οι οποίες προκύπτουν μέσα από διαπολιτισμικές συναντήσεις και  </a:t>
            </a:r>
            <a:r>
              <a:rPr lang="el-GR" dirty="0">
                <a:solidFill>
                  <a:srgbClr val="000000"/>
                </a:solidFill>
                <a:ea typeface="Calibri" panose="020F0502020204030204" pitchFamily="34" charset="0"/>
                <a:cs typeface="Times New Roman" panose="02020603050405020304" pitchFamily="18" charset="0"/>
              </a:rPr>
              <a:t>στοιχεία </a:t>
            </a:r>
            <a:r>
              <a:rPr lang="el-GR" dirty="0" err="1">
                <a:solidFill>
                  <a:srgbClr val="000000"/>
                </a:solidFill>
                <a:ea typeface="Calibri" panose="020F0502020204030204" pitchFamily="34" charset="0"/>
                <a:cs typeface="Times New Roman" panose="02020603050405020304" pitchFamily="18" charset="0"/>
              </a:rPr>
              <a:t>διαδανεισμού</a:t>
            </a:r>
            <a:r>
              <a:rPr kumimoji="0" lang="el-GR" altLang="el-GR" b="0" i="0" u="none" strike="noStrike" cap="none" normalizeH="0" baseline="0" dirty="0">
                <a:ln>
                  <a:noFill/>
                </a:ln>
                <a:solidFill>
                  <a:schemeClr val="tx1"/>
                </a:solidFill>
                <a:effectLst/>
              </a:rPr>
              <a:t>. Παράλληλα, εξετάζει πώς η ουσιαστική προσέγγιση της λογοτεχνίας ωθεί τον αναγνώστη σε μια κριτική στάση, επιτρέποντάς του να απομυθοποιήσει την εικόνα του "Άλλου" και, τελικά, να "κατασκευάσει έναν νέο εαυτό".</a:t>
            </a:r>
            <a:r>
              <a:rPr lang="el-GR" dirty="0">
                <a:solidFill>
                  <a:srgbClr val="000000"/>
                </a:solidFill>
                <a:ea typeface="Calibri" panose="020F0502020204030204" pitchFamily="34" charset="0"/>
                <a:cs typeface="Times New Roman" panose="02020603050405020304" pitchFamily="18" charset="0"/>
              </a:rPr>
              <a:t> (Άντρη </a:t>
            </a:r>
            <a:r>
              <a:rPr lang="el-GR" dirty="0" err="1">
                <a:solidFill>
                  <a:srgbClr val="000000"/>
                </a:solidFill>
                <a:ea typeface="Calibri" panose="020F0502020204030204" pitchFamily="34" charset="0"/>
                <a:cs typeface="Times New Roman" panose="02020603050405020304" pitchFamily="18" charset="0"/>
              </a:rPr>
              <a:t>Ττοφή</a:t>
            </a:r>
            <a:r>
              <a:rPr lang="el-GR" dirty="0">
                <a:solidFill>
                  <a:srgbClr val="000000"/>
                </a:solidFill>
                <a:ea typeface="Calibri" panose="020F0502020204030204" pitchFamily="34" charset="0"/>
                <a:cs typeface="Times New Roman" panose="02020603050405020304" pitchFamily="18" charset="0"/>
              </a:rPr>
              <a:t>, 2006, 869)</a:t>
            </a:r>
            <a:endParaRPr kumimoji="0" lang="el-GR" altLang="el-GR" b="0" i="0" u="none" strike="noStrike" cap="none" normalizeH="0" baseline="0" dirty="0">
              <a:ln>
                <a:noFill/>
              </a:ln>
              <a:solidFill>
                <a:schemeClr val="tx1"/>
              </a:solidFill>
              <a:effectLst/>
            </a:endParaRPr>
          </a:p>
        </p:txBody>
      </p:sp>
      <p:pic>
        <p:nvPicPr>
          <p:cNvPr id="10" name="Picture 2" descr="Το Λευκό Κάστρο / ORHAN PAMUK | Skroutz Βιβλία">
            <a:extLst>
              <a:ext uri="{FF2B5EF4-FFF2-40B4-BE49-F238E27FC236}">
                <a16:creationId xmlns:a16="http://schemas.microsoft.com/office/drawing/2014/main" id="{4853FA21-18D0-1C55-F65E-7A1940A07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212960" y="151179"/>
            <a:ext cx="4190874" cy="6278642"/>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31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C83C41F-318D-4C22-B84E-7E4FBCA58810}"/>
              </a:ext>
            </a:extLst>
          </p:cNvPr>
          <p:cNvPicPr>
            <a:picLocks noChangeAspect="1"/>
          </p:cNvPicPr>
          <p:nvPr/>
        </p:nvPicPr>
        <p:blipFill>
          <a:blip r:embed="rId2"/>
          <a:srcRect t="3000" r="16227" b="59167"/>
          <a:stretch>
            <a:fillRect/>
          </a:stretch>
        </p:blipFill>
        <p:spPr>
          <a:xfrm>
            <a:off x="372155" y="1191985"/>
            <a:ext cx="5269015" cy="4305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3D20FAFB-1167-8F2C-1FCE-F3F64213F434}"/>
              </a:ext>
            </a:extLst>
          </p:cNvPr>
          <p:cNvPicPr>
            <a:picLocks noChangeAspect="1"/>
          </p:cNvPicPr>
          <p:nvPr/>
        </p:nvPicPr>
        <p:blipFill>
          <a:blip r:embed="rId2"/>
          <a:srcRect t="43666" r="17277"/>
          <a:stretch>
            <a:fillRect/>
          </a:stretch>
        </p:blipFill>
        <p:spPr>
          <a:xfrm>
            <a:off x="6096000" y="810985"/>
            <a:ext cx="5027159" cy="5236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0280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B32808D-74D9-D473-A177-CFF3779D66EB}"/>
              </a:ext>
            </a:extLst>
          </p:cNvPr>
          <p:cNvPicPr>
            <a:picLocks noChangeAspect="1"/>
          </p:cNvPicPr>
          <p:nvPr/>
        </p:nvPicPr>
        <p:blipFill>
          <a:blip r:embed="rId2"/>
          <a:stretch>
            <a:fillRect/>
          </a:stretch>
        </p:blipFill>
        <p:spPr>
          <a:xfrm>
            <a:off x="1578427" y="1134732"/>
            <a:ext cx="9263743" cy="4305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25529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E0B115C-8AF6-2FDB-E985-87CC44690A3C}"/>
              </a:ext>
            </a:extLst>
          </p:cNvPr>
          <p:cNvPicPr>
            <a:picLocks noChangeAspect="1"/>
          </p:cNvPicPr>
          <p:nvPr/>
        </p:nvPicPr>
        <p:blipFill>
          <a:blip r:embed="rId2"/>
          <a:stretch>
            <a:fillRect/>
          </a:stretch>
        </p:blipFill>
        <p:spPr>
          <a:xfrm>
            <a:off x="2309812" y="971550"/>
            <a:ext cx="7572375" cy="491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8175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C47D2BF-5709-B658-1988-02E838E3F8F0}"/>
              </a:ext>
            </a:extLst>
          </p:cNvPr>
          <p:cNvPicPr>
            <a:picLocks noChangeAspect="1"/>
          </p:cNvPicPr>
          <p:nvPr/>
        </p:nvPicPr>
        <p:blipFill>
          <a:blip r:embed="rId2"/>
          <a:stretch>
            <a:fillRect/>
          </a:stretch>
        </p:blipFill>
        <p:spPr>
          <a:xfrm>
            <a:off x="1990725" y="714375"/>
            <a:ext cx="8210550" cy="542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5367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CD70861-E815-34C9-4585-5CC4A3642F11}"/>
              </a:ext>
            </a:extLst>
          </p:cNvPr>
          <p:cNvPicPr>
            <a:picLocks noChangeAspect="1"/>
          </p:cNvPicPr>
          <p:nvPr/>
        </p:nvPicPr>
        <p:blipFill>
          <a:blip r:embed="rId2"/>
          <a:stretch>
            <a:fillRect/>
          </a:stretch>
        </p:blipFill>
        <p:spPr>
          <a:xfrm>
            <a:off x="2058771" y="473528"/>
            <a:ext cx="8074458" cy="5910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7349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998102A-E4A2-8CDE-F7A0-D1B7896710D6}"/>
              </a:ext>
            </a:extLst>
          </p:cNvPr>
          <p:cNvPicPr>
            <a:picLocks noChangeAspect="1"/>
          </p:cNvPicPr>
          <p:nvPr/>
        </p:nvPicPr>
        <p:blipFill>
          <a:blip r:embed="rId2"/>
          <a:stretch>
            <a:fillRect/>
          </a:stretch>
        </p:blipFill>
        <p:spPr>
          <a:xfrm>
            <a:off x="2154784" y="1012372"/>
            <a:ext cx="7882432"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26011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DCC1588-AAB5-5516-861C-B3D0072E3F0C}"/>
              </a:ext>
            </a:extLst>
          </p:cNvPr>
          <p:cNvPicPr>
            <a:picLocks noChangeAspect="1"/>
          </p:cNvPicPr>
          <p:nvPr/>
        </p:nvPicPr>
        <p:blipFill>
          <a:blip r:embed="rId2"/>
          <a:stretch>
            <a:fillRect/>
          </a:stretch>
        </p:blipFill>
        <p:spPr>
          <a:xfrm>
            <a:off x="2282188" y="424543"/>
            <a:ext cx="7845339" cy="5704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2335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472E8F-86B8-E64C-F5DE-F63478D7B314}"/>
              </a:ext>
            </a:extLst>
          </p:cNvPr>
          <p:cNvPicPr>
            <a:picLocks noChangeAspect="1"/>
          </p:cNvPicPr>
          <p:nvPr/>
        </p:nvPicPr>
        <p:blipFill>
          <a:blip r:embed="rId2"/>
          <a:stretch>
            <a:fillRect/>
          </a:stretch>
        </p:blipFill>
        <p:spPr>
          <a:xfrm>
            <a:off x="2117951" y="214312"/>
            <a:ext cx="8848725" cy="642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2500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344EDC7-BD59-FBFF-DEDE-FFE5C8F5713E}"/>
              </a:ext>
            </a:extLst>
          </p:cNvPr>
          <p:cNvPicPr>
            <a:picLocks noChangeAspect="1"/>
          </p:cNvPicPr>
          <p:nvPr/>
        </p:nvPicPr>
        <p:blipFill>
          <a:blip r:embed="rId2"/>
          <a:stretch>
            <a:fillRect/>
          </a:stretch>
        </p:blipFill>
        <p:spPr>
          <a:xfrm>
            <a:off x="2257425" y="1195387"/>
            <a:ext cx="7677150" cy="446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0468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773383D-07C3-72B6-A098-544E613F06C8}"/>
              </a:ext>
            </a:extLst>
          </p:cNvPr>
          <p:cNvPicPr>
            <a:picLocks noChangeAspect="1"/>
          </p:cNvPicPr>
          <p:nvPr/>
        </p:nvPicPr>
        <p:blipFill>
          <a:blip r:embed="rId2"/>
          <a:stretch>
            <a:fillRect/>
          </a:stretch>
        </p:blipFill>
        <p:spPr>
          <a:xfrm>
            <a:off x="2450840" y="359229"/>
            <a:ext cx="7529804" cy="5910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29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B4A901-DCAE-1A60-0679-FCBF7BA75072}"/>
              </a:ext>
            </a:extLst>
          </p:cNvPr>
          <p:cNvSpPr>
            <a:spLocks noChangeArrowheads="1"/>
          </p:cNvSpPr>
          <p:nvPr/>
        </p:nvSpPr>
        <p:spPr bwMode="auto">
          <a:xfrm>
            <a:off x="5118563" y="1474419"/>
            <a:ext cx="6672944" cy="43344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l-GR" altLang="el-GR" i="0" u="none" strike="noStrike" cap="none" normalizeH="0" baseline="0" dirty="0" err="1">
                <a:ln>
                  <a:noFill/>
                </a:ln>
                <a:solidFill>
                  <a:srgbClr val="0A0A0A"/>
                </a:solidFill>
                <a:effectLst/>
                <a:latin typeface="+mn-lt"/>
              </a:rPr>
              <a:t>Almond</a:t>
            </a:r>
            <a:r>
              <a:rPr kumimoji="0" lang="el-GR" altLang="el-GR" i="0" u="none" strike="noStrike" cap="none" normalizeH="0" baseline="0" dirty="0">
                <a:ln>
                  <a:noFill/>
                </a:ln>
                <a:solidFill>
                  <a:srgbClr val="0A0A0A"/>
                </a:solidFill>
                <a:effectLst/>
                <a:latin typeface="+mn-lt"/>
              </a:rPr>
              <a:t>, I. (2003). </a:t>
            </a:r>
            <a:r>
              <a:rPr kumimoji="0" lang="el-GR" altLang="el-GR" i="0" u="none" strike="noStrike" cap="none" normalizeH="0" baseline="0" dirty="0" err="1">
                <a:ln>
                  <a:noFill/>
                </a:ln>
                <a:solidFill>
                  <a:srgbClr val="0A0A0A"/>
                </a:solidFill>
                <a:effectLst/>
                <a:latin typeface="+mn-lt"/>
              </a:rPr>
              <a:t>Islam</a:t>
            </a:r>
            <a:r>
              <a:rPr kumimoji="0" lang="el-GR" altLang="el-GR" i="0" u="none" strike="noStrike" cap="none" normalizeH="0" baseline="0" dirty="0">
                <a:ln>
                  <a:noFill/>
                </a:ln>
                <a:solidFill>
                  <a:srgbClr val="0A0A0A"/>
                </a:solidFill>
                <a:effectLst/>
                <a:latin typeface="+mn-lt"/>
              </a:rPr>
              <a:t>, </a:t>
            </a:r>
            <a:r>
              <a:rPr kumimoji="0" lang="el-GR" altLang="el-GR" i="0" u="none" strike="noStrike" cap="none" normalizeH="0" baseline="0" dirty="0" err="1">
                <a:ln>
                  <a:noFill/>
                </a:ln>
                <a:solidFill>
                  <a:srgbClr val="0A0A0A"/>
                </a:solidFill>
                <a:effectLst/>
                <a:latin typeface="+mn-lt"/>
              </a:rPr>
              <a:t>melancholy</a:t>
            </a:r>
            <a:r>
              <a:rPr kumimoji="0" lang="el-GR" altLang="el-GR" i="0" u="none" strike="noStrike" cap="none" normalizeH="0" baseline="0" dirty="0">
                <a:ln>
                  <a:noFill/>
                </a:ln>
                <a:solidFill>
                  <a:srgbClr val="0A0A0A"/>
                </a:solidFill>
                <a:effectLst/>
                <a:latin typeface="+mn-lt"/>
              </a:rPr>
              <a:t>, and </a:t>
            </a:r>
            <a:r>
              <a:rPr kumimoji="0" lang="el-GR" altLang="el-GR" i="0" u="none" strike="noStrike" cap="none" normalizeH="0" baseline="0" dirty="0" err="1">
                <a:ln>
                  <a:noFill/>
                </a:ln>
                <a:solidFill>
                  <a:srgbClr val="0A0A0A"/>
                </a:solidFill>
                <a:effectLst/>
                <a:latin typeface="+mn-lt"/>
              </a:rPr>
              <a:t>sad</a:t>
            </a:r>
            <a:r>
              <a:rPr kumimoji="0" lang="el-GR" altLang="el-GR" i="0" u="none" strike="noStrike" cap="none" normalizeH="0" baseline="0" dirty="0">
                <a:ln>
                  <a:noFill/>
                </a:ln>
                <a:solidFill>
                  <a:srgbClr val="0A0A0A"/>
                </a:solidFill>
                <a:effectLst/>
                <a:latin typeface="+mn-lt"/>
              </a:rPr>
              <a:t>, </a:t>
            </a:r>
            <a:r>
              <a:rPr kumimoji="0" lang="el-GR" altLang="el-GR" i="0" u="none" strike="noStrike" cap="none" normalizeH="0" baseline="0" dirty="0" err="1">
                <a:ln>
                  <a:noFill/>
                </a:ln>
                <a:solidFill>
                  <a:srgbClr val="0A0A0A"/>
                </a:solidFill>
                <a:effectLst/>
                <a:latin typeface="+mn-lt"/>
              </a:rPr>
              <a:t>concrete</a:t>
            </a:r>
            <a:r>
              <a:rPr kumimoji="0" lang="el-GR" altLang="el-GR" i="0" u="none" strike="noStrike" cap="none" normalizeH="0" baseline="0" dirty="0">
                <a:ln>
                  <a:noFill/>
                </a:ln>
                <a:solidFill>
                  <a:srgbClr val="0A0A0A"/>
                </a:solidFill>
                <a:effectLst/>
                <a:latin typeface="+mn-lt"/>
              </a:rPr>
              <a:t> </a:t>
            </a:r>
            <a:r>
              <a:rPr kumimoji="0" lang="el-GR" altLang="el-GR" i="0" u="none" strike="noStrike" cap="none" normalizeH="0" baseline="0" dirty="0" err="1">
                <a:ln>
                  <a:noFill/>
                </a:ln>
                <a:solidFill>
                  <a:srgbClr val="0A0A0A"/>
                </a:solidFill>
                <a:effectLst/>
                <a:latin typeface="+mn-lt"/>
              </a:rPr>
              <a:t>minarets</a:t>
            </a:r>
            <a:r>
              <a:rPr kumimoji="0" lang="el-GR" altLang="el-GR" i="0" u="none" strike="noStrike" cap="none" normalizeH="0" baseline="0" dirty="0">
                <a:ln>
                  <a:noFill/>
                </a:ln>
                <a:solidFill>
                  <a:srgbClr val="0A0A0A"/>
                </a:solidFill>
                <a:effectLst/>
                <a:latin typeface="+mn-lt"/>
              </a:rPr>
              <a:t>: The </a:t>
            </a:r>
            <a:r>
              <a:rPr kumimoji="0" lang="el-GR" altLang="el-GR" i="0" u="none" strike="noStrike" cap="none" normalizeH="0" baseline="0" dirty="0" err="1">
                <a:ln>
                  <a:noFill/>
                </a:ln>
                <a:solidFill>
                  <a:srgbClr val="0A0A0A"/>
                </a:solidFill>
                <a:effectLst/>
                <a:latin typeface="+mn-lt"/>
              </a:rPr>
              <a:t>futility</a:t>
            </a:r>
            <a:r>
              <a:rPr kumimoji="0" lang="el-GR" altLang="el-GR" i="0" u="none" strike="noStrike" cap="none" normalizeH="0" baseline="0" dirty="0">
                <a:ln>
                  <a:noFill/>
                </a:ln>
                <a:solidFill>
                  <a:srgbClr val="0A0A0A"/>
                </a:solidFill>
                <a:effectLst/>
                <a:latin typeface="+mn-lt"/>
              </a:rPr>
              <a:t> of </a:t>
            </a:r>
            <a:r>
              <a:rPr kumimoji="0" lang="el-GR" altLang="el-GR" i="0" u="none" strike="noStrike" cap="none" normalizeH="0" baseline="0" dirty="0" err="1">
                <a:ln>
                  <a:noFill/>
                </a:ln>
                <a:solidFill>
                  <a:srgbClr val="0A0A0A"/>
                </a:solidFill>
                <a:effectLst/>
                <a:latin typeface="+mn-lt"/>
              </a:rPr>
              <a:t>narratives</a:t>
            </a:r>
            <a:r>
              <a:rPr kumimoji="0" lang="el-GR" altLang="el-GR" i="0" u="none" strike="noStrike" cap="none" normalizeH="0" baseline="0" dirty="0">
                <a:ln>
                  <a:noFill/>
                </a:ln>
                <a:solidFill>
                  <a:srgbClr val="0A0A0A"/>
                </a:solidFill>
                <a:effectLst/>
                <a:latin typeface="+mn-lt"/>
              </a:rPr>
              <a:t> in </a:t>
            </a:r>
            <a:r>
              <a:rPr kumimoji="0" lang="el-GR" altLang="el-GR" i="0" u="none" strike="noStrike" cap="none" normalizeH="0" baseline="0" dirty="0" err="1">
                <a:ln>
                  <a:noFill/>
                </a:ln>
                <a:solidFill>
                  <a:srgbClr val="0A0A0A"/>
                </a:solidFill>
                <a:effectLst/>
                <a:latin typeface="+mn-lt"/>
              </a:rPr>
              <a:t>Orhan</a:t>
            </a:r>
            <a:r>
              <a:rPr kumimoji="0" lang="el-GR" altLang="el-GR" i="0" u="none" strike="noStrike" cap="none" normalizeH="0" baseline="0" dirty="0">
                <a:ln>
                  <a:noFill/>
                </a:ln>
                <a:solidFill>
                  <a:srgbClr val="0A0A0A"/>
                </a:solidFill>
                <a:effectLst/>
                <a:latin typeface="+mn-lt"/>
              </a:rPr>
              <a:t> </a:t>
            </a:r>
            <a:r>
              <a:rPr kumimoji="0" lang="el-GR" altLang="el-GR" i="0" u="none" strike="noStrike" cap="none" normalizeH="0" baseline="0" dirty="0" err="1">
                <a:ln>
                  <a:noFill/>
                </a:ln>
                <a:solidFill>
                  <a:srgbClr val="0A0A0A"/>
                </a:solidFill>
                <a:effectLst/>
                <a:latin typeface="+mn-lt"/>
              </a:rPr>
              <a:t>Pamuk's</a:t>
            </a:r>
            <a:r>
              <a:rPr kumimoji="0" lang="el-GR" altLang="el-GR" i="0" u="none" strike="noStrike" cap="none" normalizeH="0" baseline="0" dirty="0">
                <a:ln>
                  <a:noFill/>
                </a:ln>
                <a:solidFill>
                  <a:srgbClr val="0A0A0A"/>
                </a:solidFill>
                <a:effectLst/>
                <a:latin typeface="+mn-lt"/>
              </a:rPr>
              <a:t> "The </a:t>
            </a:r>
            <a:r>
              <a:rPr kumimoji="0" lang="el-GR" altLang="el-GR" i="0" u="none" strike="noStrike" cap="none" normalizeH="0" baseline="0" dirty="0" err="1">
                <a:ln>
                  <a:noFill/>
                </a:ln>
                <a:solidFill>
                  <a:srgbClr val="0A0A0A"/>
                </a:solidFill>
                <a:effectLst/>
                <a:latin typeface="+mn-lt"/>
              </a:rPr>
              <a:t>Black</a:t>
            </a:r>
            <a:r>
              <a:rPr kumimoji="0" lang="el-GR" altLang="el-GR" i="0" u="none" strike="noStrike" cap="none" normalizeH="0" baseline="0" dirty="0">
                <a:ln>
                  <a:noFill/>
                </a:ln>
                <a:solidFill>
                  <a:srgbClr val="0A0A0A"/>
                </a:solidFill>
                <a:effectLst/>
                <a:latin typeface="+mn-lt"/>
              </a:rPr>
              <a:t> </a:t>
            </a:r>
            <a:r>
              <a:rPr kumimoji="0" lang="el-GR" altLang="el-GR" i="0" u="none" strike="noStrike" cap="none" normalizeH="0" baseline="0" dirty="0" err="1">
                <a:ln>
                  <a:noFill/>
                </a:ln>
                <a:solidFill>
                  <a:srgbClr val="0A0A0A"/>
                </a:solidFill>
                <a:effectLst/>
                <a:latin typeface="+mn-lt"/>
              </a:rPr>
              <a:t>Book</a:t>
            </a:r>
            <a:r>
              <a:rPr kumimoji="0" lang="el-GR" altLang="el-GR" i="0" u="none" strike="noStrike" cap="none" normalizeH="0" baseline="0" dirty="0">
                <a:ln>
                  <a:noFill/>
                </a:ln>
                <a:solidFill>
                  <a:srgbClr val="0A0A0A"/>
                </a:solidFill>
                <a:effectLst/>
                <a:latin typeface="+mn-lt"/>
              </a:rPr>
              <a:t>". </a:t>
            </a:r>
            <a:r>
              <a:rPr kumimoji="0" lang="el-GR" altLang="el-GR" i="1" u="none" strike="noStrike" cap="none" normalizeH="0" baseline="0" dirty="0" err="1">
                <a:ln>
                  <a:noFill/>
                </a:ln>
                <a:solidFill>
                  <a:srgbClr val="0A0A0A"/>
                </a:solidFill>
                <a:effectLst/>
                <a:latin typeface="+mn-lt"/>
              </a:rPr>
              <a:t>New</a:t>
            </a:r>
            <a:r>
              <a:rPr kumimoji="0" lang="el-GR" altLang="el-GR" i="1" u="none" strike="noStrike" cap="none" normalizeH="0" baseline="0" dirty="0">
                <a:ln>
                  <a:noFill/>
                </a:ln>
                <a:solidFill>
                  <a:srgbClr val="0A0A0A"/>
                </a:solidFill>
                <a:effectLst/>
                <a:latin typeface="+mn-lt"/>
              </a:rPr>
              <a:t> </a:t>
            </a:r>
            <a:r>
              <a:rPr kumimoji="0" lang="el-GR" altLang="el-GR" i="1" u="none" strike="noStrike" cap="none" normalizeH="0" baseline="0" dirty="0" err="1">
                <a:ln>
                  <a:noFill/>
                </a:ln>
                <a:solidFill>
                  <a:srgbClr val="0A0A0A"/>
                </a:solidFill>
                <a:effectLst/>
                <a:latin typeface="+mn-lt"/>
              </a:rPr>
              <a:t>Literary</a:t>
            </a:r>
            <a:r>
              <a:rPr kumimoji="0" lang="el-GR" altLang="el-GR" i="1" u="none" strike="noStrike" cap="none" normalizeH="0" baseline="0" dirty="0">
                <a:ln>
                  <a:noFill/>
                </a:ln>
                <a:solidFill>
                  <a:srgbClr val="0A0A0A"/>
                </a:solidFill>
                <a:effectLst/>
                <a:latin typeface="+mn-lt"/>
              </a:rPr>
              <a:t> </a:t>
            </a:r>
            <a:r>
              <a:rPr kumimoji="0" lang="el-GR" altLang="el-GR" i="1" u="none" strike="noStrike" cap="none" normalizeH="0" baseline="0" dirty="0" err="1">
                <a:ln>
                  <a:noFill/>
                </a:ln>
                <a:solidFill>
                  <a:srgbClr val="0A0A0A"/>
                </a:solidFill>
                <a:effectLst/>
                <a:latin typeface="+mn-lt"/>
              </a:rPr>
              <a:t>History</a:t>
            </a:r>
            <a:r>
              <a:rPr kumimoji="0" lang="el-GR" altLang="el-GR" i="1" u="none" strike="noStrike" cap="none" normalizeH="0" baseline="0" dirty="0">
                <a:ln>
                  <a:noFill/>
                </a:ln>
                <a:solidFill>
                  <a:srgbClr val="0A0A0A"/>
                </a:solidFill>
                <a:effectLst/>
                <a:latin typeface="+mn-lt"/>
              </a:rPr>
              <a:t>, 34</a:t>
            </a:r>
            <a:r>
              <a:rPr kumimoji="0" lang="el-GR" altLang="el-GR" i="0" u="none" strike="noStrike" cap="none" normalizeH="0" baseline="0" dirty="0">
                <a:ln>
                  <a:noFill/>
                </a:ln>
                <a:solidFill>
                  <a:srgbClr val="0A0A0A"/>
                </a:solidFill>
                <a:effectLst/>
                <a:latin typeface="+mn-lt"/>
              </a:rPr>
              <a:t>(1), 75–90.</a:t>
            </a:r>
          </a:p>
          <a:p>
            <a:pPr marL="0" marR="0" lvl="0" indent="0" algn="just" defTabSz="914400" rtl="0" eaLnBrk="0" fontAlgn="base" latinLnBrk="0" hangingPunct="0">
              <a:lnSpc>
                <a:spcPct val="100000"/>
              </a:lnSpc>
              <a:spcBef>
                <a:spcPct val="0"/>
              </a:spcBef>
              <a:spcAft>
                <a:spcPct val="0"/>
              </a:spcAft>
              <a:buClrTx/>
              <a:buSzTx/>
              <a:tabLst/>
            </a:pPr>
            <a:endParaRPr kumimoji="0" lang="el-GR" altLang="el-GR" i="0" u="none" strike="noStrike" cap="none" normalizeH="0" baseline="0" dirty="0">
              <a:ln>
                <a:noFill/>
              </a:ln>
              <a:solidFill>
                <a:srgbClr val="0A0A0A"/>
              </a:solidFill>
              <a:effectLst/>
              <a:latin typeface="+mn-lt"/>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i="0" u="none" strike="noStrike" cap="none" normalizeH="0" baseline="0" dirty="0" err="1">
                <a:ln>
                  <a:noFill/>
                </a:ln>
                <a:solidFill>
                  <a:srgbClr val="0A0A0A"/>
                </a:solidFill>
                <a:effectLst/>
                <a:latin typeface="+mn-lt"/>
              </a:rPr>
              <a:t>Kılıç</a:t>
            </a:r>
            <a:r>
              <a:rPr kumimoji="0" lang="el-GR" altLang="el-GR" i="0" u="none" strike="noStrike" cap="none" normalizeH="0" baseline="0" dirty="0">
                <a:ln>
                  <a:noFill/>
                </a:ln>
                <a:solidFill>
                  <a:srgbClr val="0A0A0A"/>
                </a:solidFill>
                <a:effectLst/>
                <a:latin typeface="+mn-lt"/>
              </a:rPr>
              <a:t>, E. (2006). </a:t>
            </a:r>
            <a:r>
              <a:rPr kumimoji="0" lang="el-GR" altLang="el-GR" i="1" u="none" strike="noStrike" cap="none" normalizeH="0" baseline="0" dirty="0" err="1">
                <a:ln>
                  <a:noFill/>
                </a:ln>
                <a:solidFill>
                  <a:srgbClr val="0A0A0A"/>
                </a:solidFill>
                <a:effectLst/>
                <a:latin typeface="+mn-lt"/>
              </a:rPr>
              <a:t>Orhan</a:t>
            </a:r>
            <a:r>
              <a:rPr kumimoji="0" lang="el-GR" altLang="el-GR" i="1" u="none" strike="noStrike" cap="none" normalizeH="0" baseline="0" dirty="0">
                <a:ln>
                  <a:noFill/>
                </a:ln>
                <a:solidFill>
                  <a:srgbClr val="0A0A0A"/>
                </a:solidFill>
                <a:effectLst/>
                <a:latin typeface="+mn-lt"/>
              </a:rPr>
              <a:t> </a:t>
            </a:r>
            <a:r>
              <a:rPr kumimoji="0" lang="el-GR" altLang="el-GR" i="1" u="none" strike="noStrike" cap="none" normalizeH="0" baseline="0" dirty="0" err="1">
                <a:ln>
                  <a:noFill/>
                </a:ln>
                <a:solidFill>
                  <a:srgbClr val="0A0A0A"/>
                </a:solidFill>
                <a:effectLst/>
                <a:latin typeface="+mn-lt"/>
              </a:rPr>
              <a:t>Pamuk'u</a:t>
            </a:r>
            <a:r>
              <a:rPr kumimoji="0" lang="el-GR" altLang="el-GR" i="1" u="none" strike="noStrike" cap="none" normalizeH="0" baseline="0" dirty="0">
                <a:ln>
                  <a:noFill/>
                </a:ln>
                <a:solidFill>
                  <a:srgbClr val="0A0A0A"/>
                </a:solidFill>
                <a:effectLst/>
                <a:latin typeface="+mn-lt"/>
              </a:rPr>
              <a:t> </a:t>
            </a:r>
            <a:r>
              <a:rPr kumimoji="0" lang="el-GR" altLang="el-GR" i="1" u="none" strike="noStrike" cap="none" normalizeH="0" baseline="0" dirty="0" err="1">
                <a:ln>
                  <a:noFill/>
                </a:ln>
                <a:solidFill>
                  <a:srgbClr val="0A0A0A"/>
                </a:solidFill>
                <a:effectLst/>
                <a:latin typeface="+mn-lt"/>
              </a:rPr>
              <a:t>anlamak</a:t>
            </a:r>
            <a:r>
              <a:rPr kumimoji="0" lang="el-GR" altLang="el-GR" i="0" u="none" strike="noStrike" cap="none" normalizeH="0" baseline="0" dirty="0">
                <a:ln>
                  <a:noFill/>
                </a:ln>
                <a:solidFill>
                  <a:srgbClr val="0A0A0A"/>
                </a:solidFill>
                <a:effectLst/>
                <a:latin typeface="+mn-lt"/>
              </a:rPr>
              <a:t>. </a:t>
            </a:r>
            <a:r>
              <a:rPr kumimoji="0" lang="el-GR" altLang="el-GR" i="0" u="none" strike="noStrike" cap="none" normalizeH="0" baseline="0" dirty="0" err="1">
                <a:ln>
                  <a:noFill/>
                </a:ln>
                <a:solidFill>
                  <a:srgbClr val="0A0A0A"/>
                </a:solidFill>
                <a:effectLst/>
                <a:latin typeface="+mn-lt"/>
              </a:rPr>
              <a:t>Istanbul</a:t>
            </a:r>
            <a:r>
              <a:rPr kumimoji="0" lang="el-GR" altLang="el-GR" i="0" u="none" strike="noStrike" cap="none" normalizeH="0" baseline="0" dirty="0">
                <a:ln>
                  <a:noFill/>
                </a:ln>
                <a:solidFill>
                  <a:srgbClr val="0A0A0A"/>
                </a:solidFill>
                <a:effectLst/>
                <a:latin typeface="+mn-lt"/>
              </a:rPr>
              <a:t>: </a:t>
            </a:r>
            <a:r>
              <a:rPr kumimoji="0" lang="el-GR" altLang="el-GR" i="0" u="none" strike="noStrike" cap="none" normalizeH="0" baseline="0" dirty="0" err="1">
                <a:ln>
                  <a:noFill/>
                </a:ln>
                <a:solidFill>
                  <a:srgbClr val="0A0A0A"/>
                </a:solidFill>
                <a:effectLst/>
                <a:latin typeface="+mn-lt"/>
              </a:rPr>
              <a:t>İletişim</a:t>
            </a:r>
            <a:r>
              <a:rPr kumimoji="0" lang="el-GR" altLang="el-GR" i="0" u="none" strike="noStrike" cap="none" normalizeH="0" baseline="0" dirty="0">
                <a:ln>
                  <a:noFill/>
                </a:ln>
                <a:solidFill>
                  <a:srgbClr val="0A0A0A"/>
                </a:solidFill>
                <a:effectLst/>
                <a:latin typeface="+mn-lt"/>
              </a:rPr>
              <a:t>.</a:t>
            </a:r>
          </a:p>
          <a:p>
            <a:pPr marL="0" marR="0" lvl="0" indent="0" algn="just" defTabSz="914400" rtl="0" eaLnBrk="0" fontAlgn="base" latinLnBrk="0" hangingPunct="0">
              <a:lnSpc>
                <a:spcPct val="100000"/>
              </a:lnSpc>
              <a:spcBef>
                <a:spcPct val="0"/>
              </a:spcBef>
              <a:spcAft>
                <a:spcPct val="0"/>
              </a:spcAft>
              <a:buClrTx/>
              <a:buSzTx/>
              <a:tabLst/>
            </a:pPr>
            <a:endParaRPr kumimoji="0" lang="el-GR" altLang="el-GR" i="0" u="none" strike="noStrike" cap="none" normalizeH="0" baseline="0" dirty="0">
              <a:ln>
                <a:noFill/>
              </a:ln>
              <a:solidFill>
                <a:srgbClr val="0A0A0A"/>
              </a:solidFill>
              <a:effectLst/>
              <a:latin typeface="+mn-lt"/>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i="0" u="none" strike="noStrike" cap="none" normalizeH="0" baseline="0" dirty="0" err="1">
                <a:ln>
                  <a:noFill/>
                </a:ln>
                <a:solidFill>
                  <a:srgbClr val="0A0A0A"/>
                </a:solidFill>
                <a:effectLst/>
                <a:latin typeface="+mn-lt"/>
              </a:rPr>
              <a:t>Μήλλας</a:t>
            </a:r>
            <a:r>
              <a:rPr kumimoji="0" lang="el-GR" altLang="el-GR" i="0" u="none" strike="noStrike" cap="none" normalizeH="0" baseline="0" dirty="0">
                <a:ln>
                  <a:noFill/>
                </a:ln>
                <a:solidFill>
                  <a:srgbClr val="0A0A0A"/>
                </a:solidFill>
                <a:effectLst/>
                <a:latin typeface="+mn-lt"/>
              </a:rPr>
              <a:t>, Η. (2012). Ορχάν Παμούκ, ένας δυτικός ανατολίτης. </a:t>
            </a:r>
            <a:r>
              <a:rPr kumimoji="0" lang="el-GR" altLang="el-GR" i="1" u="none" strike="noStrike" cap="none" normalizeH="0" baseline="0" dirty="0">
                <a:ln>
                  <a:noFill/>
                </a:ln>
                <a:solidFill>
                  <a:srgbClr val="0A0A0A"/>
                </a:solidFill>
                <a:effectLst/>
                <a:latin typeface="+mn-lt"/>
              </a:rPr>
              <a:t>Διαβάζω, 529</a:t>
            </a:r>
            <a:r>
              <a:rPr kumimoji="0" lang="el-GR" altLang="el-GR" i="0" u="none" strike="noStrike" cap="none" normalizeH="0" baseline="0" dirty="0">
                <a:ln>
                  <a:noFill/>
                </a:ln>
                <a:solidFill>
                  <a:srgbClr val="0A0A0A"/>
                </a:solidFill>
                <a:effectLst/>
                <a:latin typeface="+mn-lt"/>
              </a:rPr>
              <a:t>, 84–108.</a:t>
            </a:r>
          </a:p>
          <a:p>
            <a:pPr marL="0" marR="0" lvl="0" indent="0" algn="just" defTabSz="914400" rtl="0" eaLnBrk="0" fontAlgn="base" latinLnBrk="0" hangingPunct="0">
              <a:lnSpc>
                <a:spcPct val="100000"/>
              </a:lnSpc>
              <a:spcBef>
                <a:spcPct val="0"/>
              </a:spcBef>
              <a:spcAft>
                <a:spcPct val="0"/>
              </a:spcAft>
              <a:buClrTx/>
              <a:buSzTx/>
              <a:tabLst/>
            </a:pPr>
            <a:endParaRPr kumimoji="0" lang="el-GR" altLang="el-GR" i="0" u="none" strike="noStrike" cap="none" normalizeH="0" baseline="0" dirty="0">
              <a:ln>
                <a:noFill/>
              </a:ln>
              <a:solidFill>
                <a:srgbClr val="0A0A0A"/>
              </a:solidFill>
              <a:effectLst/>
              <a:latin typeface="+mn-lt"/>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i="0" u="none" strike="noStrike" cap="none" normalizeH="0" baseline="0" dirty="0" err="1">
                <a:ln>
                  <a:noFill/>
                </a:ln>
                <a:solidFill>
                  <a:srgbClr val="0A0A0A"/>
                </a:solidFill>
                <a:effectLst/>
                <a:latin typeface="+mn-lt"/>
              </a:rPr>
              <a:t>Ττοφή</a:t>
            </a:r>
            <a:r>
              <a:rPr kumimoji="0" lang="el-GR" altLang="el-GR" i="0" u="none" strike="noStrike" cap="none" normalizeH="0" baseline="0" dirty="0">
                <a:ln>
                  <a:noFill/>
                </a:ln>
                <a:solidFill>
                  <a:srgbClr val="0A0A0A"/>
                </a:solidFill>
                <a:effectLst/>
                <a:latin typeface="+mn-lt"/>
              </a:rPr>
              <a:t>, Α. (2006). Η «καθαρότητα» πολιτισμικών ταυτοτήτων: Μύθος ή πραγματικότητα. Πώς νέες αφηγηματικές τεχνικές της λογοτεχνίας προσδιορίζουν υβριδικά στοιχεία στην κατασκευή ταυτοτήτων. Στο </a:t>
            </a:r>
            <a:r>
              <a:rPr kumimoji="0" lang="el-GR" altLang="el-GR" i="1" u="none" strike="noStrike" cap="none" normalizeH="0" baseline="0" dirty="0">
                <a:ln>
                  <a:noFill/>
                </a:ln>
                <a:solidFill>
                  <a:srgbClr val="0A0A0A"/>
                </a:solidFill>
                <a:effectLst/>
                <a:latin typeface="+mn-lt"/>
              </a:rPr>
              <a:t>Πρακτικά 9ου Συνεδρίου Παιδαγωγικής Εταιρείας Κύπρου: Διαφορετικότητα και Εκπαίδευση</a:t>
            </a:r>
            <a:r>
              <a:rPr kumimoji="0" lang="el-GR" altLang="el-GR" i="0" u="none" strike="noStrike" cap="none" normalizeH="0" baseline="0" dirty="0">
                <a:ln>
                  <a:noFill/>
                </a:ln>
                <a:solidFill>
                  <a:srgbClr val="0A0A0A"/>
                </a:solidFill>
                <a:effectLst/>
                <a:latin typeface="+mn-lt"/>
              </a:rPr>
              <a:t>. Λευκωσία: Παιδαγωγική Εταιρεία Κύπρου.</a:t>
            </a:r>
          </a:p>
        </p:txBody>
      </p:sp>
      <p:sp>
        <p:nvSpPr>
          <p:cNvPr id="3" name="Ορθογώνιο: Στρογγύλεμα γωνιών 2">
            <a:extLst>
              <a:ext uri="{FF2B5EF4-FFF2-40B4-BE49-F238E27FC236}">
                <a16:creationId xmlns:a16="http://schemas.microsoft.com/office/drawing/2014/main" id="{C6796A53-C447-6EB1-3C78-6E940AA2E92C}"/>
              </a:ext>
            </a:extLst>
          </p:cNvPr>
          <p:cNvSpPr/>
          <p:nvPr/>
        </p:nvSpPr>
        <p:spPr>
          <a:xfrm>
            <a:off x="5118563" y="760433"/>
            <a:ext cx="4985657" cy="29391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a:t>
            </a:r>
            <a:r>
              <a:rPr lang="el-GR" b="1" dirty="0"/>
              <a:t>.</a:t>
            </a:r>
            <a:r>
              <a:rPr lang="en-US" b="1" dirty="0"/>
              <a:t> </a:t>
            </a:r>
            <a:r>
              <a:rPr lang="el-GR" b="1" dirty="0"/>
              <a:t>Εισαγωγή  :   Βιβλιογραφικές Αναφορές </a:t>
            </a:r>
          </a:p>
        </p:txBody>
      </p:sp>
      <p:pic>
        <p:nvPicPr>
          <p:cNvPr id="4" name="Picture 2" descr="Το Λευκό Κάστρο / ORHAN PAMUK | Skroutz Βιβλία">
            <a:extLst>
              <a:ext uri="{FF2B5EF4-FFF2-40B4-BE49-F238E27FC236}">
                <a16:creationId xmlns:a16="http://schemas.microsoft.com/office/drawing/2014/main" id="{2A7BEF32-7913-0DE6-CCA2-171B68F72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95"/>
          <a:stretch>
            <a:fillRect/>
          </a:stretch>
        </p:blipFill>
        <p:spPr bwMode="auto">
          <a:xfrm>
            <a:off x="478774" y="359901"/>
            <a:ext cx="4391697" cy="6278642"/>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10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9E3224A-9497-9615-2183-334AA2A46D42}"/>
              </a:ext>
            </a:extLst>
          </p:cNvPr>
          <p:cNvPicPr>
            <a:picLocks noChangeAspect="1"/>
          </p:cNvPicPr>
          <p:nvPr/>
        </p:nvPicPr>
        <p:blipFill>
          <a:blip r:embed="rId2"/>
          <a:stretch>
            <a:fillRect/>
          </a:stretch>
        </p:blipFill>
        <p:spPr>
          <a:xfrm>
            <a:off x="2508250" y="342900"/>
            <a:ext cx="7393214" cy="617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5388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7471FC7-BBB4-5A1E-746C-07B8008C8366}"/>
              </a:ext>
            </a:extLst>
          </p:cNvPr>
          <p:cNvPicPr>
            <a:picLocks noChangeAspect="1"/>
          </p:cNvPicPr>
          <p:nvPr/>
        </p:nvPicPr>
        <p:blipFill>
          <a:blip r:embed="rId2"/>
          <a:stretch>
            <a:fillRect/>
          </a:stretch>
        </p:blipFill>
        <p:spPr>
          <a:xfrm>
            <a:off x="2141106" y="402772"/>
            <a:ext cx="7909788" cy="5627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48419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F7708A6-0A0C-8101-FCA7-27AE1D63A5B9}"/>
              </a:ext>
            </a:extLst>
          </p:cNvPr>
          <p:cNvPicPr>
            <a:picLocks noChangeAspect="1"/>
          </p:cNvPicPr>
          <p:nvPr/>
        </p:nvPicPr>
        <p:blipFill>
          <a:blip r:embed="rId2"/>
          <a:stretch>
            <a:fillRect/>
          </a:stretch>
        </p:blipFill>
        <p:spPr>
          <a:xfrm>
            <a:off x="1845129" y="733425"/>
            <a:ext cx="9220200" cy="523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7193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2F17758-69E3-0BCE-4BA2-D31F60F6D76E}"/>
              </a:ext>
            </a:extLst>
          </p:cNvPr>
          <p:cNvPicPr>
            <a:picLocks noChangeAspect="1"/>
          </p:cNvPicPr>
          <p:nvPr/>
        </p:nvPicPr>
        <p:blipFill>
          <a:blip r:embed="rId2"/>
          <a:stretch>
            <a:fillRect/>
          </a:stretch>
        </p:blipFill>
        <p:spPr>
          <a:xfrm>
            <a:off x="1743075" y="1138237"/>
            <a:ext cx="8705850" cy="4581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57034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68D05FD-E50C-F306-14C1-D2D6E687370A}"/>
              </a:ext>
            </a:extLst>
          </p:cNvPr>
          <p:cNvPicPr>
            <a:picLocks noChangeAspect="1"/>
          </p:cNvPicPr>
          <p:nvPr/>
        </p:nvPicPr>
        <p:blipFill>
          <a:blip r:embed="rId2"/>
          <a:stretch>
            <a:fillRect/>
          </a:stretch>
        </p:blipFill>
        <p:spPr>
          <a:xfrm>
            <a:off x="378278" y="138112"/>
            <a:ext cx="4838700" cy="658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Εικόνα 6">
            <a:extLst>
              <a:ext uri="{FF2B5EF4-FFF2-40B4-BE49-F238E27FC236}">
                <a16:creationId xmlns:a16="http://schemas.microsoft.com/office/drawing/2014/main" id="{DD97D220-6CE4-C5FB-8920-936F47C755EC}"/>
              </a:ext>
            </a:extLst>
          </p:cNvPr>
          <p:cNvPicPr>
            <a:picLocks noChangeAspect="1"/>
          </p:cNvPicPr>
          <p:nvPr/>
        </p:nvPicPr>
        <p:blipFill>
          <a:blip r:embed="rId3"/>
          <a:stretch>
            <a:fillRect/>
          </a:stretch>
        </p:blipFill>
        <p:spPr>
          <a:xfrm>
            <a:off x="5517109" y="138112"/>
            <a:ext cx="6416355" cy="658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8751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C38A466-57B7-37E6-AAD7-FD81E5EC383A}"/>
              </a:ext>
            </a:extLst>
          </p:cNvPr>
          <p:cNvPicPr>
            <a:picLocks noChangeAspect="1"/>
          </p:cNvPicPr>
          <p:nvPr/>
        </p:nvPicPr>
        <p:blipFill>
          <a:blip r:embed="rId2"/>
          <a:stretch>
            <a:fillRect/>
          </a:stretch>
        </p:blipFill>
        <p:spPr>
          <a:xfrm>
            <a:off x="327932" y="91847"/>
            <a:ext cx="5353050" cy="6581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a:extLst>
              <a:ext uri="{FF2B5EF4-FFF2-40B4-BE49-F238E27FC236}">
                <a16:creationId xmlns:a16="http://schemas.microsoft.com/office/drawing/2014/main" id="{F57D9F34-33E0-07BB-029B-573FB8322E9E}"/>
              </a:ext>
            </a:extLst>
          </p:cNvPr>
          <p:cNvPicPr>
            <a:picLocks noChangeAspect="1"/>
          </p:cNvPicPr>
          <p:nvPr/>
        </p:nvPicPr>
        <p:blipFill>
          <a:blip r:embed="rId3"/>
          <a:stretch>
            <a:fillRect/>
          </a:stretch>
        </p:blipFill>
        <p:spPr>
          <a:xfrm>
            <a:off x="5841337" y="91847"/>
            <a:ext cx="6022731" cy="6581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57074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CFC0BBC-5F2E-55E7-C126-573D9516F33C}"/>
              </a:ext>
            </a:extLst>
          </p:cNvPr>
          <p:cNvPicPr>
            <a:picLocks noChangeAspect="1"/>
          </p:cNvPicPr>
          <p:nvPr/>
        </p:nvPicPr>
        <p:blipFill>
          <a:blip r:embed="rId2"/>
          <a:srcRect l="31495"/>
          <a:stretch>
            <a:fillRect/>
          </a:stretch>
        </p:blipFill>
        <p:spPr>
          <a:xfrm>
            <a:off x="315684" y="190500"/>
            <a:ext cx="5551716"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a:extLst>
              <a:ext uri="{FF2B5EF4-FFF2-40B4-BE49-F238E27FC236}">
                <a16:creationId xmlns:a16="http://schemas.microsoft.com/office/drawing/2014/main" id="{24FD9A69-7771-17F1-76BB-E434F2CE6EC2}"/>
              </a:ext>
            </a:extLst>
          </p:cNvPr>
          <p:cNvPicPr>
            <a:picLocks noChangeAspect="1"/>
          </p:cNvPicPr>
          <p:nvPr/>
        </p:nvPicPr>
        <p:blipFill>
          <a:blip r:embed="rId3"/>
          <a:stretch>
            <a:fillRect/>
          </a:stretch>
        </p:blipFill>
        <p:spPr>
          <a:xfrm>
            <a:off x="6096000" y="190500"/>
            <a:ext cx="5780316"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4519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282D76D-1442-045B-E308-C047F1D0651A}"/>
              </a:ext>
            </a:extLst>
          </p:cNvPr>
          <p:cNvPicPr>
            <a:picLocks noChangeAspect="1"/>
          </p:cNvPicPr>
          <p:nvPr/>
        </p:nvPicPr>
        <p:blipFill>
          <a:blip r:embed="rId2"/>
          <a:srcRect t="7739" b="1754"/>
          <a:stretch>
            <a:fillRect/>
          </a:stretch>
        </p:blipFill>
        <p:spPr>
          <a:xfrm>
            <a:off x="400050" y="238126"/>
            <a:ext cx="4838700" cy="6434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Εικόνα 4">
            <a:extLst>
              <a:ext uri="{FF2B5EF4-FFF2-40B4-BE49-F238E27FC236}">
                <a16:creationId xmlns:a16="http://schemas.microsoft.com/office/drawing/2014/main" id="{9D25C428-48BD-B26E-8E84-3709430334D5}"/>
              </a:ext>
            </a:extLst>
          </p:cNvPr>
          <p:cNvPicPr>
            <a:picLocks noChangeAspect="1"/>
          </p:cNvPicPr>
          <p:nvPr/>
        </p:nvPicPr>
        <p:blipFill>
          <a:blip r:embed="rId3"/>
          <a:stretch>
            <a:fillRect/>
          </a:stretch>
        </p:blipFill>
        <p:spPr>
          <a:xfrm>
            <a:off x="5423127" y="238126"/>
            <a:ext cx="6368823" cy="6434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462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B4D18CC8-4FF3-74D1-D562-A40EC0892B4F}"/>
            </a:ext>
          </a:extLst>
        </p:cNvPr>
        <p:cNvGrpSpPr/>
        <p:nvPr/>
      </p:nvGrpSpPr>
      <p:grpSpPr>
        <a:xfrm>
          <a:off x="0" y="0"/>
          <a:ext cx="0" cy="0"/>
          <a:chOff x="0" y="0"/>
          <a:chExt cx="0" cy="0"/>
        </a:xfrm>
      </p:grpSpPr>
      <p:pic>
        <p:nvPicPr>
          <p:cNvPr id="2" name="Picture 2" descr="Το Λευκό Κάστρο / ORHAN PAMUK | Skroutz Βιβλία">
            <a:extLst>
              <a:ext uri="{FF2B5EF4-FFF2-40B4-BE49-F238E27FC236}">
                <a16:creationId xmlns:a16="http://schemas.microsoft.com/office/drawing/2014/main" id="{E71E63DA-F99A-2288-ED19-6E42086B3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95"/>
          <a:stretch>
            <a:fillRect/>
          </a:stretch>
        </p:blipFill>
        <p:spPr bwMode="auto">
          <a:xfrm>
            <a:off x="212960" y="151178"/>
            <a:ext cx="4685611" cy="6443181"/>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A37E1A91-EB16-A737-471A-870560B4796F}"/>
              </a:ext>
            </a:extLst>
          </p:cNvPr>
          <p:cNvSpPr>
            <a:spLocks noChangeArrowheads="1"/>
          </p:cNvSpPr>
          <p:nvPr/>
        </p:nvSpPr>
        <p:spPr bwMode="auto">
          <a:xfrm>
            <a:off x="4898571" y="151179"/>
            <a:ext cx="7080469" cy="6443182"/>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spcAft>
                <a:spcPts val="1000"/>
              </a:spcAft>
              <a:buNone/>
            </a:pPr>
            <a:r>
              <a:rPr lang="el-GR" sz="1600" b="1" dirty="0">
                <a:solidFill>
                  <a:srgbClr val="000000"/>
                </a:solidFill>
                <a:latin typeface="+mn-lt"/>
                <a:ea typeface="Calibri" panose="020F0502020204030204" pitchFamily="34" charset="0"/>
                <a:cs typeface="Times New Roman" panose="02020603050405020304" pitchFamily="18" charset="0"/>
              </a:rPr>
              <a:t>ΙΙ. Αποσαφήνιση όρων</a:t>
            </a:r>
            <a:endParaRPr lang="el-GR" sz="1600" dirty="0">
              <a:latin typeface="+mn-lt"/>
              <a:ea typeface="Calibri" panose="020F0502020204030204" pitchFamily="34" charset="0"/>
              <a:cs typeface="Times New Roman" panose="02020603050405020304" pitchFamily="18" charset="0"/>
            </a:endParaRPr>
          </a:p>
          <a:p>
            <a:pPr algn="just">
              <a:lnSpc>
                <a:spcPct val="115000"/>
              </a:lnSpc>
              <a:spcAft>
                <a:spcPts val="1000"/>
              </a:spcAft>
              <a:buNone/>
            </a:pPr>
            <a:r>
              <a:rPr lang="el-GR" sz="1600" b="1" dirty="0">
                <a:solidFill>
                  <a:srgbClr val="000000"/>
                </a:solidFill>
                <a:latin typeface="+mn-lt"/>
                <a:ea typeface="Calibri" panose="020F0502020204030204" pitchFamily="34" charset="0"/>
                <a:cs typeface="Times New Roman" panose="02020603050405020304" pitchFamily="18" charset="0"/>
              </a:rPr>
              <a:t>ΙΙ.Ι Ο Εαυτός  και ο  Άλλος στη λογοτεχνία</a:t>
            </a:r>
          </a:p>
          <a:p>
            <a:pPr algn="just">
              <a:lnSpc>
                <a:spcPct val="115000"/>
              </a:lnSpc>
              <a:spcAft>
                <a:spcPts val="1000"/>
              </a:spcAft>
              <a:buNone/>
            </a:pPr>
            <a:endParaRPr lang="el-GR" sz="1600" b="1" dirty="0">
              <a:solidFill>
                <a:srgbClr val="000000"/>
              </a:solidFill>
              <a:latin typeface="+mn-lt"/>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q"/>
            </a:pPr>
            <a:r>
              <a:rPr lang="el-GR" sz="1600" dirty="0">
                <a:latin typeface="+mn-lt"/>
              </a:rPr>
              <a:t>Σύμφωνα με τη </a:t>
            </a:r>
            <a:r>
              <a:rPr lang="el-GR" sz="1600" dirty="0" err="1">
                <a:latin typeface="+mn-lt"/>
              </a:rPr>
              <a:t>Φραγκίσκη</a:t>
            </a:r>
            <a:r>
              <a:rPr lang="el-GR" sz="1600" dirty="0">
                <a:latin typeface="+mn-lt"/>
              </a:rPr>
              <a:t> </a:t>
            </a:r>
            <a:r>
              <a:rPr lang="el-GR" sz="1600" dirty="0" err="1">
                <a:latin typeface="+mn-lt"/>
              </a:rPr>
              <a:t>Αμπατζοπούλου</a:t>
            </a:r>
            <a:r>
              <a:rPr lang="el-GR" sz="1600" dirty="0">
                <a:latin typeface="+mn-lt"/>
              </a:rPr>
              <a:t> (1998), αντικείμενο της πολιτισμικής εικονολογίας είναι η εξέταση των </a:t>
            </a:r>
            <a:r>
              <a:rPr lang="el-GR" sz="1600" dirty="0">
                <a:solidFill>
                  <a:srgbClr val="000000"/>
                </a:solidFill>
                <a:latin typeface="+mn-lt"/>
                <a:ea typeface="Calibri" panose="020F0502020204030204" pitchFamily="34" charset="0"/>
                <a:cs typeface="Times New Roman" panose="02020603050405020304" pitchFamily="18" charset="0"/>
              </a:rPr>
              <a:t>πολιτισμικών</a:t>
            </a:r>
            <a:r>
              <a:rPr lang="el-GR" sz="1600" dirty="0">
                <a:latin typeface="+mn-lt"/>
              </a:rPr>
              <a:t> εικόνων, δηλαδή των αναπαραστάσεων του Άλλου και του πολιτισμού του. </a:t>
            </a:r>
          </a:p>
          <a:p>
            <a:pPr marL="285750" indent="-285750" algn="just">
              <a:lnSpc>
                <a:spcPct val="115000"/>
              </a:lnSpc>
              <a:spcAft>
                <a:spcPts val="1000"/>
              </a:spcAft>
              <a:buFont typeface="Wingdings" panose="05000000000000000000" pitchFamily="2" charset="2"/>
              <a:buChar char="q"/>
            </a:pPr>
            <a:r>
              <a:rPr lang="el-GR" sz="1600" dirty="0">
                <a:latin typeface="+mn-lt"/>
              </a:rPr>
              <a:t>Συνήθης τακτική κατά την περιγραφή του Άλλου είναι η σκιαγράφησή του μέσω της αναπαραγωγής αμετάβλητων χαρακτηριστικών που αποδίδονται σε όλα τα μέλη μιας ομάδας, παραγνωρίζοντας την ατομικότητα των ανθρώπων (</a:t>
            </a:r>
            <a:r>
              <a:rPr lang="el-GR" sz="1600" dirty="0" err="1">
                <a:latin typeface="+mn-lt"/>
              </a:rPr>
              <a:t>generalized</a:t>
            </a:r>
            <a:r>
              <a:rPr lang="el-GR" sz="1600" dirty="0">
                <a:latin typeface="+mn-lt"/>
              </a:rPr>
              <a:t> </a:t>
            </a:r>
            <a:r>
              <a:rPr lang="el-GR" sz="1600" dirty="0" err="1">
                <a:latin typeface="+mn-lt"/>
              </a:rPr>
              <a:t>other</a:t>
            </a:r>
            <a:r>
              <a:rPr lang="el-GR" sz="1600" dirty="0">
                <a:latin typeface="+mn-lt"/>
              </a:rPr>
              <a:t>). Αυτή η προσέγγιση βασίζεται σε στερεότυπα και συχνά απεικονίζει τον Άλλο με τρόπο </a:t>
            </a:r>
            <a:r>
              <a:rPr lang="el-GR" sz="1600" dirty="0" err="1">
                <a:latin typeface="+mn-lt"/>
              </a:rPr>
              <a:t>αμαυρωτικό</a:t>
            </a:r>
            <a:r>
              <a:rPr lang="el-GR" sz="1600" dirty="0">
                <a:latin typeface="+mn-lt"/>
              </a:rPr>
              <a:t> και μονόπλευρο.</a:t>
            </a:r>
          </a:p>
          <a:p>
            <a:pPr marL="285750" indent="-285750" algn="just">
              <a:lnSpc>
                <a:spcPct val="115000"/>
              </a:lnSpc>
              <a:spcAft>
                <a:spcPts val="1000"/>
              </a:spcAft>
              <a:buFont typeface="Wingdings" panose="05000000000000000000" pitchFamily="2" charset="2"/>
              <a:buChar char="q"/>
            </a:pPr>
            <a:r>
              <a:rPr lang="el-GR" sz="1600" dirty="0">
                <a:latin typeface="+mn-lt"/>
              </a:rPr>
              <a:t>Συνήθως, η εξατομίκευση του ανθρώπινου προσώπου απουσιάζει και ο Άλλος παρουσιάζεται ως "αποδιοπομπαίος τράγος". </a:t>
            </a:r>
          </a:p>
          <a:p>
            <a:pPr marL="285750" indent="-285750" algn="just">
              <a:lnSpc>
                <a:spcPct val="115000"/>
              </a:lnSpc>
              <a:spcAft>
                <a:spcPts val="1000"/>
              </a:spcAft>
              <a:buFont typeface="Wingdings" panose="05000000000000000000" pitchFamily="2" charset="2"/>
              <a:buChar char="q"/>
            </a:pPr>
            <a:r>
              <a:rPr lang="el-GR" sz="1600" dirty="0">
                <a:latin typeface="+mn-lt"/>
              </a:rPr>
              <a:t>Η διαιώνιση μιας απαραίτητης αίσθησης διαφοράς ανάμεσα στον Εαυτό και το αντικείμενο που μετατρέπεται σε Άλλο κρίνεται επιβεβλημένη. (</a:t>
            </a:r>
            <a:r>
              <a:rPr lang="el-GR" sz="1600" dirty="0" err="1">
                <a:latin typeface="+mn-lt"/>
              </a:rPr>
              <a:t>Αμπατζοπούλου</a:t>
            </a:r>
            <a:r>
              <a:rPr lang="el-GR" sz="1600" dirty="0">
                <a:latin typeface="+mn-lt"/>
              </a:rPr>
              <a:t>, 1998).</a:t>
            </a:r>
          </a:p>
          <a:p>
            <a:pPr algn="just">
              <a:lnSpc>
                <a:spcPct val="115000"/>
              </a:lnSpc>
              <a:spcAft>
                <a:spcPts val="1000"/>
              </a:spcAft>
            </a:pPr>
            <a:r>
              <a:rPr lang="el-GR" sz="1600" dirty="0">
                <a:latin typeface="+mn-lt"/>
              </a:rPr>
              <a:t>Με ποιες συλλογικές παραστάσεις κυκλοφορεί ο Άλλος σε κάθε κοινωνία και ποιες διανοητικές δομές μεταδίδονται; </a:t>
            </a:r>
          </a:p>
        </p:txBody>
      </p:sp>
    </p:spTree>
    <p:extLst>
      <p:ext uri="{BB962C8B-B14F-4D97-AF65-F5344CB8AC3E}">
        <p14:creationId xmlns:p14="http://schemas.microsoft.com/office/powerpoint/2010/main" val="1039505606"/>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1097</TotalTime>
  <Words>8853</Words>
  <Application>Microsoft Office PowerPoint</Application>
  <PresentationFormat>Ευρεία οθόνη</PresentationFormat>
  <Paragraphs>394</Paragraphs>
  <Slides>87</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87</vt:i4>
      </vt:variant>
    </vt:vector>
  </HeadingPairs>
  <TitlesOfParts>
    <vt:vector size="95" baseType="lpstr">
      <vt:lpstr>Aptos</vt:lpstr>
      <vt:lpstr>Aptos Display</vt:lpstr>
      <vt:lpstr>Arial</vt:lpstr>
      <vt:lpstr>Calibri</vt:lpstr>
      <vt:lpstr>Symbol</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ΠΑΡΑΡΤΗΜΑ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Ελένη Χαραλάμπους</dc:creator>
  <cp:lastModifiedBy>Ελένη Χαραλάμπους</cp:lastModifiedBy>
  <cp:revision>251</cp:revision>
  <dcterms:created xsi:type="dcterms:W3CDTF">2026-04-19T15:17:52Z</dcterms:created>
  <dcterms:modified xsi:type="dcterms:W3CDTF">2026-05-19T16:29:30Z</dcterms:modified>
</cp:coreProperties>
</file>