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30" r:id="rId2"/>
    <p:sldId id="623" r:id="rId3"/>
    <p:sldId id="451" r:id="rId4"/>
    <p:sldId id="610" r:id="rId5"/>
    <p:sldId id="627" r:id="rId6"/>
    <p:sldId id="628" r:id="rId7"/>
    <p:sldId id="614" r:id="rId8"/>
    <p:sldId id="611" r:id="rId9"/>
    <p:sldId id="625" r:id="rId10"/>
    <p:sldId id="630" r:id="rId11"/>
    <p:sldId id="615" r:id="rId12"/>
    <p:sldId id="613" r:id="rId13"/>
    <p:sldId id="629" r:id="rId14"/>
    <p:sldId id="612" r:id="rId15"/>
    <p:sldId id="626" r:id="rId16"/>
    <p:sldId id="266" r:id="rId17"/>
    <p:sldId id="440" r:id="rId18"/>
    <p:sldId id="631" r:id="rId19"/>
    <p:sldId id="632" r:id="rId20"/>
    <p:sldId id="633" r:id="rId21"/>
    <p:sldId id="634" r:id="rId22"/>
    <p:sldId id="548" r:id="rId23"/>
    <p:sldId id="549" r:id="rId24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05/20/2026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16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83788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05/20/2026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05/20/2026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05/20/2026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05/20/2026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05/20/2026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05/20/2026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05/20/2026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58. Α2_Θεματικός κύκλος 2: Σχολική ζωή και εκπαιδευτικό ιστορικό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_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Παραγωγή  γραπτού λόγου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ννεφο 1">
            <a:extLst>
              <a:ext uri="{FF2B5EF4-FFF2-40B4-BE49-F238E27FC236}">
                <a16:creationId xmlns:a16="http://schemas.microsoft.com/office/drawing/2014/main" id="{16006850-0B34-6C4B-12FA-A4D585535C9C}"/>
              </a:ext>
            </a:extLst>
          </p:cNvPr>
          <p:cNvSpPr/>
          <p:nvPr/>
        </p:nvSpPr>
        <p:spPr>
          <a:xfrm>
            <a:off x="456019" y="231355"/>
            <a:ext cx="3355817" cy="2106714"/>
          </a:xfrm>
          <a:prstGeom prst="cloud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Ποιοι; </a:t>
            </a:r>
          </a:p>
        </p:txBody>
      </p:sp>
      <p:sp>
        <p:nvSpPr>
          <p:cNvPr id="3" name="Σύννεφο 2">
            <a:extLst>
              <a:ext uri="{FF2B5EF4-FFF2-40B4-BE49-F238E27FC236}">
                <a16:creationId xmlns:a16="http://schemas.microsoft.com/office/drawing/2014/main" id="{238A8EF1-E368-EEA1-DC01-E392BFF6B92D}"/>
              </a:ext>
            </a:extLst>
          </p:cNvPr>
          <p:cNvSpPr/>
          <p:nvPr/>
        </p:nvSpPr>
        <p:spPr>
          <a:xfrm>
            <a:off x="246698" y="2593226"/>
            <a:ext cx="3058362" cy="2106714"/>
          </a:xfrm>
          <a:prstGeom prst="cloud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3600" dirty="0"/>
          </a:p>
          <a:p>
            <a:pPr algn="ctr"/>
            <a:r>
              <a:rPr lang="el-GR" sz="3600" dirty="0"/>
              <a:t>Πού  πήγαν;</a:t>
            </a:r>
          </a:p>
          <a:p>
            <a:pPr algn="ctr"/>
            <a:r>
              <a:rPr lang="el-GR" sz="3600" dirty="0"/>
              <a:t> </a:t>
            </a:r>
          </a:p>
        </p:txBody>
      </p:sp>
      <p:sp>
        <p:nvSpPr>
          <p:cNvPr id="4" name="Σύννεφο 3">
            <a:extLst>
              <a:ext uri="{FF2B5EF4-FFF2-40B4-BE49-F238E27FC236}">
                <a16:creationId xmlns:a16="http://schemas.microsoft.com/office/drawing/2014/main" id="{821003B1-B8DA-E3D9-A69A-7EB859119B38}"/>
              </a:ext>
            </a:extLst>
          </p:cNvPr>
          <p:cNvSpPr/>
          <p:nvPr/>
        </p:nvSpPr>
        <p:spPr>
          <a:xfrm>
            <a:off x="3220598" y="3473067"/>
            <a:ext cx="4373041" cy="2974816"/>
          </a:xfrm>
          <a:prstGeom prst="cloud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Τι υπάρχει στο σακίδιο του Πέτρου;  </a:t>
            </a:r>
          </a:p>
        </p:txBody>
      </p:sp>
      <p:sp>
        <p:nvSpPr>
          <p:cNvPr id="5" name="Σύννεφο 4">
            <a:extLst>
              <a:ext uri="{FF2B5EF4-FFF2-40B4-BE49-F238E27FC236}">
                <a16:creationId xmlns:a16="http://schemas.microsoft.com/office/drawing/2014/main" id="{E8071D07-AD90-8182-70C3-39A6E5ECDB2D}"/>
              </a:ext>
            </a:extLst>
          </p:cNvPr>
          <p:cNvSpPr/>
          <p:nvPr/>
        </p:nvSpPr>
        <p:spPr>
          <a:xfrm>
            <a:off x="7678757" y="2338069"/>
            <a:ext cx="4373041" cy="2974816"/>
          </a:xfrm>
          <a:prstGeom prst="cloud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Οι μαθητές τι έκαναν στο λεωφορείο;  </a:t>
            </a:r>
          </a:p>
        </p:txBody>
      </p:sp>
      <p:sp>
        <p:nvSpPr>
          <p:cNvPr id="6" name="Σύννεφο 5">
            <a:extLst>
              <a:ext uri="{FF2B5EF4-FFF2-40B4-BE49-F238E27FC236}">
                <a16:creationId xmlns:a16="http://schemas.microsoft.com/office/drawing/2014/main" id="{949A5402-99D4-317D-4DAF-EAE5264C6C9B}"/>
              </a:ext>
            </a:extLst>
          </p:cNvPr>
          <p:cNvSpPr/>
          <p:nvPr/>
        </p:nvSpPr>
        <p:spPr>
          <a:xfrm>
            <a:off x="4513244" y="0"/>
            <a:ext cx="4373041" cy="2974816"/>
          </a:xfrm>
          <a:prstGeom prst="cloud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Οι μαθητές τι έκαναν στην εκδρομή;  </a:t>
            </a:r>
          </a:p>
        </p:txBody>
      </p:sp>
    </p:spTree>
    <p:extLst>
      <p:ext uri="{BB962C8B-B14F-4D97-AF65-F5344CB8AC3E}">
        <p14:creationId xmlns:p14="http://schemas.microsoft.com/office/powerpoint/2010/main" val="9152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4E4A6-F2A3-F891-48D9-3DE5534AA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4C536F-ACCB-A38A-DFA5-97569D0D4060}"/>
              </a:ext>
            </a:extLst>
          </p:cNvPr>
          <p:cNvSpPr txBox="1"/>
          <p:nvPr/>
        </p:nvSpPr>
        <p:spPr>
          <a:xfrm>
            <a:off x="3287486" y="795048"/>
            <a:ext cx="4386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Το κατάλαβες;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19F86-05C2-A000-5FF8-DCBA7B8F223E}"/>
              </a:ext>
            </a:extLst>
          </p:cNvPr>
          <p:cNvSpPr txBox="1"/>
          <p:nvPr/>
        </p:nvSpPr>
        <p:spPr>
          <a:xfrm>
            <a:off x="473529" y="2028264"/>
            <a:ext cx="53884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Ναι,  το  κατάλαβα.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81110-D9B7-1235-EB87-D927229C55EF}"/>
              </a:ext>
            </a:extLst>
          </p:cNvPr>
          <p:cNvSpPr txBox="1"/>
          <p:nvPr/>
        </p:nvSpPr>
        <p:spPr>
          <a:xfrm>
            <a:off x="6504217" y="2074431"/>
            <a:ext cx="5388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Όχι, δεν  το  κατάλαβα.</a:t>
            </a:r>
          </a:p>
        </p:txBody>
      </p:sp>
      <p:pic>
        <p:nvPicPr>
          <p:cNvPr id="3074" name="Picture 2" descr="Το αγόρι σκέφτεται. Συναισθήματα και χειρονομίες.: Vector στοκ (χωρίς  δικαιώματα) 788325607 | Shutterstock">
            <a:extLst>
              <a:ext uri="{FF2B5EF4-FFF2-40B4-BE49-F238E27FC236}">
                <a16:creationId xmlns:a16="http://schemas.microsoft.com/office/drawing/2014/main" id="{1769A90B-5DDA-D85E-80FF-641DE8461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3411"/>
          <a:stretch>
            <a:fillRect/>
          </a:stretch>
        </p:blipFill>
        <p:spPr bwMode="auto">
          <a:xfrm>
            <a:off x="1498144" y="3644091"/>
            <a:ext cx="2671084" cy="278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Το αγόρι σκέφτεται. Συναισθήματα και χειρονομίες.: Vector στοκ (χωρίς  δικαιώματα) 788325607 | Shutterstock">
            <a:extLst>
              <a:ext uri="{FF2B5EF4-FFF2-40B4-BE49-F238E27FC236}">
                <a16:creationId xmlns:a16="http://schemas.microsoft.com/office/drawing/2014/main" id="{5AF88CB2-BDD9-9036-B8BC-C1C80288B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-6568" r="51508" b="6568"/>
          <a:stretch>
            <a:fillRect/>
          </a:stretch>
        </p:blipFill>
        <p:spPr bwMode="auto">
          <a:xfrm>
            <a:off x="6579058" y="3498197"/>
            <a:ext cx="3522885" cy="27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8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0983E-03A0-A4C7-1341-AC6BE9104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8E58212-ECF3-20E4-5AD5-6CB03152BD3A}"/>
              </a:ext>
            </a:extLst>
          </p:cNvPr>
          <p:cNvSpPr/>
          <p:nvPr/>
        </p:nvSpPr>
        <p:spPr>
          <a:xfrm>
            <a:off x="0" y="2982686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/>
              <a:t>Παραγωγή προφορικού λόγου </a:t>
            </a:r>
            <a:endParaRPr lang="el-GR" sz="3600" dirty="0"/>
          </a:p>
        </p:txBody>
      </p:sp>
      <p:pic>
        <p:nvPicPr>
          <p:cNvPr id="5122" name="Picture 2" descr="ΚΑΝΟΝΕΣ ΤΑΞΗΣ.pdfγια Α-Β- Γ Τάξη δημοτικού | PDF">
            <a:extLst>
              <a:ext uri="{FF2B5EF4-FFF2-40B4-BE49-F238E27FC236}">
                <a16:creationId xmlns:a16="http://schemas.microsoft.com/office/drawing/2014/main" id="{F04D3E00-4644-23F3-6D8A-8CFE739CD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43" y="2479721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0B1A5DE1-F900-0BD8-D804-8C87C6293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6987317" y="4846373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74943CA-AC89-07EB-6EA1-AB0BE09D7E64}"/>
              </a:ext>
            </a:extLst>
          </p:cNvPr>
          <p:cNvSpPr/>
          <p:nvPr/>
        </p:nvSpPr>
        <p:spPr>
          <a:xfrm>
            <a:off x="8811657" y="5401543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Απάντησε!</a:t>
            </a:r>
          </a:p>
        </p:txBody>
      </p:sp>
    </p:spTree>
    <p:extLst>
      <p:ext uri="{BB962C8B-B14F-4D97-AF65-F5344CB8AC3E}">
        <p14:creationId xmlns:p14="http://schemas.microsoft.com/office/powerpoint/2010/main" val="2411016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D074430-B19C-0E18-D31E-264CA7D31FC4}"/>
              </a:ext>
            </a:extLst>
          </p:cNvPr>
          <p:cNvSpPr/>
          <p:nvPr/>
        </p:nvSpPr>
        <p:spPr>
          <a:xfrm>
            <a:off x="598713" y="375557"/>
            <a:ext cx="5627915" cy="18179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Την  προηγούμενη μέρα  ___________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4004E62-DB76-E093-D51D-C61FD5BCDB9E}"/>
              </a:ext>
            </a:extLst>
          </p:cNvPr>
          <p:cNvSpPr/>
          <p:nvPr/>
        </p:nvSpPr>
        <p:spPr>
          <a:xfrm>
            <a:off x="707570" y="2520043"/>
            <a:ext cx="5627915" cy="18179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Φόρεσα  ___________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EB93C49-4BA4-7E4B-D7A7-DF22D54AE5EA}"/>
              </a:ext>
            </a:extLst>
          </p:cNvPr>
          <p:cNvSpPr/>
          <p:nvPr/>
        </p:nvSpPr>
        <p:spPr>
          <a:xfrm>
            <a:off x="707569" y="4664529"/>
            <a:ext cx="5627915" cy="18179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el-GR" sz="4400" dirty="0">
                <a:solidFill>
                  <a:srgbClr val="0A0A0A"/>
                </a:solidFill>
                <a:latin typeface="Google Sans"/>
              </a:rPr>
              <a:t>Έβαλα στο σακίδιό μου</a:t>
            </a:r>
            <a:r>
              <a:rPr lang="el-GR" sz="4400" dirty="0"/>
              <a:t>  ___________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DD25CE3B-7F67-76D6-616A-0B34A5445B24}"/>
              </a:ext>
            </a:extLst>
          </p:cNvPr>
          <p:cNvSpPr/>
          <p:nvPr/>
        </p:nvSpPr>
        <p:spPr>
          <a:xfrm>
            <a:off x="6716486" y="1366157"/>
            <a:ext cx="5301344" cy="18179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Στο  λεωφορείο  ___________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1E47B647-9929-3E09-6136-2A4F33427F1F}"/>
              </a:ext>
            </a:extLst>
          </p:cNvPr>
          <p:cNvSpPr/>
          <p:nvPr/>
        </p:nvSpPr>
        <p:spPr>
          <a:xfrm>
            <a:off x="6716486" y="3510643"/>
            <a:ext cx="5301344" cy="181791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Στην εκδρομή   ___________</a:t>
            </a:r>
          </a:p>
        </p:txBody>
      </p:sp>
      <p:pic>
        <p:nvPicPr>
          <p:cNvPr id="1026" name="Picture 2" descr="Παιδί αγόρι ντύνομαι ή αλλάζει παντελόνι.: Vector στοκ (χωρίς δικαιώματα)  1391485439 | Shutterstock">
            <a:extLst>
              <a:ext uri="{FF2B5EF4-FFF2-40B4-BE49-F238E27FC236}">
                <a16:creationId xmlns:a16="http://schemas.microsoft.com/office/drawing/2014/main" id="{665F173C-5C72-7EDC-4B03-6608AE6D5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6"/>
          <a:stretch>
            <a:fillRect/>
          </a:stretch>
        </p:blipFill>
        <p:spPr bwMode="auto">
          <a:xfrm>
            <a:off x="4444093" y="2520042"/>
            <a:ext cx="2274307" cy="1736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7,000+ Cartoon Backpack Stock Photos, Pictures &amp; Royalty-Free Images -  iStock | Name on backpack">
            <a:extLst>
              <a:ext uri="{FF2B5EF4-FFF2-40B4-BE49-F238E27FC236}">
                <a16:creationId xmlns:a16="http://schemas.microsoft.com/office/drawing/2014/main" id="{AF58FD68-5121-EE95-82C3-FBD1BE0AD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60" y="5088392"/>
            <a:ext cx="1311047" cy="1311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Προγραμματισμος μονοημερης εκδρομης – 2ο Νηπιαγωγείο Άνω Λιοσίων">
            <a:extLst>
              <a:ext uri="{FF2B5EF4-FFF2-40B4-BE49-F238E27FC236}">
                <a16:creationId xmlns:a16="http://schemas.microsoft.com/office/drawing/2014/main" id="{FF8A4BB3-2930-27EF-76EB-1B7547EB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050" y="0"/>
            <a:ext cx="1885950" cy="16498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nic scene with happy family in forest – Royalty-Free Vector | VectorStock">
            <a:extLst>
              <a:ext uri="{FF2B5EF4-FFF2-40B4-BE49-F238E27FC236}">
                <a16:creationId xmlns:a16="http://schemas.microsoft.com/office/drawing/2014/main" id="{4BFB174C-D14B-22A0-F096-335B5823D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9"/>
          <a:stretch>
            <a:fillRect/>
          </a:stretch>
        </p:blipFill>
        <p:spPr bwMode="auto">
          <a:xfrm>
            <a:off x="9579275" y="4510412"/>
            <a:ext cx="2014011" cy="2004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6,964,319 Cartoon closet Εικονογραφήσεις | DepositPhotos">
            <a:extLst>
              <a:ext uri="{FF2B5EF4-FFF2-40B4-BE49-F238E27FC236}">
                <a16:creationId xmlns:a16="http://schemas.microsoft.com/office/drawing/2014/main" id="{9CF0FA36-C610-FD89-1BF1-F13538E9C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893" y="-32659"/>
            <a:ext cx="1866900" cy="1713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4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D9829-5650-DCA5-A339-8847B206B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A3DC77A-D963-4274-F8B4-FC8441A864F0}"/>
              </a:ext>
            </a:extLst>
          </p:cNvPr>
          <p:cNvSpPr/>
          <p:nvPr/>
        </p:nvSpPr>
        <p:spPr>
          <a:xfrm>
            <a:off x="0" y="2982686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/>
              <a:t>Παραγωγή γραπτού λόγου </a:t>
            </a:r>
            <a:endParaRPr lang="el-GR" sz="3600" dirty="0"/>
          </a:p>
        </p:txBody>
      </p:sp>
      <p:pic>
        <p:nvPicPr>
          <p:cNvPr id="3" name="Picture 2" descr="Man Συμπληρώστε Ερωτηματολόγιο με τεράστια μολύβι Cartoon Διάνυσμα από  ©unitone.vector.gmail.com 358266902">
            <a:extLst>
              <a:ext uri="{FF2B5EF4-FFF2-40B4-BE49-F238E27FC236}">
                <a16:creationId xmlns:a16="http://schemas.microsoft.com/office/drawing/2014/main" id="{63362B2C-1540-8737-F3E4-C17A3A290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r="11880" b="11448"/>
          <a:stretch>
            <a:fillRect/>
          </a:stretch>
        </p:blipFill>
        <p:spPr bwMode="auto">
          <a:xfrm>
            <a:off x="8956714" y="2013202"/>
            <a:ext cx="2581328" cy="193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C9BBFD28-FB16-2EAC-63DA-A3925ED73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097486" y="4174344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1D61CF7-FFEF-6765-4384-75486C626189}"/>
              </a:ext>
            </a:extLst>
          </p:cNvPr>
          <p:cNvSpPr/>
          <p:nvPr/>
        </p:nvSpPr>
        <p:spPr>
          <a:xfrm>
            <a:off x="8877759" y="5001658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</p:spTree>
    <p:extLst>
      <p:ext uri="{BB962C8B-B14F-4D97-AF65-F5344CB8AC3E}">
        <p14:creationId xmlns:p14="http://schemas.microsoft.com/office/powerpoint/2010/main" val="1514013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5FFA2D2-4726-1E67-F759-7C1EA2E668A0}"/>
              </a:ext>
            </a:extLst>
          </p:cNvPr>
          <p:cNvSpPr/>
          <p:nvPr/>
        </p:nvSpPr>
        <p:spPr>
          <a:xfrm>
            <a:off x="370114" y="217714"/>
            <a:ext cx="11114315" cy="594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800" dirty="0"/>
              <a:t>Αγαπημένο μου  ημερολόγιο,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814487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14083-A77C-395A-AD2A-96891DF1D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Βαθμολογία κι έλεγχος προόδου Β' τριμήνου 2018-2019 – 3ο Δημοτικό Σχολείο  Ανω Λιοσίων">
            <a:extLst>
              <a:ext uri="{FF2B5EF4-FFF2-40B4-BE49-F238E27FC236}">
                <a16:creationId xmlns:a16="http://schemas.microsoft.com/office/drawing/2014/main" id="{364F650B-55E3-732E-2055-803A32525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20" y="2798200"/>
            <a:ext cx="3086780" cy="391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E118323F-C4BA-CB63-B852-0F616CE344A0}"/>
              </a:ext>
            </a:extLst>
          </p:cNvPr>
          <p:cNvSpPr/>
          <p:nvPr/>
        </p:nvSpPr>
        <p:spPr>
          <a:xfrm>
            <a:off x="87086" y="141514"/>
            <a:ext cx="4920343" cy="3037115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Χρησιμοποίησα  τις λέξεις;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8C61F97-CD9C-1518-39F1-CF47A4F464A5}"/>
              </a:ext>
            </a:extLst>
          </p:cNvPr>
          <p:cNvSpPr/>
          <p:nvPr/>
        </p:nvSpPr>
        <p:spPr>
          <a:xfrm>
            <a:off x="6509658" y="141514"/>
            <a:ext cx="5508172" cy="6172199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2400" dirty="0"/>
              <a:t>προετοιμασία (Τι κάνατε την προηγούμενη μέρα;)</a:t>
            </a:r>
          </a:p>
          <a:p>
            <a:r>
              <a:rPr lang="el-GR" sz="2400" dirty="0"/>
              <a:t>στολή – ενδυμασία</a:t>
            </a:r>
          </a:p>
          <a:p>
            <a:r>
              <a:rPr lang="el-GR" sz="2400" dirty="0"/>
              <a:t>φαγητά</a:t>
            </a:r>
          </a:p>
          <a:p>
            <a:r>
              <a:rPr lang="el-GR" sz="2400" dirty="0"/>
              <a:t>ποτά</a:t>
            </a:r>
          </a:p>
          <a:p>
            <a:r>
              <a:rPr lang="el-GR" sz="2400" dirty="0"/>
              <a:t>καιρός (ηλιόλουστος, συννεφιασμένος, έκανε κρύο/ζέστη )</a:t>
            </a:r>
          </a:p>
          <a:p>
            <a:r>
              <a:rPr lang="el-GR" sz="2400" dirty="0"/>
              <a:t>αναχώρηση (Πότε  φύγατε; / Τι κάνατε στο λεωφορείο;)</a:t>
            </a:r>
          </a:p>
          <a:p>
            <a:r>
              <a:rPr lang="el-GR" sz="2400" dirty="0"/>
              <a:t>χώρος   (δέντρα, λουλούδια, θάλασσα, βουνό) </a:t>
            </a:r>
          </a:p>
          <a:p>
            <a:r>
              <a:rPr lang="el-GR" sz="2400" dirty="0"/>
              <a:t>δραστηριότητες (περπατήσατε,  τραγουδήσατε, ψήσατε, παίξατε, χορέψατε)</a:t>
            </a:r>
          </a:p>
          <a:p>
            <a:r>
              <a:rPr lang="el-GR" sz="2400" dirty="0"/>
              <a:t>επιστροφή  (Πότε  φύγατε; / Τι κάνατε στο λεωφορείο;)</a:t>
            </a:r>
          </a:p>
        </p:txBody>
      </p:sp>
    </p:spTree>
    <p:extLst>
      <p:ext uri="{BB962C8B-B14F-4D97-AF65-F5344CB8AC3E}">
        <p14:creationId xmlns:p14="http://schemas.microsoft.com/office/powerpoint/2010/main" val="614263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ree cartoon vector - 1,1 εκατομμύρια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4FE489FC-AFCF-B9DD-EF35-B36A6CCC3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4"/>
          <a:stretch>
            <a:fillRect/>
          </a:stretch>
        </p:blipFill>
        <p:spPr bwMode="auto">
          <a:xfrm>
            <a:off x="6459556" y="973853"/>
            <a:ext cx="4572459" cy="45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9E70BF8-C929-4DF7-532F-9EFCEA145B04}"/>
              </a:ext>
            </a:extLst>
          </p:cNvPr>
          <p:cNvSpPr/>
          <p:nvPr/>
        </p:nvSpPr>
        <p:spPr>
          <a:xfrm>
            <a:off x="793214" y="2555913"/>
            <a:ext cx="3977090" cy="15093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τα δέντρα</a:t>
            </a:r>
          </a:p>
        </p:txBody>
      </p:sp>
    </p:spTree>
    <p:extLst>
      <p:ext uri="{BB962C8B-B14F-4D97-AF65-F5344CB8AC3E}">
        <p14:creationId xmlns:p14="http://schemas.microsoft.com/office/powerpoint/2010/main" val="16626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C08A5-39B4-EFAF-3455-60FF98210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5EB0F5D-C447-804B-5A53-A8937AC0139A}"/>
              </a:ext>
            </a:extLst>
          </p:cNvPr>
          <p:cNvSpPr/>
          <p:nvPr/>
        </p:nvSpPr>
        <p:spPr>
          <a:xfrm>
            <a:off x="793214" y="2555913"/>
            <a:ext cx="3977090" cy="15093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τα λουλούδια</a:t>
            </a:r>
          </a:p>
        </p:txBody>
      </p:sp>
      <p:pic>
        <p:nvPicPr>
          <p:cNvPr id="4098" name="Picture 2" descr="How to Draw Cartoon Flowers | Easy Step by Step Drawing Guides">
            <a:extLst>
              <a:ext uri="{FF2B5EF4-FFF2-40B4-BE49-F238E27FC236}">
                <a16:creationId xmlns:a16="http://schemas.microsoft.com/office/drawing/2014/main" id="{2760E5BF-397E-DBA0-7E7E-43C3C0BD0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86" y="1015043"/>
            <a:ext cx="4241666" cy="489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5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0450A419-36F8-F8AF-559A-E6AA1868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344767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FB8E91E0-3E5B-3846-1A74-3BEEBAD738FE}"/>
              </a:ext>
            </a:extLst>
          </p:cNvPr>
          <p:cNvSpPr/>
          <p:nvPr/>
        </p:nvSpPr>
        <p:spPr>
          <a:xfrm>
            <a:off x="593661" y="731861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A156B27B-F349-5E26-67F3-7376E2BBA744}"/>
              </a:ext>
            </a:extLst>
          </p:cNvPr>
          <p:cNvSpPr/>
          <p:nvPr/>
        </p:nvSpPr>
        <p:spPr>
          <a:xfrm>
            <a:off x="7027384" y="1820580"/>
            <a:ext cx="4953000" cy="4071257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Η  πρώτη  μου εκδρομή στο γυμνάσιο </a:t>
            </a:r>
          </a:p>
        </p:txBody>
      </p:sp>
      <p:pic>
        <p:nvPicPr>
          <p:cNvPr id="1026" name="Picture 2" descr="Σχολικές Μονοήμερες Εκδρομές Από Αθήνα – Sergiani">
            <a:extLst>
              <a:ext uri="{FF2B5EF4-FFF2-40B4-BE49-F238E27FC236}">
                <a16:creationId xmlns:a16="http://schemas.microsoft.com/office/drawing/2014/main" id="{30E9F01E-472A-FA97-E6CA-52F7EDE4B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6" t="-7528" r="21903" b="7528"/>
          <a:stretch>
            <a:fillRect/>
          </a:stretch>
        </p:blipFill>
        <p:spPr bwMode="auto">
          <a:xfrm>
            <a:off x="5177214" y="194978"/>
            <a:ext cx="2552242" cy="2832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Η φωνή των μαθητών (του Γυμνασίου Διαβατών) | » ΕΚΔΡΟΜΗ ΔΡΑΜΑ">
            <a:extLst>
              <a:ext uri="{FF2B5EF4-FFF2-40B4-BE49-F238E27FC236}">
                <a16:creationId xmlns:a16="http://schemas.microsoft.com/office/drawing/2014/main" id="{DC2AE386-24B6-95D8-8913-C13D1D8A4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1" y="3548742"/>
            <a:ext cx="2628900" cy="2782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Εκδρομή με του συμμαθητές μου! | ΝΗΠΙΑΓΩΓΕΙΟ ΔΙΛΙΝΑΤΩΝ">
            <a:extLst>
              <a:ext uri="{FF2B5EF4-FFF2-40B4-BE49-F238E27FC236}">
                <a16:creationId xmlns:a16="http://schemas.microsoft.com/office/drawing/2014/main" id="{1F3792F2-D4FA-BBEF-9715-5ECC7A2BE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67" y="3548741"/>
            <a:ext cx="3248025" cy="27829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rest picnic - 216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4F839AB3-396D-EEB4-FB91-8945D5573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6" b="11618"/>
          <a:stretch>
            <a:fillRect/>
          </a:stretch>
        </p:blipFill>
        <p:spPr bwMode="auto">
          <a:xfrm>
            <a:off x="2021282" y="830775"/>
            <a:ext cx="2809302" cy="23199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39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0863D-4E83-8294-C5B9-62C305E8E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408D368-A5B3-B046-4EE9-DD6972171A15}"/>
              </a:ext>
            </a:extLst>
          </p:cNvPr>
          <p:cNvSpPr/>
          <p:nvPr/>
        </p:nvSpPr>
        <p:spPr>
          <a:xfrm>
            <a:off x="793214" y="2555913"/>
            <a:ext cx="3977090" cy="15093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Ο  καιρός είναι ηλιόλουστος.</a:t>
            </a:r>
          </a:p>
        </p:txBody>
      </p:sp>
      <p:pic>
        <p:nvPicPr>
          <p:cNvPr id="5122" name="Picture 2" descr="ηλιόλουστος Στοκ Εικονογραφήσεις, Vectors, &amp; Clipart – (1,599,297 Στοκ  Εικονογραφήσεις)">
            <a:extLst>
              <a:ext uri="{FF2B5EF4-FFF2-40B4-BE49-F238E27FC236}">
                <a16:creationId xmlns:a16="http://schemas.microsoft.com/office/drawing/2014/main" id="{0A909FC5-E23E-1F96-2BF0-5783A88A4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42" y="1412655"/>
            <a:ext cx="5335558" cy="403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4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5C5A0-913C-7E8D-34B9-62D6472C1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1976AC6-C5A1-792E-EFC8-D31D45657457}"/>
              </a:ext>
            </a:extLst>
          </p:cNvPr>
          <p:cNvSpPr/>
          <p:nvPr/>
        </p:nvSpPr>
        <p:spPr>
          <a:xfrm>
            <a:off x="793214" y="2555913"/>
            <a:ext cx="3977090" cy="15093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Ο  καιρός είναι συννεφιασμένος.</a:t>
            </a:r>
          </a:p>
        </p:txBody>
      </p:sp>
      <p:pic>
        <p:nvPicPr>
          <p:cNvPr id="6146" name="Picture 2" descr="Κινούμενα σχέδια 3d σύννεφα στον ουρανό: Vector στοκ (χωρίς δικαιώματα)  2540409841 | Shutterstock">
            <a:extLst>
              <a:ext uri="{FF2B5EF4-FFF2-40B4-BE49-F238E27FC236}">
                <a16:creationId xmlns:a16="http://schemas.microsoft.com/office/drawing/2014/main" id="{06FE0364-7571-5850-7DB9-8813AF197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8"/>
          <a:stretch>
            <a:fillRect/>
          </a:stretch>
        </p:blipFill>
        <p:spPr bwMode="auto">
          <a:xfrm>
            <a:off x="5040447" y="1023766"/>
            <a:ext cx="5921335" cy="435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2982686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8730343" y="4855029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4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6835209" y="4577444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503" y="1657293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DE237-C0F4-1637-C1FE-D67BE4CB8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B34B623E-A46B-B0C3-A3F2-67B33AA30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60" y="366623"/>
            <a:ext cx="1044385" cy="17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BEE3C04-1EC8-76B0-414B-18396776A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70" y="3441393"/>
            <a:ext cx="4027714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endParaRPr lang="el-GR" altLang="el-GR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85E91A-673C-31F6-DE72-987F563A19EF}"/>
              </a:ext>
            </a:extLst>
          </p:cNvPr>
          <p:cNvSpPr txBox="1"/>
          <p:nvPr/>
        </p:nvSpPr>
        <p:spPr>
          <a:xfrm>
            <a:off x="315686" y="366623"/>
            <a:ext cx="6291946" cy="612475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FontTx/>
              <a:buNone/>
            </a:pPr>
            <a:r>
              <a:rPr lang="el-GR" altLang="el-GR" sz="2800" dirty="0">
                <a:solidFill>
                  <a:srgbClr val="0A0A0A"/>
                </a:solidFill>
                <a:latin typeface="Google Sans"/>
              </a:rPr>
              <a:t>Αγαπητό μου__________,</a:t>
            </a:r>
            <a:endParaRPr lang="el-GR" altLang="el-GR" sz="2800" dirty="0"/>
          </a:p>
          <a:p>
            <a:r>
              <a:rPr lang="el-GR" altLang="el-GR" sz="2800" dirty="0">
                <a:solidFill>
                  <a:srgbClr val="0A0A0A"/>
                </a:solidFill>
                <a:latin typeface="Google Sans"/>
              </a:rPr>
              <a:t>Σήμερα πήγα ______ στη Λάρνακα και πέρασα τέλεια! Το πρωί περπάτησα με τους φίλους μου στις </a:t>
            </a:r>
            <a:r>
              <a:rPr lang="el-GR" altLang="el-GR" sz="2800" dirty="0" err="1">
                <a:solidFill>
                  <a:srgbClr val="0A0A0A"/>
                </a:solidFill>
                <a:latin typeface="Google Sans"/>
              </a:rPr>
              <a:t>Φοινικούδες</a:t>
            </a:r>
            <a:r>
              <a:rPr lang="el-GR" altLang="el-GR" sz="2800" dirty="0">
                <a:solidFill>
                  <a:srgbClr val="0A0A0A"/>
                </a:solidFill>
                <a:latin typeface="Google Sans"/>
              </a:rPr>
              <a:t> και ήπιαμε μια _________δίπλα στη θάλασσα. Μετά, επισκεφθήκαμε την __________του Αγίου Λαζάρου και έμαθα την ιστορία της. Μου άρεσε πολύ αυτή η  εκδρομή γιατί είδα από κοντά τα φλαμίνγκο στην Αλυκή.  </a:t>
            </a:r>
            <a:r>
              <a:rPr lang="el-GR" altLang="el-GR" sz="2800">
                <a:solidFill>
                  <a:srgbClr val="0A0A0A"/>
                </a:solidFill>
                <a:latin typeface="Google Sans"/>
              </a:rPr>
              <a:t>Βγάλαμε  </a:t>
            </a:r>
            <a:r>
              <a:rPr lang="el-GR" altLang="el-GR" sz="2800" dirty="0">
                <a:solidFill>
                  <a:srgbClr val="0A0A0A"/>
                </a:solidFill>
                <a:latin typeface="Google Sans"/>
              </a:rPr>
              <a:t>πολλές </a:t>
            </a:r>
            <a:r>
              <a:rPr lang="en-US" altLang="el-GR" sz="2800" dirty="0">
                <a:solidFill>
                  <a:srgbClr val="0A0A0A"/>
                </a:solidFill>
                <a:latin typeface="Google Sans"/>
              </a:rPr>
              <a:t>________</a:t>
            </a:r>
            <a:r>
              <a:rPr lang="el-GR" altLang="el-GR" sz="2800" dirty="0">
                <a:solidFill>
                  <a:srgbClr val="0A0A0A"/>
                </a:solidFill>
                <a:latin typeface="Google Sans"/>
              </a:rPr>
              <a:t>με το κινητό μου. Έφαγα  νόστιμο σουβλάκι σε μια ταβέρνα. Ήταν τέλεια!</a:t>
            </a:r>
            <a:endParaRPr lang="el-GR" altLang="el-GR" sz="2800" dirty="0"/>
          </a:p>
        </p:txBody>
      </p:sp>
      <p:pic>
        <p:nvPicPr>
          <p:cNvPr id="6" name="ElevenLabs_2026-05-20T02_34_28_Christina - Calm, Warm and Sultry_pvc_sp102_s50_sb0_v3">
            <a:hlinkClick r:id="" action="ppaction://media"/>
            <a:extLst>
              <a:ext uri="{FF2B5EF4-FFF2-40B4-BE49-F238E27FC236}">
                <a16:creationId xmlns:a16="http://schemas.microsoft.com/office/drawing/2014/main" id="{7E75AEC8-C1FE-698F-EB79-C36CEDDB568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1038" y="41862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42988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9AAA1-0651-6AD1-6C64-D3252E088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50ED0591-A687-A145-80BE-D0B7FAEA5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27" y="402630"/>
            <a:ext cx="6248401" cy="56938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l-GR" altLang="el-GR" dirty="0">
                <a:solidFill>
                  <a:srgbClr val="0A0A0A"/>
                </a:solidFill>
                <a:latin typeface="Google Sans"/>
              </a:rPr>
              <a:t>Αγαπητό μου ημερολόγιο,</a:t>
            </a:r>
            <a:endParaRPr lang="el-GR" altLang="el-GR" dirty="0"/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l-GR" altLang="el-GR" dirty="0">
                <a:solidFill>
                  <a:srgbClr val="0A0A0A"/>
                </a:solidFill>
                <a:latin typeface="Google Sans"/>
              </a:rPr>
              <a:t>Σήμερα πήγα εκδρομή στη Λάρνακα και πέρασα τέλεια! Το πρωί περπάτησα με τους φίλους μου στις </a:t>
            </a:r>
            <a:r>
              <a:rPr lang="el-GR" altLang="el-GR" dirty="0" err="1">
                <a:solidFill>
                  <a:srgbClr val="0A0A0A"/>
                </a:solidFill>
                <a:latin typeface="Google Sans"/>
              </a:rPr>
              <a:t>Φοινικούδες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 και ήπιαμε μια σοκολάτα δίπλα στη θάλασσα. Μετά, επισκεφθήκαμε την εκκλησία του Αγίου Λαζάρου και έμαθα την ιστορία της. Μου άρεσε πολύ αυτή η  εκδρομή γιατί είδα από κοντά τα φλαμίνγκο στην Αλυκή.  Βγάλαμε πολλές φωτογραφίες με το κινητό μου. Έφαγα  νόστιμο σουβλάκι σε μια ταβέρνα. Ήταν τέλεια!</a:t>
            </a:r>
            <a:endParaRPr lang="el-GR" altLang="el-GR" dirty="0"/>
          </a:p>
        </p:txBody>
      </p:sp>
      <p:pic>
        <p:nvPicPr>
          <p:cNvPr id="1026" name="Picture 2" descr="📝 «γράφω για να ονειρεύομαι πιο καθαρά» ✨ Ημερολόγια για όλα τα παιδιά,  και όχι μόνο! 🔐 Μυστικά ημερολόγια με κλειδάκι για τολμήσουν να γράψουν  ό,τι νιώθουν 🌈 Ημερολόγια θετικής σκέψης για">
            <a:extLst>
              <a:ext uri="{FF2B5EF4-FFF2-40B4-BE49-F238E27FC236}">
                <a16:creationId xmlns:a16="http://schemas.microsoft.com/office/drawing/2014/main" id="{B2A83004-8204-A598-A67C-18676CCB8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1"/>
          <a:stretch>
            <a:fillRect/>
          </a:stretch>
        </p:blipFill>
        <p:spPr bwMode="auto">
          <a:xfrm rot="2122791">
            <a:off x="8804559" y="726066"/>
            <a:ext cx="2511381" cy="31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mingo cartoon Images - Free Download on Freepik">
            <a:extLst>
              <a:ext uri="{FF2B5EF4-FFF2-40B4-BE49-F238E27FC236}">
                <a16:creationId xmlns:a16="http://schemas.microsoft.com/office/drawing/2014/main" id="{8F289724-1029-31A4-1BDB-E4EE6398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139" y="3239243"/>
            <a:ext cx="778034" cy="119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Κινούμενα σχέδια χαρακτήρα τοπίο στη θάλασσα Διάνυσμα από ©VisualGeneration  9797785">
            <a:extLst>
              <a:ext uri="{FF2B5EF4-FFF2-40B4-BE49-F238E27FC236}">
                <a16:creationId xmlns:a16="http://schemas.microsoft.com/office/drawing/2014/main" id="{ABEBEBDA-F622-3720-AE80-BBC657C5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126" y="4627781"/>
            <a:ext cx="2334047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Εκκλησία - Ρετρό Εικονογράφηση Clipart Απεικόνιση αποθεμάτων - εικονογραφία  από αρχιτεκτονικής, γραφικά: 32881172">
            <a:extLst>
              <a:ext uri="{FF2B5EF4-FFF2-40B4-BE49-F238E27FC236}">
                <a16:creationId xmlns:a16="http://schemas.microsoft.com/office/drawing/2014/main" id="{3453FC7F-A4CE-A0DA-49C5-F04E9EA79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52" y="286437"/>
            <a:ext cx="1649838" cy="14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500+ Souvlaki Stock Illustrations, Royalty-Free Vector Graphics &amp; Clip Art  - iStock | Chicken souvlaki, Lamb souvlaki, Pork souvlaki">
            <a:extLst>
              <a:ext uri="{FF2B5EF4-FFF2-40B4-BE49-F238E27FC236}">
                <a16:creationId xmlns:a16="http://schemas.microsoft.com/office/drawing/2014/main" id="{C26AD2D7-0636-1D04-80A2-E5E90294D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912" y="2670020"/>
            <a:ext cx="1719413" cy="13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0+ Greek Taverna Stock Illustrations, Royalty-Free Vector Graphics &amp; Clip  Art - iStock | Greek taverna people, Greek taverna food">
            <a:extLst>
              <a:ext uri="{FF2B5EF4-FFF2-40B4-BE49-F238E27FC236}">
                <a16:creationId xmlns:a16="http://schemas.microsoft.com/office/drawing/2014/main" id="{446D0CFD-5601-AD65-F09A-09BECAA6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438533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9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C57B78-79E5-986A-1BBE-2D687254F48D}"/>
              </a:ext>
            </a:extLst>
          </p:cNvPr>
          <p:cNvSpPr txBox="1"/>
          <p:nvPr/>
        </p:nvSpPr>
        <p:spPr>
          <a:xfrm>
            <a:off x="3287486" y="795048"/>
            <a:ext cx="4386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Το κατάλαβες;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0D76D-7B1E-3016-316C-B53C7C5B6243}"/>
              </a:ext>
            </a:extLst>
          </p:cNvPr>
          <p:cNvSpPr txBox="1"/>
          <p:nvPr/>
        </p:nvSpPr>
        <p:spPr>
          <a:xfrm>
            <a:off x="473529" y="2028264"/>
            <a:ext cx="53884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Ναι,  το  κατάλαβα.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81D74E-87E1-304D-356C-03E4DE6D6E6E}"/>
              </a:ext>
            </a:extLst>
          </p:cNvPr>
          <p:cNvSpPr txBox="1"/>
          <p:nvPr/>
        </p:nvSpPr>
        <p:spPr>
          <a:xfrm>
            <a:off x="6504217" y="2074431"/>
            <a:ext cx="5388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Όχι, δεν  το  κατάλαβα.</a:t>
            </a:r>
          </a:p>
        </p:txBody>
      </p:sp>
      <p:pic>
        <p:nvPicPr>
          <p:cNvPr id="3074" name="Picture 2" descr="Το αγόρι σκέφτεται. Συναισθήματα και χειρονομίες.: Vector στοκ (χωρίς  δικαιώματα) 788325607 | Shutterstock">
            <a:extLst>
              <a:ext uri="{FF2B5EF4-FFF2-40B4-BE49-F238E27FC236}">
                <a16:creationId xmlns:a16="http://schemas.microsoft.com/office/drawing/2014/main" id="{76563F57-2564-63F9-669F-94C58202B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3411"/>
          <a:stretch>
            <a:fillRect/>
          </a:stretch>
        </p:blipFill>
        <p:spPr bwMode="auto">
          <a:xfrm>
            <a:off x="1498144" y="3644091"/>
            <a:ext cx="2671084" cy="278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Το αγόρι σκέφτεται. Συναισθήματα και χειρονομίες.: Vector στοκ (χωρίς  δικαιώματα) 788325607 | Shutterstock">
            <a:extLst>
              <a:ext uri="{FF2B5EF4-FFF2-40B4-BE49-F238E27FC236}">
                <a16:creationId xmlns:a16="http://schemas.microsoft.com/office/drawing/2014/main" id="{084D73DB-76CE-995E-AE8E-F3FA93DB8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-6568" r="51508" b="6568"/>
          <a:stretch>
            <a:fillRect/>
          </a:stretch>
        </p:blipFill>
        <p:spPr bwMode="auto">
          <a:xfrm>
            <a:off x="6579058" y="3498197"/>
            <a:ext cx="3522885" cy="27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3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38C7E-C32E-E793-E968-F38370BBC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65C434-37FC-3C3B-D13B-5DBA21FC4EB4}"/>
              </a:ext>
            </a:extLst>
          </p:cNvPr>
          <p:cNvSpPr/>
          <p:nvPr/>
        </p:nvSpPr>
        <p:spPr>
          <a:xfrm>
            <a:off x="0" y="2982686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γραπτού λόγου </a:t>
            </a:r>
          </a:p>
        </p:txBody>
      </p:sp>
      <p:pic>
        <p:nvPicPr>
          <p:cNvPr id="1028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748A21DA-723B-24E7-FAD1-986890C32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6791666" y="4642758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74C72F5-C088-45D3-0261-212FD51DDB34}"/>
              </a:ext>
            </a:extLst>
          </p:cNvPr>
          <p:cNvSpPr/>
          <p:nvPr/>
        </p:nvSpPr>
        <p:spPr>
          <a:xfrm>
            <a:off x="8811657" y="5401543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</p:spTree>
    <p:extLst>
      <p:ext uri="{BB962C8B-B14F-4D97-AF65-F5344CB8AC3E}">
        <p14:creationId xmlns:p14="http://schemas.microsoft.com/office/powerpoint/2010/main" val="424654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4CBE0EA-533B-EA66-55BF-D6D04B26D049}"/>
              </a:ext>
            </a:extLst>
          </p:cNvPr>
          <p:cNvSpPr txBox="1"/>
          <p:nvPr/>
        </p:nvSpPr>
        <p:spPr>
          <a:xfrm>
            <a:off x="315950" y="352052"/>
            <a:ext cx="8436164" cy="65059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000" u="sng" dirty="0">
                <a:solidFill>
                  <a:srgbClr val="0A0A0A"/>
                </a:solidFill>
                <a:latin typeface="Google Sans"/>
              </a:rPr>
              <a:t>Η πρώτη μου εκδρομή</a:t>
            </a:r>
            <a:endParaRPr lang="el-GR" sz="2000" i="0" u="sng" dirty="0">
              <a:solidFill>
                <a:srgbClr val="0A0A0A"/>
              </a:solidFill>
              <a:effectLst/>
              <a:latin typeface="Google Sans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Η πρώτη μου εκδρομή στο Γυμνάσιο ήταν </a:t>
            </a:r>
            <a:r>
              <a:rPr lang="el-GR" sz="2000" dirty="0">
                <a:solidFill>
                  <a:srgbClr val="0A0A0A"/>
                </a:solidFill>
                <a:latin typeface="Google Sans"/>
              </a:rPr>
              <a:t>φανταστική</a:t>
            </a: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. Πήγαμε πριν από λίγους μήνες στον  εκδρομικό χώρο  </a:t>
            </a:r>
            <a:r>
              <a:rPr lang="el-GR" sz="2000" i="0" dirty="0" err="1">
                <a:solidFill>
                  <a:srgbClr val="0A0A0A"/>
                </a:solidFill>
                <a:effectLst/>
                <a:latin typeface="Google Sans"/>
              </a:rPr>
              <a:t>Τροόδους</a:t>
            </a:r>
            <a:r>
              <a:rPr lang="el-GR" sz="200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  <a:r>
              <a:rPr lang="el-GR" altLang="el-GR" sz="2000" dirty="0">
                <a:solidFill>
                  <a:srgbClr val="0A0A0A"/>
                </a:solidFill>
                <a:latin typeface="Google Sans"/>
              </a:rPr>
              <a:t> </a:t>
            </a:r>
            <a:br>
              <a:rPr lang="el-GR" altLang="el-GR" sz="2000" dirty="0">
                <a:solidFill>
                  <a:srgbClr val="0A0A0A"/>
                </a:solidFill>
                <a:latin typeface="Google Sans"/>
              </a:rPr>
            </a:br>
            <a:r>
              <a:rPr lang="el-GR" altLang="el-GR" sz="2000" dirty="0">
                <a:solidFill>
                  <a:srgbClr val="0A0A0A"/>
                </a:solidFill>
                <a:latin typeface="Google Sans"/>
              </a:rPr>
              <a:t>Το πρωί ξύπνησα πολύ νωρίς και ήμουν πολύ ενθουσιασμένος. Έβαλα στο σακίδιό μου νερό, μερικά σνακ και το κινητό μου για να βγάλω φωτογραφίες. Στις οκτώ η ώρα, το λεωφορείο ξεκίνησε από το σχολείο. Στη διαδρομή τραγουδούσαμε και γελούσαμε με τους συμμαθητές μου.</a:t>
            </a:r>
            <a:br>
              <a:rPr lang="el-GR" altLang="el-GR" sz="2000" dirty="0">
                <a:solidFill>
                  <a:srgbClr val="0A0A0A"/>
                </a:solidFill>
                <a:latin typeface="Google Sans"/>
              </a:rPr>
            </a:br>
            <a:r>
              <a:rPr lang="el-GR" altLang="el-GR" sz="2000" dirty="0">
                <a:solidFill>
                  <a:srgbClr val="0A0A0A"/>
                </a:solidFill>
                <a:latin typeface="Google Sans"/>
              </a:rPr>
              <a:t>Όταν φτάσαμε, εντυπωσιάστηκα από τα μεγάλα δέντρα και τον καθαρό αέρα. Ο χώρος ήταν πανέμορφος! Πρώτα, παίξαμε ποδόσφαιρο. Μετά, καθίσαμε στα ξύλινα τραπέζια και φάγαμε όλοι μαζί. Οι καθηγητές μας βοήθησαν να ψήσουμε σουβλάκια και το φαγητό ήταν νόστιμο.</a:t>
            </a:r>
            <a:br>
              <a:rPr lang="el-GR" altLang="el-GR" sz="2000" dirty="0">
                <a:solidFill>
                  <a:srgbClr val="0A0A0A"/>
                </a:solidFill>
                <a:latin typeface="Google Sans"/>
              </a:rPr>
            </a:br>
            <a:r>
              <a:rPr lang="el-GR" altLang="el-GR" sz="2000" dirty="0">
                <a:solidFill>
                  <a:srgbClr val="0A0A0A"/>
                </a:solidFill>
                <a:latin typeface="Google Sans"/>
              </a:rPr>
              <a:t>Γυρίσαμε στο σπίτι κουρασμένοι αλλά πολύ χαρούμενοι. Ήταν η καλύτερη μου μέρα!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altLang="el-GR" sz="2000" dirty="0">
                <a:solidFill>
                  <a:srgbClr val="0A0A0A"/>
                </a:solidFill>
                <a:latin typeface="Google Sans"/>
              </a:rPr>
              <a:t>				                                    Πέτρος Δημητρίου   Α1  	</a:t>
            </a:r>
            <a:endParaRPr lang="el-GR" altLang="el-GR" sz="2000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33 Limassol Troodos Stock Vectors and Vector Art | Shutterstock">
            <a:extLst>
              <a:ext uri="{FF2B5EF4-FFF2-40B4-BE49-F238E27FC236}">
                <a16:creationId xmlns:a16="http://schemas.microsoft.com/office/drawing/2014/main" id="{9E0C9D79-F9E2-0630-60D1-228B5AAD9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0"/>
          <a:stretch>
            <a:fillRect/>
          </a:stretch>
        </p:blipFill>
        <p:spPr bwMode="auto">
          <a:xfrm>
            <a:off x="8937172" y="3240247"/>
            <a:ext cx="2938878" cy="2980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oodos Mountains Stock Illustrations – 35 Troodos Mountains Stock  Illustrations, Vectors &amp; Clipart - Dreamstime">
            <a:extLst>
              <a:ext uri="{FF2B5EF4-FFF2-40B4-BE49-F238E27FC236}">
                <a16:creationId xmlns:a16="http://schemas.microsoft.com/office/drawing/2014/main" id="{B37964BC-EDE3-CE3D-EE2B-52A654A77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12" y="637691"/>
            <a:ext cx="2783938" cy="223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2252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539</Words>
  <Application>Microsoft Office PowerPoint</Application>
  <PresentationFormat>Ευρεία οθόνη</PresentationFormat>
  <Paragraphs>73</Paragraphs>
  <Slides>23</Slides>
  <Notes>2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273</cp:revision>
  <cp:lastPrinted>2025-03-10T05:24:13Z</cp:lastPrinted>
  <dcterms:created xsi:type="dcterms:W3CDTF">2025-02-12T05:42:48Z</dcterms:created>
  <dcterms:modified xsi:type="dcterms:W3CDTF">2026-05-20T02:37:54Z</dcterms:modified>
</cp:coreProperties>
</file>