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430" r:id="rId2"/>
    <p:sldId id="450" r:id="rId3"/>
    <p:sldId id="451" r:id="rId4"/>
    <p:sldId id="640" r:id="rId5"/>
    <p:sldId id="657" r:id="rId6"/>
    <p:sldId id="658" r:id="rId7"/>
    <p:sldId id="659" r:id="rId8"/>
    <p:sldId id="660" r:id="rId9"/>
    <p:sldId id="641" r:id="rId10"/>
    <p:sldId id="661" r:id="rId11"/>
    <p:sldId id="662" r:id="rId12"/>
    <p:sldId id="663" r:id="rId13"/>
    <p:sldId id="548" r:id="rId14"/>
    <p:sldId id="549" r:id="rId15"/>
  </p:sldIdLst>
  <p:sldSz cx="12192000" cy="6858000"/>
  <p:notesSz cx="7010400" cy="9296400"/>
  <p:defaultTextStyle>
    <a:defPPr>
      <a:defRPr lang="el-C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A32B8-9B16-4432-B8E1-FD3A79EF5D81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l-CY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l-CY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77F4B48-6750-40C4-8785-678CB7E3BB9C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74686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F4B48-6750-40C4-8785-678CB7E3BB9C}" type="slidenum">
              <a:rPr lang="el-CY" smtClean="0"/>
              <a:t>1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159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69D48AE-0A34-1AD0-DE75-4D3385EEF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A5BF954-F970-B5DA-98CD-F418CBB94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1BB177F-C41E-0222-533A-92B6118E2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932C90-3650-0DEB-0CC4-DDAD5E72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3A8799-995D-139D-2E7C-CF5792CA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996853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A59EDDE-DD79-8A23-912A-CA19649D0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F6EC0-3D48-EB89-0B61-9F63AE4D4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3917C78-D020-84AD-06AB-A1F87A720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78C93-E90D-0E58-65C6-EE98EBAC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846B60-0DF2-2617-8F4E-5E4B7D45F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884360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C19CC27D-CBEC-267A-1837-FF7619FE4B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B27BF71-17CF-B325-E769-A24FA0A6D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EFA7DB7-54FB-7FE8-ADD4-252DA302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D73C582-ACAE-2E73-BFE5-E428B4E6D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F30325-4857-42F8-DEA4-065B48B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57236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D5E37A-5CD5-29D4-2143-5D0F9FE9F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89D895-9D28-0066-568C-167543F80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69210F7-1E15-C8D1-58E6-7B98FDB76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4BAD916-39ED-1481-75B9-085B2E2B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8931F5C-8F3E-BB4C-83D5-4AD249D1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394795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62C524-FE82-30E0-0A9A-9ECCBE21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D084F15-CFE3-99E1-422D-19E5D6B21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8563F4E-A626-16F4-FED1-FF0E5A34C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7D9D462-6F38-9A54-F4F8-5A167F1A7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8568C06-0E94-BAAD-F1CC-A67A7067B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5870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3BF075-4D79-065D-E65F-8ED6DE17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833033-0DE5-F221-FE65-1D69F40945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AFE518B-D38A-D2F9-1B2D-29DD98656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B647FE7-70B7-6649-559D-FAF1F652E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ADF1353-792D-E066-6E3A-406FF874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B50C8C3-60E9-EDA2-0E14-393B25534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550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0579EA-76FE-D11E-F12A-3BDCC1CBD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AE195C0-5E9F-C285-ED12-B9BDAF2FD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0ED59D7-ECD7-AAE7-4D12-3FBCABBBE2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51EFAB3-4CAB-D27A-89D9-FAF6B20B7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2FEF899-289F-5315-7D5A-6CFF12FF0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4B2EF73-FF83-0969-B4C5-1CCC32658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F50148B-852D-5421-912A-33486FF3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78447AD-86BE-D896-D8CA-008599CA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6497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298ADE-CEDB-E948-A0C0-770C480F3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83E37CF8-E9FD-D2B4-E224-07B47545B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617B3A2-4F58-2D12-D229-E08F87165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5684628-9B86-0FDB-CD1C-1EE2DAC8D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142041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5216CB07-1719-C387-6BFC-DE508D47A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CF82915-809A-37A8-B586-C1482CF24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B54BEA6-B907-C6D8-A5D8-6E42D33E4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210482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8030C4-36FC-58EC-E4AB-6243B0C0C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676D63-9BCD-2771-2D78-C080FD5E6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2DD2B1B-A886-1C5B-A0EC-8542DF286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A66C72B-0B16-F511-E4FA-2257529F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8C82C32-47DB-6747-F8AA-9EF9332D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800592E-09B5-CB2C-D6A9-DE4AFE0B2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29393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9412277-8EDE-2FBA-8E56-59E345609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A3B39FE-3162-FB11-91D1-541743FC6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CY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2E76131-0C5A-207F-6C79-A751273449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D913E78-42DC-A977-E341-822F508B7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2E936C0-67B0-BA5E-D927-ADF4347C7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CY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03D727F-36CD-FE55-6BEA-03FCBD4FE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10681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A06497-C93A-CEF5-4672-DF53D3C8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l-CY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10BA97B-74F4-6B17-5260-6B8202A21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CY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29B602D-991B-656E-1783-E4033B744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EC341A-B424-4232-856C-59CB96D37032}" type="datetimeFigureOut">
              <a:rPr lang="el-CY" smtClean="0"/>
              <a:t>05/21/2026</a:t>
            </a:fld>
            <a:endParaRPr lang="el-CY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D4C19B-0E89-A68B-4837-61603D532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CY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3FB69BA-4FF7-1DB5-150A-D37FCD5D9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6DE6C5-04EF-4683-9462-4AE751B16FED}" type="slidenum">
              <a:rPr lang="el-CY" smtClean="0"/>
              <a:t>‹#›</a:t>
            </a:fld>
            <a:endParaRPr lang="el-CY"/>
          </a:p>
        </p:txBody>
      </p:sp>
    </p:spTree>
    <p:extLst>
      <p:ext uri="{BB962C8B-B14F-4D97-AF65-F5344CB8AC3E}">
        <p14:creationId xmlns:p14="http://schemas.microsoft.com/office/powerpoint/2010/main" val="3702196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C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r>
              <a:rPr lang="el-GR" dirty="0">
                <a:solidFill>
                  <a:schemeClr val="tx1"/>
                </a:solidFill>
              </a:rPr>
              <a:t>59. Α2_Θεματικός κύκλος 2: Σχολική ζωή και εκπαιδευτικό ιστορικό_ Διαγώνισμα_ Παραγωγή γραπτού λόγου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F0F03-A919-26D9-3E25-DFA9C3F42D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D4EA8C1D-EA8D-9F09-45FA-2D322F9079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08371" y="393885"/>
            <a:ext cx="4822372" cy="627864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"/>
              </a:rPr>
              <a:t>Πώς ένιωσες το πρωί 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Google Sans"/>
              </a:rPr>
              <a:t>Τι έβαλες μέσα στην τσάντα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Google Sans"/>
              </a:rPr>
              <a:t>Με ποιον φίλο ή Με ποια φίλη κάθισες μαζί στο λεωφορείο;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Πού πήγατε ακριβώς; Περίγραψε το μέρος με 3-4 λέξεις (π.χ. </a:t>
            </a:r>
            <a:r>
              <a:rPr lang="el-GR" altLang="el-GR" sz="2400" dirty="0">
                <a:solidFill>
                  <a:srgbClr val="0A0A0A"/>
                </a:solidFill>
              </a:rPr>
              <a:t>θάλασσα, βουνά, δέντρα, φοινικιές, λουλούδια, γρασίδι)</a:t>
            </a: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rgbClr val="7030A0"/>
                </a:solidFill>
                <a:effectLst/>
                <a:latin typeface="Google Sans"/>
              </a:rPr>
              <a:t>Τι έκανες μαζί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Google Sans"/>
              </a:rPr>
              <a:t>Πώς ήταν οι καθηγητές/καθηγήτριες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Πέρασες καλά ή βαρέθηκες;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Google Sans"/>
            </a:endParaRP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35B8EE6-D8DD-C8C9-E483-302CFDCFA124}"/>
              </a:ext>
            </a:extLst>
          </p:cNvPr>
          <p:cNvSpPr/>
          <p:nvPr/>
        </p:nvSpPr>
        <p:spPr>
          <a:xfrm>
            <a:off x="435428" y="673096"/>
            <a:ext cx="6368143" cy="57988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</a:t>
            </a:r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r>
              <a:rPr lang="el-GR" dirty="0"/>
              <a:t>Λευκωσία 27/2/2026 </a:t>
            </a:r>
          </a:p>
          <a:p>
            <a:r>
              <a:rPr lang="el-GR" dirty="0"/>
              <a:t>Αγαπημένη μου γιαγιά, </a:t>
            </a:r>
          </a:p>
          <a:p>
            <a:endParaRPr lang="el-GR" dirty="0"/>
          </a:p>
          <a:p>
            <a:endParaRPr lang="el-GR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Πήγα την πρώτη μου εκδρομή στο Γυμνάσιο. </a:t>
            </a:r>
            <a:r>
              <a:rPr lang="el-GR" altLang="el-GR" dirty="0">
                <a:solidFill>
                  <a:srgbClr val="FF0000"/>
                </a:solidFill>
              </a:rPr>
              <a:t>Εκείνη τη μέρα ήμουν πολύ χαρούμενος γιατί δεν είχαμε μάθημα. </a:t>
            </a:r>
            <a:r>
              <a:rPr lang="el-GR" dirty="0">
                <a:solidFill>
                  <a:srgbClr val="00B050"/>
                </a:solidFill>
              </a:rPr>
              <a:t>Μέσα στην τσάντα μου έβαλα νερό και ένα σάντουιτς. Πήρα το καπέλο μου για τον ήλιο, το κινητό μου  και λίγα χρήματα</a:t>
            </a:r>
            <a:r>
              <a:rPr lang="el-GR" dirty="0">
                <a:solidFill>
                  <a:srgbClr val="0070C0"/>
                </a:solidFill>
              </a:rPr>
              <a:t>. Στο λεωφορείο κάθισα μαζί με τον καλύτερό μου φίλο, τον Νίκο.</a:t>
            </a:r>
            <a:r>
              <a:rPr lang="el-GR" altLang="el-GR" dirty="0">
                <a:solidFill>
                  <a:srgbClr val="0A0A0A"/>
                </a:solidFill>
              </a:rPr>
              <a:t> Πήγαμε με το λεωφορείο  στη Λάρνακα. Η Λάρνακα  είναι μικρή  πόλη αλλά έχεις  καθαρές  θάλασσες.</a:t>
            </a: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7030A0"/>
                </a:solidFill>
              </a:rPr>
              <a:t>Στην  εκδρομή παίξαμε  ποδόσφαιρο και φάγαμε σάντουιτς. </a:t>
            </a:r>
            <a:r>
              <a:rPr lang="el-GR" altLang="el-GR" dirty="0">
                <a:solidFill>
                  <a:schemeClr val="accent2">
                    <a:lumMod val="75000"/>
                  </a:schemeClr>
                </a:solidFill>
              </a:rPr>
              <a:t>Οι καθηγητές μας ήταν πολύ καλοί και παίξαμε όλοι μαζί.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Μου  άρεσε πολύ. Θα ήθελα να ξαναπάω.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Σε αγαπώ πολύ,</a:t>
            </a:r>
            <a:br>
              <a:rPr lang="el-GR" altLang="el-GR" dirty="0">
                <a:solidFill>
                  <a:srgbClr val="0A0A0A"/>
                </a:solidFill>
              </a:rPr>
            </a:br>
            <a:r>
              <a:rPr lang="el-GR" altLang="el-GR" dirty="0">
                <a:solidFill>
                  <a:srgbClr val="0A0A0A"/>
                </a:solidFill>
              </a:rPr>
              <a:t>ο </a:t>
            </a:r>
            <a:r>
              <a:rPr lang="el-GR" altLang="el-GR" dirty="0" err="1">
                <a:solidFill>
                  <a:srgbClr val="0A0A0A"/>
                </a:solidFill>
              </a:rPr>
              <a:t>εγγονός</a:t>
            </a:r>
            <a:r>
              <a:rPr lang="el-GR" altLang="el-GR" dirty="0">
                <a:solidFill>
                  <a:srgbClr val="0A0A0A"/>
                </a:solidFill>
              </a:rPr>
              <a:t> σου</a:t>
            </a:r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4A7AAC-8DE2-BA8B-2E3C-B616A5683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551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F0E05-316F-A50C-2672-9C92F114C3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9000549-63CF-05C8-4E0C-B0B248B813FE}"/>
              </a:ext>
            </a:extLst>
          </p:cNvPr>
          <p:cNvSpPr/>
          <p:nvPr/>
        </p:nvSpPr>
        <p:spPr>
          <a:xfrm>
            <a:off x="435428" y="673096"/>
            <a:ext cx="6368143" cy="57988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</a:t>
            </a:r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r>
              <a:rPr lang="el-GR" dirty="0"/>
              <a:t>Λευκωσία 27/2/2026 (2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r>
              <a:rPr lang="el-GR" dirty="0"/>
              <a:t>Αγαπημένη μου γιαγιά, (2 </a:t>
            </a:r>
            <a:r>
              <a:rPr lang="el-GR" dirty="0" err="1"/>
              <a:t>μον</a:t>
            </a:r>
            <a:r>
              <a:rPr lang="el-GR" dirty="0"/>
              <a:t>.)</a:t>
            </a:r>
          </a:p>
          <a:p>
            <a:endParaRPr lang="el-GR" dirty="0"/>
          </a:p>
          <a:p>
            <a:endParaRPr lang="el-GR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Πήγα την πρώτη μου εκδρομή στο Γυμνάσιο. </a:t>
            </a:r>
            <a:r>
              <a:rPr lang="el-GR" dirty="0"/>
              <a:t> </a:t>
            </a:r>
            <a:r>
              <a:rPr lang="el-GR" altLang="el-GR" dirty="0">
                <a:solidFill>
                  <a:srgbClr val="FF0000"/>
                </a:solidFill>
              </a:rPr>
              <a:t>Εκείνη τη μέρα ήμουν πολύ χαρούμενος γιατί δεν είχαμε μάθημα.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dirty="0">
                <a:solidFill>
                  <a:srgbClr val="00B050"/>
                </a:solidFill>
              </a:rPr>
              <a:t>Μέσα στην τσάντα μου έβαλα νερό και ένα σάντουιτς. Πήρα το καπέλο μου για τον ήλιο, το κινητό μου  και λίγα χρήματα</a:t>
            </a:r>
            <a:r>
              <a:rPr lang="el-GR" dirty="0">
                <a:solidFill>
                  <a:srgbClr val="0070C0"/>
                </a:solidFill>
              </a:rPr>
              <a:t>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dirty="0">
                <a:solidFill>
                  <a:srgbClr val="0070C0"/>
                </a:solidFill>
              </a:rPr>
              <a:t>Στο λεωφορείο κάθισα μαζί με τον καλύτερό μου φίλο, τον Νίκο.</a:t>
            </a:r>
            <a:r>
              <a:rPr lang="el-GR" altLang="el-GR" dirty="0">
                <a:solidFill>
                  <a:srgbClr val="0A0A0A"/>
                </a:solidFill>
              </a:rPr>
              <a:t>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rgbClr val="0A0A0A"/>
                </a:solidFill>
              </a:rPr>
              <a:t>Πήγαμε με το λεωφορείο  στη Λάρνακα. Η Λάρνακα  είναι μικρή  πόλη αλλά έχεις  καθαρές  θάλασσες.</a:t>
            </a:r>
            <a:r>
              <a:rPr lang="el-GR" altLang="el-GR" dirty="0">
                <a:solidFill>
                  <a:schemeClr val="tx1"/>
                </a:solidFill>
              </a:rPr>
              <a:t>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rgbClr val="7030A0"/>
                </a:solidFill>
              </a:rPr>
              <a:t>Στην  εκδρομή παίξαμε  ποδόσφαιρο και φάγαμε σάντουιτς. </a:t>
            </a:r>
            <a:r>
              <a:rPr lang="el-GR" dirty="0"/>
              <a:t>(2 </a:t>
            </a:r>
            <a:r>
              <a:rPr lang="el-GR" dirty="0" err="1"/>
              <a:t>μον</a:t>
            </a:r>
            <a:r>
              <a:rPr lang="el-GR" dirty="0"/>
              <a:t>.) </a:t>
            </a:r>
            <a:r>
              <a:rPr lang="el-GR" altLang="el-GR" dirty="0">
                <a:solidFill>
                  <a:schemeClr val="accent2">
                    <a:lumMod val="75000"/>
                  </a:schemeClr>
                </a:solidFill>
              </a:rPr>
              <a:t>Οι καθηγητές μας ήταν πολύ καλοί και παίξαμε όλοι μαζί.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 </a:t>
            </a:r>
            <a:endParaRPr lang="el-GR" altLang="el-GR" dirty="0">
              <a:solidFill>
                <a:schemeClr val="accent2">
                  <a:lumMod val="75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Μου  άρεσε πολύ. Θα ήθελα να ξαναπάω.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</a:t>
            </a:r>
            <a:endParaRPr lang="el-GR" altLang="el-G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>
              <a:solidFill>
                <a:schemeClr val="tx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dirty="0">
                <a:solidFill>
                  <a:srgbClr val="0A0A0A"/>
                </a:solidFill>
              </a:rPr>
              <a:t>Σε αγαπώ πολύ,</a:t>
            </a:r>
            <a:br>
              <a:rPr lang="el-GR" altLang="el-GR" dirty="0">
                <a:solidFill>
                  <a:srgbClr val="0A0A0A"/>
                </a:solidFill>
              </a:rPr>
            </a:br>
            <a:r>
              <a:rPr lang="el-GR" altLang="el-GR" dirty="0">
                <a:solidFill>
                  <a:srgbClr val="0A0A0A"/>
                </a:solidFill>
              </a:rPr>
              <a:t>ο </a:t>
            </a:r>
            <a:r>
              <a:rPr lang="el-GR" altLang="el-GR" dirty="0" err="1">
                <a:solidFill>
                  <a:srgbClr val="0A0A0A"/>
                </a:solidFill>
              </a:rPr>
              <a:t>εγγονός</a:t>
            </a:r>
            <a:r>
              <a:rPr lang="el-GR" altLang="el-GR" dirty="0">
                <a:solidFill>
                  <a:srgbClr val="0A0A0A"/>
                </a:solidFill>
              </a:rPr>
              <a:t> σου</a:t>
            </a:r>
            <a:r>
              <a:rPr lang="el-GR" dirty="0"/>
              <a:t> (2 </a:t>
            </a:r>
            <a:r>
              <a:rPr lang="el-GR" dirty="0" err="1"/>
              <a:t>μον</a:t>
            </a:r>
            <a:r>
              <a:rPr lang="el-GR" dirty="0"/>
              <a:t>.) 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73EC728-E8A6-2FBF-E227-D593BCD70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492B13-8174-2BA8-9A13-6F32E6A52B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108371" y="578551"/>
            <a:ext cx="4822372" cy="59093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FF0000"/>
                </a:solidFill>
                <a:latin typeface="Google Sans"/>
              </a:rPr>
              <a:t>Πώς ένιωσες το πρωί 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0B050"/>
                </a:solidFill>
                <a:latin typeface="Google Sans"/>
              </a:rPr>
              <a:t>Τι έβαλες μέσα στην τσάντα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070C0"/>
                </a:solidFill>
                <a:latin typeface="Google Sans"/>
              </a:rPr>
              <a:t>Με ποιον φίλο ή Με ποια φίλη κάθισες μαζί στο λεωφορείο;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  <a:latin typeface="Google Sans"/>
              </a:rPr>
              <a:t>Πού πήγατε ακριβώς; Περίγραψε το μέρος με 3-4 λέξεις (π.χ. </a:t>
            </a:r>
            <a:r>
              <a:rPr lang="el-GR" altLang="el-GR" sz="2400" dirty="0">
                <a:solidFill>
                  <a:srgbClr val="0A0A0A"/>
                </a:solidFill>
              </a:rPr>
              <a:t>θάλασσα, βουνά, δέντρα, φοινικιές, λουλούδια, γρασίδι)</a:t>
            </a:r>
            <a:endParaRPr lang="el-GR" altLang="el-GR" sz="2400" dirty="0">
              <a:solidFill>
                <a:srgbClr val="0A0A0A"/>
              </a:solidFill>
              <a:latin typeface="Google Sans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7030A0"/>
                </a:solidFill>
                <a:latin typeface="Google Sans"/>
              </a:rPr>
              <a:t>Τι έκανες μαζί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chemeClr val="accent2">
                    <a:lumMod val="75000"/>
                  </a:schemeClr>
                </a:solidFill>
                <a:latin typeface="Google Sans"/>
              </a:rPr>
              <a:t>Πώς ήταν οι καθηγητές/καθηγήτριες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Πέρασες καλά ή βαρέθηκες;</a:t>
            </a:r>
          </a:p>
        </p:txBody>
      </p:sp>
    </p:spTree>
    <p:extLst>
      <p:ext uri="{BB962C8B-B14F-4D97-AF65-F5344CB8AC3E}">
        <p14:creationId xmlns:p14="http://schemas.microsoft.com/office/powerpoint/2010/main" val="3962886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Μακένζυ (Μακέντζι)">
            <a:extLst>
              <a:ext uri="{FF2B5EF4-FFF2-40B4-BE49-F238E27FC236}">
                <a16:creationId xmlns:a16="http://schemas.microsoft.com/office/drawing/2014/main" id="{33BA47BC-ED98-763B-BB7E-50ECF20AC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58" y="1455963"/>
            <a:ext cx="4967287" cy="3720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Βρώμικη παραλία με σκουπίδια και πλαστικά Διανυσματική απεικόνιση -  εικονογραφία από διακοσμητικός, διακοπές: 164021848">
            <a:extLst>
              <a:ext uri="{FF2B5EF4-FFF2-40B4-BE49-F238E27FC236}">
                <a16:creationId xmlns:a16="http://schemas.microsoft.com/office/drawing/2014/main" id="{479921AF-A4B6-2405-582C-C51341615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" y="242684"/>
            <a:ext cx="5516336" cy="278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Beach clipart Διανύσματα Αρχείου, Royalty Free Beach clipart  Εικονογραφήσεις | DepositPhotos">
            <a:extLst>
              <a:ext uri="{FF2B5EF4-FFF2-40B4-BE49-F238E27FC236}">
                <a16:creationId xmlns:a16="http://schemas.microsoft.com/office/drawing/2014/main" id="{8FDE13F1-3F36-ECA4-C859-37DA184B1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" y="3200876"/>
            <a:ext cx="5516336" cy="341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8CE88D98-E3C5-B859-68C7-1FC219F5D5C9}"/>
              </a:ext>
            </a:extLst>
          </p:cNvPr>
          <p:cNvSpPr/>
          <p:nvPr/>
        </p:nvSpPr>
        <p:spPr>
          <a:xfrm>
            <a:off x="5812971" y="5606143"/>
            <a:ext cx="4572000" cy="7837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καθαρή θάλασσα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3EFB02ED-53E1-B594-2B8A-856491DB97EA}"/>
              </a:ext>
            </a:extLst>
          </p:cNvPr>
          <p:cNvSpPr/>
          <p:nvPr/>
        </p:nvSpPr>
        <p:spPr>
          <a:xfrm>
            <a:off x="5965371" y="242684"/>
            <a:ext cx="6052458" cy="78377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 θάλασσα με σκουπίδια</a:t>
            </a:r>
          </a:p>
        </p:txBody>
      </p:sp>
    </p:spTree>
    <p:extLst>
      <p:ext uri="{BB962C8B-B14F-4D97-AF65-F5344CB8AC3E}">
        <p14:creationId xmlns:p14="http://schemas.microsoft.com/office/powerpoint/2010/main" val="2129747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10CAD613-F696-BCE5-DD1A-C4F29318A328}"/>
              </a:ext>
            </a:extLst>
          </p:cNvPr>
          <p:cNvSpPr/>
          <p:nvPr/>
        </p:nvSpPr>
        <p:spPr>
          <a:xfrm>
            <a:off x="6157676" y="0"/>
            <a:ext cx="4741756" cy="4561115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b="1" dirty="0">
                <a:solidFill>
                  <a:schemeClr val="tx1"/>
                </a:solidFill>
              </a:rPr>
              <a:t>Διαγώνισμα</a:t>
            </a:r>
          </a:p>
        </p:txBody>
      </p:sp>
      <p:pic>
        <p:nvPicPr>
          <p:cNvPr id="6" name="Picture 6" descr="10 μυστικά για τα διαγωνίσματα. - Πραξη και Πρόοδος">
            <a:extLst>
              <a:ext uri="{FF2B5EF4-FFF2-40B4-BE49-F238E27FC236}">
                <a16:creationId xmlns:a16="http://schemas.microsoft.com/office/drawing/2014/main" id="{561670DD-9727-82FE-42D6-F5F120704D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329" y="4310743"/>
            <a:ext cx="2400300" cy="22968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Αποτελέσματα εικόνων για εκδρομη καρτουν">
            <a:extLst>
              <a:ext uri="{FF2B5EF4-FFF2-40B4-BE49-F238E27FC236}">
                <a16:creationId xmlns:a16="http://schemas.microsoft.com/office/drawing/2014/main" id="{E922ED6B-F5D8-B42B-C3FF-9613B3D398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7" name="AutoShape 4" descr="Αποτελέσματα εικόνων για εκδρομη καρτουν">
            <a:extLst>
              <a:ext uri="{FF2B5EF4-FFF2-40B4-BE49-F238E27FC236}">
                <a16:creationId xmlns:a16="http://schemas.microsoft.com/office/drawing/2014/main" id="{57DDB47A-AF25-5DFB-40D3-9DA700C914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52EB0FB6-E204-489F-23B6-239C2BAAD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112" y="3174547"/>
            <a:ext cx="443865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262FD3A-D4C2-9EEA-3FF8-FE489E34B380}"/>
              </a:ext>
            </a:extLst>
          </p:cNvPr>
          <p:cNvSpPr txBox="1"/>
          <p:nvPr/>
        </p:nvSpPr>
        <p:spPr>
          <a:xfrm>
            <a:off x="337457" y="560004"/>
            <a:ext cx="11397344" cy="554831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ΥΠΟΥΡΓΕΙΟ ΠΑΙΔΕΙΑΣ, ΑΘΛΗΤΙΣΜΟΥ ΚΑΙ ΝΕΟΛΑΙΑΣ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ΔΙΕΥΘΥΝΣΗ ΜΕΣΗΣ ΓΕΝΙΚΗΣ ΕΚΠΑΙΔΕΥΣΗΣ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ΓΥΜΝΑΣΙΟ ΠΑΛΟΥΡΙΩΤΙΣΣΑΣ / ΣΧΟΛΙΚΗ ΧΡΟΝΙΑ: 2025-2026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baseline="30000" dirty="0">
                <a:ea typeface="SimSun" panose="02010600030101010101" pitchFamily="2" charset="-122"/>
                <a:cs typeface="Calibri" panose="020F0502020204030204" pitchFamily="34" charset="0"/>
              </a:rPr>
              <a:t>2</a:t>
            </a:r>
            <a:r>
              <a:rPr lang="el-GR" sz="1400" b="1" baseline="30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ο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ΔΙΑΓΩΝΙΣΜΑ </a:t>
            </a:r>
            <a:r>
              <a:rPr lang="en-US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B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΄ ΤΕΤΡΑΜΗΝΟΥ 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Μάθημα/ Ενότητα : </a:t>
            </a:r>
            <a:r>
              <a:rPr lang="el-GR" sz="1400" dirty="0"/>
              <a:t>Σχολική ζωή και εκπαιδευτικό ιστορικό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Διάρκεια διαγωνίσματος: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45 ΛΕΠΤΑ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	Ημερομηνία: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 </a:t>
            </a:r>
            <a:r>
              <a:rPr lang="el-GR" sz="1400" dirty="0">
                <a:ea typeface="SimSun" panose="02010600030101010101" pitchFamily="2" charset="-122"/>
                <a:cs typeface="Arial" panose="020B0604020202020204" pitchFamily="34" charset="0"/>
              </a:rPr>
              <a:t>27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/02/26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Όνομα διδάσκοντος/-</a:t>
            </a:r>
            <a:r>
              <a:rPr lang="el-GR" sz="1400" b="1" dirty="0" err="1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ουσας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  ΕΛΕΝΗ ΧΑΡΑΛΑΜΠΟΥΣ  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Υπογραφή: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Βαθμός ολογράφως: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_______________________</a:t>
            </a: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		Βαθμός αριθμητικά: </a:t>
            </a: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______________________/20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  <a:buNone/>
            </a:pPr>
            <a:r>
              <a:rPr lang="el-GR" sz="1400" dirty="0">
                <a:effectLst/>
                <a:ea typeface="SimSun" panose="02010600030101010101" pitchFamily="2" charset="-122"/>
                <a:cs typeface="Arial" panose="020B0604020202020204" pitchFamily="34" charset="0"/>
              </a:rPr>
              <a:t> </a:t>
            </a:r>
            <a:endParaRPr lang="el-GR" sz="14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Όνομα μαθητή/</a:t>
            </a:r>
            <a:r>
              <a:rPr lang="el-GR" sz="1400" b="1" dirty="0" err="1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τριας</a:t>
            </a:r>
            <a:r>
              <a:rPr lang="el-GR" sz="1400" b="1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el-GR" sz="14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 _________________________________________________</a:t>
            </a:r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400" dirty="0">
              <a:ea typeface="SimSun" panose="02010600030101010101" pitchFamily="2" charset="-122"/>
              <a:cs typeface="Calibri" panose="020F0502020204030204" pitchFamily="34" charset="0"/>
            </a:endParaRPr>
          </a:p>
          <a:p>
            <a:pPr algn="just">
              <a:lnSpc>
                <a:spcPts val="2000"/>
              </a:lnSpc>
              <a:spcAft>
                <a:spcPts val="800"/>
              </a:spcAft>
            </a:pPr>
            <a:r>
              <a:rPr lang="el-GR" sz="1400" b="1" dirty="0"/>
              <a:t>ΤΟ ΕΞΕΤΑΣΤΙΚΟ ΔΟΚΙΜΙΟ ΑΠΟΤΕΛΕΙΤΑΙ ΑΠΟ  ΠΕΝΤΕ  (5) ΣΕΛΙΔΕΣ</a:t>
            </a:r>
            <a:endParaRPr lang="el-GR" sz="1400" dirty="0"/>
          </a:p>
          <a:p>
            <a:pPr algn="just">
              <a:lnSpc>
                <a:spcPts val="2000"/>
              </a:lnSpc>
              <a:spcAft>
                <a:spcPts val="800"/>
              </a:spcAft>
              <a:buNone/>
            </a:pPr>
            <a:endParaRPr lang="el-G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62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1DBB47-8DDD-F52D-E183-8A29A7B42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46704"/>
          </a:xfrm>
        </p:spPr>
        <p:txBody>
          <a:bodyPr>
            <a:normAutofit fontScale="90000"/>
          </a:bodyPr>
          <a:lstStyle/>
          <a:p>
            <a:r>
              <a:rPr lang="el-GR" dirty="0"/>
              <a:t>Γράφεις γράμμα στη γιαγιά σου και της περιγράφεις την πρώτη  σου εκδρομή στο γυμνάσιο. (80-100 λέξεις)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B52FDF3-ACB3-9674-7666-653B35B83E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98715" y="2716148"/>
            <a:ext cx="9710057" cy="283154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Πώς ένιωσες 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το πρωί πριν ξεκινήσεις; (π.χ.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χαρούμενος, ανυπόμονος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)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Τι έβαλες μέσα στην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τσάντα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σου για εκείνη την ημέρα;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Με ποιον φίλο ή Με ποια φίλη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κάθισες μαζί στο λεωφορείο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Πού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πήγατε ακριβώς; Περίγραψε το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μέρος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με 3-4 λέξεις (π.χ. </a:t>
            </a:r>
            <a:r>
              <a:rPr lang="el-GR" altLang="el-GR" sz="2000" dirty="0">
                <a:solidFill>
                  <a:srgbClr val="0A0A0A"/>
                </a:solidFill>
                <a:latin typeface="+mn-lt"/>
              </a:rPr>
              <a:t>θάλασσα, βουνά, δέντρα, φοινικιές, λουλούδια, γρασίδι)</a:t>
            </a:r>
            <a:endParaRPr kumimoji="0" lang="el-GR" altLang="el-GR" sz="20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+mn-lt"/>
            </a:endParaRPr>
          </a:p>
          <a:p>
            <a:pPr>
              <a:lnSpc>
                <a:spcPct val="100000"/>
              </a:lnSpc>
            </a:pP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Τι έκανες μα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ζί με την παρέα σου;</a:t>
            </a:r>
          </a:p>
          <a:p>
            <a:pPr>
              <a:lnSpc>
                <a:spcPct val="100000"/>
              </a:lnSpc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Πώς ήταν οι </a:t>
            </a:r>
            <a:r>
              <a:rPr kumimoji="0" lang="el-GR" altLang="el-GR" sz="2000" b="0" i="0" u="sng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καθηγητές/καθηγήτριες 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+mn-lt"/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</a:pPr>
            <a:r>
              <a:rPr lang="el-GR" sz="2000" dirty="0">
                <a:latin typeface="+mn-lt"/>
              </a:rPr>
              <a:t>Πέρασες καλά ή βαρέθηκες;</a:t>
            </a:r>
          </a:p>
          <a:p>
            <a:pPr>
              <a:lnSpc>
                <a:spcPct val="100000"/>
              </a:lnSpc>
            </a:pPr>
            <a:endParaRPr kumimoji="0" lang="el-GR" altLang="el-GR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E6B0CC87-12B4-B367-900B-4A7C11A8B67C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6171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9AC7D-E590-0EA0-6396-363D0AF23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A6F35B43-E714-2E97-7A07-ED4B80C408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474345"/>
            <a:ext cx="4822372" cy="5909310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u="sng" dirty="0">
                <a:solidFill>
                  <a:srgbClr val="0A0A0A"/>
                </a:solidFill>
              </a:rPr>
              <a:t>το πρωί </a:t>
            </a:r>
            <a:r>
              <a:rPr lang="el-GR" altLang="el-GR" sz="2400" dirty="0">
                <a:solidFill>
                  <a:srgbClr val="0A0A0A"/>
                </a:solidFill>
              </a:rPr>
              <a:t>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Με ποια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καθηγητές/ καθηγήτριες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208204D8-D6FC-1CDE-68B0-76641A105836}"/>
              </a:ext>
            </a:extLst>
          </p:cNvPr>
          <p:cNvSpPr/>
          <p:nvPr/>
        </p:nvSpPr>
        <p:spPr>
          <a:xfrm>
            <a:off x="261257" y="348355"/>
            <a:ext cx="6368143" cy="6161290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 -----------------------</a:t>
            </a:r>
          </a:p>
          <a:p>
            <a:r>
              <a:rPr lang="el-GR" dirty="0"/>
              <a:t>-----------------------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2235925D-28D1-F952-0C05-803F60539A2A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670459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71398-8591-256A-C756-EFA3EAA4C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734CC8C1-667A-874E-2BA7-B96B06E979F2}"/>
              </a:ext>
            </a:extLst>
          </p:cNvPr>
          <p:cNvSpPr/>
          <p:nvPr/>
        </p:nvSpPr>
        <p:spPr>
          <a:xfrm>
            <a:off x="370114" y="326571"/>
            <a:ext cx="6368143" cy="61612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624A6CC0-F44D-9C9D-F90B-BF8B072436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474345"/>
            <a:ext cx="4822372" cy="5909310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u="sng" dirty="0">
                <a:solidFill>
                  <a:srgbClr val="0A0A0A"/>
                </a:solidFill>
              </a:rPr>
              <a:t>το πρωί </a:t>
            </a:r>
            <a:r>
              <a:rPr lang="el-GR" altLang="el-GR" sz="2400" dirty="0">
                <a:solidFill>
                  <a:srgbClr val="0A0A0A"/>
                </a:solidFill>
              </a:rPr>
              <a:t>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Με ποια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καθηγητές/ καθηγήτριες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B47472FF-EB1A-E8A0-44A3-FD29F0B9438E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02879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43A24-9C08-ED35-1977-B6B39A3D1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F2AD2AF5-9E29-9ABD-1462-D652CDFAA8C5}"/>
              </a:ext>
            </a:extLst>
          </p:cNvPr>
          <p:cNvSpPr/>
          <p:nvPr/>
        </p:nvSpPr>
        <p:spPr>
          <a:xfrm>
            <a:off x="370114" y="326571"/>
            <a:ext cx="6368143" cy="61612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pPr algn="r"/>
            <a:endParaRPr lang="el-GR" dirty="0"/>
          </a:p>
          <a:p>
            <a:r>
              <a:rPr lang="el-GR" dirty="0"/>
              <a:t>-----------------------</a:t>
            </a:r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  <a:p>
            <a:pPr algn="ctr"/>
            <a:endParaRPr lang="el-GR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3502EF15-8384-2F31-DE19-091A56A6B0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36228" y="474345"/>
            <a:ext cx="4822372" cy="5909310"/>
          </a:xfrm>
          <a:prstGeom prst="rect">
            <a:avLst/>
          </a:prstGeom>
          <a:solidFill>
            <a:srgbClr val="FFFFFF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ένιωσες </a:t>
            </a:r>
            <a:r>
              <a:rPr lang="el-GR" altLang="el-GR" sz="2400" u="sng" dirty="0">
                <a:solidFill>
                  <a:srgbClr val="0A0A0A"/>
                </a:solidFill>
              </a:rPr>
              <a:t>το πρωί </a:t>
            </a:r>
            <a:r>
              <a:rPr lang="el-GR" altLang="el-GR" sz="2400" dirty="0">
                <a:solidFill>
                  <a:srgbClr val="0A0A0A"/>
                </a:solidFill>
              </a:rPr>
              <a:t>πριν ξεκινήσεις; (π.χ. χαρούμενος, ανυπόμονος)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Τι έβαλες μέσα στην </a:t>
            </a:r>
            <a:r>
              <a:rPr lang="el-GR" altLang="el-GR" sz="2400" u="sng" dirty="0">
                <a:solidFill>
                  <a:srgbClr val="0A0A0A"/>
                </a:solidFill>
              </a:rPr>
              <a:t>τσάντα</a:t>
            </a:r>
            <a:r>
              <a:rPr lang="el-GR" altLang="el-GR" sz="2400" dirty="0">
                <a:solidFill>
                  <a:srgbClr val="0A0A0A"/>
                </a:solidFill>
              </a:rPr>
              <a:t> σου για εκείνη την ημέρα;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Με ποιον φίλο ή Με ποια φίλη </a:t>
            </a:r>
            <a:r>
              <a:rPr lang="el-GR" altLang="el-GR" sz="2400" u="sng" dirty="0">
                <a:solidFill>
                  <a:srgbClr val="0A0A0A"/>
                </a:solidFill>
              </a:rPr>
              <a:t>κάθισες μαζί στο λεωφορείο</a:t>
            </a:r>
            <a:r>
              <a:rPr lang="el-GR" altLang="el-GR" sz="2400" dirty="0">
                <a:solidFill>
                  <a:srgbClr val="0A0A0A"/>
                </a:solidFill>
              </a:rPr>
              <a:t>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Πού</a:t>
            </a:r>
            <a:r>
              <a:rPr lang="el-GR" altLang="el-GR" sz="2400" dirty="0">
                <a:solidFill>
                  <a:srgbClr val="0A0A0A"/>
                </a:solidFill>
              </a:rPr>
              <a:t> πήγατε ακριβώς; Περίγραψε το </a:t>
            </a:r>
            <a:r>
              <a:rPr lang="el-GR" altLang="el-GR" sz="2400" u="sng" dirty="0">
                <a:solidFill>
                  <a:srgbClr val="0A0A0A"/>
                </a:solidFill>
              </a:rPr>
              <a:t>μέρος</a:t>
            </a:r>
            <a:r>
              <a:rPr lang="el-GR" altLang="el-GR" sz="2400" dirty="0">
                <a:solidFill>
                  <a:srgbClr val="0A0A0A"/>
                </a:solidFill>
              </a:rPr>
              <a:t> με 3-4 λέξεις (π.χ. θάλασσα, βουνά, δέντρα, φοινικιές, λουλούδια, γρασίδι)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u="sng" dirty="0">
                <a:solidFill>
                  <a:srgbClr val="0A0A0A"/>
                </a:solidFill>
              </a:rPr>
              <a:t>Τι έκανες μα</a:t>
            </a:r>
            <a:r>
              <a:rPr lang="el-GR" altLang="el-GR" sz="2400" dirty="0">
                <a:solidFill>
                  <a:srgbClr val="0A0A0A"/>
                </a:solidFill>
              </a:rPr>
              <a:t>ζί με την παρέα σου;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altLang="el-GR" sz="2400" dirty="0">
                <a:solidFill>
                  <a:srgbClr val="0A0A0A"/>
                </a:solidFill>
              </a:rPr>
              <a:t>Πώς ήταν οι </a:t>
            </a:r>
            <a:r>
              <a:rPr lang="el-GR" altLang="el-GR" sz="2400" u="sng" dirty="0">
                <a:solidFill>
                  <a:srgbClr val="0A0A0A"/>
                </a:solidFill>
              </a:rPr>
              <a:t>καθηγητές/ καθηγήτριες</a:t>
            </a:r>
            <a:r>
              <a:rPr lang="el-GR" altLang="el-GR" sz="2400" dirty="0">
                <a:solidFill>
                  <a:srgbClr val="0A0A0A"/>
                </a:solidFill>
              </a:rPr>
              <a:t> σας έξω από την τάξη; Ήταν πιο χαλαροί;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l-GR" sz="2400" dirty="0"/>
              <a:t>Πέρασες καλά ή βαρέθηκες;</a:t>
            </a:r>
          </a:p>
        </p:txBody>
      </p:sp>
      <p:sp>
        <p:nvSpPr>
          <p:cNvPr id="2" name="Οβάλ 1">
            <a:extLst>
              <a:ext uri="{FF2B5EF4-FFF2-40B4-BE49-F238E27FC236}">
                <a16:creationId xmlns:a16="http://schemas.microsoft.com/office/drawing/2014/main" id="{A1701968-F784-1F84-534C-3DE9DCA5E901}"/>
              </a:ext>
            </a:extLst>
          </p:cNvPr>
          <p:cNvSpPr/>
          <p:nvPr/>
        </p:nvSpPr>
        <p:spPr>
          <a:xfrm>
            <a:off x="11049000" y="5780314"/>
            <a:ext cx="631371" cy="71256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5892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B3805977-0835-0917-543D-16953A8C08FA}"/>
              </a:ext>
            </a:extLst>
          </p:cNvPr>
          <p:cNvSpPr/>
          <p:nvPr/>
        </p:nvSpPr>
        <p:spPr>
          <a:xfrm>
            <a:off x="522513" y="2786743"/>
            <a:ext cx="6564088" cy="97971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800" dirty="0"/>
              <a:t>Οδηγός  διόρθωσης </a:t>
            </a:r>
          </a:p>
        </p:txBody>
      </p:sp>
      <p:pic>
        <p:nvPicPr>
          <p:cNvPr id="10242" name="Picture 2" descr="Teacher correcting - 11 χιλιάδες εικόνες, εικονογραφήσεις και φωτογραφίες  στοκ χωρίς δικαιώματα | Shutterstock">
            <a:extLst>
              <a:ext uri="{FF2B5EF4-FFF2-40B4-BE49-F238E27FC236}">
                <a16:creationId xmlns:a16="http://schemas.microsoft.com/office/drawing/2014/main" id="{066C1E7F-DD05-7B0D-CC39-53C12DF88F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65"/>
          <a:stretch>
            <a:fillRect/>
          </a:stretch>
        </p:blipFill>
        <p:spPr bwMode="auto">
          <a:xfrm>
            <a:off x="7287985" y="283709"/>
            <a:ext cx="4247881" cy="593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18755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1017</Words>
  <Application>Microsoft Office PowerPoint</Application>
  <PresentationFormat>Ευρεία οθόνη</PresentationFormat>
  <Paragraphs>194</Paragraphs>
  <Slides>14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2" baseType="lpstr">
      <vt:lpstr>SimSun</vt:lpstr>
      <vt:lpstr>Aptos</vt:lpstr>
      <vt:lpstr>Aptos Display</vt:lpstr>
      <vt:lpstr>Arial</vt:lpstr>
      <vt:lpstr>Calibri</vt:lpstr>
      <vt:lpstr>Google Sans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Γράφεις γράμμα στη γιαγιά σου και της περιγράφεις την πρώτη  σου εκδρομή στο γυμνάσιο. (80-100 λέξεις)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Eleni Charalambous</dc:creator>
  <cp:lastModifiedBy>Ελένη Χαραλάμπους</cp:lastModifiedBy>
  <cp:revision>162</cp:revision>
  <cp:lastPrinted>2025-03-10T05:24:13Z</cp:lastPrinted>
  <dcterms:created xsi:type="dcterms:W3CDTF">2025-02-12T05:42:48Z</dcterms:created>
  <dcterms:modified xsi:type="dcterms:W3CDTF">2026-05-21T02:38:33Z</dcterms:modified>
</cp:coreProperties>
</file>