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30" r:id="rId2"/>
    <p:sldId id="553" r:id="rId3"/>
    <p:sldId id="451" r:id="rId4"/>
    <p:sldId id="611" r:id="rId5"/>
    <p:sldId id="613" r:id="rId6"/>
    <p:sldId id="636" r:id="rId7"/>
    <p:sldId id="615" r:id="rId8"/>
    <p:sldId id="616" r:id="rId9"/>
    <p:sldId id="618" r:id="rId10"/>
    <p:sldId id="617" r:id="rId11"/>
    <p:sldId id="614" r:id="rId12"/>
    <p:sldId id="555" r:id="rId13"/>
    <p:sldId id="641" r:id="rId14"/>
    <p:sldId id="619" r:id="rId15"/>
    <p:sldId id="620" r:id="rId16"/>
    <p:sldId id="621" r:id="rId17"/>
    <p:sldId id="440" r:id="rId18"/>
    <p:sldId id="415" r:id="rId19"/>
    <p:sldId id="416" r:id="rId20"/>
    <p:sldId id="421" r:id="rId21"/>
    <p:sldId id="633" r:id="rId22"/>
    <p:sldId id="635" r:id="rId23"/>
    <p:sldId id="623" r:id="rId24"/>
    <p:sldId id="624" r:id="rId25"/>
    <p:sldId id="626" r:id="rId26"/>
    <p:sldId id="627" r:id="rId27"/>
    <p:sldId id="628" r:id="rId28"/>
    <p:sldId id="629" r:id="rId29"/>
    <p:sldId id="630" r:id="rId30"/>
    <p:sldId id="631" r:id="rId31"/>
    <p:sldId id="632" r:id="rId32"/>
    <p:sldId id="548" r:id="rId33"/>
    <p:sldId id="549" r:id="rId34"/>
  </p:sldIdLst>
  <p:sldSz cx="12192000" cy="6858000"/>
  <p:notesSz cx="7010400" cy="92964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59" d="100"/>
          <a:sy n="59" d="100"/>
        </p:scale>
        <p:origin x="9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l-CY"/>
          </a:p>
        </p:txBody>
      </p:sp>
      <p:sp>
        <p:nvSpPr>
          <p:cNvPr id="3" name="Θέση ημερομηνίας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2A32B8-9B16-4432-B8E1-FD3A79EF5D81}" type="datetimeFigureOut">
              <a:rPr lang="el-CY" smtClean="0"/>
              <a:t>05/26/2026</a:t>
            </a:fld>
            <a:endParaRPr lang="el-CY"/>
          </a:p>
        </p:txBody>
      </p:sp>
      <p:sp>
        <p:nvSpPr>
          <p:cNvPr id="4" name="Θέση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l-CY"/>
          </a:p>
        </p:txBody>
      </p:sp>
      <p:sp>
        <p:nvSpPr>
          <p:cNvPr id="5" name="Θέση σημειώσεων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7F4B48-6750-40C4-8785-678CB7E3BB9C}" type="slidenum">
              <a:rPr lang="el-CY" smtClean="0"/>
              <a:t>‹#›</a:t>
            </a:fld>
            <a:endParaRPr lang="el-CY"/>
          </a:p>
        </p:txBody>
      </p:sp>
    </p:spTree>
    <p:extLst>
      <p:ext uri="{BB962C8B-B14F-4D97-AF65-F5344CB8AC3E}">
        <p14:creationId xmlns:p14="http://schemas.microsoft.com/office/powerpoint/2010/main" val="7468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D48AE-0A34-1AD0-DE75-4D3385EEFAE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DA5BF954-F970-B5DA-98CD-F418CBB94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1BB177F-C41E-0222-533A-92B6118E26E3}"/>
              </a:ext>
            </a:extLst>
          </p:cNvPr>
          <p:cNvSpPr>
            <a:spLocks noGrp="1"/>
          </p:cNvSpPr>
          <p:nvPr>
            <p:ph type="dt" sz="half" idx="10"/>
          </p:nvPr>
        </p:nvSpPr>
        <p:spPr/>
        <p:txBody>
          <a:bodyPr/>
          <a:lstStyle/>
          <a:p>
            <a:fld id="{46EC341A-B424-4232-856C-59CB96D37032}" type="datetimeFigureOut">
              <a:rPr lang="el-CY" smtClean="0"/>
              <a:t>05/26/2026</a:t>
            </a:fld>
            <a:endParaRPr lang="el-CY"/>
          </a:p>
        </p:txBody>
      </p:sp>
      <p:sp>
        <p:nvSpPr>
          <p:cNvPr id="5" name="Θέση υποσέλιδου 4">
            <a:extLst>
              <a:ext uri="{FF2B5EF4-FFF2-40B4-BE49-F238E27FC236}">
                <a16:creationId xmlns:a16="http://schemas.microsoft.com/office/drawing/2014/main" id="{79932C90-3650-0DEB-0CC4-DDAD5E72E5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C3A8799-995D-139D-2E7C-CF5792CAC569}"/>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9968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9EDDE-DD79-8A23-912A-CA19649D052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4E0F6EC0-3D48-EB89-0B61-9F63AE4D48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3917C78-D020-84AD-06AB-A1F87A720974}"/>
              </a:ext>
            </a:extLst>
          </p:cNvPr>
          <p:cNvSpPr>
            <a:spLocks noGrp="1"/>
          </p:cNvSpPr>
          <p:nvPr>
            <p:ph type="dt" sz="half" idx="10"/>
          </p:nvPr>
        </p:nvSpPr>
        <p:spPr/>
        <p:txBody>
          <a:bodyPr/>
          <a:lstStyle/>
          <a:p>
            <a:fld id="{46EC341A-B424-4232-856C-59CB96D37032}" type="datetimeFigureOut">
              <a:rPr lang="el-CY" smtClean="0"/>
              <a:t>05/26/2026</a:t>
            </a:fld>
            <a:endParaRPr lang="el-CY"/>
          </a:p>
        </p:txBody>
      </p:sp>
      <p:sp>
        <p:nvSpPr>
          <p:cNvPr id="5" name="Θέση υποσέλιδου 4">
            <a:extLst>
              <a:ext uri="{FF2B5EF4-FFF2-40B4-BE49-F238E27FC236}">
                <a16:creationId xmlns:a16="http://schemas.microsoft.com/office/drawing/2014/main" id="{AC878C93-E90D-0E58-65C6-EE98EBAC1EF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0846B60-0DF2-2617-8F4E-5E4B7D45F3F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8843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19CC27D-CBEC-267A-1837-FF7619FE4B7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8B27BF71-17CF-B325-E769-A24FA0A6DBD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EFA7DB7-54FB-7FE8-ADD4-252DA30232A8}"/>
              </a:ext>
            </a:extLst>
          </p:cNvPr>
          <p:cNvSpPr>
            <a:spLocks noGrp="1"/>
          </p:cNvSpPr>
          <p:nvPr>
            <p:ph type="dt" sz="half" idx="10"/>
          </p:nvPr>
        </p:nvSpPr>
        <p:spPr/>
        <p:txBody>
          <a:bodyPr/>
          <a:lstStyle/>
          <a:p>
            <a:fld id="{46EC341A-B424-4232-856C-59CB96D37032}" type="datetimeFigureOut">
              <a:rPr lang="el-CY" smtClean="0"/>
              <a:t>05/26/2026</a:t>
            </a:fld>
            <a:endParaRPr lang="el-CY"/>
          </a:p>
        </p:txBody>
      </p:sp>
      <p:sp>
        <p:nvSpPr>
          <p:cNvPr id="5" name="Θέση υποσέλιδου 4">
            <a:extLst>
              <a:ext uri="{FF2B5EF4-FFF2-40B4-BE49-F238E27FC236}">
                <a16:creationId xmlns:a16="http://schemas.microsoft.com/office/drawing/2014/main" id="{0D73C582-ACAE-2E73-BFE5-E428B4E6DBC8}"/>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3F30325-4857-42F8-DEA4-065B48BA2B60}"/>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57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5E37A-5CD5-29D4-2143-5D0F9FE9F46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6A89D895-9D28-0066-568C-167543F808D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69210F7-1E15-C8D1-58E6-7B98FDB76CAB}"/>
              </a:ext>
            </a:extLst>
          </p:cNvPr>
          <p:cNvSpPr>
            <a:spLocks noGrp="1"/>
          </p:cNvSpPr>
          <p:nvPr>
            <p:ph type="dt" sz="half" idx="10"/>
          </p:nvPr>
        </p:nvSpPr>
        <p:spPr/>
        <p:txBody>
          <a:bodyPr/>
          <a:lstStyle/>
          <a:p>
            <a:fld id="{46EC341A-B424-4232-856C-59CB96D37032}" type="datetimeFigureOut">
              <a:rPr lang="el-CY" smtClean="0"/>
              <a:t>05/26/2026</a:t>
            </a:fld>
            <a:endParaRPr lang="el-CY"/>
          </a:p>
        </p:txBody>
      </p:sp>
      <p:sp>
        <p:nvSpPr>
          <p:cNvPr id="5" name="Θέση υποσέλιδου 4">
            <a:extLst>
              <a:ext uri="{FF2B5EF4-FFF2-40B4-BE49-F238E27FC236}">
                <a16:creationId xmlns:a16="http://schemas.microsoft.com/office/drawing/2014/main" id="{64BAD916-39ED-1481-75B9-085B2E2B0AA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8931F5C-8F3E-BB4C-83D5-4AD249D1B098}"/>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3947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2C524-FE82-30E0-0A9A-9ECCBE217E4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D084F15-CFE3-99E1-422D-19E5D6B212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8563F4E-A626-16F4-FED1-FF0E5A34CE30}"/>
              </a:ext>
            </a:extLst>
          </p:cNvPr>
          <p:cNvSpPr>
            <a:spLocks noGrp="1"/>
          </p:cNvSpPr>
          <p:nvPr>
            <p:ph type="dt" sz="half" idx="10"/>
          </p:nvPr>
        </p:nvSpPr>
        <p:spPr/>
        <p:txBody>
          <a:bodyPr/>
          <a:lstStyle/>
          <a:p>
            <a:fld id="{46EC341A-B424-4232-856C-59CB96D37032}" type="datetimeFigureOut">
              <a:rPr lang="el-CY" smtClean="0"/>
              <a:t>05/26/2026</a:t>
            </a:fld>
            <a:endParaRPr lang="el-CY"/>
          </a:p>
        </p:txBody>
      </p:sp>
      <p:sp>
        <p:nvSpPr>
          <p:cNvPr id="5" name="Θέση υποσέλιδου 4">
            <a:extLst>
              <a:ext uri="{FF2B5EF4-FFF2-40B4-BE49-F238E27FC236}">
                <a16:creationId xmlns:a16="http://schemas.microsoft.com/office/drawing/2014/main" id="{17D9D462-6F38-9A54-F4F8-5A167F1A70C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568C06-0E94-BAAD-F1CC-A67A7067B23C}"/>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5870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BF075-4D79-065D-E65F-8ED6DE171CD9}"/>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19833033-0DE5-F221-FE65-1D69F409459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7AFE518B-D38A-D2F9-1B2D-29DD986563D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EB647FE7-70B7-6649-559D-FAF1F652E7AD}"/>
              </a:ext>
            </a:extLst>
          </p:cNvPr>
          <p:cNvSpPr>
            <a:spLocks noGrp="1"/>
          </p:cNvSpPr>
          <p:nvPr>
            <p:ph type="dt" sz="half" idx="10"/>
          </p:nvPr>
        </p:nvSpPr>
        <p:spPr/>
        <p:txBody>
          <a:bodyPr/>
          <a:lstStyle/>
          <a:p>
            <a:fld id="{46EC341A-B424-4232-856C-59CB96D37032}" type="datetimeFigureOut">
              <a:rPr lang="el-CY" smtClean="0"/>
              <a:t>05/26/2026</a:t>
            </a:fld>
            <a:endParaRPr lang="el-CY"/>
          </a:p>
        </p:txBody>
      </p:sp>
      <p:sp>
        <p:nvSpPr>
          <p:cNvPr id="6" name="Θέση υποσέλιδου 5">
            <a:extLst>
              <a:ext uri="{FF2B5EF4-FFF2-40B4-BE49-F238E27FC236}">
                <a16:creationId xmlns:a16="http://schemas.microsoft.com/office/drawing/2014/main" id="{CADF1353-792D-E066-6E3A-406FF874945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B50C8C3-60E9-EDA2-0E14-393B255340DB}"/>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55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579EA-76FE-D11E-F12A-3BDCC1CBD3C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AE195C0-5E9F-C285-ED12-B9BDAF2FD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0ED59D7-ECD7-AAE7-4D12-3FBCABBBE2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B51EFAB3-4CAB-D27A-89D9-FAF6B20B7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2FEF899-289F-5315-7D5A-6CFF12FF081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A4B2EF73-FF83-0969-B4C5-1CCC32658481}"/>
              </a:ext>
            </a:extLst>
          </p:cNvPr>
          <p:cNvSpPr>
            <a:spLocks noGrp="1"/>
          </p:cNvSpPr>
          <p:nvPr>
            <p:ph type="dt" sz="half" idx="10"/>
          </p:nvPr>
        </p:nvSpPr>
        <p:spPr/>
        <p:txBody>
          <a:bodyPr/>
          <a:lstStyle/>
          <a:p>
            <a:fld id="{46EC341A-B424-4232-856C-59CB96D37032}" type="datetimeFigureOut">
              <a:rPr lang="el-CY" smtClean="0"/>
              <a:t>05/26/2026</a:t>
            </a:fld>
            <a:endParaRPr lang="el-CY"/>
          </a:p>
        </p:txBody>
      </p:sp>
      <p:sp>
        <p:nvSpPr>
          <p:cNvPr id="8" name="Θέση υποσέλιδου 7">
            <a:extLst>
              <a:ext uri="{FF2B5EF4-FFF2-40B4-BE49-F238E27FC236}">
                <a16:creationId xmlns:a16="http://schemas.microsoft.com/office/drawing/2014/main" id="{1F50148B-852D-5421-912A-33486FF3ADC8}"/>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578447AD-86BE-D896-D8CA-008599CACE5E}"/>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649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98ADE-CEDB-E948-A0C0-770C480F33CB}"/>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3E37CF8-E9FD-D2B4-E224-07B47545B1D2}"/>
              </a:ext>
            </a:extLst>
          </p:cNvPr>
          <p:cNvSpPr>
            <a:spLocks noGrp="1"/>
          </p:cNvSpPr>
          <p:nvPr>
            <p:ph type="dt" sz="half" idx="10"/>
          </p:nvPr>
        </p:nvSpPr>
        <p:spPr/>
        <p:txBody>
          <a:bodyPr/>
          <a:lstStyle/>
          <a:p>
            <a:fld id="{46EC341A-B424-4232-856C-59CB96D37032}" type="datetimeFigureOut">
              <a:rPr lang="el-CY" smtClean="0"/>
              <a:t>05/26/2026</a:t>
            </a:fld>
            <a:endParaRPr lang="el-CY"/>
          </a:p>
        </p:txBody>
      </p:sp>
      <p:sp>
        <p:nvSpPr>
          <p:cNvPr id="4" name="Θέση υποσέλιδου 3">
            <a:extLst>
              <a:ext uri="{FF2B5EF4-FFF2-40B4-BE49-F238E27FC236}">
                <a16:creationId xmlns:a16="http://schemas.microsoft.com/office/drawing/2014/main" id="{A617B3A2-4F58-2D12-D229-E08F87165FD4}"/>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65684628-9B86-0FDB-CD1C-1EE2DAC8D742}"/>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4204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16CB07-1719-C387-6BFC-DE508D47A03F}"/>
              </a:ext>
            </a:extLst>
          </p:cNvPr>
          <p:cNvSpPr>
            <a:spLocks noGrp="1"/>
          </p:cNvSpPr>
          <p:nvPr>
            <p:ph type="dt" sz="half" idx="10"/>
          </p:nvPr>
        </p:nvSpPr>
        <p:spPr/>
        <p:txBody>
          <a:bodyPr/>
          <a:lstStyle/>
          <a:p>
            <a:fld id="{46EC341A-B424-4232-856C-59CB96D37032}" type="datetimeFigureOut">
              <a:rPr lang="el-CY" smtClean="0"/>
              <a:t>05/26/2026</a:t>
            </a:fld>
            <a:endParaRPr lang="el-CY"/>
          </a:p>
        </p:txBody>
      </p:sp>
      <p:sp>
        <p:nvSpPr>
          <p:cNvPr id="3" name="Θέση υποσέλιδου 2">
            <a:extLst>
              <a:ext uri="{FF2B5EF4-FFF2-40B4-BE49-F238E27FC236}">
                <a16:creationId xmlns:a16="http://schemas.microsoft.com/office/drawing/2014/main" id="{9CF82915-809A-37A8-B586-C1482CF24290}"/>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BB54BEA6-B907-C6D8-A5D8-6E42D33E490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2104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8030C4-36FC-58EC-E4AB-6243B0C0C2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1676D63-9BCD-2771-2D78-C080FD5E6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C2DD2B1B-A886-1C5B-A0EC-8542DF286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66C72B-0B16-F511-E4FA-2257529F7C1F}"/>
              </a:ext>
            </a:extLst>
          </p:cNvPr>
          <p:cNvSpPr>
            <a:spLocks noGrp="1"/>
          </p:cNvSpPr>
          <p:nvPr>
            <p:ph type="dt" sz="half" idx="10"/>
          </p:nvPr>
        </p:nvSpPr>
        <p:spPr/>
        <p:txBody>
          <a:bodyPr/>
          <a:lstStyle/>
          <a:p>
            <a:fld id="{46EC341A-B424-4232-856C-59CB96D37032}" type="datetimeFigureOut">
              <a:rPr lang="el-CY" smtClean="0"/>
              <a:t>05/26/2026</a:t>
            </a:fld>
            <a:endParaRPr lang="el-CY"/>
          </a:p>
        </p:txBody>
      </p:sp>
      <p:sp>
        <p:nvSpPr>
          <p:cNvPr id="6" name="Θέση υποσέλιδου 5">
            <a:extLst>
              <a:ext uri="{FF2B5EF4-FFF2-40B4-BE49-F238E27FC236}">
                <a16:creationId xmlns:a16="http://schemas.microsoft.com/office/drawing/2014/main" id="{E8C82C32-47DB-6747-F8AA-9EF9332DBED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800592E-09B5-CB2C-D6A9-DE4AFE0B27C4}"/>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3930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12277-8EDE-2FBA-8E56-59E345609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A3B39FE-3162-FB11-91D1-541743FC6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2E76131-0C5A-207F-6C79-A7512734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913E78-42DC-A977-E341-822F508B7C67}"/>
              </a:ext>
            </a:extLst>
          </p:cNvPr>
          <p:cNvSpPr>
            <a:spLocks noGrp="1"/>
          </p:cNvSpPr>
          <p:nvPr>
            <p:ph type="dt" sz="half" idx="10"/>
          </p:nvPr>
        </p:nvSpPr>
        <p:spPr/>
        <p:txBody>
          <a:bodyPr/>
          <a:lstStyle/>
          <a:p>
            <a:fld id="{46EC341A-B424-4232-856C-59CB96D37032}" type="datetimeFigureOut">
              <a:rPr lang="el-CY" smtClean="0"/>
              <a:t>05/26/2026</a:t>
            </a:fld>
            <a:endParaRPr lang="el-CY"/>
          </a:p>
        </p:txBody>
      </p:sp>
      <p:sp>
        <p:nvSpPr>
          <p:cNvPr id="6" name="Θέση υποσέλιδου 5">
            <a:extLst>
              <a:ext uri="{FF2B5EF4-FFF2-40B4-BE49-F238E27FC236}">
                <a16:creationId xmlns:a16="http://schemas.microsoft.com/office/drawing/2014/main" id="{92E936C0-67B0-BA5E-D927-ADF4347C7A74}"/>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03D727F-36CD-FE55-6BEA-03FCBD4FE1B5}"/>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10681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A06497-C93A-CEF5-4672-DF53D3C8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10BA97B-74F4-6B17-5260-6B8202A2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29B602D-991B-656E-1783-E4033B744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C341A-B424-4232-856C-59CB96D37032}" type="datetimeFigureOut">
              <a:rPr lang="el-CY" smtClean="0"/>
              <a:t>05/26/2026</a:t>
            </a:fld>
            <a:endParaRPr lang="el-CY"/>
          </a:p>
        </p:txBody>
      </p:sp>
      <p:sp>
        <p:nvSpPr>
          <p:cNvPr id="5" name="Θέση υποσέλιδου 4">
            <a:extLst>
              <a:ext uri="{FF2B5EF4-FFF2-40B4-BE49-F238E27FC236}">
                <a16:creationId xmlns:a16="http://schemas.microsoft.com/office/drawing/2014/main" id="{69D4C19B-0E89-A68B-4837-61603D532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43FB69BA-4FF7-1DB5-150A-D37FCD5D9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6DE6C5-04EF-4683-9462-4AE751B16FED}" type="slidenum">
              <a:rPr lang="el-CY" smtClean="0"/>
              <a:t>‹#›</a:t>
            </a:fld>
            <a:endParaRPr lang="el-CY"/>
          </a:p>
        </p:txBody>
      </p:sp>
    </p:spTree>
    <p:extLst>
      <p:ext uri="{BB962C8B-B14F-4D97-AF65-F5344CB8AC3E}">
        <p14:creationId xmlns:p14="http://schemas.microsoft.com/office/powerpoint/2010/main" val="370219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13691" y="5561174"/>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797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61. Θεματικός κύκλος 3: Διαμονή και κατοικία _ Ενοικίαση ή αγορά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E3C79-5673-9B3F-0AC9-3DECE7A0FB32}"/>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7B9852AF-DC2F-A26F-9BA1-D3289BDD8FF9}"/>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t>Τοποθέτησαν το πλυντήριο  στη _____ του μπάνιου. </a:t>
            </a:r>
          </a:p>
        </p:txBody>
      </p:sp>
      <p:sp>
        <p:nvSpPr>
          <p:cNvPr id="3" name="Ορθογώνιο: Στρογγύλεμα γωνιών 2">
            <a:extLst>
              <a:ext uri="{FF2B5EF4-FFF2-40B4-BE49-F238E27FC236}">
                <a16:creationId xmlns:a16="http://schemas.microsoft.com/office/drawing/2014/main" id="{69090314-08B3-B954-183E-DA7AC0187603}"/>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μέση </a:t>
            </a:r>
          </a:p>
        </p:txBody>
      </p:sp>
      <p:sp>
        <p:nvSpPr>
          <p:cNvPr id="4" name="Ορθογώνιο: Στρογγύλεμα γωνιών 3">
            <a:extLst>
              <a:ext uri="{FF2B5EF4-FFF2-40B4-BE49-F238E27FC236}">
                <a16:creationId xmlns:a16="http://schemas.microsoft.com/office/drawing/2014/main" id="{A5C5F24E-5938-3E29-1A04-9820EC6B8360}"/>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αριστερά </a:t>
            </a:r>
          </a:p>
        </p:txBody>
      </p:sp>
      <p:sp>
        <p:nvSpPr>
          <p:cNvPr id="5" name="Ορθογώνιο: Στρογγύλεμα γωνιών 4">
            <a:extLst>
              <a:ext uri="{FF2B5EF4-FFF2-40B4-BE49-F238E27FC236}">
                <a16:creationId xmlns:a16="http://schemas.microsoft.com/office/drawing/2014/main" id="{69363498-75BE-B201-8701-3587DDB770BC}"/>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δεξιά</a:t>
            </a:r>
          </a:p>
        </p:txBody>
      </p:sp>
      <p:sp>
        <p:nvSpPr>
          <p:cNvPr id="6" name="Ορθογώνιο: Στρογγύλεμα γωνιών 5">
            <a:extLst>
              <a:ext uri="{FF2B5EF4-FFF2-40B4-BE49-F238E27FC236}">
                <a16:creationId xmlns:a16="http://schemas.microsoft.com/office/drawing/2014/main" id="{CEE36273-2A5F-3CF2-BE86-33D39255C013}"/>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γωνιά</a:t>
            </a:r>
          </a:p>
        </p:txBody>
      </p:sp>
      <p:sp>
        <p:nvSpPr>
          <p:cNvPr id="7" name="Οβάλ 6">
            <a:extLst>
              <a:ext uri="{FF2B5EF4-FFF2-40B4-BE49-F238E27FC236}">
                <a16:creationId xmlns:a16="http://schemas.microsoft.com/office/drawing/2014/main" id="{FF105E70-774E-04E7-8CA4-D95511A119B8}"/>
              </a:ext>
            </a:extLst>
          </p:cNvPr>
          <p:cNvSpPr/>
          <p:nvPr/>
        </p:nvSpPr>
        <p:spPr>
          <a:xfrm>
            <a:off x="4582886" y="5203369"/>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348600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939B8-7DDB-4362-AB72-C1709C7AAB22}"/>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21816912-DAC9-81D2-C98D-8FEADE85B465}"/>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83DDA53E-AAEE-9D52-9067-0383DDB9F9FF}"/>
              </a:ext>
            </a:extLst>
          </p:cNvPr>
          <p:cNvSpPr/>
          <p:nvPr/>
        </p:nvSpPr>
        <p:spPr>
          <a:xfrm>
            <a:off x="321127" y="5780314"/>
            <a:ext cx="3739243"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Συμπλήρωσε!</a:t>
            </a:r>
          </a:p>
        </p:txBody>
      </p:sp>
      <p:pic>
        <p:nvPicPr>
          <p:cNvPr id="4102" name="Picture 6" descr="ΓΛΩΣΣΑ Ενότητα 6 (Πώς γράφω μια επιστολή) – Ταξίδι στη γνώση">
            <a:extLst>
              <a:ext uri="{FF2B5EF4-FFF2-40B4-BE49-F238E27FC236}">
                <a16:creationId xmlns:a16="http://schemas.microsoft.com/office/drawing/2014/main" id="{27D90F17-B5AA-CA75-256B-C34CC3E48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5" y="2743200"/>
            <a:ext cx="2143125"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4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F91355C-8413-A6CE-3FB3-C5A3D1ACA566}"/>
              </a:ext>
            </a:extLst>
          </p:cNvPr>
          <p:cNvSpPr/>
          <p:nvPr/>
        </p:nvSpPr>
        <p:spPr>
          <a:xfrm>
            <a:off x="0" y="500743"/>
            <a:ext cx="6313714"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pic>
        <p:nvPicPr>
          <p:cNvPr id="3074" name="Picture 2" descr="Ενοικιάσεις - Πωλήσεις ακινήτων Ρόδος - Properties for Sale &amp; Rent Rodos |  Facebook">
            <a:extLst>
              <a:ext uri="{FF2B5EF4-FFF2-40B4-BE49-F238E27FC236}">
                <a16:creationId xmlns:a16="http://schemas.microsoft.com/office/drawing/2014/main" id="{C7BA837F-774E-63FA-8A9F-00240A0F30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01998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Τελικά, συμφέρει το ενοίκιο ή η αγορά σπιτιού; | Η ΚΑΘΗΜΕΡΙΝΗ">
            <a:extLst>
              <a:ext uri="{FF2B5EF4-FFF2-40B4-BE49-F238E27FC236}">
                <a16:creationId xmlns:a16="http://schemas.microsoft.com/office/drawing/2014/main" id="{68307891-2EC7-E888-2E69-2C89823FD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8586"/>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4E13E942-772C-22C1-C359-6998EC3F37B2}"/>
              </a:ext>
            </a:extLst>
          </p:cNvPr>
          <p:cNvSpPr/>
          <p:nvPr/>
        </p:nvSpPr>
        <p:spPr>
          <a:xfrm>
            <a:off x="2720749" y="4520635"/>
            <a:ext cx="3494994" cy="15022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t>ενοικίαση διαμερίσματος </a:t>
            </a:r>
          </a:p>
        </p:txBody>
      </p:sp>
      <p:pic>
        <p:nvPicPr>
          <p:cNvPr id="3078" name="Picture 6" descr="ΕΝΟΙΚΙΑΖΕΤΑΙ ΠΩΛΕΙΤΑΙ ΑΥΤΟΚΟΛΛΗΤΟ ΟΛ 100Τ">
            <a:extLst>
              <a:ext uri="{FF2B5EF4-FFF2-40B4-BE49-F238E27FC236}">
                <a16:creationId xmlns:a16="http://schemas.microsoft.com/office/drawing/2014/main" id="{7143FE03-540F-AB57-1E23-D29999CFE5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86" b="12276"/>
          <a:stretch>
            <a:fillRect/>
          </a:stretch>
        </p:blipFill>
        <p:spPr bwMode="auto">
          <a:xfrm>
            <a:off x="6433457" y="76200"/>
            <a:ext cx="5758543" cy="6607629"/>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F22A9FC7-5EFB-81E5-AC06-B9B90C4C4231}"/>
              </a:ext>
            </a:extLst>
          </p:cNvPr>
          <p:cNvSpPr/>
          <p:nvPr/>
        </p:nvSpPr>
        <p:spPr>
          <a:xfrm>
            <a:off x="2857500" y="2241269"/>
            <a:ext cx="3494994" cy="15022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t>ενοικίαση ή αγορά σπιτιού </a:t>
            </a:r>
          </a:p>
        </p:txBody>
      </p:sp>
    </p:spTree>
    <p:extLst>
      <p:ext uri="{BB962C8B-B14F-4D97-AF65-F5344CB8AC3E}">
        <p14:creationId xmlns:p14="http://schemas.microsoft.com/office/powerpoint/2010/main" val="354600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0F199F-2D4F-E0FA-0C5C-C2FDA15B11D1}"/>
              </a:ext>
            </a:extLst>
          </p:cNvPr>
          <p:cNvSpPr txBox="1"/>
          <p:nvPr/>
        </p:nvSpPr>
        <p:spPr>
          <a:xfrm>
            <a:off x="141514" y="267678"/>
            <a:ext cx="10831286" cy="830997"/>
          </a:xfrm>
          <a:prstGeom prst="rect">
            <a:avLst/>
          </a:prstGeom>
          <a:noFill/>
        </p:spPr>
        <p:txBody>
          <a:bodyPr wrap="square">
            <a:spAutoFit/>
          </a:bodyPr>
          <a:lstStyle/>
          <a:p>
            <a:endParaRPr lang="el-GR" sz="2400" b="1" dirty="0">
              <a:solidFill>
                <a:srgbClr val="0A0A0A"/>
              </a:solidFill>
              <a:latin typeface="Google Sans"/>
            </a:endParaRPr>
          </a:p>
          <a:p>
            <a:r>
              <a:rPr lang="el-GR" sz="2400" b="1" i="0" dirty="0">
                <a:solidFill>
                  <a:srgbClr val="0A0A0A"/>
                </a:solidFill>
                <a:effectLst/>
                <a:latin typeface="Google Sans"/>
              </a:rPr>
              <a:t>Βάλε  </a:t>
            </a:r>
            <a:r>
              <a:rPr lang="el-GR" sz="2400" b="1" dirty="0">
                <a:solidFill>
                  <a:srgbClr val="0A0A0A"/>
                </a:solidFill>
                <a:latin typeface="Google Sans"/>
              </a:rPr>
              <a:t>το ενοικιαστήριο</a:t>
            </a:r>
            <a:r>
              <a:rPr lang="el-GR" sz="2400" b="1" i="0" dirty="0">
                <a:solidFill>
                  <a:srgbClr val="0A0A0A"/>
                </a:solidFill>
                <a:effectLst/>
                <a:latin typeface="Google Sans"/>
              </a:rPr>
              <a:t> χαρτί στην είσοδο της πολυκατοικίας.</a:t>
            </a:r>
            <a:endParaRPr lang="el-GR" sz="2400" b="1" dirty="0"/>
          </a:p>
        </p:txBody>
      </p:sp>
      <p:pic>
        <p:nvPicPr>
          <p:cNvPr id="6" name="Picture 4" descr="Τελικά, συμφέρει το ενοίκιο ή η αγορά σπιτιού; | Η ΚΑΘΗΜΕΡΙΝΗ">
            <a:extLst>
              <a:ext uri="{FF2B5EF4-FFF2-40B4-BE49-F238E27FC236}">
                <a16:creationId xmlns:a16="http://schemas.microsoft.com/office/drawing/2014/main" id="{57CF4AF2-EFC4-EF28-EC1D-2D4656A8CC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76" r="12862"/>
          <a:stretch>
            <a:fillRect/>
          </a:stretch>
        </p:blipFill>
        <p:spPr bwMode="auto">
          <a:xfrm>
            <a:off x="9089571" y="2754086"/>
            <a:ext cx="2667000" cy="3836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E41C3868-CD80-4E96-0096-CA176FB45F82}"/>
              </a:ext>
            </a:extLst>
          </p:cNvPr>
          <p:cNvSpPr/>
          <p:nvPr/>
        </p:nvSpPr>
        <p:spPr>
          <a:xfrm>
            <a:off x="141514" y="2579915"/>
            <a:ext cx="8795657" cy="4184578"/>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2" name="Ορθογώνιο: Στρογγύλεμα γωνιών 1">
            <a:extLst>
              <a:ext uri="{FF2B5EF4-FFF2-40B4-BE49-F238E27FC236}">
                <a16:creationId xmlns:a16="http://schemas.microsoft.com/office/drawing/2014/main" id="{698DA6A4-2E40-06DA-FADA-C422E0494146}"/>
              </a:ext>
            </a:extLst>
          </p:cNvPr>
          <p:cNvSpPr/>
          <p:nvPr/>
        </p:nvSpPr>
        <p:spPr>
          <a:xfrm>
            <a:off x="304800" y="1290935"/>
            <a:ext cx="11114314" cy="830997"/>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πόλη, όροφος, αριθμός διαμερίσματος, δωμάτια,  ενοίκιο,  ηλεκτρικές συσκευές, έπιπλα, γειτονιά </a:t>
            </a:r>
          </a:p>
        </p:txBody>
      </p:sp>
    </p:spTree>
    <p:extLst>
      <p:ext uri="{BB962C8B-B14F-4D97-AF65-F5344CB8AC3E}">
        <p14:creationId xmlns:p14="http://schemas.microsoft.com/office/powerpoint/2010/main" val="98375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F3E9C-7F00-D0E9-A098-B1E9168FB4BA}"/>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BB09B14A-69AE-B1F4-03E0-35578AB89BA9}"/>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471ED40E-D25C-19D9-5FD5-076580848A15}"/>
              </a:ext>
            </a:extLst>
          </p:cNvPr>
          <p:cNvSpPr/>
          <p:nvPr/>
        </p:nvSpPr>
        <p:spPr>
          <a:xfrm>
            <a:off x="321127" y="5780314"/>
            <a:ext cx="3739243"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ΠΑΙΧΝΙΔΙ ΡΟΛΩΝ</a:t>
            </a:r>
          </a:p>
        </p:txBody>
      </p:sp>
      <p:pic>
        <p:nvPicPr>
          <p:cNvPr id="5122" name="Picture 2" descr="μεσίτης που δίνει κλειδί σπιτιού σε νέο διάνυσμα ιδιοκτητών Διανυσματική  απεικόνιση - εικονογραφία από επένδυση, διαπραγμάτευση: 180090945">
            <a:extLst>
              <a:ext uri="{FF2B5EF4-FFF2-40B4-BE49-F238E27FC236}">
                <a16:creationId xmlns:a16="http://schemas.microsoft.com/office/drawing/2014/main" id="{7DA0A998-3D0E-AD14-CD18-6BE919D1A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618" y="273843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1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7F603-6D02-6598-1ADA-C0F390C13C38}"/>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392DF543-3386-3FB1-F667-7A96EFB31BE6}"/>
              </a:ext>
            </a:extLst>
          </p:cNvPr>
          <p:cNvSpPr/>
          <p:nvPr/>
        </p:nvSpPr>
        <p:spPr>
          <a:xfrm>
            <a:off x="-1" y="500743"/>
            <a:ext cx="8044543" cy="201385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Θέλεις να ενοικιάσεις ένα σπίτι. Ζητάς από έναν μεσίτη να σου  δείξει κάτι. Απαντάς στις ερωτήσεις του/της. </a:t>
            </a:r>
          </a:p>
        </p:txBody>
      </p:sp>
      <p:sp>
        <p:nvSpPr>
          <p:cNvPr id="8" name="Ορθογώνιο 7">
            <a:extLst>
              <a:ext uri="{FF2B5EF4-FFF2-40B4-BE49-F238E27FC236}">
                <a16:creationId xmlns:a16="http://schemas.microsoft.com/office/drawing/2014/main" id="{BA4ECDC8-D04E-CD97-6448-0DF4D0C9C5E5}"/>
              </a:ext>
            </a:extLst>
          </p:cNvPr>
          <p:cNvSpPr/>
          <p:nvPr/>
        </p:nvSpPr>
        <p:spPr>
          <a:xfrm>
            <a:off x="321127" y="5780314"/>
            <a:ext cx="3739243"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ΠΑΙΧΝΙΔΙ ΡΟΛΩΝ</a:t>
            </a:r>
          </a:p>
        </p:txBody>
      </p:sp>
      <p:pic>
        <p:nvPicPr>
          <p:cNvPr id="5122" name="Picture 2" descr="μεσίτης που δίνει κλειδί σπιτιού σε νέο διάνυσμα ιδιοκτητών Διανυσματική  απεικόνιση - εικονογραφία από επένδυση, διαπραγμάτευση: 180090945">
            <a:extLst>
              <a:ext uri="{FF2B5EF4-FFF2-40B4-BE49-F238E27FC236}">
                <a16:creationId xmlns:a16="http://schemas.microsoft.com/office/drawing/2014/main" id="{C3C3A058-E1A0-7675-1F68-D29EFB013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32718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F14D8E-86D5-6CE0-E147-9E353259C179}"/>
              </a:ext>
            </a:extLst>
          </p:cNvPr>
          <p:cNvSpPr txBox="1"/>
          <p:nvPr/>
        </p:nvSpPr>
        <p:spPr>
          <a:xfrm>
            <a:off x="8418738" y="812033"/>
            <a:ext cx="3088823" cy="5632311"/>
          </a:xfrm>
          <a:prstGeom prst="rect">
            <a:avLst/>
          </a:prstGeom>
          <a:noFill/>
        </p:spPr>
        <p:txBody>
          <a:bodyPr wrap="square">
            <a:spAutoFit/>
          </a:bodyPr>
          <a:lstStyle/>
          <a:p>
            <a:pPr marL="285750" indent="-285750">
              <a:buFont typeface="Wingdings" panose="05000000000000000000" pitchFamily="2" charset="2"/>
              <a:buChar char="q"/>
            </a:pPr>
            <a:r>
              <a:rPr lang="el-GR" sz="2400" dirty="0"/>
              <a:t>μονοκατοικία</a:t>
            </a:r>
          </a:p>
          <a:p>
            <a:pPr marL="285750" indent="-285750">
              <a:buFont typeface="Wingdings" panose="05000000000000000000" pitchFamily="2" charset="2"/>
              <a:buChar char="q"/>
            </a:pPr>
            <a:r>
              <a:rPr lang="el-GR" sz="2400" dirty="0"/>
              <a:t>πολυκατοικία</a:t>
            </a:r>
          </a:p>
          <a:p>
            <a:pPr marL="285750" indent="-285750">
              <a:buFont typeface="Wingdings" panose="05000000000000000000" pitchFamily="2" charset="2"/>
              <a:buChar char="q"/>
            </a:pPr>
            <a:r>
              <a:rPr lang="el-GR" sz="2400" dirty="0"/>
              <a:t>δωμάτια</a:t>
            </a:r>
          </a:p>
          <a:p>
            <a:pPr marL="285750" indent="-285750">
              <a:buFont typeface="Wingdings" panose="05000000000000000000" pitchFamily="2" charset="2"/>
              <a:buChar char="q"/>
            </a:pPr>
            <a:r>
              <a:rPr lang="el-GR" sz="2400" dirty="0"/>
              <a:t>όροφος</a:t>
            </a:r>
          </a:p>
          <a:p>
            <a:pPr marL="285750" indent="-285750">
              <a:buFont typeface="Wingdings" panose="05000000000000000000" pitchFamily="2" charset="2"/>
              <a:buChar char="q"/>
            </a:pPr>
            <a:r>
              <a:rPr lang="el-GR" sz="2400" dirty="0"/>
              <a:t>ρετιρέ</a:t>
            </a:r>
          </a:p>
          <a:p>
            <a:pPr marL="285750" indent="-285750">
              <a:buFont typeface="Wingdings" panose="05000000000000000000" pitchFamily="2" charset="2"/>
              <a:buChar char="q"/>
            </a:pPr>
            <a:r>
              <a:rPr lang="el-GR" sz="2400" dirty="0"/>
              <a:t>βεράντα/ μπαλκόνι</a:t>
            </a:r>
          </a:p>
          <a:p>
            <a:pPr marL="285750" indent="-285750">
              <a:buFont typeface="Wingdings" panose="05000000000000000000" pitchFamily="2" charset="2"/>
              <a:buChar char="q"/>
            </a:pPr>
            <a:r>
              <a:rPr lang="el-GR" sz="2400" dirty="0"/>
              <a:t>ασανσέρ</a:t>
            </a:r>
          </a:p>
          <a:p>
            <a:pPr marL="285750" indent="-285750">
              <a:buFont typeface="Wingdings" panose="05000000000000000000" pitchFamily="2" charset="2"/>
              <a:buChar char="q"/>
            </a:pPr>
            <a:r>
              <a:rPr lang="el-GR" sz="2400" dirty="0"/>
              <a:t>γραμματοκιβώτιο</a:t>
            </a:r>
          </a:p>
          <a:p>
            <a:pPr marL="285750" indent="-285750">
              <a:buFont typeface="Wingdings" panose="05000000000000000000" pitchFamily="2" charset="2"/>
              <a:buChar char="q"/>
            </a:pPr>
            <a:r>
              <a:rPr lang="el-GR" sz="2400" dirty="0"/>
              <a:t>είσοδος</a:t>
            </a:r>
          </a:p>
          <a:p>
            <a:pPr marL="285750" indent="-285750">
              <a:buFont typeface="Wingdings" panose="05000000000000000000" pitchFamily="2" charset="2"/>
              <a:buChar char="q"/>
            </a:pPr>
            <a:r>
              <a:rPr lang="el-GR" sz="2400" dirty="0"/>
              <a:t> γειτονιά</a:t>
            </a:r>
          </a:p>
          <a:p>
            <a:pPr marL="285750" indent="-285750">
              <a:buFont typeface="Wingdings" panose="05000000000000000000" pitchFamily="2" charset="2"/>
              <a:buChar char="q"/>
            </a:pPr>
            <a:r>
              <a:rPr lang="el-GR" sz="2400" dirty="0"/>
              <a:t> πάρκο</a:t>
            </a:r>
          </a:p>
          <a:p>
            <a:pPr marL="285750" indent="-285750">
              <a:buFont typeface="Wingdings" panose="05000000000000000000" pitchFamily="2" charset="2"/>
              <a:buChar char="q"/>
            </a:pPr>
            <a:r>
              <a:rPr lang="el-GR" sz="2400" dirty="0"/>
              <a:t>κήπος</a:t>
            </a:r>
          </a:p>
          <a:p>
            <a:pPr marL="285750" indent="-285750">
              <a:buFont typeface="Wingdings" panose="05000000000000000000" pitchFamily="2" charset="2"/>
              <a:buChar char="q"/>
            </a:pPr>
            <a:r>
              <a:rPr lang="el-GR" sz="2400" dirty="0"/>
              <a:t> γκαράζ </a:t>
            </a:r>
          </a:p>
          <a:p>
            <a:pPr marL="285750" indent="-285750">
              <a:buFont typeface="Wingdings" panose="05000000000000000000" pitchFamily="2" charset="2"/>
              <a:buChar char="q"/>
            </a:pPr>
            <a:r>
              <a:rPr lang="el-GR" sz="2400" dirty="0"/>
              <a:t>δρόμοι</a:t>
            </a:r>
          </a:p>
          <a:p>
            <a:pPr marL="285750" indent="-285750">
              <a:buFont typeface="Wingdings" panose="05000000000000000000" pitchFamily="2" charset="2"/>
              <a:buChar char="q"/>
            </a:pPr>
            <a:r>
              <a:rPr lang="el-GR" sz="2400" dirty="0"/>
              <a:t> πεζοδρόμια </a:t>
            </a:r>
          </a:p>
        </p:txBody>
      </p:sp>
      <p:sp>
        <p:nvSpPr>
          <p:cNvPr id="6" name="TextBox 5">
            <a:extLst>
              <a:ext uri="{FF2B5EF4-FFF2-40B4-BE49-F238E27FC236}">
                <a16:creationId xmlns:a16="http://schemas.microsoft.com/office/drawing/2014/main" id="{97EC6993-7842-9826-4372-B73F0A7BBD87}"/>
              </a:ext>
            </a:extLst>
          </p:cNvPr>
          <p:cNvSpPr txBox="1"/>
          <p:nvPr/>
        </p:nvSpPr>
        <p:spPr>
          <a:xfrm>
            <a:off x="2637064" y="2906487"/>
            <a:ext cx="3012621" cy="369332"/>
          </a:xfrm>
          <a:prstGeom prst="rect">
            <a:avLst/>
          </a:prstGeom>
          <a:noFill/>
          <a:ln w="57150">
            <a:solidFill>
              <a:schemeClr val="tx1"/>
            </a:solidFill>
          </a:ln>
        </p:spPr>
        <p:txBody>
          <a:bodyPr wrap="square">
            <a:spAutoFit/>
          </a:bodyPr>
          <a:lstStyle/>
          <a:p>
            <a:r>
              <a:rPr lang="el-GR" dirty="0"/>
              <a:t>ενοικιαστής/ενοικιάστρια</a:t>
            </a:r>
          </a:p>
        </p:txBody>
      </p:sp>
      <p:sp>
        <p:nvSpPr>
          <p:cNvPr id="7" name="TextBox 6">
            <a:extLst>
              <a:ext uri="{FF2B5EF4-FFF2-40B4-BE49-F238E27FC236}">
                <a16:creationId xmlns:a16="http://schemas.microsoft.com/office/drawing/2014/main" id="{E9852BCB-5CD4-ED01-371A-E5BD0E42941E}"/>
              </a:ext>
            </a:extLst>
          </p:cNvPr>
          <p:cNvSpPr txBox="1"/>
          <p:nvPr/>
        </p:nvSpPr>
        <p:spPr>
          <a:xfrm>
            <a:off x="242207" y="2765997"/>
            <a:ext cx="1782536" cy="646331"/>
          </a:xfrm>
          <a:prstGeom prst="rect">
            <a:avLst/>
          </a:prstGeom>
          <a:noFill/>
          <a:ln w="57150">
            <a:solidFill>
              <a:schemeClr val="tx1"/>
            </a:solidFill>
          </a:ln>
        </p:spPr>
        <p:txBody>
          <a:bodyPr wrap="square">
            <a:spAutoFit/>
          </a:bodyPr>
          <a:lstStyle/>
          <a:p>
            <a:r>
              <a:rPr lang="el-GR" dirty="0"/>
              <a:t>Από το μεσιτικό γραφείο</a:t>
            </a:r>
          </a:p>
        </p:txBody>
      </p:sp>
    </p:spTree>
    <p:extLst>
      <p:ext uri="{BB962C8B-B14F-4D97-AF65-F5344CB8AC3E}">
        <p14:creationId xmlns:p14="http://schemas.microsoft.com/office/powerpoint/2010/main" val="390859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FD24F-AFF8-D142-CC89-2E1C5C9049A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83C78AA-6FDB-EEE8-73B9-174D19115EFB}"/>
              </a:ext>
            </a:extLst>
          </p:cNvPr>
          <p:cNvSpPr/>
          <p:nvPr/>
        </p:nvSpPr>
        <p:spPr>
          <a:xfrm>
            <a:off x="-1" y="500743"/>
            <a:ext cx="8044543" cy="201385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Θέλεις να αγοράσεις ένα σπίτι. Ζητάς από έναν μεσίτη να σου  δείξει κάτι. Απαντάς στις ερωτήσεις του/της. </a:t>
            </a:r>
          </a:p>
        </p:txBody>
      </p:sp>
      <p:sp>
        <p:nvSpPr>
          <p:cNvPr id="8" name="Ορθογώνιο 7">
            <a:extLst>
              <a:ext uri="{FF2B5EF4-FFF2-40B4-BE49-F238E27FC236}">
                <a16:creationId xmlns:a16="http://schemas.microsoft.com/office/drawing/2014/main" id="{3F1AA007-930C-628C-B3F4-87B8B5591647}"/>
              </a:ext>
            </a:extLst>
          </p:cNvPr>
          <p:cNvSpPr/>
          <p:nvPr/>
        </p:nvSpPr>
        <p:spPr>
          <a:xfrm>
            <a:off x="321127" y="5780314"/>
            <a:ext cx="3739243"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ΠΑΙΧΝΙΔΙ ΡΟΛΩΝ</a:t>
            </a:r>
          </a:p>
        </p:txBody>
      </p:sp>
      <p:pic>
        <p:nvPicPr>
          <p:cNvPr id="5122" name="Picture 2" descr="μεσίτης που δίνει κλειδί σπιτιού σε νέο διάνυσμα ιδιοκτητών Διανυσματική  απεικόνιση - εικονογραφία από επένδυση, διαπραγμάτευση: 180090945">
            <a:extLst>
              <a:ext uri="{FF2B5EF4-FFF2-40B4-BE49-F238E27FC236}">
                <a16:creationId xmlns:a16="http://schemas.microsoft.com/office/drawing/2014/main" id="{1FCBB8A2-07A3-9195-3602-FDA08DB5D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32718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2822CB-75C5-9839-0B5F-631E4D85E59D}"/>
              </a:ext>
            </a:extLst>
          </p:cNvPr>
          <p:cNvSpPr txBox="1"/>
          <p:nvPr/>
        </p:nvSpPr>
        <p:spPr>
          <a:xfrm>
            <a:off x="2413908" y="2895936"/>
            <a:ext cx="3012621" cy="369332"/>
          </a:xfrm>
          <a:prstGeom prst="rect">
            <a:avLst/>
          </a:prstGeom>
          <a:noFill/>
          <a:ln w="57150">
            <a:solidFill>
              <a:schemeClr val="tx1"/>
            </a:solidFill>
          </a:ln>
        </p:spPr>
        <p:txBody>
          <a:bodyPr wrap="square">
            <a:spAutoFit/>
          </a:bodyPr>
          <a:lstStyle/>
          <a:p>
            <a:r>
              <a:rPr lang="el-GR" dirty="0"/>
              <a:t> αγοραστής/αγοράστρια</a:t>
            </a:r>
          </a:p>
        </p:txBody>
      </p:sp>
      <p:sp>
        <p:nvSpPr>
          <p:cNvPr id="7" name="TextBox 6">
            <a:extLst>
              <a:ext uri="{FF2B5EF4-FFF2-40B4-BE49-F238E27FC236}">
                <a16:creationId xmlns:a16="http://schemas.microsoft.com/office/drawing/2014/main" id="{D1FD8DCE-9AF2-5D8B-7B62-3237DA7F9671}"/>
              </a:ext>
            </a:extLst>
          </p:cNvPr>
          <p:cNvSpPr txBox="1"/>
          <p:nvPr/>
        </p:nvSpPr>
        <p:spPr>
          <a:xfrm>
            <a:off x="242207" y="2765997"/>
            <a:ext cx="1782536" cy="646331"/>
          </a:xfrm>
          <a:prstGeom prst="rect">
            <a:avLst/>
          </a:prstGeom>
          <a:noFill/>
          <a:ln w="57150">
            <a:solidFill>
              <a:schemeClr val="tx1"/>
            </a:solidFill>
          </a:ln>
        </p:spPr>
        <p:txBody>
          <a:bodyPr wrap="square">
            <a:spAutoFit/>
          </a:bodyPr>
          <a:lstStyle/>
          <a:p>
            <a:r>
              <a:rPr lang="el-GR" dirty="0"/>
              <a:t>Από το μεσιτικό γραφείο</a:t>
            </a:r>
          </a:p>
        </p:txBody>
      </p:sp>
      <p:sp>
        <p:nvSpPr>
          <p:cNvPr id="2" name="TextBox 1">
            <a:extLst>
              <a:ext uri="{FF2B5EF4-FFF2-40B4-BE49-F238E27FC236}">
                <a16:creationId xmlns:a16="http://schemas.microsoft.com/office/drawing/2014/main" id="{8555CDDF-A10B-2126-4F4F-9AA95ACCC4B3}"/>
              </a:ext>
            </a:extLst>
          </p:cNvPr>
          <p:cNvSpPr txBox="1"/>
          <p:nvPr/>
        </p:nvSpPr>
        <p:spPr>
          <a:xfrm>
            <a:off x="8418738" y="812033"/>
            <a:ext cx="3088823" cy="5632311"/>
          </a:xfrm>
          <a:prstGeom prst="rect">
            <a:avLst/>
          </a:prstGeom>
          <a:noFill/>
        </p:spPr>
        <p:txBody>
          <a:bodyPr wrap="square">
            <a:spAutoFit/>
          </a:bodyPr>
          <a:lstStyle/>
          <a:p>
            <a:pPr marL="285750" indent="-285750">
              <a:buFont typeface="Wingdings" panose="05000000000000000000" pitchFamily="2" charset="2"/>
              <a:buChar char="q"/>
            </a:pPr>
            <a:r>
              <a:rPr lang="el-GR" sz="2400" dirty="0"/>
              <a:t>μονοκατοικία</a:t>
            </a:r>
          </a:p>
          <a:p>
            <a:pPr marL="285750" indent="-285750">
              <a:buFont typeface="Wingdings" panose="05000000000000000000" pitchFamily="2" charset="2"/>
              <a:buChar char="q"/>
            </a:pPr>
            <a:r>
              <a:rPr lang="el-GR" sz="2400" dirty="0"/>
              <a:t>πολυκατοικία</a:t>
            </a:r>
          </a:p>
          <a:p>
            <a:pPr marL="285750" indent="-285750">
              <a:buFont typeface="Wingdings" panose="05000000000000000000" pitchFamily="2" charset="2"/>
              <a:buChar char="q"/>
            </a:pPr>
            <a:r>
              <a:rPr lang="el-GR" sz="2400" dirty="0"/>
              <a:t>δωμάτια</a:t>
            </a:r>
          </a:p>
          <a:p>
            <a:pPr marL="285750" indent="-285750">
              <a:buFont typeface="Wingdings" panose="05000000000000000000" pitchFamily="2" charset="2"/>
              <a:buChar char="q"/>
            </a:pPr>
            <a:r>
              <a:rPr lang="el-GR" sz="2400" dirty="0"/>
              <a:t>όροφος</a:t>
            </a:r>
          </a:p>
          <a:p>
            <a:pPr marL="285750" indent="-285750">
              <a:buFont typeface="Wingdings" panose="05000000000000000000" pitchFamily="2" charset="2"/>
              <a:buChar char="q"/>
            </a:pPr>
            <a:r>
              <a:rPr lang="el-GR" sz="2400" dirty="0"/>
              <a:t>ρετιρέ</a:t>
            </a:r>
          </a:p>
          <a:p>
            <a:pPr marL="285750" indent="-285750">
              <a:buFont typeface="Wingdings" panose="05000000000000000000" pitchFamily="2" charset="2"/>
              <a:buChar char="q"/>
            </a:pPr>
            <a:r>
              <a:rPr lang="el-GR" sz="2400" dirty="0"/>
              <a:t>βεράντα/ μπαλκόνι</a:t>
            </a:r>
          </a:p>
          <a:p>
            <a:pPr marL="285750" indent="-285750">
              <a:buFont typeface="Wingdings" panose="05000000000000000000" pitchFamily="2" charset="2"/>
              <a:buChar char="q"/>
            </a:pPr>
            <a:r>
              <a:rPr lang="el-GR" sz="2400" dirty="0"/>
              <a:t>ασανσέρ</a:t>
            </a:r>
          </a:p>
          <a:p>
            <a:pPr marL="285750" indent="-285750">
              <a:buFont typeface="Wingdings" panose="05000000000000000000" pitchFamily="2" charset="2"/>
              <a:buChar char="q"/>
            </a:pPr>
            <a:r>
              <a:rPr lang="el-GR" sz="2400" dirty="0"/>
              <a:t>γραμματοκιβώτιο</a:t>
            </a:r>
          </a:p>
          <a:p>
            <a:pPr marL="285750" indent="-285750">
              <a:buFont typeface="Wingdings" panose="05000000000000000000" pitchFamily="2" charset="2"/>
              <a:buChar char="q"/>
            </a:pPr>
            <a:r>
              <a:rPr lang="el-GR" sz="2400" dirty="0"/>
              <a:t>είσοδος</a:t>
            </a:r>
          </a:p>
          <a:p>
            <a:pPr marL="285750" indent="-285750">
              <a:buFont typeface="Wingdings" panose="05000000000000000000" pitchFamily="2" charset="2"/>
              <a:buChar char="q"/>
            </a:pPr>
            <a:r>
              <a:rPr lang="el-GR" sz="2400" dirty="0"/>
              <a:t> γειτονιά</a:t>
            </a:r>
          </a:p>
          <a:p>
            <a:pPr marL="285750" indent="-285750">
              <a:buFont typeface="Wingdings" panose="05000000000000000000" pitchFamily="2" charset="2"/>
              <a:buChar char="q"/>
            </a:pPr>
            <a:r>
              <a:rPr lang="el-GR" sz="2400" dirty="0"/>
              <a:t> πάρκο</a:t>
            </a:r>
          </a:p>
          <a:p>
            <a:pPr marL="285750" indent="-285750">
              <a:buFont typeface="Wingdings" panose="05000000000000000000" pitchFamily="2" charset="2"/>
              <a:buChar char="q"/>
            </a:pPr>
            <a:r>
              <a:rPr lang="el-GR" sz="2400" dirty="0"/>
              <a:t>κήπος</a:t>
            </a:r>
          </a:p>
          <a:p>
            <a:pPr marL="285750" indent="-285750">
              <a:buFont typeface="Wingdings" panose="05000000000000000000" pitchFamily="2" charset="2"/>
              <a:buChar char="q"/>
            </a:pPr>
            <a:r>
              <a:rPr lang="el-GR" sz="2400" dirty="0"/>
              <a:t> γκαράζ </a:t>
            </a:r>
          </a:p>
          <a:p>
            <a:pPr marL="285750" indent="-285750">
              <a:buFont typeface="Wingdings" panose="05000000000000000000" pitchFamily="2" charset="2"/>
              <a:buChar char="q"/>
            </a:pPr>
            <a:r>
              <a:rPr lang="el-GR" sz="2400" dirty="0"/>
              <a:t>δρόμοι</a:t>
            </a:r>
          </a:p>
          <a:p>
            <a:pPr marL="285750" indent="-285750">
              <a:buFont typeface="Wingdings" panose="05000000000000000000" pitchFamily="2" charset="2"/>
              <a:buChar char="q"/>
            </a:pPr>
            <a:r>
              <a:rPr lang="el-GR" sz="2400" dirty="0"/>
              <a:t> πεζοδρόμια </a:t>
            </a:r>
          </a:p>
        </p:txBody>
      </p:sp>
    </p:spTree>
    <p:extLst>
      <p:ext uri="{BB962C8B-B14F-4D97-AF65-F5344CB8AC3E}">
        <p14:creationId xmlns:p14="http://schemas.microsoft.com/office/powerpoint/2010/main" val="4258734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σπίτι κινουμένων σχεδίων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6853918" y="1899557"/>
            <a:ext cx="2305050" cy="1981200"/>
          </a:xfrm>
          <a:prstGeom prst="rect">
            <a:avLst/>
          </a:prstGeom>
        </p:spPr>
      </p:pic>
      <p:sp>
        <p:nvSpPr>
          <p:cNvPr id="4" name="Rounded Rectangle 3"/>
          <p:cNvSpPr/>
          <p:nvPr/>
        </p:nvSpPr>
        <p:spPr>
          <a:xfrm>
            <a:off x="543254" y="4514850"/>
            <a:ext cx="5914696" cy="21472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sp>
        <p:nvSpPr>
          <p:cNvPr id="6" name="Rounded Rectangle 5"/>
          <p:cNvSpPr/>
          <p:nvPr/>
        </p:nvSpPr>
        <p:spPr>
          <a:xfrm>
            <a:off x="6955971" y="4514849"/>
            <a:ext cx="4610099" cy="21472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F0000"/>
              </a:solidFill>
            </a:endParaRPr>
          </a:p>
        </p:txBody>
      </p:sp>
      <p:sp>
        <p:nvSpPr>
          <p:cNvPr id="5" name="Oval Callout 4"/>
          <p:cNvSpPr/>
          <p:nvPr/>
        </p:nvSpPr>
        <p:spPr>
          <a:xfrm>
            <a:off x="3755571" y="379200"/>
            <a:ext cx="2702379" cy="152035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Τι βλέπετε;</a:t>
            </a:r>
            <a:endParaRPr lang="en-US" sz="2800" dirty="0">
              <a:solidFill>
                <a:schemeClr val="tx1"/>
              </a:solidFill>
            </a:endParaRPr>
          </a:p>
        </p:txBody>
      </p:sp>
      <p:pic>
        <p:nvPicPr>
          <p:cNvPr id="1030" name="Picture 6" descr="Διαμέρισμα Cartoon Cartoon, Πολυκατοικία, Adobe Illustrator, κινουμένων  σχεδίων png | PNG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12842"/>
            <a:ext cx="2607080" cy="324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73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σπίτι κινουμένων σχεδίων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6853918" y="1899557"/>
            <a:ext cx="2305050" cy="1981200"/>
          </a:xfrm>
          <a:prstGeom prst="rect">
            <a:avLst/>
          </a:prstGeom>
        </p:spPr>
      </p:pic>
      <p:sp>
        <p:nvSpPr>
          <p:cNvPr id="4" name="Rounded Rectangle 3"/>
          <p:cNvSpPr/>
          <p:nvPr/>
        </p:nvSpPr>
        <p:spPr>
          <a:xfrm>
            <a:off x="543254" y="3880758"/>
            <a:ext cx="5914696" cy="27813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rPr>
              <a:t>Βλέπω  μία </a:t>
            </a:r>
            <a:r>
              <a:rPr lang="el-GR" sz="4000" dirty="0">
                <a:solidFill>
                  <a:srgbClr val="FF0000"/>
                </a:solidFill>
              </a:rPr>
              <a:t>πολυκατοικία</a:t>
            </a:r>
            <a:r>
              <a:rPr lang="el-GR" sz="4000" dirty="0">
                <a:solidFill>
                  <a:schemeClr val="tx1"/>
                </a:solidFill>
              </a:rPr>
              <a:t>. Έχει  τρεις  </a:t>
            </a:r>
            <a:r>
              <a:rPr lang="el-GR" sz="4000" dirty="0">
                <a:solidFill>
                  <a:srgbClr val="FF0000"/>
                </a:solidFill>
              </a:rPr>
              <a:t>ορόφους</a:t>
            </a:r>
            <a:r>
              <a:rPr lang="el-GR" sz="4000" dirty="0">
                <a:solidFill>
                  <a:schemeClr val="tx1"/>
                </a:solidFill>
              </a:rPr>
              <a:t>. Έχει  έξι </a:t>
            </a:r>
            <a:r>
              <a:rPr lang="el-GR" sz="4000" dirty="0">
                <a:solidFill>
                  <a:srgbClr val="FF0000"/>
                </a:solidFill>
              </a:rPr>
              <a:t>διαμερίσματα</a:t>
            </a:r>
            <a:r>
              <a:rPr lang="el-GR" sz="4000" dirty="0">
                <a:solidFill>
                  <a:schemeClr val="tx1"/>
                </a:solidFill>
              </a:rPr>
              <a:t>.  </a:t>
            </a:r>
            <a:endParaRPr lang="en-US" sz="4000" dirty="0">
              <a:solidFill>
                <a:schemeClr val="tx1"/>
              </a:solidFill>
            </a:endParaRPr>
          </a:p>
        </p:txBody>
      </p:sp>
      <p:sp>
        <p:nvSpPr>
          <p:cNvPr id="6" name="Rounded Rectangle 5"/>
          <p:cNvSpPr/>
          <p:nvPr/>
        </p:nvSpPr>
        <p:spPr>
          <a:xfrm>
            <a:off x="6955971" y="4514849"/>
            <a:ext cx="4610099" cy="21472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dirty="0">
                <a:solidFill>
                  <a:schemeClr val="tx1"/>
                </a:solidFill>
              </a:rPr>
              <a:t>Βλέπω  ένα μικρό </a:t>
            </a:r>
            <a:r>
              <a:rPr lang="el-GR" sz="5400" dirty="0">
                <a:solidFill>
                  <a:srgbClr val="FF0000"/>
                </a:solidFill>
              </a:rPr>
              <a:t>σπίτι. </a:t>
            </a:r>
            <a:endParaRPr lang="en-US" sz="5400" dirty="0">
              <a:solidFill>
                <a:srgbClr val="FF0000"/>
              </a:solidFill>
            </a:endParaRPr>
          </a:p>
        </p:txBody>
      </p:sp>
      <p:sp>
        <p:nvSpPr>
          <p:cNvPr id="5" name="Oval Callout 4"/>
          <p:cNvSpPr/>
          <p:nvPr/>
        </p:nvSpPr>
        <p:spPr>
          <a:xfrm>
            <a:off x="3755571" y="379200"/>
            <a:ext cx="2702379" cy="152035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Τι βλέπετε;</a:t>
            </a:r>
            <a:endParaRPr lang="en-US" sz="2800" dirty="0">
              <a:solidFill>
                <a:schemeClr val="tx1"/>
              </a:solidFill>
            </a:endParaRPr>
          </a:p>
        </p:txBody>
      </p:sp>
      <p:pic>
        <p:nvPicPr>
          <p:cNvPr id="1030" name="Picture 6" descr="Διαμέρισμα Cartoon Cartoon, Πολυκατοικία, Adobe Illustrator, κινουμένων  σχεδίων png | PNG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74784"/>
            <a:ext cx="2607080" cy="324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72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sp>
        <p:nvSpPr>
          <p:cNvPr id="5" name="Ορθογώνιο: Στρογγύλεμα γωνιών 4">
            <a:extLst>
              <a:ext uri="{FF2B5EF4-FFF2-40B4-BE49-F238E27FC236}">
                <a16:creationId xmlns:a16="http://schemas.microsoft.com/office/drawing/2014/main" id="{BA704A18-5E72-6713-1D24-AA940DA234C3}"/>
              </a:ext>
            </a:extLst>
          </p:cNvPr>
          <p:cNvSpPr/>
          <p:nvPr/>
        </p:nvSpPr>
        <p:spPr>
          <a:xfrm>
            <a:off x="200103" y="2795745"/>
            <a:ext cx="3248810"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η </a:t>
            </a:r>
            <a:r>
              <a:rPr lang="el-GR" dirty="0">
                <a:highlight>
                  <a:srgbClr val="FFFF00"/>
                </a:highlight>
              </a:rPr>
              <a:t>πό</a:t>
            </a:r>
            <a:r>
              <a:rPr lang="el-GR" dirty="0"/>
              <a:t>λη </a:t>
            </a:r>
          </a:p>
        </p:txBody>
      </p:sp>
      <p:sp>
        <p:nvSpPr>
          <p:cNvPr id="6" name="Ορθογώνιο: Στρογγύλεμα γωνιών 5">
            <a:extLst>
              <a:ext uri="{FF2B5EF4-FFF2-40B4-BE49-F238E27FC236}">
                <a16:creationId xmlns:a16="http://schemas.microsoft.com/office/drawing/2014/main" id="{6F23D1FA-3EF4-E22A-DA53-DC029D2810CF}"/>
              </a:ext>
            </a:extLst>
          </p:cNvPr>
          <p:cNvSpPr/>
          <p:nvPr/>
        </p:nvSpPr>
        <p:spPr>
          <a:xfrm>
            <a:off x="127650" y="5410200"/>
            <a:ext cx="3248810"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a:t>
            </a:r>
            <a:r>
              <a:rPr lang="el-GR" dirty="0">
                <a:highlight>
                  <a:srgbClr val="FFFF00"/>
                </a:highlight>
              </a:rPr>
              <a:t>πό</a:t>
            </a:r>
            <a:r>
              <a:rPr lang="el-GR" dirty="0"/>
              <a:t>λεις</a:t>
            </a:r>
          </a:p>
        </p:txBody>
      </p:sp>
      <p:sp>
        <p:nvSpPr>
          <p:cNvPr id="7" name="Ορθογώνιο: Στρογγύλεμα γωνιών 6">
            <a:extLst>
              <a:ext uri="{FF2B5EF4-FFF2-40B4-BE49-F238E27FC236}">
                <a16:creationId xmlns:a16="http://schemas.microsoft.com/office/drawing/2014/main" id="{DB6E2A17-8097-A291-275A-CFF37800F38B}"/>
              </a:ext>
            </a:extLst>
          </p:cNvPr>
          <p:cNvSpPr/>
          <p:nvPr/>
        </p:nvSpPr>
        <p:spPr>
          <a:xfrm>
            <a:off x="3813585" y="2795745"/>
            <a:ext cx="2497695"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διαμ</a:t>
            </a:r>
            <a:r>
              <a:rPr lang="el-GR" dirty="0">
                <a:highlight>
                  <a:srgbClr val="00FF00"/>
                </a:highlight>
              </a:rPr>
              <a:t>έ</a:t>
            </a:r>
            <a:r>
              <a:rPr lang="el-GR" dirty="0"/>
              <a:t>ρισμα</a:t>
            </a:r>
          </a:p>
        </p:txBody>
      </p:sp>
      <p:sp>
        <p:nvSpPr>
          <p:cNvPr id="8" name="Ορθογώνιο: Στρογγύλεμα γωνιών 7">
            <a:extLst>
              <a:ext uri="{FF2B5EF4-FFF2-40B4-BE49-F238E27FC236}">
                <a16:creationId xmlns:a16="http://schemas.microsoft.com/office/drawing/2014/main" id="{D4E20808-1593-17FF-780F-3BF21AA425E4}"/>
              </a:ext>
            </a:extLst>
          </p:cNvPr>
          <p:cNvSpPr/>
          <p:nvPr/>
        </p:nvSpPr>
        <p:spPr>
          <a:xfrm>
            <a:off x="9078685" y="2795745"/>
            <a:ext cx="2497695"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π</a:t>
            </a:r>
            <a:r>
              <a:rPr lang="el-GR" dirty="0">
                <a:highlight>
                  <a:srgbClr val="00FF00"/>
                </a:highlight>
              </a:rPr>
              <a:t>ά</a:t>
            </a:r>
            <a:r>
              <a:rPr lang="el-GR" dirty="0"/>
              <a:t>τωμα</a:t>
            </a:r>
          </a:p>
        </p:txBody>
      </p:sp>
      <p:sp>
        <p:nvSpPr>
          <p:cNvPr id="10" name="Ορθογώνιο: Στρογγύλεμα γωνιών 9">
            <a:extLst>
              <a:ext uri="{FF2B5EF4-FFF2-40B4-BE49-F238E27FC236}">
                <a16:creationId xmlns:a16="http://schemas.microsoft.com/office/drawing/2014/main" id="{A9A4DF39-F6CB-0A48-83B5-A4398954AE35}"/>
              </a:ext>
            </a:extLst>
          </p:cNvPr>
          <p:cNvSpPr/>
          <p:nvPr/>
        </p:nvSpPr>
        <p:spPr>
          <a:xfrm>
            <a:off x="6738832" y="2795745"/>
            <a:ext cx="1975181"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π</a:t>
            </a:r>
            <a:r>
              <a:rPr lang="el-GR" dirty="0">
                <a:highlight>
                  <a:srgbClr val="00FF00"/>
                </a:highlight>
              </a:rPr>
              <a:t>ά</a:t>
            </a:r>
            <a:r>
              <a:rPr lang="el-GR" dirty="0"/>
              <a:t>πλωμα</a:t>
            </a:r>
          </a:p>
        </p:txBody>
      </p:sp>
      <p:sp>
        <p:nvSpPr>
          <p:cNvPr id="11" name="Ορθογώνιο: Στρογγύλεμα γωνιών 10">
            <a:extLst>
              <a:ext uri="{FF2B5EF4-FFF2-40B4-BE49-F238E27FC236}">
                <a16:creationId xmlns:a16="http://schemas.microsoft.com/office/drawing/2014/main" id="{A03AAAFF-06CA-949E-018D-2B2ABCCD1ED2}"/>
              </a:ext>
            </a:extLst>
          </p:cNvPr>
          <p:cNvSpPr/>
          <p:nvPr/>
        </p:nvSpPr>
        <p:spPr>
          <a:xfrm>
            <a:off x="3598305" y="5410200"/>
            <a:ext cx="2497695"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τα διαμερ</a:t>
            </a:r>
            <a:r>
              <a:rPr lang="el-GR" dirty="0">
                <a:highlight>
                  <a:srgbClr val="00FF00"/>
                </a:highlight>
              </a:rPr>
              <a:t>ί</a:t>
            </a:r>
            <a:r>
              <a:rPr lang="el-GR" dirty="0"/>
              <a:t>σματα</a:t>
            </a:r>
          </a:p>
        </p:txBody>
      </p:sp>
      <p:sp>
        <p:nvSpPr>
          <p:cNvPr id="12" name="Ορθογώνιο: Στρογγύλεμα γωνιών 11">
            <a:extLst>
              <a:ext uri="{FF2B5EF4-FFF2-40B4-BE49-F238E27FC236}">
                <a16:creationId xmlns:a16="http://schemas.microsoft.com/office/drawing/2014/main" id="{F76DB3E0-5552-B896-A16E-218F2CF02833}"/>
              </a:ext>
            </a:extLst>
          </p:cNvPr>
          <p:cNvSpPr/>
          <p:nvPr/>
        </p:nvSpPr>
        <p:spPr>
          <a:xfrm>
            <a:off x="6738831" y="5410200"/>
            <a:ext cx="1975181"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τα παπλ</a:t>
            </a:r>
            <a:r>
              <a:rPr lang="el-GR" dirty="0">
                <a:highlight>
                  <a:srgbClr val="00FF00"/>
                </a:highlight>
              </a:rPr>
              <a:t>ώ</a:t>
            </a:r>
            <a:r>
              <a:rPr lang="el-GR" dirty="0"/>
              <a:t>ματα</a:t>
            </a:r>
          </a:p>
        </p:txBody>
      </p:sp>
      <p:sp>
        <p:nvSpPr>
          <p:cNvPr id="13" name="Ορθογώνιο: Στρογγύλεμα γωνιών 12">
            <a:extLst>
              <a:ext uri="{FF2B5EF4-FFF2-40B4-BE49-F238E27FC236}">
                <a16:creationId xmlns:a16="http://schemas.microsoft.com/office/drawing/2014/main" id="{E1B0D0E8-BFF7-ADA8-A0B6-8C10DEFF79B5}"/>
              </a:ext>
            </a:extLst>
          </p:cNvPr>
          <p:cNvSpPr/>
          <p:nvPr/>
        </p:nvSpPr>
        <p:spPr>
          <a:xfrm>
            <a:off x="9078684" y="5410200"/>
            <a:ext cx="2497695" cy="93829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τα πατ</a:t>
            </a:r>
            <a:r>
              <a:rPr lang="el-GR" dirty="0">
                <a:highlight>
                  <a:srgbClr val="00FF00"/>
                </a:highlight>
              </a:rPr>
              <a:t>ώ</a:t>
            </a:r>
            <a:r>
              <a:rPr lang="el-GR" dirty="0"/>
              <a:t>ματα</a:t>
            </a:r>
          </a:p>
        </p:txBody>
      </p:sp>
      <p:pic>
        <p:nvPicPr>
          <p:cNvPr id="1026" name="Picture 2" descr="Cartoon city landscape with buildings and cars seamless ...">
            <a:extLst>
              <a:ext uri="{FF2B5EF4-FFF2-40B4-BE49-F238E27FC236}">
                <a16:creationId xmlns:a16="http://schemas.microsoft.com/office/drawing/2014/main" id="{22CDF6BC-5920-8524-4C7A-6756D448D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26" y="1598219"/>
            <a:ext cx="2222831" cy="10602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city landscape with buildings and cars seamless ...">
            <a:extLst>
              <a:ext uri="{FF2B5EF4-FFF2-40B4-BE49-F238E27FC236}">
                <a16:creationId xmlns:a16="http://schemas.microsoft.com/office/drawing/2014/main" id="{D36F6466-934D-2041-7720-03FF7958C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31" y="4134235"/>
            <a:ext cx="1283055" cy="10602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city background Φωτογραφίες Αρχείου, Royalty Free ...">
            <a:extLst>
              <a:ext uri="{FF2B5EF4-FFF2-40B4-BE49-F238E27FC236}">
                <a16:creationId xmlns:a16="http://schemas.microsoft.com/office/drawing/2014/main" id="{F65EF527-21D5-4BA4-03C9-681EAE256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055" y="4134235"/>
            <a:ext cx="1624405" cy="9948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artment building cartoon - 90 χιλιάδες εικόνες, εικονογραφήσεις και  φωτογραφίες στοκ χωρίς δικαιώματα | Shutterstock">
            <a:extLst>
              <a:ext uri="{FF2B5EF4-FFF2-40B4-BE49-F238E27FC236}">
                <a16:creationId xmlns:a16="http://schemas.microsoft.com/office/drawing/2014/main" id="{95AD4261-FE46-1F4D-A193-0455FE607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103" y="3830567"/>
            <a:ext cx="2497695" cy="13638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Apartment building cartoon - 90 χιλιάδες εικόνες, εικονογραφήσεις και  φωτογραφίες στοκ χωρίς δικαιώματα | Shutterstock">
            <a:extLst>
              <a:ext uri="{FF2B5EF4-FFF2-40B4-BE49-F238E27FC236}">
                <a16:creationId xmlns:a16="http://schemas.microsoft.com/office/drawing/2014/main" id="{C07E03FC-A120-CCEC-6851-5329B8474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304" y="1216112"/>
            <a:ext cx="2497695" cy="1363873"/>
          </a:xfrm>
          <a:prstGeom prst="rect">
            <a:avLst/>
          </a:prstGeom>
          <a:noFill/>
          <a:extLst>
            <a:ext uri="{909E8E84-426E-40DD-AFC4-6F175D3DCCD1}">
              <a14:hiddenFill xmlns:a14="http://schemas.microsoft.com/office/drawing/2010/main">
                <a:solidFill>
                  <a:srgbClr val="FFFFFF"/>
                </a:solidFill>
              </a14:hiddenFill>
            </a:ext>
          </a:extLst>
        </p:spPr>
      </p:pic>
      <p:sp>
        <p:nvSpPr>
          <p:cNvPr id="16" name="Βέλος: Δεξιό 15">
            <a:extLst>
              <a:ext uri="{FF2B5EF4-FFF2-40B4-BE49-F238E27FC236}">
                <a16:creationId xmlns:a16="http://schemas.microsoft.com/office/drawing/2014/main" id="{18C06165-EC03-19FA-7767-D609A0BD9636}"/>
              </a:ext>
            </a:extLst>
          </p:cNvPr>
          <p:cNvSpPr/>
          <p:nvPr/>
        </p:nvSpPr>
        <p:spPr>
          <a:xfrm rot="8191343">
            <a:off x="5135687" y="1031967"/>
            <a:ext cx="1526434" cy="4677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32" name="Picture 8" descr="μοντέρνο παπλωμα Στοκ Εικονογραφήσεις, Vectors, &amp; Clipart – (23,017 Στοκ  Εικονογραφήσεις)">
            <a:extLst>
              <a:ext uri="{FF2B5EF4-FFF2-40B4-BE49-F238E27FC236}">
                <a16:creationId xmlns:a16="http://schemas.microsoft.com/office/drawing/2014/main" id="{F1B5108C-8D80-3595-1984-4F7D9E3E13D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379"/>
          <a:stretch>
            <a:fillRect/>
          </a:stretch>
        </p:blipFill>
        <p:spPr bwMode="auto">
          <a:xfrm>
            <a:off x="6767455" y="724849"/>
            <a:ext cx="1828800" cy="17135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μοντέρνο παπλωμα Στοκ Εικονογραφήσεις, Vectors, &amp; Clipart – (23,017 Στοκ  Εικονογραφήσεις)">
            <a:extLst>
              <a:ext uri="{FF2B5EF4-FFF2-40B4-BE49-F238E27FC236}">
                <a16:creationId xmlns:a16="http://schemas.microsoft.com/office/drawing/2014/main" id="{F069CC4A-EE49-9645-5396-7E1E982820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091"/>
          <a:stretch>
            <a:fillRect/>
          </a:stretch>
        </p:blipFill>
        <p:spPr bwMode="auto">
          <a:xfrm>
            <a:off x="6511441" y="3830567"/>
            <a:ext cx="1067794" cy="13897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μοντέρνο παπλωμα Στοκ Εικονογραφήσεις, Vectors, &amp; Clipart – (23,017 Στοκ  Εικονογραφήσεις)">
            <a:extLst>
              <a:ext uri="{FF2B5EF4-FFF2-40B4-BE49-F238E27FC236}">
                <a16:creationId xmlns:a16="http://schemas.microsoft.com/office/drawing/2014/main" id="{A1C3BCE2-3D4C-D9B9-EAF2-E07E3F6131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379"/>
          <a:stretch>
            <a:fillRect/>
          </a:stretch>
        </p:blipFill>
        <p:spPr bwMode="auto">
          <a:xfrm>
            <a:off x="7657569" y="3968683"/>
            <a:ext cx="1238491" cy="11604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Αγόρι κινούμενων σχεδίων γλιστρώντας στο βρεγμένο: Vector στοκ (χωρίς  δικαιώματα) 2682753547 | Shutterstock">
            <a:extLst>
              <a:ext uri="{FF2B5EF4-FFF2-40B4-BE49-F238E27FC236}">
                <a16:creationId xmlns:a16="http://schemas.microsoft.com/office/drawing/2014/main" id="{E91AC616-9164-E347-3B7D-9160F099FAB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991"/>
          <a:stretch>
            <a:fillRect/>
          </a:stretch>
        </p:blipFill>
        <p:spPr bwMode="auto">
          <a:xfrm>
            <a:off x="9078684" y="852316"/>
            <a:ext cx="2724150" cy="14586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Χαμογελαστό αγόρι κινουμένων σχεδίων που σκουπίζει: Vector στοκ (χωρίς  δικαιώματα) 2675146349 | Shutterstock">
            <a:extLst>
              <a:ext uri="{FF2B5EF4-FFF2-40B4-BE49-F238E27FC236}">
                <a16:creationId xmlns:a16="http://schemas.microsoft.com/office/drawing/2014/main" id="{45C6BD03-7A46-B3F4-BECC-67DA1FF1B33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0670"/>
          <a:stretch>
            <a:fillRect/>
          </a:stretch>
        </p:blipFill>
        <p:spPr bwMode="auto">
          <a:xfrm>
            <a:off x="10439945" y="3934191"/>
            <a:ext cx="1229264" cy="12257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Αγόρι κινούμενων σχεδίων γλιστρώντας στο βρεγμένο: Vector στοκ (χωρίς  δικαιώματα) 2682753547 | Shutterstock">
            <a:extLst>
              <a:ext uri="{FF2B5EF4-FFF2-40B4-BE49-F238E27FC236}">
                <a16:creationId xmlns:a16="http://schemas.microsoft.com/office/drawing/2014/main" id="{1B9B9352-D4A9-324D-CF94-14B48CD93C9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7828" b="12991"/>
          <a:stretch>
            <a:fillRect/>
          </a:stretch>
        </p:blipFill>
        <p:spPr bwMode="auto">
          <a:xfrm>
            <a:off x="9181223" y="3984295"/>
            <a:ext cx="1345264" cy="11585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Ενοικιάσεις - Πωλήσεις ακινήτων Ρόδος - Properties for Sale &amp; Rent Rodos |  Facebook">
            <a:extLst>
              <a:ext uri="{FF2B5EF4-FFF2-40B4-BE49-F238E27FC236}">
                <a16:creationId xmlns:a16="http://schemas.microsoft.com/office/drawing/2014/main" id="{B09C7EA6-0D1C-E699-4C4C-33427615BA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4152" y="241539"/>
            <a:ext cx="1288019" cy="12880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687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κατσαρολάκι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460375" y="290146"/>
            <a:ext cx="1395008" cy="1828800"/>
          </a:xfrm>
          <a:prstGeom prst="rect">
            <a:avLst/>
          </a:prstGeom>
        </p:spPr>
      </p:pic>
      <p:pic>
        <p:nvPicPr>
          <p:cNvPr id="4" name="Picture 3"/>
          <p:cNvPicPr>
            <a:picLocks noChangeAspect="1"/>
          </p:cNvPicPr>
          <p:nvPr/>
        </p:nvPicPr>
        <p:blipFill>
          <a:blip r:embed="rId3"/>
          <a:stretch>
            <a:fillRect/>
          </a:stretch>
        </p:blipFill>
        <p:spPr>
          <a:xfrm>
            <a:off x="2418466" y="579223"/>
            <a:ext cx="1725754" cy="1579356"/>
          </a:xfrm>
          <a:prstGeom prst="rect">
            <a:avLst/>
          </a:prstGeom>
        </p:spPr>
      </p:pic>
      <p:pic>
        <p:nvPicPr>
          <p:cNvPr id="5" name="Picture 4"/>
          <p:cNvPicPr>
            <a:picLocks noChangeAspect="1"/>
          </p:cNvPicPr>
          <p:nvPr/>
        </p:nvPicPr>
        <p:blipFill>
          <a:blip r:embed="rId4"/>
          <a:stretch>
            <a:fillRect/>
          </a:stretch>
        </p:blipFill>
        <p:spPr>
          <a:xfrm>
            <a:off x="4437432" y="561253"/>
            <a:ext cx="1484016" cy="1396721"/>
          </a:xfrm>
          <a:prstGeom prst="rect">
            <a:avLst/>
          </a:prstGeom>
        </p:spPr>
      </p:pic>
      <p:pic>
        <p:nvPicPr>
          <p:cNvPr id="6" name="Picture 5"/>
          <p:cNvPicPr>
            <a:picLocks noChangeAspect="1"/>
          </p:cNvPicPr>
          <p:nvPr/>
        </p:nvPicPr>
        <p:blipFill>
          <a:blip r:embed="rId5"/>
          <a:stretch>
            <a:fillRect/>
          </a:stretch>
        </p:blipFill>
        <p:spPr>
          <a:xfrm>
            <a:off x="6676450" y="232995"/>
            <a:ext cx="1484016" cy="1809370"/>
          </a:xfrm>
          <a:prstGeom prst="rect">
            <a:avLst/>
          </a:prstGeom>
        </p:spPr>
      </p:pic>
      <p:pic>
        <p:nvPicPr>
          <p:cNvPr id="7" name="Picture 6"/>
          <p:cNvPicPr>
            <a:picLocks noChangeAspect="1"/>
          </p:cNvPicPr>
          <p:nvPr/>
        </p:nvPicPr>
        <p:blipFill>
          <a:blip r:embed="rId6"/>
          <a:srcRect b="7701"/>
          <a:stretch>
            <a:fillRect/>
          </a:stretch>
        </p:blipFill>
        <p:spPr>
          <a:xfrm>
            <a:off x="8360373" y="333387"/>
            <a:ext cx="1621131" cy="1599704"/>
          </a:xfrm>
          <a:prstGeom prst="rect">
            <a:avLst/>
          </a:prstGeom>
        </p:spPr>
      </p:pic>
      <p:pic>
        <p:nvPicPr>
          <p:cNvPr id="8" name="Picture 7"/>
          <p:cNvPicPr>
            <a:picLocks noChangeAspect="1"/>
          </p:cNvPicPr>
          <p:nvPr/>
        </p:nvPicPr>
        <p:blipFill>
          <a:blip r:embed="rId7"/>
          <a:stretch>
            <a:fillRect/>
          </a:stretch>
        </p:blipFill>
        <p:spPr>
          <a:xfrm>
            <a:off x="479060" y="3030781"/>
            <a:ext cx="2579565" cy="1676035"/>
          </a:xfrm>
          <a:prstGeom prst="rect">
            <a:avLst/>
          </a:prstGeom>
        </p:spPr>
      </p:pic>
      <p:pic>
        <p:nvPicPr>
          <p:cNvPr id="9" name="Picture 8"/>
          <p:cNvPicPr>
            <a:picLocks noChangeAspect="1"/>
          </p:cNvPicPr>
          <p:nvPr/>
        </p:nvPicPr>
        <p:blipFill>
          <a:blip r:embed="rId8"/>
          <a:stretch>
            <a:fillRect/>
          </a:stretch>
        </p:blipFill>
        <p:spPr>
          <a:xfrm>
            <a:off x="3855882" y="2733492"/>
            <a:ext cx="2143125" cy="1836494"/>
          </a:xfrm>
          <a:prstGeom prst="rect">
            <a:avLst/>
          </a:prstGeom>
        </p:spPr>
      </p:pic>
      <p:pic>
        <p:nvPicPr>
          <p:cNvPr id="10" name="Picture 9"/>
          <p:cNvPicPr>
            <a:picLocks noChangeAspect="1"/>
          </p:cNvPicPr>
          <p:nvPr/>
        </p:nvPicPr>
        <p:blipFill>
          <a:blip r:embed="rId9"/>
          <a:stretch>
            <a:fillRect/>
          </a:stretch>
        </p:blipFill>
        <p:spPr>
          <a:xfrm>
            <a:off x="6346896" y="2890940"/>
            <a:ext cx="2143125" cy="1909581"/>
          </a:xfrm>
          <a:prstGeom prst="rect">
            <a:avLst/>
          </a:prstGeom>
        </p:spPr>
      </p:pic>
      <p:pic>
        <p:nvPicPr>
          <p:cNvPr id="11" name="Picture 10"/>
          <p:cNvPicPr>
            <a:picLocks noChangeAspect="1"/>
          </p:cNvPicPr>
          <p:nvPr/>
        </p:nvPicPr>
        <p:blipFill>
          <a:blip r:embed="rId10"/>
          <a:stretch>
            <a:fillRect/>
          </a:stretch>
        </p:blipFill>
        <p:spPr>
          <a:xfrm>
            <a:off x="8381859" y="3240530"/>
            <a:ext cx="1404398" cy="1383569"/>
          </a:xfrm>
          <a:prstGeom prst="rect">
            <a:avLst/>
          </a:prstGeom>
        </p:spPr>
      </p:pic>
      <p:pic>
        <p:nvPicPr>
          <p:cNvPr id="12" name="Picture 11"/>
          <p:cNvPicPr>
            <a:picLocks noChangeAspect="1"/>
          </p:cNvPicPr>
          <p:nvPr/>
        </p:nvPicPr>
        <p:blipFill>
          <a:blip r:embed="rId11"/>
          <a:srcRect b="6154"/>
          <a:stretch>
            <a:fillRect/>
          </a:stretch>
        </p:blipFill>
        <p:spPr>
          <a:xfrm>
            <a:off x="10526771" y="3264720"/>
            <a:ext cx="1111861" cy="1357145"/>
          </a:xfrm>
          <a:prstGeom prst="rect">
            <a:avLst/>
          </a:prstGeom>
        </p:spPr>
      </p:pic>
      <p:pic>
        <p:nvPicPr>
          <p:cNvPr id="13" name="Picture 12"/>
          <p:cNvPicPr>
            <a:picLocks noChangeAspect="1"/>
          </p:cNvPicPr>
          <p:nvPr/>
        </p:nvPicPr>
        <p:blipFill>
          <a:blip r:embed="rId12"/>
          <a:stretch>
            <a:fillRect/>
          </a:stretch>
        </p:blipFill>
        <p:spPr>
          <a:xfrm>
            <a:off x="10293041" y="507689"/>
            <a:ext cx="1579319" cy="1425402"/>
          </a:xfrm>
          <a:prstGeom prst="rect">
            <a:avLst/>
          </a:prstGeom>
        </p:spPr>
      </p:pic>
      <p:sp>
        <p:nvSpPr>
          <p:cNvPr id="14" name="Rounded Rectangle 13"/>
          <p:cNvSpPr/>
          <p:nvPr/>
        </p:nvSpPr>
        <p:spPr>
          <a:xfrm>
            <a:off x="165175" y="2193237"/>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κατσαρόλα</a:t>
            </a:r>
            <a:endParaRPr lang="en-US" sz="2800" dirty="0"/>
          </a:p>
        </p:txBody>
      </p:sp>
      <p:sp>
        <p:nvSpPr>
          <p:cNvPr id="15" name="Rounded Rectangle 14"/>
          <p:cNvSpPr/>
          <p:nvPr/>
        </p:nvSpPr>
        <p:spPr>
          <a:xfrm>
            <a:off x="8490021" y="2193237"/>
            <a:ext cx="1621131"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ποτήρι</a:t>
            </a:r>
            <a:endParaRPr lang="en-US" sz="2800" dirty="0"/>
          </a:p>
        </p:txBody>
      </p:sp>
      <p:sp>
        <p:nvSpPr>
          <p:cNvPr id="16" name="Rounded Rectangle 15"/>
          <p:cNvSpPr/>
          <p:nvPr/>
        </p:nvSpPr>
        <p:spPr>
          <a:xfrm>
            <a:off x="10231599" y="2178032"/>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ταψί</a:t>
            </a:r>
            <a:endParaRPr lang="en-US" sz="2800" dirty="0"/>
          </a:p>
        </p:txBody>
      </p:sp>
      <p:sp>
        <p:nvSpPr>
          <p:cNvPr id="17" name="Rounded Rectangle 16"/>
          <p:cNvSpPr/>
          <p:nvPr/>
        </p:nvSpPr>
        <p:spPr>
          <a:xfrm>
            <a:off x="10111152" y="5080913"/>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κουτάλι</a:t>
            </a:r>
            <a:endParaRPr lang="en-US" sz="2800" dirty="0"/>
          </a:p>
        </p:txBody>
      </p:sp>
      <p:sp>
        <p:nvSpPr>
          <p:cNvPr id="18" name="Rounded Rectangle 17"/>
          <p:cNvSpPr/>
          <p:nvPr/>
        </p:nvSpPr>
        <p:spPr>
          <a:xfrm>
            <a:off x="8493739" y="5092028"/>
            <a:ext cx="1550738"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χαλί</a:t>
            </a:r>
            <a:endParaRPr lang="en-US" sz="2800" dirty="0"/>
          </a:p>
        </p:txBody>
      </p:sp>
      <p:sp>
        <p:nvSpPr>
          <p:cNvPr id="19" name="Rounded Rectangle 18"/>
          <p:cNvSpPr/>
          <p:nvPr/>
        </p:nvSpPr>
        <p:spPr>
          <a:xfrm>
            <a:off x="6472877" y="5102265"/>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φωτιστικό</a:t>
            </a:r>
            <a:endParaRPr lang="en-US" sz="2800" dirty="0"/>
          </a:p>
        </p:txBody>
      </p:sp>
      <p:sp>
        <p:nvSpPr>
          <p:cNvPr id="20" name="Rounded Rectangle 19"/>
          <p:cNvSpPr/>
          <p:nvPr/>
        </p:nvSpPr>
        <p:spPr>
          <a:xfrm>
            <a:off x="3495413" y="4895270"/>
            <a:ext cx="2864062" cy="8183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τραπεζομάντιλο</a:t>
            </a:r>
            <a:endParaRPr lang="en-US" sz="2800" dirty="0"/>
          </a:p>
        </p:txBody>
      </p:sp>
      <p:sp>
        <p:nvSpPr>
          <p:cNvPr id="21" name="Rounded Rectangle 20"/>
          <p:cNvSpPr/>
          <p:nvPr/>
        </p:nvSpPr>
        <p:spPr>
          <a:xfrm>
            <a:off x="95204" y="4885394"/>
            <a:ext cx="3347275" cy="8281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σεντόνι/πάπλωμα</a:t>
            </a:r>
            <a:endParaRPr lang="en-US" sz="2800" dirty="0"/>
          </a:p>
        </p:txBody>
      </p:sp>
      <p:sp>
        <p:nvSpPr>
          <p:cNvPr id="22" name="Rounded Rectangle 21"/>
          <p:cNvSpPr/>
          <p:nvPr/>
        </p:nvSpPr>
        <p:spPr>
          <a:xfrm>
            <a:off x="4403796" y="2221744"/>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μαχαίρι</a:t>
            </a:r>
            <a:endParaRPr lang="en-US" sz="2800" dirty="0"/>
          </a:p>
        </p:txBody>
      </p:sp>
      <p:sp>
        <p:nvSpPr>
          <p:cNvPr id="23" name="Rounded Rectangle 22"/>
          <p:cNvSpPr/>
          <p:nvPr/>
        </p:nvSpPr>
        <p:spPr>
          <a:xfrm>
            <a:off x="2309793" y="2205953"/>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κουβέρτα</a:t>
            </a:r>
            <a:endParaRPr lang="en-US" sz="2800" dirty="0"/>
          </a:p>
        </p:txBody>
      </p:sp>
      <p:sp>
        <p:nvSpPr>
          <p:cNvPr id="24" name="Rounded Rectangle 23"/>
          <p:cNvSpPr/>
          <p:nvPr/>
        </p:nvSpPr>
        <p:spPr>
          <a:xfrm>
            <a:off x="6497799" y="2193237"/>
            <a:ext cx="1943100" cy="52753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800" dirty="0"/>
              <a:t>πετσέτα</a:t>
            </a:r>
            <a:endParaRPr lang="en-US" sz="2800" dirty="0"/>
          </a:p>
        </p:txBody>
      </p:sp>
    </p:spTree>
    <p:extLst>
      <p:ext uri="{BB962C8B-B14F-4D97-AF65-F5344CB8AC3E}">
        <p14:creationId xmlns:p14="http://schemas.microsoft.com/office/powerpoint/2010/main" val="21751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18048D-8B24-804F-8593-E8FD106FD329}"/>
              </a:ext>
            </a:extLst>
          </p:cNvPr>
          <p:cNvSpPr txBox="1"/>
          <p:nvPr/>
        </p:nvSpPr>
        <p:spPr>
          <a:xfrm>
            <a:off x="6574973" y="4648200"/>
            <a:ext cx="2714623" cy="1077218"/>
          </a:xfrm>
          <a:prstGeom prst="rect">
            <a:avLst/>
          </a:prstGeom>
          <a:noFill/>
        </p:spPr>
        <p:txBody>
          <a:bodyPr wrap="square">
            <a:spAutoFit/>
          </a:bodyPr>
          <a:lstStyle/>
          <a:p>
            <a:r>
              <a:rPr lang="el-GR" sz="3200" b="1" dirty="0"/>
              <a:t>Το πάτωμα είναι ξύλινο.</a:t>
            </a:r>
          </a:p>
        </p:txBody>
      </p:sp>
      <p:sp>
        <p:nvSpPr>
          <p:cNvPr id="5" name="TextBox 4">
            <a:extLst>
              <a:ext uri="{FF2B5EF4-FFF2-40B4-BE49-F238E27FC236}">
                <a16:creationId xmlns:a16="http://schemas.microsoft.com/office/drawing/2014/main" id="{C1909E25-EE56-2043-33D1-E80C3F3E0D06}"/>
              </a:ext>
            </a:extLst>
          </p:cNvPr>
          <p:cNvSpPr txBox="1"/>
          <p:nvPr/>
        </p:nvSpPr>
        <p:spPr>
          <a:xfrm>
            <a:off x="3439887" y="4484913"/>
            <a:ext cx="3058885" cy="1569660"/>
          </a:xfrm>
          <a:prstGeom prst="rect">
            <a:avLst/>
          </a:prstGeom>
          <a:noFill/>
        </p:spPr>
        <p:txBody>
          <a:bodyPr wrap="square">
            <a:spAutoFit/>
          </a:bodyPr>
          <a:lstStyle/>
          <a:p>
            <a:r>
              <a:rPr lang="el-GR" sz="3200" b="1" dirty="0">
                <a:solidFill>
                  <a:srgbClr val="333333"/>
                </a:solidFill>
                <a:effectLst/>
                <a:latin typeface="Lucida Grande"/>
              </a:rPr>
              <a:t>Πολυκατοικία</a:t>
            </a:r>
          </a:p>
          <a:p>
            <a:r>
              <a:rPr lang="el-GR" sz="3200" b="1" dirty="0">
                <a:solidFill>
                  <a:srgbClr val="333333"/>
                </a:solidFill>
                <a:effectLst/>
                <a:latin typeface="Lucida Grande"/>
              </a:rPr>
              <a:t> με οχτώ πατώματα.</a:t>
            </a:r>
            <a:endParaRPr lang="el-GR" sz="3200" b="1" dirty="0"/>
          </a:p>
        </p:txBody>
      </p:sp>
      <p:pic>
        <p:nvPicPr>
          <p:cNvPr id="1030" name="Picture 6" descr="Falling man cartoon - 37 χιλιάδες εικόνες, εικονογραφήσεις και φωτογραφίες  στοκ χωρίς δικαιώματα | Shutterstock">
            <a:extLst>
              <a:ext uri="{FF2B5EF4-FFF2-40B4-BE49-F238E27FC236}">
                <a16:creationId xmlns:a16="http://schemas.microsoft.com/office/drawing/2014/main" id="{2F890943-A800-3001-5DCC-FE5CFEADB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90" r="6947" b="7049"/>
          <a:stretch>
            <a:fillRect/>
          </a:stretch>
        </p:blipFill>
        <p:spPr bwMode="auto">
          <a:xfrm>
            <a:off x="326571" y="701448"/>
            <a:ext cx="3254829" cy="3380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Πολυκατοικία: Περισσότερες από 1 εκατομμύριο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47DBDE64-D52A-3A53-ED76-B8E5F02587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94"/>
          <a:stretch>
            <a:fillRect/>
          </a:stretch>
        </p:blipFill>
        <p:spPr bwMode="auto">
          <a:xfrm>
            <a:off x="3778023" y="679505"/>
            <a:ext cx="25241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0D0664-4B16-51F8-896A-DE55CAF8D400}"/>
              </a:ext>
            </a:extLst>
          </p:cNvPr>
          <p:cNvSpPr txBox="1"/>
          <p:nvPr/>
        </p:nvSpPr>
        <p:spPr>
          <a:xfrm>
            <a:off x="762001" y="4648200"/>
            <a:ext cx="2677886" cy="1077218"/>
          </a:xfrm>
          <a:prstGeom prst="rect">
            <a:avLst/>
          </a:prstGeom>
          <a:noFill/>
        </p:spPr>
        <p:txBody>
          <a:bodyPr wrap="square">
            <a:spAutoFit/>
          </a:bodyPr>
          <a:lstStyle/>
          <a:p>
            <a:r>
              <a:rPr lang="el-GR" sz="3200" b="1" dirty="0"/>
              <a:t>Έπεσε στο </a:t>
            </a:r>
          </a:p>
          <a:p>
            <a:r>
              <a:rPr lang="el-GR" sz="3200" b="1" dirty="0"/>
              <a:t>πάτωμα.</a:t>
            </a:r>
          </a:p>
        </p:txBody>
      </p:sp>
      <p:pic>
        <p:nvPicPr>
          <p:cNvPr id="1026" name="Picture 2" descr="Installation parquet - 14 χιλιάδες εικόνες, εικονογραφήσεις και φωτογραφίες  στοκ χωρίς δικαιώματα | Shutterstock">
            <a:extLst>
              <a:ext uri="{FF2B5EF4-FFF2-40B4-BE49-F238E27FC236}">
                <a16:creationId xmlns:a16="http://schemas.microsoft.com/office/drawing/2014/main" id="{97AB1398-FAB4-9484-CC73-7E042809FC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133"/>
          <a:stretch>
            <a:fillRect/>
          </a:stretch>
        </p:blipFill>
        <p:spPr bwMode="auto">
          <a:xfrm>
            <a:off x="6498771" y="671768"/>
            <a:ext cx="27908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4" descr="Κορίτσι Πτυσσόμενα Ρούχα Και Συσκευασίας Αποσκευών Εικονογράφηση Διάνυσμα  από ©brgfx 572834296">
            <a:extLst>
              <a:ext uri="{FF2B5EF4-FFF2-40B4-BE49-F238E27FC236}">
                <a16:creationId xmlns:a16="http://schemas.microsoft.com/office/drawing/2014/main" id="{C39A8E37-159D-A35B-1418-35EA25159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219" y="671767"/>
            <a:ext cx="21812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1D9511-9616-02BA-0684-65A410BDD725}"/>
              </a:ext>
            </a:extLst>
          </p:cNvPr>
          <p:cNvSpPr txBox="1"/>
          <p:nvPr/>
        </p:nvSpPr>
        <p:spPr>
          <a:xfrm>
            <a:off x="9244011" y="4082142"/>
            <a:ext cx="2714623" cy="2554545"/>
          </a:xfrm>
          <a:prstGeom prst="rect">
            <a:avLst/>
          </a:prstGeom>
          <a:noFill/>
        </p:spPr>
        <p:txBody>
          <a:bodyPr wrap="square">
            <a:spAutoFit/>
          </a:bodyPr>
          <a:lstStyle/>
          <a:p>
            <a:r>
              <a:rPr lang="el-GR" sz="3200" b="1" dirty="0"/>
              <a:t>Το καθάρισμα του πατώματος  είναι δύσκολο.</a:t>
            </a:r>
          </a:p>
        </p:txBody>
      </p:sp>
    </p:spTree>
    <p:extLst>
      <p:ext uri="{BB962C8B-B14F-4D97-AF65-F5344CB8AC3E}">
        <p14:creationId xmlns:p14="http://schemas.microsoft.com/office/powerpoint/2010/main" val="2535306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0BF7E-F0BE-42A1-EFD6-16ED51FEE4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E003357-97DD-FE51-3633-B86C242D5C32}"/>
              </a:ext>
            </a:extLst>
          </p:cNvPr>
          <p:cNvSpPr txBox="1"/>
          <p:nvPr/>
        </p:nvSpPr>
        <p:spPr>
          <a:xfrm>
            <a:off x="6574973" y="4648200"/>
            <a:ext cx="2714623" cy="1077218"/>
          </a:xfrm>
          <a:prstGeom prst="rect">
            <a:avLst/>
          </a:prstGeom>
          <a:noFill/>
        </p:spPr>
        <p:txBody>
          <a:bodyPr wrap="square">
            <a:spAutoFit/>
          </a:bodyPr>
          <a:lstStyle/>
          <a:p>
            <a:r>
              <a:rPr lang="el-GR" sz="3200" b="1" dirty="0">
                <a:solidFill>
                  <a:srgbClr val="00B050"/>
                </a:solidFill>
              </a:rPr>
              <a:t>Το</a:t>
            </a:r>
            <a:r>
              <a:rPr lang="el-GR" sz="3200" b="1" dirty="0"/>
              <a:t> πάτω</a:t>
            </a:r>
            <a:r>
              <a:rPr lang="el-GR" sz="3200" b="1" dirty="0">
                <a:solidFill>
                  <a:srgbClr val="FF0000"/>
                </a:solidFill>
              </a:rPr>
              <a:t>μα</a:t>
            </a:r>
            <a:r>
              <a:rPr lang="el-GR" sz="3200" b="1" dirty="0"/>
              <a:t> είναι ξύλινο.</a:t>
            </a:r>
          </a:p>
        </p:txBody>
      </p:sp>
      <p:sp>
        <p:nvSpPr>
          <p:cNvPr id="5" name="TextBox 4">
            <a:extLst>
              <a:ext uri="{FF2B5EF4-FFF2-40B4-BE49-F238E27FC236}">
                <a16:creationId xmlns:a16="http://schemas.microsoft.com/office/drawing/2014/main" id="{AD46B368-BEF4-5201-E4CA-EFE44A143312}"/>
              </a:ext>
            </a:extLst>
          </p:cNvPr>
          <p:cNvSpPr txBox="1"/>
          <p:nvPr/>
        </p:nvSpPr>
        <p:spPr>
          <a:xfrm>
            <a:off x="3439887" y="4484913"/>
            <a:ext cx="3058885" cy="1569660"/>
          </a:xfrm>
          <a:prstGeom prst="rect">
            <a:avLst/>
          </a:prstGeom>
          <a:noFill/>
        </p:spPr>
        <p:txBody>
          <a:bodyPr wrap="square">
            <a:spAutoFit/>
          </a:bodyPr>
          <a:lstStyle/>
          <a:p>
            <a:r>
              <a:rPr lang="el-GR" sz="3200" b="1" dirty="0">
                <a:solidFill>
                  <a:srgbClr val="333333"/>
                </a:solidFill>
                <a:effectLst/>
                <a:latin typeface="Lucida Grande"/>
              </a:rPr>
              <a:t>Πολυκατοικία</a:t>
            </a:r>
          </a:p>
          <a:p>
            <a:r>
              <a:rPr lang="el-GR" sz="3200" b="1" dirty="0">
                <a:solidFill>
                  <a:srgbClr val="333333"/>
                </a:solidFill>
                <a:effectLst/>
                <a:latin typeface="Lucida Grande"/>
              </a:rPr>
              <a:t> με οχτώ πατώ</a:t>
            </a:r>
            <a:r>
              <a:rPr lang="el-GR" sz="3200" b="1" dirty="0">
                <a:solidFill>
                  <a:srgbClr val="FF0000"/>
                </a:solidFill>
                <a:effectLst/>
                <a:latin typeface="Lucida Grande"/>
              </a:rPr>
              <a:t>ματα</a:t>
            </a:r>
            <a:r>
              <a:rPr lang="el-GR" sz="3200" b="1" dirty="0">
                <a:solidFill>
                  <a:srgbClr val="333333"/>
                </a:solidFill>
                <a:effectLst/>
                <a:latin typeface="Lucida Grande"/>
              </a:rPr>
              <a:t>.</a:t>
            </a:r>
            <a:endParaRPr lang="el-GR" sz="3200" b="1" dirty="0"/>
          </a:p>
        </p:txBody>
      </p:sp>
      <p:pic>
        <p:nvPicPr>
          <p:cNvPr id="1030" name="Picture 6" descr="Falling man cartoon - 37 χιλιάδες εικόνες, εικονογραφήσεις και φωτογραφίες  στοκ χωρίς δικαιώματα | Shutterstock">
            <a:extLst>
              <a:ext uri="{FF2B5EF4-FFF2-40B4-BE49-F238E27FC236}">
                <a16:creationId xmlns:a16="http://schemas.microsoft.com/office/drawing/2014/main" id="{8707F772-9953-4381-44A8-F8B26F638C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90" r="6947" b="7049"/>
          <a:stretch>
            <a:fillRect/>
          </a:stretch>
        </p:blipFill>
        <p:spPr bwMode="auto">
          <a:xfrm>
            <a:off x="326571" y="701448"/>
            <a:ext cx="3254829" cy="3380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Πολυκατοικία: Περισσότερες από 1 εκατομμύριο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778A943D-F8F9-D02A-A5CB-CFEE83A202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94"/>
          <a:stretch>
            <a:fillRect/>
          </a:stretch>
        </p:blipFill>
        <p:spPr bwMode="auto">
          <a:xfrm>
            <a:off x="3778023" y="679505"/>
            <a:ext cx="25241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B503E9-FBCA-3A35-2919-2EE858721A0D}"/>
              </a:ext>
            </a:extLst>
          </p:cNvPr>
          <p:cNvSpPr txBox="1"/>
          <p:nvPr/>
        </p:nvSpPr>
        <p:spPr>
          <a:xfrm>
            <a:off x="762001" y="4648200"/>
            <a:ext cx="2677886" cy="1077218"/>
          </a:xfrm>
          <a:prstGeom prst="rect">
            <a:avLst/>
          </a:prstGeom>
          <a:noFill/>
        </p:spPr>
        <p:txBody>
          <a:bodyPr wrap="square">
            <a:spAutoFit/>
          </a:bodyPr>
          <a:lstStyle/>
          <a:p>
            <a:r>
              <a:rPr lang="el-GR" sz="3200" b="1" dirty="0"/>
              <a:t>Έπεσε </a:t>
            </a:r>
            <a:r>
              <a:rPr lang="el-GR" sz="3200" b="1" dirty="0">
                <a:solidFill>
                  <a:srgbClr val="00B050"/>
                </a:solidFill>
              </a:rPr>
              <a:t>στο</a:t>
            </a:r>
            <a:r>
              <a:rPr lang="el-GR" sz="3200" b="1" dirty="0"/>
              <a:t> </a:t>
            </a:r>
          </a:p>
          <a:p>
            <a:r>
              <a:rPr lang="el-GR" sz="3200" b="1" dirty="0"/>
              <a:t>πάτω</a:t>
            </a:r>
            <a:r>
              <a:rPr lang="el-GR" sz="3200" b="1" dirty="0">
                <a:solidFill>
                  <a:srgbClr val="FF0000"/>
                </a:solidFill>
              </a:rPr>
              <a:t>μα</a:t>
            </a:r>
            <a:r>
              <a:rPr lang="el-GR" sz="3200" b="1" dirty="0"/>
              <a:t>.</a:t>
            </a:r>
          </a:p>
        </p:txBody>
      </p:sp>
      <p:pic>
        <p:nvPicPr>
          <p:cNvPr id="1026" name="Picture 2" descr="Installation parquet - 14 χιλιάδες εικόνες, εικονογραφήσεις και φωτογραφίες  στοκ χωρίς δικαιώματα | Shutterstock">
            <a:extLst>
              <a:ext uri="{FF2B5EF4-FFF2-40B4-BE49-F238E27FC236}">
                <a16:creationId xmlns:a16="http://schemas.microsoft.com/office/drawing/2014/main" id="{34834CB6-956D-244D-0BD3-4C6C7C5BDC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133"/>
          <a:stretch>
            <a:fillRect/>
          </a:stretch>
        </p:blipFill>
        <p:spPr bwMode="auto">
          <a:xfrm>
            <a:off x="6498771" y="671768"/>
            <a:ext cx="27908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4" descr="Κορίτσι Πτυσσόμενα Ρούχα Και Συσκευασίας Αποσκευών Εικονογράφηση Διάνυσμα  από ©brgfx 572834296">
            <a:extLst>
              <a:ext uri="{FF2B5EF4-FFF2-40B4-BE49-F238E27FC236}">
                <a16:creationId xmlns:a16="http://schemas.microsoft.com/office/drawing/2014/main" id="{FE949C84-0D0E-34AB-8FC5-663A7DCE99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219" y="671767"/>
            <a:ext cx="2181225" cy="340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C3EE49-038C-79F4-D648-1F5E52C0ACCB}"/>
              </a:ext>
            </a:extLst>
          </p:cNvPr>
          <p:cNvSpPr txBox="1"/>
          <p:nvPr/>
        </p:nvSpPr>
        <p:spPr>
          <a:xfrm>
            <a:off x="9244011" y="4082142"/>
            <a:ext cx="2714623" cy="2554545"/>
          </a:xfrm>
          <a:prstGeom prst="rect">
            <a:avLst/>
          </a:prstGeom>
          <a:noFill/>
        </p:spPr>
        <p:txBody>
          <a:bodyPr wrap="square">
            <a:spAutoFit/>
          </a:bodyPr>
          <a:lstStyle/>
          <a:p>
            <a:r>
              <a:rPr lang="el-GR" sz="3200" b="1" dirty="0"/>
              <a:t>Το καθάρισμα </a:t>
            </a:r>
            <a:r>
              <a:rPr lang="el-GR" sz="3200" b="1" dirty="0">
                <a:solidFill>
                  <a:srgbClr val="00B050"/>
                </a:solidFill>
              </a:rPr>
              <a:t>του</a:t>
            </a:r>
            <a:r>
              <a:rPr lang="el-GR" sz="3200" b="1" dirty="0"/>
              <a:t> πατώ</a:t>
            </a:r>
            <a:r>
              <a:rPr lang="el-GR" sz="3200" b="1" dirty="0">
                <a:solidFill>
                  <a:srgbClr val="FF0000"/>
                </a:solidFill>
              </a:rPr>
              <a:t>ματος</a:t>
            </a:r>
            <a:r>
              <a:rPr lang="el-GR" sz="3200" b="1" dirty="0"/>
              <a:t>  είναι δύσκολο.</a:t>
            </a:r>
          </a:p>
        </p:txBody>
      </p:sp>
    </p:spTree>
    <p:extLst>
      <p:ext uri="{BB962C8B-B14F-4D97-AF65-F5344CB8AC3E}">
        <p14:creationId xmlns:p14="http://schemas.microsoft.com/office/powerpoint/2010/main" val="383799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E929E-E5DA-17B6-6530-8F7BA7CD3273}"/>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10192E41-0C6B-D290-B1AC-3125DA23995B}"/>
              </a:ext>
            </a:extLst>
          </p:cNvPr>
          <p:cNvSpPr/>
          <p:nvPr/>
        </p:nvSpPr>
        <p:spPr>
          <a:xfrm>
            <a:off x="217715" y="615042"/>
            <a:ext cx="7565572"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Η Αθήνα είναι μια μεγάλη _________.</a:t>
            </a:r>
          </a:p>
        </p:txBody>
      </p:sp>
      <p:sp>
        <p:nvSpPr>
          <p:cNvPr id="3" name="Ορθογώνιο: Στρογγύλεμα γωνιών 2">
            <a:extLst>
              <a:ext uri="{FF2B5EF4-FFF2-40B4-BE49-F238E27FC236}">
                <a16:creationId xmlns:a16="http://schemas.microsoft.com/office/drawing/2014/main" id="{E2AAF204-0F3E-5359-9AE8-556B80E9D0BB}"/>
              </a:ext>
            </a:extLst>
          </p:cNvPr>
          <p:cNvSpPr/>
          <p:nvPr/>
        </p:nvSpPr>
        <p:spPr>
          <a:xfrm>
            <a:off x="217714" y="323033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πόλεις</a:t>
            </a:r>
          </a:p>
        </p:txBody>
      </p:sp>
      <p:sp>
        <p:nvSpPr>
          <p:cNvPr id="4" name="Ορθογώνιο: Στρογγύλεμα γωνιών 3">
            <a:extLst>
              <a:ext uri="{FF2B5EF4-FFF2-40B4-BE49-F238E27FC236}">
                <a16:creationId xmlns:a16="http://schemas.microsoft.com/office/drawing/2014/main" id="{4D61BBFC-6EDD-08BE-317D-15A7C2BB1EED}"/>
              </a:ext>
            </a:extLst>
          </p:cNvPr>
          <p:cNvSpPr/>
          <p:nvPr/>
        </p:nvSpPr>
        <p:spPr>
          <a:xfrm>
            <a:off x="217714" y="464819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πόλης</a:t>
            </a:r>
          </a:p>
        </p:txBody>
      </p:sp>
      <p:sp>
        <p:nvSpPr>
          <p:cNvPr id="5" name="Ορθογώνιο: Στρογγύλεμα γωνιών 4">
            <a:extLst>
              <a:ext uri="{FF2B5EF4-FFF2-40B4-BE49-F238E27FC236}">
                <a16:creationId xmlns:a16="http://schemas.microsoft.com/office/drawing/2014/main" id="{46F86CFD-F0B5-D370-E486-73C3B00B1D32}"/>
              </a:ext>
            </a:extLst>
          </p:cNvPr>
          <p:cNvSpPr/>
          <p:nvPr/>
        </p:nvSpPr>
        <p:spPr>
          <a:xfrm>
            <a:off x="5274679" y="449035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πόλεων</a:t>
            </a:r>
          </a:p>
        </p:txBody>
      </p:sp>
      <p:sp>
        <p:nvSpPr>
          <p:cNvPr id="6" name="Ορθογώνιο: Στρογγύλεμα γωνιών 5">
            <a:extLst>
              <a:ext uri="{FF2B5EF4-FFF2-40B4-BE49-F238E27FC236}">
                <a16:creationId xmlns:a16="http://schemas.microsoft.com/office/drawing/2014/main" id="{A3DA2C7A-63D6-9C77-3914-F4D5D8CA0767}"/>
              </a:ext>
            </a:extLst>
          </p:cNvPr>
          <p:cNvSpPr/>
          <p:nvPr/>
        </p:nvSpPr>
        <p:spPr>
          <a:xfrm>
            <a:off x="5274680" y="323033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πόλη</a:t>
            </a:r>
          </a:p>
        </p:txBody>
      </p:sp>
      <p:sp>
        <p:nvSpPr>
          <p:cNvPr id="7" name="Οβάλ 6">
            <a:extLst>
              <a:ext uri="{FF2B5EF4-FFF2-40B4-BE49-F238E27FC236}">
                <a16:creationId xmlns:a16="http://schemas.microsoft.com/office/drawing/2014/main" id="{BC6D3224-8F2E-6C86-DCA6-15214199FC4B}"/>
              </a:ext>
            </a:extLst>
          </p:cNvPr>
          <p:cNvSpPr/>
          <p:nvPr/>
        </p:nvSpPr>
        <p:spPr>
          <a:xfrm>
            <a:off x="3203397" y="3635825"/>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1026" name="Picture 2" descr="7,900+ Panoramic View Of Athens Greece Stock Photos, Pictures ...">
            <a:extLst>
              <a:ext uri="{FF2B5EF4-FFF2-40B4-BE49-F238E27FC236}">
                <a16:creationId xmlns:a16="http://schemas.microsoft.com/office/drawing/2014/main" id="{38B6A2A1-F8D3-0907-8A84-0544AF7FF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9" y="195943"/>
            <a:ext cx="3727805" cy="6444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16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0F66-A758-9D45-F49F-6B0DB1D85B0A}"/>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B3E24747-7EC1-B282-9D05-BC56A5FA2390}"/>
              </a:ext>
            </a:extLst>
          </p:cNvPr>
          <p:cNvSpPr/>
          <p:nvPr/>
        </p:nvSpPr>
        <p:spPr>
          <a:xfrm>
            <a:off x="163286" y="288473"/>
            <a:ext cx="6531428"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eaLnBrk="0" fontAlgn="base" hangingPunct="0">
              <a:spcBef>
                <a:spcPct val="0"/>
              </a:spcBef>
              <a:spcAft>
                <a:spcPct val="0"/>
              </a:spcAft>
            </a:pPr>
            <a:r>
              <a:rPr lang="el-GR" altLang="el-GR" sz="3600" dirty="0">
                <a:solidFill>
                  <a:srgbClr val="0A0A0A"/>
                </a:solidFill>
                <a:latin typeface="Google Sans"/>
              </a:rPr>
              <a:t>Μου αρέσει να ταξιδεύω σε όμορφες _________.</a:t>
            </a:r>
          </a:p>
        </p:txBody>
      </p:sp>
      <p:sp>
        <p:nvSpPr>
          <p:cNvPr id="3" name="Ορθογώνιο: Στρογγύλεμα γωνιών 2">
            <a:extLst>
              <a:ext uri="{FF2B5EF4-FFF2-40B4-BE49-F238E27FC236}">
                <a16:creationId xmlns:a16="http://schemas.microsoft.com/office/drawing/2014/main" id="{BEE225A1-DE5D-C5B4-F466-214F2BA75131}"/>
              </a:ext>
            </a:extLst>
          </p:cNvPr>
          <p:cNvSpPr/>
          <p:nvPr/>
        </p:nvSpPr>
        <p:spPr>
          <a:xfrm>
            <a:off x="261257" y="309154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πόλεις</a:t>
            </a:r>
          </a:p>
        </p:txBody>
      </p:sp>
      <p:sp>
        <p:nvSpPr>
          <p:cNvPr id="4" name="Ορθογώνιο: Στρογγύλεμα γωνιών 3">
            <a:extLst>
              <a:ext uri="{FF2B5EF4-FFF2-40B4-BE49-F238E27FC236}">
                <a16:creationId xmlns:a16="http://schemas.microsoft.com/office/drawing/2014/main" id="{1FA69301-7F40-AB59-B437-63451A54BA80}"/>
              </a:ext>
            </a:extLst>
          </p:cNvPr>
          <p:cNvSpPr/>
          <p:nvPr/>
        </p:nvSpPr>
        <p:spPr>
          <a:xfrm>
            <a:off x="261257" y="481692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πόλης</a:t>
            </a:r>
          </a:p>
        </p:txBody>
      </p:sp>
      <p:sp>
        <p:nvSpPr>
          <p:cNvPr id="5" name="Ορθογώνιο: Στρογγύλεμα γωνιών 4">
            <a:extLst>
              <a:ext uri="{FF2B5EF4-FFF2-40B4-BE49-F238E27FC236}">
                <a16:creationId xmlns:a16="http://schemas.microsoft.com/office/drawing/2014/main" id="{5144BC5F-8685-5541-BC69-A525F545A32B}"/>
              </a:ext>
            </a:extLst>
          </p:cNvPr>
          <p:cNvSpPr/>
          <p:nvPr/>
        </p:nvSpPr>
        <p:spPr>
          <a:xfrm>
            <a:off x="5018314" y="4846862"/>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πόλεων</a:t>
            </a:r>
          </a:p>
        </p:txBody>
      </p:sp>
      <p:sp>
        <p:nvSpPr>
          <p:cNvPr id="6" name="Ορθογώνιο: Στρογγύλεμα γωνιών 5">
            <a:extLst>
              <a:ext uri="{FF2B5EF4-FFF2-40B4-BE49-F238E27FC236}">
                <a16:creationId xmlns:a16="http://schemas.microsoft.com/office/drawing/2014/main" id="{18229D18-279E-9A45-3164-C5FE3CBD6664}"/>
              </a:ext>
            </a:extLst>
          </p:cNvPr>
          <p:cNvSpPr/>
          <p:nvPr/>
        </p:nvSpPr>
        <p:spPr>
          <a:xfrm>
            <a:off x="4942114" y="3008540"/>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πόλη</a:t>
            </a:r>
          </a:p>
        </p:txBody>
      </p:sp>
      <p:sp>
        <p:nvSpPr>
          <p:cNvPr id="7" name="Οβάλ 6">
            <a:extLst>
              <a:ext uri="{FF2B5EF4-FFF2-40B4-BE49-F238E27FC236}">
                <a16:creationId xmlns:a16="http://schemas.microsoft.com/office/drawing/2014/main" id="{45C9BADA-EDB8-4C34-BC99-EDC6B65BBAAF}"/>
              </a:ext>
            </a:extLst>
          </p:cNvPr>
          <p:cNvSpPr/>
          <p:nvPr/>
        </p:nvSpPr>
        <p:spPr>
          <a:xfrm>
            <a:off x="3162302" y="3687535"/>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2050" name="Picture 2" descr="Vibrant Anime Cityscape - HD Wallpaper by rkmlady">
            <a:extLst>
              <a:ext uri="{FF2B5EF4-FFF2-40B4-BE49-F238E27FC236}">
                <a16:creationId xmlns:a16="http://schemas.microsoft.com/office/drawing/2014/main" id="{6B5B5B6F-9A19-6949-2D60-B0ACFAAC3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2" y="3429001"/>
            <a:ext cx="3129641" cy="3041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anime city scenery [3840 x 2160] : r/wallpaper">
            <a:extLst>
              <a:ext uri="{FF2B5EF4-FFF2-40B4-BE49-F238E27FC236}">
                <a16:creationId xmlns:a16="http://schemas.microsoft.com/office/drawing/2014/main" id="{EA741B21-8482-C3EE-D3E8-3C6FFCC9A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101" y="288473"/>
            <a:ext cx="3129641" cy="3041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12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F215-6E55-BDB4-E811-ABCF1586EAFC}"/>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70C1B02B-84AD-EAD2-C73F-87BE80922A29}"/>
              </a:ext>
            </a:extLst>
          </p:cNvPr>
          <p:cNvSpPr/>
          <p:nvPr/>
        </p:nvSpPr>
        <p:spPr>
          <a:xfrm>
            <a:off x="261257" y="321130"/>
            <a:ext cx="9252857"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eaLnBrk="0" fontAlgn="base" hangingPunct="0">
              <a:spcBef>
                <a:spcPct val="0"/>
              </a:spcBef>
              <a:spcAft>
                <a:spcPct val="0"/>
              </a:spcAft>
            </a:pPr>
            <a:r>
              <a:rPr lang="el-GR" altLang="el-GR" sz="3600" dirty="0">
                <a:solidFill>
                  <a:srgbClr val="0A0A0A"/>
                </a:solidFill>
                <a:latin typeface="Google Sans"/>
              </a:rPr>
              <a:t>Ο χάρτης της______  είναι πάνω στο γραφείο.</a:t>
            </a:r>
          </a:p>
          <a:p>
            <a:pPr eaLnBrk="0" fontAlgn="base" hangingPunct="0">
              <a:spcBef>
                <a:spcPct val="0"/>
              </a:spcBef>
              <a:spcAft>
                <a:spcPct val="0"/>
              </a:spcAft>
            </a:pPr>
            <a:endParaRPr lang="el-GR" altLang="el-GR" sz="3600" dirty="0">
              <a:solidFill>
                <a:srgbClr val="0A0A0A"/>
              </a:solidFill>
              <a:latin typeface="Google Sans"/>
            </a:endParaRPr>
          </a:p>
        </p:txBody>
      </p:sp>
      <p:sp>
        <p:nvSpPr>
          <p:cNvPr id="3" name="Ορθογώνιο: Στρογγύλεμα γωνιών 2">
            <a:extLst>
              <a:ext uri="{FF2B5EF4-FFF2-40B4-BE49-F238E27FC236}">
                <a16:creationId xmlns:a16="http://schemas.microsoft.com/office/drawing/2014/main" id="{E320A76C-05DA-177E-F3F0-64FC70941956}"/>
              </a:ext>
            </a:extLst>
          </p:cNvPr>
          <p:cNvSpPr/>
          <p:nvPr/>
        </p:nvSpPr>
        <p:spPr>
          <a:xfrm>
            <a:off x="261257" y="257719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πόλεις</a:t>
            </a:r>
          </a:p>
        </p:txBody>
      </p:sp>
      <p:sp>
        <p:nvSpPr>
          <p:cNvPr id="4" name="Ορθογώνιο: Στρογγύλεμα γωνιών 3">
            <a:extLst>
              <a:ext uri="{FF2B5EF4-FFF2-40B4-BE49-F238E27FC236}">
                <a16:creationId xmlns:a16="http://schemas.microsoft.com/office/drawing/2014/main" id="{441C0091-2836-2938-9F5E-833110CB6385}"/>
              </a:ext>
            </a:extLst>
          </p:cNvPr>
          <p:cNvSpPr/>
          <p:nvPr/>
        </p:nvSpPr>
        <p:spPr>
          <a:xfrm>
            <a:off x="261256" y="478427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πόλης</a:t>
            </a:r>
          </a:p>
        </p:txBody>
      </p:sp>
      <p:sp>
        <p:nvSpPr>
          <p:cNvPr id="5" name="Ορθογώνιο: Στρογγύλεμα γωνιών 4">
            <a:extLst>
              <a:ext uri="{FF2B5EF4-FFF2-40B4-BE49-F238E27FC236}">
                <a16:creationId xmlns:a16="http://schemas.microsoft.com/office/drawing/2014/main" id="{6D44DB64-5D7F-715A-35AE-AE56BEAF0294}"/>
              </a:ext>
            </a:extLst>
          </p:cNvPr>
          <p:cNvSpPr/>
          <p:nvPr/>
        </p:nvSpPr>
        <p:spPr>
          <a:xfrm>
            <a:off x="4927316" y="478427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πόλεων</a:t>
            </a:r>
          </a:p>
        </p:txBody>
      </p:sp>
      <p:sp>
        <p:nvSpPr>
          <p:cNvPr id="6" name="Ορθογώνιο: Στρογγύλεμα γωνιών 5">
            <a:extLst>
              <a:ext uri="{FF2B5EF4-FFF2-40B4-BE49-F238E27FC236}">
                <a16:creationId xmlns:a16="http://schemas.microsoft.com/office/drawing/2014/main" id="{CA5E7C9B-5402-279B-167E-2BB71F8658F2}"/>
              </a:ext>
            </a:extLst>
          </p:cNvPr>
          <p:cNvSpPr/>
          <p:nvPr/>
        </p:nvSpPr>
        <p:spPr>
          <a:xfrm>
            <a:off x="4927316" y="261937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πόλη</a:t>
            </a:r>
          </a:p>
        </p:txBody>
      </p:sp>
      <p:sp>
        <p:nvSpPr>
          <p:cNvPr id="7" name="Οβάλ 6">
            <a:extLst>
              <a:ext uri="{FF2B5EF4-FFF2-40B4-BE49-F238E27FC236}">
                <a16:creationId xmlns:a16="http://schemas.microsoft.com/office/drawing/2014/main" id="{608741C2-A146-3DFD-35B2-1E7938F705D2}"/>
              </a:ext>
            </a:extLst>
          </p:cNvPr>
          <p:cNvSpPr/>
          <p:nvPr/>
        </p:nvSpPr>
        <p:spPr>
          <a:xfrm>
            <a:off x="2985748" y="3600450"/>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3074" name="Picture 2" descr="Χάρτες της Κύπρου">
            <a:extLst>
              <a:ext uri="{FF2B5EF4-FFF2-40B4-BE49-F238E27FC236}">
                <a16:creationId xmlns:a16="http://schemas.microsoft.com/office/drawing/2014/main" id="{B2BF720E-40FF-2309-0F62-B01AD0F24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476" y="4950279"/>
            <a:ext cx="2583659" cy="117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Visit Nicosia | Λευκωσία: Πόλη &amp; Πολιτισμός - Χάρτες ...">
            <a:extLst>
              <a:ext uri="{FF2B5EF4-FFF2-40B4-BE49-F238E27FC236}">
                <a16:creationId xmlns:a16="http://schemas.microsoft.com/office/drawing/2014/main" id="{250F13A6-FD2D-C24D-6A4F-8295ADC45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476" y="2491636"/>
            <a:ext cx="2629581" cy="2217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87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2369-9CDF-ED73-1FFD-2D09EF34907A}"/>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E0A9E175-989A-7459-5375-4EE6473D7015}"/>
              </a:ext>
            </a:extLst>
          </p:cNvPr>
          <p:cNvSpPr/>
          <p:nvPr/>
        </p:nvSpPr>
        <p:spPr>
          <a:xfrm>
            <a:off x="228598" y="389164"/>
            <a:ext cx="7979231"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eaLnBrk="0" fontAlgn="base" hangingPunct="0">
              <a:spcBef>
                <a:spcPct val="0"/>
              </a:spcBef>
              <a:spcAft>
                <a:spcPct val="0"/>
              </a:spcAft>
            </a:pPr>
            <a:r>
              <a:rPr lang="el-GR" altLang="el-GR" sz="3600" dirty="0">
                <a:solidFill>
                  <a:srgbClr val="0A0A0A"/>
                </a:solidFill>
                <a:latin typeface="Google Sans"/>
              </a:rPr>
              <a:t>Μένω σε ένα μικρό _______ στον πρώτο όροφο.</a:t>
            </a:r>
          </a:p>
        </p:txBody>
      </p:sp>
      <p:sp>
        <p:nvSpPr>
          <p:cNvPr id="3" name="Ορθογώνιο: Στρογγύλεμα γωνιών 2">
            <a:extLst>
              <a:ext uri="{FF2B5EF4-FFF2-40B4-BE49-F238E27FC236}">
                <a16:creationId xmlns:a16="http://schemas.microsoft.com/office/drawing/2014/main" id="{1520781B-EA20-6B76-13D6-CB3D3A5EE965}"/>
              </a:ext>
            </a:extLst>
          </p:cNvPr>
          <p:cNvSpPr/>
          <p:nvPr/>
        </p:nvSpPr>
        <p:spPr>
          <a:xfrm>
            <a:off x="326570" y="3219449"/>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διαμέρισμα</a:t>
            </a:r>
          </a:p>
        </p:txBody>
      </p:sp>
      <p:sp>
        <p:nvSpPr>
          <p:cNvPr id="4" name="Ορθογώνιο: Στρογγύλεμα γωνιών 3">
            <a:extLst>
              <a:ext uri="{FF2B5EF4-FFF2-40B4-BE49-F238E27FC236}">
                <a16:creationId xmlns:a16="http://schemas.microsoft.com/office/drawing/2014/main" id="{17AD4E29-DB0E-CC0D-9BD7-5742E5CF413E}"/>
              </a:ext>
            </a:extLst>
          </p:cNvPr>
          <p:cNvSpPr/>
          <p:nvPr/>
        </p:nvSpPr>
        <p:spPr>
          <a:xfrm>
            <a:off x="326569" y="5050969"/>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διαμερίσματος</a:t>
            </a:r>
          </a:p>
        </p:txBody>
      </p:sp>
      <p:sp>
        <p:nvSpPr>
          <p:cNvPr id="5" name="Ορθογώνιο: Στρογγύλεμα γωνιών 4">
            <a:extLst>
              <a:ext uri="{FF2B5EF4-FFF2-40B4-BE49-F238E27FC236}">
                <a16:creationId xmlns:a16="http://schemas.microsoft.com/office/drawing/2014/main" id="{45E844C7-ED67-B52F-34A2-4C5817DFD15C}"/>
              </a:ext>
            </a:extLst>
          </p:cNvPr>
          <p:cNvSpPr/>
          <p:nvPr/>
        </p:nvSpPr>
        <p:spPr>
          <a:xfrm>
            <a:off x="5023756" y="5181599"/>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διαμερισμάτων</a:t>
            </a:r>
          </a:p>
        </p:txBody>
      </p:sp>
      <p:sp>
        <p:nvSpPr>
          <p:cNvPr id="6" name="Ορθογώνιο: Στρογγύλεμα γωνιών 5">
            <a:extLst>
              <a:ext uri="{FF2B5EF4-FFF2-40B4-BE49-F238E27FC236}">
                <a16:creationId xmlns:a16="http://schemas.microsoft.com/office/drawing/2014/main" id="{D6F32162-85FB-FEA2-801F-FC4F40BEDA5D}"/>
              </a:ext>
            </a:extLst>
          </p:cNvPr>
          <p:cNvSpPr/>
          <p:nvPr/>
        </p:nvSpPr>
        <p:spPr>
          <a:xfrm>
            <a:off x="5072744" y="315413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διαμερίσματα</a:t>
            </a:r>
          </a:p>
        </p:txBody>
      </p:sp>
      <p:sp>
        <p:nvSpPr>
          <p:cNvPr id="7" name="Οβάλ 6">
            <a:extLst>
              <a:ext uri="{FF2B5EF4-FFF2-40B4-BE49-F238E27FC236}">
                <a16:creationId xmlns:a16="http://schemas.microsoft.com/office/drawing/2014/main" id="{52C7C6E5-9AFE-116C-8B16-3161C40CE75F}"/>
              </a:ext>
            </a:extLst>
          </p:cNvPr>
          <p:cNvSpPr/>
          <p:nvPr/>
        </p:nvSpPr>
        <p:spPr>
          <a:xfrm>
            <a:off x="3156858" y="3777343"/>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4098" name="Picture 2" descr="Κτίριο διαμερισμάτων Vector στον δρόμο Διανυσματική απεικόνιση -  εικονογραφία από μπαλκονιών, πολυτέλεια: 37566519">
            <a:extLst>
              <a:ext uri="{FF2B5EF4-FFF2-40B4-BE49-F238E27FC236}">
                <a16:creationId xmlns:a16="http://schemas.microsoft.com/office/drawing/2014/main" id="{A32BBD93-C23C-6BD7-80A0-EDCB08D67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7210" y="1934727"/>
            <a:ext cx="1953306" cy="3116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78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51426-463C-8C2D-0C5B-8F74B2A14DA9}"/>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ECF148AC-3F51-F01F-7195-A48ED2FFE897}"/>
              </a:ext>
            </a:extLst>
          </p:cNvPr>
          <p:cNvSpPr/>
          <p:nvPr/>
        </p:nvSpPr>
        <p:spPr>
          <a:xfrm>
            <a:off x="742948" y="664029"/>
            <a:ext cx="6955972"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Το ενοίκιο του ___________ είναι 300  ευρώ.</a:t>
            </a:r>
          </a:p>
        </p:txBody>
      </p:sp>
      <p:sp>
        <p:nvSpPr>
          <p:cNvPr id="3" name="Ορθογώνιο: Στρογγύλεμα γωνιών 2">
            <a:extLst>
              <a:ext uri="{FF2B5EF4-FFF2-40B4-BE49-F238E27FC236}">
                <a16:creationId xmlns:a16="http://schemas.microsoft.com/office/drawing/2014/main" id="{ECAD95D6-D246-C385-9E32-9D12E4CE6F49}"/>
              </a:ext>
            </a:extLst>
          </p:cNvPr>
          <p:cNvSpPr/>
          <p:nvPr/>
        </p:nvSpPr>
        <p:spPr>
          <a:xfrm>
            <a:off x="228600" y="320856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διαμέρισμα</a:t>
            </a:r>
          </a:p>
        </p:txBody>
      </p:sp>
      <p:sp>
        <p:nvSpPr>
          <p:cNvPr id="4" name="Ορθογώνιο: Στρογγύλεμα γωνιών 3">
            <a:extLst>
              <a:ext uri="{FF2B5EF4-FFF2-40B4-BE49-F238E27FC236}">
                <a16:creationId xmlns:a16="http://schemas.microsoft.com/office/drawing/2014/main" id="{12D4886E-D18D-9610-7FC4-B84799429C5B}"/>
              </a:ext>
            </a:extLst>
          </p:cNvPr>
          <p:cNvSpPr/>
          <p:nvPr/>
        </p:nvSpPr>
        <p:spPr>
          <a:xfrm>
            <a:off x="141515"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διαμερίσματος</a:t>
            </a:r>
          </a:p>
        </p:txBody>
      </p:sp>
      <p:sp>
        <p:nvSpPr>
          <p:cNvPr id="5" name="Ορθογώνιο: Στρογγύλεμα γωνιών 4">
            <a:extLst>
              <a:ext uri="{FF2B5EF4-FFF2-40B4-BE49-F238E27FC236}">
                <a16:creationId xmlns:a16="http://schemas.microsoft.com/office/drawing/2014/main" id="{58F6C6F9-01EA-6327-B951-3B49A6261A4A}"/>
              </a:ext>
            </a:extLst>
          </p:cNvPr>
          <p:cNvSpPr/>
          <p:nvPr/>
        </p:nvSpPr>
        <p:spPr>
          <a:xfrm>
            <a:off x="5366656" y="4735286"/>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διαμερισμάτων</a:t>
            </a:r>
          </a:p>
        </p:txBody>
      </p:sp>
      <p:sp>
        <p:nvSpPr>
          <p:cNvPr id="6" name="Ορθογώνιο: Στρογγύλεμα γωνιών 5">
            <a:extLst>
              <a:ext uri="{FF2B5EF4-FFF2-40B4-BE49-F238E27FC236}">
                <a16:creationId xmlns:a16="http://schemas.microsoft.com/office/drawing/2014/main" id="{33759AAE-A220-5CED-E317-C863C19EFF9C}"/>
              </a:ext>
            </a:extLst>
          </p:cNvPr>
          <p:cNvSpPr/>
          <p:nvPr/>
        </p:nvSpPr>
        <p:spPr>
          <a:xfrm>
            <a:off x="5181598" y="3208562"/>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διαμερίσματα</a:t>
            </a:r>
          </a:p>
        </p:txBody>
      </p:sp>
      <p:sp>
        <p:nvSpPr>
          <p:cNvPr id="7" name="Οβάλ 6">
            <a:extLst>
              <a:ext uri="{FF2B5EF4-FFF2-40B4-BE49-F238E27FC236}">
                <a16:creationId xmlns:a16="http://schemas.microsoft.com/office/drawing/2014/main" id="{3396059B-AE9F-818F-0D85-F5104C02D153}"/>
              </a:ext>
            </a:extLst>
          </p:cNvPr>
          <p:cNvSpPr/>
          <p:nvPr/>
        </p:nvSpPr>
        <p:spPr>
          <a:xfrm>
            <a:off x="3211286" y="3789587"/>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5122" name="Picture 2" descr="Μόνο έτσι θα πέσουν τα ενοίκια – Τι ζητούν οι κτηματομεσίτες – AV LAND LTD">
            <a:extLst>
              <a:ext uri="{FF2B5EF4-FFF2-40B4-BE49-F238E27FC236}">
                <a16:creationId xmlns:a16="http://schemas.microsoft.com/office/drawing/2014/main" id="{4A6B4B10-4827-7EE7-15A5-55AF16252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173" y="1492212"/>
            <a:ext cx="2596243" cy="3831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45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8D481-92EC-058B-298E-492D6DD35B97}"/>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9FEA6E52-BD88-D2A5-B188-F954F96523F2}"/>
              </a:ext>
            </a:extLst>
          </p:cNvPr>
          <p:cNvSpPr/>
          <p:nvPr/>
        </p:nvSpPr>
        <p:spPr>
          <a:xfrm>
            <a:off x="500743" y="664032"/>
            <a:ext cx="6487886"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Αύριο έχω _______  στις 10:00.</a:t>
            </a:r>
          </a:p>
        </p:txBody>
      </p:sp>
      <p:sp>
        <p:nvSpPr>
          <p:cNvPr id="3" name="Ορθογώνιο: Στρογγύλεμα γωνιών 2">
            <a:extLst>
              <a:ext uri="{FF2B5EF4-FFF2-40B4-BE49-F238E27FC236}">
                <a16:creationId xmlns:a16="http://schemas.microsoft.com/office/drawing/2014/main" id="{36E74974-83E5-4E49-CECA-9C16436EBAA6}"/>
              </a:ext>
            </a:extLst>
          </p:cNvPr>
          <p:cNvSpPr/>
          <p:nvPr/>
        </p:nvSpPr>
        <p:spPr>
          <a:xfrm>
            <a:off x="500743" y="305344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μάθημα </a:t>
            </a:r>
          </a:p>
        </p:txBody>
      </p:sp>
      <p:sp>
        <p:nvSpPr>
          <p:cNvPr id="4" name="Ορθογώνιο: Στρογγύλεμα γωνιών 3">
            <a:extLst>
              <a:ext uri="{FF2B5EF4-FFF2-40B4-BE49-F238E27FC236}">
                <a16:creationId xmlns:a16="http://schemas.microsoft.com/office/drawing/2014/main" id="{B73BE918-8077-D82E-96F1-36D00004AA8C}"/>
              </a:ext>
            </a:extLst>
          </p:cNvPr>
          <p:cNvSpPr/>
          <p:nvPr/>
        </p:nvSpPr>
        <p:spPr>
          <a:xfrm>
            <a:off x="359229" y="464819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μαθήματα</a:t>
            </a:r>
          </a:p>
        </p:txBody>
      </p:sp>
      <p:sp>
        <p:nvSpPr>
          <p:cNvPr id="5" name="Ορθογώνιο: Στρογγύλεμα γωνιών 4">
            <a:extLst>
              <a:ext uri="{FF2B5EF4-FFF2-40B4-BE49-F238E27FC236}">
                <a16:creationId xmlns:a16="http://schemas.microsoft.com/office/drawing/2014/main" id="{51A447A0-25E9-6F9D-B929-9B1C1CD4D2D7}"/>
              </a:ext>
            </a:extLst>
          </p:cNvPr>
          <p:cNvSpPr/>
          <p:nvPr/>
        </p:nvSpPr>
        <p:spPr>
          <a:xfrm>
            <a:off x="4985657" y="449035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μαθημάτων</a:t>
            </a:r>
          </a:p>
        </p:txBody>
      </p:sp>
      <p:sp>
        <p:nvSpPr>
          <p:cNvPr id="6" name="Ορθογώνιο: Στρογγύλεμα γωνιών 5">
            <a:extLst>
              <a:ext uri="{FF2B5EF4-FFF2-40B4-BE49-F238E27FC236}">
                <a16:creationId xmlns:a16="http://schemas.microsoft.com/office/drawing/2014/main" id="{C2E9B312-281E-7216-5B36-7F188E4BE0DE}"/>
              </a:ext>
            </a:extLst>
          </p:cNvPr>
          <p:cNvSpPr/>
          <p:nvPr/>
        </p:nvSpPr>
        <p:spPr>
          <a:xfrm>
            <a:off x="4985657" y="305344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μαθήματος</a:t>
            </a:r>
          </a:p>
        </p:txBody>
      </p:sp>
      <p:sp>
        <p:nvSpPr>
          <p:cNvPr id="7" name="Οβάλ 6">
            <a:extLst>
              <a:ext uri="{FF2B5EF4-FFF2-40B4-BE49-F238E27FC236}">
                <a16:creationId xmlns:a16="http://schemas.microsoft.com/office/drawing/2014/main" id="{A514BBBB-94FA-EB42-5E67-6B506CED8CF2}"/>
              </a:ext>
            </a:extLst>
          </p:cNvPr>
          <p:cNvSpPr/>
          <p:nvPr/>
        </p:nvSpPr>
        <p:spPr>
          <a:xfrm>
            <a:off x="3200401" y="3722915"/>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6146" name="Picture 2" descr="Μάθημα στο σχολείο - εικονογράφηση καρτούν με χαρακτήρες Διανυσματική  απεικόνιση - εικονογραφία από θηλυκό, σκηνή: 98416835">
            <a:extLst>
              <a:ext uri="{FF2B5EF4-FFF2-40B4-BE49-F238E27FC236}">
                <a16:creationId xmlns:a16="http://schemas.microsoft.com/office/drawing/2014/main" id="{C4886768-4ECF-1FCD-D700-BDF9FCC99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030" y="717630"/>
            <a:ext cx="2754086" cy="5422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20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EEADC-9EEB-30D1-DD70-DEDE1B06C89E}"/>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3E8323DB-3E16-B59C-6D2E-1294D393341E}"/>
              </a:ext>
            </a:extLst>
          </p:cNvPr>
          <p:cNvSpPr/>
          <p:nvPr/>
        </p:nvSpPr>
        <p:spPr>
          <a:xfrm>
            <a:off x="947057" y="538843"/>
            <a:ext cx="10363200"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Τα _________ στο σχολείο είναι εύκολα.</a:t>
            </a:r>
          </a:p>
        </p:txBody>
      </p:sp>
      <p:sp>
        <p:nvSpPr>
          <p:cNvPr id="3" name="Ορθογώνιο: Στρογγύλεμα γωνιών 2">
            <a:extLst>
              <a:ext uri="{FF2B5EF4-FFF2-40B4-BE49-F238E27FC236}">
                <a16:creationId xmlns:a16="http://schemas.microsoft.com/office/drawing/2014/main" id="{01783354-FB9F-D1CA-3CC9-6BB3F1DB13F4}"/>
              </a:ext>
            </a:extLst>
          </p:cNvPr>
          <p:cNvSpPr/>
          <p:nvPr/>
        </p:nvSpPr>
        <p:spPr>
          <a:xfrm>
            <a:off x="1415144" y="324394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μάθημα </a:t>
            </a:r>
          </a:p>
        </p:txBody>
      </p:sp>
      <p:sp>
        <p:nvSpPr>
          <p:cNvPr id="4" name="Ορθογώνιο: Στρογγύλεμα γωνιών 3">
            <a:extLst>
              <a:ext uri="{FF2B5EF4-FFF2-40B4-BE49-F238E27FC236}">
                <a16:creationId xmlns:a16="http://schemas.microsoft.com/office/drawing/2014/main" id="{FB94E865-C5A0-42C2-1DEA-EBA7766AE612}"/>
              </a:ext>
            </a:extLst>
          </p:cNvPr>
          <p:cNvSpPr/>
          <p:nvPr/>
        </p:nvSpPr>
        <p:spPr>
          <a:xfrm>
            <a:off x="1306286" y="464819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μαθήματα</a:t>
            </a:r>
          </a:p>
        </p:txBody>
      </p:sp>
      <p:sp>
        <p:nvSpPr>
          <p:cNvPr id="5" name="Ορθογώνιο: Στρογγύλεμα γωνιών 4">
            <a:extLst>
              <a:ext uri="{FF2B5EF4-FFF2-40B4-BE49-F238E27FC236}">
                <a16:creationId xmlns:a16="http://schemas.microsoft.com/office/drawing/2014/main" id="{42EE19BA-481F-ABB9-14E1-317AE156717C}"/>
              </a:ext>
            </a:extLst>
          </p:cNvPr>
          <p:cNvSpPr/>
          <p:nvPr/>
        </p:nvSpPr>
        <p:spPr>
          <a:xfrm>
            <a:off x="6250445" y="4566558"/>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μαθημάτων</a:t>
            </a:r>
          </a:p>
        </p:txBody>
      </p:sp>
      <p:sp>
        <p:nvSpPr>
          <p:cNvPr id="6" name="Ορθογώνιο: Στρογγύλεμα γωνιών 5">
            <a:extLst>
              <a:ext uri="{FF2B5EF4-FFF2-40B4-BE49-F238E27FC236}">
                <a16:creationId xmlns:a16="http://schemas.microsoft.com/office/drawing/2014/main" id="{F3FCD7EE-24C0-0B82-E05D-B19C6ACCEE90}"/>
              </a:ext>
            </a:extLst>
          </p:cNvPr>
          <p:cNvSpPr/>
          <p:nvPr/>
        </p:nvSpPr>
        <p:spPr>
          <a:xfrm>
            <a:off x="6183083" y="332558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μαθήματος</a:t>
            </a:r>
          </a:p>
        </p:txBody>
      </p:sp>
      <p:sp>
        <p:nvSpPr>
          <p:cNvPr id="7" name="Οβάλ 6">
            <a:extLst>
              <a:ext uri="{FF2B5EF4-FFF2-40B4-BE49-F238E27FC236}">
                <a16:creationId xmlns:a16="http://schemas.microsoft.com/office/drawing/2014/main" id="{7DF56675-FF86-40A8-62A9-6A9139B49E00}"/>
              </a:ext>
            </a:extLst>
          </p:cNvPr>
          <p:cNvSpPr/>
          <p:nvPr/>
        </p:nvSpPr>
        <p:spPr>
          <a:xfrm>
            <a:off x="4212771" y="3880755"/>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8" name="Picture 2" descr="Μάθημα στο σχολείο - εικονογράφηση καρτούν με χαρακτήρες Διανυσματική  απεικόνιση - εικονογραφία από θηλυκό, σκηνή: 98416835">
            <a:extLst>
              <a:ext uri="{FF2B5EF4-FFF2-40B4-BE49-F238E27FC236}">
                <a16:creationId xmlns:a16="http://schemas.microsoft.com/office/drawing/2014/main" id="{A92694D9-8F77-87B7-86D6-7B43526DC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3500" y="2720471"/>
            <a:ext cx="2327499" cy="2972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038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Μαρτίου 2026 (__/03/2026).Τώρα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11F78-0AFE-9E15-6F46-A3BDE79A5D57}"/>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3751B6F2-7C26-2B02-C393-EEC7CFF236A8}"/>
              </a:ext>
            </a:extLst>
          </p:cNvPr>
          <p:cNvSpPr/>
          <p:nvPr/>
        </p:nvSpPr>
        <p:spPr>
          <a:xfrm>
            <a:off x="250372" y="520476"/>
            <a:ext cx="7336972"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Το  βιβλίο του  </a:t>
            </a:r>
            <a:r>
              <a:rPr lang="el-GR" altLang="el-GR" sz="3600">
                <a:solidFill>
                  <a:srgbClr val="0A0A0A"/>
                </a:solidFill>
                <a:latin typeface="Google Sans"/>
              </a:rPr>
              <a:t>_________ πού </a:t>
            </a:r>
            <a:r>
              <a:rPr lang="el-GR" altLang="el-GR" sz="3600" dirty="0">
                <a:solidFill>
                  <a:srgbClr val="0A0A0A"/>
                </a:solidFill>
                <a:latin typeface="Google Sans"/>
              </a:rPr>
              <a:t>είναι;</a:t>
            </a:r>
          </a:p>
        </p:txBody>
      </p:sp>
      <p:sp>
        <p:nvSpPr>
          <p:cNvPr id="3" name="Ορθογώνιο: Στρογγύλεμα γωνιών 2">
            <a:extLst>
              <a:ext uri="{FF2B5EF4-FFF2-40B4-BE49-F238E27FC236}">
                <a16:creationId xmlns:a16="http://schemas.microsoft.com/office/drawing/2014/main" id="{49D1B8E0-F437-5553-8E6C-AB5118744A3A}"/>
              </a:ext>
            </a:extLst>
          </p:cNvPr>
          <p:cNvSpPr/>
          <p:nvPr/>
        </p:nvSpPr>
        <p:spPr>
          <a:xfrm>
            <a:off x="250372" y="2819400"/>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μάθημα </a:t>
            </a:r>
          </a:p>
        </p:txBody>
      </p:sp>
      <p:sp>
        <p:nvSpPr>
          <p:cNvPr id="4" name="Ορθογώνιο: Στρογγύλεμα γωνιών 3">
            <a:extLst>
              <a:ext uri="{FF2B5EF4-FFF2-40B4-BE49-F238E27FC236}">
                <a16:creationId xmlns:a16="http://schemas.microsoft.com/office/drawing/2014/main" id="{1CACFA9B-A3F0-D334-45FB-1AA5A9853C51}"/>
              </a:ext>
            </a:extLst>
          </p:cNvPr>
          <p:cNvSpPr/>
          <p:nvPr/>
        </p:nvSpPr>
        <p:spPr>
          <a:xfrm>
            <a:off x="250371" y="441075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μαθήματα</a:t>
            </a:r>
          </a:p>
        </p:txBody>
      </p:sp>
      <p:sp>
        <p:nvSpPr>
          <p:cNvPr id="5" name="Ορθογώνιο: Στρογγύλεμα γωνιών 4">
            <a:extLst>
              <a:ext uri="{FF2B5EF4-FFF2-40B4-BE49-F238E27FC236}">
                <a16:creationId xmlns:a16="http://schemas.microsoft.com/office/drawing/2014/main" id="{FB3EB5C4-D9BF-4CF5-A259-E9A782A34A18}"/>
              </a:ext>
            </a:extLst>
          </p:cNvPr>
          <p:cNvSpPr/>
          <p:nvPr/>
        </p:nvSpPr>
        <p:spPr>
          <a:xfrm>
            <a:off x="5388427" y="449580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μαθημάτων</a:t>
            </a:r>
          </a:p>
        </p:txBody>
      </p:sp>
      <p:sp>
        <p:nvSpPr>
          <p:cNvPr id="6" name="Ορθογώνιο: Στρογγύλεμα γωνιών 5">
            <a:extLst>
              <a:ext uri="{FF2B5EF4-FFF2-40B4-BE49-F238E27FC236}">
                <a16:creationId xmlns:a16="http://schemas.microsoft.com/office/drawing/2014/main" id="{DDF4496B-2A14-4CF4-923A-BAF696EAF0AB}"/>
              </a:ext>
            </a:extLst>
          </p:cNvPr>
          <p:cNvSpPr/>
          <p:nvPr/>
        </p:nvSpPr>
        <p:spPr>
          <a:xfrm>
            <a:off x="5388426" y="2750686"/>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μαθήματος</a:t>
            </a:r>
          </a:p>
        </p:txBody>
      </p:sp>
      <p:sp>
        <p:nvSpPr>
          <p:cNvPr id="7" name="Οβάλ 6">
            <a:extLst>
              <a:ext uri="{FF2B5EF4-FFF2-40B4-BE49-F238E27FC236}">
                <a16:creationId xmlns:a16="http://schemas.microsoft.com/office/drawing/2014/main" id="{917E07B7-4B7B-964C-C51C-6B552C8F741C}"/>
              </a:ext>
            </a:extLst>
          </p:cNvPr>
          <p:cNvSpPr/>
          <p:nvPr/>
        </p:nvSpPr>
        <p:spPr>
          <a:xfrm>
            <a:off x="3276600" y="3398381"/>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7172" name="Picture 4" descr="Female Teacher Animation Teaches English Little Stock Footage ...">
            <a:extLst>
              <a:ext uri="{FF2B5EF4-FFF2-40B4-BE49-F238E27FC236}">
                <a16:creationId xmlns:a16="http://schemas.microsoft.com/office/drawing/2014/main" id="{99C7F509-039A-5C89-7725-826121721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428" y="1446290"/>
            <a:ext cx="2754086" cy="3860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99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81AC-5625-BEB2-6349-3C8223B6FDDB}"/>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F029439B-0029-62B4-A3BC-764D783C5787}"/>
              </a:ext>
            </a:extLst>
          </p:cNvPr>
          <p:cNvSpPr/>
          <p:nvPr/>
        </p:nvSpPr>
        <p:spPr>
          <a:xfrm>
            <a:off x="185057" y="582387"/>
            <a:ext cx="8196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eaLnBrk="0" fontAlgn="base" hangingPunct="0">
              <a:spcBef>
                <a:spcPct val="0"/>
              </a:spcBef>
              <a:spcAft>
                <a:spcPct val="0"/>
              </a:spcAft>
            </a:pPr>
            <a:r>
              <a:rPr lang="el-GR" altLang="el-GR" sz="3600" dirty="0">
                <a:solidFill>
                  <a:srgbClr val="0A0A0A"/>
                </a:solidFill>
                <a:latin typeface="Google Sans"/>
              </a:rPr>
              <a:t>Το πρόγραμμα των __________ είναι στον τοίχο.</a:t>
            </a:r>
          </a:p>
        </p:txBody>
      </p:sp>
      <p:sp>
        <p:nvSpPr>
          <p:cNvPr id="3" name="Ορθογώνιο: Στρογγύλεμα γωνιών 2">
            <a:extLst>
              <a:ext uri="{FF2B5EF4-FFF2-40B4-BE49-F238E27FC236}">
                <a16:creationId xmlns:a16="http://schemas.microsoft.com/office/drawing/2014/main" id="{6C1FF28E-D813-8F9D-E6D6-FD792866C44F}"/>
              </a:ext>
            </a:extLst>
          </p:cNvPr>
          <p:cNvSpPr/>
          <p:nvPr/>
        </p:nvSpPr>
        <p:spPr>
          <a:xfrm>
            <a:off x="446312" y="314597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μάθημα </a:t>
            </a:r>
          </a:p>
        </p:txBody>
      </p:sp>
      <p:sp>
        <p:nvSpPr>
          <p:cNvPr id="4" name="Ορθογώνιο: Στρογγύλεμα γωνιών 3">
            <a:extLst>
              <a:ext uri="{FF2B5EF4-FFF2-40B4-BE49-F238E27FC236}">
                <a16:creationId xmlns:a16="http://schemas.microsoft.com/office/drawing/2014/main" id="{201D6863-2BA9-EA72-22DC-8E4544F6C2C7}"/>
              </a:ext>
            </a:extLst>
          </p:cNvPr>
          <p:cNvSpPr/>
          <p:nvPr/>
        </p:nvSpPr>
        <p:spPr>
          <a:xfrm>
            <a:off x="435426" y="5157109"/>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μαθήματα</a:t>
            </a:r>
          </a:p>
        </p:txBody>
      </p:sp>
      <p:sp>
        <p:nvSpPr>
          <p:cNvPr id="5" name="Ορθογώνιο: Στρογγύλεμα γωνιών 4">
            <a:extLst>
              <a:ext uri="{FF2B5EF4-FFF2-40B4-BE49-F238E27FC236}">
                <a16:creationId xmlns:a16="http://schemas.microsoft.com/office/drawing/2014/main" id="{FAEB499A-BCD1-E391-82FC-17BE3DBDFE92}"/>
              </a:ext>
            </a:extLst>
          </p:cNvPr>
          <p:cNvSpPr/>
          <p:nvPr/>
        </p:nvSpPr>
        <p:spPr>
          <a:xfrm>
            <a:off x="5067300" y="5116291"/>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μαθημάτων</a:t>
            </a:r>
          </a:p>
        </p:txBody>
      </p:sp>
      <p:sp>
        <p:nvSpPr>
          <p:cNvPr id="6" name="Ορθογώνιο: Στρογγύλεμα γωνιών 5">
            <a:extLst>
              <a:ext uri="{FF2B5EF4-FFF2-40B4-BE49-F238E27FC236}">
                <a16:creationId xmlns:a16="http://schemas.microsoft.com/office/drawing/2014/main" id="{3D2F2982-9EEE-453C-0CA5-5E94B53F5B11}"/>
              </a:ext>
            </a:extLst>
          </p:cNvPr>
          <p:cNvSpPr/>
          <p:nvPr/>
        </p:nvSpPr>
        <p:spPr>
          <a:xfrm>
            <a:off x="4887686" y="3156856"/>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μαθήματος</a:t>
            </a:r>
          </a:p>
        </p:txBody>
      </p:sp>
      <p:sp>
        <p:nvSpPr>
          <p:cNvPr id="7" name="Οβάλ 6">
            <a:extLst>
              <a:ext uri="{FF2B5EF4-FFF2-40B4-BE49-F238E27FC236}">
                <a16:creationId xmlns:a16="http://schemas.microsoft.com/office/drawing/2014/main" id="{A19C60DA-F98D-A884-919C-A717FEFE549F}"/>
              </a:ext>
            </a:extLst>
          </p:cNvPr>
          <p:cNvSpPr/>
          <p:nvPr/>
        </p:nvSpPr>
        <p:spPr>
          <a:xfrm>
            <a:off x="3178629" y="3967844"/>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pic>
        <p:nvPicPr>
          <p:cNvPr id="9222" name="Picture 6" descr="59 καλύτερες ιδέες για τον πίνακα προγράμματα μαθημάτων | σχολικά μαθήματα,  σχολείο, τάξη">
            <a:extLst>
              <a:ext uri="{FF2B5EF4-FFF2-40B4-BE49-F238E27FC236}">
                <a16:creationId xmlns:a16="http://schemas.microsoft.com/office/drawing/2014/main" id="{F0C0398D-1338-B79E-94A5-CDD1D3245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1820" y="2615090"/>
            <a:ext cx="3402465" cy="2542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659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903869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134521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129495"/>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Άκουσε!</a:t>
            </a:r>
          </a:p>
        </p:txBody>
      </p:sp>
      <p:sp>
        <p:nvSpPr>
          <p:cNvPr id="4" name="TextBox 3">
            <a:extLst>
              <a:ext uri="{FF2B5EF4-FFF2-40B4-BE49-F238E27FC236}">
                <a16:creationId xmlns:a16="http://schemas.microsoft.com/office/drawing/2014/main" id="{555A1EE2-9751-4811-73C7-5CF4285C25D3}"/>
              </a:ext>
            </a:extLst>
          </p:cNvPr>
          <p:cNvSpPr txBox="1"/>
          <p:nvPr/>
        </p:nvSpPr>
        <p:spPr>
          <a:xfrm>
            <a:off x="2917370" y="1600200"/>
            <a:ext cx="8801101" cy="5003742"/>
          </a:xfrm>
          <a:prstGeom prst="rect">
            <a:avLst/>
          </a:prstGeom>
          <a:noFill/>
        </p:spPr>
        <p:txBody>
          <a:bodyPr wrap="square">
            <a:spAutoFit/>
          </a:bodyPr>
          <a:lstStyle/>
          <a:p>
            <a:pPr>
              <a:lnSpc>
                <a:spcPct val="200000"/>
              </a:lnSpc>
            </a:pPr>
            <a:r>
              <a:rPr lang="el-GR" sz="1600" dirty="0"/>
              <a:t>Ο Νίκος και η Ελένη μετακόμισαν σε μια νέα πόλη. Το διαμέρισμα έχει δύο _________________ και είναι πολύ φωτεινό.</a:t>
            </a:r>
            <a:br>
              <a:rPr lang="el-GR" sz="1600" dirty="0"/>
            </a:br>
            <a:r>
              <a:rPr lang="el-GR" sz="1600" dirty="0"/>
              <a:t>Στο σαλόνι υπάρχει ένας αναπαυτικός καναπές, μια πολυθρόνα για διάβασμα και ένα ξύλινο τραπέζι. Κάτω από το τραπέζι στρώσανε ένα όμορφο χαλί. Απέναντι υπάρχει το σύνθετο με μια μεγάλη  ____________. Στην κουζίνα το ψυγείο και η ηλεκτρική κουζίνα είναι καινούρια. Κάτω από τη βρύση έχουν τα καθαριστικά τους. Στα υπνοδωμάτια τα κρεβάτια έχουν πολύ μαλακά μαξιλάρια. Δίπλα υπάρχει ένα __________________ με ένα φωτιστικό και μια μεγάλη </a:t>
            </a:r>
            <a:r>
              <a:rPr lang="el-GR" sz="1600" dirty="0" err="1"/>
              <a:t>συρταριέρα</a:t>
            </a:r>
            <a:r>
              <a:rPr lang="el-GR" sz="1600" dirty="0"/>
              <a:t> για τα ρούχα. Τα ρούχα τους είναι μέσα στη μεγάλη ντουλάπα. Το μπάνιο είναι μοντέρνο. Έχει μια μεγάλη _____________, αλλά και μια μικρή ντουζιέρα για το πρωί. Πάνω από τη λεκάνη υπάρχει ένας μεγάλος καθρέφτης, ενώ στη γωνία τοποθέτησαν </a:t>
            </a:r>
            <a:r>
              <a:rPr lang="el-GR" dirty="0"/>
              <a:t>το ______________ ρούχων.</a:t>
            </a:r>
          </a:p>
        </p:txBody>
      </p:sp>
      <p:pic>
        <p:nvPicPr>
          <p:cNvPr id="9" name="ElevenLabs_2026-05-25T12_19_27_Christina - Calm, Warm and Sultry_pvc_sp102_s50_sb0_v3">
            <a:hlinkClick r:id="" action="ppaction://media"/>
            <a:extLst>
              <a:ext uri="{FF2B5EF4-FFF2-40B4-BE49-F238E27FC236}">
                <a16:creationId xmlns:a16="http://schemas.microsoft.com/office/drawing/2014/main" id="{D62C8CF4-27C6-6139-5F6B-FA276FEBC9B6}"/>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9176431" y="129495"/>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99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D2996-13D0-76BE-1C14-9046E02170AC}"/>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2D1377E7-6777-6D93-76E0-B5B6706CE1C5}"/>
              </a:ext>
            </a:extLst>
          </p:cNvPr>
          <p:cNvSpPr/>
          <p:nvPr/>
        </p:nvSpPr>
        <p:spPr>
          <a:xfrm>
            <a:off x="0" y="500743"/>
            <a:ext cx="7097486" cy="133894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42DC04F3-A974-0490-90E2-05CB40DA4C55}"/>
              </a:ext>
            </a:extLst>
          </p:cNvPr>
          <p:cNvSpPr/>
          <p:nvPr/>
        </p:nvSpPr>
        <p:spPr>
          <a:xfrm>
            <a:off x="321128" y="5780314"/>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Διάβασε!</a:t>
            </a:r>
          </a:p>
        </p:txBody>
      </p:sp>
      <p:pic>
        <p:nvPicPr>
          <p:cNvPr id="2050" name="Picture 2" descr="διάβασε τον χάρτη Στοκ Εικονογραφήσεις, Vectors, &amp; Clipart – (2,430 Στοκ  Εικονογραφήσεις)">
            <a:extLst>
              <a:ext uri="{FF2B5EF4-FFF2-40B4-BE49-F238E27FC236}">
                <a16:creationId xmlns:a16="http://schemas.microsoft.com/office/drawing/2014/main" id="{089A012E-8B20-ADAB-27C2-694223CB8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645" y="3429000"/>
            <a:ext cx="1053193" cy="197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77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5483B-28BF-16A5-21B5-6511622162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A69628-7055-5D2D-9334-6DB1580C6BC7}"/>
              </a:ext>
            </a:extLst>
          </p:cNvPr>
          <p:cNvSpPr txBox="1"/>
          <p:nvPr/>
        </p:nvSpPr>
        <p:spPr>
          <a:xfrm>
            <a:off x="337457" y="1284516"/>
            <a:ext cx="11517086" cy="4449744"/>
          </a:xfrm>
          <a:prstGeom prst="rect">
            <a:avLst/>
          </a:prstGeom>
          <a:noFill/>
        </p:spPr>
        <p:txBody>
          <a:bodyPr wrap="square">
            <a:spAutoFit/>
          </a:bodyPr>
          <a:lstStyle/>
          <a:p>
            <a:pPr>
              <a:lnSpc>
                <a:spcPct val="200000"/>
              </a:lnSpc>
            </a:pPr>
            <a:r>
              <a:rPr lang="el-GR" dirty="0"/>
              <a:t>Ο Νίκος και η Ελένη μετακόμισαν σε μια νέα πόλη. Το διαμέρισμα έχει δύο υπνοδωμάτια και είναι πολύ φωτεινό.</a:t>
            </a:r>
            <a:br>
              <a:rPr lang="el-GR" dirty="0"/>
            </a:br>
            <a:r>
              <a:rPr lang="el-GR" dirty="0"/>
              <a:t>Στο σαλόνι υπάρχει ένας αναπαυτικός καναπές, μια πολυθρόνα για διάβασμα και ένα ξύλινο τραπέζι. Κάτω από το τραπέζι στρώσανε ένα όμορφο χαλί. Απέναντι υπάρχει το σύνθετο με μια μεγάλη τηλεόραση. Στην κουζίνα το ψυγείο και η ηλεκτρική κουζίνα είναι καινούρια. Κάτω από τη βρύση έχουν τα καθαριστικά τους. Στα υπνοδωμάτια τα κρεβάτια έχουν πολύ μαλακά μαξιλάρια. Δίπλα υπάρχει ένα κομοδίνο με ένα φωτιστικό και μια μεγάλη </a:t>
            </a:r>
            <a:r>
              <a:rPr lang="el-GR" dirty="0" err="1"/>
              <a:t>συρταριέρα</a:t>
            </a:r>
            <a:r>
              <a:rPr lang="el-GR" dirty="0"/>
              <a:t> για τα ρούχα. Τα ρούχα τους είναι μέσα στη μεγάλη ντουλάπα. Το μπάνιο είναι μοντέρνο. Έχει μια μεγάλη μπανιέρα, αλλά και μια μικρή ντουζιέρα για το πρωί. Πάνω από τη λεκάνη υπάρχει ένας μεγάλος καθρέφτης, ενώ στη γωνία τοποθέτησαν το πλυντήριο ρούχων.</a:t>
            </a:r>
          </a:p>
        </p:txBody>
      </p:sp>
    </p:spTree>
    <p:extLst>
      <p:ext uri="{BB962C8B-B14F-4D97-AF65-F5344CB8AC3E}">
        <p14:creationId xmlns:p14="http://schemas.microsoft.com/office/powerpoint/2010/main" val="47978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B4503180-1F1B-5BA7-8D7B-C77E8890E799}"/>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0A0A0A"/>
                </a:solidFill>
                <a:latin typeface="Google Sans"/>
              </a:rPr>
              <a:t>Ο Νίκος και η Ελένη μετακόμισαν σε μια νέα ______.</a:t>
            </a:r>
            <a:endParaRPr lang="el-GR" sz="3600" dirty="0"/>
          </a:p>
        </p:txBody>
      </p:sp>
      <p:sp>
        <p:nvSpPr>
          <p:cNvPr id="3" name="Ορθογώνιο: Στρογγύλεμα γωνιών 2">
            <a:extLst>
              <a:ext uri="{FF2B5EF4-FFF2-40B4-BE49-F238E27FC236}">
                <a16:creationId xmlns:a16="http://schemas.microsoft.com/office/drawing/2014/main" id="{719BE27A-5E22-AFE8-986F-54E3E285E784}"/>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χώρα </a:t>
            </a:r>
          </a:p>
        </p:txBody>
      </p:sp>
      <p:sp>
        <p:nvSpPr>
          <p:cNvPr id="4" name="Ορθογώνιο: Στρογγύλεμα γωνιών 3">
            <a:extLst>
              <a:ext uri="{FF2B5EF4-FFF2-40B4-BE49-F238E27FC236}">
                <a16:creationId xmlns:a16="http://schemas.microsoft.com/office/drawing/2014/main" id="{A042AD13-745B-27A7-852B-E60D7FB8D895}"/>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χωριό </a:t>
            </a:r>
          </a:p>
        </p:txBody>
      </p:sp>
      <p:sp>
        <p:nvSpPr>
          <p:cNvPr id="5" name="Ορθογώνιο: Στρογγύλεμα γωνιών 4">
            <a:extLst>
              <a:ext uri="{FF2B5EF4-FFF2-40B4-BE49-F238E27FC236}">
                <a16:creationId xmlns:a16="http://schemas.microsoft.com/office/drawing/2014/main" id="{F37E337D-393B-597C-5AC9-750A1983EA07}"/>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πόλη </a:t>
            </a:r>
          </a:p>
        </p:txBody>
      </p:sp>
      <p:sp>
        <p:nvSpPr>
          <p:cNvPr id="6" name="Ορθογώνιο: Στρογγύλεμα γωνιών 5">
            <a:extLst>
              <a:ext uri="{FF2B5EF4-FFF2-40B4-BE49-F238E27FC236}">
                <a16:creationId xmlns:a16="http://schemas.microsoft.com/office/drawing/2014/main" id="{B092EC40-AEB3-EFC2-0245-6270DFB79344}"/>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πατρίδα</a:t>
            </a:r>
          </a:p>
        </p:txBody>
      </p:sp>
      <p:sp>
        <p:nvSpPr>
          <p:cNvPr id="7" name="Οβάλ 6">
            <a:extLst>
              <a:ext uri="{FF2B5EF4-FFF2-40B4-BE49-F238E27FC236}">
                <a16:creationId xmlns:a16="http://schemas.microsoft.com/office/drawing/2014/main" id="{0B9B6056-F7D6-B17F-E188-6A59DCCC233D}"/>
              </a:ext>
            </a:extLst>
          </p:cNvPr>
          <p:cNvSpPr/>
          <p:nvPr/>
        </p:nvSpPr>
        <p:spPr>
          <a:xfrm>
            <a:off x="4582886" y="5203369"/>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58931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12EB4-4FB6-07A3-F997-FD0AA46110D0}"/>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97C5618A-4ACB-3E20-58A9-304AAB3981E8}"/>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0A0A0A"/>
                </a:solidFill>
                <a:latin typeface="Google Sans"/>
              </a:rPr>
              <a:t>Το διαμέρισμα έχει δύο  ______.</a:t>
            </a:r>
            <a:endParaRPr lang="el-GR" sz="3600" dirty="0"/>
          </a:p>
        </p:txBody>
      </p:sp>
      <p:sp>
        <p:nvSpPr>
          <p:cNvPr id="3" name="Ορθογώνιο: Στρογγύλεμα γωνιών 2">
            <a:extLst>
              <a:ext uri="{FF2B5EF4-FFF2-40B4-BE49-F238E27FC236}">
                <a16:creationId xmlns:a16="http://schemas.microsoft.com/office/drawing/2014/main" id="{49013FF0-2E99-5071-EE7F-2BFA095B7238}"/>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κρεβατοκάμαρες </a:t>
            </a:r>
          </a:p>
        </p:txBody>
      </p:sp>
      <p:sp>
        <p:nvSpPr>
          <p:cNvPr id="4" name="Ορθογώνιο: Στρογγύλεμα γωνιών 3">
            <a:extLst>
              <a:ext uri="{FF2B5EF4-FFF2-40B4-BE49-F238E27FC236}">
                <a16:creationId xmlns:a16="http://schemas.microsoft.com/office/drawing/2014/main" id="{C8309162-8B03-5980-43EB-BC3FD7B5F4DC}"/>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σαλόνια </a:t>
            </a:r>
          </a:p>
        </p:txBody>
      </p:sp>
      <p:sp>
        <p:nvSpPr>
          <p:cNvPr id="5" name="Ορθογώνιο: Στρογγύλεμα γωνιών 4">
            <a:extLst>
              <a:ext uri="{FF2B5EF4-FFF2-40B4-BE49-F238E27FC236}">
                <a16:creationId xmlns:a16="http://schemas.microsoft.com/office/drawing/2014/main" id="{CCDD24C4-FC7A-6B89-12D9-89E94886349E}"/>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μπαλκόνια </a:t>
            </a:r>
          </a:p>
        </p:txBody>
      </p:sp>
      <p:sp>
        <p:nvSpPr>
          <p:cNvPr id="6" name="Ορθογώνιο: Στρογγύλεμα γωνιών 5">
            <a:extLst>
              <a:ext uri="{FF2B5EF4-FFF2-40B4-BE49-F238E27FC236}">
                <a16:creationId xmlns:a16="http://schemas.microsoft.com/office/drawing/2014/main" id="{7E211410-43ED-1F8A-E113-38CEB79BFD2C}"/>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κουζίνες</a:t>
            </a:r>
          </a:p>
        </p:txBody>
      </p:sp>
      <p:sp>
        <p:nvSpPr>
          <p:cNvPr id="7" name="Οβάλ 6">
            <a:extLst>
              <a:ext uri="{FF2B5EF4-FFF2-40B4-BE49-F238E27FC236}">
                <a16:creationId xmlns:a16="http://schemas.microsoft.com/office/drawing/2014/main" id="{D38F659F-1482-D3F5-8FA5-0549BF2C1483}"/>
              </a:ext>
            </a:extLst>
          </p:cNvPr>
          <p:cNvSpPr/>
          <p:nvPr/>
        </p:nvSpPr>
        <p:spPr>
          <a:xfrm>
            <a:off x="4582886" y="5203369"/>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323837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85B7A-F923-338E-4D69-386950B0A823}"/>
            </a:ext>
          </a:extLst>
        </p:cNvPr>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483ED3DD-204E-2C8E-D2DB-37AF402BBAC7}"/>
              </a:ext>
            </a:extLst>
          </p:cNvPr>
          <p:cNvSpPr/>
          <p:nvPr/>
        </p:nvSpPr>
        <p:spPr>
          <a:xfrm>
            <a:off x="598714" y="718457"/>
            <a:ext cx="9720943" cy="1752600"/>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0A0A0A"/>
                </a:solidFill>
                <a:latin typeface="Google Sans"/>
              </a:rPr>
              <a:t>Στο ______ υπάρχει ένας αναπαυτικός καναπές.</a:t>
            </a:r>
            <a:endParaRPr lang="el-GR" sz="3600" dirty="0"/>
          </a:p>
        </p:txBody>
      </p:sp>
      <p:sp>
        <p:nvSpPr>
          <p:cNvPr id="3" name="Ορθογώνιο: Στρογγύλεμα γωνιών 2">
            <a:extLst>
              <a:ext uri="{FF2B5EF4-FFF2-40B4-BE49-F238E27FC236}">
                <a16:creationId xmlns:a16="http://schemas.microsoft.com/office/drawing/2014/main" id="{E9C8A8B0-6CE1-4774-D4BD-696D0EC63A6F}"/>
              </a:ext>
            </a:extLst>
          </p:cNvPr>
          <p:cNvSpPr/>
          <p:nvPr/>
        </p:nvSpPr>
        <p:spPr>
          <a:xfrm>
            <a:off x="1306286" y="3341914"/>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 μπάνιο </a:t>
            </a:r>
          </a:p>
        </p:txBody>
      </p:sp>
      <p:sp>
        <p:nvSpPr>
          <p:cNvPr id="4" name="Ορθογώνιο: Στρογγύλεμα γωνιών 3">
            <a:extLst>
              <a:ext uri="{FF2B5EF4-FFF2-40B4-BE49-F238E27FC236}">
                <a16:creationId xmlns:a16="http://schemas.microsoft.com/office/drawing/2014/main" id="{602F1A69-BECE-EEFE-73AD-77A0EF6CA33B}"/>
              </a:ext>
            </a:extLst>
          </p:cNvPr>
          <p:cNvSpPr/>
          <p:nvPr/>
        </p:nvSpPr>
        <p:spPr>
          <a:xfrm>
            <a:off x="1415143" y="4637313"/>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 καθιστικό </a:t>
            </a:r>
          </a:p>
        </p:txBody>
      </p:sp>
      <p:sp>
        <p:nvSpPr>
          <p:cNvPr id="5" name="Ορθογώνιο: Στρογγύλεμα γωνιών 4">
            <a:extLst>
              <a:ext uri="{FF2B5EF4-FFF2-40B4-BE49-F238E27FC236}">
                <a16:creationId xmlns:a16="http://schemas.microsoft.com/office/drawing/2014/main" id="{55BE834D-AA14-42EC-6058-DC5D452B4B52}"/>
              </a:ext>
            </a:extLst>
          </p:cNvPr>
          <p:cNvSpPr/>
          <p:nvPr/>
        </p:nvSpPr>
        <p:spPr>
          <a:xfrm>
            <a:off x="6694713" y="4735287"/>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 γραφείο</a:t>
            </a:r>
          </a:p>
        </p:txBody>
      </p:sp>
      <p:sp>
        <p:nvSpPr>
          <p:cNvPr id="6" name="Ορθογώνιο: Στρογγύλεμα γωνιών 5">
            <a:extLst>
              <a:ext uri="{FF2B5EF4-FFF2-40B4-BE49-F238E27FC236}">
                <a16:creationId xmlns:a16="http://schemas.microsoft.com/office/drawing/2014/main" id="{9CD8DE2E-C86F-386F-7729-A22EFB77020D}"/>
              </a:ext>
            </a:extLst>
          </p:cNvPr>
          <p:cNvSpPr/>
          <p:nvPr/>
        </p:nvSpPr>
        <p:spPr>
          <a:xfrm>
            <a:off x="6694714" y="3341915"/>
            <a:ext cx="3026229" cy="104502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Β. μπαλκόνι</a:t>
            </a:r>
          </a:p>
        </p:txBody>
      </p:sp>
      <p:sp>
        <p:nvSpPr>
          <p:cNvPr id="7" name="Οβάλ 6">
            <a:extLst>
              <a:ext uri="{FF2B5EF4-FFF2-40B4-BE49-F238E27FC236}">
                <a16:creationId xmlns:a16="http://schemas.microsoft.com/office/drawing/2014/main" id="{A587E082-FCB1-3B2D-8B00-4592949A5D52}"/>
              </a:ext>
            </a:extLst>
          </p:cNvPr>
          <p:cNvSpPr/>
          <p:nvPr/>
        </p:nvSpPr>
        <p:spPr>
          <a:xfrm>
            <a:off x="4582886" y="5203369"/>
            <a:ext cx="2111827" cy="15348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Αιτιολόγησε !</a:t>
            </a:r>
          </a:p>
        </p:txBody>
      </p:sp>
    </p:spTree>
    <p:extLst>
      <p:ext uri="{BB962C8B-B14F-4D97-AF65-F5344CB8AC3E}">
        <p14:creationId xmlns:p14="http://schemas.microsoft.com/office/powerpoint/2010/main" val="400446647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1467</TotalTime>
  <Words>871</Words>
  <Application>Microsoft Office PowerPoint</Application>
  <PresentationFormat>Ευρεία οθόνη</PresentationFormat>
  <Paragraphs>181</Paragraphs>
  <Slides>33</Slides>
  <Notes>1</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33</vt:i4>
      </vt:variant>
    </vt:vector>
  </HeadingPairs>
  <TitlesOfParts>
    <vt:vector size="40" baseType="lpstr">
      <vt:lpstr>Aptos</vt:lpstr>
      <vt:lpstr>Aptos Display</vt:lpstr>
      <vt:lpstr>Arial</vt:lpstr>
      <vt:lpstr>Google Sans</vt:lpstr>
      <vt:lpstr>Lucida Grande</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Ελένη Χαραλάμπους</cp:lastModifiedBy>
  <cp:revision>219</cp:revision>
  <cp:lastPrinted>2025-03-10T05:24:13Z</cp:lastPrinted>
  <dcterms:created xsi:type="dcterms:W3CDTF">2025-02-12T05:42:48Z</dcterms:created>
  <dcterms:modified xsi:type="dcterms:W3CDTF">2026-05-26T05:13:25Z</dcterms:modified>
</cp:coreProperties>
</file>