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0" r:id="rId2"/>
    <p:sldId id="550" r:id="rId3"/>
    <p:sldId id="451" r:id="rId4"/>
    <p:sldId id="615" r:id="rId5"/>
    <p:sldId id="611" r:id="rId6"/>
    <p:sldId id="553" r:id="rId7"/>
    <p:sldId id="612" r:id="rId8"/>
    <p:sldId id="552" r:id="rId9"/>
    <p:sldId id="614" r:id="rId10"/>
    <p:sldId id="559" r:id="rId11"/>
    <p:sldId id="613" r:id="rId12"/>
    <p:sldId id="554" r:id="rId13"/>
    <p:sldId id="555" r:id="rId14"/>
    <p:sldId id="557" r:id="rId15"/>
    <p:sldId id="556" r:id="rId16"/>
    <p:sldId id="558" r:id="rId17"/>
    <p:sldId id="440" r:id="rId18"/>
    <p:sldId id="281" r:id="rId19"/>
    <p:sldId id="277" r:id="rId20"/>
    <p:sldId id="275" r:id="rId21"/>
    <p:sldId id="282" r:id="rId22"/>
    <p:sldId id="283" r:id="rId23"/>
    <p:sldId id="284" r:id="rId24"/>
    <p:sldId id="285" r:id="rId25"/>
    <p:sldId id="548" r:id="rId26"/>
    <p:sldId id="549" r:id="rId27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05/27/2026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62. Θεματικός κύκλος 3: Διαμονή και κατοικία _ Πρέπει _ Μπορεί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E08D8C-229C-9164-9295-DFC62FDA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31" y="843677"/>
            <a:ext cx="5150183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έλεις να βοηθήσεις όλα τα ζώα  να είναι ευτυχισμένα.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Φτιάξε μια 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αφίσα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poster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για τη φροντίδα των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κατοικιδίων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Στην αφίσα σου πρέπει: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 γράψεις έναν τίτλο (π.χ. </a:t>
            </a:r>
            <a:r>
              <a:rPr kumimoji="0" lang="el-GR" altLang="el-GR" sz="2400" b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Αγαπάμε τα ζώα!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).</a:t>
            </a:r>
          </a:p>
          <a:p>
            <a:pPr lvl="0">
              <a:buFontTx/>
              <a:buAutoNum type="arabicPeriod" startAt="2"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 χρησιμοποιήσεις 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 προτάσεις με το "πρέπει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"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 κάνεις μια ωραία 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ζωγραφιά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με ένα παιδάκι 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και το κατοικίδιό του.</a:t>
            </a:r>
          </a:p>
        </p:txBody>
      </p:sp>
      <p:pic>
        <p:nvPicPr>
          <p:cNvPr id="4099" name="Picture 3" descr="Children's Pet Care A Joyful Scene of Kids Dogs and Cats ...">
            <a:extLst>
              <a:ext uri="{FF2B5EF4-FFF2-40B4-BE49-F238E27FC236}">
                <a16:creationId xmlns:a16="http://schemas.microsoft.com/office/drawing/2014/main" id="{220C3395-68E5-EC64-A94E-027971EA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4239986"/>
            <a:ext cx="55843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9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88E0-0586-C83B-DFE7-B25EA645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D6639A7-3E4A-A590-8E02-20E9C203FC0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E858716-7D4D-4FD4-962D-834AAD519F1B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Απάντησε!</a:t>
            </a:r>
          </a:p>
        </p:txBody>
      </p:sp>
      <p:pic>
        <p:nvPicPr>
          <p:cNvPr id="6146" name="Picture 2" descr="vector illustration of two students talking 12576720 Vector Art at ...">
            <a:extLst>
              <a:ext uri="{FF2B5EF4-FFF2-40B4-BE49-F238E27FC236}">
                <a16:creationId xmlns:a16="http://schemas.microsoft.com/office/drawing/2014/main" id="{BEF024D2-1290-13C3-BC32-AAA92025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" y="3058885"/>
            <a:ext cx="2626309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4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5D47E0C1-13AD-C8BF-7F11-071017E4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82CE3CB9-0933-C2A1-3EF8-D545AF109A8B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9DC6B59D-1238-1159-1802-6462F4326E5A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8" descr="Κηπουρός Καρτούν Κλαδεύει Ένα Δέντρο Άνθρωπος Που Εργάζεται Στον Κήπο  Διάνυσμα από ©deniscristo 401256186">
            <a:extLst>
              <a:ext uri="{FF2B5EF4-FFF2-40B4-BE49-F238E27FC236}">
                <a16:creationId xmlns:a16="http://schemas.microsoft.com/office/drawing/2014/main" id="{84FF4185-E3B1-64C3-F443-8687F588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43" y="3429000"/>
            <a:ext cx="3387114" cy="2925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0043B8F-71CC-80B8-74C4-F381DF83D308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καθαρίζω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15799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3A765-0CF5-F8D5-14A0-1285D570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85EB6B88-4DA5-0DA8-77A1-734B0263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F85503A8-B638-5572-6413-CF08FACDBE7E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E671D753-E526-0F3A-3045-2E8AE822298E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16" descr="μητέρα και παιδιά που χειρίζονται το: Vector στοκ (χωρίς δικαιώματα)  2645288859 | Shutterstock">
            <a:extLst>
              <a:ext uri="{FF2B5EF4-FFF2-40B4-BE49-F238E27FC236}">
                <a16:creationId xmlns:a16="http://schemas.microsoft.com/office/drawing/2014/main" id="{B857A3D9-C48D-528F-2F34-D11DE6AD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39" y="3954037"/>
            <a:ext cx="2970517" cy="235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AC47F28-4EA1-D60E-6E90-81390CEE3B0E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βάζω </a:t>
            </a:r>
            <a:r>
              <a:rPr lang="el-GR" dirty="0">
                <a:sym typeface="Wingdings" panose="05000000000000000000" pitchFamily="2" charset="2"/>
              </a:rPr>
              <a:t> βάλω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0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CAFE-7E4A-24FA-8194-BDB3D5319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29B93CA1-5777-1F2B-90EB-FD166D31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FAAE669-238A-A28D-DC1F-FDBE3C37AF5A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0841451D-59CF-1009-1D80-A27D683569BC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12" descr="Σχέδιο κινουμένων σχεδίων με ένα μικρό κορίτσι που στρώνει το κρεβάτι  Διανυσματική απεικόνιση - εικονογραφία από καθημερινά, εσωτερικό: 201041342">
            <a:extLst>
              <a:ext uri="{FF2B5EF4-FFF2-40B4-BE49-F238E27FC236}">
                <a16:creationId xmlns:a16="http://schemas.microsoft.com/office/drawing/2014/main" id="{5D686F29-246E-2060-10F2-4C7FF489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23" y="3071132"/>
            <a:ext cx="2839834" cy="3225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BB0A469-478A-2629-A3F3-4F3AF2FE5D93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στρώνω </a:t>
            </a:r>
            <a:r>
              <a:rPr lang="el-GR" dirty="0">
                <a:sym typeface="Wingdings" panose="05000000000000000000" pitchFamily="2" charset="2"/>
              </a:rPr>
              <a:t> στρώσω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03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5B04-02FE-F549-7FE0-D7DBD162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9FF31D27-F130-7C73-772F-BA4556CC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107CBFE4-E80A-2FE8-5FEC-E12A873265AF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C3502B8-DA79-F74F-00F0-7AB64EAD56AB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4" name="Picture 10" descr="Παιδί δωμάτιο διάνυσμα καρτούν εικονογράφηση παιδί αγόρι εσωτερικά έπιπλα  και τα παιχνίδια υπόβαθρο κρεβατοκάμαρων Διάνυσμα από ©vectorpouch 193984166">
            <a:extLst>
              <a:ext uri="{FF2B5EF4-FFF2-40B4-BE49-F238E27FC236}">
                <a16:creationId xmlns:a16="http://schemas.microsoft.com/office/drawing/2014/main" id="{FD4A7AA0-03AF-136F-FD2D-31D0F5A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5" y="3524227"/>
            <a:ext cx="3069771" cy="2800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9420758-A478-158C-7D81-65E4D5749969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καθαρίζω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καθαρίσω</a:t>
            </a:r>
          </a:p>
        </p:txBody>
      </p:sp>
    </p:spTree>
    <p:extLst>
      <p:ext uri="{BB962C8B-B14F-4D97-AF65-F5344CB8AC3E}">
        <p14:creationId xmlns:p14="http://schemas.microsoft.com/office/powerpoint/2010/main" val="16393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C1A5-856B-139A-406E-4517D239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7 School Two Kids Talking Stock Illustrations, Vectors &amp; Clipart ...">
            <a:extLst>
              <a:ext uri="{FF2B5EF4-FFF2-40B4-BE49-F238E27FC236}">
                <a16:creationId xmlns:a16="http://schemas.microsoft.com/office/drawing/2014/main" id="{8748DC9B-A115-AFCD-3ECE-77018C7D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831646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C17D85F2-BFBF-1F16-E59B-9431207CD8BF}"/>
              </a:ext>
            </a:extLst>
          </p:cNvPr>
          <p:cNvSpPr/>
          <p:nvPr/>
        </p:nvSpPr>
        <p:spPr>
          <a:xfrm>
            <a:off x="576943" y="67491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Τι θα κάνεις το απόγευμα;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7A691201-CCCB-6501-F9F6-3AB9C7FDBF5D}"/>
              </a:ext>
            </a:extLst>
          </p:cNvPr>
          <p:cNvSpPr/>
          <p:nvPr/>
        </p:nvSpPr>
        <p:spPr>
          <a:xfrm>
            <a:off x="6096000" y="349704"/>
            <a:ext cx="3363686" cy="34398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Μπορεί να  ____________________.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660B3A3-0332-EBFD-C012-4BF4B1B6D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38" y="3609104"/>
            <a:ext cx="3015329" cy="2345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D7383FF-6D42-F76A-1FB7-2CC1E3906E7B}"/>
              </a:ext>
            </a:extLst>
          </p:cNvPr>
          <p:cNvSpPr/>
          <p:nvPr/>
        </p:nvSpPr>
        <p:spPr>
          <a:xfrm>
            <a:off x="7968343" y="6074229"/>
            <a:ext cx="4223657" cy="587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βγάζω </a:t>
            </a:r>
            <a:r>
              <a:rPr lang="el-GR" dirty="0">
                <a:sym typeface="Wingdings" panose="05000000000000000000" pitchFamily="2" charset="2"/>
              </a:rPr>
              <a:t> βγάλω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88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B4561B5-24D9-1569-F255-B6157D6B63C7}"/>
              </a:ext>
            </a:extLst>
          </p:cNvPr>
          <p:cNvSpPr/>
          <p:nvPr/>
        </p:nvSpPr>
        <p:spPr>
          <a:xfrm>
            <a:off x="8598876" y="-125081"/>
            <a:ext cx="3189516" cy="25497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Τι πρέπει να κάνουμε;</a:t>
            </a:r>
            <a:endParaRPr lang="el-CY" sz="36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9DD39BB-D344-048F-5196-7EBCF0D4DA66}"/>
              </a:ext>
            </a:extLst>
          </p:cNvPr>
          <p:cNvSpPr/>
          <p:nvPr/>
        </p:nvSpPr>
        <p:spPr>
          <a:xfrm>
            <a:off x="294384" y="266490"/>
            <a:ext cx="7598229" cy="40007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Πρέπει  να μη  μιλάς!</a:t>
            </a:r>
          </a:p>
          <a:p>
            <a:pPr algn="ctr"/>
            <a:r>
              <a:rPr lang="el-GR" sz="4000" dirty="0"/>
              <a:t>Πρέπει  να  γράφεις στο τετράδιό σου!</a:t>
            </a:r>
          </a:p>
          <a:p>
            <a:pPr algn="ctr"/>
            <a:r>
              <a:rPr lang="el-GR" sz="4000" dirty="0"/>
              <a:t>Πρέπει  να  ακούς  την καθηγήτριά σου!</a:t>
            </a:r>
          </a:p>
          <a:p>
            <a:pPr algn="ctr"/>
            <a:endParaRPr lang="el-CY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05" y="4395016"/>
            <a:ext cx="1962623" cy="1883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Παιδιά Αγαπούν Δασκάλα Τους Νεαροί Μαθητές Δείχνουν Εκτίμηση Στη Δασκάλα  Διάνυσμα από ©ayeletkeshet 467889712">
            <a:extLst>
              <a:ext uri="{FF2B5EF4-FFF2-40B4-BE49-F238E27FC236}">
                <a16:creationId xmlns:a16="http://schemas.microsoft.com/office/drawing/2014/main" id="{BBED9EA0-6C0C-8ECE-6D62-16CD87DFF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>
            <a:fillRect/>
          </a:stretch>
        </p:blipFill>
        <p:spPr bwMode="auto">
          <a:xfrm>
            <a:off x="8464063" y="3429000"/>
            <a:ext cx="3322550" cy="2955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C8CADADD-0C82-AB01-C0FB-96189C1D208D}"/>
              </a:ext>
            </a:extLst>
          </p:cNvPr>
          <p:cNvSpPr/>
          <p:nvPr/>
        </p:nvSpPr>
        <p:spPr>
          <a:xfrm>
            <a:off x="6530702" y="4906840"/>
            <a:ext cx="1644213" cy="8599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9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145" y="592015"/>
            <a:ext cx="5794131" cy="28369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b="1" dirty="0">
                <a:solidFill>
                  <a:srgbClr val="FF0000"/>
                </a:solidFill>
              </a:rPr>
              <a:t>Μπορεί</a:t>
            </a:r>
            <a:r>
              <a:rPr lang="el-GR" sz="8800" b="1" dirty="0">
                <a:solidFill>
                  <a:schemeClr val="tx1"/>
                </a:solidFill>
              </a:rPr>
              <a:t> να πάω!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04438" y="592015"/>
            <a:ext cx="5987562" cy="27390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b="1" dirty="0">
                <a:solidFill>
                  <a:srgbClr val="FF0000"/>
                </a:solidFill>
              </a:rPr>
              <a:t>Πρέπει</a:t>
            </a:r>
            <a:r>
              <a:rPr lang="el-GR" sz="8800" b="1" dirty="0">
                <a:solidFill>
                  <a:schemeClr val="tx1"/>
                </a:solidFill>
              </a:rPr>
              <a:t> να πάω!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σκεφτείτε Στοκ Εικονογραφήσεις, Vectors, &amp;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14" y="3953520"/>
            <a:ext cx="2746129" cy="23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Φανάρι με πράσινο φως διανυσματική απεικόνιση. εικονογραφία από χρώμα -  40533689">
            <a:extLst>
              <a:ext uri="{FF2B5EF4-FFF2-40B4-BE49-F238E27FC236}">
                <a16:creationId xmlns:a16="http://schemas.microsoft.com/office/drawing/2014/main" id="{3AD90A8E-16DB-88A6-6C2A-767044BE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64" y="43128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Thunderstorm and dark clouds on a rainy day | Premium Vector">
            <a:extLst>
              <a:ext uri="{FF2B5EF4-FFF2-40B4-BE49-F238E27FC236}">
                <a16:creationId xmlns:a16="http://schemas.microsoft.com/office/drawing/2014/main" id="{3734D29C-2358-C3BB-D812-C6D71E6C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7153"/>
            <a:ext cx="1992087" cy="1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Thinking Illustrations &amp; Vectors">
            <a:extLst>
              <a:ext uri="{FF2B5EF4-FFF2-40B4-BE49-F238E27FC236}">
                <a16:creationId xmlns:a16="http://schemas.microsoft.com/office/drawing/2014/main" id="{A1CDA32F-EB55-E708-9E79-E97A0BB0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3603171"/>
            <a:ext cx="4484914" cy="293207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FFD72AC1-BE8A-216B-A417-15E8D23715FD}"/>
              </a:ext>
            </a:extLst>
          </p:cNvPr>
          <p:cNvSpPr/>
          <p:nvPr/>
        </p:nvSpPr>
        <p:spPr>
          <a:xfrm>
            <a:off x="9241971" y="3679371"/>
            <a:ext cx="1992086" cy="5442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Μπορεί να βρέξει!</a:t>
            </a:r>
          </a:p>
        </p:txBody>
      </p:sp>
      <p:pic>
        <p:nvPicPr>
          <p:cNvPr id="1030" name="Picture 6" descr="Boy Cartoon Cute Thinking Stock Illustrations – 4,246 Boy Cartoon ...">
            <a:extLst>
              <a:ext uri="{FF2B5EF4-FFF2-40B4-BE49-F238E27FC236}">
                <a16:creationId xmlns:a16="http://schemas.microsoft.com/office/drawing/2014/main" id="{4896F19B-5E70-3452-B952-3432AEBF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7" y="2558143"/>
            <a:ext cx="4321963" cy="397710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CFB3FB44-9F04-A78F-F71A-05B0ABDA43FA}"/>
              </a:ext>
            </a:extLst>
          </p:cNvPr>
          <p:cNvSpPr/>
          <p:nvPr/>
        </p:nvSpPr>
        <p:spPr>
          <a:xfrm>
            <a:off x="2721427" y="2830285"/>
            <a:ext cx="1992086" cy="11212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Πρέπει να  πάρουμε ομπρέλα!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5F30C1B-7E2C-CA67-7183-4F58374C6F7F}"/>
              </a:ext>
            </a:extLst>
          </p:cNvPr>
          <p:cNvSpPr/>
          <p:nvPr/>
        </p:nvSpPr>
        <p:spPr>
          <a:xfrm>
            <a:off x="130085" y="5069210"/>
            <a:ext cx="1807572" cy="8308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σήμερα</a:t>
            </a:r>
          </a:p>
        </p:txBody>
      </p:sp>
      <p:pic>
        <p:nvPicPr>
          <p:cNvPr id="4" name="Picture 2" descr="Vector Εικονογράφηση Του Φθινοπώρου Παιδιά Διάνυσμα από ©helime_demirci  221111804">
            <a:extLst>
              <a:ext uri="{FF2B5EF4-FFF2-40B4-BE49-F238E27FC236}">
                <a16:creationId xmlns:a16="http://schemas.microsoft.com/office/drawing/2014/main" id="{D5847B0C-3783-F6E9-43F2-4B151936E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8"/>
          <a:stretch>
            <a:fillRect/>
          </a:stretch>
        </p:blipFill>
        <p:spPr bwMode="auto">
          <a:xfrm>
            <a:off x="2318657" y="246551"/>
            <a:ext cx="2438400" cy="15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6291DB6-764F-B383-8416-0F1A8CA2F819}"/>
              </a:ext>
            </a:extLst>
          </p:cNvPr>
          <p:cNvSpPr/>
          <p:nvPr/>
        </p:nvSpPr>
        <p:spPr>
          <a:xfrm>
            <a:off x="3450769" y="1950553"/>
            <a:ext cx="2612573" cy="465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φθινόπωρο </a:t>
            </a:r>
          </a:p>
        </p:txBody>
      </p:sp>
      <p:pic>
        <p:nvPicPr>
          <p:cNvPr id="8" name="Picture 6" descr="Boy Cartoon Cute Thinking Stock Illustrations – 4,246 Boy Cartoon ...">
            <a:extLst>
              <a:ext uri="{FF2B5EF4-FFF2-40B4-BE49-F238E27FC236}">
                <a16:creationId xmlns:a16="http://schemas.microsoft.com/office/drawing/2014/main" id="{C8980EEE-D3FC-D5E9-BE9C-982EFDCF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87" y="322751"/>
            <a:ext cx="3572269" cy="26163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A0C1A698-ECB5-A6D2-8FF3-309615AF77A1}"/>
              </a:ext>
            </a:extLst>
          </p:cNvPr>
          <p:cNvSpPr/>
          <p:nvPr/>
        </p:nvSpPr>
        <p:spPr>
          <a:xfrm>
            <a:off x="7881257" y="299698"/>
            <a:ext cx="1992086" cy="11212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Πρέπει να  παίρνουμε ομπρέλα!</a:t>
            </a:r>
          </a:p>
        </p:txBody>
      </p:sp>
      <p:pic>
        <p:nvPicPr>
          <p:cNvPr id="11" name="Picture 4" descr="Μηνες Φθινοπωρου">
            <a:extLst>
              <a:ext uri="{FF2B5EF4-FFF2-40B4-BE49-F238E27FC236}">
                <a16:creationId xmlns:a16="http://schemas.microsoft.com/office/drawing/2014/main" id="{85BEC4ED-7DFE-A052-1DCD-17385DF8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27" y="249362"/>
            <a:ext cx="2543175" cy="15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8DD80E7-2C2F-EF0D-B402-7037953A591A}"/>
              </a:ext>
            </a:extLst>
          </p:cNvPr>
          <p:cNvSpPr/>
          <p:nvPr/>
        </p:nvSpPr>
        <p:spPr>
          <a:xfrm>
            <a:off x="10755086" y="860312"/>
            <a:ext cx="1436914" cy="5606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Βρέχει! </a:t>
            </a:r>
          </a:p>
        </p:txBody>
      </p:sp>
    </p:spTree>
    <p:extLst>
      <p:ext uri="{BB962C8B-B14F-4D97-AF65-F5344CB8AC3E}">
        <p14:creationId xmlns:p14="http://schemas.microsoft.com/office/powerpoint/2010/main" val="253762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0"/>
            <a:ext cx="5560241" cy="6725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852" y="5389733"/>
            <a:ext cx="2683125" cy="1107733"/>
          </a:xfrm>
          <a:prstGeom prst="rect">
            <a:avLst/>
          </a:prstGeom>
        </p:spPr>
      </p:pic>
      <p:pic>
        <p:nvPicPr>
          <p:cNvPr id="1026" name="Picture 2" descr="διάβασε τη συνταγή Στοκ Εικονογραφήσεις, Vectors, &amp; Clipart – (518 Στοκ  Εικονογραφήσεις)">
            <a:extLst>
              <a:ext uri="{FF2B5EF4-FFF2-40B4-BE49-F238E27FC236}">
                <a16:creationId xmlns:a16="http://schemas.microsoft.com/office/drawing/2014/main" id="{E09998DC-676C-9D38-1B60-A080B5F5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20" y="750435"/>
            <a:ext cx="3246665" cy="39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5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734"/>
          <a:stretch/>
        </p:blipFill>
        <p:spPr>
          <a:xfrm>
            <a:off x="5065100" y="398585"/>
            <a:ext cx="6989153" cy="60637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5992" y="712177"/>
            <a:ext cx="3947746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</a:t>
            </a:r>
          </a:p>
          <a:p>
            <a:pPr algn="ctr"/>
            <a:r>
              <a:rPr lang="el-GR" sz="4000" dirty="0"/>
              <a:t>πάω στο πάρκο.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5991" y="712177"/>
            <a:ext cx="4879731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 φάω χάμπουργκερ.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74" y="641839"/>
            <a:ext cx="4524375" cy="54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5992" y="712177"/>
            <a:ext cx="3947746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 κοιμηθώ.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850"/>
          <a:stretch/>
        </p:blipFill>
        <p:spPr>
          <a:xfrm>
            <a:off x="7007469" y="712177"/>
            <a:ext cx="4132385" cy="51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2EFD-0E86-2DD0-3CE1-8AFB0CE6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5992" y="712177"/>
            <a:ext cx="5477608" cy="30948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Το απόγευμα  μπορεί να πιω  γάλα. Εσύ; </a:t>
            </a:r>
            <a:endParaRPr lang="en-US" sz="4000" dirty="0"/>
          </a:p>
        </p:txBody>
      </p:sp>
      <p:pic>
        <p:nvPicPr>
          <p:cNvPr id="6" name="Picture 2" descr="Μασκότ αγόρι, μαθητής. μασκότ του παιδιού στην 2D / 3D Μασκό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012466"/>
            <a:ext cx="2605210" cy="26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46" y="712177"/>
            <a:ext cx="4686300" cy="5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AD148D2-1DE0-33B3-B50B-9D03DCE8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10" y="300038"/>
            <a:ext cx="165735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CBC65F4-0B16-7E07-0C45-D2376A97670D}"/>
              </a:ext>
            </a:extLst>
          </p:cNvPr>
          <p:cNvSpPr/>
          <p:nvPr/>
        </p:nvSpPr>
        <p:spPr>
          <a:xfrm>
            <a:off x="5954486" y="1371600"/>
            <a:ext cx="3461657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διαβά</a:t>
            </a:r>
            <a:r>
              <a:rPr lang="el-GR" sz="3600" dirty="0">
                <a:solidFill>
                  <a:srgbClr val="FF0000"/>
                </a:solidFill>
              </a:rPr>
              <a:t>ζ</a:t>
            </a:r>
            <a:r>
              <a:rPr lang="el-GR" sz="3600" dirty="0">
                <a:solidFill>
                  <a:schemeClr val="tx1"/>
                </a:solidFill>
              </a:rPr>
              <a:t>ω</a:t>
            </a:r>
          </a:p>
        </p:txBody>
      </p:sp>
      <p:pic>
        <p:nvPicPr>
          <p:cNvPr id="3" name="Picture 2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2AE3CC-4AE7-C6CB-71FE-1D75DAFC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0" y="3293610"/>
            <a:ext cx="165735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8A8EAE95-BFCD-6ABC-35C9-565A3BD5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67" y="3429000"/>
            <a:ext cx="1657350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3EEA55A-8B93-3D59-911F-320318352F74}"/>
              </a:ext>
            </a:extLst>
          </p:cNvPr>
          <p:cNvSpPr/>
          <p:nvPr/>
        </p:nvSpPr>
        <p:spPr>
          <a:xfrm>
            <a:off x="2944585" y="3622563"/>
            <a:ext cx="3461657" cy="2094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tx1"/>
              </a:solidFill>
            </a:endParaRP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Τα απογεύματα </a:t>
            </a:r>
            <a:r>
              <a:rPr lang="el-GR" sz="3600" dirty="0">
                <a:solidFill>
                  <a:srgbClr val="FF0000"/>
                </a:solidFill>
              </a:rPr>
              <a:t>πρέπει να </a:t>
            </a:r>
            <a:r>
              <a:rPr lang="el-GR" sz="3600" dirty="0">
                <a:solidFill>
                  <a:schemeClr val="tx1"/>
                </a:solidFill>
              </a:rPr>
              <a:t>διαβά</a:t>
            </a:r>
            <a:r>
              <a:rPr lang="el-GR" sz="3600" dirty="0">
                <a:solidFill>
                  <a:srgbClr val="FF0000"/>
                </a:solidFill>
              </a:rPr>
              <a:t>ζ</a:t>
            </a:r>
            <a:r>
              <a:rPr lang="el-GR" sz="3600" dirty="0">
                <a:solidFill>
                  <a:schemeClr val="tx1"/>
                </a:solidFill>
              </a:rPr>
              <a:t>ω.</a:t>
            </a:r>
          </a:p>
          <a:p>
            <a:pPr algn="ctr"/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6D6DC02-BD69-4BD0-94A1-F7382B3B863A}"/>
              </a:ext>
            </a:extLst>
          </p:cNvPr>
          <p:cNvSpPr/>
          <p:nvPr/>
        </p:nvSpPr>
        <p:spPr>
          <a:xfrm>
            <a:off x="8534400" y="3622563"/>
            <a:ext cx="3461657" cy="2094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tx1"/>
              </a:solidFill>
            </a:endParaRP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Στις 5:00 </a:t>
            </a:r>
            <a:r>
              <a:rPr lang="el-GR" sz="3600" dirty="0">
                <a:solidFill>
                  <a:srgbClr val="FF0000"/>
                </a:solidFill>
              </a:rPr>
              <a:t>πρέπει να </a:t>
            </a:r>
            <a:r>
              <a:rPr lang="el-GR" sz="3600" dirty="0">
                <a:solidFill>
                  <a:schemeClr val="tx1"/>
                </a:solidFill>
              </a:rPr>
              <a:t>διαβά</a:t>
            </a:r>
            <a:r>
              <a:rPr lang="el-GR" sz="3600" dirty="0">
                <a:solidFill>
                  <a:srgbClr val="FF0000"/>
                </a:solidFill>
              </a:rPr>
              <a:t>σ</a:t>
            </a:r>
            <a:r>
              <a:rPr lang="el-GR" sz="3600" dirty="0">
                <a:solidFill>
                  <a:schemeClr val="tx1"/>
                </a:solidFill>
              </a:rPr>
              <a:t>ω.</a:t>
            </a:r>
          </a:p>
          <a:p>
            <a:pPr algn="ctr"/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venLabs_2026-03-04T03_35_4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F546FE10-A743-9D1D-DAED-386C12FB210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7675" y="1062038"/>
            <a:ext cx="406400" cy="406400"/>
          </a:xfr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F0639-FF22-68FD-727C-D38317CC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A5CA-86E9-89C3-EEA7-456CF2A8306F}"/>
              </a:ext>
            </a:extLst>
          </p:cNvPr>
          <p:cNvSpPr txBox="1"/>
          <p:nvPr/>
        </p:nvSpPr>
        <p:spPr>
          <a:xfrm>
            <a:off x="391885" y="120402"/>
            <a:ext cx="79139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Οι συμβουλές  ενός  κτηνιάτρου</a:t>
            </a:r>
          </a:p>
          <a:p>
            <a:r>
              <a:rPr lang="el-GR" sz="4800" dirty="0"/>
              <a:t> </a:t>
            </a:r>
          </a:p>
          <a:p>
            <a:r>
              <a:rPr lang="el-GR" sz="2800" dirty="0"/>
              <a:t>Πρέπει να δίνουμε στο κατοικίδιο υγιεινά ______. </a:t>
            </a:r>
          </a:p>
          <a:p>
            <a:r>
              <a:rPr lang="el-GR" sz="2800" dirty="0"/>
              <a:t>Πρέπει να ____________μαζί του.</a:t>
            </a:r>
          </a:p>
          <a:p>
            <a:r>
              <a:rPr lang="el-GR" sz="2800" dirty="0"/>
              <a:t>Πρέπει να κάνουμε τακτικές επισκέψεις στον____________.</a:t>
            </a:r>
          </a:p>
          <a:p>
            <a:r>
              <a:rPr lang="el-GR" sz="2800" dirty="0"/>
              <a:t>Πρέπει να __________τα μπολ του.</a:t>
            </a:r>
          </a:p>
          <a:p>
            <a:r>
              <a:rPr lang="el-GR" sz="2800" dirty="0"/>
              <a:t>Ο χώρος διαμονής του πρέπει να είναι πάντα ________.</a:t>
            </a:r>
          </a:p>
          <a:p>
            <a:r>
              <a:rPr lang="el-GR" sz="2800" dirty="0"/>
              <a:t>Πρέπει να βγάζουμε το κατοικίδιο _________κάθε μέρα.</a:t>
            </a:r>
          </a:p>
        </p:txBody>
      </p:sp>
      <p:pic>
        <p:nvPicPr>
          <p:cNvPr id="2050" name="Picture 2" descr="Veterinarian Office Stock Illustrations – 1,238 Veterinarian Office ...">
            <a:extLst>
              <a:ext uri="{FF2B5EF4-FFF2-40B4-BE49-F238E27FC236}">
                <a16:creationId xmlns:a16="http://schemas.microsoft.com/office/drawing/2014/main" id="{7C94601F-3E9C-0472-6D05-BF45DE55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3" y="1668916"/>
            <a:ext cx="2873829" cy="459037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evenLabs_2026-03-04T03_35_4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FB025691-E447-E60A-9D10-BB336A850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6047" y="3955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6E739-52FD-5A21-4A35-D1A825FC7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C6A112-C88D-490B-4EE5-63B44BC6B0D3}"/>
              </a:ext>
            </a:extLst>
          </p:cNvPr>
          <p:cNvSpPr txBox="1"/>
          <p:nvPr/>
        </p:nvSpPr>
        <p:spPr>
          <a:xfrm>
            <a:off x="391885" y="120402"/>
            <a:ext cx="791391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Οι συμβουλές  ενός  κτηνιάτρου</a:t>
            </a:r>
          </a:p>
          <a:p>
            <a:r>
              <a:rPr lang="el-GR" sz="4800" dirty="0"/>
              <a:t> </a:t>
            </a:r>
          </a:p>
          <a:p>
            <a:r>
              <a:rPr lang="el-GR" sz="2800" dirty="0"/>
              <a:t>1. Πρέπει να δίνουμε στο κατοικίδιο υγιεινά φαγητά. </a:t>
            </a:r>
          </a:p>
          <a:p>
            <a:r>
              <a:rPr lang="el-GR" sz="2800" dirty="0"/>
              <a:t>2. Πρέπει να παίζουμε μαζί του.</a:t>
            </a:r>
          </a:p>
          <a:p>
            <a:r>
              <a:rPr lang="el-GR" sz="2800" dirty="0"/>
              <a:t>3. Πρέπει να κάνουμε τακτικές επισκέψεις στον κτηνίατρο.</a:t>
            </a:r>
          </a:p>
          <a:p>
            <a:r>
              <a:rPr lang="el-GR" sz="2800" dirty="0"/>
              <a:t>4. Πρέπει να πλένουμε τα μπολ του.</a:t>
            </a:r>
          </a:p>
          <a:p>
            <a:r>
              <a:rPr lang="el-GR" sz="2800" dirty="0"/>
              <a:t>5. Ο χώρος διαμονής του πρέπει να είναι πάντα καθαρός.</a:t>
            </a:r>
          </a:p>
          <a:p>
            <a:r>
              <a:rPr lang="el-GR" sz="2800" dirty="0"/>
              <a:t>6. Πρέπει να βγάζουμε το κατοικίδιο βόλτα κάθε μέρα.</a:t>
            </a:r>
          </a:p>
        </p:txBody>
      </p:sp>
      <p:pic>
        <p:nvPicPr>
          <p:cNvPr id="2050" name="Picture 2" descr="Veterinarian Office Stock Illustrations – 1,238 Veterinarian Office ...">
            <a:extLst>
              <a:ext uri="{FF2B5EF4-FFF2-40B4-BE49-F238E27FC236}">
                <a16:creationId xmlns:a16="http://schemas.microsoft.com/office/drawing/2014/main" id="{5FD1AC12-0B34-0D28-5950-CACE92C2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65" y="499380"/>
            <a:ext cx="1905001" cy="15516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g Food Bowl Cartoon Icon Illustration Design 55893804 Vector ...">
            <a:extLst>
              <a:ext uri="{FF2B5EF4-FFF2-40B4-BE49-F238E27FC236}">
                <a16:creationId xmlns:a16="http://schemas.microsoft.com/office/drawing/2014/main" id="{55B9D078-7E5E-025A-3BF4-B4BFC44E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60" y="2397126"/>
            <a:ext cx="1564143" cy="16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g food, bag package and full dry food bowl. Pet meal. Package ...">
            <a:extLst>
              <a:ext uri="{FF2B5EF4-FFF2-40B4-BE49-F238E27FC236}">
                <a16:creationId xmlns:a16="http://schemas.microsoft.com/office/drawing/2014/main" id="{429A7A91-60B8-986D-2A72-443AB595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98" y="315683"/>
            <a:ext cx="248696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,000+ Boy Playing With Dog Stock Illustrations, Royalty-Free Vector ...">
            <a:extLst>
              <a:ext uri="{FF2B5EF4-FFF2-40B4-BE49-F238E27FC236}">
                <a16:creationId xmlns:a16="http://schemas.microsoft.com/office/drawing/2014/main" id="{6762A31E-64E4-9AC4-9385-1F12F153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65" y="49938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orable dog with dog house | Free Vector">
            <a:extLst>
              <a:ext uri="{FF2B5EF4-FFF2-40B4-BE49-F238E27FC236}">
                <a16:creationId xmlns:a16="http://schemas.microsoft.com/office/drawing/2014/main" id="{84D43B6F-D6E8-B691-C2B8-346DA3C1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03" y="3213555"/>
            <a:ext cx="1999786" cy="14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7,796 Cartoon Child Walking Dog Royalty-Free Images, Stock ...">
            <a:extLst>
              <a:ext uri="{FF2B5EF4-FFF2-40B4-BE49-F238E27FC236}">
                <a16:creationId xmlns:a16="http://schemas.microsoft.com/office/drawing/2014/main" id="{F324A262-7B43-117F-0FD9-5188D522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97" y="4723665"/>
            <a:ext cx="2377068" cy="18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06EB976B-6F9B-ECC1-3197-73EDF3F4C732}"/>
              </a:ext>
            </a:extLst>
          </p:cNvPr>
          <p:cNvSpPr/>
          <p:nvPr/>
        </p:nvSpPr>
        <p:spPr>
          <a:xfrm>
            <a:off x="7338773" y="1666470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9D591E2B-2B21-18C4-2775-F3AB909795A8}"/>
              </a:ext>
            </a:extLst>
          </p:cNvPr>
          <p:cNvSpPr/>
          <p:nvPr/>
        </p:nvSpPr>
        <p:spPr>
          <a:xfrm>
            <a:off x="11279402" y="4191221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96F31D3-A8B4-1A08-1FFC-0A6F3BC57471}"/>
              </a:ext>
            </a:extLst>
          </p:cNvPr>
          <p:cNvSpPr/>
          <p:nvPr/>
        </p:nvSpPr>
        <p:spPr>
          <a:xfrm>
            <a:off x="9429622" y="3506665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C8C602F3-49C5-AF57-59B4-DE7C97917553}"/>
              </a:ext>
            </a:extLst>
          </p:cNvPr>
          <p:cNvSpPr/>
          <p:nvPr/>
        </p:nvSpPr>
        <p:spPr>
          <a:xfrm>
            <a:off x="11017496" y="1572270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7B3B682-BBAF-CCEF-6B52-04803AF76AFE}"/>
              </a:ext>
            </a:extLst>
          </p:cNvPr>
          <p:cNvSpPr/>
          <p:nvPr/>
        </p:nvSpPr>
        <p:spPr>
          <a:xfrm>
            <a:off x="9160080" y="1526966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E40141D-902F-1C7F-639B-241AB2475845}"/>
              </a:ext>
            </a:extLst>
          </p:cNvPr>
          <p:cNvSpPr/>
          <p:nvPr/>
        </p:nvSpPr>
        <p:spPr>
          <a:xfrm>
            <a:off x="10723505" y="5347950"/>
            <a:ext cx="587981" cy="523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4354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413</Words>
  <Application>Microsoft Office PowerPoint</Application>
  <PresentationFormat>Ευρεία οθόνη</PresentationFormat>
  <Paragraphs>91</Paragraphs>
  <Slides>26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199</cp:revision>
  <cp:lastPrinted>2025-03-10T05:24:13Z</cp:lastPrinted>
  <dcterms:created xsi:type="dcterms:W3CDTF">2025-02-12T05:42:48Z</dcterms:created>
  <dcterms:modified xsi:type="dcterms:W3CDTF">2026-05-27T02:48:55Z</dcterms:modified>
</cp:coreProperties>
</file>