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33"/>
  </p:notesMasterIdLst>
  <p:sldIdLst>
    <p:sldId id="256" r:id="rId2"/>
    <p:sldId id="257" r:id="rId3"/>
    <p:sldId id="258" r:id="rId4"/>
    <p:sldId id="260" r:id="rId5"/>
    <p:sldId id="263" r:id="rId6"/>
    <p:sldId id="259" r:id="rId7"/>
    <p:sldId id="261" r:id="rId8"/>
    <p:sldId id="264" r:id="rId9"/>
    <p:sldId id="262" r:id="rId10"/>
    <p:sldId id="265" r:id="rId11"/>
    <p:sldId id="266" r:id="rId12"/>
    <p:sldId id="267" r:id="rId13"/>
    <p:sldId id="269" r:id="rId14"/>
    <p:sldId id="268" r:id="rId15"/>
    <p:sldId id="287" r:id="rId16"/>
    <p:sldId id="270" r:id="rId17"/>
    <p:sldId id="289" r:id="rId18"/>
    <p:sldId id="272" r:id="rId19"/>
    <p:sldId id="273" r:id="rId20"/>
    <p:sldId id="274" r:id="rId21"/>
    <p:sldId id="288" r:id="rId22"/>
    <p:sldId id="275" r:id="rId23"/>
    <p:sldId id="276" r:id="rId24"/>
    <p:sldId id="277" r:id="rId25"/>
    <p:sldId id="278" r:id="rId26"/>
    <p:sldId id="279" r:id="rId27"/>
    <p:sldId id="280" r:id="rId28"/>
    <p:sldId id="281" r:id="rId29"/>
    <p:sldId id="282" r:id="rId30"/>
    <p:sldId id="283" r:id="rId31"/>
    <p:sldId id="285" r:id="rId32"/>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8FFAE9-B742-4184-AD17-4B0501EDD060}" v="3338" dt="2025-03-18T23:54:56.107"/>
    <p1510:client id="{73E6DC3C-D2C6-42A4-B6F8-70C8D1E4EB20}" v="38" dt="2025-03-20T08:55:23.991"/>
    <p1510:client id="{849CD9B2-F053-4166-83F8-E68693734AAF}" v="179" dt="2025-03-20T11:52:51.158"/>
    <p1510:client id="{AF3B6AA2-BD9C-4814-9E02-C7AD5D3E3C30}" v="504" dt="2025-03-20T12:44:21.093"/>
  </p1510:revLst>
</p1510:revInfo>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77" autoAdjust="0"/>
    <p:restoredTop sz="94660"/>
  </p:normalViewPr>
  <p:slideViewPr>
    <p:cSldViewPr snapToGrid="0">
      <p:cViewPr varScale="1">
        <p:scale>
          <a:sx n="59" d="100"/>
          <a:sy n="59" d="100"/>
        </p:scale>
        <p:origin x="980" y="52"/>
      </p:cViewPr>
      <p:guideLst/>
    </p:cSldViewPr>
  </p:slideViewPr>
  <p:notesTextViewPr>
    <p:cViewPr>
      <p:scale>
        <a:sx n="1" d="1"/>
        <a:sy n="1" d="1"/>
      </p:scale>
      <p:origin x="0" y="0"/>
    </p:cViewPr>
  </p:notesTextViewPr>
  <p:notesViewPr>
    <p:cSldViewPr snapToGrid="0">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Νικόλαος Θεοδωρόπουλος" clId="Web-{64DC5662-4849-4106-85A7-F77E21390042}"/>
    <pc:docChg chg="modSld">
      <pc:chgData name="Νικόλαος Θεοδωρόπουλος" userId="" providerId="" clId="Web-{64DC5662-4849-4106-85A7-F77E21390042}" dt="2024-04-07T14:43:28.745" v="3" actId="1076"/>
      <pc:docMkLst>
        <pc:docMk/>
      </pc:docMkLst>
      <pc:sldChg chg="addSp delSp modSp">
        <pc:chgData name="Νικόλαος Θεοδωρόπουλος" userId="" providerId="" clId="Web-{64DC5662-4849-4106-85A7-F77E21390042}" dt="2024-04-07T14:43:28.745" v="3" actId="1076"/>
        <pc:sldMkLst>
          <pc:docMk/>
          <pc:sldMk cId="1523638209" sldId="256"/>
        </pc:sldMkLst>
        <pc:picChg chg="add del mod">
          <ac:chgData name="Νικόλαος Θεοδωρόπουλος" userId="" providerId="" clId="Web-{64DC5662-4849-4106-85A7-F77E21390042}" dt="2024-04-07T14:43:28.745" v="3" actId="1076"/>
          <ac:picMkLst>
            <pc:docMk/>
            <pc:sldMk cId="1523638209" sldId="256"/>
            <ac:picMk id="5" creationId="{159CC3BF-F961-6134-F7E0-D9102921FF26}"/>
          </ac:picMkLst>
        </pc:picChg>
      </pc:sldChg>
    </pc:docChg>
  </pc:docChgLst>
  <pc:docChgLst>
    <pc:chgData name="ΟΛΥΜΠΙΑ ΚΑΛΟΓΙΑΝΝΙΔΟΥ" userId="XppRaRH8as8CtOFaL6tun71VdfZwvUmLyLbnzO7mCvY=" providerId="None" clId="Web-{488FFAE9-B742-4184-AD17-4B0501EDD060}"/>
    <pc:docChg chg="addSld modSld">
      <pc:chgData name="ΟΛΥΜΠΙΑ ΚΑΛΟΓΙΑΝΝΙΔΟΥ" userId="XppRaRH8as8CtOFaL6tun71VdfZwvUmLyLbnzO7mCvY=" providerId="None" clId="Web-{488FFAE9-B742-4184-AD17-4B0501EDD060}" dt="2025-03-18T23:54:55.388" v="3312" actId="20577"/>
      <pc:docMkLst>
        <pc:docMk/>
      </pc:docMkLst>
      <pc:sldChg chg="modSp add">
        <pc:chgData name="ΟΛΥΜΠΙΑ ΚΑΛΟΓΙΑΝΝΙΔΟΥ" userId="XppRaRH8as8CtOFaL6tun71VdfZwvUmLyLbnzO7mCvY=" providerId="None" clId="Web-{488FFAE9-B742-4184-AD17-4B0501EDD060}" dt="2025-03-18T22:24:44.815" v="25" actId="20577"/>
        <pc:sldMkLst>
          <pc:docMk/>
          <pc:sldMk cId="1523638209" sldId="256"/>
        </pc:sldMkLst>
        <pc:spChg chg="mod">
          <ac:chgData name="ΟΛΥΜΠΙΑ ΚΑΛΟΓΙΑΝΝΙΔΟΥ" userId="XppRaRH8as8CtOFaL6tun71VdfZwvUmLyLbnzO7mCvY=" providerId="None" clId="Web-{488FFAE9-B742-4184-AD17-4B0501EDD060}" dt="2025-03-18T22:24:44.815" v="25" actId="20577"/>
          <ac:spMkLst>
            <pc:docMk/>
            <pc:sldMk cId="1523638209" sldId="256"/>
            <ac:spMk id="2" creationId="{3F372FE9-D118-4C70-AC2C-6BD7E312B87C}"/>
          </ac:spMkLst>
        </pc:spChg>
      </pc:sldChg>
      <pc:sldChg chg="modSp">
        <pc:chgData name="ΟΛΥΜΠΙΑ ΚΑΛΟΓΙΑΝΝΙΔΟΥ" userId="XppRaRH8as8CtOFaL6tun71VdfZwvUmLyLbnzO7mCvY=" providerId="None" clId="Web-{488FFAE9-B742-4184-AD17-4B0501EDD060}" dt="2025-03-18T22:33:04.648" v="245" actId="20577"/>
        <pc:sldMkLst>
          <pc:docMk/>
          <pc:sldMk cId="5334685" sldId="258"/>
        </pc:sldMkLst>
        <pc:spChg chg="mod">
          <ac:chgData name="ΟΛΥΜΠΙΑ ΚΑΛΟΓΙΑΝΝΙΔΟΥ" userId="XppRaRH8as8CtOFaL6tun71VdfZwvUmLyLbnzO7mCvY=" providerId="None" clId="Web-{488FFAE9-B742-4184-AD17-4B0501EDD060}" dt="2025-03-18T22:28:26.370" v="79" actId="20577"/>
          <ac:spMkLst>
            <pc:docMk/>
            <pc:sldMk cId="5334685" sldId="258"/>
            <ac:spMk id="2" creationId="{B660687B-6E6F-D3AE-A4B0-5410420BDCC9}"/>
          </ac:spMkLst>
        </pc:spChg>
        <pc:spChg chg="mod">
          <ac:chgData name="ΟΛΥΜΠΙΑ ΚΑΛΟΓΙΑΝΝΙΔΟΥ" userId="XppRaRH8as8CtOFaL6tun71VdfZwvUmLyLbnzO7mCvY=" providerId="None" clId="Web-{488FFAE9-B742-4184-AD17-4B0501EDD060}" dt="2025-03-18T22:33:04.648" v="245" actId="20577"/>
          <ac:spMkLst>
            <pc:docMk/>
            <pc:sldMk cId="5334685" sldId="258"/>
            <ac:spMk id="3" creationId="{7CA54F98-E0C1-9077-233C-E28374A25611}"/>
          </ac:spMkLst>
        </pc:spChg>
      </pc:sldChg>
      <pc:sldChg chg="modSp new">
        <pc:chgData name="ΟΛΥΜΠΙΑ ΚΑΛΟΓΙΑΝΝΙΔΟΥ" userId="XppRaRH8as8CtOFaL6tun71VdfZwvUmLyLbnzO7mCvY=" providerId="None" clId="Web-{488FFAE9-B742-4184-AD17-4B0501EDD060}" dt="2025-03-18T22:38:06.127" v="439" actId="20577"/>
        <pc:sldMkLst>
          <pc:docMk/>
          <pc:sldMk cId="3524008208" sldId="259"/>
        </pc:sldMkLst>
        <pc:spChg chg="mod">
          <ac:chgData name="ΟΛΥΜΠΙΑ ΚΑΛΟΓΙΑΝΝΙΔΟΥ" userId="XppRaRH8as8CtOFaL6tun71VdfZwvUmLyLbnzO7mCvY=" providerId="None" clId="Web-{488FFAE9-B742-4184-AD17-4B0501EDD060}" dt="2025-03-18T22:33:46.352" v="263" actId="20577"/>
          <ac:spMkLst>
            <pc:docMk/>
            <pc:sldMk cId="3524008208" sldId="259"/>
            <ac:spMk id="2" creationId="{E460EAF5-AF08-0BF6-86DC-1ED8979561DB}"/>
          </ac:spMkLst>
        </pc:spChg>
        <pc:spChg chg="mod">
          <ac:chgData name="ΟΛΥΜΠΙΑ ΚΑΛΟΓΙΑΝΝΙΔΟΥ" userId="XppRaRH8as8CtOFaL6tun71VdfZwvUmLyLbnzO7mCvY=" providerId="None" clId="Web-{488FFAE9-B742-4184-AD17-4B0501EDD060}" dt="2025-03-18T22:38:06.127" v="439" actId="20577"/>
          <ac:spMkLst>
            <pc:docMk/>
            <pc:sldMk cId="3524008208" sldId="259"/>
            <ac:spMk id="3" creationId="{329B4ABC-9975-81A3-FF2E-213EB47B0C63}"/>
          </ac:spMkLst>
        </pc:spChg>
      </pc:sldChg>
      <pc:sldChg chg="modSp new">
        <pc:chgData name="ΟΛΥΜΠΙΑ ΚΑΛΟΓΙΑΝΝΙΔΟΥ" userId="XppRaRH8as8CtOFaL6tun71VdfZwvUmLyLbnzO7mCvY=" providerId="None" clId="Web-{488FFAE9-B742-4184-AD17-4B0501EDD060}" dt="2025-03-18T22:39:07.222" v="460" actId="20577"/>
        <pc:sldMkLst>
          <pc:docMk/>
          <pc:sldMk cId="674807353" sldId="260"/>
        </pc:sldMkLst>
        <pc:spChg chg="mod">
          <ac:chgData name="ΟΛΥΜΠΙΑ ΚΑΛΟΓΙΑΝΝΙΔΟΥ" userId="XppRaRH8as8CtOFaL6tun71VdfZwvUmLyLbnzO7mCvY=" providerId="None" clId="Web-{488FFAE9-B742-4184-AD17-4B0501EDD060}" dt="2025-03-18T22:39:07.222" v="460" actId="20577"/>
          <ac:spMkLst>
            <pc:docMk/>
            <pc:sldMk cId="674807353" sldId="260"/>
            <ac:spMk id="2" creationId="{E8CEC487-5358-C950-34CF-DCE25040F8EA}"/>
          </ac:spMkLst>
        </pc:spChg>
        <pc:spChg chg="mod">
          <ac:chgData name="ΟΛΥΜΠΙΑ ΚΑΛΟΓΙΑΝΝΙΔΟΥ" userId="XppRaRH8as8CtOFaL6tun71VdfZwvUmLyLbnzO7mCvY=" providerId="None" clId="Web-{488FFAE9-B742-4184-AD17-4B0501EDD060}" dt="2025-03-18T22:38:55.909" v="447" actId="20577"/>
          <ac:spMkLst>
            <pc:docMk/>
            <pc:sldMk cId="674807353" sldId="260"/>
            <ac:spMk id="3" creationId="{F1EDBECC-C2B5-A831-D999-A66CA9245AE7}"/>
          </ac:spMkLst>
        </pc:spChg>
      </pc:sldChg>
      <pc:sldChg chg="modSp new">
        <pc:chgData name="ΟΛΥΜΠΙΑ ΚΑΛΟΓΙΑΝΝΙΔΟΥ" userId="XppRaRH8as8CtOFaL6tun71VdfZwvUmLyLbnzO7mCvY=" providerId="None" clId="Web-{488FFAE9-B742-4184-AD17-4B0501EDD060}" dt="2025-03-18T22:40:17.412" v="482" actId="20577"/>
        <pc:sldMkLst>
          <pc:docMk/>
          <pc:sldMk cId="4047520875" sldId="261"/>
        </pc:sldMkLst>
        <pc:spChg chg="mod">
          <ac:chgData name="ΟΛΥΜΠΙΑ ΚΑΛΟΓΙΑΝΝΙΔΟΥ" userId="XppRaRH8as8CtOFaL6tun71VdfZwvUmLyLbnzO7mCvY=" providerId="None" clId="Web-{488FFAE9-B742-4184-AD17-4B0501EDD060}" dt="2025-03-18T22:39:18.051" v="474" actId="20577"/>
          <ac:spMkLst>
            <pc:docMk/>
            <pc:sldMk cId="4047520875" sldId="261"/>
            <ac:spMk id="2" creationId="{4D062AF5-C57D-01A0-E2F7-B85CC36A6962}"/>
          </ac:spMkLst>
        </pc:spChg>
        <pc:spChg chg="mod">
          <ac:chgData name="ΟΛΥΜΠΙΑ ΚΑΛΟΓΙΑΝΝΙΔΟΥ" userId="XppRaRH8as8CtOFaL6tun71VdfZwvUmLyLbnzO7mCvY=" providerId="None" clId="Web-{488FFAE9-B742-4184-AD17-4B0501EDD060}" dt="2025-03-18T22:40:17.412" v="482" actId="20577"/>
          <ac:spMkLst>
            <pc:docMk/>
            <pc:sldMk cId="4047520875" sldId="261"/>
            <ac:spMk id="3" creationId="{C71FF135-A449-9F72-75D1-AA0787DADD45}"/>
          </ac:spMkLst>
        </pc:spChg>
      </pc:sldChg>
      <pc:sldChg chg="modSp new">
        <pc:chgData name="ΟΛΥΜΠΙΑ ΚΑΛΟΓΙΑΝΝΙΔΟΥ" userId="XppRaRH8as8CtOFaL6tun71VdfZwvUmLyLbnzO7mCvY=" providerId="None" clId="Web-{488FFAE9-B742-4184-AD17-4B0501EDD060}" dt="2025-03-18T22:49:12.727" v="830" actId="20577"/>
        <pc:sldMkLst>
          <pc:docMk/>
          <pc:sldMk cId="3588209033" sldId="262"/>
        </pc:sldMkLst>
        <pc:spChg chg="mod">
          <ac:chgData name="ΟΛΥΜΠΙΑ ΚΑΛΟΓΙΑΝΝΙΔΟΥ" userId="XppRaRH8as8CtOFaL6tun71VdfZwvUmLyLbnzO7mCvY=" providerId="None" clId="Web-{488FFAE9-B742-4184-AD17-4B0501EDD060}" dt="2025-03-18T22:46:25.034" v="758" actId="20577"/>
          <ac:spMkLst>
            <pc:docMk/>
            <pc:sldMk cId="3588209033" sldId="262"/>
            <ac:spMk id="2" creationId="{187FBB41-825A-8903-E2E0-F42BE3DF7870}"/>
          </ac:spMkLst>
        </pc:spChg>
        <pc:spChg chg="mod">
          <ac:chgData name="ΟΛΥΜΠΙΑ ΚΑΛΟΓΙΑΝΝΙΔΟΥ" userId="XppRaRH8as8CtOFaL6tun71VdfZwvUmLyLbnzO7mCvY=" providerId="None" clId="Web-{488FFAE9-B742-4184-AD17-4B0501EDD060}" dt="2025-03-18T22:49:12.727" v="830" actId="20577"/>
          <ac:spMkLst>
            <pc:docMk/>
            <pc:sldMk cId="3588209033" sldId="262"/>
            <ac:spMk id="3" creationId="{E0DFD33D-58D5-FB49-AA74-55804BE22A87}"/>
          </ac:spMkLst>
        </pc:spChg>
      </pc:sldChg>
      <pc:sldChg chg="modSp new">
        <pc:chgData name="ΟΛΥΜΠΙΑ ΚΑΛΟΓΙΑΝΝΙΔΟΥ" userId="XppRaRH8as8CtOFaL6tun71VdfZwvUmLyLbnzO7mCvY=" providerId="None" clId="Web-{488FFAE9-B742-4184-AD17-4B0501EDD060}" dt="2025-03-18T22:56:34.445" v="1211" actId="20577"/>
        <pc:sldMkLst>
          <pc:docMk/>
          <pc:sldMk cId="2641624144" sldId="263"/>
        </pc:sldMkLst>
        <pc:spChg chg="mod">
          <ac:chgData name="ΟΛΥΜΠΙΑ ΚΑΛΟΓΙΑΝΝΙΔΟΥ" userId="XppRaRH8as8CtOFaL6tun71VdfZwvUmLyLbnzO7mCvY=" providerId="None" clId="Web-{488FFAE9-B742-4184-AD17-4B0501EDD060}" dt="2025-03-18T22:50:05.338" v="851" actId="20577"/>
          <ac:spMkLst>
            <pc:docMk/>
            <pc:sldMk cId="2641624144" sldId="263"/>
            <ac:spMk id="2" creationId="{8EAC787A-974F-1705-7850-55FCAB33EB4D}"/>
          </ac:spMkLst>
        </pc:spChg>
        <pc:spChg chg="mod">
          <ac:chgData name="ΟΛΥΜΠΙΑ ΚΑΛΟΓΙΑΝΝΙΔΟΥ" userId="XppRaRH8as8CtOFaL6tun71VdfZwvUmLyLbnzO7mCvY=" providerId="None" clId="Web-{488FFAE9-B742-4184-AD17-4B0501EDD060}" dt="2025-03-18T22:56:34.445" v="1211" actId="20577"/>
          <ac:spMkLst>
            <pc:docMk/>
            <pc:sldMk cId="2641624144" sldId="263"/>
            <ac:spMk id="3" creationId="{1E912882-5AEC-C3A9-C521-E2C66B90D9E2}"/>
          </ac:spMkLst>
        </pc:spChg>
      </pc:sldChg>
      <pc:sldChg chg="modSp new">
        <pc:chgData name="ΟΛΥΜΠΙΑ ΚΑΛΟΓΙΑΝΝΙΔΟΥ" userId="XppRaRH8as8CtOFaL6tun71VdfZwvUmLyLbnzO7mCvY=" providerId="None" clId="Web-{488FFAE9-B742-4184-AD17-4B0501EDD060}" dt="2025-03-18T23:04:30.889" v="1488" actId="20577"/>
        <pc:sldMkLst>
          <pc:docMk/>
          <pc:sldMk cId="4105190623" sldId="264"/>
        </pc:sldMkLst>
        <pc:spChg chg="mod">
          <ac:chgData name="ΟΛΥΜΠΙΑ ΚΑΛΟΓΙΑΝΝΙΔΟΥ" userId="XppRaRH8as8CtOFaL6tun71VdfZwvUmLyLbnzO7mCvY=" providerId="None" clId="Web-{488FFAE9-B742-4184-AD17-4B0501EDD060}" dt="2025-03-18T22:56:47.930" v="1225" actId="20577"/>
          <ac:spMkLst>
            <pc:docMk/>
            <pc:sldMk cId="4105190623" sldId="264"/>
            <ac:spMk id="2" creationId="{73AA2B1E-7C6F-E77A-BD35-75D11D0BC7DB}"/>
          </ac:spMkLst>
        </pc:spChg>
        <pc:spChg chg="mod">
          <ac:chgData name="ΟΛΥΜΠΙΑ ΚΑΛΟΓΙΑΝΝΙΔΟΥ" userId="XppRaRH8as8CtOFaL6tun71VdfZwvUmLyLbnzO7mCvY=" providerId="None" clId="Web-{488FFAE9-B742-4184-AD17-4B0501EDD060}" dt="2025-03-18T23:04:30.889" v="1488" actId="20577"/>
          <ac:spMkLst>
            <pc:docMk/>
            <pc:sldMk cId="4105190623" sldId="264"/>
            <ac:spMk id="3" creationId="{01F9801E-2DD8-2AF1-7858-DBD48F81F499}"/>
          </ac:spMkLst>
        </pc:spChg>
      </pc:sldChg>
      <pc:sldChg chg="modSp new">
        <pc:chgData name="ΟΛΥΜΠΙΑ ΚΑΛΟΓΙΑΝΝΙΔΟΥ" userId="XppRaRH8as8CtOFaL6tun71VdfZwvUmLyLbnzO7mCvY=" providerId="None" clId="Web-{488FFAE9-B742-4184-AD17-4B0501EDD060}" dt="2025-03-18T23:15:49.133" v="1720" actId="20577"/>
        <pc:sldMkLst>
          <pc:docMk/>
          <pc:sldMk cId="2417954124" sldId="265"/>
        </pc:sldMkLst>
        <pc:spChg chg="mod">
          <ac:chgData name="ΟΛΥΜΠΙΑ ΚΑΛΟΓΙΑΝΝΙΔΟΥ" userId="XppRaRH8as8CtOFaL6tun71VdfZwvUmLyLbnzO7mCvY=" providerId="None" clId="Web-{488FFAE9-B742-4184-AD17-4B0501EDD060}" dt="2025-03-18T23:15:49.133" v="1720" actId="20577"/>
          <ac:spMkLst>
            <pc:docMk/>
            <pc:sldMk cId="2417954124" sldId="265"/>
            <ac:spMk id="2" creationId="{09FF20D7-A288-0BFF-DBD6-9E901F665671}"/>
          </ac:spMkLst>
        </pc:spChg>
        <pc:spChg chg="mod">
          <ac:chgData name="ΟΛΥΜΠΙΑ ΚΑΛΟΓΙΑΝΝΙΔΟΥ" userId="XppRaRH8as8CtOFaL6tun71VdfZwvUmLyLbnzO7mCvY=" providerId="None" clId="Web-{488FFAE9-B742-4184-AD17-4B0501EDD060}" dt="2025-03-18T23:15:43.757" v="1714" actId="20577"/>
          <ac:spMkLst>
            <pc:docMk/>
            <pc:sldMk cId="2417954124" sldId="265"/>
            <ac:spMk id="3" creationId="{AF2FDFDD-50DC-8E05-2D3A-27ACF0989BFA}"/>
          </ac:spMkLst>
        </pc:spChg>
      </pc:sldChg>
      <pc:sldChg chg="modSp new">
        <pc:chgData name="ΟΛΥΜΠΙΑ ΚΑΛΟΓΙΑΝΝΙΔΟΥ" userId="XppRaRH8as8CtOFaL6tun71VdfZwvUmLyLbnzO7mCvY=" providerId="None" clId="Web-{488FFAE9-B742-4184-AD17-4B0501EDD060}" dt="2025-03-18T23:26:07.106" v="2083" actId="20577"/>
        <pc:sldMkLst>
          <pc:docMk/>
          <pc:sldMk cId="952600838" sldId="266"/>
        </pc:sldMkLst>
        <pc:spChg chg="mod">
          <ac:chgData name="ΟΛΥΜΠΙΑ ΚΑΛΟΓΙΑΝΝΙΔΟΥ" userId="XppRaRH8as8CtOFaL6tun71VdfZwvUmLyLbnzO7mCvY=" providerId="None" clId="Web-{488FFAE9-B742-4184-AD17-4B0501EDD060}" dt="2025-03-18T23:16:12.149" v="1755" actId="20577"/>
          <ac:spMkLst>
            <pc:docMk/>
            <pc:sldMk cId="952600838" sldId="266"/>
            <ac:spMk id="2" creationId="{4ADC3D69-31D2-6971-30BC-94A694698549}"/>
          </ac:spMkLst>
        </pc:spChg>
        <pc:spChg chg="mod">
          <ac:chgData name="ΟΛΥΜΠΙΑ ΚΑΛΟΓΙΑΝΝΙΔΟΥ" userId="XppRaRH8as8CtOFaL6tun71VdfZwvUmLyLbnzO7mCvY=" providerId="None" clId="Web-{488FFAE9-B742-4184-AD17-4B0501EDD060}" dt="2025-03-18T23:26:07.106" v="2083" actId="20577"/>
          <ac:spMkLst>
            <pc:docMk/>
            <pc:sldMk cId="952600838" sldId="266"/>
            <ac:spMk id="3" creationId="{DC21D9B0-E830-B414-25FD-B2D1F78B8A0C}"/>
          </ac:spMkLst>
        </pc:spChg>
      </pc:sldChg>
      <pc:sldChg chg="modSp new">
        <pc:chgData name="ΟΛΥΜΠΙΑ ΚΑΛΟΓΙΑΝΝΙΔΟΥ" userId="XppRaRH8as8CtOFaL6tun71VdfZwvUmLyLbnzO7mCvY=" providerId="None" clId="Web-{488FFAE9-B742-4184-AD17-4B0501EDD060}" dt="2025-03-18T23:28:12.033" v="2146" actId="20577"/>
        <pc:sldMkLst>
          <pc:docMk/>
          <pc:sldMk cId="3695841571" sldId="267"/>
        </pc:sldMkLst>
        <pc:spChg chg="mod">
          <ac:chgData name="ΟΛΥΜΠΙΑ ΚΑΛΟΓΙΑΝΝΙΔΟΥ" userId="XppRaRH8as8CtOFaL6tun71VdfZwvUmLyLbnzO7mCvY=" providerId="None" clId="Web-{488FFAE9-B742-4184-AD17-4B0501EDD060}" dt="2025-03-18T23:24:57.526" v="2057" actId="20577"/>
          <ac:spMkLst>
            <pc:docMk/>
            <pc:sldMk cId="3695841571" sldId="267"/>
            <ac:spMk id="2" creationId="{04C6AE45-306A-3ADE-CFF8-D5906DC06392}"/>
          </ac:spMkLst>
        </pc:spChg>
        <pc:spChg chg="mod">
          <ac:chgData name="ΟΛΥΜΠΙΑ ΚΑΛΟΓΙΑΝΝΙΔΟΥ" userId="XppRaRH8as8CtOFaL6tun71VdfZwvUmLyLbnzO7mCvY=" providerId="None" clId="Web-{488FFAE9-B742-4184-AD17-4B0501EDD060}" dt="2025-03-18T23:28:12.033" v="2146" actId="20577"/>
          <ac:spMkLst>
            <pc:docMk/>
            <pc:sldMk cId="3695841571" sldId="267"/>
            <ac:spMk id="3" creationId="{CA361357-611B-AA4F-A42C-AB3FF20B9E1D}"/>
          </ac:spMkLst>
        </pc:spChg>
      </pc:sldChg>
      <pc:sldChg chg="modSp new">
        <pc:chgData name="ΟΛΥΜΠΙΑ ΚΑΛΟΓΙΑΝΝΙΔΟΥ" userId="XppRaRH8as8CtOFaL6tun71VdfZwvUmLyLbnzO7mCvY=" providerId="None" clId="Web-{488FFAE9-B742-4184-AD17-4B0501EDD060}" dt="2025-03-18T23:30:54.116" v="2341" actId="20577"/>
        <pc:sldMkLst>
          <pc:docMk/>
          <pc:sldMk cId="69885286" sldId="268"/>
        </pc:sldMkLst>
        <pc:spChg chg="mod">
          <ac:chgData name="ΟΛΥΜΠΙΑ ΚΑΛΟΓΙΑΝΝΙΔΟΥ" userId="XppRaRH8as8CtOFaL6tun71VdfZwvUmLyLbnzO7mCvY=" providerId="None" clId="Web-{488FFAE9-B742-4184-AD17-4B0501EDD060}" dt="2025-03-18T23:28:27.158" v="2164" actId="20577"/>
          <ac:spMkLst>
            <pc:docMk/>
            <pc:sldMk cId="69885286" sldId="268"/>
            <ac:spMk id="2" creationId="{7621B1FA-4401-315F-528B-449255D7D0D7}"/>
          </ac:spMkLst>
        </pc:spChg>
        <pc:spChg chg="mod">
          <ac:chgData name="ΟΛΥΜΠΙΑ ΚΑΛΟΓΙΑΝΝΙΔΟΥ" userId="XppRaRH8as8CtOFaL6tun71VdfZwvUmLyLbnzO7mCvY=" providerId="None" clId="Web-{488FFAE9-B742-4184-AD17-4B0501EDD060}" dt="2025-03-18T23:30:54.116" v="2341" actId="20577"/>
          <ac:spMkLst>
            <pc:docMk/>
            <pc:sldMk cId="69885286" sldId="268"/>
            <ac:spMk id="3" creationId="{AAF6A737-F0C5-D490-D7A4-522FC7680589}"/>
          </ac:spMkLst>
        </pc:spChg>
      </pc:sldChg>
      <pc:sldChg chg="modSp new">
        <pc:chgData name="ΟΛΥΜΠΙΑ ΚΑΛΟΓΙΑΝΝΙΔΟΥ" userId="XppRaRH8as8CtOFaL6tun71VdfZwvUmLyLbnzO7mCvY=" providerId="None" clId="Web-{488FFAE9-B742-4184-AD17-4B0501EDD060}" dt="2025-03-18T23:41:44.751" v="2757" actId="20577"/>
        <pc:sldMkLst>
          <pc:docMk/>
          <pc:sldMk cId="1578947312" sldId="269"/>
        </pc:sldMkLst>
        <pc:spChg chg="mod">
          <ac:chgData name="ΟΛΥΜΠΙΑ ΚΑΛΟΓΙΑΝΝΙΔΟΥ" userId="XppRaRH8as8CtOFaL6tun71VdfZwvUmLyLbnzO7mCvY=" providerId="None" clId="Web-{488FFAE9-B742-4184-AD17-4B0501EDD060}" dt="2025-03-18T23:31:03.476" v="2356" actId="20577"/>
          <ac:spMkLst>
            <pc:docMk/>
            <pc:sldMk cId="1578947312" sldId="269"/>
            <ac:spMk id="2" creationId="{CB5075B1-3FEA-2379-B14E-E4C268EFCE6C}"/>
          </ac:spMkLst>
        </pc:spChg>
        <pc:spChg chg="mod">
          <ac:chgData name="ΟΛΥΜΠΙΑ ΚΑΛΟΓΙΑΝΝΙΔΟΥ" userId="XppRaRH8as8CtOFaL6tun71VdfZwvUmLyLbnzO7mCvY=" providerId="None" clId="Web-{488FFAE9-B742-4184-AD17-4B0501EDD060}" dt="2025-03-18T23:41:44.751" v="2757" actId="20577"/>
          <ac:spMkLst>
            <pc:docMk/>
            <pc:sldMk cId="1578947312" sldId="269"/>
            <ac:spMk id="3" creationId="{8D79F560-A173-4BBB-45DF-A5B9FC07791E}"/>
          </ac:spMkLst>
        </pc:spChg>
      </pc:sldChg>
      <pc:sldChg chg="modSp new">
        <pc:chgData name="ΟΛΥΜΠΙΑ ΚΑΛΟΓΙΑΝΝΙΔΟΥ" userId="XppRaRH8as8CtOFaL6tun71VdfZwvUmLyLbnzO7mCvY=" providerId="None" clId="Web-{488FFAE9-B742-4184-AD17-4B0501EDD060}" dt="2025-03-18T23:38:22.022" v="2755" actId="20577"/>
        <pc:sldMkLst>
          <pc:docMk/>
          <pc:sldMk cId="676010515" sldId="270"/>
        </pc:sldMkLst>
        <pc:spChg chg="mod">
          <ac:chgData name="ΟΛΥΜΠΙΑ ΚΑΛΟΓΙΑΝΝΙΔΟΥ" userId="XppRaRH8as8CtOFaL6tun71VdfZwvUmLyLbnzO7mCvY=" providerId="None" clId="Web-{488FFAE9-B742-4184-AD17-4B0501EDD060}" dt="2025-03-18T23:33:05.386" v="2373" actId="20577"/>
          <ac:spMkLst>
            <pc:docMk/>
            <pc:sldMk cId="676010515" sldId="270"/>
            <ac:spMk id="2" creationId="{51DF27E3-D7FD-21AA-B53D-2C27CF342493}"/>
          </ac:spMkLst>
        </pc:spChg>
        <pc:spChg chg="mod">
          <ac:chgData name="ΟΛΥΜΠΙΑ ΚΑΛΟΓΙΑΝΝΙΔΟΥ" userId="XppRaRH8as8CtOFaL6tun71VdfZwvUmLyLbnzO7mCvY=" providerId="None" clId="Web-{488FFAE9-B742-4184-AD17-4B0501EDD060}" dt="2025-03-18T23:38:22.022" v="2755" actId="20577"/>
          <ac:spMkLst>
            <pc:docMk/>
            <pc:sldMk cId="676010515" sldId="270"/>
            <ac:spMk id="3" creationId="{6F1303B1-3CAF-E1FF-D913-FA002A91AACD}"/>
          </ac:spMkLst>
        </pc:spChg>
      </pc:sldChg>
      <pc:sldChg chg="modSp new">
        <pc:chgData name="ΟΛΥΜΠΙΑ ΚΑΛΟΓΙΑΝΝΙΔΟΥ" userId="XppRaRH8as8CtOFaL6tun71VdfZwvUmLyLbnzO7mCvY=" providerId="None" clId="Web-{488FFAE9-B742-4184-AD17-4B0501EDD060}" dt="2025-03-18T23:54:55.388" v="3312" actId="20577"/>
        <pc:sldMkLst>
          <pc:docMk/>
          <pc:sldMk cId="1856703699" sldId="271"/>
        </pc:sldMkLst>
        <pc:spChg chg="mod">
          <ac:chgData name="ΟΛΥΜΠΙΑ ΚΑΛΟΓΙΑΝΝΙΔΟΥ" userId="XppRaRH8as8CtOFaL6tun71VdfZwvUmLyLbnzO7mCvY=" providerId="None" clId="Web-{488FFAE9-B742-4184-AD17-4B0501EDD060}" dt="2025-03-18T23:42:28.331" v="2774" actId="20577"/>
          <ac:spMkLst>
            <pc:docMk/>
            <pc:sldMk cId="1856703699" sldId="271"/>
            <ac:spMk id="2" creationId="{2C7AFE79-59FB-F6CE-BA11-43EE8A04F39A}"/>
          </ac:spMkLst>
        </pc:spChg>
        <pc:spChg chg="mod">
          <ac:chgData name="ΟΛΥΜΠΙΑ ΚΑΛΟΓΙΑΝΝΙΔΟΥ" userId="XppRaRH8as8CtOFaL6tun71VdfZwvUmLyLbnzO7mCvY=" providerId="None" clId="Web-{488FFAE9-B742-4184-AD17-4B0501EDD060}" dt="2025-03-18T23:54:55.388" v="3312" actId="20577"/>
          <ac:spMkLst>
            <pc:docMk/>
            <pc:sldMk cId="1856703699" sldId="271"/>
            <ac:spMk id="3" creationId="{9DF1901D-B4E3-7652-FDE2-0D89B518906E}"/>
          </ac:spMkLst>
        </pc:spChg>
      </pc:sldChg>
    </pc:docChg>
  </pc:docChgLst>
  <pc:docChgLst>
    <pc:chgData name="Vasso Angelou" userId="nKI/pkaeI6w8uVmn8q2HqFf/3U08Rktvk9svYbO+N68=" providerId="None" clId="Web-{73E6DC3C-D2C6-42A4-B6F8-70C8D1E4EB20}"/>
    <pc:docChg chg="modSld">
      <pc:chgData name="Vasso Angelou" userId="nKI/pkaeI6w8uVmn8q2HqFf/3U08Rktvk9svYbO+N68=" providerId="None" clId="Web-{73E6DC3C-D2C6-42A4-B6F8-70C8D1E4EB20}" dt="2025-03-20T08:55:21.710" v="34" actId="20577"/>
      <pc:docMkLst>
        <pc:docMk/>
      </pc:docMkLst>
      <pc:sldChg chg="modSp">
        <pc:chgData name="Vasso Angelou" userId="nKI/pkaeI6w8uVmn8q2HqFf/3U08Rktvk9svYbO+N68=" providerId="None" clId="Web-{73E6DC3C-D2C6-42A4-B6F8-70C8D1E4EB20}" dt="2025-03-20T08:48:47.054" v="25" actId="20577"/>
        <pc:sldMkLst>
          <pc:docMk/>
          <pc:sldMk cId="1523638209" sldId="256"/>
        </pc:sldMkLst>
        <pc:spChg chg="mod">
          <ac:chgData name="Vasso Angelou" userId="nKI/pkaeI6w8uVmn8q2HqFf/3U08Rktvk9svYbO+N68=" providerId="None" clId="Web-{73E6DC3C-D2C6-42A4-B6F8-70C8D1E4EB20}" dt="2025-03-20T08:48:47.054" v="25" actId="20577"/>
          <ac:spMkLst>
            <pc:docMk/>
            <pc:sldMk cId="1523638209" sldId="256"/>
            <ac:spMk id="2" creationId="{3F372FE9-D118-4C70-AC2C-6BD7E312B87C}"/>
          </ac:spMkLst>
        </pc:spChg>
      </pc:sldChg>
      <pc:sldChg chg="modSp">
        <pc:chgData name="Vasso Angelou" userId="nKI/pkaeI6w8uVmn8q2HqFf/3U08Rktvk9svYbO+N68=" providerId="None" clId="Web-{73E6DC3C-D2C6-42A4-B6F8-70C8D1E4EB20}" dt="2025-03-20T08:55:21.710" v="34" actId="20577"/>
        <pc:sldMkLst>
          <pc:docMk/>
          <pc:sldMk cId="3524008208" sldId="259"/>
        </pc:sldMkLst>
        <pc:spChg chg="mod">
          <ac:chgData name="Vasso Angelou" userId="nKI/pkaeI6w8uVmn8q2HqFf/3U08Rktvk9svYbO+N68=" providerId="None" clId="Web-{73E6DC3C-D2C6-42A4-B6F8-70C8D1E4EB20}" dt="2025-03-20T08:55:21.710" v="34" actId="20577"/>
          <ac:spMkLst>
            <pc:docMk/>
            <pc:sldMk cId="3524008208" sldId="259"/>
            <ac:spMk id="3" creationId="{329B4ABC-9975-81A3-FF2E-213EB47B0C63}"/>
          </ac:spMkLst>
        </pc:spChg>
      </pc:sldChg>
    </pc:docChg>
  </pc:docChgLst>
  <pc:docChgLst>
    <pc:chgData name="ELENI BRINIA" userId="EyYmcxcJ1FpvrryTQ+IzCFgTp9V/XVJdaXlA4jKa3go=" providerId="None" clId="Web-{85E6629D-77A3-4277-AA34-4F246951E412}"/>
    <pc:docChg chg="addSld modSld">
      <pc:chgData name="ELENI BRINIA" userId="EyYmcxcJ1FpvrryTQ+IzCFgTp9V/XVJdaXlA4jKa3go=" providerId="None" clId="Web-{85E6629D-77A3-4277-AA34-4F246951E412}" dt="2025-03-02T23:51:10.482" v="1"/>
      <pc:docMkLst>
        <pc:docMk/>
      </pc:docMkLst>
      <pc:sldChg chg="modSp">
        <pc:chgData name="ELENI BRINIA" userId="EyYmcxcJ1FpvrryTQ+IzCFgTp9V/XVJdaXlA4jKa3go=" providerId="None" clId="Web-{85E6629D-77A3-4277-AA34-4F246951E412}" dt="2025-03-02T23:50:47.637" v="0"/>
        <pc:sldMkLst>
          <pc:docMk/>
          <pc:sldMk cId="1523638209" sldId="256"/>
        </pc:sldMkLst>
        <pc:picChg chg="mod">
          <ac:chgData name="ELENI BRINIA" userId="EyYmcxcJ1FpvrryTQ+IzCFgTp9V/XVJdaXlA4jKa3go=" providerId="None" clId="Web-{85E6629D-77A3-4277-AA34-4F246951E412}" dt="2025-03-02T23:50:47.637" v="0"/>
          <ac:picMkLst>
            <pc:docMk/>
            <pc:sldMk cId="1523638209" sldId="256"/>
            <ac:picMk id="4" creationId="{FE85D03E-3DDE-BAFC-06BF-82AB41C6C46E}"/>
          </ac:picMkLst>
        </pc:picChg>
      </pc:sldChg>
      <pc:sldChg chg="new">
        <pc:chgData name="ELENI BRINIA" userId="EyYmcxcJ1FpvrryTQ+IzCFgTp9V/XVJdaXlA4jKa3go=" providerId="None" clId="Web-{85E6629D-77A3-4277-AA34-4F246951E412}" dt="2025-03-02T23:51:10.482" v="1"/>
        <pc:sldMkLst>
          <pc:docMk/>
          <pc:sldMk cId="5334685" sldId="258"/>
        </pc:sldMkLst>
      </pc:sldChg>
    </pc:docChg>
  </pc:docChgLst>
  <pc:docChgLst>
    <pc:chgData name="Vasso Angelou" userId="nKI/pkaeI6w8uVmn8q2HqFf/3U08Rktvk9svYbO+N68=" providerId="None" clId="Web-{9B2A1617-52BA-4F05-91E8-EDCD6D5E788D}"/>
    <pc:docChg chg="modSld">
      <pc:chgData name="Vasso Angelou" userId="nKI/pkaeI6w8uVmn8q2HqFf/3U08Rktvk9svYbO+N68=" providerId="None" clId="Web-{9B2A1617-52BA-4F05-91E8-EDCD6D5E788D}" dt="2025-03-20T08:57:26.931" v="1" actId="20577"/>
      <pc:docMkLst>
        <pc:docMk/>
      </pc:docMkLst>
      <pc:sldChg chg="modSp">
        <pc:chgData name="Vasso Angelou" userId="nKI/pkaeI6w8uVmn8q2HqFf/3U08Rktvk9svYbO+N68=" providerId="None" clId="Web-{9B2A1617-52BA-4F05-91E8-EDCD6D5E788D}" dt="2025-03-20T08:57:26.931" v="1" actId="20577"/>
        <pc:sldMkLst>
          <pc:docMk/>
          <pc:sldMk cId="3524008208" sldId="259"/>
        </pc:sldMkLst>
        <pc:spChg chg="mod">
          <ac:chgData name="Vasso Angelou" userId="nKI/pkaeI6w8uVmn8q2HqFf/3U08Rktvk9svYbO+N68=" providerId="None" clId="Web-{9B2A1617-52BA-4F05-91E8-EDCD6D5E788D}" dt="2025-03-20T08:57:26.931" v="1" actId="20577"/>
          <ac:spMkLst>
            <pc:docMk/>
            <pc:sldMk cId="3524008208" sldId="259"/>
            <ac:spMk id="3" creationId="{329B4ABC-9975-81A3-FF2E-213EB47B0C63}"/>
          </ac:spMkLst>
        </pc:spChg>
      </pc:sldChg>
    </pc:docChg>
  </pc:docChgLst>
  <pc:docChgLst>
    <pc:chgData name="Vasso Angelou" userId="nKI/pkaeI6w8uVmn8q2HqFf/3U08Rktvk9svYbO+N68=" providerId="None" clId="Web-{849CD9B2-F053-4166-83F8-E68693734AAF}"/>
    <pc:docChg chg="addSld delSld modSld sldOrd">
      <pc:chgData name="Vasso Angelou" userId="nKI/pkaeI6w8uVmn8q2HqFf/3U08Rktvk9svYbO+N68=" providerId="None" clId="Web-{849CD9B2-F053-4166-83F8-E68693734AAF}" dt="2025-03-20T11:52:51.158" v="164" actId="20577"/>
      <pc:docMkLst>
        <pc:docMk/>
      </pc:docMkLst>
      <pc:sldChg chg="addSp modSp">
        <pc:chgData name="Vasso Angelou" userId="nKI/pkaeI6w8uVmn8q2HqFf/3U08Rktvk9svYbO+N68=" providerId="None" clId="Web-{849CD9B2-F053-4166-83F8-E68693734AAF}" dt="2025-03-20T11:34:49.324" v="24" actId="20577"/>
        <pc:sldMkLst>
          <pc:docMk/>
          <pc:sldMk cId="3931454599" sldId="257"/>
        </pc:sldMkLst>
        <pc:spChg chg="add mod">
          <ac:chgData name="Vasso Angelou" userId="nKI/pkaeI6w8uVmn8q2HqFf/3U08Rktvk9svYbO+N68=" providerId="None" clId="Web-{849CD9B2-F053-4166-83F8-E68693734AAF}" dt="2025-03-20T11:34:49.324" v="24" actId="20577"/>
          <ac:spMkLst>
            <pc:docMk/>
            <pc:sldMk cId="3931454599" sldId="257"/>
            <ac:spMk id="2" creationId="{D7252454-EADE-7068-1D95-5C7A1957E9EF}"/>
          </ac:spMkLst>
        </pc:spChg>
      </pc:sldChg>
      <pc:sldChg chg="del">
        <pc:chgData name="Vasso Angelou" userId="nKI/pkaeI6w8uVmn8q2HqFf/3U08Rktvk9svYbO+N68=" providerId="None" clId="Web-{849CD9B2-F053-4166-83F8-E68693734AAF}" dt="2025-03-20T11:48:36.857" v="125"/>
        <pc:sldMkLst>
          <pc:docMk/>
          <pc:sldMk cId="1578947312" sldId="269"/>
        </pc:sldMkLst>
      </pc:sldChg>
      <pc:sldChg chg="modSp add replId">
        <pc:chgData name="Vasso Angelou" userId="nKI/pkaeI6w8uVmn8q2HqFf/3U08Rktvk9svYbO+N68=" providerId="None" clId="Web-{849CD9B2-F053-4166-83F8-E68693734AAF}" dt="2025-03-20T11:37:24.268" v="94" actId="20577"/>
        <pc:sldMkLst>
          <pc:docMk/>
          <pc:sldMk cId="2752666455" sldId="272"/>
        </pc:sldMkLst>
        <pc:spChg chg="mod">
          <ac:chgData name="Vasso Angelou" userId="nKI/pkaeI6w8uVmn8q2HqFf/3U08Rktvk9svYbO+N68=" providerId="None" clId="Web-{849CD9B2-F053-4166-83F8-E68693734AAF}" dt="2025-03-20T11:37:24.268" v="94" actId="20577"/>
          <ac:spMkLst>
            <pc:docMk/>
            <pc:sldMk cId="2752666455" sldId="272"/>
            <ac:spMk id="2" creationId="{0AC1C9BA-19D8-2509-BD84-50E647E4AD7E}"/>
          </ac:spMkLst>
        </pc:spChg>
      </pc:sldChg>
      <pc:sldChg chg="add replId">
        <pc:chgData name="Vasso Angelou" userId="nKI/pkaeI6w8uVmn8q2HqFf/3U08Rktvk9svYbO+N68=" providerId="None" clId="Web-{849CD9B2-F053-4166-83F8-E68693734AAF}" dt="2025-03-20T11:37:47.034" v="95"/>
        <pc:sldMkLst>
          <pc:docMk/>
          <pc:sldMk cId="1014045211" sldId="273"/>
        </pc:sldMkLst>
      </pc:sldChg>
      <pc:sldChg chg="add replId">
        <pc:chgData name="Vasso Angelou" userId="nKI/pkaeI6w8uVmn8q2HqFf/3U08Rktvk9svYbO+N68=" providerId="None" clId="Web-{849CD9B2-F053-4166-83F8-E68693734AAF}" dt="2025-03-20T11:37:51.738" v="96"/>
        <pc:sldMkLst>
          <pc:docMk/>
          <pc:sldMk cId="3207465720" sldId="274"/>
        </pc:sldMkLst>
      </pc:sldChg>
      <pc:sldChg chg="add replId">
        <pc:chgData name="Vasso Angelou" userId="nKI/pkaeI6w8uVmn8q2HqFf/3U08Rktvk9svYbO+N68=" providerId="None" clId="Web-{849CD9B2-F053-4166-83F8-E68693734AAF}" dt="2025-03-20T11:37:55.878" v="97"/>
        <pc:sldMkLst>
          <pc:docMk/>
          <pc:sldMk cId="2462664266" sldId="275"/>
        </pc:sldMkLst>
      </pc:sldChg>
      <pc:sldChg chg="modSp add replId">
        <pc:chgData name="Vasso Angelou" userId="nKI/pkaeI6w8uVmn8q2HqFf/3U08Rktvk9svYbO+N68=" providerId="None" clId="Web-{849CD9B2-F053-4166-83F8-E68693734AAF}" dt="2025-03-20T11:43:34.899" v="117" actId="20577"/>
        <pc:sldMkLst>
          <pc:docMk/>
          <pc:sldMk cId="2569289540" sldId="276"/>
        </pc:sldMkLst>
        <pc:spChg chg="mod">
          <ac:chgData name="Vasso Angelou" userId="nKI/pkaeI6w8uVmn8q2HqFf/3U08Rktvk9svYbO+N68=" providerId="None" clId="Web-{849CD9B2-F053-4166-83F8-E68693734AAF}" dt="2025-03-20T11:43:34.899" v="117" actId="20577"/>
          <ac:spMkLst>
            <pc:docMk/>
            <pc:sldMk cId="2569289540" sldId="276"/>
            <ac:spMk id="3" creationId="{560C46F9-9CBA-FA5E-9A31-497EF320ED9E}"/>
          </ac:spMkLst>
        </pc:spChg>
      </pc:sldChg>
      <pc:sldChg chg="add replId">
        <pc:chgData name="Vasso Angelou" userId="nKI/pkaeI6w8uVmn8q2HqFf/3U08Rktvk9svYbO+N68=" providerId="None" clId="Web-{849CD9B2-F053-4166-83F8-E68693734AAF}" dt="2025-03-20T11:38:08.644" v="99"/>
        <pc:sldMkLst>
          <pc:docMk/>
          <pc:sldMk cId="4223583158" sldId="277"/>
        </pc:sldMkLst>
      </pc:sldChg>
      <pc:sldChg chg="add replId">
        <pc:chgData name="Vasso Angelou" userId="nKI/pkaeI6w8uVmn8q2HqFf/3U08Rktvk9svYbO+N68=" providerId="None" clId="Web-{849CD9B2-F053-4166-83F8-E68693734AAF}" dt="2025-03-20T11:38:22.347" v="100"/>
        <pc:sldMkLst>
          <pc:docMk/>
          <pc:sldMk cId="1094884164" sldId="278"/>
        </pc:sldMkLst>
      </pc:sldChg>
      <pc:sldChg chg="add replId">
        <pc:chgData name="Vasso Angelou" userId="nKI/pkaeI6w8uVmn8q2HqFf/3U08Rktvk9svYbO+N68=" providerId="None" clId="Web-{849CD9B2-F053-4166-83F8-E68693734AAF}" dt="2025-03-20T11:38:29.754" v="101"/>
        <pc:sldMkLst>
          <pc:docMk/>
          <pc:sldMk cId="1789048225" sldId="279"/>
        </pc:sldMkLst>
      </pc:sldChg>
      <pc:sldChg chg="modSp add replId">
        <pc:chgData name="Vasso Angelou" userId="nKI/pkaeI6w8uVmn8q2HqFf/3U08Rktvk9svYbO+N68=" providerId="None" clId="Web-{849CD9B2-F053-4166-83F8-E68693734AAF}" dt="2025-03-20T11:42:51.086" v="113" actId="20577"/>
        <pc:sldMkLst>
          <pc:docMk/>
          <pc:sldMk cId="692836514" sldId="280"/>
        </pc:sldMkLst>
        <pc:spChg chg="mod">
          <ac:chgData name="Vasso Angelou" userId="nKI/pkaeI6w8uVmn8q2HqFf/3U08Rktvk9svYbO+N68=" providerId="None" clId="Web-{849CD9B2-F053-4166-83F8-E68693734AAF}" dt="2025-03-20T11:42:51.086" v="113" actId="20577"/>
          <ac:spMkLst>
            <pc:docMk/>
            <pc:sldMk cId="692836514" sldId="280"/>
            <ac:spMk id="3" creationId="{0DF36AE1-17FE-B471-A5C6-E62BB3BF2217}"/>
          </ac:spMkLst>
        </pc:spChg>
      </pc:sldChg>
      <pc:sldChg chg="modSp add replId">
        <pc:chgData name="Vasso Angelou" userId="nKI/pkaeI6w8uVmn8q2HqFf/3U08Rktvk9svYbO+N68=" providerId="None" clId="Web-{849CD9B2-F053-4166-83F8-E68693734AAF}" dt="2025-03-20T11:48:14.576" v="124" actId="20577"/>
        <pc:sldMkLst>
          <pc:docMk/>
          <pc:sldMk cId="3508873515" sldId="281"/>
        </pc:sldMkLst>
        <pc:spChg chg="mod">
          <ac:chgData name="Vasso Angelou" userId="nKI/pkaeI6w8uVmn8q2HqFf/3U08Rktvk9svYbO+N68=" providerId="None" clId="Web-{849CD9B2-F053-4166-83F8-E68693734AAF}" dt="2025-03-20T11:48:14.576" v="124" actId="20577"/>
          <ac:spMkLst>
            <pc:docMk/>
            <pc:sldMk cId="3508873515" sldId="281"/>
            <ac:spMk id="3" creationId="{A11D09F7-8B9B-EF40-DB08-CF741FB0A3E0}"/>
          </ac:spMkLst>
        </pc:spChg>
      </pc:sldChg>
      <pc:sldChg chg="add del replId">
        <pc:chgData name="Vasso Angelou" userId="nKI/pkaeI6w8uVmn8q2HqFf/3U08Rktvk9svYbO+N68=" providerId="None" clId="Web-{849CD9B2-F053-4166-83F8-E68693734AAF}" dt="2025-03-20T11:48:46.857" v="126"/>
        <pc:sldMkLst>
          <pc:docMk/>
          <pc:sldMk cId="3358245396" sldId="282"/>
        </pc:sldMkLst>
      </pc:sldChg>
      <pc:sldChg chg="add replId">
        <pc:chgData name="Vasso Angelou" userId="nKI/pkaeI6w8uVmn8q2HqFf/3U08Rktvk9svYbO+N68=" providerId="None" clId="Web-{849CD9B2-F053-4166-83F8-E68693734AAF}" dt="2025-03-20T11:39:10.098" v="105"/>
        <pc:sldMkLst>
          <pc:docMk/>
          <pc:sldMk cId="1873503464" sldId="283"/>
        </pc:sldMkLst>
      </pc:sldChg>
      <pc:sldChg chg="modSp add ord replId">
        <pc:chgData name="Vasso Angelou" userId="nKI/pkaeI6w8uVmn8q2HqFf/3U08Rktvk9svYbO+N68=" providerId="None" clId="Web-{849CD9B2-F053-4166-83F8-E68693734AAF}" dt="2025-03-20T11:52:51.158" v="164" actId="20577"/>
        <pc:sldMkLst>
          <pc:docMk/>
          <pc:sldMk cId="152364800" sldId="284"/>
        </pc:sldMkLst>
        <pc:spChg chg="mod">
          <ac:chgData name="Vasso Angelou" userId="nKI/pkaeI6w8uVmn8q2HqFf/3U08Rktvk9svYbO+N68=" providerId="None" clId="Web-{849CD9B2-F053-4166-83F8-E68693734AAF}" dt="2025-03-20T11:52:51.158" v="164" actId="20577"/>
          <ac:spMkLst>
            <pc:docMk/>
            <pc:sldMk cId="152364800" sldId="284"/>
            <ac:spMk id="3" creationId="{63206CE0-4361-54B8-CCC0-0622C4F40788}"/>
          </ac:spMkLst>
        </pc:spChg>
      </pc:sldChg>
      <pc:sldChg chg="modSp new">
        <pc:chgData name="Vasso Angelou" userId="nKI/pkaeI6w8uVmn8q2HqFf/3U08Rktvk9svYbO+N68=" providerId="None" clId="Web-{849CD9B2-F053-4166-83F8-E68693734AAF}" dt="2025-03-20T11:51:26.563" v="151" actId="20577"/>
        <pc:sldMkLst>
          <pc:docMk/>
          <pc:sldMk cId="1179181348" sldId="285"/>
        </pc:sldMkLst>
        <pc:spChg chg="mod">
          <ac:chgData name="Vasso Angelou" userId="nKI/pkaeI6w8uVmn8q2HqFf/3U08Rktvk9svYbO+N68=" providerId="None" clId="Web-{849CD9B2-F053-4166-83F8-E68693734AAF}" dt="2025-03-20T11:51:07.547" v="149" actId="20577"/>
          <ac:spMkLst>
            <pc:docMk/>
            <pc:sldMk cId="1179181348" sldId="285"/>
            <ac:spMk id="2" creationId="{7193B6D0-F5B6-C4AD-FD09-293AA345803C}"/>
          </ac:spMkLst>
        </pc:spChg>
        <pc:spChg chg="mod">
          <ac:chgData name="Vasso Angelou" userId="nKI/pkaeI6w8uVmn8q2HqFf/3U08Rktvk9svYbO+N68=" providerId="None" clId="Web-{849CD9B2-F053-4166-83F8-E68693734AAF}" dt="2025-03-20T11:51:26.563" v="151" actId="20577"/>
          <ac:spMkLst>
            <pc:docMk/>
            <pc:sldMk cId="1179181348" sldId="285"/>
            <ac:spMk id="3" creationId="{87718B35-825A-7577-BCC4-07DAC2CB61A4}"/>
          </ac:spMkLst>
        </pc:spChg>
      </pc:sldChg>
      <pc:sldChg chg="new del">
        <pc:chgData name="Vasso Angelou" userId="nKI/pkaeI6w8uVmn8q2HqFf/3U08Rktvk9svYbO+N68=" providerId="None" clId="Web-{849CD9B2-F053-4166-83F8-E68693734AAF}" dt="2025-03-20T11:50:43.390" v="134"/>
        <pc:sldMkLst>
          <pc:docMk/>
          <pc:sldMk cId="2703087249" sldId="285"/>
        </pc:sldMkLst>
      </pc:sldChg>
      <pc:sldChg chg="modSp new">
        <pc:chgData name="Vasso Angelou" userId="nKI/pkaeI6w8uVmn8q2HqFf/3U08Rktvk9svYbO+N68=" providerId="None" clId="Web-{849CD9B2-F053-4166-83F8-E68693734AAF}" dt="2025-03-20T11:52:47.814" v="163" actId="20577"/>
        <pc:sldMkLst>
          <pc:docMk/>
          <pc:sldMk cId="3675344031" sldId="286"/>
        </pc:sldMkLst>
        <pc:spChg chg="mod">
          <ac:chgData name="Vasso Angelou" userId="nKI/pkaeI6w8uVmn8q2HqFf/3U08Rktvk9svYbO+N68=" providerId="None" clId="Web-{849CD9B2-F053-4166-83F8-E68693734AAF}" dt="2025-03-20T11:52:47.814" v="163" actId="20577"/>
          <ac:spMkLst>
            <pc:docMk/>
            <pc:sldMk cId="3675344031" sldId="286"/>
            <ac:spMk id="3" creationId="{4A0AAC33-DB34-EE7C-E3DD-616C997159D8}"/>
          </ac:spMkLst>
        </pc:spChg>
      </pc:sldChg>
    </pc:docChg>
  </pc:docChgLst>
  <pc:docChgLst>
    <pc:chgData name="Μουσείο Σχολικής Ζωής και Εκπαίδευσης ΕΚΕΔΙΣΥ" userId="3ny2A6XTmc3bSsnYyJ0qRa8j/tcRafxRTn3GGHGtLPw=" providerId="None" clId="Web-{758F3ABF-5863-41A6-8ADF-D9D966941AE8}"/>
    <pc:docChg chg="modSld">
      <pc:chgData name="Μουσείο Σχολικής Ζωής και Εκπαίδευσης ΕΚΕΔΙΣΥ" userId="3ny2A6XTmc3bSsnYyJ0qRa8j/tcRafxRTn3GGHGtLPw=" providerId="None" clId="Web-{758F3ABF-5863-41A6-8ADF-D9D966941AE8}" dt="2023-02-09T10:47:54.665" v="3" actId="14100"/>
      <pc:docMkLst>
        <pc:docMk/>
      </pc:docMkLst>
      <pc:sldChg chg="addSp delSp modSp">
        <pc:chgData name="Μουσείο Σχολικής Ζωής και Εκπαίδευσης ΕΚΕΔΙΣΥ" userId="3ny2A6XTmc3bSsnYyJ0qRa8j/tcRafxRTn3GGHGtLPw=" providerId="None" clId="Web-{758F3ABF-5863-41A6-8ADF-D9D966941AE8}" dt="2023-02-09T10:47:54.665" v="3" actId="14100"/>
        <pc:sldMkLst>
          <pc:docMk/>
          <pc:sldMk cId="1523638209" sldId="256"/>
        </pc:sldMkLst>
        <pc:picChg chg="add mod">
          <ac:chgData name="Μουσείο Σχολικής Ζωής και Εκπαίδευσης ΕΚΕΔΙΣΥ" userId="3ny2A6XTmc3bSsnYyJ0qRa8j/tcRafxRTn3GGHGtLPw=" providerId="None" clId="Web-{758F3ABF-5863-41A6-8ADF-D9D966941AE8}" dt="2023-02-09T10:47:54.665" v="3" actId="14100"/>
          <ac:picMkLst>
            <pc:docMk/>
            <pc:sldMk cId="1523638209" sldId="256"/>
            <ac:picMk id="3" creationId="{AB5CE0BA-1070-5332-CD83-DC39D8D206FB}"/>
          </ac:picMkLst>
        </pc:picChg>
        <pc:picChg chg="del">
          <ac:chgData name="Μουσείο Σχολικής Ζωής και Εκπαίδευσης ΕΚΕΔΙΣΥ" userId="3ny2A6XTmc3bSsnYyJ0qRa8j/tcRafxRTn3GGHGtLPw=" providerId="None" clId="Web-{758F3ABF-5863-41A6-8ADF-D9D966941AE8}" dt="2023-02-09T10:47:37.774" v="0"/>
          <ac:picMkLst>
            <pc:docMk/>
            <pc:sldMk cId="1523638209" sldId="256"/>
            <ac:picMk id="5" creationId="{10DB88D5-7D4A-47D3-9123-49DB64B2F979}"/>
          </ac:picMkLst>
        </pc:picChg>
      </pc:sldChg>
    </pc:docChg>
  </pc:docChgLst>
  <pc:docChgLst>
    <pc:chgData name="Vasso Angelou" userId="nKI/pkaeI6w8uVmn8q2HqFf/3U08Rktvk9svYbO+N68=" providerId="None" clId="Web-{AF3B6AA2-BD9C-4814-9E02-C7AD5D3E3C30}"/>
    <pc:docChg chg="addSld delSld modSld sldOrd">
      <pc:chgData name="Vasso Angelou" userId="nKI/pkaeI6w8uVmn8q2HqFf/3U08Rktvk9svYbO+N68=" providerId="None" clId="Web-{AF3B6AA2-BD9C-4814-9E02-C7AD5D3E3C30}" dt="2025-03-20T12:44:20.234" v="502" actId="20577"/>
      <pc:docMkLst>
        <pc:docMk/>
      </pc:docMkLst>
      <pc:sldChg chg="del">
        <pc:chgData name="Vasso Angelou" userId="nKI/pkaeI6w8uVmn8q2HqFf/3U08Rktvk9svYbO+N68=" providerId="None" clId="Web-{AF3B6AA2-BD9C-4814-9E02-C7AD5D3E3C30}" dt="2025-03-20T12:34:53.650" v="381"/>
        <pc:sldMkLst>
          <pc:docMk/>
          <pc:sldMk cId="4047520875" sldId="261"/>
        </pc:sldMkLst>
      </pc:sldChg>
      <pc:sldChg chg="del">
        <pc:chgData name="Vasso Angelou" userId="nKI/pkaeI6w8uVmn8q2HqFf/3U08Rktvk9svYbO+N68=" providerId="None" clId="Web-{AF3B6AA2-BD9C-4814-9E02-C7AD5D3E3C30}" dt="2025-03-20T12:04:23.049" v="15"/>
        <pc:sldMkLst>
          <pc:docMk/>
          <pc:sldMk cId="69885286" sldId="268"/>
        </pc:sldMkLst>
      </pc:sldChg>
      <pc:sldChg chg="modSp">
        <pc:chgData name="Vasso Angelou" userId="nKI/pkaeI6w8uVmn8q2HqFf/3U08Rktvk9svYbO+N68=" providerId="None" clId="Web-{AF3B6AA2-BD9C-4814-9E02-C7AD5D3E3C30}" dt="2025-03-20T12:30:21.592" v="359" actId="20577"/>
        <pc:sldMkLst>
          <pc:docMk/>
          <pc:sldMk cId="3207465720" sldId="274"/>
        </pc:sldMkLst>
        <pc:spChg chg="mod">
          <ac:chgData name="Vasso Angelou" userId="nKI/pkaeI6w8uVmn8q2HqFf/3U08Rktvk9svYbO+N68=" providerId="None" clId="Web-{AF3B6AA2-BD9C-4814-9E02-C7AD5D3E3C30}" dt="2025-03-20T12:30:21.592" v="359" actId="20577"/>
          <ac:spMkLst>
            <pc:docMk/>
            <pc:sldMk cId="3207465720" sldId="274"/>
            <ac:spMk id="3" creationId="{AC2988D0-8E5A-AFED-D48A-0E99AAEB6120}"/>
          </ac:spMkLst>
        </pc:spChg>
      </pc:sldChg>
      <pc:sldChg chg="modSp">
        <pc:chgData name="Vasso Angelou" userId="nKI/pkaeI6w8uVmn8q2HqFf/3U08Rktvk9svYbO+N68=" providerId="None" clId="Web-{AF3B6AA2-BD9C-4814-9E02-C7AD5D3E3C30}" dt="2025-03-20T11:58:44.364" v="2" actId="20577"/>
        <pc:sldMkLst>
          <pc:docMk/>
          <pc:sldMk cId="2569289540" sldId="276"/>
        </pc:sldMkLst>
        <pc:spChg chg="mod">
          <ac:chgData name="Vasso Angelou" userId="nKI/pkaeI6w8uVmn8q2HqFf/3U08Rktvk9svYbO+N68=" providerId="None" clId="Web-{AF3B6AA2-BD9C-4814-9E02-C7AD5D3E3C30}" dt="2025-03-20T11:58:44.364" v="2" actId="20577"/>
          <ac:spMkLst>
            <pc:docMk/>
            <pc:sldMk cId="2569289540" sldId="276"/>
            <ac:spMk id="3" creationId="{560C46F9-9CBA-FA5E-9A31-497EF320ED9E}"/>
          </ac:spMkLst>
        </pc:spChg>
      </pc:sldChg>
      <pc:sldChg chg="modSp">
        <pc:chgData name="Vasso Angelou" userId="nKI/pkaeI6w8uVmn8q2HqFf/3U08Rktvk9svYbO+N68=" providerId="None" clId="Web-{AF3B6AA2-BD9C-4814-9E02-C7AD5D3E3C30}" dt="2025-03-20T12:06:24.553" v="29" actId="20577"/>
        <pc:sldMkLst>
          <pc:docMk/>
          <pc:sldMk cId="692836514" sldId="280"/>
        </pc:sldMkLst>
        <pc:spChg chg="mod">
          <ac:chgData name="Vasso Angelou" userId="nKI/pkaeI6w8uVmn8q2HqFf/3U08Rktvk9svYbO+N68=" providerId="None" clId="Web-{AF3B6AA2-BD9C-4814-9E02-C7AD5D3E3C30}" dt="2025-03-20T12:06:24.553" v="29" actId="20577"/>
          <ac:spMkLst>
            <pc:docMk/>
            <pc:sldMk cId="692836514" sldId="280"/>
            <ac:spMk id="2" creationId="{EF485375-6E50-DED3-F469-4304DF23D5E7}"/>
          </ac:spMkLst>
        </pc:spChg>
      </pc:sldChg>
      <pc:sldChg chg="add replId">
        <pc:chgData name="Vasso Angelou" userId="nKI/pkaeI6w8uVmn8q2HqFf/3U08Rktvk9svYbO+N68=" providerId="None" clId="Web-{AF3B6AA2-BD9C-4814-9E02-C7AD5D3E3C30}" dt="2025-03-20T11:59:35.928" v="3"/>
        <pc:sldMkLst>
          <pc:docMk/>
          <pc:sldMk cId="763564453" sldId="287"/>
        </pc:sldMkLst>
      </pc:sldChg>
      <pc:sldChg chg="add replId">
        <pc:chgData name="Vasso Angelou" userId="nKI/pkaeI6w8uVmn8q2HqFf/3U08Rktvk9svYbO+N68=" providerId="None" clId="Web-{AF3B6AA2-BD9C-4814-9E02-C7AD5D3E3C30}" dt="2025-03-20T11:59:41.085" v="4"/>
        <pc:sldMkLst>
          <pc:docMk/>
          <pc:sldMk cId="2145561457" sldId="288"/>
        </pc:sldMkLst>
      </pc:sldChg>
      <pc:sldChg chg="add replId">
        <pc:chgData name="Vasso Angelou" userId="nKI/pkaeI6w8uVmn8q2HqFf/3U08Rktvk9svYbO+N68=" providerId="None" clId="Web-{AF3B6AA2-BD9C-4814-9E02-C7AD5D3E3C30}" dt="2025-03-20T11:59:54.710" v="5"/>
        <pc:sldMkLst>
          <pc:docMk/>
          <pc:sldMk cId="1706962325" sldId="289"/>
        </pc:sldMkLst>
      </pc:sldChg>
      <pc:sldChg chg="add del replId">
        <pc:chgData name="Vasso Angelou" userId="nKI/pkaeI6w8uVmn8q2HqFf/3U08Rktvk9svYbO+N68=" providerId="None" clId="Web-{AF3B6AA2-BD9C-4814-9E02-C7AD5D3E3C30}" dt="2025-03-20T12:35:14.072" v="382"/>
        <pc:sldMkLst>
          <pc:docMk/>
          <pc:sldMk cId="1271504160" sldId="290"/>
        </pc:sldMkLst>
      </pc:sldChg>
      <pc:sldChg chg="add replId">
        <pc:chgData name="Vasso Angelou" userId="nKI/pkaeI6w8uVmn8q2HqFf/3U08Rktvk9svYbO+N68=" providerId="None" clId="Web-{AF3B6AA2-BD9C-4814-9E02-C7AD5D3E3C30}" dt="2025-03-20T12:00:18.727" v="7"/>
        <pc:sldMkLst>
          <pc:docMk/>
          <pc:sldMk cId="3609662547" sldId="291"/>
        </pc:sldMkLst>
      </pc:sldChg>
      <pc:sldChg chg="add replId">
        <pc:chgData name="Vasso Angelou" userId="nKI/pkaeI6w8uVmn8q2HqFf/3U08Rktvk9svYbO+N68=" providerId="None" clId="Web-{AF3B6AA2-BD9C-4814-9E02-C7AD5D3E3C30}" dt="2025-03-20T12:00:42.931" v="8"/>
        <pc:sldMkLst>
          <pc:docMk/>
          <pc:sldMk cId="1514194942" sldId="292"/>
        </pc:sldMkLst>
      </pc:sldChg>
      <pc:sldChg chg="modSp add del replId">
        <pc:chgData name="Vasso Angelou" userId="nKI/pkaeI6w8uVmn8q2HqFf/3U08Rktvk9svYbO+N68=" providerId="None" clId="Web-{AF3B6AA2-BD9C-4814-9E02-C7AD5D3E3C30}" dt="2025-03-20T12:03:58.782" v="14"/>
        <pc:sldMkLst>
          <pc:docMk/>
          <pc:sldMk cId="3141856602" sldId="293"/>
        </pc:sldMkLst>
        <pc:spChg chg="mod">
          <ac:chgData name="Vasso Angelou" userId="nKI/pkaeI6w8uVmn8q2HqFf/3U08Rktvk9svYbO+N68=" providerId="None" clId="Web-{AF3B6AA2-BD9C-4814-9E02-C7AD5D3E3C30}" dt="2025-03-20T12:02:39.654" v="13" actId="20577"/>
          <ac:spMkLst>
            <pc:docMk/>
            <pc:sldMk cId="3141856602" sldId="293"/>
            <ac:spMk id="3" creationId="{0F73857F-9029-2DD2-BA01-82F6B4E7292A}"/>
          </ac:spMkLst>
        </pc:spChg>
      </pc:sldChg>
      <pc:sldChg chg="modSp add replId">
        <pc:chgData name="Vasso Angelou" userId="nKI/pkaeI6w8uVmn8q2HqFf/3U08Rktvk9svYbO+N68=" providerId="None" clId="Web-{AF3B6AA2-BD9C-4814-9E02-C7AD5D3E3C30}" dt="2025-03-20T12:27:40.524" v="308" actId="14100"/>
        <pc:sldMkLst>
          <pc:docMk/>
          <pc:sldMk cId="3537842252" sldId="293"/>
        </pc:sldMkLst>
        <pc:spChg chg="mod">
          <ac:chgData name="Vasso Angelou" userId="nKI/pkaeI6w8uVmn8q2HqFf/3U08Rktvk9svYbO+N68=" providerId="None" clId="Web-{AF3B6AA2-BD9C-4814-9E02-C7AD5D3E3C30}" dt="2025-03-20T12:27:40.524" v="308" actId="14100"/>
          <ac:spMkLst>
            <pc:docMk/>
            <pc:sldMk cId="3537842252" sldId="293"/>
            <ac:spMk id="3" creationId="{DA8EF9E5-94B9-EB32-87E6-D3AC3CCD44BA}"/>
          </ac:spMkLst>
        </pc:spChg>
      </pc:sldChg>
      <pc:sldChg chg="modSp add replId">
        <pc:chgData name="Vasso Angelou" userId="nKI/pkaeI6w8uVmn8q2HqFf/3U08Rktvk9svYbO+N68=" providerId="None" clId="Web-{AF3B6AA2-BD9C-4814-9E02-C7AD5D3E3C30}" dt="2025-03-20T12:28:12.556" v="312" actId="20577"/>
        <pc:sldMkLst>
          <pc:docMk/>
          <pc:sldMk cId="3539621111" sldId="294"/>
        </pc:sldMkLst>
        <pc:spChg chg="mod">
          <ac:chgData name="Vasso Angelou" userId="nKI/pkaeI6w8uVmn8q2HqFf/3U08Rktvk9svYbO+N68=" providerId="None" clId="Web-{AF3B6AA2-BD9C-4814-9E02-C7AD5D3E3C30}" dt="2025-03-20T12:28:12.556" v="312" actId="20577"/>
          <ac:spMkLst>
            <pc:docMk/>
            <pc:sldMk cId="3539621111" sldId="294"/>
            <ac:spMk id="3" creationId="{9FADAF25-80FE-A9A0-C5C2-9E50D7E5FA03}"/>
          </ac:spMkLst>
        </pc:spChg>
      </pc:sldChg>
      <pc:sldChg chg="modSp add ord replId">
        <pc:chgData name="Vasso Angelou" userId="nKI/pkaeI6w8uVmn8q2HqFf/3U08Rktvk9svYbO+N68=" providerId="None" clId="Web-{AF3B6AA2-BD9C-4814-9E02-C7AD5D3E3C30}" dt="2025-03-20T12:34:22.742" v="380" actId="20577"/>
        <pc:sldMkLst>
          <pc:docMk/>
          <pc:sldMk cId="1259515853" sldId="295"/>
        </pc:sldMkLst>
        <pc:spChg chg="mod">
          <ac:chgData name="Vasso Angelou" userId="nKI/pkaeI6w8uVmn8q2HqFf/3U08Rktvk9svYbO+N68=" providerId="None" clId="Web-{AF3B6AA2-BD9C-4814-9E02-C7AD5D3E3C30}" dt="2025-03-20T12:33:53.194" v="369" actId="20577"/>
          <ac:spMkLst>
            <pc:docMk/>
            <pc:sldMk cId="1259515853" sldId="295"/>
            <ac:spMk id="2" creationId="{3AE2879F-16A9-0D6A-87F8-90A294A84594}"/>
          </ac:spMkLst>
        </pc:spChg>
        <pc:spChg chg="mod">
          <ac:chgData name="Vasso Angelou" userId="nKI/pkaeI6w8uVmn8q2HqFf/3U08Rktvk9svYbO+N68=" providerId="None" clId="Web-{AF3B6AA2-BD9C-4814-9E02-C7AD5D3E3C30}" dt="2025-03-20T12:34:22.742" v="380" actId="20577"/>
          <ac:spMkLst>
            <pc:docMk/>
            <pc:sldMk cId="1259515853" sldId="295"/>
            <ac:spMk id="3" creationId="{44513AAC-B730-B422-2B63-B8AF44217131}"/>
          </ac:spMkLst>
        </pc:spChg>
      </pc:sldChg>
      <pc:sldChg chg="modSp add del ord replId">
        <pc:chgData name="Vasso Angelou" userId="nKI/pkaeI6w8uVmn8q2HqFf/3U08Rktvk9svYbO+N68=" providerId="None" clId="Web-{AF3B6AA2-BD9C-4814-9E02-C7AD5D3E3C30}" dt="2025-03-20T12:41:52.759" v="473" actId="20577"/>
        <pc:sldMkLst>
          <pc:docMk/>
          <pc:sldMk cId="3725584250" sldId="296"/>
        </pc:sldMkLst>
        <pc:spChg chg="mod">
          <ac:chgData name="Vasso Angelou" userId="nKI/pkaeI6w8uVmn8q2HqFf/3U08Rktvk9svYbO+N68=" providerId="None" clId="Web-{AF3B6AA2-BD9C-4814-9E02-C7AD5D3E3C30}" dt="2025-03-20T12:40:05.771" v="411" actId="20577"/>
          <ac:spMkLst>
            <pc:docMk/>
            <pc:sldMk cId="3725584250" sldId="296"/>
            <ac:spMk id="2" creationId="{DC439112-E19F-EF53-CBB5-155939A3F972}"/>
          </ac:spMkLst>
        </pc:spChg>
        <pc:spChg chg="mod">
          <ac:chgData name="Vasso Angelou" userId="nKI/pkaeI6w8uVmn8q2HqFf/3U08Rktvk9svYbO+N68=" providerId="None" clId="Web-{AF3B6AA2-BD9C-4814-9E02-C7AD5D3E3C30}" dt="2025-03-20T12:41:52.759" v="473" actId="20577"/>
          <ac:spMkLst>
            <pc:docMk/>
            <pc:sldMk cId="3725584250" sldId="296"/>
            <ac:spMk id="3" creationId="{27BA0B61-C125-9D8D-2403-D147F780A8FC}"/>
          </ac:spMkLst>
        </pc:spChg>
      </pc:sldChg>
      <pc:sldChg chg="modSp add ord replId">
        <pc:chgData name="Vasso Angelou" userId="nKI/pkaeI6w8uVmn8q2HqFf/3U08Rktvk9svYbO+N68=" providerId="None" clId="Web-{AF3B6AA2-BD9C-4814-9E02-C7AD5D3E3C30}" dt="2025-03-20T12:44:20.234" v="502" actId="20577"/>
        <pc:sldMkLst>
          <pc:docMk/>
          <pc:sldMk cId="3231867969" sldId="297"/>
        </pc:sldMkLst>
        <pc:spChg chg="mod">
          <ac:chgData name="Vasso Angelou" userId="nKI/pkaeI6w8uVmn8q2HqFf/3U08Rktvk9svYbO+N68=" providerId="None" clId="Web-{AF3B6AA2-BD9C-4814-9E02-C7AD5D3E3C30}" dt="2025-03-20T12:43:26.685" v="486" actId="20577"/>
          <ac:spMkLst>
            <pc:docMk/>
            <pc:sldMk cId="3231867969" sldId="297"/>
            <ac:spMk id="2" creationId="{06288F1C-CF6D-1CAB-61F5-367574C23A72}"/>
          </ac:spMkLst>
        </pc:spChg>
        <pc:spChg chg="mod">
          <ac:chgData name="Vasso Angelou" userId="nKI/pkaeI6w8uVmn8q2HqFf/3U08Rktvk9svYbO+N68=" providerId="None" clId="Web-{AF3B6AA2-BD9C-4814-9E02-C7AD5D3E3C30}" dt="2025-03-20T12:44:20.234" v="502" actId="20577"/>
          <ac:spMkLst>
            <pc:docMk/>
            <pc:sldMk cId="3231867969" sldId="297"/>
            <ac:spMk id="3" creationId="{9C2CE336-38C6-3408-BBE2-179B2C55DF80}"/>
          </ac:spMkLst>
        </pc:spChg>
      </pc:sldChg>
    </pc:docChg>
  </pc:docChgLst>
  <pc:docChgLst>
    <pc:chgData name="ΜΑΡΙΑ ΜΑΣΤΟΡΑΚΗ" clId="Web-{9732D0EA-5AD8-4946-9C09-10BB8682110C}"/>
    <pc:docChg chg="modSld">
      <pc:chgData name="ΜΑΡΙΑ ΜΑΣΤΟΡΑΚΗ" userId="" providerId="" clId="Web-{9732D0EA-5AD8-4946-9C09-10BB8682110C}" dt="2024-03-27T19:41:34.701" v="67" actId="20577"/>
      <pc:docMkLst>
        <pc:docMk/>
      </pc:docMkLst>
      <pc:sldChg chg="modSp">
        <pc:chgData name="ΜΑΡΙΑ ΜΑΣΤΟΡΑΚΗ" userId="" providerId="" clId="Web-{9732D0EA-5AD8-4946-9C09-10BB8682110C}" dt="2024-03-27T19:41:34.701" v="67" actId="20577"/>
        <pc:sldMkLst>
          <pc:docMk/>
          <pc:sldMk cId="1523638209" sldId="256"/>
        </pc:sldMkLst>
        <pc:spChg chg="mod">
          <ac:chgData name="ΜΑΡΙΑ ΜΑΣΤΟΡΑΚΗ" userId="" providerId="" clId="Web-{9732D0EA-5AD8-4946-9C09-10BB8682110C}" dt="2024-03-27T19:41:34.701" v="67" actId="20577"/>
          <ac:spMkLst>
            <pc:docMk/>
            <pc:sldMk cId="1523638209" sldId="256"/>
            <ac:spMk id="2" creationId="{3F372FE9-D118-4C70-AC2C-6BD7E312B87C}"/>
          </ac:spMkLst>
        </pc:spChg>
        <pc:picChg chg="mod">
          <ac:chgData name="ΜΑΡΙΑ ΜΑΣΤΟΡΑΚΗ" userId="" providerId="" clId="Web-{9732D0EA-5AD8-4946-9C09-10BB8682110C}" dt="2024-03-27T19:38:51.414" v="36" actId="14100"/>
          <ac:picMkLst>
            <pc:docMk/>
            <pc:sldMk cId="1523638209" sldId="256"/>
            <ac:picMk id="5" creationId="{159CC3BF-F961-6134-F7E0-D9102921FF26}"/>
          </ac:picMkLst>
        </pc:picChg>
      </pc:sldChg>
    </pc:docChg>
  </pc:docChgLst>
  <pc:docChgLst>
    <pc:chgData name="marina n" clId="Web-{7404C91E-1470-486B-AE55-54C6814FAE79}"/>
    <pc:docChg chg="addSld delSld">
      <pc:chgData name="marina n" userId="" providerId="" clId="Web-{7404C91E-1470-486B-AE55-54C6814FAE79}" dt="2024-04-12T14:14:53.031" v="2"/>
      <pc:docMkLst>
        <pc:docMk/>
      </pc:docMkLst>
      <pc:sldChg chg="new del">
        <pc:chgData name="marina n" userId="" providerId="" clId="Web-{7404C91E-1470-486B-AE55-54C6814FAE79}" dt="2024-04-12T14:14:47.952" v="1"/>
        <pc:sldMkLst>
          <pc:docMk/>
          <pc:sldMk cId="2487129389" sldId="257"/>
        </pc:sldMkLst>
      </pc:sldChg>
      <pc:sldChg chg="new">
        <pc:chgData name="marina n" userId="" providerId="" clId="Web-{7404C91E-1470-486B-AE55-54C6814FAE79}" dt="2024-04-12T14:14:53.031" v="2"/>
        <pc:sldMkLst>
          <pc:docMk/>
          <pc:sldMk cId="3931454599" sldId="257"/>
        </pc:sldMkLst>
      </pc:sldChg>
    </pc:docChg>
  </pc:docChgLst>
  <pc:docChgLst>
    <pc:chgData clId="Web-{488FFAE9-B742-4184-AD17-4B0501EDD060}"/>
    <pc:docChg chg="delSld">
      <pc:chgData name="" userId="" providerId="" clId="Web-{488FFAE9-B742-4184-AD17-4B0501EDD060}" dt="2025-03-18T22:23:50.233" v="0"/>
      <pc:docMkLst>
        <pc:docMk/>
      </pc:docMkLst>
      <pc:sldChg chg="del">
        <pc:chgData name="" userId="" providerId="" clId="Web-{488FFAE9-B742-4184-AD17-4B0501EDD060}" dt="2025-03-18T22:23:50.233" v="0"/>
        <pc:sldMkLst>
          <pc:docMk/>
          <pc:sldMk cId="1523638209" sldId="2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9EB77-4E7A-42BE-81C9-E253D49BFCDE}" type="datetimeFigureOut">
              <a:rPr lang="el-GR" smtClean="0"/>
              <a:t>27/5/2026</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B0F5B-320D-4D46-B2EC-EA2AABED367D}" type="slidenum">
              <a:rPr lang="el-GR" smtClean="0"/>
              <a:t>‹#›</a:t>
            </a:fld>
            <a:endParaRPr lang="el-GR"/>
          </a:p>
        </p:txBody>
      </p:sp>
    </p:spTree>
    <p:extLst>
      <p:ext uri="{BB962C8B-B14F-4D97-AF65-F5344CB8AC3E}">
        <p14:creationId xmlns:p14="http://schemas.microsoft.com/office/powerpoint/2010/main" val="3864050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C3B0F5B-320D-4D46-B2EC-EA2AABED367D}" type="slidenum">
              <a:rPr lang="el-GR" smtClean="0"/>
              <a:t>2</a:t>
            </a:fld>
            <a:endParaRPr lang="el-GR"/>
          </a:p>
        </p:txBody>
      </p:sp>
    </p:spTree>
    <p:extLst>
      <p:ext uri="{BB962C8B-B14F-4D97-AF65-F5344CB8AC3E}">
        <p14:creationId xmlns:p14="http://schemas.microsoft.com/office/powerpoint/2010/main" val="1001494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7DFE1-6001-201B-1FDC-4B99C2081EA9}"/>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5FBCBB97-6FA7-14EE-6E1E-D83241856798}"/>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BB40FC06-BE04-A5BA-ADDC-BCF7AC509BBC}"/>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7821EED-2FFD-CF94-C892-EB5608601F29}"/>
              </a:ext>
            </a:extLst>
          </p:cNvPr>
          <p:cNvSpPr>
            <a:spLocks noGrp="1"/>
          </p:cNvSpPr>
          <p:nvPr>
            <p:ph type="sldNum" sz="quarter" idx="5"/>
          </p:nvPr>
        </p:nvSpPr>
        <p:spPr/>
        <p:txBody>
          <a:bodyPr/>
          <a:lstStyle/>
          <a:p>
            <a:fld id="{0C3B0F5B-320D-4D46-B2EC-EA2AABED367D}" type="slidenum">
              <a:rPr lang="el-GR" smtClean="0"/>
              <a:t>11</a:t>
            </a:fld>
            <a:endParaRPr lang="el-GR"/>
          </a:p>
        </p:txBody>
      </p:sp>
    </p:spTree>
    <p:extLst>
      <p:ext uri="{BB962C8B-B14F-4D97-AF65-F5344CB8AC3E}">
        <p14:creationId xmlns:p14="http://schemas.microsoft.com/office/powerpoint/2010/main" val="2479963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EEE1C-0953-D051-ABFD-E0238E31F1D5}"/>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2D85675A-F27E-6681-071C-64360D22E69F}"/>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7F9375F6-11D2-3568-27EB-11F6E9261A62}"/>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93188D07-5F96-A4A5-17EF-0584A245D5F4}"/>
              </a:ext>
            </a:extLst>
          </p:cNvPr>
          <p:cNvSpPr>
            <a:spLocks noGrp="1"/>
          </p:cNvSpPr>
          <p:nvPr>
            <p:ph type="sldNum" sz="quarter" idx="5"/>
          </p:nvPr>
        </p:nvSpPr>
        <p:spPr/>
        <p:txBody>
          <a:bodyPr/>
          <a:lstStyle/>
          <a:p>
            <a:fld id="{0C3B0F5B-320D-4D46-B2EC-EA2AABED367D}" type="slidenum">
              <a:rPr lang="el-GR" smtClean="0"/>
              <a:t>12</a:t>
            </a:fld>
            <a:endParaRPr lang="el-GR"/>
          </a:p>
        </p:txBody>
      </p:sp>
    </p:spTree>
    <p:extLst>
      <p:ext uri="{BB962C8B-B14F-4D97-AF65-F5344CB8AC3E}">
        <p14:creationId xmlns:p14="http://schemas.microsoft.com/office/powerpoint/2010/main" val="462337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7F219-4543-3944-3E75-A91D655C4314}"/>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4C5875E-9C06-F0EF-9C52-F7BA07128EA5}"/>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1244E157-2887-F36C-FF0A-4F45D115E5CD}"/>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C56BA31C-B589-34BC-6C44-0D2C7786C651}"/>
              </a:ext>
            </a:extLst>
          </p:cNvPr>
          <p:cNvSpPr>
            <a:spLocks noGrp="1"/>
          </p:cNvSpPr>
          <p:nvPr>
            <p:ph type="sldNum" sz="quarter" idx="5"/>
          </p:nvPr>
        </p:nvSpPr>
        <p:spPr/>
        <p:txBody>
          <a:bodyPr/>
          <a:lstStyle/>
          <a:p>
            <a:fld id="{0C3B0F5B-320D-4D46-B2EC-EA2AABED367D}" type="slidenum">
              <a:rPr lang="el-GR" smtClean="0"/>
              <a:t>13</a:t>
            </a:fld>
            <a:endParaRPr lang="el-GR"/>
          </a:p>
        </p:txBody>
      </p:sp>
    </p:spTree>
    <p:extLst>
      <p:ext uri="{BB962C8B-B14F-4D97-AF65-F5344CB8AC3E}">
        <p14:creationId xmlns:p14="http://schemas.microsoft.com/office/powerpoint/2010/main" val="3179930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50C56-EDC6-AE03-C5EA-B15B11BBCBFE}"/>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458CBCEA-BD72-8905-3A35-0B705922A296}"/>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07FA47B9-B42E-C7DA-02E2-46D29AD205CD}"/>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719CF2F-52E2-5716-8F24-DF42E213F3C9}"/>
              </a:ext>
            </a:extLst>
          </p:cNvPr>
          <p:cNvSpPr>
            <a:spLocks noGrp="1"/>
          </p:cNvSpPr>
          <p:nvPr>
            <p:ph type="sldNum" sz="quarter" idx="5"/>
          </p:nvPr>
        </p:nvSpPr>
        <p:spPr/>
        <p:txBody>
          <a:bodyPr/>
          <a:lstStyle/>
          <a:p>
            <a:fld id="{0C3B0F5B-320D-4D46-B2EC-EA2AABED367D}" type="slidenum">
              <a:rPr lang="el-GR" smtClean="0"/>
              <a:t>14</a:t>
            </a:fld>
            <a:endParaRPr lang="el-GR"/>
          </a:p>
        </p:txBody>
      </p:sp>
    </p:spTree>
    <p:extLst>
      <p:ext uri="{BB962C8B-B14F-4D97-AF65-F5344CB8AC3E}">
        <p14:creationId xmlns:p14="http://schemas.microsoft.com/office/powerpoint/2010/main" val="1664288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98E76-3605-65FF-EE8B-C6BE56175069}"/>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351FE62-2487-6E8B-0300-DA2DACB8DEA6}"/>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52947E1A-9AEB-470B-3525-56CAE228FFCD}"/>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814CFCA3-58D2-3686-C117-EE0C996624D1}"/>
              </a:ext>
            </a:extLst>
          </p:cNvPr>
          <p:cNvSpPr>
            <a:spLocks noGrp="1"/>
          </p:cNvSpPr>
          <p:nvPr>
            <p:ph type="sldNum" sz="quarter" idx="5"/>
          </p:nvPr>
        </p:nvSpPr>
        <p:spPr/>
        <p:txBody>
          <a:bodyPr/>
          <a:lstStyle/>
          <a:p>
            <a:fld id="{0C3B0F5B-320D-4D46-B2EC-EA2AABED367D}" type="slidenum">
              <a:rPr lang="el-GR" smtClean="0"/>
              <a:t>15</a:t>
            </a:fld>
            <a:endParaRPr lang="el-GR"/>
          </a:p>
        </p:txBody>
      </p:sp>
    </p:spTree>
    <p:extLst>
      <p:ext uri="{BB962C8B-B14F-4D97-AF65-F5344CB8AC3E}">
        <p14:creationId xmlns:p14="http://schemas.microsoft.com/office/powerpoint/2010/main" val="1871240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48C92-08B0-FB74-965E-8D8B536AF41B}"/>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F89852C1-5E07-3F8B-23DE-5653F3E4D8C3}"/>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B62BBD7F-B588-CEB4-64B6-51C32BCA5F46}"/>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EFA6BE41-7CF0-A752-E72D-CD5806A8D76F}"/>
              </a:ext>
            </a:extLst>
          </p:cNvPr>
          <p:cNvSpPr>
            <a:spLocks noGrp="1"/>
          </p:cNvSpPr>
          <p:nvPr>
            <p:ph type="sldNum" sz="quarter" idx="5"/>
          </p:nvPr>
        </p:nvSpPr>
        <p:spPr/>
        <p:txBody>
          <a:bodyPr/>
          <a:lstStyle/>
          <a:p>
            <a:fld id="{0C3B0F5B-320D-4D46-B2EC-EA2AABED367D}" type="slidenum">
              <a:rPr lang="el-GR" smtClean="0"/>
              <a:t>16</a:t>
            </a:fld>
            <a:endParaRPr lang="el-GR"/>
          </a:p>
        </p:txBody>
      </p:sp>
    </p:spTree>
    <p:extLst>
      <p:ext uri="{BB962C8B-B14F-4D97-AF65-F5344CB8AC3E}">
        <p14:creationId xmlns:p14="http://schemas.microsoft.com/office/powerpoint/2010/main" val="465358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423DB-9447-27A2-9E75-61174A153F68}"/>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16CFA11D-18A1-E86D-5063-3153F1BE7333}"/>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970B6C23-B072-BE10-215B-768C95F141E3}"/>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1CF20349-B3D7-BC25-EBF8-64E778EB2548}"/>
              </a:ext>
            </a:extLst>
          </p:cNvPr>
          <p:cNvSpPr>
            <a:spLocks noGrp="1"/>
          </p:cNvSpPr>
          <p:nvPr>
            <p:ph type="sldNum" sz="quarter" idx="5"/>
          </p:nvPr>
        </p:nvSpPr>
        <p:spPr/>
        <p:txBody>
          <a:bodyPr/>
          <a:lstStyle/>
          <a:p>
            <a:fld id="{0C3B0F5B-320D-4D46-B2EC-EA2AABED367D}" type="slidenum">
              <a:rPr lang="el-GR" smtClean="0"/>
              <a:t>17</a:t>
            </a:fld>
            <a:endParaRPr lang="el-GR"/>
          </a:p>
        </p:txBody>
      </p:sp>
    </p:spTree>
    <p:extLst>
      <p:ext uri="{BB962C8B-B14F-4D97-AF65-F5344CB8AC3E}">
        <p14:creationId xmlns:p14="http://schemas.microsoft.com/office/powerpoint/2010/main" val="60142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E08A5-06BF-0509-3190-109BA5AAAA87}"/>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78A76413-ECD6-1653-5762-114A7EFEA892}"/>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4DF15AF6-D868-1887-718E-6366E5A67480}"/>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294DB1C-250B-3D97-0807-D1565B1E7BA6}"/>
              </a:ext>
            </a:extLst>
          </p:cNvPr>
          <p:cNvSpPr>
            <a:spLocks noGrp="1"/>
          </p:cNvSpPr>
          <p:nvPr>
            <p:ph type="sldNum" sz="quarter" idx="5"/>
          </p:nvPr>
        </p:nvSpPr>
        <p:spPr/>
        <p:txBody>
          <a:bodyPr/>
          <a:lstStyle/>
          <a:p>
            <a:fld id="{0C3B0F5B-320D-4D46-B2EC-EA2AABED367D}" type="slidenum">
              <a:rPr lang="el-GR" smtClean="0"/>
              <a:t>18</a:t>
            </a:fld>
            <a:endParaRPr lang="el-GR"/>
          </a:p>
        </p:txBody>
      </p:sp>
    </p:spTree>
    <p:extLst>
      <p:ext uri="{BB962C8B-B14F-4D97-AF65-F5344CB8AC3E}">
        <p14:creationId xmlns:p14="http://schemas.microsoft.com/office/powerpoint/2010/main" val="4104211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C6F57-0391-B613-0170-D2E3D5AD7A8D}"/>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98A6979C-8C24-49F3-60C2-A0EC41034852}"/>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F8866CE8-DD45-0004-E80B-6FBFCE9E47B9}"/>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E4286C10-BC74-11FE-5948-DA2582524245}"/>
              </a:ext>
            </a:extLst>
          </p:cNvPr>
          <p:cNvSpPr>
            <a:spLocks noGrp="1"/>
          </p:cNvSpPr>
          <p:nvPr>
            <p:ph type="sldNum" sz="quarter" idx="5"/>
          </p:nvPr>
        </p:nvSpPr>
        <p:spPr/>
        <p:txBody>
          <a:bodyPr/>
          <a:lstStyle/>
          <a:p>
            <a:fld id="{0C3B0F5B-320D-4D46-B2EC-EA2AABED367D}" type="slidenum">
              <a:rPr lang="el-GR" smtClean="0"/>
              <a:t>19</a:t>
            </a:fld>
            <a:endParaRPr lang="el-GR"/>
          </a:p>
        </p:txBody>
      </p:sp>
    </p:spTree>
    <p:extLst>
      <p:ext uri="{BB962C8B-B14F-4D97-AF65-F5344CB8AC3E}">
        <p14:creationId xmlns:p14="http://schemas.microsoft.com/office/powerpoint/2010/main" val="16703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E7C77-9141-2D51-10BA-523845A1A38A}"/>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96BB7E7E-2D46-21F9-D179-19312014370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6FCE9AF4-71D3-9A56-6126-8B425027B4CD}"/>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5E516DBC-344F-94EE-2B41-7BB393E4524A}"/>
              </a:ext>
            </a:extLst>
          </p:cNvPr>
          <p:cNvSpPr>
            <a:spLocks noGrp="1"/>
          </p:cNvSpPr>
          <p:nvPr>
            <p:ph type="sldNum" sz="quarter" idx="5"/>
          </p:nvPr>
        </p:nvSpPr>
        <p:spPr/>
        <p:txBody>
          <a:bodyPr/>
          <a:lstStyle/>
          <a:p>
            <a:fld id="{0C3B0F5B-320D-4D46-B2EC-EA2AABED367D}" type="slidenum">
              <a:rPr lang="el-GR" smtClean="0"/>
              <a:t>20</a:t>
            </a:fld>
            <a:endParaRPr lang="el-GR"/>
          </a:p>
        </p:txBody>
      </p:sp>
    </p:spTree>
    <p:extLst>
      <p:ext uri="{BB962C8B-B14F-4D97-AF65-F5344CB8AC3E}">
        <p14:creationId xmlns:p14="http://schemas.microsoft.com/office/powerpoint/2010/main" val="3201464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0C3B0F5B-320D-4D46-B2EC-EA2AABED367D}" type="slidenum">
              <a:rPr lang="el-GR" smtClean="0"/>
              <a:t>3</a:t>
            </a:fld>
            <a:endParaRPr lang="el-GR"/>
          </a:p>
        </p:txBody>
      </p:sp>
    </p:spTree>
    <p:extLst>
      <p:ext uri="{BB962C8B-B14F-4D97-AF65-F5344CB8AC3E}">
        <p14:creationId xmlns:p14="http://schemas.microsoft.com/office/powerpoint/2010/main" val="3572553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00573-4D9B-9858-4D0C-C055D881AB6C}"/>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E7308F63-A0E5-0EAF-C312-1E89DC87862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DF7F8BB3-CF3E-C9FC-A0E2-B6A4C9B8B672}"/>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05883C0-0F1A-B9E1-96FC-742AA8115DA8}"/>
              </a:ext>
            </a:extLst>
          </p:cNvPr>
          <p:cNvSpPr>
            <a:spLocks noGrp="1"/>
          </p:cNvSpPr>
          <p:nvPr>
            <p:ph type="sldNum" sz="quarter" idx="5"/>
          </p:nvPr>
        </p:nvSpPr>
        <p:spPr/>
        <p:txBody>
          <a:bodyPr/>
          <a:lstStyle/>
          <a:p>
            <a:fld id="{0C3B0F5B-320D-4D46-B2EC-EA2AABED367D}" type="slidenum">
              <a:rPr lang="el-GR" smtClean="0"/>
              <a:t>21</a:t>
            </a:fld>
            <a:endParaRPr lang="el-GR"/>
          </a:p>
        </p:txBody>
      </p:sp>
    </p:spTree>
    <p:extLst>
      <p:ext uri="{BB962C8B-B14F-4D97-AF65-F5344CB8AC3E}">
        <p14:creationId xmlns:p14="http://schemas.microsoft.com/office/powerpoint/2010/main" val="223314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4200F-0FA7-1897-32C7-66F839A1F3CD}"/>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6518DB6D-0D8B-E3D7-8B66-6E8575AD4493}"/>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EF944506-2007-4EAF-4F8E-5A1C32F9580B}"/>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FFD325A-ED9A-A5CB-DC76-B32B5AD7E3FA}"/>
              </a:ext>
            </a:extLst>
          </p:cNvPr>
          <p:cNvSpPr>
            <a:spLocks noGrp="1"/>
          </p:cNvSpPr>
          <p:nvPr>
            <p:ph type="sldNum" sz="quarter" idx="5"/>
          </p:nvPr>
        </p:nvSpPr>
        <p:spPr/>
        <p:txBody>
          <a:bodyPr/>
          <a:lstStyle/>
          <a:p>
            <a:fld id="{0C3B0F5B-320D-4D46-B2EC-EA2AABED367D}" type="slidenum">
              <a:rPr lang="el-GR" smtClean="0"/>
              <a:t>22</a:t>
            </a:fld>
            <a:endParaRPr lang="el-GR"/>
          </a:p>
        </p:txBody>
      </p:sp>
    </p:spTree>
    <p:extLst>
      <p:ext uri="{BB962C8B-B14F-4D97-AF65-F5344CB8AC3E}">
        <p14:creationId xmlns:p14="http://schemas.microsoft.com/office/powerpoint/2010/main" val="434522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5C488-43AE-1980-C83C-AF1F67E18F43}"/>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17BCCE6D-F260-50AE-131B-1F22C87C8D39}"/>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9D7F629D-9DFA-F2C7-E5AC-7DE94557EB4B}"/>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24BD803-BD26-7EEE-90BC-D9F475396AA3}"/>
              </a:ext>
            </a:extLst>
          </p:cNvPr>
          <p:cNvSpPr>
            <a:spLocks noGrp="1"/>
          </p:cNvSpPr>
          <p:nvPr>
            <p:ph type="sldNum" sz="quarter" idx="5"/>
          </p:nvPr>
        </p:nvSpPr>
        <p:spPr/>
        <p:txBody>
          <a:bodyPr/>
          <a:lstStyle/>
          <a:p>
            <a:fld id="{0C3B0F5B-320D-4D46-B2EC-EA2AABED367D}" type="slidenum">
              <a:rPr lang="el-GR" smtClean="0"/>
              <a:t>23</a:t>
            </a:fld>
            <a:endParaRPr lang="el-GR"/>
          </a:p>
        </p:txBody>
      </p:sp>
    </p:spTree>
    <p:extLst>
      <p:ext uri="{BB962C8B-B14F-4D97-AF65-F5344CB8AC3E}">
        <p14:creationId xmlns:p14="http://schemas.microsoft.com/office/powerpoint/2010/main" val="3965100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A978C-042F-4C41-7485-75559694F91C}"/>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A68BF678-760B-1C0E-7F07-551B3502236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59B03E36-7079-4BE7-3192-3D3A8F92CF45}"/>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E1419E47-72EB-8EAE-A947-AFB84902346B}"/>
              </a:ext>
            </a:extLst>
          </p:cNvPr>
          <p:cNvSpPr>
            <a:spLocks noGrp="1"/>
          </p:cNvSpPr>
          <p:nvPr>
            <p:ph type="sldNum" sz="quarter" idx="5"/>
          </p:nvPr>
        </p:nvSpPr>
        <p:spPr/>
        <p:txBody>
          <a:bodyPr/>
          <a:lstStyle/>
          <a:p>
            <a:fld id="{0C3B0F5B-320D-4D46-B2EC-EA2AABED367D}" type="slidenum">
              <a:rPr lang="el-GR" smtClean="0"/>
              <a:t>24</a:t>
            </a:fld>
            <a:endParaRPr lang="el-GR"/>
          </a:p>
        </p:txBody>
      </p:sp>
    </p:spTree>
    <p:extLst>
      <p:ext uri="{BB962C8B-B14F-4D97-AF65-F5344CB8AC3E}">
        <p14:creationId xmlns:p14="http://schemas.microsoft.com/office/powerpoint/2010/main" val="2841143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34250-E05C-5A49-816F-5EE0C1503DFA}"/>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03F6CD9-9BE4-1784-E46F-2D205F9E1F25}"/>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650DCC69-277E-9122-0524-76F04D1C8210}"/>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2A7FA2A8-03A1-F856-44DC-C9FBE6D75793}"/>
              </a:ext>
            </a:extLst>
          </p:cNvPr>
          <p:cNvSpPr>
            <a:spLocks noGrp="1"/>
          </p:cNvSpPr>
          <p:nvPr>
            <p:ph type="sldNum" sz="quarter" idx="5"/>
          </p:nvPr>
        </p:nvSpPr>
        <p:spPr/>
        <p:txBody>
          <a:bodyPr/>
          <a:lstStyle/>
          <a:p>
            <a:fld id="{0C3B0F5B-320D-4D46-B2EC-EA2AABED367D}" type="slidenum">
              <a:rPr lang="el-GR" smtClean="0"/>
              <a:t>25</a:t>
            </a:fld>
            <a:endParaRPr lang="el-GR"/>
          </a:p>
        </p:txBody>
      </p:sp>
    </p:spTree>
    <p:extLst>
      <p:ext uri="{BB962C8B-B14F-4D97-AF65-F5344CB8AC3E}">
        <p14:creationId xmlns:p14="http://schemas.microsoft.com/office/powerpoint/2010/main" val="3469067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D281B-002C-615C-260B-E1C97E3471A1}"/>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1310EB14-95FB-F9AE-B3B7-4086C0369968}"/>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2905AA68-92BC-EE03-C3BA-5AEAB3285D92}"/>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9316ABDE-30E3-59B5-2D57-0FCC378F957B}"/>
              </a:ext>
            </a:extLst>
          </p:cNvPr>
          <p:cNvSpPr>
            <a:spLocks noGrp="1"/>
          </p:cNvSpPr>
          <p:nvPr>
            <p:ph type="sldNum" sz="quarter" idx="5"/>
          </p:nvPr>
        </p:nvSpPr>
        <p:spPr/>
        <p:txBody>
          <a:bodyPr/>
          <a:lstStyle/>
          <a:p>
            <a:fld id="{0C3B0F5B-320D-4D46-B2EC-EA2AABED367D}" type="slidenum">
              <a:rPr lang="el-GR" smtClean="0"/>
              <a:t>26</a:t>
            </a:fld>
            <a:endParaRPr lang="el-GR"/>
          </a:p>
        </p:txBody>
      </p:sp>
    </p:spTree>
    <p:extLst>
      <p:ext uri="{BB962C8B-B14F-4D97-AF65-F5344CB8AC3E}">
        <p14:creationId xmlns:p14="http://schemas.microsoft.com/office/powerpoint/2010/main" val="2492248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6F39A4-4125-A8A2-3980-2976A0A65A9E}"/>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CBE53E86-399E-0A38-D562-43C732D68EAA}"/>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12EA889F-0C44-79D0-0C10-49D96C998B71}"/>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7810F25-C5DC-E9B6-7F12-1434B123FEAC}"/>
              </a:ext>
            </a:extLst>
          </p:cNvPr>
          <p:cNvSpPr>
            <a:spLocks noGrp="1"/>
          </p:cNvSpPr>
          <p:nvPr>
            <p:ph type="sldNum" sz="quarter" idx="5"/>
          </p:nvPr>
        </p:nvSpPr>
        <p:spPr/>
        <p:txBody>
          <a:bodyPr/>
          <a:lstStyle/>
          <a:p>
            <a:fld id="{0C3B0F5B-320D-4D46-B2EC-EA2AABED367D}" type="slidenum">
              <a:rPr lang="el-GR" smtClean="0"/>
              <a:t>27</a:t>
            </a:fld>
            <a:endParaRPr lang="el-GR"/>
          </a:p>
        </p:txBody>
      </p:sp>
    </p:spTree>
    <p:extLst>
      <p:ext uri="{BB962C8B-B14F-4D97-AF65-F5344CB8AC3E}">
        <p14:creationId xmlns:p14="http://schemas.microsoft.com/office/powerpoint/2010/main" val="3597696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83973-C769-66BB-5361-9009F1C4AB3C}"/>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6B40CECB-B609-64B7-5EE5-1F3E6C41C6F9}"/>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092668AD-F333-5F9D-84DF-F0714FF797E3}"/>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BB42120C-F57F-ED22-098B-E1E377B39992}"/>
              </a:ext>
            </a:extLst>
          </p:cNvPr>
          <p:cNvSpPr>
            <a:spLocks noGrp="1"/>
          </p:cNvSpPr>
          <p:nvPr>
            <p:ph type="sldNum" sz="quarter" idx="5"/>
          </p:nvPr>
        </p:nvSpPr>
        <p:spPr/>
        <p:txBody>
          <a:bodyPr/>
          <a:lstStyle/>
          <a:p>
            <a:fld id="{0C3B0F5B-320D-4D46-B2EC-EA2AABED367D}" type="slidenum">
              <a:rPr lang="el-GR" smtClean="0"/>
              <a:t>28</a:t>
            </a:fld>
            <a:endParaRPr lang="el-GR"/>
          </a:p>
        </p:txBody>
      </p:sp>
    </p:spTree>
    <p:extLst>
      <p:ext uri="{BB962C8B-B14F-4D97-AF65-F5344CB8AC3E}">
        <p14:creationId xmlns:p14="http://schemas.microsoft.com/office/powerpoint/2010/main" val="4181092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7AC79-4A66-DCA9-35D7-92762393754C}"/>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0E827C2F-F381-61F9-3CBB-89023C595E3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E9AC3333-851F-FB56-36EF-0F6447749C23}"/>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22B1A763-180E-F87B-1E36-29B352D7A789}"/>
              </a:ext>
            </a:extLst>
          </p:cNvPr>
          <p:cNvSpPr>
            <a:spLocks noGrp="1"/>
          </p:cNvSpPr>
          <p:nvPr>
            <p:ph type="sldNum" sz="quarter" idx="5"/>
          </p:nvPr>
        </p:nvSpPr>
        <p:spPr/>
        <p:txBody>
          <a:bodyPr/>
          <a:lstStyle/>
          <a:p>
            <a:fld id="{0C3B0F5B-320D-4D46-B2EC-EA2AABED367D}" type="slidenum">
              <a:rPr lang="el-GR" smtClean="0"/>
              <a:t>29</a:t>
            </a:fld>
            <a:endParaRPr lang="el-GR"/>
          </a:p>
        </p:txBody>
      </p:sp>
    </p:spTree>
    <p:extLst>
      <p:ext uri="{BB962C8B-B14F-4D97-AF65-F5344CB8AC3E}">
        <p14:creationId xmlns:p14="http://schemas.microsoft.com/office/powerpoint/2010/main" val="2848290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0BCF4F-2238-48C6-31F7-A1ACD6AC97C8}"/>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24230CFC-8BE5-1B01-B513-781ACB00A75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65F1B0F3-FD48-8864-A89E-2B2B7BC816D4}"/>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B17641B1-E0B4-44BB-5F6D-3FEBBB0F0853}"/>
              </a:ext>
            </a:extLst>
          </p:cNvPr>
          <p:cNvSpPr>
            <a:spLocks noGrp="1"/>
          </p:cNvSpPr>
          <p:nvPr>
            <p:ph type="sldNum" sz="quarter" idx="5"/>
          </p:nvPr>
        </p:nvSpPr>
        <p:spPr/>
        <p:txBody>
          <a:bodyPr/>
          <a:lstStyle/>
          <a:p>
            <a:fld id="{0C3B0F5B-320D-4D46-B2EC-EA2AABED367D}" type="slidenum">
              <a:rPr lang="el-GR" smtClean="0"/>
              <a:t>30</a:t>
            </a:fld>
            <a:endParaRPr lang="el-GR"/>
          </a:p>
        </p:txBody>
      </p:sp>
    </p:spTree>
    <p:extLst>
      <p:ext uri="{BB962C8B-B14F-4D97-AF65-F5344CB8AC3E}">
        <p14:creationId xmlns:p14="http://schemas.microsoft.com/office/powerpoint/2010/main" val="3151370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03BA8-FE23-310B-3301-F0E86F60021F}"/>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51205495-00D4-3DE3-B756-736D9C99EBB4}"/>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174EBB67-4974-F48F-C4ED-F96C74C3D3EF}"/>
              </a:ext>
            </a:extLst>
          </p:cNvPr>
          <p:cNvSpPr>
            <a:spLocks noGrp="1"/>
          </p:cNvSpPr>
          <p:nvPr>
            <p:ph type="body" idx="1"/>
          </p:nvPr>
        </p:nvSpPr>
        <p:spPr/>
        <p:txBody>
          <a:bodyPr/>
          <a:lstStyle/>
          <a:p>
            <a:endParaRPr lang="el-GR" dirty="0"/>
          </a:p>
        </p:txBody>
      </p:sp>
      <p:sp>
        <p:nvSpPr>
          <p:cNvPr id="4" name="Θέση αριθμού διαφάνειας 3">
            <a:extLst>
              <a:ext uri="{FF2B5EF4-FFF2-40B4-BE49-F238E27FC236}">
                <a16:creationId xmlns:a16="http://schemas.microsoft.com/office/drawing/2014/main" id="{A1DE01D5-40D2-F702-FF2E-ECBA7F53131B}"/>
              </a:ext>
            </a:extLst>
          </p:cNvPr>
          <p:cNvSpPr>
            <a:spLocks noGrp="1"/>
          </p:cNvSpPr>
          <p:nvPr>
            <p:ph type="sldNum" sz="quarter" idx="5"/>
          </p:nvPr>
        </p:nvSpPr>
        <p:spPr/>
        <p:txBody>
          <a:bodyPr/>
          <a:lstStyle/>
          <a:p>
            <a:fld id="{0C3B0F5B-320D-4D46-B2EC-EA2AABED367D}" type="slidenum">
              <a:rPr lang="el-GR" smtClean="0"/>
              <a:t>4</a:t>
            </a:fld>
            <a:endParaRPr lang="el-GR"/>
          </a:p>
        </p:txBody>
      </p:sp>
    </p:spTree>
    <p:extLst>
      <p:ext uri="{BB962C8B-B14F-4D97-AF65-F5344CB8AC3E}">
        <p14:creationId xmlns:p14="http://schemas.microsoft.com/office/powerpoint/2010/main" val="927863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DB3BE-F5C2-F56D-2837-F958E5C1D757}"/>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D8769873-4A9C-5C76-C996-596A4EFAF5B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26096D65-211A-5CF6-0719-0352C052802D}"/>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37C9C8A2-51FA-E961-1330-948E04B77D89}"/>
              </a:ext>
            </a:extLst>
          </p:cNvPr>
          <p:cNvSpPr>
            <a:spLocks noGrp="1"/>
          </p:cNvSpPr>
          <p:nvPr>
            <p:ph type="sldNum" sz="quarter" idx="5"/>
          </p:nvPr>
        </p:nvSpPr>
        <p:spPr/>
        <p:txBody>
          <a:bodyPr/>
          <a:lstStyle/>
          <a:p>
            <a:fld id="{0C3B0F5B-320D-4D46-B2EC-EA2AABED367D}" type="slidenum">
              <a:rPr lang="el-GR" smtClean="0"/>
              <a:t>31</a:t>
            </a:fld>
            <a:endParaRPr lang="el-GR"/>
          </a:p>
        </p:txBody>
      </p:sp>
    </p:spTree>
    <p:extLst>
      <p:ext uri="{BB962C8B-B14F-4D97-AF65-F5344CB8AC3E}">
        <p14:creationId xmlns:p14="http://schemas.microsoft.com/office/powerpoint/2010/main" val="1804431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64E3C-1954-4F10-7C19-999A5A269C90}"/>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5CC4C57-0DE9-6584-B4FB-7E0969936788}"/>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30BAF53D-7A05-6134-A34D-F3CAEC160E2C}"/>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C939A057-015B-0E6A-4E29-FF53A28A765E}"/>
              </a:ext>
            </a:extLst>
          </p:cNvPr>
          <p:cNvSpPr>
            <a:spLocks noGrp="1"/>
          </p:cNvSpPr>
          <p:nvPr>
            <p:ph type="sldNum" sz="quarter" idx="5"/>
          </p:nvPr>
        </p:nvSpPr>
        <p:spPr/>
        <p:txBody>
          <a:bodyPr/>
          <a:lstStyle/>
          <a:p>
            <a:fld id="{0C3B0F5B-320D-4D46-B2EC-EA2AABED367D}" type="slidenum">
              <a:rPr lang="el-GR" smtClean="0"/>
              <a:t>5</a:t>
            </a:fld>
            <a:endParaRPr lang="el-GR"/>
          </a:p>
        </p:txBody>
      </p:sp>
    </p:spTree>
    <p:extLst>
      <p:ext uri="{BB962C8B-B14F-4D97-AF65-F5344CB8AC3E}">
        <p14:creationId xmlns:p14="http://schemas.microsoft.com/office/powerpoint/2010/main" val="2270806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0AD64-FBBF-7875-1D10-C61FEEC1880B}"/>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0E302AD9-B3DD-1059-D8D1-7653254D3E87}"/>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898ACFB8-DA2C-C20A-A990-3B0F30436117}"/>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A3BFFA61-B68C-4EE7-DB04-5A80D96C3E10}"/>
              </a:ext>
            </a:extLst>
          </p:cNvPr>
          <p:cNvSpPr>
            <a:spLocks noGrp="1"/>
          </p:cNvSpPr>
          <p:nvPr>
            <p:ph type="sldNum" sz="quarter" idx="5"/>
          </p:nvPr>
        </p:nvSpPr>
        <p:spPr/>
        <p:txBody>
          <a:bodyPr/>
          <a:lstStyle/>
          <a:p>
            <a:fld id="{0C3B0F5B-320D-4D46-B2EC-EA2AABED367D}" type="slidenum">
              <a:rPr lang="el-GR" smtClean="0"/>
              <a:t>6</a:t>
            </a:fld>
            <a:endParaRPr lang="el-GR"/>
          </a:p>
        </p:txBody>
      </p:sp>
    </p:spTree>
    <p:extLst>
      <p:ext uri="{BB962C8B-B14F-4D97-AF65-F5344CB8AC3E}">
        <p14:creationId xmlns:p14="http://schemas.microsoft.com/office/powerpoint/2010/main" val="1822079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495A2-F5A8-A32D-CD09-678825E5FAB9}"/>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53BF5CED-76CA-4B94-8BBC-EA57CB475248}"/>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3CB45FA0-8E1E-144E-7C3D-2BF81853342D}"/>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22A973D-9213-6E17-C02D-A30836020430}"/>
              </a:ext>
            </a:extLst>
          </p:cNvPr>
          <p:cNvSpPr>
            <a:spLocks noGrp="1"/>
          </p:cNvSpPr>
          <p:nvPr>
            <p:ph type="sldNum" sz="quarter" idx="5"/>
          </p:nvPr>
        </p:nvSpPr>
        <p:spPr/>
        <p:txBody>
          <a:bodyPr/>
          <a:lstStyle/>
          <a:p>
            <a:fld id="{0C3B0F5B-320D-4D46-B2EC-EA2AABED367D}" type="slidenum">
              <a:rPr lang="el-GR" smtClean="0"/>
              <a:t>7</a:t>
            </a:fld>
            <a:endParaRPr lang="el-GR"/>
          </a:p>
        </p:txBody>
      </p:sp>
    </p:spTree>
    <p:extLst>
      <p:ext uri="{BB962C8B-B14F-4D97-AF65-F5344CB8AC3E}">
        <p14:creationId xmlns:p14="http://schemas.microsoft.com/office/powerpoint/2010/main" val="1384049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6034B-8AF7-DDA5-CEBE-FDB42CB5AA99}"/>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82EED94-973B-F63E-7F75-D20CE1E2993D}"/>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D6997AE1-0D4A-C00C-6D37-A91B4E43C708}"/>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68FF7753-8C17-11AB-0E0B-8739EAC5D272}"/>
              </a:ext>
            </a:extLst>
          </p:cNvPr>
          <p:cNvSpPr>
            <a:spLocks noGrp="1"/>
          </p:cNvSpPr>
          <p:nvPr>
            <p:ph type="sldNum" sz="quarter" idx="5"/>
          </p:nvPr>
        </p:nvSpPr>
        <p:spPr/>
        <p:txBody>
          <a:bodyPr/>
          <a:lstStyle/>
          <a:p>
            <a:fld id="{0C3B0F5B-320D-4D46-B2EC-EA2AABED367D}" type="slidenum">
              <a:rPr lang="el-GR" smtClean="0"/>
              <a:t>8</a:t>
            </a:fld>
            <a:endParaRPr lang="el-GR"/>
          </a:p>
        </p:txBody>
      </p:sp>
    </p:spTree>
    <p:extLst>
      <p:ext uri="{BB962C8B-B14F-4D97-AF65-F5344CB8AC3E}">
        <p14:creationId xmlns:p14="http://schemas.microsoft.com/office/powerpoint/2010/main" val="17739263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CB005-B534-0739-A967-5CEC0C08A3D7}"/>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B6E9B4A4-2C96-29DB-9957-366BF074B9CF}"/>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18819486-CD4B-F13C-2EF5-8A9135D8DA87}"/>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9EFB2AA-4CB3-6130-30D5-954B69BCF3FE}"/>
              </a:ext>
            </a:extLst>
          </p:cNvPr>
          <p:cNvSpPr>
            <a:spLocks noGrp="1"/>
          </p:cNvSpPr>
          <p:nvPr>
            <p:ph type="sldNum" sz="quarter" idx="5"/>
          </p:nvPr>
        </p:nvSpPr>
        <p:spPr/>
        <p:txBody>
          <a:bodyPr/>
          <a:lstStyle/>
          <a:p>
            <a:fld id="{0C3B0F5B-320D-4D46-B2EC-EA2AABED367D}" type="slidenum">
              <a:rPr lang="el-GR" smtClean="0"/>
              <a:t>9</a:t>
            </a:fld>
            <a:endParaRPr lang="el-GR"/>
          </a:p>
        </p:txBody>
      </p:sp>
    </p:spTree>
    <p:extLst>
      <p:ext uri="{BB962C8B-B14F-4D97-AF65-F5344CB8AC3E}">
        <p14:creationId xmlns:p14="http://schemas.microsoft.com/office/powerpoint/2010/main" val="2940741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B2048-59F8-AA08-BDC3-DA56CF933576}"/>
            </a:ext>
          </a:extLst>
        </p:cNvPr>
        <p:cNvGrpSpPr/>
        <p:nvPr/>
      </p:nvGrpSpPr>
      <p:grpSpPr>
        <a:xfrm>
          <a:off x="0" y="0"/>
          <a:ext cx="0" cy="0"/>
          <a:chOff x="0" y="0"/>
          <a:chExt cx="0" cy="0"/>
        </a:xfrm>
      </p:grpSpPr>
      <p:sp>
        <p:nvSpPr>
          <p:cNvPr id="2" name="Θέση εικόνας διαφάνειας 1">
            <a:extLst>
              <a:ext uri="{FF2B5EF4-FFF2-40B4-BE49-F238E27FC236}">
                <a16:creationId xmlns:a16="http://schemas.microsoft.com/office/drawing/2014/main" id="{AB133BFD-FAAF-6B1C-C5C5-995A1249C015}"/>
              </a:ext>
            </a:extLst>
          </p:cNvPr>
          <p:cNvSpPr>
            <a:spLocks noGrp="1" noRot="1" noChangeAspect="1"/>
          </p:cNvSpPr>
          <p:nvPr>
            <p:ph type="sldImg"/>
          </p:nvPr>
        </p:nvSpPr>
        <p:spPr/>
        <p:txBody>
          <a:bodyPr/>
          <a:lstStyle/>
          <a:p>
            <a:endParaRPr lang="el-GR"/>
          </a:p>
        </p:txBody>
      </p:sp>
      <p:sp>
        <p:nvSpPr>
          <p:cNvPr id="3" name="Θέση σημειώσεων 2">
            <a:extLst>
              <a:ext uri="{FF2B5EF4-FFF2-40B4-BE49-F238E27FC236}">
                <a16:creationId xmlns:a16="http://schemas.microsoft.com/office/drawing/2014/main" id="{B2889EB6-C997-8455-F9D1-0492FBCE7800}"/>
              </a:ext>
            </a:extLst>
          </p:cNvPr>
          <p:cNvSpPr>
            <a:spLocks noGrp="1"/>
          </p:cNvSpPr>
          <p:nvPr>
            <p:ph type="body" idx="1"/>
          </p:nvPr>
        </p:nvSpPr>
        <p:spPr/>
        <p:txBody>
          <a:bodyPr/>
          <a:lstStyle/>
          <a:p>
            <a:endParaRPr lang="el-GR"/>
          </a:p>
        </p:txBody>
      </p:sp>
      <p:sp>
        <p:nvSpPr>
          <p:cNvPr id="4" name="Θέση αριθμού διαφάνειας 3">
            <a:extLst>
              <a:ext uri="{FF2B5EF4-FFF2-40B4-BE49-F238E27FC236}">
                <a16:creationId xmlns:a16="http://schemas.microsoft.com/office/drawing/2014/main" id="{3B58E8FC-C177-E56A-4544-7D1BA5C84361}"/>
              </a:ext>
            </a:extLst>
          </p:cNvPr>
          <p:cNvSpPr>
            <a:spLocks noGrp="1"/>
          </p:cNvSpPr>
          <p:nvPr>
            <p:ph type="sldNum" sz="quarter" idx="5"/>
          </p:nvPr>
        </p:nvSpPr>
        <p:spPr/>
        <p:txBody>
          <a:bodyPr/>
          <a:lstStyle/>
          <a:p>
            <a:fld id="{0C3B0F5B-320D-4D46-B2EC-EA2AABED367D}" type="slidenum">
              <a:rPr lang="el-GR" smtClean="0"/>
              <a:t>10</a:t>
            </a:fld>
            <a:endParaRPr lang="el-GR"/>
          </a:p>
        </p:txBody>
      </p:sp>
    </p:spTree>
    <p:extLst>
      <p:ext uri="{BB962C8B-B14F-4D97-AF65-F5344CB8AC3E}">
        <p14:creationId xmlns:p14="http://schemas.microsoft.com/office/powerpoint/2010/main" val="3297467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91B36F-14D4-4E04-AE59-A0E4B41EDFC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D5808C76-32F2-4224-8A0D-33DD01D1CC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E1D66C2D-7956-413E-BBA2-0F6163155264}"/>
              </a:ext>
            </a:extLst>
          </p:cNvPr>
          <p:cNvSpPr>
            <a:spLocks noGrp="1"/>
          </p:cNvSpPr>
          <p:nvPr>
            <p:ph type="dt" sz="half" idx="10"/>
          </p:nvPr>
        </p:nvSpPr>
        <p:spPr/>
        <p:txBody>
          <a:bodyPr/>
          <a:lstStyle/>
          <a:p>
            <a:fld id="{A6140EBE-5FBF-4328-81A1-F56FC6E9CE4C}" type="datetime1">
              <a:rPr lang="el-GR" smtClean="0"/>
              <a:t>27/5/2026</a:t>
            </a:fld>
            <a:endParaRPr lang="el-GR"/>
          </a:p>
        </p:txBody>
      </p:sp>
      <p:sp>
        <p:nvSpPr>
          <p:cNvPr id="5" name="Θέση υποσέλιδου 4">
            <a:extLst>
              <a:ext uri="{FF2B5EF4-FFF2-40B4-BE49-F238E27FC236}">
                <a16:creationId xmlns:a16="http://schemas.microsoft.com/office/drawing/2014/main" id="{B1AE4AB5-1968-47C4-B231-8055E27AA8D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A69225A-5ADC-4481-8743-4159C4D346A5}"/>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290946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CF67FB5-5378-4EAB-90E8-E960B616E83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CF1B75B2-83FF-4EF8-AD0F-578DD4A9450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3032315-945B-47EC-BF61-61051169BEB9}"/>
              </a:ext>
            </a:extLst>
          </p:cNvPr>
          <p:cNvSpPr>
            <a:spLocks noGrp="1"/>
          </p:cNvSpPr>
          <p:nvPr>
            <p:ph type="dt" sz="half" idx="10"/>
          </p:nvPr>
        </p:nvSpPr>
        <p:spPr/>
        <p:txBody>
          <a:bodyPr/>
          <a:lstStyle/>
          <a:p>
            <a:fld id="{15FD08BC-F11D-42DA-9610-269A27655F48}" type="datetime1">
              <a:rPr lang="el-GR" smtClean="0"/>
              <a:t>27/5/2026</a:t>
            </a:fld>
            <a:endParaRPr lang="el-GR"/>
          </a:p>
        </p:txBody>
      </p:sp>
      <p:sp>
        <p:nvSpPr>
          <p:cNvPr id="5" name="Θέση υποσέλιδου 4">
            <a:extLst>
              <a:ext uri="{FF2B5EF4-FFF2-40B4-BE49-F238E27FC236}">
                <a16:creationId xmlns:a16="http://schemas.microsoft.com/office/drawing/2014/main" id="{DC01B309-935A-48EB-9885-AA322EF4218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1E79675-7D0C-4CD2-8538-15BE938B7CE4}"/>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1814090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23B1D7A-0B2F-46AC-B4E1-1CE31068CEEB}"/>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1F8F699B-BB53-407D-BA41-9714FED671A0}"/>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4166F32-4D3F-4937-BC51-747B399ACA1F}"/>
              </a:ext>
            </a:extLst>
          </p:cNvPr>
          <p:cNvSpPr>
            <a:spLocks noGrp="1"/>
          </p:cNvSpPr>
          <p:nvPr>
            <p:ph type="dt" sz="half" idx="10"/>
          </p:nvPr>
        </p:nvSpPr>
        <p:spPr/>
        <p:txBody>
          <a:bodyPr/>
          <a:lstStyle/>
          <a:p>
            <a:fld id="{5068534A-029E-4C6C-BFF4-650BE44FB042}" type="datetime1">
              <a:rPr lang="el-GR" smtClean="0"/>
              <a:t>27/5/2026</a:t>
            </a:fld>
            <a:endParaRPr lang="el-GR"/>
          </a:p>
        </p:txBody>
      </p:sp>
      <p:sp>
        <p:nvSpPr>
          <p:cNvPr id="5" name="Θέση υποσέλιδου 4">
            <a:extLst>
              <a:ext uri="{FF2B5EF4-FFF2-40B4-BE49-F238E27FC236}">
                <a16:creationId xmlns:a16="http://schemas.microsoft.com/office/drawing/2014/main" id="{71225C64-D70B-4868-B341-B7A990A03E6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5F5591E-965A-4E06-945A-A9E64EDE730A}"/>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2390607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14B861-DCDE-49DC-ACDB-872FB2BDB16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3ACB85F-B16D-41C4-A335-F2830179DA02}"/>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7349213-B3E6-4713-9F90-37120AA103C7}"/>
              </a:ext>
            </a:extLst>
          </p:cNvPr>
          <p:cNvSpPr>
            <a:spLocks noGrp="1"/>
          </p:cNvSpPr>
          <p:nvPr>
            <p:ph type="dt" sz="half" idx="10"/>
          </p:nvPr>
        </p:nvSpPr>
        <p:spPr/>
        <p:txBody>
          <a:bodyPr/>
          <a:lstStyle/>
          <a:p>
            <a:fld id="{DE7C1A5C-00C5-4CFA-8699-2CE5F77D08FE}" type="datetime1">
              <a:rPr lang="el-GR" smtClean="0"/>
              <a:t>27/5/2026</a:t>
            </a:fld>
            <a:endParaRPr lang="el-GR"/>
          </a:p>
        </p:txBody>
      </p:sp>
      <p:sp>
        <p:nvSpPr>
          <p:cNvPr id="5" name="Θέση υποσέλιδου 4">
            <a:extLst>
              <a:ext uri="{FF2B5EF4-FFF2-40B4-BE49-F238E27FC236}">
                <a16:creationId xmlns:a16="http://schemas.microsoft.com/office/drawing/2014/main" id="{44F8BDD6-D364-4A42-8B64-197072969E57}"/>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289F2AE-2FC5-4A22-A652-E6D1EA5AC384}"/>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2656581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27F904B-BD72-4CCB-A278-980DF9465652}"/>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6605F84-6E12-4402-973C-51D74C694C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25862F6-6AF6-4024-9DBF-4665613E7F2A}"/>
              </a:ext>
            </a:extLst>
          </p:cNvPr>
          <p:cNvSpPr>
            <a:spLocks noGrp="1"/>
          </p:cNvSpPr>
          <p:nvPr>
            <p:ph type="dt" sz="half" idx="10"/>
          </p:nvPr>
        </p:nvSpPr>
        <p:spPr/>
        <p:txBody>
          <a:bodyPr/>
          <a:lstStyle/>
          <a:p>
            <a:fld id="{EC347032-3EDB-4148-9CDF-FEE23335702D}" type="datetime1">
              <a:rPr lang="el-GR" smtClean="0"/>
              <a:t>27/5/2026</a:t>
            </a:fld>
            <a:endParaRPr lang="el-GR"/>
          </a:p>
        </p:txBody>
      </p:sp>
      <p:sp>
        <p:nvSpPr>
          <p:cNvPr id="5" name="Θέση υποσέλιδου 4">
            <a:extLst>
              <a:ext uri="{FF2B5EF4-FFF2-40B4-BE49-F238E27FC236}">
                <a16:creationId xmlns:a16="http://schemas.microsoft.com/office/drawing/2014/main" id="{17A23D6E-75DE-4209-B247-838BC238181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59E0024-697E-47F7-A365-0BDFBC04F536}"/>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1694066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8532E2-F824-4F1B-8D5D-F2F137DA871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2F3DCDAE-74FE-47DC-BC87-566665555D76}"/>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AC594A95-1176-478D-AFB6-56FD6FCB8924}"/>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159D5B1B-6D27-4C0F-981E-32C10432A79C}"/>
              </a:ext>
            </a:extLst>
          </p:cNvPr>
          <p:cNvSpPr>
            <a:spLocks noGrp="1"/>
          </p:cNvSpPr>
          <p:nvPr>
            <p:ph type="dt" sz="half" idx="10"/>
          </p:nvPr>
        </p:nvSpPr>
        <p:spPr/>
        <p:txBody>
          <a:bodyPr/>
          <a:lstStyle/>
          <a:p>
            <a:fld id="{C2F404D8-19B6-40AD-ABF8-B9AF39A0E7ED}" type="datetime1">
              <a:rPr lang="el-GR" smtClean="0"/>
              <a:t>27/5/2026</a:t>
            </a:fld>
            <a:endParaRPr lang="el-GR"/>
          </a:p>
        </p:txBody>
      </p:sp>
      <p:sp>
        <p:nvSpPr>
          <p:cNvPr id="6" name="Θέση υποσέλιδου 5">
            <a:extLst>
              <a:ext uri="{FF2B5EF4-FFF2-40B4-BE49-F238E27FC236}">
                <a16:creationId xmlns:a16="http://schemas.microsoft.com/office/drawing/2014/main" id="{2572EF8D-0BB2-4C9E-883E-7C20E98D87F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DB2580CB-8DE6-4255-AA6E-E22DBD3022FA}"/>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384492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B0975A3-D2F7-4E8E-98B0-E932F9A098C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5B46D3C7-1710-4E20-9AE2-234813C5543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BE7DF740-21DA-4F81-A8EA-664FA421ED5D}"/>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669C1C4-7B71-4234-8833-A43ADE688A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4B6C95-0B67-4CDD-A33A-5D75F7005FED}"/>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DFB87E23-7098-4770-9BA7-8984CA064863}"/>
              </a:ext>
            </a:extLst>
          </p:cNvPr>
          <p:cNvSpPr>
            <a:spLocks noGrp="1"/>
          </p:cNvSpPr>
          <p:nvPr>
            <p:ph type="dt" sz="half" idx="10"/>
          </p:nvPr>
        </p:nvSpPr>
        <p:spPr/>
        <p:txBody>
          <a:bodyPr/>
          <a:lstStyle/>
          <a:p>
            <a:fld id="{D855AB1A-FA0A-46BE-9552-A0C8D65D664C}" type="datetime1">
              <a:rPr lang="el-GR" smtClean="0"/>
              <a:t>27/5/2026</a:t>
            </a:fld>
            <a:endParaRPr lang="el-GR"/>
          </a:p>
        </p:txBody>
      </p:sp>
      <p:sp>
        <p:nvSpPr>
          <p:cNvPr id="8" name="Θέση υποσέλιδου 7">
            <a:extLst>
              <a:ext uri="{FF2B5EF4-FFF2-40B4-BE49-F238E27FC236}">
                <a16:creationId xmlns:a16="http://schemas.microsoft.com/office/drawing/2014/main" id="{74DC96CF-1EDE-46C3-8A88-61F7DD55D08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516438D3-8D07-44A7-B5FE-3626A0D2316D}"/>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30645209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C9A932-4074-4F3C-8BA8-CD645E2E7911}"/>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AB99A2C2-4133-4819-BD81-421E183FCF16}"/>
              </a:ext>
            </a:extLst>
          </p:cNvPr>
          <p:cNvSpPr>
            <a:spLocks noGrp="1"/>
          </p:cNvSpPr>
          <p:nvPr>
            <p:ph type="dt" sz="half" idx="10"/>
          </p:nvPr>
        </p:nvSpPr>
        <p:spPr/>
        <p:txBody>
          <a:bodyPr/>
          <a:lstStyle/>
          <a:p>
            <a:fld id="{A90397E8-1DC2-4E29-BE1E-A1D59FC4DB73}" type="datetime1">
              <a:rPr lang="el-GR" smtClean="0"/>
              <a:t>27/5/2026</a:t>
            </a:fld>
            <a:endParaRPr lang="el-GR"/>
          </a:p>
        </p:txBody>
      </p:sp>
      <p:sp>
        <p:nvSpPr>
          <p:cNvPr id="4" name="Θέση υποσέλιδου 3">
            <a:extLst>
              <a:ext uri="{FF2B5EF4-FFF2-40B4-BE49-F238E27FC236}">
                <a16:creationId xmlns:a16="http://schemas.microsoft.com/office/drawing/2014/main" id="{631A975E-32AC-488E-90FF-9B110D4EB75B}"/>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48261371-8CF3-4EC6-A208-293AACCADCFE}"/>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867116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945879B3-1511-4202-873D-AF85C6253ECB}"/>
              </a:ext>
            </a:extLst>
          </p:cNvPr>
          <p:cNvSpPr>
            <a:spLocks noGrp="1"/>
          </p:cNvSpPr>
          <p:nvPr>
            <p:ph type="dt" sz="half" idx="10"/>
          </p:nvPr>
        </p:nvSpPr>
        <p:spPr/>
        <p:txBody>
          <a:bodyPr/>
          <a:lstStyle/>
          <a:p>
            <a:fld id="{44A8485B-F57F-4056-9838-B48536D97336}" type="datetime1">
              <a:rPr lang="el-GR" smtClean="0"/>
              <a:t>27/5/2026</a:t>
            </a:fld>
            <a:endParaRPr lang="el-GR"/>
          </a:p>
        </p:txBody>
      </p:sp>
      <p:sp>
        <p:nvSpPr>
          <p:cNvPr id="3" name="Θέση υποσέλιδου 2">
            <a:extLst>
              <a:ext uri="{FF2B5EF4-FFF2-40B4-BE49-F238E27FC236}">
                <a16:creationId xmlns:a16="http://schemas.microsoft.com/office/drawing/2014/main" id="{A3E12CF8-6E20-42BE-A481-2FC3B4A8C863}"/>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79B36EC4-075E-4F2B-AA70-6C601CA573CC}"/>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2845457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5DFAC0-35A5-4E46-939D-DBFFC1759F7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B0757B0-6512-4ED1-A2FC-2AF6700C38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4F9BC8E-5167-4926-8C9A-48E5A0C6D7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FF149C4E-6646-4FF0-9695-805495A31067}"/>
              </a:ext>
            </a:extLst>
          </p:cNvPr>
          <p:cNvSpPr>
            <a:spLocks noGrp="1"/>
          </p:cNvSpPr>
          <p:nvPr>
            <p:ph type="dt" sz="half" idx="10"/>
          </p:nvPr>
        </p:nvSpPr>
        <p:spPr/>
        <p:txBody>
          <a:bodyPr/>
          <a:lstStyle/>
          <a:p>
            <a:fld id="{E80514BD-C49F-48D6-A95C-7F718F529358}" type="datetime1">
              <a:rPr lang="el-GR" smtClean="0"/>
              <a:t>27/5/2026</a:t>
            </a:fld>
            <a:endParaRPr lang="el-GR"/>
          </a:p>
        </p:txBody>
      </p:sp>
      <p:sp>
        <p:nvSpPr>
          <p:cNvPr id="6" name="Θέση υποσέλιδου 5">
            <a:extLst>
              <a:ext uri="{FF2B5EF4-FFF2-40B4-BE49-F238E27FC236}">
                <a16:creationId xmlns:a16="http://schemas.microsoft.com/office/drawing/2014/main" id="{3AF84D64-4692-4243-B008-0FB56101546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F2EA566-525B-48A7-BF0E-423DC186267D}"/>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4005072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1498E06-403E-47D3-86D7-028E735F500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7F8AB2DA-A4DD-4957-A7B1-78A213B121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F54F909-28D1-4A2E-80DF-21EA99937E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EECAA1B-CEE8-4C29-8A8E-82BDD65E5F03}"/>
              </a:ext>
            </a:extLst>
          </p:cNvPr>
          <p:cNvSpPr>
            <a:spLocks noGrp="1"/>
          </p:cNvSpPr>
          <p:nvPr>
            <p:ph type="dt" sz="half" idx="10"/>
          </p:nvPr>
        </p:nvSpPr>
        <p:spPr/>
        <p:txBody>
          <a:bodyPr/>
          <a:lstStyle/>
          <a:p>
            <a:fld id="{BF8FAE28-1948-4CF4-9C19-65726989E627}" type="datetime1">
              <a:rPr lang="el-GR" smtClean="0"/>
              <a:t>27/5/2026</a:t>
            </a:fld>
            <a:endParaRPr lang="el-GR"/>
          </a:p>
        </p:txBody>
      </p:sp>
      <p:sp>
        <p:nvSpPr>
          <p:cNvPr id="6" name="Θέση υποσέλιδου 5">
            <a:extLst>
              <a:ext uri="{FF2B5EF4-FFF2-40B4-BE49-F238E27FC236}">
                <a16:creationId xmlns:a16="http://schemas.microsoft.com/office/drawing/2014/main" id="{E8876B1A-22F0-4FCE-9633-9E2938582371}"/>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0D4E46F-7BC2-43E0-B59F-66172B7D49EB}"/>
              </a:ext>
            </a:extLst>
          </p:cNvPr>
          <p:cNvSpPr>
            <a:spLocks noGrp="1"/>
          </p:cNvSpPr>
          <p:nvPr>
            <p:ph type="sldNum" sz="quarter" idx="12"/>
          </p:nvPr>
        </p:nvSpPr>
        <p:spPr/>
        <p:txBody>
          <a:bodyPr/>
          <a:lstStyle/>
          <a:p>
            <a:fld id="{1B8CE1AA-CF21-4938-812F-0237CDF6332C}" type="slidenum">
              <a:rPr lang="el-GR" smtClean="0"/>
              <a:t>‹#›</a:t>
            </a:fld>
            <a:endParaRPr lang="el-GR"/>
          </a:p>
        </p:txBody>
      </p:sp>
    </p:spTree>
    <p:extLst>
      <p:ext uri="{BB962C8B-B14F-4D97-AF65-F5344CB8AC3E}">
        <p14:creationId xmlns:p14="http://schemas.microsoft.com/office/powerpoint/2010/main" val="252822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E28F9BE9-986B-462F-9207-BDC4F36064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F502BD2-BA66-4FB4-B135-0954C18DC4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A502BE-F8D4-4BA6-A39A-B9649123C5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4AF7F6-15CD-4912-9019-CC64036BEA62}" type="datetime1">
              <a:rPr lang="el-GR" smtClean="0"/>
              <a:t>27/5/2026</a:t>
            </a:fld>
            <a:endParaRPr lang="el-GR"/>
          </a:p>
        </p:txBody>
      </p:sp>
      <p:sp>
        <p:nvSpPr>
          <p:cNvPr id="5" name="Θέση υποσέλιδου 4">
            <a:extLst>
              <a:ext uri="{FF2B5EF4-FFF2-40B4-BE49-F238E27FC236}">
                <a16:creationId xmlns:a16="http://schemas.microsoft.com/office/drawing/2014/main" id="{B5094552-51EB-4F09-A91F-8D4827D33E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FB0F12DA-32CB-4D9C-8D0F-559C82E927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8CE1AA-CF21-4938-812F-0237CDF6332C}" type="slidenum">
              <a:rPr lang="el-GR" smtClean="0"/>
              <a:t>‹#›</a:t>
            </a:fld>
            <a:endParaRPr lang="el-GR"/>
          </a:p>
        </p:txBody>
      </p:sp>
    </p:spTree>
    <p:extLst>
      <p:ext uri="{BB962C8B-B14F-4D97-AF65-F5344CB8AC3E}">
        <p14:creationId xmlns:p14="http://schemas.microsoft.com/office/powerpoint/2010/main" val="2384111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mailto:elenecharalampous72@gmail.com"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mailto:pittakoulines@yahoo.g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372FE9-D118-4C70-AC2C-6BD7E312B87C}"/>
              </a:ext>
            </a:extLst>
          </p:cNvPr>
          <p:cNvSpPr>
            <a:spLocks noGrp="1"/>
          </p:cNvSpPr>
          <p:nvPr>
            <p:ph type="ctrTitle"/>
          </p:nvPr>
        </p:nvSpPr>
        <p:spPr>
          <a:xfrm>
            <a:off x="1397604" y="5236476"/>
            <a:ext cx="9144000" cy="1608831"/>
          </a:xfrm>
        </p:spPr>
        <p:txBody>
          <a:bodyPr>
            <a:normAutofit/>
          </a:bodyPr>
          <a:lstStyle/>
          <a:p>
            <a:endParaRPr lang="el-GR" sz="1800" b="1">
              <a:latin typeface="Calibri"/>
              <a:ea typeface="Calibri"/>
              <a:cs typeface="Calibri"/>
            </a:endParaRPr>
          </a:p>
          <a:p>
            <a:br>
              <a:rPr lang="el-GR" sz="2000" b="1">
                <a:latin typeface="Calibri Light"/>
                <a:cs typeface="Calibri"/>
              </a:rPr>
            </a:br>
            <a:br>
              <a:rPr lang="el-GR" sz="1800">
                <a:cs typeface="Calibri Light"/>
              </a:rPr>
            </a:br>
            <a:endParaRPr lang="el-GR" sz="1800">
              <a:cs typeface="Calibri Light"/>
            </a:endParaRPr>
          </a:p>
        </p:txBody>
      </p:sp>
      <p:sp>
        <p:nvSpPr>
          <p:cNvPr id="3" name="Τίτλος 1">
            <a:extLst>
              <a:ext uri="{FF2B5EF4-FFF2-40B4-BE49-F238E27FC236}">
                <a16:creationId xmlns:a16="http://schemas.microsoft.com/office/drawing/2014/main" id="{613F792B-DCEC-FC63-96E2-69D8F5B63D12}"/>
              </a:ext>
            </a:extLst>
          </p:cNvPr>
          <p:cNvSpPr txBox="1">
            <a:spLocks/>
          </p:cNvSpPr>
          <p:nvPr/>
        </p:nvSpPr>
        <p:spPr>
          <a:xfrm>
            <a:off x="1422445" y="5530788"/>
            <a:ext cx="9144000" cy="110083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l-GR" sz="1200" b="1" dirty="0">
                <a:latin typeface="Times New Roman" panose="02020603050405020304" pitchFamily="18" charset="0"/>
                <a:cs typeface="Times New Roman" panose="02020603050405020304" pitchFamily="18" charset="0"/>
              </a:rPr>
              <a:t>1955-1964</a:t>
            </a:r>
          </a:p>
          <a:p>
            <a:r>
              <a:rPr lang="el-GR" sz="1200" b="1" dirty="0">
                <a:latin typeface="Times New Roman" panose="02020603050405020304" pitchFamily="18" charset="0"/>
                <a:cs typeface="Times New Roman" panose="02020603050405020304" pitchFamily="18" charset="0"/>
              </a:rPr>
              <a:t>Ρεπερτόρια λόγου :</a:t>
            </a:r>
          </a:p>
          <a:p>
            <a:r>
              <a:rPr lang="el-GR" sz="1200" b="1" dirty="0">
                <a:latin typeface="Times New Roman" panose="02020603050405020304" pitchFamily="18" charset="0"/>
                <a:cs typeface="Times New Roman" panose="02020603050405020304" pitchFamily="18" charset="0"/>
              </a:rPr>
              <a:t>  Η ονοματική φράση   «τρομοκρατική  οργάνωση»  και   «θρυλική </a:t>
            </a:r>
            <a:r>
              <a:rPr lang="el-GR" sz="1200" b="1" dirty="0" err="1">
                <a:latin typeface="Times New Roman" panose="02020603050405020304" pitchFamily="18" charset="0"/>
                <a:cs typeface="Times New Roman" panose="02020603050405020304" pitchFamily="18" charset="0"/>
              </a:rPr>
              <a:t>Ομορφίτα</a:t>
            </a:r>
            <a:r>
              <a:rPr lang="el-GR" sz="1200" b="1" dirty="0">
                <a:latin typeface="Times New Roman" panose="02020603050405020304" pitchFamily="18" charset="0"/>
                <a:cs typeface="Times New Roman" panose="02020603050405020304" pitchFamily="18" charset="0"/>
              </a:rPr>
              <a:t>» στον λόγο  που  συγκροτεί η  κρατούσα ιστοριογραφική προσέγγιση  της Ελληνικής  και  Τουρκικής Κοινότητας της Κύπρου </a:t>
            </a:r>
          </a:p>
          <a:p>
            <a:br>
              <a:rPr lang="en-US" sz="1200" dirty="0">
                <a:latin typeface="Times New Roman" panose="02020603050405020304" pitchFamily="18" charset="0"/>
                <a:cs typeface="Times New Roman" panose="02020603050405020304" pitchFamily="18" charset="0"/>
              </a:rPr>
            </a:br>
            <a:r>
              <a:rPr lang="el-GR" sz="1200" dirty="0" err="1">
                <a:latin typeface="Times New Roman" panose="02020603050405020304" pitchFamily="18" charset="0"/>
                <a:cs typeface="Times New Roman" panose="02020603050405020304" pitchFamily="18" charset="0"/>
              </a:rPr>
              <a:t>Δρ</a:t>
            </a:r>
            <a:r>
              <a:rPr lang="el-GR" sz="1200" dirty="0">
                <a:latin typeface="Times New Roman" panose="02020603050405020304" pitchFamily="18" charset="0"/>
                <a:cs typeface="Times New Roman" panose="02020603050405020304" pitchFamily="18" charset="0"/>
              </a:rPr>
              <a:t> Ελένη Χαραλάμπους</a:t>
            </a:r>
            <a:r>
              <a:rPr lang="en-US" sz="1200" dirty="0">
                <a:latin typeface="Times New Roman" panose="02020603050405020304" pitchFamily="18" charset="0"/>
                <a:cs typeface="Times New Roman" panose="02020603050405020304" pitchFamily="18" charset="0"/>
              </a:rPr>
              <a:t>,</a:t>
            </a:r>
            <a:r>
              <a:rPr lang="el-GR"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elenecharalampous72@gmail.com</a:t>
            </a:r>
            <a:endParaRPr lang="el-GR" sz="1200" dirty="0">
              <a:latin typeface="Times New Roman" panose="02020603050405020304" pitchFamily="18" charset="0"/>
              <a:cs typeface="Times New Roman" panose="02020603050405020304" pitchFamily="18" charset="0"/>
            </a:endParaRPr>
          </a:p>
        </p:txBody>
      </p:sp>
      <p:pic>
        <p:nvPicPr>
          <p:cNvPr id="6" name="Εικόνα 5" descr="Εικόνα που περιέχει κείμενο, στιγμιότυπο οθόνης, αφίσα, θηλαστικό&#10;&#10;Το περιεχόμενο που δημιουργείται από AI ενδέχεται να είναι εσφαλμένο.">
            <a:extLst>
              <a:ext uri="{FF2B5EF4-FFF2-40B4-BE49-F238E27FC236}">
                <a16:creationId xmlns:a16="http://schemas.microsoft.com/office/drawing/2014/main" id="{678652E8-36C7-B91E-1C0C-CE4380BA2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434" y="294312"/>
            <a:ext cx="3552340" cy="5022788"/>
          </a:xfrm>
          <a:prstGeom prst="rect">
            <a:avLst/>
          </a:prstGeom>
        </p:spPr>
      </p:pic>
    </p:spTree>
    <p:extLst>
      <p:ext uri="{BB962C8B-B14F-4D97-AF65-F5344CB8AC3E}">
        <p14:creationId xmlns:p14="http://schemas.microsoft.com/office/powerpoint/2010/main" val="1523638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AAD77-7892-5F48-C644-41AC9D42CE80}"/>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7154C6FA-209D-7A93-C8CB-CB6AF2B016EF}"/>
              </a:ext>
            </a:extLst>
          </p:cNvPr>
          <p:cNvSpPr/>
          <p:nvPr/>
        </p:nvSpPr>
        <p:spPr>
          <a:xfrm>
            <a:off x="309033" y="295314"/>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4C7177FE-5613-BF09-D843-1204A7BF2852}"/>
              </a:ext>
            </a:extLst>
          </p:cNvPr>
          <p:cNvSpPr txBox="1"/>
          <p:nvPr/>
        </p:nvSpPr>
        <p:spPr>
          <a:xfrm>
            <a:off x="309033" y="1132568"/>
            <a:ext cx="10773229" cy="1959511"/>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tr-T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M</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T</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Άγκυρας     Απρίλιος-Μάιος 1958 </a:t>
            </a:r>
          </a:p>
          <a:p>
            <a:pPr algn="just">
              <a:spcAft>
                <a:spcPts val="800"/>
              </a:spcAft>
              <a:buNone/>
            </a:pP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 Υπουργός Εξωτερικών της Τουρκίας,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Fatin</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Rüştü</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Zorlu</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σύμφωνα με τον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İsmail Tansu</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υποστήριξε αυτό το εγχείρημα με  μεγάλη ζέση. Τον χαρακτηρίζει  «ένθερμο υποστηρικτή του σχεδίου». Ο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Fatin</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Rüştü</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Zorlu</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ανέλαβε  να φέρει σε επαφή  την ηγεσία  της Τ.Μ.Τ.  και  με  άλλους  υπουργούς, οι οποίοι  θα  μπορούσαν να τους φανούν χρήσιμοι.  </a:t>
            </a:r>
          </a:p>
        </p:txBody>
      </p:sp>
      <p:sp>
        <p:nvSpPr>
          <p:cNvPr id="7" name="Θέση υποσέλιδου 6">
            <a:extLst>
              <a:ext uri="{FF2B5EF4-FFF2-40B4-BE49-F238E27FC236}">
                <a16:creationId xmlns:a16="http://schemas.microsoft.com/office/drawing/2014/main" id="{25D43891-6D43-059B-62EB-A40D59AF74E1}"/>
              </a:ext>
            </a:extLst>
          </p:cNvPr>
          <p:cNvSpPr>
            <a:spLocks noGrp="1"/>
          </p:cNvSpPr>
          <p:nvPr>
            <p:ph type="ftr" sz="quarter" idx="11"/>
          </p:nvPr>
        </p:nvSpPr>
        <p:spPr>
          <a:xfrm>
            <a:off x="309033" y="6209247"/>
            <a:ext cx="11262481" cy="512227"/>
          </a:xfrm>
        </p:spPr>
        <p:txBody>
          <a:bodyPr/>
          <a:lstStyle/>
          <a:p>
            <a:pPr algn="l"/>
            <a:r>
              <a:rPr lang="en-US" sz="1000" dirty="0">
                <a:solidFill>
                  <a:schemeClr val="tx1"/>
                </a:solidFill>
                <a:latin typeface="Times New Roman" panose="02020603050405020304" pitchFamily="18" charset="0"/>
                <a:cs typeface="Times New Roman" panose="02020603050405020304" pitchFamily="18" charset="0"/>
              </a:rPr>
              <a:t>İsmail Tansu,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 </a:t>
            </a:r>
            <a:r>
              <a:rPr lang="en-US" sz="1000" dirty="0">
                <a:solidFill>
                  <a:schemeClr val="tx1"/>
                </a:solidFill>
                <a:latin typeface="Times New Roman" panose="02020603050405020304" pitchFamily="18" charset="0"/>
                <a:cs typeface="Times New Roman" panose="02020603050405020304" pitchFamily="18" charset="0"/>
              </a:rPr>
              <a:t>MİNPA MATBAACILIK, </a:t>
            </a:r>
            <a:r>
              <a:rPr lang="el-GR" sz="1000" dirty="0">
                <a:solidFill>
                  <a:schemeClr val="tx1"/>
                </a:solidFill>
                <a:latin typeface="Times New Roman" panose="02020603050405020304" pitchFamily="18" charset="0"/>
                <a:cs typeface="Times New Roman" panose="02020603050405020304" pitchFamily="18" charset="0"/>
              </a:rPr>
              <a:t>Άγκυρα,  σ. 42, 43, 80, 83, 84, 150, 229.</a:t>
            </a:r>
          </a:p>
        </p:txBody>
      </p:sp>
      <p:sp>
        <p:nvSpPr>
          <p:cNvPr id="8" name="Θέση αριθμού διαφάνειας 7">
            <a:extLst>
              <a:ext uri="{FF2B5EF4-FFF2-40B4-BE49-F238E27FC236}">
                <a16:creationId xmlns:a16="http://schemas.microsoft.com/office/drawing/2014/main" id="{85AF431F-977B-F266-E5BB-9D101F04DE5D}"/>
              </a:ext>
            </a:extLst>
          </p:cNvPr>
          <p:cNvSpPr>
            <a:spLocks noGrp="1"/>
          </p:cNvSpPr>
          <p:nvPr>
            <p:ph type="sldNum" sz="quarter" idx="12"/>
          </p:nvPr>
        </p:nvSpPr>
        <p:spPr/>
        <p:txBody>
          <a:bodyPr/>
          <a:lstStyle/>
          <a:p>
            <a:fld id="{1B8CE1AA-CF21-4938-812F-0237CDF6332C}" type="slidenum">
              <a:rPr lang="el-GR" smtClean="0"/>
              <a:t>10</a:t>
            </a:fld>
            <a:endParaRPr lang="el-GR"/>
          </a:p>
        </p:txBody>
      </p:sp>
      <p:sp>
        <p:nvSpPr>
          <p:cNvPr id="5" name="TextBox 4">
            <a:extLst>
              <a:ext uri="{FF2B5EF4-FFF2-40B4-BE49-F238E27FC236}">
                <a16:creationId xmlns:a16="http://schemas.microsoft.com/office/drawing/2014/main" id="{DC0E5744-277C-906A-5A6F-25405B09B4FB}"/>
              </a:ext>
            </a:extLst>
          </p:cNvPr>
          <p:cNvSpPr txBox="1"/>
          <p:nvPr/>
        </p:nvSpPr>
        <p:spPr>
          <a:xfrm>
            <a:off x="751114" y="3258989"/>
            <a:ext cx="9960429" cy="1169551"/>
          </a:xfrm>
          <a:prstGeom prst="rect">
            <a:avLst/>
          </a:prstGeom>
          <a:noFill/>
        </p:spPr>
        <p:txBody>
          <a:bodyPr wrap="square">
            <a:spAutoFit/>
          </a:bodyPr>
          <a:lstStyle/>
          <a:p>
            <a:pPr algn="just"/>
            <a:r>
              <a:rPr lang="el-GR" sz="1400" dirty="0">
                <a:latin typeface="Times New Roman" panose="02020603050405020304" pitchFamily="18" charset="0"/>
                <a:cs typeface="Times New Roman" panose="02020603050405020304" pitchFamily="18" charset="0"/>
              </a:rPr>
              <a:t>Υπουργός  Παιδείας </a:t>
            </a:r>
            <a:r>
              <a:rPr lang="el-GR" sz="1400" dirty="0" err="1">
                <a:latin typeface="Times New Roman" panose="02020603050405020304" pitchFamily="18" charset="0"/>
                <a:cs typeface="Times New Roman" panose="02020603050405020304" pitchFamily="18" charset="0"/>
              </a:rPr>
              <a:t>Celal</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Ya</a:t>
            </a:r>
            <a:r>
              <a:rPr lang="tr-TR" sz="1400" dirty="0">
                <a:latin typeface="Times New Roman" panose="02020603050405020304" pitchFamily="18" charset="0"/>
                <a:cs typeface="Times New Roman" panose="02020603050405020304" pitchFamily="18" charset="0"/>
              </a:rPr>
              <a:t>r</a:t>
            </a:r>
            <a:r>
              <a:rPr lang="el-GR" sz="1400" dirty="0" err="1">
                <a:latin typeface="Times New Roman" panose="02020603050405020304" pitchFamily="18" charset="0"/>
                <a:cs typeface="Times New Roman" panose="02020603050405020304" pitchFamily="18" charset="0"/>
              </a:rPr>
              <a:t>dımcı</a:t>
            </a:r>
            <a:r>
              <a:rPr lang="el-G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sym typeface="Wingdings" panose="05000000000000000000" pitchFamily="2" charset="2"/>
              </a:rPr>
              <a:t></a:t>
            </a:r>
            <a:r>
              <a:rPr lang="el-GR" sz="1400" dirty="0">
                <a:latin typeface="Times New Roman" panose="02020603050405020304" pitchFamily="18" charset="0"/>
                <a:cs typeface="Times New Roman" panose="02020603050405020304" pitchFamily="18" charset="0"/>
              </a:rPr>
              <a:t> Διορισμός  εφέδρων  αξιωματικών  ως  «εκπαιδευτικών» &amp;  «</a:t>
            </a:r>
            <a:r>
              <a:rPr lang="el-GR" sz="1400" dirty="0" err="1">
                <a:latin typeface="Times New Roman" panose="02020603050405020304" pitchFamily="18" charset="0"/>
                <a:cs typeface="Times New Roman" panose="02020603050405020304" pitchFamily="18" charset="0"/>
              </a:rPr>
              <a:t>ιμάμιδων</a:t>
            </a:r>
            <a:r>
              <a:rPr lang="el-GR" sz="1400" dirty="0">
                <a:latin typeface="Times New Roman" panose="02020603050405020304" pitchFamily="18" charset="0"/>
                <a:cs typeface="Times New Roman" panose="02020603050405020304" pitchFamily="18" charset="0"/>
              </a:rPr>
              <a:t>» στην Κύπρο</a:t>
            </a:r>
          </a:p>
          <a:p>
            <a:pPr algn="just"/>
            <a:r>
              <a:rPr lang="el-GR" sz="1400" dirty="0">
                <a:latin typeface="Times New Roman" panose="02020603050405020304" pitchFamily="18" charset="0"/>
                <a:cs typeface="Times New Roman" panose="02020603050405020304" pitchFamily="18" charset="0"/>
              </a:rPr>
              <a:t>Υπουργός  Τουρισμού </a:t>
            </a:r>
            <a:r>
              <a:rPr lang="tr-TR" sz="1400" dirty="0">
                <a:latin typeface="Times New Roman" panose="02020603050405020304" pitchFamily="18" charset="0"/>
                <a:cs typeface="Times New Roman" panose="02020603050405020304" pitchFamily="18" charset="0"/>
              </a:rPr>
              <a:t>Server Somuncuoğlu </a:t>
            </a:r>
            <a:r>
              <a:rPr lang="el-GR" sz="1400" dirty="0">
                <a:latin typeface="Times New Roman" panose="02020603050405020304" pitchFamily="18" charset="0"/>
                <a:cs typeface="Times New Roman" panose="02020603050405020304" pitchFamily="18" charset="0"/>
                <a:sym typeface="Wingdings" panose="05000000000000000000" pitchFamily="2" charset="2"/>
              </a:rPr>
              <a:t></a:t>
            </a:r>
            <a:r>
              <a:rPr lang="el-GR" sz="1400" dirty="0">
                <a:latin typeface="Times New Roman" panose="02020603050405020304" pitchFamily="18" charset="0"/>
                <a:cs typeface="Times New Roman" panose="02020603050405020304" pitchFamily="18" charset="0"/>
              </a:rPr>
              <a:t> Διορισμός αξιωματικών  σε ιδρύματα που συνδέονται με το υπουργείο του ως ακολούθων  τύπου</a:t>
            </a:r>
          </a:p>
          <a:p>
            <a:pPr algn="just"/>
            <a:r>
              <a:rPr lang="el-GR" sz="1400" dirty="0">
                <a:latin typeface="Times New Roman" panose="02020603050405020304" pitchFamily="18" charset="0"/>
                <a:cs typeface="Times New Roman" panose="02020603050405020304" pitchFamily="18" charset="0"/>
              </a:rPr>
              <a:t>Υπουργός  Εσωτερικών </a:t>
            </a:r>
            <a:r>
              <a:rPr lang="tr-TR" sz="1400" dirty="0">
                <a:latin typeface="Times New Roman" panose="02020603050405020304" pitchFamily="18" charset="0"/>
                <a:cs typeface="Times New Roman" panose="02020603050405020304" pitchFamily="18" charset="0"/>
              </a:rPr>
              <a:t>Namık Gedik </a:t>
            </a:r>
            <a:r>
              <a:rPr lang="el-GR" sz="1400" dirty="0">
                <a:latin typeface="Times New Roman" panose="02020603050405020304" pitchFamily="18" charset="0"/>
                <a:cs typeface="Times New Roman" panose="02020603050405020304" pitchFamily="18" charset="0"/>
                <a:sym typeface="Wingdings" panose="05000000000000000000" pitchFamily="2" charset="2"/>
              </a:rPr>
              <a:t></a:t>
            </a:r>
            <a:r>
              <a:rPr lang="el-GR" sz="1400" dirty="0">
                <a:latin typeface="Times New Roman" panose="02020603050405020304" pitchFamily="18" charset="0"/>
                <a:cs typeface="Times New Roman" panose="02020603050405020304" pitchFamily="18" charset="0"/>
              </a:rPr>
              <a:t>  Εξασφάλιση  πλαστών διαβατηρίων  για  αυτούς  που θα μεταβούν στην Κύπρο</a:t>
            </a:r>
          </a:p>
          <a:p>
            <a:r>
              <a:rPr lang="el-GR" sz="1400" dirty="0">
                <a:latin typeface="Times New Roman" panose="02020603050405020304" pitchFamily="18" charset="0"/>
                <a:cs typeface="Times New Roman" panose="02020603050405020304" pitchFamily="18" charset="0"/>
              </a:rPr>
              <a:t>Υπουργός  Τελωνείων  και Μονοπωλίων  </a:t>
            </a:r>
            <a:r>
              <a:rPr lang="tr-TR" sz="1400" dirty="0">
                <a:latin typeface="Times New Roman" panose="02020603050405020304" pitchFamily="18" charset="0"/>
                <a:cs typeface="Times New Roman" panose="02020603050405020304" pitchFamily="18" charset="0"/>
              </a:rPr>
              <a:t>Hadi Hüsman </a:t>
            </a:r>
            <a:r>
              <a:rPr lang="el-GR" sz="1400" dirty="0">
                <a:latin typeface="Times New Roman" panose="02020603050405020304" pitchFamily="18" charset="0"/>
                <a:cs typeface="Times New Roman" panose="02020603050405020304" pitchFamily="18" charset="0"/>
                <a:sym typeface="Wingdings" panose="05000000000000000000" pitchFamily="2" charset="2"/>
              </a:rPr>
              <a:t></a:t>
            </a:r>
            <a:r>
              <a:rPr lang="el-GR" sz="1400" dirty="0">
                <a:latin typeface="Times New Roman" panose="02020603050405020304" pitchFamily="18" charset="0"/>
                <a:cs typeface="Times New Roman" panose="02020603050405020304" pitchFamily="18" charset="0"/>
              </a:rPr>
              <a:t> Διευκολύνσεις  στις  τελωνειακές  πύλες  στις ακτές της Μεσογείου</a:t>
            </a:r>
          </a:p>
        </p:txBody>
      </p:sp>
      <p:sp>
        <p:nvSpPr>
          <p:cNvPr id="9" name="TextBox 8">
            <a:extLst>
              <a:ext uri="{FF2B5EF4-FFF2-40B4-BE49-F238E27FC236}">
                <a16:creationId xmlns:a16="http://schemas.microsoft.com/office/drawing/2014/main" id="{55245EC9-988E-D219-7553-20A3DC90D8B2}"/>
              </a:ext>
            </a:extLst>
          </p:cNvPr>
          <p:cNvSpPr txBox="1"/>
          <p:nvPr/>
        </p:nvSpPr>
        <p:spPr>
          <a:xfrm>
            <a:off x="344713" y="4780284"/>
            <a:ext cx="11009087" cy="1569660"/>
          </a:xfrm>
          <a:prstGeom prst="rect">
            <a:avLst/>
          </a:prstGeom>
          <a:noFill/>
        </p:spPr>
        <p:txBody>
          <a:bodyPr wrap="square">
            <a:spAutoFit/>
          </a:bodyPr>
          <a:lstStyle/>
          <a:p>
            <a:pPr algn="just"/>
            <a:r>
              <a:rPr lang="el-GR" sz="1600" dirty="0">
                <a:latin typeface="Times New Roman" panose="02020603050405020304" pitchFamily="18" charset="0"/>
                <a:cs typeface="Times New Roman" panose="02020603050405020304" pitchFamily="18" charset="0"/>
              </a:rPr>
              <a:t>Αρχές  Ιουνίου  το  </a:t>
            </a:r>
            <a:r>
              <a:rPr lang="tr-TR" sz="1600" dirty="0">
                <a:latin typeface="Times New Roman" panose="02020603050405020304" pitchFamily="18" charset="0"/>
                <a:cs typeface="Times New Roman" panose="02020603050405020304" pitchFamily="18" charset="0"/>
              </a:rPr>
              <a:t>Merkez Yönetim ve Destek Kolu</a:t>
            </a:r>
            <a:r>
              <a:rPr lang="el-GR" sz="1600" dirty="0">
                <a:latin typeface="Times New Roman" panose="02020603050405020304" pitchFamily="18" charset="0"/>
                <a:cs typeface="Times New Roman" panose="02020603050405020304" pitchFamily="18" charset="0"/>
              </a:rPr>
              <a:t>/Κεντρικό  Τμήμα Διοίκησης  και Υποστήριξης  της Τ.Μ.Τ. Άγκυρας /αρχηγείο  </a:t>
            </a:r>
            <a:r>
              <a:rPr lang="tr-TR" sz="1600" dirty="0">
                <a:latin typeface="Times New Roman" panose="02020603050405020304" pitchFamily="18" charset="0"/>
                <a:cs typeface="Times New Roman" panose="02020603050405020304" pitchFamily="18" charset="0"/>
              </a:rPr>
              <a:t>KİP </a:t>
            </a:r>
            <a:r>
              <a:rPr lang="el-GR" sz="1600" dirty="0">
                <a:latin typeface="Times New Roman" panose="02020603050405020304" pitchFamily="18" charset="0"/>
                <a:cs typeface="Times New Roman" panose="02020603050405020304" pitchFamily="18" charset="0"/>
              </a:rPr>
              <a:t>είχε  στηθεί.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Το αρχηγείο στεγάστηκε  σε ένα κτίριο  στη  λεωφόρο </a:t>
            </a:r>
            <a:r>
              <a:rPr lang="tr-TR" sz="1600" dirty="0">
                <a:latin typeface="Times New Roman" panose="02020603050405020304" pitchFamily="18" charset="0"/>
                <a:cs typeface="Times New Roman" panose="02020603050405020304" pitchFamily="18" charset="0"/>
              </a:rPr>
              <a:t>Yenişehir Tuna</a:t>
            </a:r>
            <a:r>
              <a:rPr lang="el-GR" sz="16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Τους το είχε παραχωρήσει ο πρόεδρος  του  Τουρκοκυπριακού Πολιτιστικού  Συνδέσμου/</a:t>
            </a:r>
            <a:r>
              <a:rPr lang="tr-TR" sz="1600" dirty="0">
                <a:latin typeface="Times New Roman" panose="02020603050405020304" pitchFamily="18" charset="0"/>
                <a:cs typeface="Times New Roman" panose="02020603050405020304" pitchFamily="18" charset="0"/>
              </a:rPr>
              <a:t>Kıbrıs  Türk Kültür Derneği</a:t>
            </a:r>
            <a:r>
              <a:rPr lang="el-GR" sz="1600" dirty="0">
                <a:latin typeface="Times New Roman" panose="02020603050405020304" pitchFamily="18" charset="0"/>
                <a:cs typeface="Times New Roman" panose="02020603050405020304" pitchFamily="18" charset="0"/>
              </a:rPr>
              <a:t>  </a:t>
            </a:r>
            <a:r>
              <a:rPr lang="tr-TR" sz="1600" dirty="0">
                <a:latin typeface="Times New Roman" panose="02020603050405020304" pitchFamily="18" charset="0"/>
                <a:cs typeface="Times New Roman" panose="02020603050405020304" pitchFamily="18" charset="0"/>
              </a:rPr>
              <a:t>Mehmet Ertuğruloğlu</a:t>
            </a:r>
            <a:r>
              <a:rPr lang="el-GR" sz="16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Εξοπλίστηκε με τηλέφωνο  και  ασύρματο. Μέσω  ασυρμάτου θα επικοινωνούσαν  με την Τ.Μ.Τ. Κύπρου.</a:t>
            </a:r>
          </a:p>
        </p:txBody>
      </p:sp>
    </p:spTree>
    <p:extLst>
      <p:ext uri="{BB962C8B-B14F-4D97-AF65-F5344CB8AC3E}">
        <p14:creationId xmlns:p14="http://schemas.microsoft.com/office/powerpoint/2010/main" val="751689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3B77C-78B0-534C-F7D9-600464827417}"/>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AE3EACBD-F974-2614-07BF-5FDBB6C4C367}"/>
              </a:ext>
            </a:extLst>
          </p:cNvPr>
          <p:cNvSpPr/>
          <p:nvPr/>
        </p:nvSpPr>
        <p:spPr>
          <a:xfrm>
            <a:off x="168124" y="136525"/>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C5224ED4-B724-03DA-4914-DA78B25D3EB5}"/>
              </a:ext>
            </a:extLst>
          </p:cNvPr>
          <p:cNvSpPr txBox="1"/>
          <p:nvPr/>
        </p:nvSpPr>
        <p:spPr>
          <a:xfrm>
            <a:off x="168124" y="852278"/>
            <a:ext cx="11737824" cy="5165517"/>
          </a:xfrm>
          <a:prstGeom prst="rect">
            <a:avLst/>
          </a:prstGeom>
          <a:noFill/>
        </p:spPr>
        <p:txBody>
          <a:bodyPr wrap="square">
            <a:spAutoFit/>
          </a:bodyPr>
          <a:lstStyle/>
          <a:p>
            <a:pPr algn="just">
              <a:lnSpc>
                <a:spcPct val="150000"/>
              </a:lnSpc>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VI</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Η συνάντηση της  28</a:t>
            </a:r>
            <a:r>
              <a:rPr lang="el-GR" b="1" baseline="30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ης</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Ιουνίου 1958</a:t>
            </a:r>
          </a:p>
          <a:p>
            <a:pPr algn="just"/>
            <a:r>
              <a:rPr lang="el-GR" sz="1400" dirty="0">
                <a:latin typeface="Times New Roman" panose="02020603050405020304" pitchFamily="18" charset="0"/>
                <a:cs typeface="Times New Roman" panose="02020603050405020304" pitchFamily="18" charset="0"/>
              </a:rPr>
              <a:t>Τον  Ιούνιο του  1958, κατόπιν πρόσκλησης του Υπουργού Εξωτερικών της Τουρκίας, πραγματοποιήθηκε στην  Άγκυρα  στο ξενοδοχείο  </a:t>
            </a:r>
            <a:r>
              <a:rPr lang="en-US" sz="1400" dirty="0">
                <a:latin typeface="Times New Roman" panose="02020603050405020304" pitchFamily="18" charset="0"/>
                <a:cs typeface="Times New Roman" panose="02020603050405020304" pitchFamily="18" charset="0"/>
              </a:rPr>
              <a:t>Modern Palas </a:t>
            </a:r>
            <a:r>
              <a:rPr lang="el-GR" sz="1400" dirty="0">
                <a:latin typeface="Times New Roman" panose="02020603050405020304" pitchFamily="18" charset="0"/>
                <a:cs typeface="Times New Roman" panose="02020603050405020304" pitchFamily="18" charset="0"/>
              </a:rPr>
              <a:t> στην περιοχή </a:t>
            </a:r>
            <a:r>
              <a:rPr lang="tr-TR" sz="1400" dirty="0">
                <a:latin typeface="Times New Roman" panose="02020603050405020304" pitchFamily="18" charset="0"/>
                <a:cs typeface="Times New Roman" panose="02020603050405020304" pitchFamily="18" charset="0"/>
              </a:rPr>
              <a:t>Kızılay </a:t>
            </a:r>
            <a:r>
              <a:rPr lang="el-GR" sz="1400" dirty="0">
                <a:latin typeface="Times New Roman" panose="02020603050405020304" pitchFamily="18" charset="0"/>
                <a:cs typeface="Times New Roman" panose="02020603050405020304" pitchFamily="18" charset="0"/>
              </a:rPr>
              <a:t> η  πρώτη συνάντηση μεταξύ  των    </a:t>
            </a:r>
            <a:r>
              <a:rPr lang="tr-TR" sz="1400" dirty="0">
                <a:latin typeface="Times New Roman" panose="02020603050405020304" pitchFamily="18" charset="0"/>
                <a:cs typeface="Times New Roman" panose="02020603050405020304" pitchFamily="18" charset="0"/>
              </a:rPr>
              <a:t>Daniş  Karabelen</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İsmail Tansu</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Ali Rıza Vuruşkan </a:t>
            </a:r>
            <a:r>
              <a:rPr lang="el-GR" sz="1400" dirty="0">
                <a:latin typeface="Times New Roman" panose="02020603050405020304" pitchFamily="18" charset="0"/>
                <a:cs typeface="Times New Roman" panose="02020603050405020304" pitchFamily="18" charset="0"/>
              </a:rPr>
              <a:t>(ενδεδυμένοι  με  πολιτικά ρούχα)  και των </a:t>
            </a:r>
            <a:r>
              <a:rPr lang="tr-TR" sz="1400" dirty="0">
                <a:latin typeface="Times New Roman" panose="02020603050405020304" pitchFamily="18" charset="0"/>
                <a:cs typeface="Times New Roman" panose="02020603050405020304" pitchFamily="18" charset="0"/>
              </a:rPr>
              <a:t>Fazıl Küçük</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Rauf Denktaş</a:t>
            </a:r>
            <a:r>
              <a:rPr lang="el-GR" sz="1400" dirty="0">
                <a:latin typeface="Times New Roman" panose="02020603050405020304" pitchFamily="18" charset="0"/>
                <a:cs typeface="Times New Roman" panose="02020603050405020304" pitchFamily="18" charset="0"/>
              </a:rPr>
              <a:t>. Στην εν λόγω συνάντηση  αποφασίστηκε η μη  αξιοποίηση  των  παρακρατικών οργανώσεων  που δρούσαν προηγουμένως στο νησί π.χ. της </a:t>
            </a:r>
            <a:r>
              <a:rPr lang="tr-TR" sz="1400" dirty="0">
                <a:latin typeface="Times New Roman" panose="02020603050405020304" pitchFamily="18" charset="0"/>
                <a:cs typeface="Times New Roman" panose="02020603050405020304" pitchFamily="18" charset="0"/>
              </a:rPr>
              <a:t>VOLKAN</a:t>
            </a:r>
            <a:r>
              <a:rPr lang="el-GR" sz="1400" dirty="0">
                <a:latin typeface="Times New Roman" panose="02020603050405020304" pitchFamily="18" charset="0"/>
                <a:cs typeface="Times New Roman" panose="02020603050405020304" pitchFamily="18" charset="0"/>
              </a:rPr>
              <a:t>, χωρίς  να απορρίπτεται   η μύηση τους στην Τ.Μ.Τ., αν  μπορούσαν να υπηρετήσουν   τους  σκοπούς και το πλαίσιο  δράσης της.  Το πρώτο άτομο  το οποίο  πρότειναν οι  δύο ηγέτες ήταν ο γιατρός  </a:t>
            </a:r>
            <a:r>
              <a:rPr lang="tr-TR" sz="1400" dirty="0">
                <a:latin typeface="Times New Roman" panose="02020603050405020304" pitchFamily="18" charset="0"/>
                <a:cs typeface="Times New Roman" panose="02020603050405020304" pitchFamily="18" charset="0"/>
              </a:rPr>
              <a:t>Burhan Nalbantoğlu</a:t>
            </a:r>
            <a:r>
              <a:rPr lang="el-GR" sz="1400" dirty="0">
                <a:latin typeface="Times New Roman" panose="02020603050405020304" pitchFamily="18" charset="0"/>
                <a:cs typeface="Times New Roman" panose="02020603050405020304" pitchFamily="18" charset="0"/>
              </a:rPr>
              <a:t>, ο οποίος  την  επόμενη  μέρα  είχε  ήδη προτείνει τους πρώτους  8  Τουρκοκυπρίους.  </a:t>
            </a:r>
          </a:p>
          <a:p>
            <a:pPr algn="just"/>
            <a:endParaRPr lang="el-GR" sz="1400" b="1"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el-GR" sz="1400" b="1" dirty="0">
                <a:latin typeface="Times New Roman" panose="02020603050405020304" pitchFamily="18" charset="0"/>
                <a:ea typeface="Calibri" panose="020F0502020204030204" pitchFamily="34" charset="0"/>
                <a:cs typeface="Times New Roman" panose="02020603050405020304" pitchFamily="18" charset="0"/>
              </a:rPr>
              <a:t>Συνάντηση της  28</a:t>
            </a:r>
            <a:r>
              <a:rPr lang="el-GR" sz="1400" b="1" baseline="30000" dirty="0">
                <a:latin typeface="Times New Roman" panose="02020603050405020304" pitchFamily="18" charset="0"/>
                <a:ea typeface="Calibri" panose="020F0502020204030204" pitchFamily="34" charset="0"/>
                <a:cs typeface="Times New Roman" panose="02020603050405020304" pitchFamily="18" charset="0"/>
              </a:rPr>
              <a:t>ης</a:t>
            </a:r>
            <a:r>
              <a:rPr lang="el-GR" sz="1400" b="1" dirty="0">
                <a:latin typeface="Times New Roman" panose="02020603050405020304" pitchFamily="18" charset="0"/>
                <a:ea typeface="Calibri" panose="020F0502020204030204" pitchFamily="34" charset="0"/>
                <a:cs typeface="Times New Roman" panose="02020603050405020304" pitchFamily="18" charset="0"/>
              </a:rPr>
              <a:t> Ιουνίου 1958 : </a:t>
            </a:r>
          </a:p>
          <a:p>
            <a:pPr algn="just"/>
            <a:endParaRPr lang="el-GR" sz="1400" dirty="0">
              <a:latin typeface="Times New Roman" panose="02020603050405020304" pitchFamily="18"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Ο </a:t>
            </a:r>
            <a:r>
              <a:rPr lang="el-GR" sz="1400" dirty="0" err="1">
                <a:latin typeface="Times New Roman" panose="02020603050405020304" pitchFamily="18" charset="0"/>
                <a:cs typeface="Times New Roman" panose="02020603050405020304" pitchFamily="18" charset="0"/>
              </a:rPr>
              <a:t>Fatin</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Rüştü</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Zorlu</a:t>
            </a:r>
            <a:r>
              <a:rPr lang="el-GR" sz="1400" dirty="0">
                <a:latin typeface="Times New Roman" panose="02020603050405020304" pitchFamily="18" charset="0"/>
                <a:cs typeface="Times New Roman" panose="02020603050405020304" pitchFamily="18" charset="0"/>
              </a:rPr>
              <a:t>  έτυχε της ακόλουθης  ενημέρωσης  :</a:t>
            </a:r>
          </a:p>
          <a:p>
            <a:pPr algn="just"/>
            <a:endParaRPr lang="el-GR" sz="1400" dirty="0">
              <a:latin typeface="Times New Roman" panose="02020603050405020304" pitchFamily="18" charset="0"/>
              <a:cs typeface="Times New Roman" panose="02020603050405020304" pitchFamily="18" charset="0"/>
            </a:endParaRPr>
          </a:p>
          <a:p>
            <a:pPr algn="just"/>
            <a:endParaRPr lang="el-GR" sz="1400" dirty="0">
              <a:latin typeface="Times New Roman" panose="02020603050405020304" pitchFamily="18"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(α) ο  αρχηγός της  Τ.Μ.Τ. Κύπρου και τέσσερις  άλλοι αξιωματικοί  βρίσκονται σε συνεννόηση με τον </a:t>
            </a:r>
            <a:r>
              <a:rPr lang="tr-TR" sz="1400" dirty="0">
                <a:latin typeface="Times New Roman" panose="02020603050405020304" pitchFamily="18" charset="0"/>
                <a:cs typeface="Times New Roman" panose="02020603050405020304" pitchFamily="18" charset="0"/>
              </a:rPr>
              <a:t>Bülent Osman</a:t>
            </a:r>
            <a:r>
              <a:rPr lang="el-GR" sz="1400" dirty="0">
                <a:latin typeface="Times New Roman" panose="02020603050405020304" pitchFamily="18" charset="0"/>
                <a:cs typeface="Times New Roman" panose="02020603050405020304" pitchFamily="18" charset="0"/>
              </a:rPr>
              <a:t>, τον αναπληρωτή γενικό διευθυντή της τράπεζας </a:t>
            </a:r>
            <a:r>
              <a:rPr lang="tr-TR" sz="1400" dirty="0">
                <a:latin typeface="Times New Roman" panose="02020603050405020304" pitchFamily="18" charset="0"/>
                <a:cs typeface="Times New Roman" panose="02020603050405020304" pitchFamily="18" charset="0"/>
              </a:rPr>
              <a:t>Türk İş Bankası</a:t>
            </a:r>
            <a:r>
              <a:rPr lang="el-GR" sz="1400" dirty="0">
                <a:latin typeface="Times New Roman" panose="02020603050405020304" pitchFamily="18" charset="0"/>
                <a:cs typeface="Times New Roman" panose="02020603050405020304" pitchFamily="18" charset="0"/>
              </a:rPr>
              <a:t> στην Κύπρο, για να τους τοποθετήσει σε θέσεις εργασίας με σκοπό την απόκρυψη της πραγματικής τους ιδιότητας, </a:t>
            </a:r>
          </a:p>
          <a:p>
            <a:pPr algn="just"/>
            <a:r>
              <a:rPr lang="el-GR" sz="1400" dirty="0">
                <a:latin typeface="Times New Roman" panose="02020603050405020304" pitchFamily="18" charset="0"/>
                <a:cs typeface="Times New Roman" panose="02020603050405020304" pitchFamily="18" charset="0"/>
              </a:rPr>
              <a:t>(β) ήδη  οι  πρώτοι οκτώ Τουρκοκύπριοι  έχουν μυηθεί  και εκπαιδεύονται, </a:t>
            </a:r>
          </a:p>
          <a:p>
            <a:pPr algn="just"/>
            <a:r>
              <a:rPr lang="el-GR" sz="1400" dirty="0">
                <a:latin typeface="Times New Roman" panose="02020603050405020304" pitchFamily="18" charset="0"/>
                <a:cs typeface="Times New Roman" panose="02020603050405020304" pitchFamily="18" charset="0"/>
              </a:rPr>
              <a:t>(γ) συνεχίζονται οι  προσπάθειες δημιουργίας των μυστικών ειδικών στρατοπέδων εκπαίδευσης για να υποδεχτούν τους  «τουρίστες» από την Κύπρο, </a:t>
            </a:r>
          </a:p>
          <a:p>
            <a:pPr algn="just"/>
            <a:r>
              <a:rPr lang="el-GR" sz="1400" dirty="0">
                <a:latin typeface="Times New Roman" panose="02020603050405020304" pitchFamily="18" charset="0"/>
                <a:cs typeface="Times New Roman" panose="02020603050405020304" pitchFamily="18" charset="0"/>
              </a:rPr>
              <a:t>(δ) η λειτουργία  ειδικού μυστικού συστήματος ασύρματης επικοινωνίας  μεταξύ  αρχηγού Τ.Μ.Τ. Κύπρου–Αρχηγείου Άγκυρας σύντομα θα τεθεί σε ισχύ,          </a:t>
            </a:r>
          </a:p>
          <a:p>
            <a:pPr algn="just"/>
            <a:r>
              <a:rPr lang="el-GR" sz="1400" dirty="0">
                <a:latin typeface="Times New Roman" panose="02020603050405020304" pitchFamily="18" charset="0"/>
                <a:cs typeface="Times New Roman" panose="02020603050405020304" pitchFamily="18" charset="0"/>
              </a:rPr>
              <a:t>(ε) έχει ήδη πραγματοποιηθεί συνάντηση με τους ηγέτες των Τουρκοκυπρίων,</a:t>
            </a:r>
            <a:r>
              <a:rPr lang="el-GR" sz="1400" baseline="30000" dirty="0">
                <a:latin typeface="Times New Roman" panose="02020603050405020304" pitchFamily="18" charset="0"/>
                <a:cs typeface="Times New Roman" panose="02020603050405020304" pitchFamily="18" charset="0"/>
              </a:rPr>
              <a:t> </a:t>
            </a:r>
          </a:p>
          <a:p>
            <a:pPr algn="just"/>
            <a:r>
              <a:rPr lang="el-GR" sz="1400" dirty="0">
                <a:latin typeface="Times New Roman" panose="02020603050405020304" pitchFamily="18" charset="0"/>
                <a:cs typeface="Times New Roman" panose="02020603050405020304" pitchFamily="18" charset="0"/>
              </a:rPr>
              <a:t>(</a:t>
            </a:r>
            <a:r>
              <a:rPr lang="el-GR" sz="1400" dirty="0" err="1">
                <a:latin typeface="Times New Roman" panose="02020603050405020304" pitchFamily="18" charset="0"/>
                <a:cs typeface="Times New Roman" panose="02020603050405020304" pitchFamily="18" charset="0"/>
              </a:rPr>
              <a:t>στ</a:t>
            </a:r>
            <a:r>
              <a:rPr lang="el-GR" sz="1400" dirty="0">
                <a:latin typeface="Times New Roman" panose="02020603050405020304" pitchFamily="18" charset="0"/>
                <a:cs typeface="Times New Roman" panose="02020603050405020304" pitchFamily="18" charset="0"/>
              </a:rPr>
              <a:t>) το πλήρωμα των σκαφών  που  θα  μεταφέρει τον οπλισμό στην Κύπρο θα  φέρει μόνο πολιτικές  ταυτότητες, </a:t>
            </a:r>
          </a:p>
          <a:p>
            <a:pPr algn="just"/>
            <a:r>
              <a:rPr lang="el-GR" sz="1400" dirty="0">
                <a:latin typeface="Times New Roman" panose="02020603050405020304" pitchFamily="18" charset="0"/>
                <a:cs typeface="Times New Roman" panose="02020603050405020304" pitchFamily="18" charset="0"/>
              </a:rPr>
              <a:t>(ζ) κατόπιν  υπόδειξης  του αρχηγού της Τ.Μ.Τ. Κύπρου θα αρχίσει η  αποστολή  οπλισμού  στην Κύπρο,  </a:t>
            </a:r>
          </a:p>
          <a:p>
            <a:pPr algn="just"/>
            <a:r>
              <a:rPr lang="el-GR" sz="1400" dirty="0">
                <a:latin typeface="Times New Roman" panose="02020603050405020304" pitchFamily="18" charset="0"/>
                <a:cs typeface="Times New Roman" panose="02020603050405020304" pitchFamily="18" charset="0"/>
              </a:rPr>
              <a:t>(η) έχει  καθοριστεί χρονοδιάγραμμα  στρατολόγησης (1959-5000 μέλη,  1960 -10.000 μέλη).</a:t>
            </a:r>
            <a:r>
              <a:rPr lang="el-GR" sz="1400" baseline="30000" dirty="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a:p>
            <a:pPr algn="just"/>
            <a:endParaRPr lang="el-GR" sz="1600" dirty="0">
              <a:latin typeface="Times New Roman" panose="02020603050405020304" pitchFamily="18" charset="0"/>
              <a:cs typeface="Times New Roman" panose="02020603050405020304" pitchFamily="18" charset="0"/>
            </a:endParaRPr>
          </a:p>
        </p:txBody>
      </p:sp>
      <p:sp>
        <p:nvSpPr>
          <p:cNvPr id="5" name="Θέση υποσέλιδου 4">
            <a:extLst>
              <a:ext uri="{FF2B5EF4-FFF2-40B4-BE49-F238E27FC236}">
                <a16:creationId xmlns:a16="http://schemas.microsoft.com/office/drawing/2014/main" id="{3CE88A90-E79D-1AD6-CF10-8FA7A6E5D9F5}"/>
              </a:ext>
            </a:extLst>
          </p:cNvPr>
          <p:cNvSpPr>
            <a:spLocks noGrp="1"/>
          </p:cNvSpPr>
          <p:nvPr>
            <p:ph type="ftr" sz="quarter" idx="11"/>
          </p:nvPr>
        </p:nvSpPr>
        <p:spPr>
          <a:xfrm>
            <a:off x="168124" y="6417893"/>
            <a:ext cx="11737824" cy="242038"/>
          </a:xfrm>
        </p:spPr>
        <p:txBody>
          <a:bodyPr/>
          <a:lstStyle/>
          <a:p>
            <a:pPr algn="l"/>
            <a:endParaRPr lang="en-US"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l"/>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İsmail Tansu, </a:t>
            </a:r>
            <a:r>
              <a:rPr lang="tr-TR" sz="1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Aslında hiç kimse uyumuyordu : Yeraltında silahlı bir gizli örgüt, hem de devlet eliyle... TMT,</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MİNPA MATBAACILIK, </a:t>
            </a:r>
            <a:r>
              <a:rPr lang="el-G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Άγκυρα</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tr-TR" sz="10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σ</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l-G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45, 46, 49, 50, 51, </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85-87</a:t>
            </a:r>
            <a:r>
              <a:rPr lang="el-G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171, 183</a:t>
            </a:r>
            <a:r>
              <a:rPr lang="tr-TR" sz="1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tr-TR" sz="1000" dirty="0">
                <a:latin typeface="Times New Roman" panose="02020603050405020304" pitchFamily="18" charset="0"/>
                <a:ea typeface="Calibri" panose="020F0502020204030204" pitchFamily="34" charset="0"/>
                <a:cs typeface="Times New Roman" panose="02020603050405020304" pitchFamily="18" charset="0"/>
              </a:rPr>
              <a:t> </a:t>
            </a:r>
            <a:endParaRPr lang="el-GR" sz="1000" dirty="0">
              <a:latin typeface="Times New Roman" panose="02020603050405020304" pitchFamily="18" charset="0"/>
              <a:ea typeface="Calibri" panose="020F0502020204030204" pitchFamily="34" charset="0"/>
              <a:cs typeface="Times New Roman" panose="02020603050405020304" pitchFamily="18" charset="0"/>
            </a:endParaRPr>
          </a:p>
          <a:p>
            <a:pPr algn="l"/>
            <a:endParaRPr lang="el-GR" sz="1000" dirty="0">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32CA9176-A6D8-CFDE-B10A-9C8A7269F84C}"/>
              </a:ext>
            </a:extLst>
          </p:cNvPr>
          <p:cNvSpPr>
            <a:spLocks noGrp="1"/>
          </p:cNvSpPr>
          <p:nvPr>
            <p:ph type="sldNum" sz="quarter" idx="12"/>
          </p:nvPr>
        </p:nvSpPr>
        <p:spPr/>
        <p:txBody>
          <a:bodyPr/>
          <a:lstStyle/>
          <a:p>
            <a:fld id="{1B8CE1AA-CF21-4938-812F-0237CDF6332C}" type="slidenum">
              <a:rPr lang="el-GR" smtClean="0"/>
              <a:t>11</a:t>
            </a:fld>
            <a:endParaRPr lang="el-GR" dirty="0"/>
          </a:p>
        </p:txBody>
      </p:sp>
    </p:spTree>
    <p:extLst>
      <p:ext uri="{BB962C8B-B14F-4D97-AF65-F5344CB8AC3E}">
        <p14:creationId xmlns:p14="http://schemas.microsoft.com/office/powerpoint/2010/main" val="945179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D14912-83A6-4E3E-F8A7-DF7CF95AD62A}"/>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C5E84267-4E11-062C-5EA6-8C73E9E1F663}"/>
              </a:ext>
            </a:extLst>
          </p:cNvPr>
          <p:cNvSpPr/>
          <p:nvPr/>
        </p:nvSpPr>
        <p:spPr>
          <a:xfrm>
            <a:off x="156633" y="160573"/>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1712A658-8886-69C0-86A7-E6D07C374838}"/>
              </a:ext>
            </a:extLst>
          </p:cNvPr>
          <p:cNvSpPr txBox="1"/>
          <p:nvPr/>
        </p:nvSpPr>
        <p:spPr>
          <a:xfrm>
            <a:off x="156633" y="1082586"/>
            <a:ext cx="11686419" cy="5180905"/>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VII</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1</a:t>
            </a:r>
            <a:r>
              <a:rPr lang="el-GR" b="1" baseline="30000"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η</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Αυγούστου 1958 : Η  άφιξη  του </a:t>
            </a:r>
            <a:r>
              <a:rPr lang="tr-T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Ali Rıza Vuruşkan</a:t>
            </a:r>
            <a:endPar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Η Τ.Μ.Τ. Κύπρου  ιδρύθηκε  την 1</a:t>
            </a:r>
            <a:r>
              <a:rPr lang="el-GR" sz="1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η</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Αυγούστου 1958. Κάτω  από την καθοδήγηση του </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Ali Rıza Vuruşkan</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κατόπιν  εισήγησης  των ηγετών των Τουρκοκυπρίων, σχηματίστηκε  ο πρώτος  πυρήνας  ηγετικών στελεχών  : </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Osman </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Örek</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(υπουργός  </a:t>
            </a:r>
            <a:r>
              <a:rPr lang="el-G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ά</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μυνας Κυπριακής Δημοκρατίας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Şemsi Kâzım</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(μέλος  Τουρκικής Κοινοτικής  Συνέλευσης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Necdet Önel (</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αντιπρόεδρος Τουρκικής Κοινοτικής Συνέλευσης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Niyazi Manyera</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(υπουργός </a:t>
            </a:r>
            <a:r>
              <a:rPr lang="el-G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υ</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γείας Κυπριακής Δημοκρατίας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Orfan Müderrisoğlu</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(βουλευτής στην Εκλογική Περιφέρεια Λάρνακας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Burhan Nalbantoğlu (</a:t>
            </a:r>
            <a:r>
              <a:rPr lang="el-G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β</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ουλευτής στην Εκλογική Περιφέρεια Αμμοχώστου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Kemal Şemi (</a:t>
            </a:r>
            <a:r>
              <a:rPr lang="el-G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π</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ρόεδρος  ποδοσφαιρικής  ομάδας </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Çetinkaya),   Nevzat Uzunoğlu </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(μέλος  Τουρκικής Κοινοτικής  Συνέλευσης εντός  των θυλάκων 1970-1974)</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Halit Kazım</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(βουλευτής στην Εκλογική Περιφέρεια Πάφου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Necdet Hüseyin</a:t>
            </a:r>
            <a:r>
              <a:rPr lang="el-G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(βουλευτής επαρχίας Λάρνακας 1960-1963)</a:t>
            </a:r>
            <a:r>
              <a:rPr lang="tr-TR"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l-GR"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sz="1400" dirty="0">
                <a:latin typeface="Times New Roman" panose="02020603050405020304" pitchFamily="18" charset="0"/>
                <a:cs typeface="Times New Roman" panose="02020603050405020304" pitchFamily="18" charset="0"/>
              </a:rPr>
              <a:t>Η τήρηση της  μυστικότητας  ήταν σε τέτοιο  βαθμό ώστε  </a:t>
            </a:r>
            <a:r>
              <a:rPr lang="tr-TR" sz="1400" dirty="0">
                <a:latin typeface="Times New Roman" panose="02020603050405020304" pitchFamily="18" charset="0"/>
                <a:cs typeface="Times New Roman" panose="02020603050405020304" pitchFamily="18" charset="0"/>
              </a:rPr>
              <a:t>mücahit</a:t>
            </a:r>
            <a:r>
              <a:rPr lang="el-GR" sz="1400" dirty="0">
                <a:latin typeface="Times New Roman" panose="02020603050405020304" pitchFamily="18" charset="0"/>
                <a:cs typeface="Times New Roman" panose="02020603050405020304" pitchFamily="18" charset="0"/>
              </a:rPr>
              <a:t>/μαχητής</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της μίας ομάδας δεν γνώρισε </a:t>
            </a:r>
            <a:r>
              <a:rPr lang="tr-TR" sz="1400" dirty="0">
                <a:latin typeface="Times New Roman" panose="02020603050405020304" pitchFamily="18" charset="0"/>
                <a:cs typeface="Times New Roman" panose="02020603050405020304" pitchFamily="18" charset="0"/>
              </a:rPr>
              <a:t>mücahit </a:t>
            </a:r>
            <a:r>
              <a:rPr lang="el-GR" sz="1400" dirty="0">
                <a:latin typeface="Times New Roman" panose="02020603050405020304" pitchFamily="18" charset="0"/>
                <a:cs typeface="Times New Roman" panose="02020603050405020304" pitchFamily="18" charset="0"/>
              </a:rPr>
              <a:t>άλλης ομάδας. Ο  κάθε  </a:t>
            </a:r>
            <a:r>
              <a:rPr lang="tr-TR" sz="1400" dirty="0">
                <a:latin typeface="Times New Roman" panose="02020603050405020304" pitchFamily="18" charset="0"/>
                <a:cs typeface="Times New Roman" panose="02020603050405020304" pitchFamily="18" charset="0"/>
              </a:rPr>
              <a:t>mücahit </a:t>
            </a:r>
            <a:r>
              <a:rPr lang="el-GR" sz="1400" dirty="0">
                <a:latin typeface="Times New Roman" panose="02020603050405020304" pitchFamily="18" charset="0"/>
                <a:cs typeface="Times New Roman" panose="02020603050405020304" pitchFamily="18" charset="0"/>
              </a:rPr>
              <a:t>είχε  ένα  ψευδώνυμο και ανήκε σε μία ομάδα «λύκων/</a:t>
            </a:r>
            <a:r>
              <a:rPr lang="tr-TR" sz="1400" dirty="0">
                <a:latin typeface="Times New Roman" panose="02020603050405020304" pitchFamily="18" charset="0"/>
                <a:cs typeface="Times New Roman" panose="02020603050405020304" pitchFamily="18" charset="0"/>
              </a:rPr>
              <a:t>kurt</a:t>
            </a:r>
            <a:r>
              <a:rPr lang="el-GR" sz="1400" dirty="0">
                <a:latin typeface="Times New Roman" panose="02020603050405020304" pitchFamily="18" charset="0"/>
                <a:cs typeface="Times New Roman" panose="02020603050405020304" pitchFamily="18" charset="0"/>
              </a:rPr>
              <a:t>» : </a:t>
            </a:r>
          </a:p>
          <a:p>
            <a:pPr algn="just">
              <a:spcAft>
                <a:spcPts val="800"/>
              </a:spcAft>
              <a:buNone/>
            </a:pPr>
            <a:r>
              <a:rPr lang="tr-TR" sz="1400" dirty="0">
                <a:latin typeface="Times New Roman" panose="02020603050405020304" pitchFamily="18" charset="0"/>
                <a:cs typeface="Times New Roman" panose="02020603050405020304" pitchFamily="18" charset="0"/>
              </a:rPr>
              <a:t>Fazıl Küçük </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AĞRI</a:t>
            </a:r>
            <a:r>
              <a:rPr lang="el-GR" sz="1400" dirty="0">
                <a:latin typeface="Times New Roman" panose="02020603050405020304" pitchFamily="18" charset="0"/>
                <a:cs typeface="Times New Roman" panose="02020603050405020304" pitchFamily="18" charset="0"/>
              </a:rPr>
              <a:t>/Όρος Αραράτ»,</a:t>
            </a:r>
            <a:r>
              <a:rPr lang="tr-TR" sz="1400" dirty="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a:p>
            <a:pPr algn="just">
              <a:spcAft>
                <a:spcPts val="800"/>
              </a:spcAft>
              <a:buNone/>
            </a:pPr>
            <a:r>
              <a:rPr lang="tr-TR" sz="1400" dirty="0">
                <a:latin typeface="Times New Roman" panose="02020603050405020304" pitchFamily="18" charset="0"/>
                <a:cs typeface="Times New Roman" panose="02020603050405020304" pitchFamily="18" charset="0"/>
              </a:rPr>
              <a:t>Rauf  Denktaş </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Toros</a:t>
            </a:r>
            <a:r>
              <a:rPr lang="el-GR" sz="1400" dirty="0">
                <a:latin typeface="Times New Roman" panose="02020603050405020304" pitchFamily="18" charset="0"/>
                <a:cs typeface="Times New Roman" panose="02020603050405020304" pitchFamily="18" charset="0"/>
              </a:rPr>
              <a:t>/Οροσειρά του Ταύρου», </a:t>
            </a:r>
            <a:r>
              <a:rPr lang="tr-TR" sz="1400" dirty="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a:p>
            <a:pPr algn="just">
              <a:spcAft>
                <a:spcPts val="800"/>
              </a:spcAft>
              <a:buNone/>
            </a:pPr>
            <a:r>
              <a:rPr lang="tr-TR" sz="1400" dirty="0">
                <a:latin typeface="Times New Roman" panose="02020603050405020304" pitchFamily="18" charset="0"/>
                <a:cs typeface="Times New Roman" panose="02020603050405020304" pitchFamily="18" charset="0"/>
              </a:rPr>
              <a:t>Daniş  Karabelen  </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CANKURT</a:t>
            </a:r>
            <a:r>
              <a:rPr lang="el-GR" sz="1400" dirty="0">
                <a:latin typeface="Times New Roman" panose="02020603050405020304" pitchFamily="18" charset="0"/>
                <a:cs typeface="Times New Roman" panose="02020603050405020304" pitchFamily="18" charset="0"/>
              </a:rPr>
              <a:t>/Σωτήρας»,</a:t>
            </a:r>
            <a:r>
              <a:rPr lang="tr-TR" sz="1400" dirty="0">
                <a:latin typeface="Times New Roman" panose="02020603050405020304" pitchFamily="18" charset="0"/>
                <a:cs typeface="Times New Roman" panose="02020603050405020304" pitchFamily="18" charset="0"/>
              </a:rPr>
              <a:t> </a:t>
            </a:r>
            <a:endParaRPr lang="el-GR" sz="1400" dirty="0">
              <a:latin typeface="Times New Roman" panose="02020603050405020304" pitchFamily="18" charset="0"/>
              <a:cs typeface="Times New Roman" panose="02020603050405020304" pitchFamily="18" charset="0"/>
            </a:endParaRPr>
          </a:p>
          <a:p>
            <a:pPr algn="just">
              <a:spcAft>
                <a:spcPts val="800"/>
              </a:spcAft>
              <a:buNone/>
            </a:pPr>
            <a:r>
              <a:rPr lang="tr-TR" sz="1400" dirty="0">
                <a:latin typeface="Times New Roman" panose="02020603050405020304" pitchFamily="18" charset="0"/>
                <a:cs typeface="Times New Roman" panose="02020603050405020304" pitchFamily="18" charset="0"/>
              </a:rPr>
              <a:t>Ali Rıza Vuruşkan </a:t>
            </a:r>
            <a:r>
              <a:rPr lang="el-GR" sz="1400" dirty="0">
                <a:latin typeface="Times New Roman" panose="02020603050405020304" pitchFamily="18" charset="0"/>
                <a:cs typeface="Times New Roman" panose="02020603050405020304" pitchFamily="18" charset="0"/>
              </a:rPr>
              <a:t>«</a:t>
            </a:r>
            <a:r>
              <a:rPr lang="tr-TR" sz="1400" dirty="0">
                <a:latin typeface="Times New Roman" panose="02020603050405020304" pitchFamily="18" charset="0"/>
                <a:cs typeface="Times New Roman" panose="02020603050405020304" pitchFamily="18" charset="0"/>
              </a:rPr>
              <a:t>BOZKURT</a:t>
            </a:r>
            <a:r>
              <a:rPr lang="el-GR" sz="1400" dirty="0">
                <a:latin typeface="Times New Roman" panose="02020603050405020304" pitchFamily="18" charset="0"/>
                <a:cs typeface="Times New Roman" panose="02020603050405020304" pitchFamily="18" charset="0"/>
              </a:rPr>
              <a:t>/</a:t>
            </a:r>
            <a:r>
              <a:rPr lang="el-GR" sz="1400">
                <a:latin typeface="Times New Roman" panose="02020603050405020304" pitchFamily="18" charset="0"/>
                <a:cs typeface="Times New Roman" panose="02020603050405020304" pitchFamily="18" charset="0"/>
              </a:rPr>
              <a:t>Γκρίζος λύκος». </a:t>
            </a:r>
            <a:endParaRPr lang="el-GR" sz="1400" dirty="0">
              <a:latin typeface="Times New Roman" panose="02020603050405020304" pitchFamily="18" charset="0"/>
              <a:cs typeface="Times New Roman" panose="02020603050405020304" pitchFamily="18" charset="0"/>
            </a:endParaRPr>
          </a:p>
          <a:p>
            <a:pPr algn="just">
              <a:spcAft>
                <a:spcPts val="800"/>
              </a:spcAft>
              <a:buNone/>
            </a:pPr>
            <a:r>
              <a:rPr lang="el-GR" sz="1400" dirty="0">
                <a:latin typeface="Times New Roman" panose="02020603050405020304" pitchFamily="18" charset="0"/>
                <a:cs typeface="Times New Roman" panose="02020603050405020304" pitchFamily="18" charset="0"/>
              </a:rPr>
              <a:t>Όσοι αναλάμβαναν την εκπαίδευση έφεραν το προσωνύμιο «TEMİZLİK KURTU/Λύκοι της Αγνότητας», </a:t>
            </a:r>
          </a:p>
          <a:p>
            <a:pPr algn="just">
              <a:spcAft>
                <a:spcPts val="800"/>
              </a:spcAft>
              <a:buNone/>
            </a:pPr>
            <a:r>
              <a:rPr lang="el-GR" sz="1400" dirty="0">
                <a:latin typeface="Times New Roman" panose="02020603050405020304" pitchFamily="18" charset="0"/>
                <a:cs typeface="Times New Roman" panose="02020603050405020304" pitchFamily="18" charset="0"/>
              </a:rPr>
              <a:t>εκείνοι του δικτύου εφοδιασμού ονομάζονταν «BEREKET KURTU/Λύκοι της Αφθονίας», </a:t>
            </a:r>
          </a:p>
          <a:p>
            <a:pPr algn="just">
              <a:spcAft>
                <a:spcPts val="800"/>
              </a:spcAft>
              <a:buNone/>
            </a:pPr>
            <a:r>
              <a:rPr lang="el-GR" sz="1400" dirty="0">
                <a:latin typeface="Times New Roman" panose="02020603050405020304" pitchFamily="18" charset="0"/>
                <a:cs typeface="Times New Roman" panose="02020603050405020304" pitchFamily="18" charset="0"/>
              </a:rPr>
              <a:t>ενώ τα στελέχη των μυστικών υπηρεσιών αποκτούσαν το όνομα «FAL KURTU/Λύκοι του Πεπρωμένου».</a:t>
            </a:r>
          </a:p>
        </p:txBody>
      </p:sp>
      <p:sp>
        <p:nvSpPr>
          <p:cNvPr id="2" name="Θέση υποσέλιδου 1">
            <a:extLst>
              <a:ext uri="{FF2B5EF4-FFF2-40B4-BE49-F238E27FC236}">
                <a16:creationId xmlns:a16="http://schemas.microsoft.com/office/drawing/2014/main" id="{A08B2689-95CE-4357-7462-0A6EB9B7242D}"/>
              </a:ext>
            </a:extLst>
          </p:cNvPr>
          <p:cNvSpPr>
            <a:spLocks noGrp="1"/>
          </p:cNvSpPr>
          <p:nvPr>
            <p:ph type="ftr" sz="quarter" idx="11"/>
          </p:nvPr>
        </p:nvSpPr>
        <p:spPr>
          <a:xfrm>
            <a:off x="156633" y="6163528"/>
            <a:ext cx="11547322" cy="533899"/>
          </a:xfrm>
        </p:spPr>
        <p:txBody>
          <a:bodyPr/>
          <a:lstStyle/>
          <a:p>
            <a:pPr algn="l"/>
            <a:r>
              <a:rPr lang="tr-TR" sz="1000">
                <a:solidFill>
                  <a:schemeClr val="tx1"/>
                </a:solidFill>
                <a:latin typeface="Times New Roman" panose="02020603050405020304" pitchFamily="18" charset="0"/>
                <a:cs typeface="Times New Roman" panose="02020603050405020304" pitchFamily="18" charset="0"/>
              </a:rPr>
              <a:t>İsmail Tansu, </a:t>
            </a:r>
            <a:r>
              <a:rPr lang="tr-TR" sz="1000" i="1">
                <a:solidFill>
                  <a:schemeClr val="tx1"/>
                </a:solidFill>
                <a:latin typeface="Times New Roman" panose="02020603050405020304" pitchFamily="18" charset="0"/>
                <a:cs typeface="Times New Roman" panose="02020603050405020304" pitchFamily="18" charset="0"/>
              </a:rPr>
              <a:t>Aslında hiç kimse uyumuyordu : Yeraltında silahlı bir gizli örgüt, hem de devlet eliyle... TMT,</a:t>
            </a:r>
            <a:r>
              <a:rPr lang="tr-TR" sz="1000">
                <a:solidFill>
                  <a:schemeClr val="tx1"/>
                </a:solidFill>
                <a:latin typeface="Times New Roman" panose="02020603050405020304" pitchFamily="18" charset="0"/>
                <a:cs typeface="Times New Roman" panose="02020603050405020304" pitchFamily="18" charset="0"/>
              </a:rPr>
              <a:t> MİNPA</a:t>
            </a:r>
            <a:r>
              <a:rPr lang="el-GR" sz="1000">
                <a:solidFill>
                  <a:schemeClr val="tx1"/>
                </a:solidFill>
                <a:latin typeface="Times New Roman" panose="02020603050405020304" pitchFamily="18" charset="0"/>
                <a:cs typeface="Times New Roman" panose="02020603050405020304" pitchFamily="18" charset="0"/>
              </a:rPr>
              <a:t> </a:t>
            </a:r>
            <a:r>
              <a:rPr lang="tr-TR" sz="1000">
                <a:solidFill>
                  <a:schemeClr val="tx1"/>
                </a:solidFill>
                <a:latin typeface="Times New Roman" panose="02020603050405020304" pitchFamily="18" charset="0"/>
                <a:cs typeface="Times New Roman" panose="02020603050405020304" pitchFamily="18" charset="0"/>
              </a:rPr>
              <a:t>MATBAACILIK, </a:t>
            </a:r>
            <a:r>
              <a:rPr lang="el-GR" sz="1000">
                <a:solidFill>
                  <a:schemeClr val="tx1"/>
                </a:solidFill>
                <a:latin typeface="Times New Roman" panose="02020603050405020304" pitchFamily="18" charset="0"/>
                <a:cs typeface="Times New Roman" panose="02020603050405020304" pitchFamily="18" charset="0"/>
              </a:rPr>
              <a:t>Άγκυρα</a:t>
            </a:r>
            <a:r>
              <a:rPr lang="tr-TR" sz="1000">
                <a:solidFill>
                  <a:schemeClr val="tx1"/>
                </a:solidFill>
                <a:latin typeface="Times New Roman" panose="02020603050405020304" pitchFamily="18" charset="0"/>
                <a:cs typeface="Times New Roman" panose="02020603050405020304" pitchFamily="18" charset="0"/>
              </a:rPr>
              <a:t>,</a:t>
            </a:r>
            <a:r>
              <a:rPr lang="tr-TR" sz="1000" i="1">
                <a:solidFill>
                  <a:schemeClr val="tx1"/>
                </a:solidFill>
                <a:latin typeface="Times New Roman" panose="02020603050405020304" pitchFamily="18" charset="0"/>
                <a:cs typeface="Times New Roman" panose="02020603050405020304" pitchFamily="18" charset="0"/>
              </a:rPr>
              <a:t> </a:t>
            </a:r>
            <a:r>
              <a:rPr lang="tr-TR" sz="1000">
                <a:solidFill>
                  <a:schemeClr val="tx1"/>
                </a:solidFill>
                <a:latin typeface="Times New Roman" panose="02020603050405020304" pitchFamily="18" charset="0"/>
                <a:cs typeface="Times New Roman" panose="02020603050405020304" pitchFamily="18" charset="0"/>
              </a:rPr>
              <a:t> </a:t>
            </a:r>
            <a:r>
              <a:rPr lang="el-GR" sz="1000">
                <a:solidFill>
                  <a:schemeClr val="tx1"/>
                </a:solidFill>
                <a:latin typeface="Times New Roman" panose="02020603050405020304" pitchFamily="18" charset="0"/>
                <a:cs typeface="Times New Roman" panose="02020603050405020304" pitchFamily="18" charset="0"/>
              </a:rPr>
              <a:t>σ</a:t>
            </a:r>
            <a:r>
              <a:rPr lang="tr-TR" sz="1000">
                <a:solidFill>
                  <a:schemeClr val="tx1"/>
                </a:solidFill>
                <a:latin typeface="Times New Roman" panose="02020603050405020304" pitchFamily="18" charset="0"/>
                <a:cs typeface="Times New Roman" panose="02020603050405020304" pitchFamily="18" charset="0"/>
              </a:rPr>
              <a:t>. 57, 209</a:t>
            </a:r>
            <a:r>
              <a:rPr lang="el-GR" sz="1000">
                <a:solidFill>
                  <a:schemeClr val="tx1"/>
                </a:solidFill>
                <a:latin typeface="Times New Roman" panose="02020603050405020304" pitchFamily="18" charset="0"/>
                <a:cs typeface="Times New Roman" panose="02020603050405020304" pitchFamily="18" charset="0"/>
              </a:rPr>
              <a:t>, </a:t>
            </a:r>
            <a:r>
              <a:rPr lang="tr-TR" sz="1000">
                <a:solidFill>
                  <a:schemeClr val="tx1"/>
                </a:solidFill>
                <a:latin typeface="Times New Roman" panose="02020603050405020304" pitchFamily="18" charset="0"/>
                <a:cs typeface="Times New Roman" panose="02020603050405020304" pitchFamily="18" charset="0"/>
              </a:rPr>
              <a:t>52.      </a:t>
            </a:r>
            <a:endParaRPr lang="el-GR" sz="1000" dirty="0">
              <a:solidFill>
                <a:schemeClr val="tx1"/>
              </a:solidFill>
              <a:latin typeface="Times New Roman" panose="02020603050405020304" pitchFamily="18" charset="0"/>
              <a:cs typeface="Times New Roman" panose="02020603050405020304" pitchFamily="18" charset="0"/>
            </a:endParaRPr>
          </a:p>
        </p:txBody>
      </p:sp>
      <p:sp>
        <p:nvSpPr>
          <p:cNvPr id="5" name="Θέση αριθμού διαφάνειας 4">
            <a:extLst>
              <a:ext uri="{FF2B5EF4-FFF2-40B4-BE49-F238E27FC236}">
                <a16:creationId xmlns:a16="http://schemas.microsoft.com/office/drawing/2014/main" id="{E10AB3DC-9B3F-430B-B0D6-AFA94E4FF755}"/>
              </a:ext>
            </a:extLst>
          </p:cNvPr>
          <p:cNvSpPr>
            <a:spLocks noGrp="1"/>
          </p:cNvSpPr>
          <p:nvPr>
            <p:ph type="sldNum" sz="quarter" idx="12"/>
          </p:nvPr>
        </p:nvSpPr>
        <p:spPr/>
        <p:txBody>
          <a:bodyPr/>
          <a:lstStyle/>
          <a:p>
            <a:fld id="{1B8CE1AA-CF21-4938-812F-0237CDF6332C}" type="slidenum">
              <a:rPr lang="el-GR" smtClean="0"/>
              <a:t>12</a:t>
            </a:fld>
            <a:endParaRPr lang="el-GR"/>
          </a:p>
        </p:txBody>
      </p:sp>
    </p:spTree>
    <p:extLst>
      <p:ext uri="{BB962C8B-B14F-4D97-AF65-F5344CB8AC3E}">
        <p14:creationId xmlns:p14="http://schemas.microsoft.com/office/powerpoint/2010/main" val="1219026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2F92A-669E-AC02-A6BE-EDB852655492}"/>
            </a:ext>
          </a:extLst>
        </p:cNvPr>
        <p:cNvGrpSpPr/>
        <p:nvPr/>
      </p:nvGrpSpPr>
      <p:grpSpPr>
        <a:xfrm>
          <a:off x="0" y="0"/>
          <a:ext cx="0" cy="0"/>
          <a:chOff x="0" y="0"/>
          <a:chExt cx="0" cy="0"/>
        </a:xfrm>
      </p:grpSpPr>
      <p:sp>
        <p:nvSpPr>
          <p:cNvPr id="2" name="Ορθογώνιο: Στρογγύλεμα γωνιών 1">
            <a:extLst>
              <a:ext uri="{FF2B5EF4-FFF2-40B4-BE49-F238E27FC236}">
                <a16:creationId xmlns:a16="http://schemas.microsoft.com/office/drawing/2014/main" id="{3B30AF14-B36C-A81F-AFD3-6FEA3BC252F8}"/>
              </a:ext>
            </a:extLst>
          </p:cNvPr>
          <p:cNvSpPr/>
          <p:nvPr/>
        </p:nvSpPr>
        <p:spPr>
          <a:xfrm>
            <a:off x="309033" y="136525"/>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B813F711-C7EC-5B93-AF90-B85D646A0D50}"/>
              </a:ext>
            </a:extLst>
          </p:cNvPr>
          <p:cNvSpPr txBox="1"/>
          <p:nvPr/>
        </p:nvSpPr>
        <p:spPr>
          <a:xfrm>
            <a:off x="309032" y="979846"/>
            <a:ext cx="11573933" cy="2857192"/>
          </a:xfrm>
          <a:prstGeom prst="rect">
            <a:avLst/>
          </a:prstGeom>
          <a:noFill/>
        </p:spPr>
        <p:txBody>
          <a:bodyPr wrap="square">
            <a:spAutoFit/>
          </a:bodyPr>
          <a:lstStyle/>
          <a:p>
            <a:pPr algn="just">
              <a:lnSpc>
                <a:spcPct val="150000"/>
              </a:lnSpc>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VIII</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Μεταφορά οπλισμού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q"/>
            </a:pP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Η  χρήση  γεωγραφικών όρων  ή  λέξεων που σχετίζονταν  με  τον  πόλεμο απαγορευόταν. </a:t>
            </a:r>
          </a:p>
          <a:p>
            <a:pPr marL="285750" indent="-285750" algn="just">
              <a:buFont typeface="Wingdings" panose="05000000000000000000" pitchFamily="2" charset="2"/>
              <a:buChar char="q"/>
            </a:pP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Χρησιμοποιούσαν  τη λέξη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SERÇE</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/σπουργίτι αντί του  όπλου, τη  φράση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SERÇE GAGASI</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/ράμφος  σπουργιτιού αντί των σφαιρών.  </a:t>
            </a:r>
          </a:p>
          <a:p>
            <a:pPr marL="285750" indent="-285750" algn="just">
              <a:buFont typeface="Wingdings" panose="05000000000000000000" pitchFamily="2" charset="2"/>
              <a:buChar char="q"/>
            </a:pPr>
            <a:r>
              <a:rPr lang="el-G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Στις  νότιες ακτές της </a:t>
            </a:r>
            <a:r>
              <a:rPr lang="el-GR"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Τουρκίας</a:t>
            </a:r>
            <a:r>
              <a:rPr lang="el-G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Mersin</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/Μερσίνη και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Anamur</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/Ανεμούριο</a:t>
            </a:r>
            <a:r>
              <a:rPr lang="el-GR"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υπήρχαν μυστικά κέντρα αποθήκευσης οπλισμού.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Πριν από  τη μεταφορά  οπλισμού  αξιωματικοί του τουρκικού στρατού (</a:t>
            </a:r>
            <a:r>
              <a:rPr lang="en-US" sz="1600" dirty="0">
                <a:latin typeface="Times New Roman" panose="02020603050405020304" pitchFamily="18" charset="0"/>
                <a:cs typeface="Times New Roman" panose="02020603050405020304" pitchFamily="18" charset="0"/>
              </a:rPr>
              <a:t>Cemal B</a:t>
            </a:r>
            <a:r>
              <a:rPr lang="tr-TR" sz="1600" dirty="0">
                <a:latin typeface="Times New Roman" panose="02020603050405020304" pitchFamily="18" charset="0"/>
                <a:cs typeface="Times New Roman" panose="02020603050405020304" pitchFamily="18" charset="0"/>
              </a:rPr>
              <a:t>iber </a:t>
            </a:r>
            <a:r>
              <a:rPr lang="el-GR" sz="1600" dirty="0">
                <a:latin typeface="Times New Roman" panose="02020603050405020304" pitchFamily="18" charset="0"/>
                <a:cs typeface="Times New Roman" panose="02020603050405020304" pitchFamily="18" charset="0"/>
              </a:rPr>
              <a:t>&amp; </a:t>
            </a:r>
            <a:r>
              <a:rPr lang="tr-TR" sz="1600" dirty="0">
                <a:latin typeface="Times New Roman" panose="02020603050405020304" pitchFamily="18" charset="0"/>
                <a:cs typeface="Times New Roman" panose="02020603050405020304" pitchFamily="18" charset="0"/>
              </a:rPr>
              <a:t>Recep Atasü</a:t>
            </a:r>
            <a:r>
              <a:rPr lang="el-GR" sz="1600" dirty="0">
                <a:latin typeface="Times New Roman" panose="02020603050405020304" pitchFamily="18" charset="0"/>
                <a:cs typeface="Times New Roman" panose="02020603050405020304" pitchFamily="18" charset="0"/>
              </a:rPr>
              <a:t>) είχαν  σταλεί στο νησί.</a:t>
            </a:r>
            <a:r>
              <a:rPr lang="tr-TR" sz="1600" dirty="0">
                <a:latin typeface="Times New Roman" panose="02020603050405020304" pitchFamily="18" charset="0"/>
                <a:cs typeface="Times New Roman" panose="02020603050405020304" pitchFamily="18" charset="0"/>
              </a:rPr>
              <a:t> </a:t>
            </a:r>
            <a:endParaRPr lang="el-GR"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Η μεταφορά οπλισμού αποφασίστηκε να πραγματοποιηθεί μέσω της  χρήσης  μικρών αλιευτικών σκαφών και  μηχανοκίνητων σκαφών.</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Για τη  μεταφορά εκτός  από τα ψαροκάικα,  υπήρξε  βοηθητική και  η  συνεργασία με έναν  λαθρέμπορα.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Ο </a:t>
            </a:r>
            <a:r>
              <a:rPr lang="tr-TR" sz="1600" dirty="0">
                <a:latin typeface="Times New Roman" panose="02020603050405020304" pitchFamily="18" charset="0"/>
                <a:cs typeface="Times New Roman" panose="02020603050405020304" pitchFamily="18" charset="0"/>
              </a:rPr>
              <a:t>İsmail Tansu</a:t>
            </a:r>
            <a:r>
              <a:rPr lang="el-GR" sz="1600" dirty="0">
                <a:latin typeface="Times New Roman" panose="02020603050405020304" pitchFamily="18" charset="0"/>
                <a:cs typeface="Times New Roman" panose="02020603050405020304" pitchFamily="18" charset="0"/>
              </a:rPr>
              <a:t>  αναφέρεται και στην προσπάθεια  που  κατέβαλε  για να εξασφαλιστεί  η παραχώρηση   σκάφους από το ναυτικό ή την ακτοφυλακή. Τόσο ο Διοικητής των Ναυτικών Δυνάμεων όσο και η  Γενική Διοίκηση Χωροφυλακής αρνήθηκαν.  </a:t>
            </a:r>
          </a:p>
          <a:p>
            <a:pPr algn="just">
              <a:spcAft>
                <a:spcPts val="800"/>
              </a:spcAft>
              <a:buNone/>
            </a:pP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Θέση υποσέλιδου 2">
            <a:extLst>
              <a:ext uri="{FF2B5EF4-FFF2-40B4-BE49-F238E27FC236}">
                <a16:creationId xmlns:a16="http://schemas.microsoft.com/office/drawing/2014/main" id="{6882B333-731E-D375-100F-C556314E1E95}"/>
              </a:ext>
            </a:extLst>
          </p:cNvPr>
          <p:cNvSpPr>
            <a:spLocks noGrp="1"/>
          </p:cNvSpPr>
          <p:nvPr>
            <p:ph type="ftr" sz="quarter" idx="11"/>
          </p:nvPr>
        </p:nvSpPr>
        <p:spPr>
          <a:xfrm>
            <a:off x="309032" y="6039781"/>
            <a:ext cx="11458424" cy="365125"/>
          </a:xfrm>
        </p:spPr>
        <p:txBody>
          <a:bodyPr/>
          <a:lstStyle/>
          <a:p>
            <a:pPr algn="l"/>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İsmail Tansu,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Aslında</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hiç</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kimse</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uyumuyordu</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Y</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eraltında</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silahlı</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bir</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gizli</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örgüt</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hem</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de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devlet</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eliyle</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TMT</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MİNPA</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MATBAACILIK</a:t>
            </a:r>
            <a:r>
              <a:rPr lang="el-G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Άγκυρα</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σ. 40, </a:t>
            </a:r>
            <a:r>
              <a:rPr lang="el-GR" sz="1000" dirty="0">
                <a:solidFill>
                  <a:schemeClr val="tx1"/>
                </a:solidFill>
                <a:latin typeface="Times New Roman" panose="02020603050405020304" pitchFamily="18" charset="0"/>
                <a:cs typeface="Times New Roman" panose="02020603050405020304" pitchFamily="18" charset="0"/>
              </a:rPr>
              <a:t>52-53, 80, 86-87, 88, 98, 102, 113, 115, </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126-128, </a:t>
            </a:r>
            <a:r>
              <a:rPr lang="tr-TR" sz="1000" dirty="0">
                <a:solidFill>
                  <a:schemeClr val="tx1"/>
                </a:solidFill>
                <a:latin typeface="Times New Roman" panose="02020603050405020304" pitchFamily="18" charset="0"/>
                <a:cs typeface="Times New Roman" panose="02020603050405020304" pitchFamily="18" charset="0"/>
              </a:rPr>
              <a:t>163</a:t>
            </a:r>
            <a:r>
              <a:rPr lang="el-GR" sz="1000" dirty="0">
                <a:solidFill>
                  <a:schemeClr val="tx1"/>
                </a:solidFill>
                <a:latin typeface="Times New Roman" panose="02020603050405020304" pitchFamily="18" charset="0"/>
                <a:cs typeface="Times New Roman" panose="02020603050405020304" pitchFamily="18" charset="0"/>
              </a:rPr>
              <a:t>-165, 170, 172. </a:t>
            </a:r>
          </a:p>
        </p:txBody>
      </p:sp>
      <p:sp>
        <p:nvSpPr>
          <p:cNvPr id="5" name="Θέση αριθμού διαφάνειας 4">
            <a:extLst>
              <a:ext uri="{FF2B5EF4-FFF2-40B4-BE49-F238E27FC236}">
                <a16:creationId xmlns:a16="http://schemas.microsoft.com/office/drawing/2014/main" id="{C29709C4-3577-A71F-B5B7-622B4EE60919}"/>
              </a:ext>
            </a:extLst>
          </p:cNvPr>
          <p:cNvSpPr>
            <a:spLocks noGrp="1"/>
          </p:cNvSpPr>
          <p:nvPr>
            <p:ph type="sldNum" sz="quarter" idx="12"/>
          </p:nvPr>
        </p:nvSpPr>
        <p:spPr>
          <a:xfrm>
            <a:off x="8784771" y="6315500"/>
            <a:ext cx="2743200" cy="365125"/>
          </a:xfrm>
        </p:spPr>
        <p:txBody>
          <a:bodyPr/>
          <a:lstStyle/>
          <a:p>
            <a:r>
              <a:rPr lang="el-GR" dirty="0"/>
              <a:t> </a:t>
            </a:r>
            <a:fld id="{1B8CE1AA-CF21-4938-812F-0237CDF6332C}" type="slidenum">
              <a:rPr lang="el-GR" smtClean="0"/>
              <a:t>13</a:t>
            </a:fld>
            <a:endParaRPr lang="el-GR" dirty="0"/>
          </a:p>
        </p:txBody>
      </p:sp>
      <p:sp>
        <p:nvSpPr>
          <p:cNvPr id="11" name="TextBox 10">
            <a:extLst>
              <a:ext uri="{FF2B5EF4-FFF2-40B4-BE49-F238E27FC236}">
                <a16:creationId xmlns:a16="http://schemas.microsoft.com/office/drawing/2014/main" id="{7A62517E-A66B-702E-B89F-65DD79B87034}"/>
              </a:ext>
            </a:extLst>
          </p:cNvPr>
          <p:cNvSpPr txBox="1"/>
          <p:nvPr/>
        </p:nvSpPr>
        <p:spPr>
          <a:xfrm>
            <a:off x="3886200" y="3788139"/>
            <a:ext cx="6096000" cy="369332"/>
          </a:xfrm>
          <a:prstGeom prst="rect">
            <a:avLst/>
          </a:prstGeom>
          <a:noFill/>
        </p:spPr>
        <p:txBody>
          <a:bodyPr wrap="square">
            <a:spAutoFit/>
          </a:bodyPr>
          <a:lstStyle/>
          <a:p>
            <a:r>
              <a:rPr lang="el-GR" sz="1800" b="1" dirty="0">
                <a:solidFill>
                  <a:srgbClr val="000000"/>
                </a:solidFill>
                <a:effectLst/>
                <a:latin typeface="Times New Roman" panose="02020603050405020304" pitchFamily="18" charset="0"/>
                <a:ea typeface="Calibri" panose="020F0502020204030204" pitchFamily="34" charset="0"/>
              </a:rPr>
              <a:t>ΑΠΟΣΤΟΛΕΣ  ΟΠΛΙΣΜΟΥ</a:t>
            </a:r>
            <a:endParaRPr lang="el-GR" dirty="0"/>
          </a:p>
        </p:txBody>
      </p:sp>
      <p:graphicFrame>
        <p:nvGraphicFramePr>
          <p:cNvPr id="12" name="Πίνακας 11">
            <a:extLst>
              <a:ext uri="{FF2B5EF4-FFF2-40B4-BE49-F238E27FC236}">
                <a16:creationId xmlns:a16="http://schemas.microsoft.com/office/drawing/2014/main" id="{24C79B4C-65D5-172C-EBB6-793E088C113B}"/>
              </a:ext>
            </a:extLst>
          </p:cNvPr>
          <p:cNvGraphicFramePr>
            <a:graphicFrameLocks noGrp="1"/>
          </p:cNvGraphicFramePr>
          <p:nvPr>
            <p:extLst>
              <p:ext uri="{D42A27DB-BD31-4B8C-83A1-F6EECF244321}">
                <p14:modId xmlns:p14="http://schemas.microsoft.com/office/powerpoint/2010/main" val="461728422"/>
              </p:ext>
            </p:extLst>
          </p:nvPr>
        </p:nvGraphicFramePr>
        <p:xfrm>
          <a:off x="1224187" y="4247935"/>
          <a:ext cx="9644740" cy="1605280"/>
        </p:xfrm>
        <a:graphic>
          <a:graphicData uri="http://schemas.openxmlformats.org/drawingml/2006/table">
            <a:tbl>
              <a:tblPr firstRow="1" firstCol="1" bandRow="1">
                <a:tableStyleId>{5940675A-B579-460E-94D1-54222C63F5DA}</a:tableStyleId>
              </a:tblPr>
              <a:tblGrid>
                <a:gridCol w="946537">
                  <a:extLst>
                    <a:ext uri="{9D8B030D-6E8A-4147-A177-3AD203B41FA5}">
                      <a16:colId xmlns:a16="http://schemas.microsoft.com/office/drawing/2014/main" val="3910768718"/>
                    </a:ext>
                  </a:extLst>
                </a:gridCol>
                <a:gridCol w="1121661">
                  <a:extLst>
                    <a:ext uri="{9D8B030D-6E8A-4147-A177-3AD203B41FA5}">
                      <a16:colId xmlns:a16="http://schemas.microsoft.com/office/drawing/2014/main" val="330114645"/>
                    </a:ext>
                  </a:extLst>
                </a:gridCol>
                <a:gridCol w="1037087">
                  <a:extLst>
                    <a:ext uri="{9D8B030D-6E8A-4147-A177-3AD203B41FA5}">
                      <a16:colId xmlns:a16="http://schemas.microsoft.com/office/drawing/2014/main" val="2729037625"/>
                    </a:ext>
                  </a:extLst>
                </a:gridCol>
                <a:gridCol w="941408">
                  <a:extLst>
                    <a:ext uri="{9D8B030D-6E8A-4147-A177-3AD203B41FA5}">
                      <a16:colId xmlns:a16="http://schemas.microsoft.com/office/drawing/2014/main" val="3672153659"/>
                    </a:ext>
                  </a:extLst>
                </a:gridCol>
                <a:gridCol w="941408">
                  <a:extLst>
                    <a:ext uri="{9D8B030D-6E8A-4147-A177-3AD203B41FA5}">
                      <a16:colId xmlns:a16="http://schemas.microsoft.com/office/drawing/2014/main" val="289577357"/>
                    </a:ext>
                  </a:extLst>
                </a:gridCol>
                <a:gridCol w="820101">
                  <a:extLst>
                    <a:ext uri="{9D8B030D-6E8A-4147-A177-3AD203B41FA5}">
                      <a16:colId xmlns:a16="http://schemas.microsoft.com/office/drawing/2014/main" val="1279564118"/>
                    </a:ext>
                  </a:extLst>
                </a:gridCol>
                <a:gridCol w="1278846">
                  <a:extLst>
                    <a:ext uri="{9D8B030D-6E8A-4147-A177-3AD203B41FA5}">
                      <a16:colId xmlns:a16="http://schemas.microsoft.com/office/drawing/2014/main" val="2692401830"/>
                    </a:ext>
                  </a:extLst>
                </a:gridCol>
                <a:gridCol w="1278846">
                  <a:extLst>
                    <a:ext uri="{9D8B030D-6E8A-4147-A177-3AD203B41FA5}">
                      <a16:colId xmlns:a16="http://schemas.microsoft.com/office/drawing/2014/main" val="3839725382"/>
                    </a:ext>
                  </a:extLst>
                </a:gridCol>
                <a:gridCol w="1278846">
                  <a:extLst>
                    <a:ext uri="{9D8B030D-6E8A-4147-A177-3AD203B41FA5}">
                      <a16:colId xmlns:a16="http://schemas.microsoft.com/office/drawing/2014/main" val="2083997827"/>
                    </a:ext>
                  </a:extLst>
                </a:gridCol>
              </a:tblGrid>
              <a:tr h="0">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1η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2η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3η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4η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5η -6η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7η -8η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9η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13983218"/>
                  </a:ext>
                </a:extLst>
              </a:tr>
              <a:tr h="150421">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16 Αυγούστου 1958</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27 Αυγούστου 1958</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20 Σεπτεμβρίου 1958</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8 Οκτωβρίου 1958</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21 Οκτωβρίου 1958 </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9 Νοεμβρίου  1958</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a:effectLst/>
                          <a:latin typeface="Times New Roman" panose="02020603050405020304" pitchFamily="18" charset="0"/>
                          <a:cs typeface="Times New Roman" panose="02020603050405020304" pitchFamily="18" charset="0"/>
                        </a:rPr>
                        <a:t>1 Ιανουαρίου 1959</a:t>
                      </a:r>
                      <a:endParaRPr lang="el-GR" sz="800" b="1">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el-GR" sz="800" b="1" dirty="0">
                          <a:solidFill>
                            <a:srgbClr val="000000"/>
                          </a:solidFill>
                          <a:effectLst/>
                          <a:latin typeface="Times New Roman" panose="02020603050405020304" pitchFamily="18" charset="0"/>
                          <a:cs typeface="Times New Roman" panose="02020603050405020304" pitchFamily="18" charset="0"/>
                        </a:rPr>
                        <a:t>Σεπτέμβριος  1959</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el-GR" sz="800" b="1" kern="1200" dirty="0">
                          <a:solidFill>
                            <a:schemeClr val="dk1"/>
                          </a:solidFill>
                          <a:effectLst/>
                          <a:latin typeface="Times New Roman" panose="02020603050405020304" pitchFamily="18" charset="0"/>
                          <a:cs typeface="Times New Roman" panose="02020603050405020304" pitchFamily="18" charset="0"/>
                        </a:rPr>
                        <a:t>17/18ης Οκτωβρίου  του 1959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3216566"/>
                  </a:ext>
                </a:extLst>
              </a:tr>
              <a:tr h="0">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20 πιστόλια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8 οπλοπολυβόλα </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6200 σφαίρες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tr-T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20 πιστόλια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20 οπλοπολυβόλα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50 βόμβες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20 πλαστικά  καλούπια με πυροκροτητές  και φυτίλια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6200 σφαίρες</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40 πιστόλια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20 οπλοπολυβόλα </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50 βόμβες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6750 σφαίρες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24 πιστόλια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59 οπλοπολυβόλα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15150 σφαίρες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166 πιστόλια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60 οπλοπολυβόλα </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50 βόμβες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0000"/>
                        </a:lnSpc>
                        <a:spcAft>
                          <a:spcPts val="800"/>
                        </a:spcAft>
                        <a:buFont typeface="Times New Roman" panose="02020603050405020304" pitchFamily="18" charset="0"/>
                        <a:buChar char="-"/>
                      </a:pPr>
                      <a:r>
                        <a:rPr lang="el-GR" sz="800" b="1" baseline="30000" dirty="0">
                          <a:effectLst/>
                          <a:latin typeface="Times New Roman" panose="02020603050405020304" pitchFamily="18" charset="0"/>
                          <a:cs typeface="Times New Roman" panose="02020603050405020304" pitchFamily="18" charset="0"/>
                        </a:rPr>
                        <a:t>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100 οπλοπολυβόλα</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 ντουφέκια </a:t>
                      </a:r>
                      <a:r>
                        <a:rPr lang="en-US" sz="800" b="1" baseline="30000" dirty="0">
                          <a:effectLst/>
                          <a:latin typeface="Times New Roman" panose="02020603050405020304" pitchFamily="18" charset="0"/>
                          <a:cs typeface="Times New Roman" panose="02020603050405020304" pitchFamily="18" charset="0"/>
                        </a:rPr>
                        <a:t>Bren</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6 ντουφέκια εφόδου</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9400 σφαίρες</a:t>
                      </a:r>
                      <a:endParaRPr lang="el-GR" sz="800" b="1" dirty="0">
                        <a:effectLst/>
                        <a:latin typeface="Times New Roman" panose="02020603050405020304" pitchFamily="18" charset="0"/>
                        <a:cs typeface="Times New Roman" panose="02020603050405020304" pitchFamily="18" charset="0"/>
                      </a:endParaRPr>
                    </a:p>
                    <a:p>
                      <a:pPr algn="just">
                        <a:lnSpc>
                          <a:spcPct val="100000"/>
                        </a:lnSpc>
                        <a:spcAft>
                          <a:spcPts val="800"/>
                        </a:spcAft>
                        <a:buNone/>
                      </a:pPr>
                      <a:r>
                        <a:rPr lang="el-GR" sz="800" b="1" baseline="30000" dirty="0">
                          <a:effectLst/>
                          <a:latin typeface="Times New Roman" panose="02020603050405020304" pitchFamily="18" charset="0"/>
                          <a:cs typeface="Times New Roman" panose="02020603050405020304" pitchFamily="18" charset="0"/>
                        </a:rPr>
                        <a:t>ασύρματος  </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lang="el-GR" sz="800" b="1" dirty="0">
                          <a:solidFill>
                            <a:srgbClr val="000000"/>
                          </a:solidFill>
                          <a:effectLst/>
                          <a:latin typeface="Times New Roman" panose="02020603050405020304" pitchFamily="18" charset="0"/>
                          <a:cs typeface="Times New Roman" panose="02020603050405020304" pitchFamily="18" charset="0"/>
                        </a:rPr>
                        <a:t>λίγο πριν από την  έναρξη των εργασιών   της συνεδρίας της Γενικής Συνέλευσης των Ηνωμένων Εθνών είχε  πραγματοποιηθεί επιτυχής αποστολή οπλισμού στην Κύπρο</a:t>
                      </a: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800"/>
                        </a:spcAft>
                        <a:buNone/>
                      </a:pPr>
                      <a:endParaRPr lang="el-GR" sz="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0000"/>
                        </a:lnSpc>
                        <a:spcAft>
                          <a:spcPts val="800"/>
                        </a:spcAft>
                        <a:buNone/>
                      </a:pPr>
                      <a:r>
                        <a:rPr lang="el-GR" sz="800" b="1" dirty="0" err="1">
                          <a:effectLst/>
                          <a:latin typeface="Times New Roman" panose="02020603050405020304" pitchFamily="18" charset="0"/>
                          <a:ea typeface="Calibri" panose="020F0502020204030204" pitchFamily="34" charset="0"/>
                          <a:cs typeface="Times New Roman" panose="02020603050405020304" pitchFamily="18" charset="0"/>
                        </a:rPr>
                        <a:t>Αυτοβύθιση</a:t>
                      </a:r>
                      <a:r>
                        <a:rPr lang="el-GR" sz="8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tc>
                <a:extLst>
                  <a:ext uri="{0D108BD9-81ED-4DB2-BD59-A6C34878D82A}">
                    <a16:rowId xmlns:a16="http://schemas.microsoft.com/office/drawing/2014/main" val="3955489029"/>
                  </a:ext>
                </a:extLst>
              </a:tr>
            </a:tbl>
          </a:graphicData>
        </a:graphic>
      </p:graphicFrame>
    </p:spTree>
    <p:extLst>
      <p:ext uri="{BB962C8B-B14F-4D97-AF65-F5344CB8AC3E}">
        <p14:creationId xmlns:p14="http://schemas.microsoft.com/office/powerpoint/2010/main" val="33479511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87CA7-F71F-35EA-4EA6-EA5EB2197A64}"/>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88C0BF2C-A6B0-E5A6-90E5-DBD66B3A752F}"/>
              </a:ext>
            </a:extLst>
          </p:cNvPr>
          <p:cNvSpPr/>
          <p:nvPr/>
        </p:nvSpPr>
        <p:spPr>
          <a:xfrm>
            <a:off x="135467" y="177800"/>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5" name="TextBox 4">
            <a:extLst>
              <a:ext uri="{FF2B5EF4-FFF2-40B4-BE49-F238E27FC236}">
                <a16:creationId xmlns:a16="http://schemas.microsoft.com/office/drawing/2014/main" id="{8B32CFCB-0BC3-40F1-9E08-1B3E071E03F7}"/>
              </a:ext>
            </a:extLst>
          </p:cNvPr>
          <p:cNvSpPr txBox="1"/>
          <p:nvPr/>
        </p:nvSpPr>
        <p:spPr>
          <a:xfrm>
            <a:off x="135468" y="997565"/>
            <a:ext cx="9019166" cy="5139869"/>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en-US"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IX</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Στρατόπεδα  εκπαίδευσης </a:t>
            </a:r>
          </a:p>
          <a:p>
            <a:pPr algn="just">
              <a:spcAft>
                <a:spcPts val="800"/>
              </a:spcAft>
              <a:buNone/>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Για  την εκπαίδευση των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mücahitler </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(αντρών και γυναικών) συστήνονται  ειδικά στρατόπεδα  εκπαίδευσης, πρώτα στην Άγκυρα και αργότερα το 1959  στην Αττάλεια.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Το  πρώτο στρατόπεδο  εκπαίδευσης (1958-1961)  βρισκόταν   40 χιλιόμετρα  από την Άγκυρα «στρατόπεδο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ZİR EĞİTİM KAMPI</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Σε  μυστικά στρατόπεδα  σκηνών υπό την καθοδήγηση  αξιωματικών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Şadi Demirbilek</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&amp;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Naim Tan</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mücahitler </a:t>
            </a: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λαμβάνουν εκπαίδευση. Η  εκπαίδευση  περιλαμβάνει  σκοποβολή,  χρήση  όπλων,  συντήρηση όπλων,   σαμποτάζ,  εμπρησμούς,  ασκήσεις  πεδίου ημέρας και  νύχτας, «τεχνικές  μυστικών επιχειρήσεων» με  μοναδικό  σκοπό  την  ετοιμότητα  σε περίπτωση  μεγάλης οργανωμένης  επίθεσης  από  τους Ελληνοκυπρίους.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Κάθε  μήνα  20-25 άτομα μεταβαίνουν από την  Κύπρο στην Τουρκία για εκπαίδευση. Η εκπαίδευση  διαρκεί έναν μήνα. Μετά την  εκπαίδευση  επιστρέφουν στην Κύπρο και εκπαιδεύουν άλλους. Τα θεωρητικά  μαθήματα προσφέρονται σε  κτίριο του  Τουρκοκυπριακού Πολιτιστικού  Συνδέσμου. </a:t>
            </a:r>
          </a:p>
          <a:p>
            <a:pPr marL="285750" indent="-285750">
              <a:buFont typeface="Wingdings" panose="05000000000000000000" pitchFamily="2" charset="2"/>
              <a:buChar char="q"/>
            </a:pPr>
            <a:r>
              <a:rPr lang="el-GR" dirty="0">
                <a:latin typeface="Times New Roman" panose="02020603050405020304" pitchFamily="18" charset="0"/>
                <a:cs typeface="Times New Roman" panose="02020603050405020304" pitchFamily="18" charset="0"/>
              </a:rPr>
              <a:t>Πηγή στρατολόγησης αποτελούν και οι φοιτητές  σε Άγκυρα  και Κωνσταντινούπολη. </a:t>
            </a:r>
          </a:p>
        </p:txBody>
      </p:sp>
      <p:sp>
        <p:nvSpPr>
          <p:cNvPr id="6" name="Θέση υποσέλιδου 5">
            <a:extLst>
              <a:ext uri="{FF2B5EF4-FFF2-40B4-BE49-F238E27FC236}">
                <a16:creationId xmlns:a16="http://schemas.microsoft.com/office/drawing/2014/main" id="{95A478AD-2045-DFFA-24BA-75814982055D}"/>
              </a:ext>
            </a:extLst>
          </p:cNvPr>
          <p:cNvSpPr>
            <a:spLocks noGrp="1"/>
          </p:cNvSpPr>
          <p:nvPr>
            <p:ph type="ftr" sz="quarter" idx="11"/>
          </p:nvPr>
        </p:nvSpPr>
        <p:spPr>
          <a:xfrm>
            <a:off x="135467" y="6116696"/>
            <a:ext cx="11686419" cy="524665"/>
          </a:xfrm>
        </p:spPr>
        <p:txBody>
          <a:bodyPr/>
          <a:lstStyle/>
          <a:p>
            <a:pPr algn="l"/>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İsmail Tansu,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Aslında</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hiç</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kimse</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uyumuyordu</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Y</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eraltında</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silahlı</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bir</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gizli</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örgüt</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hem</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de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devlet</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eliyle</a:t>
            </a:r>
            <a:r>
              <a:rPr lang="el-G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TMT</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MİNPA</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MATBAACILIK</a:t>
            </a:r>
            <a:r>
              <a:rPr lang="el-G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Άγκυρα</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0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σ. 95, 103-110, 112, 223, 227, 239.</a:t>
            </a:r>
            <a:endParaRPr lang="el-GR" sz="1000" dirty="0"/>
          </a:p>
        </p:txBody>
      </p:sp>
      <p:sp>
        <p:nvSpPr>
          <p:cNvPr id="7" name="Θέση αριθμού διαφάνειας 6">
            <a:extLst>
              <a:ext uri="{FF2B5EF4-FFF2-40B4-BE49-F238E27FC236}">
                <a16:creationId xmlns:a16="http://schemas.microsoft.com/office/drawing/2014/main" id="{3F224B36-CD56-6849-DAD5-669E92FC1720}"/>
              </a:ext>
            </a:extLst>
          </p:cNvPr>
          <p:cNvSpPr>
            <a:spLocks noGrp="1"/>
          </p:cNvSpPr>
          <p:nvPr>
            <p:ph type="sldNum" sz="quarter" idx="12"/>
          </p:nvPr>
        </p:nvSpPr>
        <p:spPr>
          <a:xfrm>
            <a:off x="10287000" y="6379029"/>
            <a:ext cx="1066800" cy="342446"/>
          </a:xfrm>
        </p:spPr>
        <p:txBody>
          <a:bodyPr/>
          <a:lstStyle/>
          <a:p>
            <a:r>
              <a:rPr lang="el-GR" dirty="0"/>
              <a:t> </a:t>
            </a:r>
            <a:fld id="{1B8CE1AA-CF21-4938-812F-0237CDF6332C}" type="slidenum">
              <a:rPr lang="el-GR" smtClean="0"/>
              <a:t>14</a:t>
            </a:fld>
            <a:endParaRPr lang="el-GR" dirty="0"/>
          </a:p>
        </p:txBody>
      </p:sp>
      <p:pic>
        <p:nvPicPr>
          <p:cNvPr id="4" name="Εικόνα 3">
            <a:extLst>
              <a:ext uri="{FF2B5EF4-FFF2-40B4-BE49-F238E27FC236}">
                <a16:creationId xmlns:a16="http://schemas.microsoft.com/office/drawing/2014/main" id="{80E2106F-7AC7-8887-28C4-0143BD810A02}"/>
              </a:ext>
            </a:extLst>
          </p:cNvPr>
          <p:cNvPicPr>
            <a:picLocks noChangeAspect="1"/>
          </p:cNvPicPr>
          <p:nvPr/>
        </p:nvPicPr>
        <p:blipFill>
          <a:blip r:embed="rId3">
            <a:extLst>
              <a:ext uri="{28A0092B-C50C-407E-A947-70E740481C1C}">
                <a14:useLocalDpi xmlns:a14="http://schemas.microsoft.com/office/drawing/2010/main" val="0"/>
              </a:ext>
            </a:extLst>
          </a:blip>
          <a:srcRect l="7500" t="9365" r="52619" b="60635"/>
          <a:stretch>
            <a:fillRect/>
          </a:stretch>
        </p:blipFill>
        <p:spPr>
          <a:xfrm>
            <a:off x="9269324" y="1432964"/>
            <a:ext cx="2514200" cy="24265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96F01916-D496-F4A6-CE52-1CEF840BC340}"/>
              </a:ext>
            </a:extLst>
          </p:cNvPr>
          <p:cNvSpPr txBox="1"/>
          <p:nvPr/>
        </p:nvSpPr>
        <p:spPr>
          <a:xfrm>
            <a:off x="9476016" y="4060382"/>
            <a:ext cx="2100816" cy="461665"/>
          </a:xfrm>
          <a:prstGeom prst="rect">
            <a:avLst/>
          </a:prstGeom>
          <a:noFill/>
        </p:spPr>
        <p:txBody>
          <a:bodyPr wrap="square">
            <a:spAutoFit/>
          </a:bodyPr>
          <a:lstStyle/>
          <a:p>
            <a:pPr algn="ctr"/>
            <a:r>
              <a:rPr lang="el-GR" sz="1200" dirty="0">
                <a:latin typeface="Times New Roman" panose="02020603050405020304" pitchFamily="18" charset="0"/>
                <a:ea typeface="Calibri" panose="020F0502020204030204" pitchFamily="34" charset="0"/>
                <a:cs typeface="Times New Roman" panose="02020603050405020304" pitchFamily="18" charset="0"/>
              </a:rPr>
              <a:t>Στρατόπεδο  εκπαίδευσης</a:t>
            </a:r>
            <a:endParaRPr lang="el-GR"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l-GR"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Άγκυρα </a:t>
            </a:r>
            <a:endParaRPr lang="el-GR" sz="1200" dirty="0"/>
          </a:p>
        </p:txBody>
      </p:sp>
      <p:sp>
        <p:nvSpPr>
          <p:cNvPr id="8" name="TextBox 7">
            <a:extLst>
              <a:ext uri="{FF2B5EF4-FFF2-40B4-BE49-F238E27FC236}">
                <a16:creationId xmlns:a16="http://schemas.microsoft.com/office/drawing/2014/main" id="{EA5C1B32-AEF4-8686-EB39-C8D64654AE7D}"/>
              </a:ext>
            </a:extLst>
          </p:cNvPr>
          <p:cNvSpPr txBox="1"/>
          <p:nvPr/>
        </p:nvSpPr>
        <p:spPr>
          <a:xfrm>
            <a:off x="9514378" y="4660547"/>
            <a:ext cx="2307508" cy="1200329"/>
          </a:xfrm>
          <a:prstGeom prst="rect">
            <a:avLst/>
          </a:prstGeom>
          <a:solidFill>
            <a:schemeClr val="bg1"/>
          </a:solidFill>
        </p:spPr>
        <p:txBody>
          <a:bodyPr wrap="square">
            <a:spAutoFit/>
          </a:bodyPr>
          <a:lstStyle/>
          <a:p>
            <a:r>
              <a:rPr lang="tr-T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İsmail Tansu,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Aslında</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hiç</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kimse</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uyumuyordu</a:t>
            </a:r>
            <a:r>
              <a:rPr lang="tr-T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 Y</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eraltında</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silahlı</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bir</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gizli</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örgüt</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hem</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de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devlet</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i="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eliyle</a:t>
            </a:r>
            <a:r>
              <a:rPr lang="el-G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TMT</a:t>
            </a:r>
            <a:r>
              <a:rPr lang="tr-T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200" dirty="0">
                <a:solidFill>
                  <a:schemeClr val="tx1"/>
                </a:solidFill>
                <a:latin typeface="Times New Roman" panose="02020603050405020304" pitchFamily="18" charset="0"/>
                <a:cs typeface="Times New Roman" panose="02020603050405020304" pitchFamily="18" charset="0"/>
              </a:rPr>
              <a:t>MİNPA</a:t>
            </a:r>
            <a:r>
              <a:rPr lang="el-GR" sz="1200" dirty="0">
                <a:solidFill>
                  <a:schemeClr val="tx1"/>
                </a:solidFill>
                <a:latin typeface="Times New Roman" panose="02020603050405020304" pitchFamily="18" charset="0"/>
                <a:cs typeface="Times New Roman" panose="02020603050405020304" pitchFamily="18" charset="0"/>
              </a:rPr>
              <a:t> </a:t>
            </a:r>
            <a:r>
              <a:rPr lang="tr-TR" sz="1200" dirty="0">
                <a:solidFill>
                  <a:schemeClr val="tx1"/>
                </a:solidFill>
                <a:latin typeface="Times New Roman" panose="02020603050405020304" pitchFamily="18" charset="0"/>
                <a:cs typeface="Times New Roman" panose="02020603050405020304" pitchFamily="18" charset="0"/>
              </a:rPr>
              <a:t>MATBAACILIK</a:t>
            </a:r>
            <a:r>
              <a:rPr lang="el-G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Άγκυρα</a:t>
            </a:r>
            <a:r>
              <a:rPr lang="tr-T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t>
            </a:r>
            <a:r>
              <a:rPr lang="tr-TR" sz="1200" i="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tr-T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σ</a:t>
            </a:r>
            <a:r>
              <a:rPr lang="el-GR" sz="1200" dirty="0">
                <a:latin typeface="Times New Roman" panose="02020603050405020304" pitchFamily="18" charset="0"/>
                <a:ea typeface="Calibri" panose="020F0502020204030204" pitchFamily="34" charset="0"/>
                <a:cs typeface="Times New Roman" panose="02020603050405020304" pitchFamily="18" charset="0"/>
              </a:rPr>
              <a:t>ελ</a:t>
            </a:r>
            <a:r>
              <a:rPr lang="el-GR"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1200" dirty="0">
                <a:latin typeface="Times New Roman" panose="02020603050405020304" pitchFamily="18" charset="0"/>
                <a:ea typeface="Calibri" panose="020F0502020204030204" pitchFamily="34" charset="0"/>
                <a:cs typeface="Times New Roman" panose="02020603050405020304" pitchFamily="18" charset="0"/>
              </a:rPr>
              <a:t>104</a:t>
            </a:r>
            <a:r>
              <a:rPr lang="el-GR" sz="1200" dirty="0">
                <a:latin typeface="Times New Roman" panose="02020603050405020304" pitchFamily="18" charset="0"/>
                <a:ea typeface="Calibri" panose="020F0502020204030204" pitchFamily="34" charset="0"/>
                <a:cs typeface="Times New Roman" panose="02020603050405020304" pitchFamily="18" charset="0"/>
              </a:rPr>
              <a:t>.</a:t>
            </a:r>
            <a:endParaRPr lang="el-GR" sz="1200" dirty="0"/>
          </a:p>
        </p:txBody>
      </p:sp>
    </p:spTree>
    <p:extLst>
      <p:ext uri="{BB962C8B-B14F-4D97-AF65-F5344CB8AC3E}">
        <p14:creationId xmlns:p14="http://schemas.microsoft.com/office/powerpoint/2010/main" val="3994251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2F8DB-6DE9-6CC9-32AA-6B5BEBA122EF}"/>
            </a:ext>
          </a:extLst>
        </p:cNvPr>
        <p:cNvGrpSpPr/>
        <p:nvPr/>
      </p:nvGrpSpPr>
      <p:grpSpPr>
        <a:xfrm>
          <a:off x="0" y="0"/>
          <a:ext cx="0" cy="0"/>
          <a:chOff x="0" y="0"/>
          <a:chExt cx="0" cy="0"/>
        </a:xfrm>
      </p:grpSpPr>
      <p:sp>
        <p:nvSpPr>
          <p:cNvPr id="7" name="Ορθογώνιο: Στρογγύλεμα γωνιών 6">
            <a:extLst>
              <a:ext uri="{FF2B5EF4-FFF2-40B4-BE49-F238E27FC236}">
                <a16:creationId xmlns:a16="http://schemas.microsoft.com/office/drawing/2014/main" id="{6E10CF55-BCB1-D09A-26C3-2D29481B895F}"/>
              </a:ext>
            </a:extLst>
          </p:cNvPr>
          <p:cNvSpPr/>
          <p:nvPr/>
        </p:nvSpPr>
        <p:spPr>
          <a:xfrm>
            <a:off x="287866" y="212821"/>
            <a:ext cx="11573933" cy="592667"/>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ΙΙΙ. </a:t>
            </a:r>
            <a:r>
              <a:rPr lang="el-GR" b="1" dirty="0">
                <a:solidFill>
                  <a:schemeClr val="tx1"/>
                </a:solidFill>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solidFill>
                  <a:schemeClr val="tx1"/>
                </a:solidFill>
                <a:latin typeface="Times New Roman" panose="02020603050405020304" pitchFamily="18" charset="0"/>
                <a:cs typeface="Times New Roman" panose="02020603050405020304" pitchFamily="18" charset="0"/>
              </a:rPr>
              <a:t>Ομορφίτας</a:t>
            </a:r>
            <a:r>
              <a:rPr lang="el-GR" b="1" dirty="0">
                <a:solidFill>
                  <a:schemeClr val="tx1"/>
                </a:solidFill>
                <a:latin typeface="Times New Roman" panose="02020603050405020304" pitchFamily="18" charset="0"/>
                <a:cs typeface="Times New Roman" panose="02020603050405020304" pitchFamily="18" charset="0"/>
              </a:rPr>
              <a:t> </a:t>
            </a:r>
            <a:r>
              <a:rPr lang="el-G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η</a:t>
            </a:r>
            <a:r>
              <a:rPr lang="el-GR"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
        <p:nvSpPr>
          <p:cNvPr id="10" name="Θέση υποσέλιδου 9">
            <a:extLst>
              <a:ext uri="{FF2B5EF4-FFF2-40B4-BE49-F238E27FC236}">
                <a16:creationId xmlns:a16="http://schemas.microsoft.com/office/drawing/2014/main" id="{15E4A8AD-B515-214B-5137-B91BAFB072B2}"/>
              </a:ext>
            </a:extLst>
          </p:cNvPr>
          <p:cNvSpPr>
            <a:spLocks noGrp="1"/>
          </p:cNvSpPr>
          <p:nvPr>
            <p:ph type="ftr" sz="quarter" idx="11"/>
          </p:nvPr>
        </p:nvSpPr>
        <p:spPr>
          <a:xfrm>
            <a:off x="287863" y="4887642"/>
            <a:ext cx="11573933" cy="1764097"/>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 46-47.</a:t>
            </a:r>
          </a:p>
          <a:p>
            <a:pPr algn="l"/>
            <a:r>
              <a:rPr lang="el-GR" sz="1000" dirty="0">
                <a:solidFill>
                  <a:schemeClr val="tx1"/>
                </a:solidFill>
                <a:latin typeface="Times New Roman" panose="02020603050405020304" pitchFamily="18" charset="0"/>
                <a:cs typeface="Times New Roman" panose="02020603050405020304" pitchFamily="18" charset="0"/>
              </a:rPr>
              <a:t>2. Ουρανία Κοκκίνου &amp; Νέαρχος Νεάρχου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Άπαντα Αρχιεπισκόπου Κύπρου Μακαρίου Γ', </a:t>
            </a:r>
            <a:r>
              <a:rPr lang="el-GR" sz="1000" dirty="0">
                <a:solidFill>
                  <a:schemeClr val="tx1"/>
                </a:solidFill>
                <a:latin typeface="Times New Roman" panose="02020603050405020304" pitchFamily="18" charset="0"/>
                <a:cs typeface="Times New Roman" panose="02020603050405020304" pitchFamily="18" charset="0"/>
              </a:rPr>
              <a:t>τ. </a:t>
            </a:r>
            <a:r>
              <a:rPr lang="el-GR" sz="1000" dirty="0" err="1">
                <a:solidFill>
                  <a:schemeClr val="tx1"/>
                </a:solidFill>
                <a:latin typeface="Times New Roman" panose="02020603050405020304" pitchFamily="18" charset="0"/>
                <a:cs typeface="Times New Roman" panose="02020603050405020304" pitchFamily="18" charset="0"/>
              </a:rPr>
              <a:t>Στ</a:t>
            </a:r>
            <a:r>
              <a:rPr lang="el-GR" sz="1000" dirty="0">
                <a:solidFill>
                  <a:schemeClr val="tx1"/>
                </a:solidFill>
                <a:latin typeface="Times New Roman" panose="02020603050405020304" pitchFamily="18" charset="0"/>
                <a:cs typeface="Times New Roman" panose="02020603050405020304" pitchFamily="18" charset="0"/>
              </a:rPr>
              <a:t>΄, Ιανουάριος 1963-4 Μαρτίου 1964, Ίδρυμα Αρχιεπισκόπου Μακαρίου Γ', Λευκωσία 1996, σελ. 481.</a:t>
            </a:r>
          </a:p>
          <a:p>
            <a:pPr algn="l"/>
            <a:r>
              <a:rPr lang="el-GR" sz="1000" dirty="0">
                <a:solidFill>
                  <a:schemeClr val="tx1"/>
                </a:solidFill>
                <a:latin typeface="Times New Roman" panose="02020603050405020304" pitchFamily="18" charset="0"/>
                <a:cs typeface="Times New Roman" panose="02020603050405020304" pitchFamily="18" charset="0"/>
              </a:rPr>
              <a:t>Ποιήματα  Βλ. Εφημερίδα </a:t>
            </a:r>
            <a:r>
              <a:rPr lang="el-GR" sz="1000" i="1" dirty="0">
                <a:solidFill>
                  <a:schemeClr val="tx1"/>
                </a:solidFill>
                <a:latin typeface="Times New Roman" panose="02020603050405020304" pitchFamily="18" charset="0"/>
                <a:cs typeface="Times New Roman" panose="02020603050405020304" pitchFamily="18" charset="0"/>
              </a:rPr>
              <a:t>ΚΥΠΡΟΣ</a:t>
            </a:r>
            <a:r>
              <a:rPr lang="el-GR" sz="1000" dirty="0">
                <a:solidFill>
                  <a:schemeClr val="tx1"/>
                </a:solidFill>
                <a:latin typeface="Times New Roman" panose="02020603050405020304" pitchFamily="18" charset="0"/>
                <a:cs typeface="Times New Roman" panose="02020603050405020304" pitchFamily="18" charset="0"/>
              </a:rPr>
              <a:t>,  13 Ιανουαρίου 1964. Εφημερίδα </a:t>
            </a:r>
            <a:r>
              <a:rPr lang="el-GR" sz="1000" i="1" dirty="0">
                <a:solidFill>
                  <a:schemeClr val="tx1"/>
                </a:solidFill>
                <a:latin typeface="Times New Roman" panose="02020603050405020304" pitchFamily="18" charset="0"/>
                <a:cs typeface="Times New Roman" panose="02020603050405020304" pitchFamily="18" charset="0"/>
              </a:rPr>
              <a:t>ΧΑΡΑΥΓΗ</a:t>
            </a:r>
            <a:r>
              <a:rPr lang="el-GR" sz="1000" dirty="0">
                <a:solidFill>
                  <a:schemeClr val="tx1"/>
                </a:solidFill>
                <a:latin typeface="Times New Roman" panose="02020603050405020304" pitchFamily="18" charset="0"/>
                <a:cs typeface="Times New Roman" panose="02020603050405020304" pitchFamily="18" charset="0"/>
              </a:rPr>
              <a:t>, 4 Ιουνίου 1964. Εφημερίδα </a:t>
            </a:r>
            <a:r>
              <a:rPr lang="el-GR" sz="1000" i="1" dirty="0">
                <a:solidFill>
                  <a:schemeClr val="tx1"/>
                </a:solidFill>
                <a:latin typeface="Times New Roman" panose="02020603050405020304" pitchFamily="18" charset="0"/>
                <a:cs typeface="Times New Roman" panose="02020603050405020304" pitchFamily="18" charset="0"/>
              </a:rPr>
              <a:t>Η ΤΕΛΕΥΤΑΙΑ ΩΡΑ</a:t>
            </a:r>
            <a:r>
              <a:rPr lang="el-GR" sz="1000" dirty="0">
                <a:solidFill>
                  <a:schemeClr val="tx1"/>
                </a:solidFill>
                <a:latin typeface="Times New Roman" panose="02020603050405020304" pitchFamily="18" charset="0"/>
                <a:cs typeface="Times New Roman" panose="02020603050405020304" pitchFamily="18" charset="0"/>
              </a:rPr>
              <a:t>, 15 Ιουνίου 1964.</a:t>
            </a:r>
          </a:p>
          <a:p>
            <a:pPr algn="l"/>
            <a:r>
              <a:rPr lang="el-GR" sz="1000" dirty="0">
                <a:solidFill>
                  <a:schemeClr val="tx1"/>
                </a:solidFill>
                <a:latin typeface="Times New Roman" panose="02020603050405020304" pitchFamily="18" charset="0"/>
                <a:cs typeface="Times New Roman" panose="02020603050405020304" pitchFamily="18" charset="0"/>
              </a:rPr>
              <a:t>3.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Rum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Çetecilerin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Kaymaklıdaki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Vahşetleri</a:t>
            </a:r>
            <a:r>
              <a:rPr lang="el-GR" sz="1000" dirty="0">
                <a:solidFill>
                  <a:schemeClr val="tx1"/>
                </a:solidFill>
                <a:latin typeface="Times New Roman" panose="02020603050405020304" pitchFamily="18" charset="0"/>
                <a:cs typeface="Times New Roman" panose="02020603050405020304" pitchFamily="18" charset="0"/>
              </a:rPr>
              <a:t> de </a:t>
            </a:r>
            <a:r>
              <a:rPr lang="el-GR" sz="1000" dirty="0" err="1">
                <a:solidFill>
                  <a:schemeClr val="tx1"/>
                </a:solidFill>
                <a:latin typeface="Times New Roman" panose="02020603050405020304" pitchFamily="18" charset="0"/>
                <a:cs typeface="Times New Roman" panose="02020603050405020304" pitchFamily="18" charset="0"/>
              </a:rPr>
              <a:t>Meydana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Çıkıyor</a:t>
            </a:r>
            <a:r>
              <a:rPr lang="el-GR" sz="1000" dirty="0">
                <a:solidFill>
                  <a:schemeClr val="tx1"/>
                </a:solidFill>
                <a:latin typeface="Times New Roman" panose="02020603050405020304" pitchFamily="18" charset="0"/>
                <a:cs typeface="Times New Roman" panose="02020603050405020304" pitchFamily="18" charset="0"/>
              </a:rPr>
              <a:t> 100’lük </a:t>
            </a:r>
            <a:r>
              <a:rPr lang="el-GR" sz="1000" dirty="0" err="1">
                <a:solidFill>
                  <a:schemeClr val="tx1"/>
                </a:solidFill>
                <a:latin typeface="Times New Roman" panose="02020603050405020304" pitchFamily="18" charset="0"/>
                <a:cs typeface="Times New Roman" panose="02020603050405020304" pitchFamily="18" charset="0"/>
              </a:rPr>
              <a:t>İmam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ile</a:t>
            </a:r>
            <a:r>
              <a:rPr lang="el-GR" sz="1000" dirty="0">
                <a:solidFill>
                  <a:schemeClr val="tx1"/>
                </a:solidFill>
                <a:latin typeface="Times New Roman" panose="02020603050405020304" pitchFamily="18" charset="0"/>
                <a:cs typeface="Times New Roman" panose="02020603050405020304" pitchFamily="18" charset="0"/>
              </a:rPr>
              <a:t> 17 </a:t>
            </a:r>
            <a:r>
              <a:rPr lang="el-GR" sz="1000" dirty="0" err="1">
                <a:solidFill>
                  <a:schemeClr val="tx1"/>
                </a:solidFill>
                <a:latin typeface="Times New Roman" panose="02020603050405020304" pitchFamily="18" charset="0"/>
                <a:cs typeface="Times New Roman" panose="02020603050405020304" pitchFamily="18" charset="0"/>
              </a:rPr>
              <a:t>Yaşındaki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Kötürüm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Oğlunun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Kafaları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Kesilerek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Öldürüldü</a:t>
            </a:r>
            <a:r>
              <a:rPr lang="el-GR" sz="1000" dirty="0">
                <a:solidFill>
                  <a:schemeClr val="tx1"/>
                </a:solidFill>
                <a:latin typeface="Times New Roman" panose="02020603050405020304" pitchFamily="18" charset="0"/>
                <a:cs typeface="Times New Roman" panose="02020603050405020304" pitchFamily="18" charset="0"/>
              </a:rPr>
              <a:t>»,  2 Ιανουαρίου  1964.  </a:t>
            </a:r>
          </a:p>
          <a:p>
            <a:pPr algn="l"/>
            <a:r>
              <a:rPr lang="el-GR" sz="1000" dirty="0">
                <a:solidFill>
                  <a:schemeClr val="tx1"/>
                </a:solidFill>
                <a:latin typeface="Times New Roman" panose="02020603050405020304" pitchFamily="18" charset="0"/>
                <a:cs typeface="Times New Roman" panose="02020603050405020304" pitchFamily="18" charset="0"/>
              </a:rPr>
              <a:t>[Οι θηριωδίες των συμμοριών  των Ελληνοκυπρίων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έρχονται στο φως: Ένας εκατονταετής ιμάμης και ο  17χρονος ανάπηρος γιος του αποκεφαλίστηκαν] </a:t>
            </a:r>
          </a:p>
          <a:p>
            <a:pPr algn="l"/>
            <a:r>
              <a:rPr lang="el-GR" sz="1000" dirty="0">
                <a:solidFill>
                  <a:schemeClr val="tx1"/>
                </a:solidFill>
                <a:latin typeface="Times New Roman" panose="02020603050405020304" pitchFamily="18" charset="0"/>
                <a:cs typeface="Times New Roman" panose="02020603050405020304" pitchFamily="18" charset="0"/>
              </a:rPr>
              <a:t>4</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Ulvi</a:t>
            </a:r>
            <a:r>
              <a:rPr lang="tr-TR" sz="1000" dirty="0">
                <a:solidFill>
                  <a:schemeClr val="tx1"/>
                </a:solidFill>
                <a:latin typeface="Times New Roman" panose="02020603050405020304" pitchFamily="18" charset="0"/>
                <a:cs typeface="Times New Roman" panose="02020603050405020304" pitchFamily="18" charset="0"/>
              </a:rPr>
              <a:t> Keser, </a:t>
            </a:r>
            <a:r>
              <a:rPr lang="el-GR" sz="1000" i="1" dirty="0">
                <a:solidFill>
                  <a:schemeClr val="tx1"/>
                </a:solidFill>
                <a:latin typeface="Times New Roman" panose="02020603050405020304" pitchFamily="18" charset="0"/>
                <a:cs typeface="Times New Roman" panose="02020603050405020304" pitchFamily="18" charset="0"/>
              </a:rPr>
              <a:t>KIZILAY BELGELERİ IŞIĞINDA KIBRIS 1963-1974</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 Kızılay,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 2010</a:t>
            </a:r>
            <a:r>
              <a:rPr lang="el-GR" sz="1000" dirty="0">
                <a:solidFill>
                  <a:schemeClr val="tx1"/>
                </a:solidFill>
                <a:latin typeface="Times New Roman" panose="02020603050405020304" pitchFamily="18" charset="0"/>
                <a:cs typeface="Times New Roman" panose="02020603050405020304" pitchFamily="18" charset="0"/>
              </a:rPr>
              <a:t>, σελ. 91.[Κύπρος  1963-1974 μέσα  από τα έγραφα της  Ερυθράς Ημισελήνου]</a:t>
            </a:r>
          </a:p>
          <a:p>
            <a:pPr algn="l"/>
            <a:r>
              <a:rPr lang="el-GR" sz="1000" dirty="0">
                <a:solidFill>
                  <a:schemeClr val="tx1"/>
                </a:solidFill>
                <a:latin typeface="Times New Roman" panose="02020603050405020304" pitchFamily="18" charset="0"/>
                <a:cs typeface="Times New Roman" panose="02020603050405020304" pitchFamily="18" charset="0"/>
              </a:rPr>
              <a:t>5. Μακάριος </a:t>
            </a:r>
            <a:r>
              <a:rPr lang="el-GR" sz="1000" dirty="0" err="1">
                <a:solidFill>
                  <a:schemeClr val="tx1"/>
                </a:solidFill>
                <a:latin typeface="Times New Roman" panose="02020603050405020304" pitchFamily="18" charset="0"/>
                <a:cs typeface="Times New Roman" panose="02020603050405020304" pitchFamily="18" charset="0"/>
              </a:rPr>
              <a:t>Δρουσιώτης</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Η πρώτη διχοτόμηση : στις μυλόπετρες του ψυχρού πολέμου : Κύπρος 1960-1965</a:t>
            </a:r>
            <a:r>
              <a:rPr lang="el-GR" sz="1000" dirty="0">
                <a:solidFill>
                  <a:schemeClr val="tx1"/>
                </a:solidFill>
                <a:latin typeface="Times New Roman" panose="02020603050405020304" pitchFamily="18" charset="0"/>
                <a:cs typeface="Times New Roman" panose="02020603050405020304" pitchFamily="18" charset="0"/>
              </a:rPr>
              <a:t>, Αλφάδι, Λευκωσία  2023,  σελ. 143.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«ΤΟ ΣΑΛΠΙΣΜΑ ΤΟΥ 1964», 1 Ιανουαρίου 1964.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 ΕΝΝΟΜΟΝ ΚΡΑΤΟΣ ΚΑΤΑΣΤΕΛΛΕΙ ΤΗΝ ΕΞΕΓΕΡΣΙΝ ΤΩΝ ΤΟΥΡΚΩΝ», 25 Δεκεμβρίου 1963.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«ΤΟΥΡΚΙΚΗ ΕΠΙΘΕΣΙΣ», 25 Δεκεμβρίου 1963.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«ΑΝΑΚΑΤΕΛΗΦΘΗ ∆Ι’ ΑΝΤΕΠΙΘΕΣΕΙΣ Ο ΑΣΤΥΝΟΜ. ΣΤΑΘΜΟΣ ΟΜΟΡΦΙΤΑΣ», 25 Δεκεμβρίου 1963.  </a:t>
            </a:r>
          </a:p>
          <a:p>
            <a:pPr algn="l"/>
            <a:r>
              <a:rPr lang="el-GR" sz="1000" dirty="0" err="1">
                <a:solidFill>
                  <a:schemeClr val="tx1"/>
                </a:solidFill>
                <a:latin typeface="Times New Roman" panose="02020603050405020304" pitchFamily="18" charset="0"/>
                <a:cs typeface="Times New Roman" panose="02020603050405020304" pitchFamily="18" charset="0"/>
              </a:rPr>
              <a:t>Ulvi</a:t>
            </a:r>
            <a:r>
              <a:rPr lang="tr-TR" sz="1000" dirty="0">
                <a:solidFill>
                  <a:schemeClr val="tx1"/>
                </a:solidFill>
                <a:latin typeface="Times New Roman" panose="02020603050405020304" pitchFamily="18" charset="0"/>
                <a:cs typeface="Times New Roman" panose="02020603050405020304" pitchFamily="18" charset="0"/>
              </a:rPr>
              <a:t> Keser, </a:t>
            </a:r>
            <a:r>
              <a:rPr lang="el-GR" sz="1000" i="1" dirty="0">
                <a:solidFill>
                  <a:schemeClr val="tx1"/>
                </a:solidFill>
                <a:latin typeface="Times New Roman" panose="02020603050405020304" pitchFamily="18" charset="0"/>
                <a:cs typeface="Times New Roman" panose="02020603050405020304" pitchFamily="18" charset="0"/>
              </a:rPr>
              <a:t>KIZILAY BELGELERİ IŞIĞINDA KIBRIS 1963-1974</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 Kızılay,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 2010</a:t>
            </a:r>
            <a:r>
              <a:rPr lang="el-GR" sz="1000" dirty="0">
                <a:solidFill>
                  <a:schemeClr val="tx1"/>
                </a:solidFill>
                <a:latin typeface="Times New Roman" panose="02020603050405020304" pitchFamily="18" charset="0"/>
                <a:cs typeface="Times New Roman" panose="02020603050405020304" pitchFamily="18" charset="0"/>
              </a:rPr>
              <a:t>, σελ. 91.[Κύπρος  1963-1974 μέσα  από τα έγραφα της  Ερυθράς Ημισελήνου] </a:t>
            </a:r>
          </a:p>
        </p:txBody>
      </p:sp>
      <p:sp>
        <p:nvSpPr>
          <p:cNvPr id="11" name="Θέση αριθμού διαφάνειας 10">
            <a:extLst>
              <a:ext uri="{FF2B5EF4-FFF2-40B4-BE49-F238E27FC236}">
                <a16:creationId xmlns:a16="http://schemas.microsoft.com/office/drawing/2014/main" id="{B815A1A5-C42B-EA4C-37CE-5474DA4BE40C}"/>
              </a:ext>
            </a:extLst>
          </p:cNvPr>
          <p:cNvSpPr>
            <a:spLocks noGrp="1"/>
          </p:cNvSpPr>
          <p:nvPr>
            <p:ph type="sldNum" sz="quarter" idx="12"/>
          </p:nvPr>
        </p:nvSpPr>
        <p:spPr/>
        <p:txBody>
          <a:bodyPr/>
          <a:lstStyle/>
          <a:p>
            <a:fld id="{1B8CE1AA-CF21-4938-812F-0237CDF6332C}" type="slidenum">
              <a:rPr lang="el-GR" smtClean="0"/>
              <a:t>15</a:t>
            </a:fld>
            <a:endParaRPr lang="el-GR" dirty="0"/>
          </a:p>
        </p:txBody>
      </p:sp>
      <p:sp>
        <p:nvSpPr>
          <p:cNvPr id="3" name="TextBox 2">
            <a:extLst>
              <a:ext uri="{FF2B5EF4-FFF2-40B4-BE49-F238E27FC236}">
                <a16:creationId xmlns:a16="http://schemas.microsoft.com/office/drawing/2014/main" id="{05247BAF-5455-C7E8-02BB-74ADDFA4681E}"/>
              </a:ext>
            </a:extLst>
          </p:cNvPr>
          <p:cNvSpPr txBox="1"/>
          <p:nvPr/>
        </p:nvSpPr>
        <p:spPr>
          <a:xfrm>
            <a:off x="287862" y="984517"/>
            <a:ext cx="11573933" cy="3662541"/>
          </a:xfrm>
          <a:prstGeom prst="rect">
            <a:avLst/>
          </a:prstGeom>
          <a:noFill/>
        </p:spPr>
        <p:txBody>
          <a:bodyPr wrap="square">
            <a:spAutoFit/>
          </a:bodyPr>
          <a:lstStyle/>
          <a:p>
            <a:pPr algn="just"/>
            <a:r>
              <a:rPr lang="el-GR" sz="1400" dirty="0">
                <a:latin typeface="Times New Roman" panose="02020603050405020304" pitchFamily="18" charset="0"/>
                <a:cs typeface="Times New Roman" panose="02020603050405020304" pitchFamily="18" charset="0"/>
              </a:rPr>
              <a:t>Η </a:t>
            </a:r>
            <a:r>
              <a:rPr lang="el-GR" sz="1400" dirty="0" err="1">
                <a:latin typeface="Times New Roman" panose="02020603050405020304" pitchFamily="18" charset="0"/>
                <a:cs typeface="Times New Roman" panose="02020603050405020304" pitchFamily="18" charset="0"/>
              </a:rPr>
              <a:t>Ομορφίτα</a:t>
            </a:r>
            <a:r>
              <a:rPr lang="el-GR" sz="1400" dirty="0">
                <a:latin typeface="Times New Roman" panose="02020603050405020304" pitchFamily="18" charset="0"/>
                <a:cs typeface="Times New Roman" panose="02020603050405020304" pitchFamily="18" charset="0"/>
              </a:rPr>
              <a:t>  μαζί  με το </a:t>
            </a:r>
            <a:r>
              <a:rPr lang="el-GR" sz="1400" dirty="0" err="1">
                <a:latin typeface="Times New Roman" panose="02020603050405020304" pitchFamily="18" charset="0"/>
                <a:cs typeface="Times New Roman" panose="02020603050405020304" pitchFamily="18" charset="0"/>
              </a:rPr>
              <a:t>Καϊμακλί</a:t>
            </a:r>
            <a:r>
              <a:rPr lang="el-GR" sz="1400" dirty="0">
                <a:latin typeface="Times New Roman" panose="02020603050405020304" pitchFamily="18" charset="0"/>
                <a:cs typeface="Times New Roman" panose="02020603050405020304" pitchFamily="18" charset="0"/>
              </a:rPr>
              <a:t>,  τον Τράχωνα, τη Νεάπολη και τον  Βόρειο Πόλο  αποτελούν τα βόρεια προάστια της  Λευκωσίας. Οι </a:t>
            </a:r>
            <a:r>
              <a:rPr lang="el-GR" sz="1400" dirty="0" err="1">
                <a:latin typeface="Times New Roman" panose="02020603050405020304" pitchFamily="18" charset="0"/>
                <a:cs typeface="Times New Roman" panose="02020603050405020304" pitchFamily="18" charset="0"/>
              </a:rPr>
              <a:t>εθνοτικές</a:t>
            </a:r>
            <a:r>
              <a:rPr lang="el-GR" sz="1400" dirty="0">
                <a:latin typeface="Times New Roman" panose="02020603050405020304" pitchFamily="18" charset="0"/>
                <a:cs typeface="Times New Roman" panose="02020603050405020304" pitchFamily="18" charset="0"/>
              </a:rPr>
              <a:t>  ταραχές του 1958 επέφεραν  δομικές αλλαγές στη δημογραφική μεταβολή της Ομορφίτας.¹</a:t>
            </a:r>
          </a:p>
          <a:p>
            <a:pPr algn="just"/>
            <a:endParaRPr lang="el-GR" sz="1600" dirty="0">
              <a:latin typeface="Times New Roman" panose="02020603050405020304" pitchFamily="18" charset="0"/>
              <a:cs typeface="Times New Roman" panose="02020603050405020304" pitchFamily="18" charset="0"/>
            </a:endParaRPr>
          </a:p>
          <a:p>
            <a:pPr algn="just"/>
            <a:endParaRPr lang="el-GR" sz="1600" dirty="0">
              <a:latin typeface="Times New Roman" panose="02020603050405020304" pitchFamily="18" charset="0"/>
              <a:cs typeface="Times New Roman" panose="02020603050405020304" pitchFamily="18" charset="0"/>
            </a:endParaRPr>
          </a:p>
          <a:p>
            <a:pPr algn="just"/>
            <a:endParaRPr lang="el-GR" sz="1600" dirty="0">
              <a:latin typeface="Times New Roman" panose="02020603050405020304" pitchFamily="18" charset="0"/>
              <a:cs typeface="Times New Roman" panose="02020603050405020304" pitchFamily="18" charset="0"/>
            </a:endParaRPr>
          </a:p>
          <a:p>
            <a:pPr algn="just"/>
            <a:endParaRPr lang="el-GR" sz="1200" dirty="0">
              <a:latin typeface="Times New Roman" panose="02020603050405020304" pitchFamily="18" charset="0"/>
              <a:cs typeface="Times New Roman" panose="02020603050405020304" pitchFamily="18" charset="0"/>
            </a:endParaRPr>
          </a:p>
          <a:p>
            <a:pPr algn="just"/>
            <a:endParaRPr lang="el-GR" sz="1200" dirty="0">
              <a:latin typeface="Times New Roman" panose="02020603050405020304" pitchFamily="18" charset="0"/>
              <a:cs typeface="Times New Roman" panose="02020603050405020304" pitchFamily="18" charset="0"/>
            </a:endParaRPr>
          </a:p>
          <a:p>
            <a:pPr algn="just"/>
            <a:r>
              <a:rPr lang="el-GR" sz="1100" dirty="0">
                <a:latin typeface="Times New Roman" panose="02020603050405020304" pitchFamily="18" charset="0"/>
                <a:cs typeface="Times New Roman" panose="02020603050405020304" pitchFamily="18" charset="0"/>
              </a:rPr>
              <a:t>Η μονοπώληση του  πόνου  είναι μια συνήθης  πρακτική στην παραδοσιακή ιστοριογραφία, στον δημοσιογραφικό,</a:t>
            </a:r>
            <a:r>
              <a:rPr lang="tr-TR" sz="1100" dirty="0">
                <a:latin typeface="Times New Roman" panose="02020603050405020304" pitchFamily="18" charset="0"/>
                <a:cs typeface="Times New Roman" panose="02020603050405020304" pitchFamily="18" charset="0"/>
              </a:rPr>
              <a:t> </a:t>
            </a:r>
            <a:r>
              <a:rPr lang="el-GR" sz="1100" dirty="0">
                <a:latin typeface="Times New Roman" panose="02020603050405020304" pitchFamily="18" charset="0"/>
                <a:cs typeface="Times New Roman" panose="02020603050405020304" pitchFamily="18" charset="0"/>
              </a:rPr>
              <a:t>λογοτεχνικό, σχολικό  και πολιτικό λόγο. Σε επιστολή  του  Ζήνωνα Ρωσσίδη, του  μόνιμου  αντιπροσώπου  της Κύπρου  στα Ηνωμένα Έθνη  προς το Συμβούλιο Ασφαλείας  απαντά  η ακόλουθη αναφορά  : «στην περιοχή  </a:t>
            </a:r>
            <a:r>
              <a:rPr lang="el-GR" sz="1100" dirty="0" err="1">
                <a:latin typeface="Times New Roman" panose="02020603050405020304" pitchFamily="18" charset="0"/>
                <a:cs typeface="Times New Roman" panose="02020603050405020304" pitchFamily="18" charset="0"/>
              </a:rPr>
              <a:t>Ομορφίτας</a:t>
            </a:r>
            <a:r>
              <a:rPr lang="el-GR" sz="1100" dirty="0">
                <a:latin typeface="Times New Roman" panose="02020603050405020304" pitchFamily="18" charset="0"/>
                <a:cs typeface="Times New Roman" panose="02020603050405020304" pitchFamily="18" charset="0"/>
              </a:rPr>
              <a:t> οι Τούρκοι κατέλαβαν  δια της  βίας ελληνικά σπίτια, αφού φόνευσαν  τις  γυναίκες και τα παιδιά  που βρέθηκαν  εκεί»,</a:t>
            </a:r>
            <a:r>
              <a:rPr lang="el-GR" sz="1100" dirty="0">
                <a:latin typeface="Times New Roman" panose="02020603050405020304" pitchFamily="18" charset="0"/>
                <a:ea typeface="Aptos" panose="020B0004020202020204" pitchFamily="34" charset="0"/>
                <a:cs typeface="Times New Roman" panose="02020603050405020304" pitchFamily="18" charset="0"/>
              </a:rPr>
              <a:t>² </a:t>
            </a:r>
            <a:r>
              <a:rPr lang="el-GR" sz="1100" dirty="0">
                <a:latin typeface="Times New Roman" panose="02020603050405020304" pitchFamily="18" charset="0"/>
                <a:cs typeface="Times New Roman" panose="02020603050405020304" pitchFamily="18" charset="0"/>
              </a:rPr>
              <a:t>ενώ  σε άρθρο της  τουρκοκυπριακής εφημερίδας </a:t>
            </a:r>
            <a:r>
              <a:rPr lang="tr-TR" sz="1100" i="1" dirty="0">
                <a:latin typeface="Times New Roman" panose="02020603050405020304" pitchFamily="18" charset="0"/>
                <a:cs typeface="Times New Roman" panose="02020603050405020304" pitchFamily="18" charset="0"/>
              </a:rPr>
              <a:t>Bozkurt</a:t>
            </a:r>
            <a:r>
              <a:rPr lang="tr-TR" sz="1100" dirty="0">
                <a:latin typeface="Times New Roman" panose="02020603050405020304" pitchFamily="18" charset="0"/>
                <a:cs typeface="Times New Roman" panose="02020603050405020304" pitchFamily="18" charset="0"/>
              </a:rPr>
              <a:t> </a:t>
            </a:r>
            <a:r>
              <a:rPr lang="el-GR" sz="1100" dirty="0">
                <a:latin typeface="Times New Roman" panose="02020603050405020304" pitchFamily="18" charset="0"/>
                <a:cs typeface="Times New Roman" panose="02020603050405020304" pitchFamily="18" charset="0"/>
              </a:rPr>
              <a:t>απαντά  η ακόλουθη αναφορά : «Οι θηριωδίες των συμμοριών  των Ελληνοκυπρίων στην </a:t>
            </a:r>
            <a:r>
              <a:rPr lang="el-GR" sz="1100" dirty="0" err="1">
                <a:latin typeface="Times New Roman" panose="02020603050405020304" pitchFamily="18" charset="0"/>
                <a:cs typeface="Times New Roman" panose="02020603050405020304" pitchFamily="18" charset="0"/>
              </a:rPr>
              <a:t>Ομορφίτα</a:t>
            </a:r>
            <a:r>
              <a:rPr lang="el-GR" sz="1100" dirty="0">
                <a:latin typeface="Times New Roman" panose="02020603050405020304" pitchFamily="18" charset="0"/>
                <a:cs typeface="Times New Roman" panose="02020603050405020304" pitchFamily="18" charset="0"/>
              </a:rPr>
              <a:t> έρχονται στο φως: Ένας εκατονταετής ιμάμης και ο 17χρονος ανάπηρος γιος του αποκεφαλίστηκαν».³</a:t>
            </a:r>
          </a:p>
          <a:p>
            <a:pPr algn="just"/>
            <a:r>
              <a:rPr lang="el-GR" sz="1100" dirty="0">
                <a:latin typeface="Times New Roman" panose="02020603050405020304" pitchFamily="18" charset="0"/>
                <a:cs typeface="Times New Roman" panose="02020603050405020304" pitchFamily="18" charset="0"/>
              </a:rPr>
              <a:t>Η  αξιοποίηση του τουρκοκυπριακού τύπου της περιόδου 1963-1964  (η παρούσα εισήγηση θα αξιοποιήσει την τουρκοκυπριακή εφημερίδα </a:t>
            </a:r>
            <a:r>
              <a:rPr lang="tr-TR" sz="1100" i="1" dirty="0">
                <a:latin typeface="Times New Roman" panose="02020603050405020304" pitchFamily="18" charset="0"/>
                <a:cs typeface="Times New Roman" panose="02020603050405020304" pitchFamily="18" charset="0"/>
              </a:rPr>
              <a:t>Bozkurt</a:t>
            </a:r>
            <a:r>
              <a:rPr lang="el-GR" sz="1100" dirty="0">
                <a:latin typeface="Times New Roman" panose="02020603050405020304" pitchFamily="18" charset="0"/>
                <a:cs typeface="Times New Roman" panose="02020603050405020304" pitchFamily="18" charset="0"/>
              </a:rPr>
              <a:t>)</a:t>
            </a:r>
            <a:r>
              <a:rPr lang="tr-TR" sz="1100" dirty="0">
                <a:latin typeface="Times New Roman" panose="02020603050405020304" pitchFamily="18" charset="0"/>
                <a:cs typeface="Times New Roman" panose="02020603050405020304" pitchFamily="18" charset="0"/>
              </a:rPr>
              <a:t> </a:t>
            </a:r>
            <a:r>
              <a:rPr lang="el-GR" sz="1100" dirty="0">
                <a:latin typeface="Times New Roman" panose="02020603050405020304" pitchFamily="18" charset="0"/>
                <a:cs typeface="Times New Roman" panose="02020603050405020304" pitchFamily="18" charset="0"/>
              </a:rPr>
              <a:t>θα αποτελέσει  τη βάση  για την ανάδειξη   άλλων ρεπερτορίων λόγου, της  συγκρότησης  μιας άλλης </a:t>
            </a:r>
            <a:r>
              <a:rPr lang="el-GR" sz="1100" dirty="0" err="1">
                <a:latin typeface="Times New Roman" panose="02020603050405020304" pitchFamily="18" charset="0"/>
                <a:cs typeface="Times New Roman" panose="02020603050405020304" pitchFamily="18" charset="0"/>
              </a:rPr>
              <a:t>Ομορφίτας</a:t>
            </a:r>
            <a:r>
              <a:rPr lang="el-GR" sz="1100" dirty="0">
                <a:latin typeface="Times New Roman" panose="02020603050405020304" pitchFamily="18" charset="0"/>
                <a:cs typeface="Times New Roman" panose="02020603050405020304" pitchFamily="18" charset="0"/>
              </a:rPr>
              <a:t>, της  προσφυγικής </a:t>
            </a:r>
            <a:r>
              <a:rPr lang="el-GR" sz="1100" dirty="0" err="1">
                <a:latin typeface="Times New Roman" panose="02020603050405020304" pitchFamily="18" charset="0"/>
                <a:cs typeface="Times New Roman" panose="02020603050405020304" pitchFamily="18" charset="0"/>
              </a:rPr>
              <a:t>Ομορφίτας</a:t>
            </a:r>
            <a:r>
              <a:rPr lang="el-GR" sz="1100" dirty="0">
                <a:latin typeface="Times New Roman" panose="02020603050405020304" pitchFamily="18" charset="0"/>
                <a:cs typeface="Times New Roman" panose="02020603050405020304" pitchFamily="18" charset="0"/>
              </a:rPr>
              <a:t>, του  αφηγήματος  των θηριωδιών,   των «χρήσιμων νεκρών», του αφηγήματος  «του  οργανωμένου σχεδίου εξόντωσης».⁴</a:t>
            </a:r>
          </a:p>
          <a:p>
            <a:pPr algn="just"/>
            <a:r>
              <a:rPr lang="el-GR" sz="1100" dirty="0">
                <a:latin typeface="Times New Roman" panose="02020603050405020304" pitchFamily="18" charset="0"/>
                <a:ea typeface="Aptos" panose="020B0004020202020204" pitchFamily="34" charset="0"/>
                <a:cs typeface="Times New Roman" panose="02020603050405020304" pitchFamily="18" charset="0"/>
              </a:rPr>
              <a:t>Στον  ελληνοκυπριακό  ιστοριογραφικό λόγο,  «οι ελληνοκυπριακές  παραστρατιωτικές  δυνάμεις, παρότι φτωχότερα εξοπλισμένες και οργανωμένες», κατάφεραν  να εξουδετερώσουν   την  «εξτρεμιστική ένοπλη οργάνωση Τ.Μ.Τ.»,  «την τουρκική ανταρσία», γιατί ήταν  πάνοπλοι «με το όπλο  του δικαίου». Απέναντι στο αφήγημα «ένοπλοι µε </a:t>
            </a:r>
            <a:r>
              <a:rPr lang="el-GR" sz="1100" dirty="0" err="1">
                <a:latin typeface="Times New Roman" panose="02020603050405020304" pitchFamily="18" charset="0"/>
                <a:ea typeface="Aptos" panose="020B0004020202020204" pitchFamily="34" charset="0"/>
                <a:cs typeface="Times New Roman" panose="02020603050405020304" pitchFamily="18" charset="0"/>
              </a:rPr>
              <a:t>βαρυ</a:t>
            </a:r>
            <a:r>
              <a:rPr lang="el-GR" sz="1100" dirty="0">
                <a:latin typeface="Times New Roman" panose="02020603050405020304" pitchFamily="18" charset="0"/>
                <a:ea typeface="Aptos" panose="020B0004020202020204" pitchFamily="34" charset="0"/>
                <a:cs typeface="Times New Roman" panose="02020603050405020304" pitchFamily="18" charset="0"/>
              </a:rPr>
              <a:t>  </a:t>
            </a:r>
            <a:r>
              <a:rPr lang="el-GR" sz="1100" dirty="0" err="1">
                <a:latin typeface="Times New Roman" panose="02020603050405020304" pitchFamily="18" charset="0"/>
                <a:ea typeface="Aptos" panose="020B0004020202020204" pitchFamily="34" charset="0"/>
                <a:cs typeface="Times New Roman" panose="02020603050405020304" pitchFamily="18" charset="0"/>
              </a:rPr>
              <a:t>όπλισµο</a:t>
            </a:r>
            <a:r>
              <a:rPr lang="el-GR" sz="1100" dirty="0">
                <a:latin typeface="Times New Roman" panose="02020603050405020304" pitchFamily="18" charset="0"/>
                <a:ea typeface="Aptos" panose="020B0004020202020204" pitchFamily="34" charset="0"/>
                <a:cs typeface="Times New Roman" panose="02020603050405020304" pitchFamily="18" charset="0"/>
              </a:rPr>
              <a:t>  έχουν  εξαπολύσει  επίθεση εναντίον του  άμαχου  πληθυσμού  της </a:t>
            </a:r>
            <a:r>
              <a:rPr lang="el-GR" sz="1100" dirty="0" err="1">
                <a:latin typeface="Times New Roman" panose="02020603050405020304" pitchFamily="18" charset="0"/>
                <a:ea typeface="Aptos" panose="020B0004020202020204" pitchFamily="34" charset="0"/>
                <a:cs typeface="Times New Roman" panose="02020603050405020304" pitchFamily="18" charset="0"/>
              </a:rPr>
              <a:t>Ομορφίτας</a:t>
            </a:r>
            <a:r>
              <a:rPr lang="el-GR" sz="1100" dirty="0">
                <a:latin typeface="Times New Roman" panose="02020603050405020304" pitchFamily="18" charset="0"/>
                <a:ea typeface="Aptos" panose="020B0004020202020204" pitchFamily="34" charset="0"/>
                <a:cs typeface="Times New Roman" panose="02020603050405020304" pitchFamily="18" charset="0"/>
              </a:rPr>
              <a:t>», «βάλλουν εναντίον μας με καταιγιστικά πυρά», στα έγγραφα της  Ερυθράς Ημισελήνου  απαντά η ακόλουθη αναφορά  «</a:t>
            </a:r>
            <a:r>
              <a:rPr lang="el-GR" sz="1100" dirty="0">
                <a:latin typeface="Times New Roman" panose="02020603050405020304" pitchFamily="18" charset="0"/>
                <a:cs typeface="Times New Roman" panose="02020603050405020304" pitchFamily="18" charset="0"/>
              </a:rPr>
              <a:t>Οι Τουρκοκύπριοι κατέλαβαν το αρχηγείο της χωροφυλακής στη θέση «</a:t>
            </a:r>
            <a:r>
              <a:rPr lang="el-GR" sz="1100" dirty="0" err="1">
                <a:latin typeface="Times New Roman" panose="02020603050405020304" pitchFamily="18" charset="0"/>
                <a:cs typeface="Times New Roman" panose="02020603050405020304" pitchFamily="18" charset="0"/>
              </a:rPr>
              <a:t>Ασπαβά</a:t>
            </a:r>
            <a:r>
              <a:rPr lang="el-GR" sz="1100" dirty="0">
                <a:latin typeface="Times New Roman" panose="02020603050405020304" pitchFamily="18" charset="0"/>
                <a:cs typeface="Times New Roman" panose="02020603050405020304" pitchFamily="18" charset="0"/>
              </a:rPr>
              <a:t>», το  οποίο  κατείχαν οι Ελληνοκύπριοι. Το σημείο αυτό απέχει περίπου ένα χιλιόμετρο από την πόλη, στον δρόμο προς την Κερύνεια. Ωστόσο, κατάφεραν να περιέλθει στην κατοχή τους μόνο ένα όπλο</a:t>
            </a:r>
            <a:r>
              <a:rPr lang="el-GR" sz="1100" dirty="0">
                <a:latin typeface="Times New Roman" panose="02020603050405020304" pitchFamily="18" charset="0"/>
                <a:ea typeface="Aptos" panose="020B0004020202020204" pitchFamily="34" charset="0"/>
                <a:cs typeface="Times New Roman" panose="02020603050405020304" pitchFamily="18" charset="0"/>
              </a:rPr>
              <a:t>».</a:t>
            </a:r>
            <a:r>
              <a:rPr lang="el-GR" sz="1100" dirty="0">
                <a:latin typeface="Times New Roman" panose="02020603050405020304" pitchFamily="18" charset="0"/>
                <a:cs typeface="Times New Roman" panose="02020603050405020304" pitchFamily="18" charset="0"/>
              </a:rPr>
              <a:t>⁵</a:t>
            </a:r>
            <a:endParaRPr lang="el-GR" sz="1100" dirty="0">
              <a:latin typeface="Times New Roman" panose="02020603050405020304" pitchFamily="18" charset="0"/>
              <a:ea typeface="Aptos" panose="020B0004020202020204" pitchFamily="34" charset="0"/>
              <a:cs typeface="Times New Roman" panose="02020603050405020304" pitchFamily="18" charset="0"/>
            </a:endParaRPr>
          </a:p>
        </p:txBody>
      </p:sp>
      <p:graphicFrame>
        <p:nvGraphicFramePr>
          <p:cNvPr id="2" name="Πίνακας 1">
            <a:extLst>
              <a:ext uri="{FF2B5EF4-FFF2-40B4-BE49-F238E27FC236}">
                <a16:creationId xmlns:a16="http://schemas.microsoft.com/office/drawing/2014/main" id="{4920EEA1-4F6D-809A-D8C8-456A54E8B2C4}"/>
              </a:ext>
            </a:extLst>
          </p:cNvPr>
          <p:cNvGraphicFramePr>
            <a:graphicFrameLocks noGrp="1"/>
          </p:cNvGraphicFramePr>
          <p:nvPr>
            <p:extLst>
              <p:ext uri="{D42A27DB-BD31-4B8C-83A1-F6EECF244321}">
                <p14:modId xmlns:p14="http://schemas.microsoft.com/office/powerpoint/2010/main" val="3654927163"/>
              </p:ext>
            </p:extLst>
          </p:nvPr>
        </p:nvGraphicFramePr>
        <p:xfrm>
          <a:off x="1854201" y="1624874"/>
          <a:ext cx="8127999" cy="748751"/>
        </p:xfrm>
        <a:graphic>
          <a:graphicData uri="http://schemas.openxmlformats.org/drawingml/2006/table">
            <a:tbl>
              <a:tblPr firstRow="1" bandRow="1">
                <a:tableStyleId>{5940675A-B579-460E-94D1-54222C63F5DA}</a:tableStyleId>
              </a:tblPr>
              <a:tblGrid>
                <a:gridCol w="2709333">
                  <a:extLst>
                    <a:ext uri="{9D8B030D-6E8A-4147-A177-3AD203B41FA5}">
                      <a16:colId xmlns:a16="http://schemas.microsoft.com/office/drawing/2014/main" val="2434531989"/>
                    </a:ext>
                  </a:extLst>
                </a:gridCol>
                <a:gridCol w="2709333">
                  <a:extLst>
                    <a:ext uri="{9D8B030D-6E8A-4147-A177-3AD203B41FA5}">
                      <a16:colId xmlns:a16="http://schemas.microsoft.com/office/drawing/2014/main" val="3500494581"/>
                    </a:ext>
                  </a:extLst>
                </a:gridCol>
                <a:gridCol w="2709333">
                  <a:extLst>
                    <a:ext uri="{9D8B030D-6E8A-4147-A177-3AD203B41FA5}">
                      <a16:colId xmlns:a16="http://schemas.microsoft.com/office/drawing/2014/main" val="318687888"/>
                    </a:ext>
                  </a:extLst>
                </a:gridCol>
              </a:tblGrid>
              <a:tr h="193122">
                <a:tc>
                  <a:txBody>
                    <a:bodyPr/>
                    <a:lstStyle/>
                    <a:p>
                      <a:r>
                        <a:rPr lang="el-GR" sz="1000" dirty="0">
                          <a:latin typeface="Times New Roman" panose="02020603050405020304" pitchFamily="18" charset="0"/>
                          <a:cs typeface="Times New Roman" panose="02020603050405020304" pitchFamily="18" charset="0"/>
                        </a:rPr>
                        <a:t>Έτος  απογραφής : 1946</a:t>
                      </a:r>
                    </a:p>
                  </a:txBody>
                  <a:tcPr>
                    <a:solidFill>
                      <a:schemeClr val="accent5">
                        <a:lumMod val="20000"/>
                        <a:lumOff val="80000"/>
                      </a:schemeClr>
                    </a:solidFill>
                  </a:tcPr>
                </a:tc>
                <a:tc>
                  <a:txBody>
                    <a:bodyPr/>
                    <a:lstStyle/>
                    <a:p>
                      <a:r>
                        <a:rPr lang="el-GR" sz="1000" dirty="0">
                          <a:latin typeface="Times New Roman" panose="02020603050405020304" pitchFamily="18" charset="0"/>
                          <a:cs typeface="Times New Roman" panose="02020603050405020304" pitchFamily="18" charset="0"/>
                        </a:rPr>
                        <a:t>Έλληνες  :1226</a:t>
                      </a:r>
                    </a:p>
                  </a:txBody>
                  <a:tcPr/>
                </a:tc>
                <a:tc>
                  <a:txBody>
                    <a:bodyPr/>
                    <a:lstStyle/>
                    <a:p>
                      <a:r>
                        <a:rPr lang="el-GR" sz="1000" dirty="0">
                          <a:latin typeface="Times New Roman" panose="02020603050405020304" pitchFamily="18" charset="0"/>
                          <a:cs typeface="Times New Roman" panose="02020603050405020304" pitchFamily="18" charset="0"/>
                        </a:rPr>
                        <a:t>Τούρκοι : 995</a:t>
                      </a:r>
                    </a:p>
                  </a:txBody>
                  <a:tcPr/>
                </a:tc>
                <a:extLst>
                  <a:ext uri="{0D108BD9-81ED-4DB2-BD59-A6C34878D82A}">
                    <a16:rowId xmlns:a16="http://schemas.microsoft.com/office/drawing/2014/main" val="3309606399"/>
                  </a:ext>
                </a:extLst>
              </a:tr>
              <a:tr h="2176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Έτος  απογραφής : 1956</a:t>
                      </a:r>
                    </a:p>
                  </a:txBody>
                  <a:tcPr>
                    <a:solidFill>
                      <a:schemeClr val="accent5">
                        <a:lumMod val="20000"/>
                        <a:lumOff val="80000"/>
                      </a:schemeClr>
                    </a:solidFill>
                  </a:tcPr>
                </a:tc>
                <a:tc>
                  <a:txBody>
                    <a:bodyPr/>
                    <a:lstStyle/>
                    <a:p>
                      <a:r>
                        <a:rPr lang="el-GR" sz="1000" dirty="0">
                          <a:latin typeface="Times New Roman" panose="02020603050405020304" pitchFamily="18" charset="0"/>
                          <a:cs typeface="Times New Roman" panose="02020603050405020304" pitchFamily="18" charset="0"/>
                        </a:rPr>
                        <a:t>Έλληνες  : 1025</a:t>
                      </a:r>
                    </a:p>
                  </a:txBody>
                  <a:tcPr/>
                </a:tc>
                <a:tc>
                  <a:txBody>
                    <a:bodyPr/>
                    <a:lstStyle/>
                    <a:p>
                      <a:r>
                        <a:rPr lang="el-GR" sz="1000" dirty="0">
                          <a:latin typeface="Times New Roman" panose="02020603050405020304" pitchFamily="18" charset="0"/>
                          <a:cs typeface="Times New Roman" panose="02020603050405020304" pitchFamily="18" charset="0"/>
                        </a:rPr>
                        <a:t>Τούρκοι : 1881</a:t>
                      </a:r>
                    </a:p>
                  </a:txBody>
                  <a:tcPr/>
                </a:tc>
                <a:extLst>
                  <a:ext uri="{0D108BD9-81ED-4DB2-BD59-A6C34878D82A}">
                    <a16:rowId xmlns:a16="http://schemas.microsoft.com/office/drawing/2014/main" val="1073660065"/>
                  </a:ext>
                </a:extLst>
              </a:tr>
              <a:tr h="2610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Έτος  απογραφής : 1960</a:t>
                      </a:r>
                    </a:p>
                  </a:txBody>
                  <a:tcPr>
                    <a:solidFill>
                      <a:schemeClr val="accent5">
                        <a:lumMod val="20000"/>
                        <a:lumOff val="80000"/>
                      </a:schemeClr>
                    </a:solidFill>
                  </a:tcPr>
                </a:tc>
                <a:tc>
                  <a:txBody>
                    <a:bodyPr/>
                    <a:lstStyle/>
                    <a:p>
                      <a:r>
                        <a:rPr lang="el-GR" sz="1000" dirty="0">
                          <a:latin typeface="Times New Roman" panose="02020603050405020304" pitchFamily="18" charset="0"/>
                          <a:cs typeface="Times New Roman" panose="02020603050405020304" pitchFamily="18" charset="0"/>
                        </a:rPr>
                        <a:t>Έλληνες  : 1133</a:t>
                      </a:r>
                    </a:p>
                  </a:txBody>
                  <a:tcPr/>
                </a:tc>
                <a:tc>
                  <a:txBody>
                    <a:bodyPr/>
                    <a:lstStyle/>
                    <a:p>
                      <a:r>
                        <a:rPr lang="el-GR" sz="1000" dirty="0">
                          <a:latin typeface="Times New Roman" panose="02020603050405020304" pitchFamily="18" charset="0"/>
                          <a:cs typeface="Times New Roman" panose="02020603050405020304" pitchFamily="18" charset="0"/>
                        </a:rPr>
                        <a:t>Τούρκοι : 5126</a:t>
                      </a:r>
                    </a:p>
                  </a:txBody>
                  <a:tcPr/>
                </a:tc>
                <a:extLst>
                  <a:ext uri="{0D108BD9-81ED-4DB2-BD59-A6C34878D82A}">
                    <a16:rowId xmlns:a16="http://schemas.microsoft.com/office/drawing/2014/main" val="720711971"/>
                  </a:ext>
                </a:extLst>
              </a:tr>
            </a:tbl>
          </a:graphicData>
        </a:graphic>
      </p:graphicFrame>
    </p:spTree>
    <p:extLst>
      <p:ext uri="{BB962C8B-B14F-4D97-AF65-F5344CB8AC3E}">
        <p14:creationId xmlns:p14="http://schemas.microsoft.com/office/powerpoint/2010/main" val="4188982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042F5-CE7D-BB02-F874-B2F18161569B}"/>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62F46E73-FFDD-F938-E52D-832BA65EA3C9}"/>
              </a:ext>
            </a:extLst>
          </p:cNvPr>
          <p:cNvSpPr/>
          <p:nvPr/>
        </p:nvSpPr>
        <p:spPr>
          <a:xfrm>
            <a:off x="198965" y="86061"/>
            <a:ext cx="11573933" cy="689451"/>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
        <p:nvSpPr>
          <p:cNvPr id="4" name="TextBox 3">
            <a:extLst>
              <a:ext uri="{FF2B5EF4-FFF2-40B4-BE49-F238E27FC236}">
                <a16:creationId xmlns:a16="http://schemas.microsoft.com/office/drawing/2014/main" id="{3E2EF267-21EF-0E25-2343-2F91AA242018}"/>
              </a:ext>
            </a:extLst>
          </p:cNvPr>
          <p:cNvSpPr txBox="1"/>
          <p:nvPr/>
        </p:nvSpPr>
        <p:spPr>
          <a:xfrm>
            <a:off x="221946" y="834340"/>
            <a:ext cx="11573932" cy="3416320"/>
          </a:xfrm>
          <a:prstGeom prst="rect">
            <a:avLst/>
          </a:prstGeom>
          <a:noFill/>
          <a:ln>
            <a:solidFill>
              <a:schemeClr val="tx1">
                <a:lumMod val="95000"/>
                <a:lumOff val="5000"/>
              </a:schemeClr>
            </a:solidFill>
          </a:ln>
        </p:spPr>
        <p:txBody>
          <a:bodyPr wrap="square">
            <a:spAutoFit/>
          </a:bodyPr>
          <a:lstStyle/>
          <a:p>
            <a:pPr algn="just">
              <a:buNone/>
            </a:pP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ΙΙΙ.Ι.  Αγνοούμενοι</a:t>
            </a:r>
          </a:p>
          <a:p>
            <a:pPr algn="just">
              <a:buNone/>
            </a:pPr>
            <a:r>
              <a:rPr lang="el-GR" sz="16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ea typeface="Times New Roman" panose="02020603050405020304" pitchFamily="18" charset="0"/>
                <a:cs typeface="Times New Roman" panose="02020603050405020304" pitchFamily="18" charset="0"/>
              </a:rPr>
              <a:t>41  Ελληνοκύπριοι αγνοούμενοι -</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  173 Τουρκοκύπριοι </a:t>
            </a:r>
            <a:r>
              <a:rPr lang="el-GR" sz="1400" dirty="0">
                <a:latin typeface="Times New Roman" panose="02020603050405020304" pitchFamily="18" charset="0"/>
                <a:ea typeface="Times New Roman" panose="02020603050405020304" pitchFamily="18" charset="0"/>
                <a:cs typeface="Times New Roman" panose="02020603050405020304" pitchFamily="18" charset="0"/>
              </a:rPr>
              <a:t>αγνοούμενοι (21.12.1963-10.8.1964)¹</a:t>
            </a:r>
          </a:p>
          <a:p>
            <a:pPr algn="r">
              <a:buNone/>
            </a:pPr>
            <a:r>
              <a:rPr lang="el-GR" sz="1400" dirty="0">
                <a:latin typeface="Times New Roman" panose="02020603050405020304" pitchFamily="18" charset="0"/>
                <a:ea typeface="Times New Roman" panose="02020603050405020304" pitchFamily="18" charset="0"/>
                <a:cs typeface="Times New Roman" panose="02020603050405020304" pitchFamily="18" charset="0"/>
              </a:rPr>
              <a:t>                                                       […] Υπήρχαν  και  πολλές  περιπτώσεις  Ελλήνων  αμάχων  που σφαγιάστηκαν  ή απήχθησαν  και έκτοτε  αγνοείται η τύχη τους.² </a:t>
            </a:r>
          </a:p>
          <a:p>
            <a:pPr algn="just">
              <a:buNone/>
            </a:pPr>
            <a:endParaRPr lang="el-GR" sz="1400" dirty="0">
              <a:latin typeface="Times New Roman" panose="02020603050405020304" pitchFamily="18" charset="0"/>
              <a:ea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Σε διάφορες  πρωτογενείς και δευτερογενείς  πηγές και των δύο κοινοτήτων  απαντούν διάφοροι αριθμοί όσον αφορά τον συνολικό αριθμό των αγνοουμένων, κυρίως των Τουρκοκύπριων αγνοουμένων.³ </a:t>
            </a:r>
          </a:p>
          <a:p>
            <a:pPr marL="285750" indent="-285750" algn="just">
              <a:buFont typeface="Wingdings" panose="05000000000000000000" pitchFamily="2" charset="2"/>
              <a:buChar char="q"/>
            </a:pP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Σε  άρθρο  της  τουρκοκυπριακής εφημερίδας </a:t>
            </a:r>
            <a:r>
              <a:rPr lang="tr-TR" sz="1400" i="1" dirty="0">
                <a:effectLst/>
                <a:latin typeface="Times New Roman" panose="02020603050405020304" pitchFamily="18" charset="0"/>
                <a:ea typeface="Times New Roman" panose="02020603050405020304" pitchFamily="18" charset="0"/>
                <a:cs typeface="Times New Roman" panose="02020603050405020304" pitchFamily="18" charset="0"/>
              </a:rPr>
              <a:t>Bozkurt</a:t>
            </a:r>
            <a:r>
              <a:rPr lang="tr-TR"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με  τίτλο  «Απήχθησαν Τούρκοι/</a:t>
            </a:r>
            <a:r>
              <a:rPr lang="tr-TR" sz="1400" dirty="0">
                <a:effectLst/>
                <a:latin typeface="Times New Roman" panose="02020603050405020304" pitchFamily="18" charset="0"/>
                <a:ea typeface="Times New Roman" panose="02020603050405020304" pitchFamily="18" charset="0"/>
                <a:cs typeface="Times New Roman" panose="02020603050405020304" pitchFamily="18" charset="0"/>
              </a:rPr>
              <a:t>Kaçırılan Türkler</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 αναφέρεται ότι Τουρκοκύπριοι από την </a:t>
            </a:r>
            <a:r>
              <a:rPr lang="el-GR" sz="1400" dirty="0" err="1">
                <a:effectLst/>
                <a:latin typeface="Times New Roman" panose="02020603050405020304" pitchFamily="18" charset="0"/>
                <a:ea typeface="Times New Roman" panose="02020603050405020304" pitchFamily="18" charset="0"/>
                <a:cs typeface="Times New Roman" panose="02020603050405020304" pitchFamily="18" charset="0"/>
              </a:rPr>
              <a:t>Ομορφίτα</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1400" dirty="0">
                <a:effectLst/>
                <a:latin typeface="Times New Roman" panose="02020603050405020304" pitchFamily="18" charset="0"/>
                <a:ea typeface="Times New Roman" panose="02020603050405020304" pitchFamily="18" charset="0"/>
                <a:cs typeface="Times New Roman" panose="02020603050405020304" pitchFamily="18" charset="0"/>
              </a:rPr>
              <a:t>Küçük Kaymaklı </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 είχαν επιστρέψει την προηγούμενη μέρα (27 Δεκεμβρίου 1963) στα σπίτια τους για να φροντίσουν τα πουλερικά τους και  οδηγήθηκαν  από  Ελληνοκυπρίους σε άγνωστη τοποθεσία. </a:t>
            </a:r>
          </a:p>
          <a:p>
            <a:pPr marL="285750" indent="-285750" algn="just">
              <a:buFont typeface="Wingdings" panose="05000000000000000000" pitchFamily="2" charset="2"/>
              <a:buChar char="q"/>
            </a:pP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Στις 14 Μαΐου 1964  δημοσιοποιείται ο πλήρης κατάλογος των Τουρκοκύπριων αγνοουμένων. Ο κατάλογος  φέρει τα  ονόματα 221  αγνοουμένων. </a:t>
            </a:r>
            <a:r>
              <a:rPr lang="tr-TR" sz="1400" dirty="0">
                <a:effectLst/>
                <a:latin typeface="Times New Roman" panose="02020603050405020304" pitchFamily="18" charset="0"/>
                <a:ea typeface="Times New Roman" panose="02020603050405020304" pitchFamily="18" charset="0"/>
                <a:cs typeface="Times New Roman" panose="02020603050405020304" pitchFamily="18" charset="0"/>
              </a:rPr>
              <a:t>29</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 εξ  αυτών  είναι από την </a:t>
            </a:r>
            <a:r>
              <a:rPr lang="el-GR" sz="1400" dirty="0" err="1">
                <a:effectLst/>
                <a:latin typeface="Times New Roman" panose="02020603050405020304" pitchFamily="18" charset="0"/>
                <a:ea typeface="Times New Roman" panose="02020603050405020304" pitchFamily="18" charset="0"/>
                <a:cs typeface="Times New Roman" panose="02020603050405020304" pitchFamily="18" charset="0"/>
              </a:rPr>
              <a:t>Ομορφίτα</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400" dirty="0">
                <a:latin typeface="Times New Roman" panose="02020603050405020304" pitchFamily="18" charset="0"/>
                <a:cs typeface="Times New Roman" panose="02020603050405020304" pitchFamily="18" charset="0"/>
              </a:rPr>
              <a:t>Από τον Ιούνιο του 1964, η εφημερίδα </a:t>
            </a:r>
            <a:r>
              <a:rPr lang="el-GR" sz="1400" i="1" dirty="0" err="1">
                <a:latin typeface="Times New Roman" panose="02020603050405020304" pitchFamily="18" charset="0"/>
                <a:cs typeface="Times New Roman" panose="02020603050405020304" pitchFamily="18" charset="0"/>
              </a:rPr>
              <a:t>Bozkurt</a:t>
            </a:r>
            <a:r>
              <a:rPr lang="el-GR" sz="1400" dirty="0">
                <a:latin typeface="Times New Roman" panose="02020603050405020304" pitchFamily="18" charset="0"/>
                <a:cs typeface="Times New Roman" panose="02020603050405020304" pitchFamily="18" charset="0"/>
              </a:rPr>
              <a:t> εγκαινιάζει τη στήλη "Ο κόσμος εκείνων που ζουν με την ελπίδα" (</a:t>
            </a:r>
            <a:r>
              <a:rPr lang="el-GR" sz="1400" i="1" dirty="0" err="1">
                <a:latin typeface="Times New Roman" panose="02020603050405020304" pitchFamily="18" charset="0"/>
                <a:cs typeface="Times New Roman" panose="02020603050405020304" pitchFamily="18" charset="0"/>
              </a:rPr>
              <a:t>Ümitle</a:t>
            </a:r>
            <a:r>
              <a:rPr lang="el-GR" sz="1400" i="1" dirty="0">
                <a:latin typeface="Times New Roman" panose="02020603050405020304" pitchFamily="18" charset="0"/>
                <a:cs typeface="Times New Roman" panose="02020603050405020304" pitchFamily="18" charset="0"/>
              </a:rPr>
              <a:t> </a:t>
            </a:r>
            <a:r>
              <a:rPr lang="el-GR" sz="1400" i="1" dirty="0" err="1">
                <a:latin typeface="Times New Roman" panose="02020603050405020304" pitchFamily="18" charset="0"/>
                <a:cs typeface="Times New Roman" panose="02020603050405020304" pitchFamily="18" charset="0"/>
              </a:rPr>
              <a:t>yaşayanların</a:t>
            </a:r>
            <a:r>
              <a:rPr lang="el-GR" sz="1400" i="1" dirty="0">
                <a:latin typeface="Times New Roman" panose="02020603050405020304" pitchFamily="18" charset="0"/>
                <a:cs typeface="Times New Roman" panose="02020603050405020304" pitchFamily="18" charset="0"/>
              </a:rPr>
              <a:t> </a:t>
            </a:r>
            <a:r>
              <a:rPr lang="el-GR" sz="1400" i="1" dirty="0" err="1">
                <a:latin typeface="Times New Roman" panose="02020603050405020304" pitchFamily="18" charset="0"/>
                <a:cs typeface="Times New Roman" panose="02020603050405020304" pitchFamily="18" charset="0"/>
              </a:rPr>
              <a:t>dünyası</a:t>
            </a:r>
            <a:r>
              <a:rPr lang="el-GR" sz="1400" dirty="0">
                <a:latin typeface="Times New Roman" panose="02020603050405020304" pitchFamily="18" charset="0"/>
                <a:cs typeface="Times New Roman" panose="02020603050405020304" pitchFamily="18" charset="0"/>
              </a:rPr>
              <a:t>). Η στήλη αυτή φιλοξενούσε μαρτυρίες και συνεντεύξεις από συγγενείς και φίλους αγνοουμένων, καταγράφοντας την προσμονή και την αβεβαιότητα που βίωναν οι οικογένειές τους μετά τις συγκρούσεις.</a:t>
            </a:r>
          </a:p>
        </p:txBody>
      </p:sp>
      <p:sp>
        <p:nvSpPr>
          <p:cNvPr id="2" name="Θέση υποσέλιδου 1">
            <a:extLst>
              <a:ext uri="{FF2B5EF4-FFF2-40B4-BE49-F238E27FC236}">
                <a16:creationId xmlns:a16="http://schemas.microsoft.com/office/drawing/2014/main" id="{1483B995-EF06-75D4-6A0B-9DEE2B65D1E9}"/>
              </a:ext>
            </a:extLst>
          </p:cNvPr>
          <p:cNvSpPr>
            <a:spLocks noGrp="1"/>
          </p:cNvSpPr>
          <p:nvPr>
            <p:ph type="ftr" sz="quarter" idx="11"/>
          </p:nvPr>
        </p:nvSpPr>
        <p:spPr>
          <a:xfrm>
            <a:off x="325367" y="6023660"/>
            <a:ext cx="11353800" cy="921391"/>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a:t>
            </a:r>
            <a:r>
              <a:rPr lang="en-US" sz="1000" dirty="0">
                <a:solidFill>
                  <a:schemeClr val="tx1"/>
                </a:solidFill>
                <a:latin typeface="Times New Roman" panose="02020603050405020304" pitchFamily="18" charset="0"/>
                <a:cs typeface="Times New Roman" panose="02020603050405020304" pitchFamily="18" charset="0"/>
              </a:rPr>
              <a:t>Richard A. Patrick, </a:t>
            </a:r>
            <a:r>
              <a:rPr lang="en-US" sz="1000" i="1" dirty="0">
                <a:solidFill>
                  <a:schemeClr val="tx1"/>
                </a:solidFill>
                <a:latin typeface="Times New Roman" panose="02020603050405020304" pitchFamily="18" charset="0"/>
                <a:cs typeface="Times New Roman" panose="02020603050405020304" pitchFamily="18" charset="0"/>
              </a:rPr>
              <a:t>Political Geography and the Cyprus Conflict, 1963-1971</a:t>
            </a:r>
            <a:r>
              <a:rPr lang="en-US" sz="1000" dirty="0">
                <a:solidFill>
                  <a:schemeClr val="tx1"/>
                </a:solidFill>
                <a:latin typeface="Times New Roman" panose="02020603050405020304" pitchFamily="18" charset="0"/>
                <a:cs typeface="Times New Roman" panose="02020603050405020304" pitchFamily="18" charset="0"/>
              </a:rPr>
              <a:t>, University  of Waterloo Department  of Geography Publication Series No. 4, </a:t>
            </a:r>
            <a:r>
              <a:rPr lang="el-GR" sz="1000" dirty="0">
                <a:solidFill>
                  <a:schemeClr val="tx1"/>
                </a:solidFill>
                <a:latin typeface="Times New Roman" panose="02020603050405020304" pitchFamily="18" charset="0"/>
                <a:cs typeface="Times New Roman" panose="02020603050405020304" pitchFamily="18" charset="0"/>
              </a:rPr>
              <a:t>Καναδάς</a:t>
            </a:r>
            <a:r>
              <a:rPr lang="en-US" sz="1000" dirty="0">
                <a:solidFill>
                  <a:schemeClr val="tx1"/>
                </a:solidFill>
                <a:latin typeface="Times New Roman" panose="02020603050405020304" pitchFamily="18" charset="0"/>
                <a:cs typeface="Times New Roman" panose="02020603050405020304" pitchFamily="18" charset="0"/>
              </a:rPr>
              <a:t> 1976, </a:t>
            </a:r>
            <a:r>
              <a:rPr lang="el-GR" sz="1000" dirty="0">
                <a:solidFill>
                  <a:schemeClr val="tx1"/>
                </a:solidFill>
                <a:latin typeface="Times New Roman" panose="02020603050405020304" pitchFamily="18" charset="0"/>
                <a:cs typeface="Times New Roman" panose="02020603050405020304" pitchFamily="18" charset="0"/>
              </a:rPr>
              <a:t>σ</a:t>
            </a:r>
            <a:r>
              <a:rPr lang="en-US" sz="1000" dirty="0">
                <a:solidFill>
                  <a:schemeClr val="tx1"/>
                </a:solidFill>
                <a:latin typeface="Times New Roman" panose="02020603050405020304" pitchFamily="18" charset="0"/>
                <a:cs typeface="Times New Roman" panose="02020603050405020304" pitchFamily="18" charset="0"/>
              </a:rPr>
              <a:t>. 46-47</a:t>
            </a:r>
            <a:r>
              <a:rPr lang="el-GR" sz="1000" dirty="0">
                <a:solidFill>
                  <a:schemeClr val="tx1"/>
                </a:solidFill>
                <a:latin typeface="Times New Roman" panose="02020603050405020304" pitchFamily="18" charset="0"/>
                <a:cs typeface="Times New Roman" panose="02020603050405020304" pitchFamily="18" charset="0"/>
              </a:rPr>
              <a:t>.</a:t>
            </a:r>
          </a:p>
          <a:p>
            <a:pPr algn="l"/>
            <a:r>
              <a:rPr lang="el-GR" sz="1000" dirty="0">
                <a:solidFill>
                  <a:schemeClr val="tx1"/>
                </a:solidFill>
                <a:latin typeface="Times New Roman" panose="02020603050405020304" pitchFamily="18" charset="0"/>
                <a:cs typeface="Times New Roman" panose="02020603050405020304" pitchFamily="18" charset="0"/>
              </a:rPr>
              <a:t>2. 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σελ. 114. </a:t>
            </a:r>
          </a:p>
          <a:p>
            <a:pPr algn="l"/>
            <a:r>
              <a:rPr lang="el-GR" sz="1000" dirty="0">
                <a:solidFill>
                  <a:schemeClr val="tx1"/>
                </a:solidFill>
                <a:latin typeface="Times New Roman" panose="02020603050405020304" pitchFamily="18" charset="0"/>
                <a:cs typeface="Times New Roman" panose="02020603050405020304" pitchFamily="18" charset="0"/>
              </a:rPr>
              <a:t>3.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T</a:t>
            </a:r>
            <a:r>
              <a:rPr lang="el-GR" sz="1000" dirty="0">
                <a:solidFill>
                  <a:schemeClr val="tx1"/>
                </a:solidFill>
                <a:latin typeface="Times New Roman" panose="02020603050405020304" pitchFamily="18" charset="0"/>
                <a:cs typeface="Times New Roman" panose="02020603050405020304" pitchFamily="18" charset="0"/>
              </a:rPr>
              <a:t>ü</a:t>
            </a:r>
            <a:r>
              <a:rPr lang="en-US" sz="1000" dirty="0" err="1">
                <a:solidFill>
                  <a:schemeClr val="tx1"/>
                </a:solidFill>
                <a:latin typeface="Times New Roman" panose="02020603050405020304" pitchFamily="18" charset="0"/>
                <a:cs typeface="Times New Roman" panose="02020603050405020304" pitchFamily="18" charset="0"/>
              </a:rPr>
              <a:t>rklerin</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Kay</a:t>
            </a:r>
            <a:r>
              <a:rPr lang="el-GR" sz="1000" dirty="0">
                <a:solidFill>
                  <a:schemeClr val="tx1"/>
                </a:solidFill>
                <a:latin typeface="Times New Roman" panose="02020603050405020304" pitchFamily="18" charset="0"/>
                <a:cs typeface="Times New Roman" panose="02020603050405020304" pitchFamily="18" charset="0"/>
              </a:rPr>
              <a:t>ı</a:t>
            </a:r>
            <a:r>
              <a:rPr lang="en-US" sz="1000" dirty="0">
                <a:solidFill>
                  <a:schemeClr val="tx1"/>
                </a:solidFill>
                <a:latin typeface="Times New Roman" panose="02020603050405020304" pitchFamily="18" charset="0"/>
                <a:cs typeface="Times New Roman" panose="02020603050405020304" pitchFamily="18" charset="0"/>
              </a:rPr>
              <a:t>p</a:t>
            </a:r>
            <a:r>
              <a:rPr lang="el-GR" sz="1000" dirty="0">
                <a:solidFill>
                  <a:schemeClr val="tx1"/>
                </a:solidFill>
                <a:latin typeface="Times New Roman" panose="02020603050405020304" pitchFamily="18" charset="0"/>
                <a:cs typeface="Times New Roman" panose="02020603050405020304" pitchFamily="18" charset="0"/>
              </a:rPr>
              <a:t> Ş</a:t>
            </a:r>
            <a:r>
              <a:rPr lang="en-US" sz="1000" dirty="0">
                <a:solidFill>
                  <a:schemeClr val="tx1"/>
                </a:solidFill>
                <a:latin typeface="Times New Roman" panose="02020603050405020304" pitchFamily="18" charset="0"/>
                <a:cs typeface="Times New Roman" panose="02020603050405020304" pitchFamily="18" charset="0"/>
              </a:rPr>
              <a:t>ah</a:t>
            </a:r>
            <a:r>
              <a:rPr lang="el-GR" sz="1000" dirty="0">
                <a:solidFill>
                  <a:schemeClr val="tx1"/>
                </a:solidFill>
                <a:latin typeface="Times New Roman" panose="02020603050405020304" pitchFamily="18" charset="0"/>
                <a:cs typeface="Times New Roman" panose="02020603050405020304" pitchFamily="18" charset="0"/>
              </a:rPr>
              <a:t>ı</a:t>
            </a:r>
            <a:r>
              <a:rPr lang="en-US" sz="1000" dirty="0" err="1">
                <a:solidFill>
                  <a:schemeClr val="tx1"/>
                </a:solidFill>
                <a:latin typeface="Times New Roman" panose="02020603050405020304" pitchFamily="18" charset="0"/>
                <a:cs typeface="Times New Roman" panose="02020603050405020304" pitchFamily="18" charset="0"/>
              </a:rPr>
              <a:t>slar</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err="1">
                <a:solidFill>
                  <a:schemeClr val="tx1"/>
                </a:solidFill>
                <a:latin typeface="Times New Roman" panose="02020603050405020304" pitchFamily="18" charset="0"/>
                <a:cs typeface="Times New Roman" panose="02020603050405020304" pitchFamily="18" charset="0"/>
              </a:rPr>
              <a:t>Konusunu</a:t>
            </a:r>
            <a:r>
              <a:rPr lang="el-GR" sz="1000" dirty="0">
                <a:solidFill>
                  <a:schemeClr val="tx1"/>
                </a:solidFill>
                <a:latin typeface="Times New Roman" panose="02020603050405020304" pitchFamily="18" charset="0"/>
                <a:cs typeface="Times New Roman" panose="02020603050405020304" pitchFamily="18" charset="0"/>
              </a:rPr>
              <a:t> İ</a:t>
            </a:r>
            <a:r>
              <a:rPr lang="en-US" sz="1000" dirty="0" err="1">
                <a:solidFill>
                  <a:schemeClr val="tx1"/>
                </a:solidFill>
                <a:latin typeface="Times New Roman" panose="02020603050405020304" pitchFamily="18" charset="0"/>
                <a:cs typeface="Times New Roman" panose="02020603050405020304" pitchFamily="18" charset="0"/>
              </a:rPr>
              <a:t>stismar</a:t>
            </a:r>
            <a:r>
              <a:rPr lang="en-US" sz="1000" dirty="0">
                <a:solidFill>
                  <a:schemeClr val="tx1"/>
                </a:solidFill>
                <a:latin typeface="Times New Roman" panose="02020603050405020304" pitchFamily="18" charset="0"/>
                <a:cs typeface="Times New Roman" panose="02020603050405020304" pitchFamily="18" charset="0"/>
              </a:rPr>
              <a:t> Etti</a:t>
            </a:r>
            <a:r>
              <a:rPr lang="el-GR" sz="1000" dirty="0">
                <a:solidFill>
                  <a:schemeClr val="tx1"/>
                </a:solidFill>
                <a:latin typeface="Times New Roman" panose="02020603050405020304" pitchFamily="18" charset="0"/>
                <a:cs typeface="Times New Roman" panose="02020603050405020304" pitchFamily="18" charset="0"/>
              </a:rPr>
              <a:t>ğ</a:t>
            </a:r>
            <a:r>
              <a:rPr lang="en-US" sz="1000" dirty="0" err="1">
                <a:solidFill>
                  <a:schemeClr val="tx1"/>
                </a:solidFill>
                <a:latin typeface="Times New Roman" panose="02020603050405020304" pitchFamily="18" charset="0"/>
                <a:cs typeface="Times New Roman" panose="02020603050405020304" pitchFamily="18" charset="0"/>
              </a:rPr>
              <a:t>i</a:t>
            </a:r>
            <a:r>
              <a:rPr lang="el-GR" sz="1000" dirty="0">
                <a:solidFill>
                  <a:schemeClr val="tx1"/>
                </a:solidFill>
                <a:latin typeface="Times New Roman" panose="02020603050405020304" pitchFamily="18" charset="0"/>
                <a:cs typeface="Times New Roman" panose="02020603050405020304" pitchFamily="18" charset="0"/>
              </a:rPr>
              <a:t> Ş</a:t>
            </a:r>
            <a:r>
              <a:rPr lang="en-US" sz="1000" dirty="0" err="1">
                <a:solidFill>
                  <a:schemeClr val="tx1"/>
                </a:solidFill>
                <a:latin typeface="Times New Roman" panose="02020603050405020304" pitchFamily="18" charset="0"/>
                <a:cs typeface="Times New Roman" panose="02020603050405020304" pitchFamily="18" charset="0"/>
              </a:rPr>
              <a:t>eklindeki</a:t>
            </a:r>
            <a:r>
              <a:rPr lang="en-US" sz="1000" dirty="0">
                <a:solidFill>
                  <a:schemeClr val="tx1"/>
                </a:solidFill>
                <a:latin typeface="Times New Roman" panose="02020603050405020304" pitchFamily="18" charset="0"/>
                <a:cs typeface="Times New Roman" panose="02020603050405020304" pitchFamily="18" charset="0"/>
              </a:rPr>
              <a:t> Rum</a:t>
            </a:r>
            <a:r>
              <a:rPr lang="el-GR" sz="1000" dirty="0">
                <a:solidFill>
                  <a:schemeClr val="tx1"/>
                </a:solidFill>
                <a:latin typeface="Times New Roman" panose="02020603050405020304" pitchFamily="18" charset="0"/>
                <a:cs typeface="Times New Roman" panose="02020603050405020304" pitchFamily="18" charset="0"/>
              </a:rPr>
              <a:t> İ</a:t>
            </a:r>
            <a:r>
              <a:rPr lang="en-US" sz="1000" dirty="0" err="1">
                <a:solidFill>
                  <a:schemeClr val="tx1"/>
                </a:solidFill>
                <a:latin typeface="Times New Roman" panose="02020603050405020304" pitchFamily="18" charset="0"/>
                <a:cs typeface="Times New Roman" panose="02020603050405020304" pitchFamily="18" charset="0"/>
              </a:rPr>
              <a:t>ddialar</a:t>
            </a:r>
            <a:r>
              <a:rPr lang="el-GR" sz="1000" dirty="0">
                <a:solidFill>
                  <a:schemeClr val="tx1"/>
                </a:solidFill>
                <a:latin typeface="Times New Roman" panose="02020603050405020304" pitchFamily="18" charset="0"/>
                <a:cs typeface="Times New Roman" panose="02020603050405020304" pitchFamily="18" charset="0"/>
              </a:rPr>
              <a:t>ı </a:t>
            </a:r>
            <a:r>
              <a:rPr lang="en-US" sz="1000" dirty="0">
                <a:solidFill>
                  <a:schemeClr val="tx1"/>
                </a:solidFill>
                <a:latin typeface="Times New Roman" panose="02020603050405020304" pitchFamily="18" charset="0"/>
                <a:cs typeface="Times New Roman" panose="02020603050405020304" pitchFamily="18" charset="0"/>
              </a:rPr>
              <a:t>D</a:t>
            </a:r>
            <a:r>
              <a:rPr lang="el-GR" sz="1000" dirty="0">
                <a:solidFill>
                  <a:schemeClr val="tx1"/>
                </a:solidFill>
                <a:latin typeface="Times New Roman" panose="02020603050405020304" pitchFamily="18" charset="0"/>
                <a:cs typeface="Times New Roman" panose="02020603050405020304" pitchFamily="18" charset="0"/>
              </a:rPr>
              <a:t>ü</a:t>
            </a:r>
            <a:r>
              <a:rPr lang="en-US" sz="1000" dirty="0">
                <a:solidFill>
                  <a:schemeClr val="tx1"/>
                </a:solidFill>
                <a:latin typeface="Times New Roman" panose="02020603050405020304" pitchFamily="18" charset="0"/>
                <a:cs typeface="Times New Roman" panose="02020603050405020304" pitchFamily="18" charset="0"/>
              </a:rPr>
              <a:t>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Çü</a:t>
            </a:r>
            <a:r>
              <a:rPr lang="en-US" sz="1000" dirty="0">
                <a:solidFill>
                  <a:schemeClr val="tx1"/>
                </a:solidFill>
                <a:latin typeface="Times New Roman" panose="02020603050405020304" pitchFamily="18" charset="0"/>
                <a:cs typeface="Times New Roman" panose="02020603050405020304" pitchFamily="18" charset="0"/>
              </a:rPr>
              <a:t>r</a:t>
            </a:r>
            <a:r>
              <a:rPr lang="el-GR" sz="1000" dirty="0">
                <a:solidFill>
                  <a:schemeClr val="tx1"/>
                </a:solidFill>
                <a:latin typeface="Times New Roman" panose="02020603050405020304" pitchFamily="18" charset="0"/>
                <a:cs typeface="Times New Roman" panose="02020603050405020304" pitchFamily="18" charset="0"/>
              </a:rPr>
              <a:t>ü</a:t>
            </a:r>
            <a:r>
              <a:rPr lang="en-US" sz="1000" dirty="0">
                <a:solidFill>
                  <a:schemeClr val="tx1"/>
                </a:solidFill>
                <a:latin typeface="Times New Roman" panose="02020603050405020304" pitchFamily="18" charset="0"/>
                <a:cs typeface="Times New Roman" panose="02020603050405020304" pitchFamily="18" charset="0"/>
              </a:rPr>
              <a:t>t</a:t>
            </a:r>
            <a:r>
              <a:rPr lang="el-GR" sz="1000" dirty="0">
                <a:solidFill>
                  <a:schemeClr val="tx1"/>
                </a:solidFill>
                <a:latin typeface="Times New Roman" panose="02020603050405020304" pitchFamily="18" charset="0"/>
                <a:cs typeface="Times New Roman" panose="02020603050405020304" pitchFamily="18" charset="0"/>
              </a:rPr>
              <a:t>ü</a:t>
            </a:r>
            <a:r>
              <a:rPr lang="en-US" sz="1000" dirty="0" err="1">
                <a:solidFill>
                  <a:schemeClr val="tx1"/>
                </a:solidFill>
                <a:latin typeface="Times New Roman" panose="02020603050405020304" pitchFamily="18" charset="0"/>
                <a:cs typeface="Times New Roman" panose="02020603050405020304" pitchFamily="18" charset="0"/>
              </a:rPr>
              <a:t>ld</a:t>
            </a:r>
            <a:r>
              <a:rPr lang="el-GR" sz="1000" dirty="0">
                <a:solidFill>
                  <a:schemeClr val="tx1"/>
                </a:solidFill>
                <a:latin typeface="Times New Roman" panose="02020603050405020304" pitchFamily="18" charset="0"/>
                <a:cs typeface="Times New Roman" panose="02020603050405020304" pitchFamily="18" charset="0"/>
              </a:rPr>
              <a:t>ü», 14 Οκτωβρίου 1964. [Καταρρίφθηκαν χθες οι ισχυρισμοί των Ελληνοκυπρίων ότι οι Τούρκοι εκμεταλλεύονται το ζήτημα των αγνοουμένων]</a:t>
            </a:r>
          </a:p>
          <a:p>
            <a:pPr algn="l"/>
            <a:r>
              <a:rPr lang="tr-TR" sz="1000" dirty="0">
                <a:solidFill>
                  <a:schemeClr val="tx1"/>
                </a:solidFill>
                <a:latin typeface="Times New Roman" panose="02020603050405020304" pitchFamily="18" charset="0"/>
                <a:cs typeface="Times New Roman" panose="02020603050405020304" pitchFamily="18" charset="0"/>
              </a:rPr>
              <a:t>Sabahattin İsmail, </a:t>
            </a:r>
            <a:r>
              <a:rPr lang="tr-TR" sz="1000" i="1" dirty="0">
                <a:solidFill>
                  <a:schemeClr val="tx1"/>
                </a:solidFill>
                <a:latin typeface="Times New Roman" panose="02020603050405020304" pitchFamily="18" charset="0"/>
                <a:cs typeface="Times New Roman" panose="02020603050405020304" pitchFamily="18" charset="0"/>
              </a:rPr>
              <a:t>Kıbrıs Cumhuriyetinin doğuşu-çöküşü ve KKTC'nin kuruluşu 1960-1983</a:t>
            </a:r>
            <a:r>
              <a:rPr lang="tr-TR" sz="1000" dirty="0">
                <a:solidFill>
                  <a:schemeClr val="tx1"/>
                </a:solidFill>
                <a:latin typeface="Times New Roman" panose="02020603050405020304" pitchFamily="18" charset="0"/>
                <a:cs typeface="Times New Roman" panose="02020603050405020304" pitchFamily="18" charset="0"/>
              </a:rPr>
              <a:t>,  Akdeniz Haber Ajansi Yayınları, 1992, </a:t>
            </a:r>
            <a:r>
              <a:rPr lang="el-GR" sz="1000" dirty="0" err="1">
                <a:solidFill>
                  <a:schemeClr val="tx1"/>
                </a:solidFill>
                <a:latin typeface="Times New Roman" panose="02020603050405020304" pitchFamily="18" charset="0"/>
                <a:cs typeface="Times New Roman" panose="02020603050405020304" pitchFamily="18" charset="0"/>
              </a:rPr>
              <a:t>σελ</a:t>
            </a:r>
            <a:r>
              <a:rPr lang="tr-TR" sz="1000" dirty="0">
                <a:solidFill>
                  <a:schemeClr val="tx1"/>
                </a:solidFill>
                <a:latin typeface="Times New Roman" panose="02020603050405020304" pitchFamily="18" charset="0"/>
                <a:cs typeface="Times New Roman" panose="02020603050405020304" pitchFamily="18" charset="0"/>
              </a:rPr>
              <a:t>. 206. </a:t>
            </a:r>
            <a:endParaRPr lang="el-GR" sz="1000" dirty="0">
              <a:solidFill>
                <a:schemeClr val="tx1"/>
              </a:solidFill>
              <a:latin typeface="Times New Roman" panose="02020603050405020304" pitchFamily="18" charset="0"/>
              <a:cs typeface="Times New Roman" panose="02020603050405020304" pitchFamily="18" charset="0"/>
            </a:endParaRPr>
          </a:p>
          <a:p>
            <a:pPr algn="l"/>
            <a:endParaRPr lang="el-GR" sz="1000" dirty="0">
              <a:solidFill>
                <a:schemeClr val="tx1"/>
              </a:solidFill>
              <a:latin typeface="Times New Roman" panose="02020603050405020304" pitchFamily="18" charset="0"/>
              <a:cs typeface="Times New Roman" panose="02020603050405020304" pitchFamily="18" charset="0"/>
            </a:endParaRPr>
          </a:p>
        </p:txBody>
      </p:sp>
      <p:sp>
        <p:nvSpPr>
          <p:cNvPr id="5" name="Θέση αριθμού διαφάνειας 4">
            <a:extLst>
              <a:ext uri="{FF2B5EF4-FFF2-40B4-BE49-F238E27FC236}">
                <a16:creationId xmlns:a16="http://schemas.microsoft.com/office/drawing/2014/main" id="{1B9B24BC-7062-E556-F777-F5BA94488F44}"/>
              </a:ext>
            </a:extLst>
          </p:cNvPr>
          <p:cNvSpPr>
            <a:spLocks noGrp="1"/>
          </p:cNvSpPr>
          <p:nvPr>
            <p:ph type="sldNum" sz="quarter" idx="12"/>
          </p:nvPr>
        </p:nvSpPr>
        <p:spPr>
          <a:xfrm>
            <a:off x="8903301" y="6406814"/>
            <a:ext cx="2743200" cy="365125"/>
          </a:xfrm>
        </p:spPr>
        <p:txBody>
          <a:bodyPr/>
          <a:lstStyle/>
          <a:p>
            <a:fld id="{1B8CE1AA-CF21-4938-812F-0237CDF6332C}" type="slidenum">
              <a:rPr lang="el-GR" smtClean="0"/>
              <a:t>16</a:t>
            </a:fld>
            <a:endParaRPr lang="el-GR" dirty="0"/>
          </a:p>
        </p:txBody>
      </p:sp>
      <p:graphicFrame>
        <p:nvGraphicFramePr>
          <p:cNvPr id="6" name="Πίνακας 5">
            <a:extLst>
              <a:ext uri="{FF2B5EF4-FFF2-40B4-BE49-F238E27FC236}">
                <a16:creationId xmlns:a16="http://schemas.microsoft.com/office/drawing/2014/main" id="{79369619-9A1F-DF18-1904-6EF846393279}"/>
              </a:ext>
            </a:extLst>
          </p:cNvPr>
          <p:cNvGraphicFramePr>
            <a:graphicFrameLocks noGrp="1"/>
          </p:cNvGraphicFramePr>
          <p:nvPr>
            <p:extLst>
              <p:ext uri="{D42A27DB-BD31-4B8C-83A1-F6EECF244321}">
                <p14:modId xmlns:p14="http://schemas.microsoft.com/office/powerpoint/2010/main" val="2651947018"/>
              </p:ext>
            </p:extLst>
          </p:nvPr>
        </p:nvGraphicFramePr>
        <p:xfrm>
          <a:off x="309033" y="4274109"/>
          <a:ext cx="5127625" cy="421767"/>
        </p:xfrm>
        <a:graphic>
          <a:graphicData uri="http://schemas.openxmlformats.org/drawingml/2006/table">
            <a:tbl>
              <a:tblPr firstRow="1" firstCol="1" bandRow="1">
                <a:tableStyleId>{5940675A-B579-460E-94D1-54222C63F5DA}</a:tableStyleId>
              </a:tblPr>
              <a:tblGrid>
                <a:gridCol w="1707515">
                  <a:extLst>
                    <a:ext uri="{9D8B030D-6E8A-4147-A177-3AD203B41FA5}">
                      <a16:colId xmlns:a16="http://schemas.microsoft.com/office/drawing/2014/main" val="227907683"/>
                    </a:ext>
                  </a:extLst>
                </a:gridCol>
                <a:gridCol w="2249805">
                  <a:extLst>
                    <a:ext uri="{9D8B030D-6E8A-4147-A177-3AD203B41FA5}">
                      <a16:colId xmlns:a16="http://schemas.microsoft.com/office/drawing/2014/main" val="2211413788"/>
                    </a:ext>
                  </a:extLst>
                </a:gridCol>
                <a:gridCol w="1170305">
                  <a:extLst>
                    <a:ext uri="{9D8B030D-6E8A-4147-A177-3AD203B41FA5}">
                      <a16:colId xmlns:a16="http://schemas.microsoft.com/office/drawing/2014/main" val="2057328903"/>
                    </a:ext>
                  </a:extLst>
                </a:gridCol>
              </a:tblGrid>
              <a:tr h="0">
                <a:tc>
                  <a:txBody>
                    <a:bodyPr/>
                    <a:lstStyle/>
                    <a:p>
                      <a:pPr algn="just">
                        <a:lnSpc>
                          <a:spcPct val="107000"/>
                        </a:lnSpc>
                        <a:spcAft>
                          <a:spcPts val="800"/>
                        </a:spcAft>
                        <a:buNone/>
                      </a:pPr>
                      <a:r>
                        <a:rPr lang="el-GR" sz="1000" dirty="0">
                          <a:effectLst/>
                        </a:rPr>
                        <a:t>Όνομα  αγνοουμένου / αγνοουμένων </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07000"/>
                        </a:lnSpc>
                        <a:spcAft>
                          <a:spcPts val="800"/>
                        </a:spcAft>
                        <a:buNone/>
                      </a:pPr>
                      <a:r>
                        <a:rPr lang="el-GR" sz="1000" dirty="0">
                          <a:effectLst/>
                        </a:rPr>
                        <a:t> Αριθμός ρεπορτάζ- Τίτλος άρθρου</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07000"/>
                        </a:lnSpc>
                        <a:spcAft>
                          <a:spcPts val="800"/>
                        </a:spcAft>
                        <a:buNone/>
                      </a:pPr>
                      <a:r>
                        <a:rPr lang="el-GR" sz="1000" dirty="0">
                          <a:effectLst/>
                        </a:rPr>
                        <a:t>Φύλλο Εφημερίδας  </a:t>
                      </a:r>
                      <a:endParaRPr lang="el-GR" sz="1100" dirty="0">
                        <a:effectLst/>
                      </a:endParaRPr>
                    </a:p>
                    <a:p>
                      <a:pPr algn="just">
                        <a:lnSpc>
                          <a:spcPct val="107000"/>
                        </a:lnSpc>
                        <a:spcAft>
                          <a:spcPts val="800"/>
                        </a:spcAft>
                        <a:buNone/>
                      </a:pPr>
                      <a:r>
                        <a:rPr lang="tr-TR" sz="1000" dirty="0">
                          <a:effectLst/>
                        </a:rPr>
                        <a:t>Bozkurt    </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863940121"/>
                  </a:ext>
                </a:extLst>
              </a:tr>
            </a:tbl>
          </a:graphicData>
        </a:graphic>
      </p:graphicFrame>
      <p:graphicFrame>
        <p:nvGraphicFramePr>
          <p:cNvPr id="7" name="Πίνακας 6">
            <a:extLst>
              <a:ext uri="{FF2B5EF4-FFF2-40B4-BE49-F238E27FC236}">
                <a16:creationId xmlns:a16="http://schemas.microsoft.com/office/drawing/2014/main" id="{CD2C62AC-69FB-A188-1551-58C5FB78E48E}"/>
              </a:ext>
            </a:extLst>
          </p:cNvPr>
          <p:cNvGraphicFramePr>
            <a:graphicFrameLocks noGrp="1"/>
          </p:cNvGraphicFramePr>
          <p:nvPr>
            <p:extLst>
              <p:ext uri="{D42A27DB-BD31-4B8C-83A1-F6EECF244321}">
                <p14:modId xmlns:p14="http://schemas.microsoft.com/office/powerpoint/2010/main" val="1703627181"/>
              </p:ext>
            </p:extLst>
          </p:nvPr>
        </p:nvGraphicFramePr>
        <p:xfrm>
          <a:off x="309033" y="4794651"/>
          <a:ext cx="5127625" cy="1170623"/>
        </p:xfrm>
        <a:graphic>
          <a:graphicData uri="http://schemas.openxmlformats.org/drawingml/2006/table">
            <a:tbl>
              <a:tblPr firstRow="1" firstCol="1" bandRow="1">
                <a:tableStyleId>{5940675A-B579-460E-94D1-54222C63F5DA}</a:tableStyleId>
              </a:tblPr>
              <a:tblGrid>
                <a:gridCol w="1707515">
                  <a:extLst>
                    <a:ext uri="{9D8B030D-6E8A-4147-A177-3AD203B41FA5}">
                      <a16:colId xmlns:a16="http://schemas.microsoft.com/office/drawing/2014/main" val="3260941360"/>
                    </a:ext>
                  </a:extLst>
                </a:gridCol>
                <a:gridCol w="2249805">
                  <a:extLst>
                    <a:ext uri="{9D8B030D-6E8A-4147-A177-3AD203B41FA5}">
                      <a16:colId xmlns:a16="http://schemas.microsoft.com/office/drawing/2014/main" val="2952541310"/>
                    </a:ext>
                  </a:extLst>
                </a:gridCol>
                <a:gridCol w="1170305">
                  <a:extLst>
                    <a:ext uri="{9D8B030D-6E8A-4147-A177-3AD203B41FA5}">
                      <a16:colId xmlns:a16="http://schemas.microsoft.com/office/drawing/2014/main" val="2265912064"/>
                    </a:ext>
                  </a:extLst>
                </a:gridCol>
              </a:tblGrid>
              <a:tr h="1170623">
                <a:tc>
                  <a:txBody>
                    <a:bodyPr/>
                    <a:lstStyle/>
                    <a:p>
                      <a:pPr algn="just">
                        <a:lnSpc>
                          <a:spcPct val="107000"/>
                        </a:lnSpc>
                        <a:spcAft>
                          <a:spcPts val="800"/>
                        </a:spcAft>
                        <a:buNone/>
                      </a:pPr>
                      <a:r>
                        <a:rPr lang="tr-TR" sz="1000" dirty="0">
                          <a:effectLst/>
                          <a:latin typeface="Times New Roman" panose="02020603050405020304" pitchFamily="18" charset="0"/>
                          <a:cs typeface="Times New Roman" panose="02020603050405020304" pitchFamily="18" charset="0"/>
                        </a:rPr>
                        <a:t>Sezai Nidai</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el-GR" sz="1000" dirty="0" err="1">
                          <a:effectLst/>
                          <a:latin typeface="Times New Roman" panose="02020603050405020304" pitchFamily="18" charset="0"/>
                          <a:cs typeface="Times New Roman" panose="02020603050405020304" pitchFamily="18" charset="0"/>
                        </a:rPr>
                        <a:t>Ομορφίτα</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tr-TR" sz="1000" dirty="0">
                          <a:effectLst/>
                          <a:latin typeface="Times New Roman" panose="02020603050405020304" pitchFamily="18" charset="0"/>
                          <a:cs typeface="Times New Roman" panose="02020603050405020304" pitchFamily="18" charset="0"/>
                        </a:rPr>
                        <a:t> </a:t>
                      </a:r>
                      <a:endParaRPr lang="el-G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en-US" sz="1000" dirty="0">
                          <a:effectLst/>
                          <a:latin typeface="Times New Roman" panose="02020603050405020304" pitchFamily="18" charset="0"/>
                          <a:cs typeface="Times New Roman" panose="02020603050405020304" pitchFamily="18" charset="0"/>
                        </a:rPr>
                        <a:t>7</a:t>
                      </a:r>
                      <a:r>
                        <a:rPr lang="el-GR" sz="1000" baseline="30000" dirty="0">
                          <a:effectLst/>
                          <a:latin typeface="Times New Roman" panose="02020603050405020304" pitchFamily="18" charset="0"/>
                          <a:cs typeface="Times New Roman" panose="02020603050405020304" pitchFamily="18" charset="0"/>
                        </a:rPr>
                        <a:t>ο</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en-US" sz="1000" dirty="0" err="1">
                          <a:effectLst/>
                          <a:latin typeface="Times New Roman" panose="02020603050405020304" pitchFamily="18" charset="0"/>
                          <a:cs typeface="Times New Roman" panose="02020603050405020304" pitchFamily="18" charset="0"/>
                        </a:rPr>
                        <a:t>Annelerini</a:t>
                      </a:r>
                      <a:r>
                        <a:rPr lang="en-US" sz="1000" dirty="0">
                          <a:effectLst/>
                          <a:latin typeface="Times New Roman" panose="02020603050405020304" pitchFamily="18" charset="0"/>
                          <a:cs typeface="Times New Roman" panose="02020603050405020304" pitchFamily="18" charset="0"/>
                        </a:rPr>
                        <a:t> Kader </a:t>
                      </a:r>
                      <a:r>
                        <a:rPr lang="en-US" sz="1000" dirty="0" err="1">
                          <a:effectLst/>
                          <a:latin typeface="Times New Roman" panose="02020603050405020304" pitchFamily="18" charset="0"/>
                          <a:cs typeface="Times New Roman" panose="02020603050405020304" pitchFamily="18" charset="0"/>
                        </a:rPr>
                        <a:t>Aldı</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Babalarını</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ise</a:t>
                      </a:r>
                      <a:r>
                        <a:rPr lang="en-US" sz="1000" dirty="0">
                          <a:effectLst/>
                          <a:latin typeface="Times New Roman" panose="02020603050405020304" pitchFamily="18" charset="0"/>
                          <a:cs typeface="Times New Roman" panose="02020603050405020304" pitchFamily="18" charset="0"/>
                        </a:rPr>
                        <a:t> </a:t>
                      </a:r>
                      <a:r>
                        <a:rPr lang="en-US" sz="1000" dirty="0" err="1">
                          <a:effectLst/>
                          <a:latin typeface="Times New Roman" panose="02020603050405020304" pitchFamily="18" charset="0"/>
                          <a:cs typeface="Times New Roman" panose="02020603050405020304" pitchFamily="18" charset="0"/>
                        </a:rPr>
                        <a:t>Rumlar</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el-GR" sz="1000" dirty="0">
                          <a:effectLst/>
                          <a:latin typeface="Times New Roman" panose="02020603050405020304" pitchFamily="18" charset="0"/>
                          <a:cs typeface="Times New Roman" panose="02020603050405020304" pitchFamily="18" charset="0"/>
                        </a:rPr>
                        <a:t>[Η μοίρα τους πήρε  τη μαμά τους, οι Ελληνοκύπριοι τους πήραν τον μπαμπά τους]</a:t>
                      </a:r>
                      <a:endParaRPr lang="el-G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tr-TR" sz="1000" dirty="0">
                          <a:effectLst/>
                          <a:latin typeface="Times New Roman" panose="02020603050405020304" pitchFamily="18" charset="0"/>
                          <a:cs typeface="Times New Roman" panose="02020603050405020304" pitchFamily="18" charset="0"/>
                        </a:rPr>
                        <a:t>3 </a:t>
                      </a:r>
                      <a:r>
                        <a:rPr lang="el-GR" sz="1000" dirty="0">
                          <a:effectLst/>
                          <a:latin typeface="Times New Roman" panose="02020603050405020304" pitchFamily="18" charset="0"/>
                          <a:cs typeface="Times New Roman" panose="02020603050405020304" pitchFamily="18" charset="0"/>
                        </a:rPr>
                        <a:t>Ιουλίου</a:t>
                      </a:r>
                      <a:r>
                        <a:rPr lang="tr-TR" sz="1000" dirty="0">
                          <a:effectLst/>
                          <a:latin typeface="Times New Roman" panose="02020603050405020304" pitchFamily="18" charset="0"/>
                          <a:cs typeface="Times New Roman" panose="02020603050405020304" pitchFamily="18" charset="0"/>
                        </a:rPr>
                        <a:t> 1964</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tr-TR" sz="1000" dirty="0">
                          <a:effectLst/>
                          <a:latin typeface="Times New Roman" panose="02020603050405020304" pitchFamily="18" charset="0"/>
                          <a:cs typeface="Times New Roman" panose="02020603050405020304" pitchFamily="18" charset="0"/>
                        </a:rPr>
                        <a:t>4 </a:t>
                      </a:r>
                      <a:r>
                        <a:rPr lang="el-GR" sz="1000" dirty="0">
                          <a:effectLst/>
                          <a:latin typeface="Times New Roman" panose="02020603050405020304" pitchFamily="18" charset="0"/>
                          <a:cs typeface="Times New Roman" panose="02020603050405020304" pitchFamily="18" charset="0"/>
                        </a:rPr>
                        <a:t>Ιουλίου</a:t>
                      </a:r>
                      <a:r>
                        <a:rPr lang="tr-TR" sz="1000" dirty="0">
                          <a:effectLst/>
                          <a:latin typeface="Times New Roman" panose="02020603050405020304" pitchFamily="18" charset="0"/>
                          <a:cs typeface="Times New Roman" panose="02020603050405020304" pitchFamily="18" charset="0"/>
                        </a:rPr>
                        <a:t> 1964</a:t>
                      </a:r>
                      <a:endParaRPr lang="el-GR" sz="1000" dirty="0">
                        <a:effectLst/>
                        <a:latin typeface="Times New Roman" panose="02020603050405020304" pitchFamily="18" charset="0"/>
                        <a:cs typeface="Times New Roman" panose="02020603050405020304" pitchFamily="18" charset="0"/>
                      </a:endParaRPr>
                    </a:p>
                    <a:p>
                      <a:pPr algn="just">
                        <a:lnSpc>
                          <a:spcPct val="107000"/>
                        </a:lnSpc>
                        <a:spcAft>
                          <a:spcPts val="800"/>
                        </a:spcAft>
                        <a:buNone/>
                      </a:pPr>
                      <a:r>
                        <a:rPr lang="tr-TR" sz="1000" dirty="0">
                          <a:effectLst/>
                          <a:latin typeface="Times New Roman" panose="02020603050405020304" pitchFamily="18" charset="0"/>
                          <a:cs typeface="Times New Roman" panose="02020603050405020304" pitchFamily="18" charset="0"/>
                        </a:rPr>
                        <a:t>5</a:t>
                      </a:r>
                      <a:r>
                        <a:rPr lang="el-GR" sz="1000" dirty="0">
                          <a:effectLst/>
                          <a:latin typeface="Times New Roman" panose="02020603050405020304" pitchFamily="18" charset="0"/>
                          <a:cs typeface="Times New Roman" panose="02020603050405020304" pitchFamily="18" charset="0"/>
                        </a:rPr>
                        <a:t> Ιουλίου</a:t>
                      </a:r>
                      <a:r>
                        <a:rPr lang="tr-TR" sz="1000" dirty="0">
                          <a:effectLst/>
                          <a:latin typeface="Times New Roman" panose="02020603050405020304" pitchFamily="18" charset="0"/>
                          <a:cs typeface="Times New Roman" panose="02020603050405020304" pitchFamily="18" charset="0"/>
                        </a:rPr>
                        <a:t> 1964</a:t>
                      </a:r>
                      <a:endParaRPr lang="el-G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56031545"/>
                  </a:ext>
                </a:extLst>
              </a:tr>
            </a:tbl>
          </a:graphicData>
        </a:graphic>
      </p:graphicFrame>
      <p:graphicFrame>
        <p:nvGraphicFramePr>
          <p:cNvPr id="18" name="Πίνακας 17">
            <a:extLst>
              <a:ext uri="{FF2B5EF4-FFF2-40B4-BE49-F238E27FC236}">
                <a16:creationId xmlns:a16="http://schemas.microsoft.com/office/drawing/2014/main" id="{4D9F949F-8DE0-0CF8-482F-4F426A35CEA2}"/>
              </a:ext>
            </a:extLst>
          </p:cNvPr>
          <p:cNvGraphicFramePr>
            <a:graphicFrameLocks noGrp="1"/>
          </p:cNvGraphicFramePr>
          <p:nvPr>
            <p:extLst>
              <p:ext uri="{D42A27DB-BD31-4B8C-83A1-F6EECF244321}">
                <p14:modId xmlns:p14="http://schemas.microsoft.com/office/powerpoint/2010/main" val="1515584373"/>
              </p:ext>
            </p:extLst>
          </p:nvPr>
        </p:nvGraphicFramePr>
        <p:xfrm>
          <a:off x="5985933" y="4779235"/>
          <a:ext cx="5127625" cy="1066800"/>
        </p:xfrm>
        <a:graphic>
          <a:graphicData uri="http://schemas.openxmlformats.org/drawingml/2006/table">
            <a:tbl>
              <a:tblPr firstRow="1" firstCol="1" bandRow="1">
                <a:tableStyleId>{5940675A-B579-460E-94D1-54222C63F5DA}</a:tableStyleId>
              </a:tblPr>
              <a:tblGrid>
                <a:gridCol w="1707515">
                  <a:extLst>
                    <a:ext uri="{9D8B030D-6E8A-4147-A177-3AD203B41FA5}">
                      <a16:colId xmlns:a16="http://schemas.microsoft.com/office/drawing/2014/main" val="3260941360"/>
                    </a:ext>
                  </a:extLst>
                </a:gridCol>
                <a:gridCol w="2249805">
                  <a:extLst>
                    <a:ext uri="{9D8B030D-6E8A-4147-A177-3AD203B41FA5}">
                      <a16:colId xmlns:a16="http://schemas.microsoft.com/office/drawing/2014/main" val="2952541310"/>
                    </a:ext>
                  </a:extLst>
                </a:gridCol>
                <a:gridCol w="1170305">
                  <a:extLst>
                    <a:ext uri="{9D8B030D-6E8A-4147-A177-3AD203B41FA5}">
                      <a16:colId xmlns:a16="http://schemas.microsoft.com/office/drawing/2014/main" val="2265912064"/>
                    </a:ext>
                  </a:extLst>
                </a:gridCol>
              </a:tblGrid>
              <a:tr h="0">
                <a:tc>
                  <a:txBody>
                    <a:bodyPr/>
                    <a:lstStyle/>
                    <a:p>
                      <a:r>
                        <a:rPr lang="tr-TR" sz="1000" dirty="0">
                          <a:effectLst/>
                          <a:latin typeface="Times New Roman" panose="02020603050405020304" pitchFamily="18" charset="0"/>
                          <a:cs typeface="Times New Roman" panose="02020603050405020304" pitchFamily="18" charset="0"/>
                        </a:rPr>
                        <a:t> </a:t>
                      </a:r>
                      <a:r>
                        <a:rPr lang="tr-TR" sz="1000" kern="1200" dirty="0">
                          <a:solidFill>
                            <a:schemeClr val="tx1"/>
                          </a:solidFill>
                          <a:effectLst/>
                          <a:latin typeface="Times New Roman" panose="02020603050405020304" pitchFamily="18" charset="0"/>
                          <a:ea typeface="+mn-ea"/>
                          <a:cs typeface="Times New Roman" panose="02020603050405020304" pitchFamily="18" charset="0"/>
                        </a:rPr>
                        <a:t>Osman  </a:t>
                      </a:r>
                      <a:r>
                        <a:rPr lang="el-GR" sz="1000" kern="1200" dirty="0" err="1">
                          <a:solidFill>
                            <a:schemeClr val="tx1"/>
                          </a:solidFill>
                          <a:effectLst/>
                          <a:latin typeface="Times New Roman" panose="02020603050405020304" pitchFamily="18" charset="0"/>
                          <a:ea typeface="+mn-ea"/>
                          <a:cs typeface="Times New Roman" panose="02020603050405020304" pitchFamily="18" charset="0"/>
                        </a:rPr>
                        <a:t>Hüdaverd</a:t>
                      </a:r>
                      <a:r>
                        <a:rPr lang="tr-TR" sz="1000" kern="1200" dirty="0">
                          <a:solidFill>
                            <a:schemeClr val="tx1"/>
                          </a:solidFill>
                          <a:effectLst/>
                          <a:latin typeface="Times New Roman" panose="02020603050405020304" pitchFamily="18" charset="0"/>
                          <a:ea typeface="+mn-ea"/>
                          <a:cs typeface="Times New Roman" panose="02020603050405020304" pitchFamily="18" charset="0"/>
                        </a:rPr>
                        <a:t>i </a:t>
                      </a:r>
                      <a:endParaRPr lang="el-GR" sz="1000" kern="1200" dirty="0">
                        <a:solidFill>
                          <a:schemeClr val="tx1"/>
                        </a:solidFill>
                        <a:effectLst/>
                        <a:latin typeface="Times New Roman" panose="02020603050405020304" pitchFamily="18" charset="0"/>
                        <a:ea typeface="+mn-ea"/>
                        <a:cs typeface="Times New Roman" panose="02020603050405020304" pitchFamily="18" charset="0"/>
                      </a:endParaRPr>
                    </a:p>
                    <a:p>
                      <a:r>
                        <a:rPr lang="tr-TR" sz="1000" kern="1200" dirty="0">
                          <a:solidFill>
                            <a:schemeClr val="tx1"/>
                          </a:solidFill>
                          <a:effectLst/>
                          <a:latin typeface="Times New Roman" panose="02020603050405020304" pitchFamily="18" charset="0"/>
                          <a:ea typeface="+mn-ea"/>
                          <a:cs typeface="Times New Roman" panose="02020603050405020304" pitchFamily="18" charset="0"/>
                        </a:rPr>
                        <a:t>(</a:t>
                      </a:r>
                      <a:r>
                        <a:rPr lang="el-GR" sz="1000" kern="1200" dirty="0">
                          <a:solidFill>
                            <a:schemeClr val="tx1"/>
                          </a:solidFill>
                          <a:effectLst/>
                          <a:latin typeface="Times New Roman" panose="02020603050405020304" pitchFamily="18" charset="0"/>
                          <a:ea typeface="+mn-ea"/>
                          <a:cs typeface="Times New Roman" panose="02020603050405020304" pitchFamily="18" charset="0"/>
                        </a:rPr>
                        <a:t>Στον  κατάλογο  αγνοουμένων είναι ο αριθμός 11 : </a:t>
                      </a:r>
                      <a:r>
                        <a:rPr lang="tr-TR" sz="1000" kern="1200" dirty="0">
                          <a:solidFill>
                            <a:schemeClr val="tx1"/>
                          </a:solidFill>
                          <a:effectLst/>
                          <a:latin typeface="Times New Roman" panose="02020603050405020304" pitchFamily="18" charset="0"/>
                          <a:ea typeface="+mn-ea"/>
                          <a:cs typeface="Times New Roman" panose="02020603050405020304" pitchFamily="18" charset="0"/>
                        </a:rPr>
                        <a:t>Osman  </a:t>
                      </a:r>
                      <a:r>
                        <a:rPr lang="el-GR" sz="1000" kern="1200" dirty="0" err="1">
                          <a:solidFill>
                            <a:schemeClr val="tx1"/>
                          </a:solidFill>
                          <a:effectLst/>
                          <a:latin typeface="Times New Roman" panose="02020603050405020304" pitchFamily="18" charset="0"/>
                          <a:ea typeface="+mn-ea"/>
                          <a:cs typeface="Times New Roman" panose="02020603050405020304" pitchFamily="18" charset="0"/>
                        </a:rPr>
                        <a:t>Hüdaverd</a:t>
                      </a:r>
                      <a:r>
                        <a:rPr lang="tr-TR" sz="1000" kern="1200" dirty="0">
                          <a:solidFill>
                            <a:schemeClr val="tx1"/>
                          </a:solidFill>
                          <a:effectLst/>
                          <a:latin typeface="Times New Roman" panose="02020603050405020304" pitchFamily="18" charset="0"/>
                          <a:ea typeface="+mn-ea"/>
                          <a:cs typeface="Times New Roman" panose="02020603050405020304" pitchFamily="18" charset="0"/>
                        </a:rPr>
                        <a:t>i</a:t>
                      </a:r>
                      <a:r>
                        <a:rPr lang="el-GR" sz="1000" kern="1200" dirty="0">
                          <a:solidFill>
                            <a:schemeClr val="tx1"/>
                          </a:solidFill>
                          <a:effectLst/>
                          <a:latin typeface="Times New Roman" panose="02020603050405020304" pitchFamily="18" charset="0"/>
                          <a:ea typeface="+mn-ea"/>
                          <a:cs typeface="Times New Roman" panose="02020603050405020304" pitchFamily="18" charset="0"/>
                        </a:rPr>
                        <a:t>  </a:t>
                      </a:r>
                      <a:r>
                        <a:rPr lang="el-GR" sz="1000" kern="1200" dirty="0" err="1">
                          <a:solidFill>
                            <a:schemeClr val="tx1"/>
                          </a:solidFill>
                          <a:effectLst/>
                          <a:latin typeface="Times New Roman" panose="02020603050405020304" pitchFamily="18" charset="0"/>
                          <a:ea typeface="+mn-ea"/>
                          <a:cs typeface="Times New Roman" panose="02020603050405020304" pitchFamily="18" charset="0"/>
                        </a:rPr>
                        <a:t>Ομορφίτα</a:t>
                      </a:r>
                      <a:endParaRPr lang="el-G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r>
                        <a:rPr lang="tr-TR" sz="1000" kern="1200" dirty="0">
                          <a:solidFill>
                            <a:schemeClr val="tx1"/>
                          </a:solidFill>
                          <a:effectLst/>
                          <a:latin typeface="Times New Roman" panose="02020603050405020304" pitchFamily="18" charset="0"/>
                          <a:ea typeface="+mn-ea"/>
                          <a:cs typeface="Times New Roman" panose="02020603050405020304" pitchFamily="18" charset="0"/>
                        </a:rPr>
                        <a:t>10</a:t>
                      </a:r>
                      <a:r>
                        <a:rPr lang="el-GR" sz="1000" kern="1200" baseline="30000" dirty="0">
                          <a:solidFill>
                            <a:schemeClr val="tx1"/>
                          </a:solidFill>
                          <a:effectLst/>
                          <a:latin typeface="Times New Roman" panose="02020603050405020304" pitchFamily="18" charset="0"/>
                          <a:ea typeface="+mn-ea"/>
                          <a:cs typeface="Times New Roman" panose="02020603050405020304" pitchFamily="18" charset="0"/>
                        </a:rPr>
                        <a:t>ο</a:t>
                      </a:r>
                      <a:r>
                        <a:rPr lang="el-GR" sz="1000" kern="1200" dirty="0">
                          <a:solidFill>
                            <a:schemeClr val="tx1"/>
                          </a:solidFill>
                          <a:effectLst/>
                          <a:latin typeface="Times New Roman" panose="02020603050405020304" pitchFamily="18" charset="0"/>
                          <a:ea typeface="+mn-ea"/>
                          <a:cs typeface="Times New Roman" panose="02020603050405020304" pitchFamily="18" charset="0"/>
                        </a:rPr>
                        <a:t> </a:t>
                      </a:r>
                    </a:p>
                    <a:p>
                      <a:r>
                        <a:rPr lang="tr-TR" sz="1000" kern="1200" dirty="0">
                          <a:solidFill>
                            <a:schemeClr val="tx1"/>
                          </a:solidFill>
                          <a:effectLst/>
                          <a:latin typeface="Times New Roman" panose="02020603050405020304" pitchFamily="18" charset="0"/>
                          <a:ea typeface="+mn-ea"/>
                          <a:cs typeface="Times New Roman" panose="02020603050405020304" pitchFamily="18" charset="0"/>
                        </a:rPr>
                        <a:t>Kaymaklı Düştükten Sonra, Katiller Evlerde Kalanları Toplayıp Götürdüler</a:t>
                      </a:r>
                      <a:endParaRPr lang="el-GR" sz="1000" kern="1200" dirty="0">
                        <a:solidFill>
                          <a:schemeClr val="tx1"/>
                        </a:solidFill>
                        <a:effectLst/>
                        <a:latin typeface="Times New Roman" panose="02020603050405020304" pitchFamily="18" charset="0"/>
                        <a:ea typeface="+mn-ea"/>
                        <a:cs typeface="Times New Roman" panose="02020603050405020304" pitchFamily="18" charset="0"/>
                      </a:endParaRPr>
                    </a:p>
                    <a:p>
                      <a:r>
                        <a:rPr lang="el-GR" sz="1000" kern="1200" dirty="0">
                          <a:solidFill>
                            <a:schemeClr val="tx1"/>
                          </a:solidFill>
                          <a:effectLst/>
                          <a:latin typeface="Times New Roman" panose="02020603050405020304" pitchFamily="18" charset="0"/>
                          <a:ea typeface="+mn-ea"/>
                          <a:cs typeface="Times New Roman" panose="02020603050405020304" pitchFamily="18" charset="0"/>
                        </a:rPr>
                        <a:t>[Μετά την πτώση της </a:t>
                      </a:r>
                      <a:r>
                        <a:rPr lang="el-GR" sz="1000" kern="1200" dirty="0" err="1">
                          <a:solidFill>
                            <a:schemeClr val="tx1"/>
                          </a:solidFill>
                          <a:effectLst/>
                          <a:latin typeface="Times New Roman" panose="02020603050405020304" pitchFamily="18" charset="0"/>
                          <a:ea typeface="+mn-ea"/>
                          <a:cs typeface="Times New Roman" panose="02020603050405020304" pitchFamily="18" charset="0"/>
                        </a:rPr>
                        <a:t>Ομορφίτας</a:t>
                      </a:r>
                      <a:r>
                        <a:rPr lang="el-GR" sz="1000" kern="1200" dirty="0">
                          <a:solidFill>
                            <a:schemeClr val="tx1"/>
                          </a:solidFill>
                          <a:effectLst/>
                          <a:latin typeface="Times New Roman" panose="02020603050405020304" pitchFamily="18" charset="0"/>
                          <a:ea typeface="+mn-ea"/>
                          <a:cs typeface="Times New Roman" panose="02020603050405020304" pitchFamily="18" charset="0"/>
                        </a:rPr>
                        <a:t>, οι φονιάδες συγκέντρωσαν όσους είχαν απομείνει στο σπίτι τους και τους πήραν μακριά]</a:t>
                      </a:r>
                      <a:endParaRPr lang="el-GR" sz="1000" dirty="0">
                        <a:effectLst/>
                        <a:latin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07000"/>
                        </a:lnSpc>
                        <a:spcAft>
                          <a:spcPts val="800"/>
                        </a:spcAft>
                        <a:buNone/>
                      </a:pPr>
                      <a:r>
                        <a:rPr lang="tr-TR" sz="1000" dirty="0">
                          <a:effectLst/>
                          <a:latin typeface="Times New Roman" panose="02020603050405020304" pitchFamily="18" charset="0"/>
                          <a:ea typeface="Times New Roman" panose="02020603050405020304" pitchFamily="18" charset="0"/>
                          <a:cs typeface="Times New Roman" panose="02020603050405020304" pitchFamily="18" charset="0"/>
                        </a:rPr>
                        <a:t>10 </a:t>
                      </a:r>
                      <a:r>
                        <a:rPr lang="el-GR" sz="1000" dirty="0">
                          <a:effectLst/>
                          <a:latin typeface="Times New Roman" panose="02020603050405020304" pitchFamily="18" charset="0"/>
                          <a:ea typeface="Times New Roman" panose="02020603050405020304" pitchFamily="18" charset="0"/>
                          <a:cs typeface="Times New Roman" panose="02020603050405020304" pitchFamily="18" charset="0"/>
                        </a:rPr>
                        <a:t>Ιουλίου</a:t>
                      </a:r>
                      <a:r>
                        <a:rPr lang="tr-TR" sz="1000" dirty="0">
                          <a:effectLst/>
                          <a:latin typeface="Times New Roman" panose="02020603050405020304" pitchFamily="18" charset="0"/>
                          <a:ea typeface="Times New Roman" panose="02020603050405020304" pitchFamily="18" charset="0"/>
                          <a:cs typeface="Times New Roman" panose="02020603050405020304" pitchFamily="18" charset="0"/>
                        </a:rPr>
                        <a:t> 1964</a:t>
                      </a:r>
                      <a:endParaRPr lang="el-GR"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56031545"/>
                  </a:ext>
                </a:extLst>
              </a:tr>
            </a:tbl>
          </a:graphicData>
        </a:graphic>
      </p:graphicFrame>
      <p:graphicFrame>
        <p:nvGraphicFramePr>
          <p:cNvPr id="19" name="Πίνακας 18">
            <a:extLst>
              <a:ext uri="{FF2B5EF4-FFF2-40B4-BE49-F238E27FC236}">
                <a16:creationId xmlns:a16="http://schemas.microsoft.com/office/drawing/2014/main" id="{918BD80E-1F19-E755-033F-B0FC3468A391}"/>
              </a:ext>
            </a:extLst>
          </p:cNvPr>
          <p:cNvGraphicFramePr>
            <a:graphicFrameLocks noGrp="1"/>
          </p:cNvGraphicFramePr>
          <p:nvPr>
            <p:extLst>
              <p:ext uri="{D42A27DB-BD31-4B8C-83A1-F6EECF244321}">
                <p14:modId xmlns:p14="http://schemas.microsoft.com/office/powerpoint/2010/main" val="261414583"/>
              </p:ext>
            </p:extLst>
          </p:nvPr>
        </p:nvGraphicFramePr>
        <p:xfrm>
          <a:off x="5985932" y="4303241"/>
          <a:ext cx="5127625" cy="421767"/>
        </p:xfrm>
        <a:graphic>
          <a:graphicData uri="http://schemas.openxmlformats.org/drawingml/2006/table">
            <a:tbl>
              <a:tblPr firstRow="1" firstCol="1" bandRow="1">
                <a:tableStyleId>{5940675A-B579-460E-94D1-54222C63F5DA}</a:tableStyleId>
              </a:tblPr>
              <a:tblGrid>
                <a:gridCol w="1707515">
                  <a:extLst>
                    <a:ext uri="{9D8B030D-6E8A-4147-A177-3AD203B41FA5}">
                      <a16:colId xmlns:a16="http://schemas.microsoft.com/office/drawing/2014/main" val="227907683"/>
                    </a:ext>
                  </a:extLst>
                </a:gridCol>
                <a:gridCol w="2249805">
                  <a:extLst>
                    <a:ext uri="{9D8B030D-6E8A-4147-A177-3AD203B41FA5}">
                      <a16:colId xmlns:a16="http://schemas.microsoft.com/office/drawing/2014/main" val="2211413788"/>
                    </a:ext>
                  </a:extLst>
                </a:gridCol>
                <a:gridCol w="1170305">
                  <a:extLst>
                    <a:ext uri="{9D8B030D-6E8A-4147-A177-3AD203B41FA5}">
                      <a16:colId xmlns:a16="http://schemas.microsoft.com/office/drawing/2014/main" val="2057328903"/>
                    </a:ext>
                  </a:extLst>
                </a:gridCol>
              </a:tblGrid>
              <a:tr h="0">
                <a:tc>
                  <a:txBody>
                    <a:bodyPr/>
                    <a:lstStyle/>
                    <a:p>
                      <a:pPr algn="just">
                        <a:lnSpc>
                          <a:spcPct val="107000"/>
                        </a:lnSpc>
                        <a:spcAft>
                          <a:spcPts val="800"/>
                        </a:spcAft>
                        <a:buNone/>
                      </a:pPr>
                      <a:r>
                        <a:rPr lang="el-GR" sz="1000" dirty="0">
                          <a:effectLst/>
                        </a:rPr>
                        <a:t>Όνομα  αγνοουμένου / αγνοουμένων </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07000"/>
                        </a:lnSpc>
                        <a:spcAft>
                          <a:spcPts val="800"/>
                        </a:spcAft>
                        <a:buNone/>
                      </a:pPr>
                      <a:r>
                        <a:rPr lang="el-GR" sz="1000" dirty="0">
                          <a:effectLst/>
                        </a:rPr>
                        <a:t> Αριθμός ρεπορτάζ- Τίτλος άρθρου</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just">
                        <a:lnSpc>
                          <a:spcPct val="107000"/>
                        </a:lnSpc>
                        <a:spcAft>
                          <a:spcPts val="800"/>
                        </a:spcAft>
                        <a:buNone/>
                      </a:pPr>
                      <a:r>
                        <a:rPr lang="el-GR" sz="1000" dirty="0">
                          <a:effectLst/>
                        </a:rPr>
                        <a:t>Φύλλο Εφημερίδας  </a:t>
                      </a:r>
                      <a:endParaRPr lang="el-GR" sz="1100" dirty="0">
                        <a:effectLst/>
                      </a:endParaRPr>
                    </a:p>
                    <a:p>
                      <a:pPr algn="just">
                        <a:lnSpc>
                          <a:spcPct val="107000"/>
                        </a:lnSpc>
                        <a:spcAft>
                          <a:spcPts val="800"/>
                        </a:spcAft>
                        <a:buNone/>
                      </a:pPr>
                      <a:r>
                        <a:rPr lang="tr-TR" sz="1000" dirty="0">
                          <a:effectLst/>
                        </a:rPr>
                        <a:t>Bozkurt    </a:t>
                      </a:r>
                      <a:endParaRPr lang="el-GR" sz="1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863940121"/>
                  </a:ext>
                </a:extLst>
              </a:tr>
            </a:tbl>
          </a:graphicData>
        </a:graphic>
      </p:graphicFrame>
    </p:spTree>
    <p:extLst>
      <p:ext uri="{BB962C8B-B14F-4D97-AF65-F5344CB8AC3E}">
        <p14:creationId xmlns:p14="http://schemas.microsoft.com/office/powerpoint/2010/main" val="2313675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71C2B-1707-2463-554B-72931958642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4B472A2-F8BC-09F7-D2AE-44C0F97A0DAE}"/>
              </a:ext>
            </a:extLst>
          </p:cNvPr>
          <p:cNvSpPr txBox="1"/>
          <p:nvPr/>
        </p:nvSpPr>
        <p:spPr>
          <a:xfrm>
            <a:off x="313548" y="1082134"/>
            <a:ext cx="8863110" cy="4914166"/>
          </a:xfrm>
          <a:prstGeom prst="rect">
            <a:avLst/>
          </a:prstGeom>
          <a:noFill/>
        </p:spPr>
        <p:txBody>
          <a:bodyPr wrap="square">
            <a:spAutoFit/>
          </a:bodyPr>
          <a:lstStyle/>
          <a:p>
            <a:pPr algn="just">
              <a:spcAft>
                <a:spcPts val="800"/>
              </a:spcAft>
            </a:pPr>
            <a:r>
              <a:rPr lang="el-GR" b="1" dirty="0">
                <a:solidFill>
                  <a:srgbClr val="FF0000"/>
                </a:solidFill>
                <a:latin typeface="Times New Roman" panose="02020603050405020304" pitchFamily="18" charset="0"/>
                <a:cs typeface="Times New Roman" panose="02020603050405020304" pitchFamily="18" charset="0"/>
              </a:rPr>
              <a:t>ΙΙΙ.ΙΙ. Αιχμάλωτοι </a:t>
            </a:r>
          </a:p>
          <a:p>
            <a:pPr algn="just">
              <a:spcAft>
                <a:spcPts val="800"/>
              </a:spcAft>
            </a:pPr>
            <a:r>
              <a:rPr lang="el-GR" sz="14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«εκατοντάδες άοπλοι  Τούρκοι  πιάστηκαν αιχμάλωτοι»¹</a:t>
            </a:r>
          </a:p>
          <a:p>
            <a:pPr algn="just">
              <a:spcAft>
                <a:spcPts val="800"/>
              </a:spcAft>
            </a:pPr>
            <a:r>
              <a:rPr lang="el-GR" sz="1200" dirty="0">
                <a:latin typeface="Times New Roman" panose="02020603050405020304" pitchFamily="18" charset="0"/>
                <a:cs typeface="Times New Roman" panose="02020603050405020304" pitchFamily="18" charset="0"/>
              </a:rPr>
              <a:t>				                                       «δεν κρατούνται ως  αιχμάλωτοι οι Τουρκοκύπριοι»²</a:t>
            </a:r>
            <a:endParaRPr lang="el-GR" sz="1200" b="1" dirty="0">
              <a:solidFill>
                <a:srgbClr val="FF0000"/>
              </a:solidFill>
              <a:latin typeface="Times New Roman" panose="02020603050405020304" pitchFamily="18" charset="0"/>
              <a:cs typeface="Times New Roman" panose="02020603050405020304" pitchFamily="18" charset="0"/>
            </a:endParaRPr>
          </a:p>
          <a:p>
            <a:r>
              <a:rPr lang="el-GR" sz="1400" b="1" dirty="0">
                <a:solidFill>
                  <a:srgbClr val="0070C0"/>
                </a:solidFill>
                <a:latin typeface="Times New Roman" panose="02020603050405020304" pitchFamily="18" charset="0"/>
                <a:cs typeface="Times New Roman" panose="02020603050405020304" pitchFamily="18" charset="0"/>
              </a:rPr>
              <a:t>    </a:t>
            </a:r>
            <a:r>
              <a:rPr lang="el-GR" sz="1200" b="1" dirty="0">
                <a:solidFill>
                  <a:srgbClr val="0070C0"/>
                </a:solidFill>
                <a:latin typeface="Times New Roman" panose="02020603050405020304" pitchFamily="18" charset="0"/>
                <a:cs typeface="Times New Roman" panose="02020603050405020304" pitchFamily="18" charset="0"/>
              </a:rPr>
              <a:t>Ελληνοκυπριακή οπτική : Στο έλεος της ανταρσίας: Οι αιχμάλωτοι ως πιόνια στην πολιτική κρίση</a:t>
            </a:r>
          </a:p>
          <a:p>
            <a:endParaRPr lang="el-GR" sz="1200" dirty="0">
              <a:latin typeface="Times New Roman" panose="02020603050405020304" pitchFamily="18" charset="0"/>
              <a:cs typeface="Times New Roman" panose="02020603050405020304" pitchFamily="18" charset="0"/>
            </a:endParaRPr>
          </a:p>
          <a:p>
            <a:pPr marL="179705" marR="179705" algn="just">
              <a:spcAft>
                <a:spcPts val="800"/>
              </a:spcAft>
              <a:buNone/>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[…]Οι Τουρκοκύπριοι   που «αιχμαλωτίστηκαν» ήταν  γυναικόπαιδα  και γέροι. Πλείστοι εξ αυτών βρίσκονται  πίσω από  το Θ.Ο.Ι.  και νότια  του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BY</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PASS</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Η αιχμαλωσία  τους  οφείλεται  στο γεγονός  ότι  στη  βιασύνη  τους  να εγκαταλείψουν  την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Ομορφίτα</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προκλήθηκε πανικός  και δεν  πρόλαβαν  να μετακινηθούν  όλοι  είτε  εντός  της  τουρκοκυπριακής  συνοικίας Λευκωσίας, είτε  στις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Χαμίτ</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Μάντρες. Οι Τουρκοκύπριοι αιχμάλωτοι συγκεντρώθηκαν  στο </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REGIS</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Καϊμακλί</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και παραδόθηκαν  στον Ν. Σαμψών από τους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Κορ</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Κυριακίδη και Χαράλαμπο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Συμεού</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Δεν ήταν οι μόνοι. Κάποιοι  άλλοι,  όπως  καταγράφεται  στο επόμενο κεφάλαιο  αιχμαλωτίστηκαν  το απόγευμα της  25</a:t>
            </a:r>
            <a:r>
              <a:rPr lang="el-GR" sz="1200" baseline="30000" dirty="0">
                <a:effectLst/>
                <a:latin typeface="Times New Roman" panose="02020603050405020304" pitchFamily="18" charset="0"/>
                <a:ea typeface="Times New Roman" panose="02020603050405020304" pitchFamily="18" charset="0"/>
                <a:cs typeface="Times New Roman" panose="02020603050405020304" pitchFamily="18" charset="0"/>
              </a:rPr>
              <a:t>ης</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Δεκεμβρίου από διμοιρία  του Κυπριακού  Στρατού. Ακολούθως  μεταφέρθηκαν  στον ελληνικό  τομέα  της Λευκωσίας. Συγκεκριμένα, οδηγήθηκαν  στον  κινηματοθέατρο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Πάνθεον</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και ακολούθως  μεταφέρθηκαν στο Γυμνάσιο Θηλέων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Κύκκου</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Α’,  όπου ο  λοχαγός  του Κυπριακού  Στρατού  Τ. Μάρκου  διασφάλισε τη σωματική  τους ακεραιότητα.[…]  Στο Γυμνάσιο  Θηλέων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Κύκκου</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Α’, οι  Τουρκοκύπριοι αιχμάλωτοι έτυχαν άριστης  φιλοξενίας,  με  την  κυβέρνηση να μεριμνά για την ασφάλειά τους,  τις υγειονομικές  συνθήκες  διαβίωσής τους, αλλά   και για  «[τας]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φαρμακοθεραπευτικ</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[ά]ς διευκολύνσεις» τους. Κάποιοι εκ των  Τουρκοκυπρίων  αιχμαλώτων,  οκτακόσιοι περίπου, διέμεναν  για χρόνια σε  αντίσκηνα στην  περιοχή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Κέρμια</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δυτικά  της Λευκωσίας.</a:t>
            </a: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³</a:t>
            </a:r>
            <a:endParaRPr lang="el-GR" sz="1200" b="1" dirty="0">
              <a:latin typeface="Times New Roman" panose="02020603050405020304" pitchFamily="18" charset="0"/>
              <a:ea typeface="Times New Roman" panose="02020603050405020304" pitchFamily="18" charset="0"/>
              <a:cs typeface="Times New Roman" panose="02020603050405020304" pitchFamily="18" charset="0"/>
            </a:endParaRPr>
          </a:p>
          <a:p>
            <a:pPr marL="179705" marR="179705" algn="just">
              <a:spcAft>
                <a:spcPts val="800"/>
              </a:spcAft>
              <a:buNone/>
            </a:pPr>
            <a:r>
              <a:rPr lang="el-GR" sz="1200" b="1" dirty="0">
                <a:solidFill>
                  <a:srgbClr val="0070C0"/>
                </a:solidFill>
                <a:latin typeface="Times New Roman" panose="02020603050405020304" pitchFamily="18" charset="0"/>
                <a:cs typeface="Times New Roman" panose="02020603050405020304" pitchFamily="18" charset="0"/>
              </a:rPr>
              <a:t>Τουρκοκυπριακή οπτική : Ματωμένα Χριστούγεννα στην </a:t>
            </a:r>
            <a:r>
              <a:rPr lang="el-GR" sz="1200" b="1" dirty="0" err="1">
                <a:solidFill>
                  <a:srgbClr val="0070C0"/>
                </a:solidFill>
                <a:latin typeface="Times New Roman" panose="02020603050405020304" pitchFamily="18" charset="0"/>
                <a:cs typeface="Times New Roman" panose="02020603050405020304" pitchFamily="18" charset="0"/>
              </a:rPr>
              <a:t>Ομορφίτα</a:t>
            </a:r>
            <a:r>
              <a:rPr lang="el-GR" sz="1200" b="1" dirty="0">
                <a:solidFill>
                  <a:srgbClr val="0070C0"/>
                </a:solidFill>
                <a:latin typeface="Times New Roman" panose="02020603050405020304" pitchFamily="18" charset="0"/>
                <a:cs typeface="Times New Roman" panose="02020603050405020304" pitchFamily="18" charset="0"/>
              </a:rPr>
              <a:t>: Η τραγωδία των αμάχων στον τουρκοκυπριακό τύπο</a:t>
            </a:r>
            <a:endParaRPr lang="el-GR" sz="120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179705" marR="179705" algn="just">
              <a:spcAft>
                <a:spcPts val="800"/>
              </a:spcAft>
              <a:buNone/>
            </a:pPr>
            <a:r>
              <a:rPr lang="el-GR" sz="1200" dirty="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Την Τετάρτη, στις 3:30, ενώ καθόμουν στο σπίτι μου στ</a:t>
            </a:r>
            <a:r>
              <a:rPr lang="el-GR" sz="1200" dirty="0">
                <a:latin typeface="Times New Roman" panose="02020603050405020304" pitchFamily="18" charset="0"/>
                <a:cs typeface="Times New Roman" panose="02020603050405020304" pitchFamily="18" charset="0"/>
              </a:rPr>
              <a:t>ην </a:t>
            </a:r>
            <a:r>
              <a:rPr lang="el-GR" sz="1200" dirty="0" err="1">
                <a:latin typeface="Times New Roman" panose="02020603050405020304" pitchFamily="18" charset="0"/>
                <a:cs typeface="Times New Roman" panose="02020603050405020304" pitchFamily="18" charset="0"/>
              </a:rPr>
              <a:t>Ομορφίτα</a:t>
            </a:r>
            <a:r>
              <a:rPr lang="tr-TR" sz="1200" dirty="0">
                <a:latin typeface="Times New Roman" panose="02020603050405020304" pitchFamily="18" charset="0"/>
                <a:cs typeface="Times New Roman" panose="02020603050405020304" pitchFamily="18" charset="0"/>
              </a:rPr>
              <a:t> με τη γυναίκα και τα παιδιά μου, δέκα ένοπλοι</a:t>
            </a:r>
            <a:r>
              <a:rPr lang="el-GR" sz="1200" dirty="0">
                <a:latin typeface="Times New Roman" panose="02020603050405020304" pitchFamily="18" charset="0"/>
                <a:cs typeface="Times New Roman" panose="02020603050405020304" pitchFamily="18" charset="0"/>
              </a:rPr>
              <a:t> Ελληνοκύπριοι</a:t>
            </a:r>
            <a:r>
              <a:rPr lang="tr-TR" sz="1200" dirty="0">
                <a:latin typeface="Times New Roman" panose="02020603050405020304" pitchFamily="18" charset="0"/>
                <a:cs typeface="Times New Roman" panose="02020603050405020304" pitchFamily="18" charset="0"/>
              </a:rPr>
              <a:t> έσπασαν τις πόρτες  και μας πήραν αιχμαλώτους. Υπήρχαν μερικοί ανάμεσά </a:t>
            </a:r>
            <a:r>
              <a:rPr lang="el-GR" sz="1200" dirty="0">
                <a:latin typeface="Times New Roman" panose="02020603050405020304" pitchFamily="18" charset="0"/>
                <a:cs typeface="Times New Roman" panose="02020603050405020304" pitchFamily="18" charset="0"/>
              </a:rPr>
              <a:t>τους </a:t>
            </a:r>
            <a:r>
              <a:rPr lang="tr-TR" sz="1200" dirty="0">
                <a:latin typeface="Times New Roman" panose="02020603050405020304" pitchFamily="18" charset="0"/>
                <a:cs typeface="Times New Roman" panose="02020603050405020304" pitchFamily="18" charset="0"/>
              </a:rPr>
              <a:t> που μιλούσαν </a:t>
            </a:r>
            <a:r>
              <a:rPr lang="el-GR" sz="1200" dirty="0">
                <a:latin typeface="Times New Roman" panose="02020603050405020304" pitchFamily="18" charset="0"/>
                <a:cs typeface="Times New Roman" panose="02020603050405020304" pitchFamily="18" charset="0"/>
              </a:rPr>
              <a:t>τ</a:t>
            </a:r>
            <a:r>
              <a:rPr lang="tr-TR" sz="1200" dirty="0">
                <a:latin typeface="Times New Roman" panose="02020603050405020304" pitchFamily="18" charset="0"/>
                <a:cs typeface="Times New Roman" panose="02020603050405020304" pitchFamily="18" charset="0"/>
              </a:rPr>
              <a:t>ουρκικά. Δεν μας φέρθηκαν καθόλου καλά. Περνούσαμε τις νύχτες μας καθισμένοι σε καρέκλες. Δεν τρώγαμε τίποτα άλλο παρά ελιές και ψωμί. Κάθε μέρα φοβόμασταν ότι θα μας σκότωναν.</a:t>
            </a:r>
            <a:r>
              <a:rPr lang="en-US" sz="1200" dirty="0">
                <a:latin typeface="Times New Roman" panose="02020603050405020304" pitchFamily="18" charset="0"/>
                <a:cs typeface="Times New Roman" panose="02020603050405020304" pitchFamily="18" charset="0"/>
              </a:rPr>
              <a:t>⁴</a:t>
            </a:r>
            <a:endParaRPr lang="el-GR" sz="1200" dirty="0">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900FC984-5110-C14A-1B60-387B3C79F05A}"/>
              </a:ext>
            </a:extLst>
          </p:cNvPr>
          <p:cNvSpPr>
            <a:spLocks noGrp="1"/>
          </p:cNvSpPr>
          <p:nvPr>
            <p:ph type="sldNum" sz="quarter" idx="12"/>
          </p:nvPr>
        </p:nvSpPr>
        <p:spPr/>
        <p:txBody>
          <a:bodyPr/>
          <a:lstStyle/>
          <a:p>
            <a:fld id="{1B8CE1AA-CF21-4938-812F-0237CDF6332C}" type="slidenum">
              <a:rPr lang="el-GR" smtClean="0"/>
              <a:t>17</a:t>
            </a:fld>
            <a:endParaRPr lang="el-GR" dirty="0"/>
          </a:p>
        </p:txBody>
      </p:sp>
      <p:sp>
        <p:nvSpPr>
          <p:cNvPr id="2" name="Θέση υποσέλιδου 4">
            <a:extLst>
              <a:ext uri="{FF2B5EF4-FFF2-40B4-BE49-F238E27FC236}">
                <a16:creationId xmlns:a16="http://schemas.microsoft.com/office/drawing/2014/main" id="{6AE4A32A-46B2-927F-439A-A4CC41FFFFC1}"/>
              </a:ext>
            </a:extLst>
          </p:cNvPr>
          <p:cNvSpPr>
            <a:spLocks noGrp="1"/>
          </p:cNvSpPr>
          <p:nvPr>
            <p:ph type="ftr" sz="quarter" idx="11"/>
          </p:nvPr>
        </p:nvSpPr>
        <p:spPr>
          <a:xfrm>
            <a:off x="304519" y="5883135"/>
            <a:ext cx="11573933" cy="838340"/>
          </a:xfrm>
        </p:spPr>
        <p:txBody>
          <a:bodyPr/>
          <a:lstStyle/>
          <a:p>
            <a:pPr algn="just"/>
            <a:r>
              <a:rPr lang="el-GR" sz="1000" dirty="0">
                <a:solidFill>
                  <a:schemeClr val="tx1"/>
                </a:solidFill>
                <a:latin typeface="Times New Roman" panose="02020603050405020304" pitchFamily="18" charset="0"/>
                <a:cs typeface="Times New Roman" panose="02020603050405020304" pitchFamily="18" charset="0"/>
              </a:rPr>
              <a:t>1.</a:t>
            </a:r>
            <a:r>
              <a:rPr lang="en-US" sz="1000" dirty="0" err="1">
                <a:solidFill>
                  <a:schemeClr val="tx1"/>
                </a:solidFill>
                <a:latin typeface="Times New Roman" panose="02020603050405020304" pitchFamily="18" charset="0"/>
                <a:cs typeface="Times New Roman" panose="02020603050405020304" pitchFamily="18" charset="0"/>
              </a:rPr>
              <a:t>Vehbi</a:t>
            </a:r>
            <a:r>
              <a:rPr lang="en-US" sz="1000" dirty="0">
                <a:solidFill>
                  <a:schemeClr val="tx1"/>
                </a:solidFill>
                <a:latin typeface="Times New Roman" panose="02020603050405020304" pitchFamily="18" charset="0"/>
                <a:cs typeface="Times New Roman" panose="02020603050405020304" pitchFamily="18" charset="0"/>
              </a:rPr>
              <a:t> Zeki</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err="1">
                <a:solidFill>
                  <a:schemeClr val="tx1"/>
                </a:solidFill>
                <a:latin typeface="Times New Roman" panose="02020603050405020304" pitchFamily="18" charset="0"/>
                <a:cs typeface="Times New Roman" panose="02020603050405020304" pitchFamily="18" charset="0"/>
              </a:rPr>
              <a:t>Serter</a:t>
            </a:r>
            <a:r>
              <a:rPr lang="en-US" sz="1000"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Kıbrıs</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tarihi</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orta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dereceli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okullar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için</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Λευκωσία </a:t>
            </a:r>
            <a:r>
              <a:rPr lang="en-US" sz="1000" dirty="0">
                <a:solidFill>
                  <a:schemeClr val="tx1"/>
                </a:solidFill>
                <a:latin typeface="Times New Roman" panose="02020603050405020304" pitchFamily="18" charset="0"/>
                <a:cs typeface="Times New Roman" panose="02020603050405020304" pitchFamily="18" charset="0"/>
              </a:rPr>
              <a:t>1970</a:t>
            </a:r>
            <a:r>
              <a:rPr lang="el-GR" sz="1000" dirty="0">
                <a:solidFill>
                  <a:schemeClr val="tx1"/>
                </a:solidFill>
                <a:latin typeface="Times New Roman" panose="02020603050405020304" pitchFamily="18" charset="0"/>
                <a:cs typeface="Times New Roman" panose="02020603050405020304" pitchFamily="18" charset="0"/>
              </a:rPr>
              <a:t> σελ. 134.</a:t>
            </a:r>
            <a:r>
              <a:rPr lang="en-US"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 Αναφορά  στο σχόλιο του Ραδιοφωνικού Ιδρύματος Κύπρου  Βλ. </a:t>
            </a:r>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Rumlar 700 Türk</a:t>
            </a:r>
            <a:r>
              <a:rPr lang="el-GR" sz="1000"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ü kacırdı</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2</a:t>
            </a:r>
            <a:r>
              <a:rPr lang="el-GR" sz="1000" dirty="0">
                <a:solidFill>
                  <a:schemeClr val="tx1"/>
                </a:solidFill>
                <a:latin typeface="Times New Roman" panose="02020603050405020304" pitchFamily="18" charset="0"/>
                <a:cs typeface="Times New Roman" panose="02020603050405020304" pitchFamily="18" charset="0"/>
              </a:rPr>
              <a:t>8 Δεκεμβρίου 1963. [Απήχθησαν 700 Τουρκοκύπριοι] </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«Ζητούνται πληροφορίες περί  της τύχης δύο ομήρων», 25 Φεβρουαρίου 1964. </a:t>
            </a:r>
            <a:endPar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3. Άγγελος Χρυσοστόμου, </a:t>
            </a:r>
            <a:r>
              <a:rPr lang="el-G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Ρίζες, Λευκωσία 2024, σ.  151,152, 161. </a:t>
            </a:r>
          </a:p>
          <a:p>
            <a:pPr algn="just">
              <a:buNone/>
            </a:pP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Yüzlerce Türk dün  hürriyete kavuştu</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Ιανουαρίου  196</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[Εκατοντάδες  Τουρκοκύπριοι απελευθερώθηκαν χθες]</a:t>
            </a:r>
          </a:p>
        </p:txBody>
      </p:sp>
      <p:sp>
        <p:nvSpPr>
          <p:cNvPr id="5" name="Ορθογώνιο: Στρογγύλεμα γωνιών 4">
            <a:extLst>
              <a:ext uri="{FF2B5EF4-FFF2-40B4-BE49-F238E27FC236}">
                <a16:creationId xmlns:a16="http://schemas.microsoft.com/office/drawing/2014/main" id="{51272A3F-1FEB-81C8-381A-829A586C71BA}"/>
              </a:ext>
            </a:extLst>
          </p:cNvPr>
          <p:cNvSpPr/>
          <p:nvPr/>
        </p:nvSpPr>
        <p:spPr>
          <a:xfrm>
            <a:off x="309031" y="136525"/>
            <a:ext cx="11573933" cy="756223"/>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pic>
        <p:nvPicPr>
          <p:cNvPr id="7" name="Εικόνα 6" descr="Εικόνα που περιέχει κείμενο, εφημερίδα, χαρτί εφημερίδας, ειδήσεις&#10;&#10;Το περιεχόμενο που δημιουργείται από AI ενδέχεται να είναι εσφαλμένο.">
            <a:extLst>
              <a:ext uri="{FF2B5EF4-FFF2-40B4-BE49-F238E27FC236}">
                <a16:creationId xmlns:a16="http://schemas.microsoft.com/office/drawing/2014/main" id="{B8BE1BC4-94C7-A980-6374-C38B477051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838" t="33050" r="48049" b="34155"/>
          <a:stretch>
            <a:fillRect/>
          </a:stretch>
        </p:blipFill>
        <p:spPr bwMode="auto">
          <a:xfrm>
            <a:off x="9339943" y="1082133"/>
            <a:ext cx="2538509" cy="4382285"/>
          </a:xfrm>
          <a:prstGeom prst="rect">
            <a:avLst/>
          </a:prstGeom>
          <a:noFill/>
          <a:ln w="38100">
            <a:solidFill>
              <a:schemeClr val="tx1"/>
            </a:solid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0C5DDC2A-5E37-2050-7326-B6E0C0EF3E0D}"/>
              </a:ext>
            </a:extLst>
          </p:cNvPr>
          <p:cNvSpPr txBox="1"/>
          <p:nvPr/>
        </p:nvSpPr>
        <p:spPr>
          <a:xfrm>
            <a:off x="9339943" y="5537523"/>
            <a:ext cx="2538508" cy="246221"/>
          </a:xfrm>
          <a:prstGeom prst="rect">
            <a:avLst/>
          </a:prstGeom>
          <a:noFill/>
        </p:spPr>
        <p:txBody>
          <a:bodyPr wrap="square">
            <a:spAutoFit/>
          </a:bodyPr>
          <a:lstStyle/>
          <a:p>
            <a:pPr>
              <a:buNone/>
            </a:pPr>
            <a:r>
              <a:rPr lang="el-GR" sz="1000" kern="100" dirty="0">
                <a:effectLst/>
                <a:latin typeface="Times New Roman" panose="02020603050405020304" pitchFamily="18" charset="0"/>
                <a:ea typeface="Calibri" panose="020F0502020204030204" pitchFamily="34" charset="0"/>
                <a:cs typeface="Times New Roman" panose="02020603050405020304" pitchFamily="18" charset="0"/>
              </a:rPr>
              <a:t>Εφημερίδα </a:t>
            </a:r>
            <a:r>
              <a:rPr lang="el-GR" sz="1000" i="1" kern="100" dirty="0">
                <a:effectLst/>
                <a:latin typeface="Times New Roman" panose="02020603050405020304" pitchFamily="18" charset="0"/>
                <a:ea typeface="Calibri" panose="020F0502020204030204" pitchFamily="34" charset="0"/>
                <a:cs typeface="Times New Roman" panose="02020603050405020304" pitchFamily="18" charset="0"/>
              </a:rPr>
              <a:t>ΚΥΠΡΟΣ</a:t>
            </a:r>
            <a:r>
              <a:rPr lang="el-GR" sz="1000" kern="100" dirty="0">
                <a:effectLst/>
                <a:latin typeface="Times New Roman" panose="02020603050405020304" pitchFamily="18" charset="0"/>
                <a:ea typeface="Calibri" panose="020F0502020204030204" pitchFamily="34" charset="0"/>
                <a:cs typeface="Times New Roman" panose="02020603050405020304" pitchFamily="18" charset="0"/>
              </a:rPr>
              <a:t>,  13 Ιανουαρίου 1964.</a:t>
            </a:r>
            <a:endParaRPr lang="el-GR" sz="1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3591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8038E-8583-6AB9-314C-89B4152BBF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8213B2-0818-607E-CCE6-5394687B53D2}"/>
              </a:ext>
            </a:extLst>
          </p:cNvPr>
          <p:cNvSpPr txBox="1"/>
          <p:nvPr/>
        </p:nvSpPr>
        <p:spPr>
          <a:xfrm>
            <a:off x="157236" y="1078047"/>
            <a:ext cx="11573933" cy="4185761"/>
          </a:xfrm>
          <a:prstGeom prst="rect">
            <a:avLst/>
          </a:prstGeom>
          <a:noFill/>
        </p:spPr>
        <p:txBody>
          <a:bodyPr wrap="square">
            <a:spAutoFit/>
          </a:bodyPr>
          <a:lstStyle/>
          <a:p>
            <a:pPr algn="just">
              <a:spcAft>
                <a:spcPts val="800"/>
              </a:spcAft>
              <a:buNone/>
            </a:pP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ΙΙΙ.ΙΙΙ. Νεκροί &amp; Τραυματίες</a:t>
            </a:r>
          </a:p>
          <a:p>
            <a:pPr algn="r">
              <a:spcAft>
                <a:spcPts val="800"/>
              </a:spcAft>
              <a:buNone/>
            </a:pPr>
            <a:r>
              <a:rPr lang="el-GR" sz="1000" dirty="0">
                <a:latin typeface="Times New Roman" panose="02020603050405020304" pitchFamily="18" charset="0"/>
                <a:cs typeface="Times New Roman" panose="02020603050405020304" pitchFamily="18" charset="0"/>
              </a:rPr>
              <a:t>[…]Το πλέον αποτρόπαιο θέαμα παρουσίαζε η σορός του Χαράλαμπου Σ. </a:t>
            </a:r>
            <a:r>
              <a:rPr lang="el-GR" sz="1000" dirty="0" err="1">
                <a:latin typeface="Times New Roman" panose="02020603050405020304" pitchFamily="18" charset="0"/>
                <a:cs typeface="Times New Roman" panose="02020603050405020304" pitchFamily="18" charset="0"/>
              </a:rPr>
              <a:t>Παφίτη</a:t>
            </a:r>
            <a:r>
              <a:rPr lang="el-GR" sz="1000" dirty="0">
                <a:latin typeface="Times New Roman" panose="02020603050405020304" pitchFamily="18" charset="0"/>
                <a:cs typeface="Times New Roman" panose="02020603050405020304" pitchFamily="18" charset="0"/>
              </a:rPr>
              <a:t>, του οποίου η κεφαλή μεταμορφώθηκε από τις κακώσεις σε άμορφη μάζα.¹</a:t>
            </a:r>
          </a:p>
          <a:p>
            <a:pPr algn="r">
              <a:spcAft>
                <a:spcPts val="800"/>
              </a:spcAft>
              <a:buNone/>
            </a:pPr>
            <a:r>
              <a:rPr lang="el-GR" sz="1000" dirty="0">
                <a:latin typeface="Times New Roman" panose="02020603050405020304" pitchFamily="18" charset="0"/>
                <a:cs typeface="Times New Roman" panose="02020603050405020304" pitchFamily="18" charset="0"/>
              </a:rPr>
              <a:t>[…]Για την επέτειο του μαρτυρικού  θανάτου  του </a:t>
            </a:r>
            <a:r>
              <a:rPr lang="el-GR" sz="1000" dirty="0" err="1">
                <a:latin typeface="Times New Roman" panose="02020603050405020304" pitchFamily="18" charset="0"/>
                <a:cs typeface="Times New Roman" panose="02020603050405020304" pitchFamily="18" charset="0"/>
              </a:rPr>
              <a:t>Zeki</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Halil</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Karabülük</a:t>
            </a:r>
            <a:r>
              <a:rPr lang="el-GR" sz="1000" dirty="0">
                <a:latin typeface="Times New Roman" panose="02020603050405020304" pitchFamily="18" charset="0"/>
                <a:cs typeface="Times New Roman" panose="02020603050405020304" pitchFamily="18" charset="0"/>
              </a:rPr>
              <a:t>, του πρώτου μάρτυρα που έπεσε στο </a:t>
            </a:r>
            <a:r>
              <a:rPr lang="el-GR" sz="1000" dirty="0" err="1">
                <a:latin typeface="Times New Roman" panose="02020603050405020304" pitchFamily="18" charset="0"/>
                <a:cs typeface="Times New Roman" panose="02020603050405020304" pitchFamily="18" charset="0"/>
              </a:rPr>
              <a:t>Tahtakale</a:t>
            </a:r>
            <a:r>
              <a:rPr lang="el-GR" sz="1000" dirty="0">
                <a:latin typeface="Times New Roman" panose="02020603050405020304" pitchFamily="18" charset="0"/>
                <a:cs typeface="Times New Roman" panose="02020603050405020304" pitchFamily="18" charset="0"/>
              </a:rPr>
              <a:t> στις 21 Δεκεμβρίου 1963² </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el-GR" sz="1200" dirty="0">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Ο </a:t>
            </a:r>
            <a:r>
              <a:rPr lang="el-GR" sz="1200" dirty="0" err="1">
                <a:latin typeface="Times New Roman" panose="02020603050405020304" pitchFamily="18" charset="0"/>
                <a:cs typeface="Times New Roman" panose="02020603050405020304" pitchFamily="18" charset="0"/>
              </a:rPr>
              <a:t>Ulvi</a:t>
            </a:r>
            <a:r>
              <a:rPr lang="tr-TR" sz="1200" dirty="0">
                <a:latin typeface="Times New Roman" panose="02020603050405020304" pitchFamily="18" charset="0"/>
                <a:cs typeface="Times New Roman" panose="02020603050405020304" pitchFamily="18" charset="0"/>
              </a:rPr>
              <a:t> Keser</a:t>
            </a:r>
            <a:r>
              <a:rPr lang="el-GR" sz="1200" dirty="0">
                <a:latin typeface="Times New Roman" panose="02020603050405020304" pitchFamily="18" charset="0"/>
                <a:cs typeface="Times New Roman" panose="02020603050405020304" pitchFamily="18" charset="0"/>
              </a:rPr>
              <a:t> στο βιβλίο  του  </a:t>
            </a:r>
            <a:r>
              <a:rPr lang="el-GR" sz="1200" i="1" dirty="0">
                <a:latin typeface="Times New Roman" panose="02020603050405020304" pitchFamily="18" charset="0"/>
                <a:cs typeface="Times New Roman" panose="02020603050405020304" pitchFamily="18" charset="0"/>
              </a:rPr>
              <a:t>KIZILAY BELGELERİ IŞIĞINDA KIBRIS 1963-1974</a:t>
            </a:r>
            <a:r>
              <a:rPr lang="el-GR" sz="1200" dirty="0">
                <a:latin typeface="Times New Roman" panose="02020603050405020304" pitchFamily="18" charset="0"/>
                <a:cs typeface="Times New Roman" panose="02020603050405020304" pitchFamily="18" charset="0"/>
              </a:rPr>
              <a:t>/</a:t>
            </a:r>
            <a:r>
              <a:rPr lang="el-GR" sz="1200" i="1" dirty="0">
                <a:latin typeface="Times New Roman" panose="02020603050405020304" pitchFamily="18" charset="0"/>
                <a:cs typeface="Times New Roman" panose="02020603050405020304" pitchFamily="18" charset="0"/>
              </a:rPr>
              <a:t>Κύπρος  1963-1974 μέσα  από τα έγραφα της  Ερυθράς Ημισελήνου </a:t>
            </a:r>
            <a:r>
              <a:rPr lang="el-GR" sz="1200" dirty="0">
                <a:latin typeface="Times New Roman" panose="02020603050405020304" pitchFamily="18" charset="0"/>
                <a:cs typeface="Times New Roman" panose="02020603050405020304" pitchFamily="18" charset="0"/>
              </a:rPr>
              <a:t> αναφέρει την περίπτωση του ταγματάρχη </a:t>
            </a:r>
            <a:r>
              <a:rPr lang="el-GR" sz="1200" dirty="0" err="1">
                <a:latin typeface="Times New Roman" panose="02020603050405020304" pitchFamily="18" charset="0"/>
                <a:cs typeface="Times New Roman" panose="02020603050405020304" pitchFamily="18" charset="0"/>
              </a:rPr>
              <a:t>Nihat</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Ilhan</a:t>
            </a:r>
            <a:r>
              <a:rPr lang="el-GR" sz="1200" dirty="0">
                <a:latin typeface="Times New Roman" panose="02020603050405020304" pitchFamily="18" charset="0"/>
                <a:cs typeface="Times New Roman" panose="02020603050405020304" pitchFamily="18" charset="0"/>
              </a:rPr>
              <a:t>, ο οποίος οδήγησε  λεωφορείο για να μεταφέρει το προσωπικό του νοσοκομείου και τα χειρουργικά εργαλεία από το </a:t>
            </a:r>
            <a:r>
              <a:rPr lang="el-GR" sz="1200" dirty="0" err="1">
                <a:latin typeface="Times New Roman" panose="02020603050405020304" pitchFamily="18" charset="0"/>
                <a:cs typeface="Times New Roman" panose="02020603050405020304" pitchFamily="18" charset="0"/>
              </a:rPr>
              <a:t>Καϊμακλί</a:t>
            </a:r>
            <a:r>
              <a:rPr lang="el-GR" sz="1200" dirty="0">
                <a:latin typeface="Times New Roman" panose="02020603050405020304" pitchFamily="18" charset="0"/>
                <a:cs typeface="Times New Roman" panose="02020603050405020304" pitchFamily="18" charset="0"/>
              </a:rPr>
              <a:t>  στο  </a:t>
            </a:r>
            <a:r>
              <a:rPr lang="tr-TR" sz="1200" dirty="0">
                <a:latin typeface="Times New Roman" panose="02020603050405020304" pitchFamily="18" charset="0"/>
                <a:cs typeface="Times New Roman" panose="02020603050405020304" pitchFamily="18" charset="0"/>
              </a:rPr>
              <a:t>Gönyeli</a:t>
            </a:r>
            <a:r>
              <a:rPr lang="el-GR" sz="1200" dirty="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K</a:t>
            </a:r>
            <a:r>
              <a:rPr lang="el-GR" sz="1200" dirty="0" err="1">
                <a:latin typeface="Times New Roman" panose="02020603050405020304" pitchFamily="18" charset="0"/>
                <a:cs typeface="Times New Roman" panose="02020603050405020304" pitchFamily="18" charset="0"/>
              </a:rPr>
              <a:t>ιόνελι</a:t>
            </a:r>
            <a:r>
              <a:rPr lang="el-GR" sz="1200" dirty="0">
                <a:latin typeface="Times New Roman" panose="02020603050405020304" pitchFamily="18" charset="0"/>
                <a:cs typeface="Times New Roman" panose="02020603050405020304" pitchFamily="18" charset="0"/>
              </a:rPr>
              <a:t>, και συγκεκριμένα στο σχολείο του χωριού,   το οποίο είχε μετατραπεί σε νοσοκομείο, και στην  περίπτωση  μιας Τουρκοκύπριας νοσοκόμας, η οποία μετέφερε στην πλάτη της έναν τραυματία από το </a:t>
            </a:r>
            <a:r>
              <a:rPr lang="el-GR" sz="1200" dirty="0" err="1">
                <a:latin typeface="Times New Roman" panose="02020603050405020304" pitchFamily="18" charset="0"/>
                <a:cs typeface="Times New Roman" panose="02020603050405020304" pitchFamily="18" charset="0"/>
              </a:rPr>
              <a:t>Καϊμακλί</a:t>
            </a:r>
            <a:r>
              <a:rPr lang="el-GR" sz="1200" dirty="0">
                <a:latin typeface="Times New Roman" panose="02020603050405020304" pitchFamily="18" charset="0"/>
                <a:cs typeface="Times New Roman" panose="02020603050405020304" pitchFamily="18" charset="0"/>
              </a:rPr>
              <a:t> στο </a:t>
            </a:r>
            <a:r>
              <a:rPr lang="tr-TR" sz="1200" dirty="0">
                <a:latin typeface="Times New Roman" panose="02020603050405020304" pitchFamily="18" charset="0"/>
                <a:cs typeface="Times New Roman" panose="02020603050405020304" pitchFamily="18" charset="0"/>
              </a:rPr>
              <a:t>Gönyeli</a:t>
            </a:r>
            <a:r>
              <a:rPr lang="el-GR" sz="1200" dirty="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K</a:t>
            </a:r>
            <a:r>
              <a:rPr lang="el-GR" sz="1200" dirty="0">
                <a:latin typeface="Times New Roman" panose="02020603050405020304" pitchFamily="18" charset="0"/>
                <a:cs typeface="Times New Roman" panose="02020603050405020304" pitchFamily="18" charset="0"/>
              </a:rPr>
              <a:t>ιόνελι.³</a:t>
            </a: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Σε</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φύλλο</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της</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εφημερίδας </a:t>
            </a:r>
            <a:r>
              <a:rPr lang="tr-TR" sz="1200" i="1" dirty="0">
                <a:latin typeface="Times New Roman" panose="02020603050405020304" pitchFamily="18" charset="0"/>
                <a:cs typeface="Times New Roman" panose="02020603050405020304" pitchFamily="18" charset="0"/>
              </a:rPr>
              <a:t>Bozkurt</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γίνεται αναφορά  στη  μεταφορά  με απορριμματοφόρο  σε άγνωστο σημείο  σορών  Τουρκοκυπρίων   από  την </a:t>
            </a:r>
            <a:r>
              <a:rPr lang="el-GR" sz="1200" dirty="0" err="1">
                <a:latin typeface="Times New Roman" panose="02020603050405020304" pitchFamily="18" charset="0"/>
                <a:cs typeface="Times New Roman" panose="02020603050405020304" pitchFamily="18" charset="0"/>
              </a:rPr>
              <a:t>Ομορφίτα</a:t>
            </a:r>
            <a:r>
              <a:rPr lang="el-GR" sz="1200" dirty="0">
                <a:latin typeface="Times New Roman" panose="02020603050405020304" pitchFamily="18" charset="0"/>
                <a:cs typeface="Times New Roman" panose="02020603050405020304" pitchFamily="18" charset="0"/>
              </a:rPr>
              <a:t>,  στη  δολοφονία  με αποκεφαλισμό του  ιμάμη  της </a:t>
            </a:r>
            <a:r>
              <a:rPr lang="el-GR" sz="1200" dirty="0" err="1">
                <a:latin typeface="Times New Roman" panose="02020603050405020304" pitchFamily="18" charset="0"/>
                <a:cs typeface="Times New Roman" panose="02020603050405020304" pitchFamily="18" charset="0"/>
              </a:rPr>
              <a:t>Ομορφίτας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Hüseyin</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İ</a:t>
            </a:r>
            <a:r>
              <a:rPr lang="el-GR" sz="1200" dirty="0" err="1">
                <a:latin typeface="Times New Roman" panose="02020603050405020304" pitchFamily="18" charset="0"/>
                <a:cs typeface="Times New Roman" panose="02020603050405020304" pitchFamily="18" charset="0"/>
              </a:rPr>
              <a:t>ğneci</a:t>
            </a:r>
            <a:r>
              <a:rPr lang="el-GR" sz="1200" dirty="0">
                <a:latin typeface="Times New Roman" panose="02020603050405020304" pitchFamily="18" charset="0"/>
                <a:cs typeface="Times New Roman" panose="02020603050405020304" pitchFamily="18" charset="0"/>
              </a:rPr>
              <a:t> και του  παραπληγικού  17χρονου  γιού του.</a:t>
            </a: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 Στις 2  Ιανουαρίου  1964  ο  </a:t>
            </a:r>
            <a:r>
              <a:rPr lang="tr-TR" sz="1200" dirty="0">
                <a:latin typeface="Times New Roman" panose="02020603050405020304" pitchFamily="18" charset="0"/>
                <a:cs typeface="Times New Roman" panose="02020603050405020304" pitchFamily="18" charset="0"/>
              </a:rPr>
              <a:t>Fazıl Küçük  </a:t>
            </a:r>
            <a:r>
              <a:rPr lang="el-GR" sz="1200" dirty="0">
                <a:latin typeface="Times New Roman" panose="02020603050405020304" pitchFamily="18" charset="0"/>
                <a:cs typeface="Times New Roman" panose="02020603050405020304" pitchFamily="18" charset="0"/>
              </a:rPr>
              <a:t> ανακοινώνει ότι εντοπίστηκαν στην </a:t>
            </a:r>
            <a:r>
              <a:rPr lang="el-GR" sz="1200" dirty="0" err="1">
                <a:latin typeface="Times New Roman" panose="02020603050405020304" pitchFamily="18" charset="0"/>
                <a:cs typeface="Times New Roman" panose="02020603050405020304" pitchFamily="18" charset="0"/>
              </a:rPr>
              <a:t>Ομορφίτα</a:t>
            </a:r>
            <a:r>
              <a:rPr lang="el-GR" sz="1200" dirty="0">
                <a:latin typeface="Times New Roman" panose="02020603050405020304" pitchFamily="18" charset="0"/>
                <a:cs typeface="Times New Roman" panose="02020603050405020304" pitchFamily="18" charset="0"/>
              </a:rPr>
              <a:t> κάτω από τα ερείπια  τα πτώματα ακόμα  δύο  Τουρκοκυπρίων. </a:t>
            </a: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Τον Απρίλιο  του 1964 καταγράφεται στον τύπο η  δολοφονική  επίθεση  στον </a:t>
            </a:r>
            <a:r>
              <a:rPr lang="el-GR" sz="1200" dirty="0" err="1">
                <a:latin typeface="Times New Roman" panose="02020603050405020304" pitchFamily="18" charset="0"/>
                <a:cs typeface="Times New Roman" panose="02020603050405020304" pitchFamily="18" charset="0"/>
              </a:rPr>
              <a:t>Ahmet</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Haşan</a:t>
            </a:r>
            <a:r>
              <a:rPr lang="el-GR" sz="1200" dirty="0">
                <a:latin typeface="Times New Roman" panose="02020603050405020304" pitchFamily="18" charset="0"/>
                <a:cs typeface="Times New Roman" panose="02020603050405020304" pitchFamily="18" charset="0"/>
              </a:rPr>
              <a:t>, στον 7χρονο  </a:t>
            </a:r>
            <a:r>
              <a:rPr lang="tr-TR" sz="1200" dirty="0">
                <a:latin typeface="Times New Roman" panose="02020603050405020304" pitchFamily="18" charset="0"/>
                <a:cs typeface="Times New Roman" panose="02020603050405020304" pitchFamily="18" charset="0"/>
              </a:rPr>
              <a:t>Ali Salih </a:t>
            </a:r>
            <a:r>
              <a:rPr lang="el-GR" sz="1200" dirty="0">
                <a:latin typeface="Times New Roman" panose="02020603050405020304" pitchFamily="18" charset="0"/>
                <a:cs typeface="Times New Roman" panose="02020603050405020304" pitchFamily="18" charset="0"/>
              </a:rPr>
              <a:t>και  στον 53χρονο  </a:t>
            </a:r>
            <a:r>
              <a:rPr lang="el-GR" sz="1200" dirty="0" err="1">
                <a:latin typeface="Times New Roman" panose="02020603050405020304" pitchFamily="18" charset="0"/>
                <a:cs typeface="Times New Roman" panose="02020603050405020304" pitchFamily="18" charset="0"/>
              </a:rPr>
              <a:t>Haşan</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İbrahim</a:t>
            </a:r>
            <a:r>
              <a:rPr lang="el-GR" sz="1200" dirty="0">
                <a:latin typeface="Times New Roman" panose="02020603050405020304" pitchFamily="18" charset="0"/>
                <a:cs typeface="Times New Roman" panose="02020603050405020304" pitchFamily="18" charset="0"/>
              </a:rPr>
              <a:t>. Ο πρώτος  περνούσε από την </a:t>
            </a:r>
            <a:r>
              <a:rPr lang="el-GR" sz="1200" dirty="0" err="1">
                <a:latin typeface="Times New Roman" panose="02020603050405020304" pitchFamily="18" charset="0"/>
                <a:cs typeface="Times New Roman" panose="02020603050405020304" pitchFamily="18" charset="0"/>
              </a:rPr>
              <a:t>Ομορφίτα</a:t>
            </a:r>
            <a:r>
              <a:rPr lang="el-GR" sz="1200" dirty="0">
                <a:latin typeface="Times New Roman" panose="02020603050405020304" pitchFamily="18" charset="0"/>
                <a:cs typeface="Times New Roman" panose="02020603050405020304" pitchFamily="18" charset="0"/>
              </a:rPr>
              <a:t>  με τη μοτοσικλέτα του, ο δεύτερος έπαιζε στην αυλή  του σπιτιού του και  ο τρίτος τάιζε  τα ζώα του. Η περίπτωση  του </a:t>
            </a:r>
            <a:r>
              <a:rPr lang="tr-TR" sz="1200" dirty="0">
                <a:latin typeface="Times New Roman" panose="02020603050405020304" pitchFamily="18" charset="0"/>
                <a:cs typeface="Times New Roman" panose="02020603050405020304" pitchFamily="18" charset="0"/>
              </a:rPr>
              <a:t>Ali Salih </a:t>
            </a:r>
            <a:r>
              <a:rPr lang="el-GR" sz="1200" dirty="0">
                <a:latin typeface="Times New Roman" panose="02020603050405020304" pitchFamily="18" charset="0"/>
                <a:cs typeface="Times New Roman" panose="02020603050405020304" pitchFamily="18" charset="0"/>
              </a:rPr>
              <a:t>θυμίζει  την περίπτωση του  16χρονου Γεώργιου Ψαρά.⁴</a:t>
            </a:r>
          </a:p>
          <a:p>
            <a:pPr algn="just"/>
            <a:endParaRPr lang="el-GR" sz="1200" dirty="0">
              <a:latin typeface="Times New Roman" panose="02020603050405020304" pitchFamily="18" charset="0"/>
              <a:cs typeface="Times New Roman" panose="02020603050405020304" pitchFamily="18" charset="0"/>
            </a:endParaRPr>
          </a:p>
          <a:p>
            <a:pPr algn="just"/>
            <a:r>
              <a:rPr lang="el-GR" sz="1200" b="1" dirty="0">
                <a:latin typeface="Times New Roman" panose="02020603050405020304" pitchFamily="18" charset="0"/>
                <a:cs typeface="Times New Roman" panose="02020603050405020304" pitchFamily="18" charset="0"/>
              </a:rPr>
              <a:t>Στον ελληνοκυπριακό λόγο  η «τουρκική ανταρσία» συνδέεται άρρηκτα με το  «εγκληματικό όργιο» :</a:t>
            </a:r>
          </a:p>
          <a:p>
            <a:pPr algn="just"/>
            <a:endParaRPr lang="el-GR" sz="1200" dirty="0">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Εφημερίδα </a:t>
            </a:r>
            <a:r>
              <a:rPr lang="el-GR" sz="1000" i="1" dirty="0">
                <a:latin typeface="Times New Roman" panose="02020603050405020304" pitchFamily="18" charset="0"/>
                <a:cs typeface="Times New Roman" panose="02020603050405020304" pitchFamily="18" charset="0"/>
              </a:rPr>
              <a:t>Ελευθερία</a:t>
            </a:r>
            <a:r>
              <a:rPr lang="el-GR" sz="1000" dirty="0">
                <a:latin typeface="Times New Roman" panose="02020603050405020304" pitchFamily="18" charset="0"/>
                <a:cs typeface="Times New Roman" panose="02020603050405020304" pitchFamily="18" charset="0"/>
              </a:rPr>
              <a:t>, «ΕΝ∆ΕΚΑΕΤΙΣ ΝΕΑΝΙΣ ΕΦΟΝΕΥΘΗ ΧΘΕΣ ΥΠΟ ΒΑΡΒΑΡΩΝ ΤΟΥΡΚΩΝ», 27  Δεκεμβρίου 1963. </a:t>
            </a:r>
          </a:p>
          <a:p>
            <a:pPr marL="171450" indent="-1714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Εφημερίδα </a:t>
            </a:r>
            <a:r>
              <a:rPr lang="el-GR" sz="1000" i="1" dirty="0">
                <a:latin typeface="Times New Roman" panose="02020603050405020304" pitchFamily="18" charset="0"/>
                <a:cs typeface="Times New Roman" panose="02020603050405020304" pitchFamily="18" charset="0"/>
              </a:rPr>
              <a:t>Η ΜΑΧΗ</a:t>
            </a:r>
            <a:r>
              <a:rPr lang="el-GR" sz="1000" dirty="0">
                <a:latin typeface="Times New Roman" panose="02020603050405020304" pitchFamily="18" charset="0"/>
                <a:cs typeface="Times New Roman" panose="02020603050405020304" pitchFamily="18" charset="0"/>
              </a:rPr>
              <a:t>, «ΕΓΚΛΗΜΑΤΙΚΟΝ ΟΡΓΙΟΝ», 28 Δεκεμβρίου 1963.</a:t>
            </a:r>
          </a:p>
          <a:p>
            <a:pPr marL="171450" indent="-1714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Εφημερίδα </a:t>
            </a:r>
            <a:r>
              <a:rPr lang="el-GR" sz="1000" i="1" dirty="0">
                <a:latin typeface="Times New Roman" panose="02020603050405020304" pitchFamily="18" charset="0"/>
                <a:cs typeface="Times New Roman" panose="02020603050405020304" pitchFamily="18" charset="0"/>
              </a:rPr>
              <a:t>Ελευθερία</a:t>
            </a:r>
            <a:r>
              <a:rPr lang="el-GR" sz="1000" dirty="0">
                <a:latin typeface="Times New Roman" panose="02020603050405020304" pitchFamily="18" charset="0"/>
                <a:cs typeface="Times New Roman" panose="02020603050405020304" pitchFamily="18" charset="0"/>
              </a:rPr>
              <a:t>,  «Ο ΤΟΥΡΚΙΚΟΣ ΜΥΘΟΣ ΠΕΡΙ ΓΕΝΟΚΤΟΝΙΑΣ», 29 Δεκεμβρίου 1963.</a:t>
            </a:r>
          </a:p>
        </p:txBody>
      </p:sp>
      <p:sp>
        <p:nvSpPr>
          <p:cNvPr id="5" name="Θέση υποσέλιδου 4">
            <a:extLst>
              <a:ext uri="{FF2B5EF4-FFF2-40B4-BE49-F238E27FC236}">
                <a16:creationId xmlns:a16="http://schemas.microsoft.com/office/drawing/2014/main" id="{201F9FFC-2EC3-AB1A-DB01-A5A21EFB6AFB}"/>
              </a:ext>
            </a:extLst>
          </p:cNvPr>
          <p:cNvSpPr>
            <a:spLocks noGrp="1"/>
          </p:cNvSpPr>
          <p:nvPr>
            <p:ph type="ftr" sz="quarter" idx="11"/>
          </p:nvPr>
        </p:nvSpPr>
        <p:spPr>
          <a:xfrm>
            <a:off x="157235" y="5062618"/>
            <a:ext cx="11573933" cy="1795382"/>
          </a:xfrm>
        </p:spPr>
        <p:txBody>
          <a:bodyPr/>
          <a:lstStyle/>
          <a:p>
            <a:pPr algn="just"/>
            <a:r>
              <a:rPr lang="el-GR" sz="1000" dirty="0">
                <a:solidFill>
                  <a:schemeClr val="tx1"/>
                </a:solidFill>
                <a:latin typeface="Times New Roman" panose="02020603050405020304" pitchFamily="18" charset="0"/>
                <a:cs typeface="Times New Roman" panose="02020603050405020304" pitchFamily="18" charset="0"/>
              </a:rPr>
              <a:t>1.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«ΤΟΥΡΚΟΙ ΚΑΤΕΚΡΕΟΥΡΓΗΣΑΝ ΤΡΕΙΣ ΒΙΟΠΑΛΑΙΣΤΑΣ ΕΡΓΑΤΑΣ ΕΙΣ ΑΡΤΟΠΟΙΕΙΟΝ ΠΑΡΑ ΤΟ ΨΥΓΕΙΟΝ», 28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2.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«Μνημόσυνο/</a:t>
            </a:r>
            <a:r>
              <a:rPr lang="en-US" sz="1000" dirty="0">
                <a:solidFill>
                  <a:schemeClr val="tx1"/>
                </a:solidFill>
                <a:latin typeface="Times New Roman" panose="02020603050405020304" pitchFamily="18" charset="0"/>
                <a:cs typeface="Times New Roman" panose="02020603050405020304" pitchFamily="18" charset="0"/>
              </a:rPr>
              <a:t>Mevlid</a:t>
            </a:r>
            <a:r>
              <a:rPr lang="el-GR" sz="1000" dirty="0">
                <a:solidFill>
                  <a:schemeClr val="tx1"/>
                </a:solidFill>
                <a:latin typeface="Times New Roman" panose="02020603050405020304" pitchFamily="18" charset="0"/>
                <a:cs typeface="Times New Roman" panose="02020603050405020304" pitchFamily="18" charset="0"/>
              </a:rPr>
              <a:t>»,  21 Δεκεμβρίου 1964. </a:t>
            </a:r>
          </a:p>
          <a:p>
            <a:pPr algn="just"/>
            <a:r>
              <a:rPr lang="el-GR" sz="1000" dirty="0">
                <a:solidFill>
                  <a:schemeClr val="tx1"/>
                </a:solidFill>
                <a:latin typeface="Times New Roman" panose="02020603050405020304" pitchFamily="18" charset="0"/>
                <a:cs typeface="Times New Roman" panose="02020603050405020304" pitchFamily="18" charset="0"/>
              </a:rPr>
              <a:t>3</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Ulvi</a:t>
            </a:r>
            <a:r>
              <a:rPr lang="tr-TR" sz="1000" dirty="0">
                <a:solidFill>
                  <a:schemeClr val="tx1"/>
                </a:solidFill>
                <a:latin typeface="Times New Roman" panose="02020603050405020304" pitchFamily="18" charset="0"/>
                <a:cs typeface="Times New Roman" panose="02020603050405020304" pitchFamily="18" charset="0"/>
              </a:rPr>
              <a:t> Keser, </a:t>
            </a:r>
            <a:r>
              <a:rPr lang="el-GR" sz="1000" i="1" dirty="0">
                <a:solidFill>
                  <a:schemeClr val="tx1"/>
                </a:solidFill>
                <a:latin typeface="Times New Roman" panose="02020603050405020304" pitchFamily="18" charset="0"/>
                <a:cs typeface="Times New Roman" panose="02020603050405020304" pitchFamily="18" charset="0"/>
              </a:rPr>
              <a:t>KIZILAY BELGELERİ IŞIĞINDA KIBRIS 1963-1974</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 Kızılay,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 2010</a:t>
            </a:r>
            <a:r>
              <a:rPr lang="el-GR" sz="1000" dirty="0">
                <a:solidFill>
                  <a:schemeClr val="tx1"/>
                </a:solidFill>
                <a:latin typeface="Times New Roman" panose="02020603050405020304" pitchFamily="18" charset="0"/>
                <a:cs typeface="Times New Roman" panose="02020603050405020304" pitchFamily="18" charset="0"/>
              </a:rPr>
              <a:t>, σελ. 47. [Κύπρος  1963-1974 μέσα  από τα έγραφα της  Ερυθράς Ημισελήνου]</a:t>
            </a:r>
            <a:endParaRPr lang="en-US" sz="1000" dirty="0">
              <a:solidFill>
                <a:schemeClr val="tx1"/>
              </a:solidFill>
              <a:latin typeface="Times New Roman" panose="02020603050405020304" pitchFamily="18" charset="0"/>
              <a:cs typeface="Times New Roman" panose="02020603050405020304" pitchFamily="18" charset="0"/>
            </a:endParaRPr>
          </a:p>
          <a:p>
            <a:pPr algn="just"/>
            <a:r>
              <a:rPr lang="el-GR" sz="1000" dirty="0">
                <a:solidFill>
                  <a:schemeClr val="tx1"/>
                </a:solidFill>
                <a:latin typeface="Times New Roman" panose="02020603050405020304" pitchFamily="18" charset="0"/>
                <a:cs typeface="Times New Roman" panose="02020603050405020304" pitchFamily="18" charset="0"/>
              </a:rPr>
              <a:t>4</a:t>
            </a:r>
            <a:r>
              <a:rPr lang="en-US" sz="1000" dirty="0">
                <a:solidFill>
                  <a:schemeClr val="tx1"/>
                </a:solidFill>
                <a:latin typeface="Times New Roman" panose="02020603050405020304" pitchFamily="18" charset="0"/>
                <a:cs typeface="Times New Roman" panose="02020603050405020304" pitchFamily="18" charset="0"/>
              </a:rPr>
              <a:t>.</a:t>
            </a:r>
            <a:r>
              <a:rPr lang="el-GR" sz="1000" dirty="0">
                <a:solidFill>
                  <a:schemeClr val="tx1"/>
                </a:solidFill>
                <a:latin typeface="Times New Roman" panose="02020603050405020304" pitchFamily="18" charset="0"/>
                <a:cs typeface="Times New Roman" panose="02020603050405020304" pitchFamily="18" charset="0"/>
              </a:rPr>
              <a:t>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Rum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Çetecilerin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Kaymaklıdaki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Vahşetleri</a:t>
            </a:r>
            <a:r>
              <a:rPr lang="el-GR" sz="1000" dirty="0">
                <a:solidFill>
                  <a:schemeClr val="tx1"/>
                </a:solidFill>
                <a:latin typeface="Times New Roman" panose="02020603050405020304" pitchFamily="18" charset="0"/>
                <a:cs typeface="Times New Roman" panose="02020603050405020304" pitchFamily="18" charset="0"/>
              </a:rPr>
              <a:t> de </a:t>
            </a:r>
            <a:r>
              <a:rPr lang="el-GR" sz="1000" dirty="0" err="1">
                <a:solidFill>
                  <a:schemeClr val="tx1"/>
                </a:solidFill>
                <a:latin typeface="Times New Roman" panose="02020603050405020304" pitchFamily="18" charset="0"/>
                <a:cs typeface="Times New Roman" panose="02020603050405020304" pitchFamily="18" charset="0"/>
              </a:rPr>
              <a:t>Meydana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Çıkıyor</a:t>
            </a:r>
            <a:r>
              <a:rPr lang="el-GR" sz="1000" dirty="0">
                <a:solidFill>
                  <a:schemeClr val="tx1"/>
                </a:solidFill>
                <a:latin typeface="Times New Roman" panose="02020603050405020304" pitchFamily="18" charset="0"/>
                <a:cs typeface="Times New Roman" panose="02020603050405020304" pitchFamily="18" charset="0"/>
              </a:rPr>
              <a:t> 100’lük </a:t>
            </a:r>
            <a:r>
              <a:rPr lang="el-GR" sz="1000" dirty="0" err="1">
                <a:solidFill>
                  <a:schemeClr val="tx1"/>
                </a:solidFill>
                <a:latin typeface="Times New Roman" panose="02020603050405020304" pitchFamily="18" charset="0"/>
                <a:cs typeface="Times New Roman" panose="02020603050405020304" pitchFamily="18" charset="0"/>
              </a:rPr>
              <a:t>İmam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ile</a:t>
            </a:r>
            <a:r>
              <a:rPr lang="el-GR" sz="1000" dirty="0">
                <a:solidFill>
                  <a:schemeClr val="tx1"/>
                </a:solidFill>
                <a:latin typeface="Times New Roman" panose="02020603050405020304" pitchFamily="18" charset="0"/>
                <a:cs typeface="Times New Roman" panose="02020603050405020304" pitchFamily="18" charset="0"/>
              </a:rPr>
              <a:t> 17 </a:t>
            </a:r>
            <a:r>
              <a:rPr lang="el-GR" sz="1000" dirty="0" err="1">
                <a:solidFill>
                  <a:schemeClr val="tx1"/>
                </a:solidFill>
                <a:latin typeface="Times New Roman" panose="02020603050405020304" pitchFamily="18" charset="0"/>
                <a:cs typeface="Times New Roman" panose="02020603050405020304" pitchFamily="18" charset="0"/>
              </a:rPr>
              <a:t>Yaşındaki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Kötürüm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Oğlunun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Kafaları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Kesilerek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Öldürüldü</a:t>
            </a:r>
            <a:r>
              <a:rPr lang="el-GR" sz="1000" dirty="0">
                <a:solidFill>
                  <a:schemeClr val="tx1"/>
                </a:solidFill>
                <a:latin typeface="Times New Roman" panose="02020603050405020304" pitchFamily="18" charset="0"/>
                <a:cs typeface="Times New Roman" panose="02020603050405020304" pitchFamily="18" charset="0"/>
              </a:rPr>
              <a:t>»,  2 Ιανουαρίου  1964.  </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Gazeteciler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Kaymaklıyı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Gezdi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Evlerin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Yüzde</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Doksanı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Yağma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Edildi</a:t>
            </a:r>
            <a:r>
              <a:rPr lang="el-GR" sz="1000" dirty="0">
                <a:solidFill>
                  <a:schemeClr val="tx1"/>
                </a:solidFill>
                <a:latin typeface="Times New Roman" panose="02020603050405020304" pitchFamily="18" charset="0"/>
                <a:cs typeface="Times New Roman" panose="02020603050405020304" pitchFamily="18" charset="0"/>
              </a:rPr>
              <a:t>», 2 Ιανουαρίου  1964.   [Οι  δημοσιογράφοι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 Το  90%  των σπιτιών υπέστη  λεηλασία]</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Dün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Kaymaklıda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yanmış</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iki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ceset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bulundu</a:t>
            </a:r>
            <a:r>
              <a:rPr lang="el-GR" sz="1000" dirty="0">
                <a:solidFill>
                  <a:schemeClr val="tx1"/>
                </a:solidFill>
                <a:latin typeface="Times New Roman" panose="02020603050405020304" pitchFamily="18" charset="0"/>
                <a:cs typeface="Times New Roman" panose="02020603050405020304" pitchFamily="18" charset="0"/>
              </a:rPr>
              <a:t>», 3 Ιανουαρίου  1964.[Δύο απανθρακωμένα πτώματα βρέθηκαν χθες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«LEFKOŞANIN MUHTELİF BÖLGELERİNDE RUM TEDHİŞÇİLER </a:t>
            </a:r>
            <a:r>
              <a:rPr lang="en-US"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TÜRKLERİ ARKADAN VURMAKTA DEVAM ETTİLER»,  25 </a:t>
            </a:r>
            <a:r>
              <a:rPr lang="el-GR" sz="1000" dirty="0">
                <a:solidFill>
                  <a:schemeClr val="tx1"/>
                </a:solidFill>
                <a:latin typeface="Times New Roman" panose="02020603050405020304" pitchFamily="18" charset="0"/>
                <a:cs typeface="Times New Roman" panose="02020603050405020304" pitchFamily="18" charset="0"/>
              </a:rPr>
              <a:t>Απριλίου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[Ελληνοκύπριοι  τρομοκράτες συνεχίζουν να χτυπούν πισώπλατα Τουρκοκυπρίους σε διάφορα μέρη της Λευκωσίας]    </a:t>
            </a:r>
          </a:p>
          <a:p>
            <a:pPr algn="just"/>
            <a:r>
              <a:rPr lang="el-GR" sz="1000" dirty="0">
                <a:solidFill>
                  <a:schemeClr val="tx1"/>
                </a:solidFill>
                <a:latin typeface="Times New Roman" panose="02020603050405020304" pitchFamily="18" charset="0"/>
                <a:cs typeface="Times New Roman" panose="02020603050405020304" pitchFamily="18" charset="0"/>
              </a:rPr>
              <a:t>Έχασε τη ζωή  του όταν </a:t>
            </a:r>
            <a:r>
              <a:rPr lang="el-GR" sz="1000" dirty="0" err="1">
                <a:solidFill>
                  <a:schemeClr val="tx1"/>
                </a:solidFill>
                <a:latin typeface="Times New Roman" panose="02020603050405020304" pitchFamily="18" charset="0"/>
                <a:cs typeface="Times New Roman" panose="02020603050405020304" pitchFamily="18" charset="0"/>
              </a:rPr>
              <a:t>πυροβολήθηκε</a:t>
            </a:r>
            <a:r>
              <a:rPr lang="el-GR" sz="1000" dirty="0">
                <a:solidFill>
                  <a:schemeClr val="tx1"/>
                </a:solidFill>
                <a:latin typeface="Times New Roman" panose="02020603050405020304" pitchFamily="18" charset="0"/>
                <a:cs typeface="Times New Roman" panose="02020603050405020304" pitchFamily="18" charset="0"/>
              </a:rPr>
              <a:t>  από Τουρκοκύπριο στις 23 Δεκεμβρίου  1963,  έξω  από την οικία του.  Ο Γ. Ψαράς παρέμεινε  νεκρός στην  αυλή  του σπιτιού  περισσότερο  από 48  ώρες, αφού ο  φόβος  τυχόν  πυροβολισμών από τα  γύρω  τουρκοκυπριακά σπίτια καθήλωσαν  την οικογένεια  εντός  της  οικίας.  Βλ. 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 80, 267.</a:t>
            </a:r>
            <a:endParaRPr lang="tr-TR" sz="1000" dirty="0">
              <a:solidFill>
                <a:schemeClr val="tx1"/>
              </a:solidFill>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B327797B-C12E-CAF3-8F2D-09063BF468F2}"/>
              </a:ext>
            </a:extLst>
          </p:cNvPr>
          <p:cNvSpPr>
            <a:spLocks noGrp="1"/>
          </p:cNvSpPr>
          <p:nvPr>
            <p:ph type="sldNum" sz="quarter" idx="12"/>
          </p:nvPr>
        </p:nvSpPr>
        <p:spPr>
          <a:xfrm>
            <a:off x="11731169" y="6412572"/>
            <a:ext cx="457200" cy="364218"/>
          </a:xfrm>
        </p:spPr>
        <p:txBody>
          <a:bodyPr/>
          <a:lstStyle/>
          <a:p>
            <a:fld id="{1B8CE1AA-CF21-4938-812F-0237CDF6332C}" type="slidenum">
              <a:rPr lang="el-GR" smtClean="0"/>
              <a:t>18</a:t>
            </a:fld>
            <a:endParaRPr lang="el-GR" dirty="0"/>
          </a:p>
        </p:txBody>
      </p:sp>
      <p:sp>
        <p:nvSpPr>
          <p:cNvPr id="2" name="Ορθογώνιο: Στρογγύλεμα γωνιών 1">
            <a:extLst>
              <a:ext uri="{FF2B5EF4-FFF2-40B4-BE49-F238E27FC236}">
                <a16:creationId xmlns:a16="http://schemas.microsoft.com/office/drawing/2014/main" id="{6E891B08-2196-4F18-4641-6D5C277FD101}"/>
              </a:ext>
            </a:extLst>
          </p:cNvPr>
          <p:cNvSpPr/>
          <p:nvPr/>
        </p:nvSpPr>
        <p:spPr>
          <a:xfrm>
            <a:off x="157237" y="81210"/>
            <a:ext cx="11573933" cy="836431"/>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Tree>
    <p:extLst>
      <p:ext uri="{BB962C8B-B14F-4D97-AF65-F5344CB8AC3E}">
        <p14:creationId xmlns:p14="http://schemas.microsoft.com/office/powerpoint/2010/main" val="2444749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D9289-21E7-7854-E770-258D31E37C9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E34CB24-22E4-8986-A2EC-E0CFE7A99F61}"/>
              </a:ext>
            </a:extLst>
          </p:cNvPr>
          <p:cNvSpPr txBox="1"/>
          <p:nvPr/>
        </p:nvSpPr>
        <p:spPr>
          <a:xfrm>
            <a:off x="211862" y="746890"/>
            <a:ext cx="11654971" cy="2421176"/>
          </a:xfrm>
          <a:prstGeom prst="rect">
            <a:avLst/>
          </a:prstGeom>
          <a:noFill/>
        </p:spPr>
        <p:txBody>
          <a:bodyPr wrap="square">
            <a:spAutoFit/>
          </a:bodyPr>
          <a:lstStyle/>
          <a:p>
            <a:pPr algn="just">
              <a:lnSpc>
                <a:spcPct val="150000"/>
              </a:lnSpc>
              <a:spcAft>
                <a:spcPts val="800"/>
              </a:spcAft>
              <a:buNone/>
            </a:pP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ΙΙΙ.Ι</a:t>
            </a:r>
            <a:r>
              <a:rPr lang="tr-T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 </a:t>
            </a: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Η αφήγηση  του δράματος  της προσφυγιάς  &amp; των  θυλάκων</a:t>
            </a:r>
            <a:r>
              <a:rPr lang="el-GR"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r">
              <a:lnSpc>
                <a:spcPct val="150000"/>
              </a:lnSpc>
              <a:spcAft>
                <a:spcPts val="800"/>
              </a:spcAft>
              <a:buNone/>
            </a:pP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«Είμαστε  οι άνθρωποι  οι οποίοι πεθαίνουμε κάθε  μέρα» «</a:t>
            </a:r>
            <a:r>
              <a:rPr lang="tr-TR" sz="1400" dirty="0">
                <a:effectLst/>
                <a:latin typeface="Times New Roman" panose="02020603050405020304" pitchFamily="18" charset="0"/>
                <a:ea typeface="Times New Roman" panose="02020603050405020304" pitchFamily="18" charset="0"/>
                <a:cs typeface="Times New Roman" panose="02020603050405020304" pitchFamily="18" charset="0"/>
              </a:rPr>
              <a:t>Biz hergün  ölen  insanlarız</a:t>
            </a:r>
            <a:r>
              <a:rPr lang="el-GR" sz="1400" dirty="0">
                <a:effectLst/>
                <a:latin typeface="Times New Roman" panose="02020603050405020304" pitchFamily="18" charset="0"/>
                <a:ea typeface="Times New Roman" panose="02020603050405020304" pitchFamily="18" charset="0"/>
                <a:cs typeface="Times New Roman" panose="02020603050405020304" pitchFamily="18" charset="0"/>
              </a:rPr>
              <a:t>»¹</a:t>
            </a:r>
          </a:p>
          <a:p>
            <a:pPr algn="just">
              <a:buNone/>
            </a:pPr>
            <a:r>
              <a:rPr lang="el-GR" sz="1400" dirty="0">
                <a:latin typeface="Times New Roman" panose="02020603050405020304" pitchFamily="18" charset="0"/>
                <a:ea typeface="Times New Roman" panose="02020603050405020304" pitchFamily="18" charset="0"/>
                <a:cs typeface="Times New Roman" panose="02020603050405020304" pitchFamily="18" charset="0"/>
              </a:rPr>
              <a:t>                                               [..] τραγωδία,  πρόσφυγες, αγνοούμενοι:  αυτές οι λέξεις ήταν άρρηκτα συνυφασμένες με το 1974. Για τους Τουρκοκύπριους τα πράγματα ήταν διαφορετικά. Πόλεμος, καταστροφή, τραγωδία, πρόσφυγες, αγνοούμενοι : όλα ξεκίνησαν το 1963.²</a:t>
            </a:r>
            <a:endParaRPr lang="el-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buNone/>
            </a:pPr>
            <a:endParaRPr lang="el-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l-GR" altLang="el-GR" sz="1600" b="1" dirty="0">
                <a:latin typeface="Times New Roman" panose="02020603050405020304" pitchFamily="18" charset="0"/>
                <a:ea typeface="Times New Roman" panose="02020603050405020304" pitchFamily="18" charset="0"/>
                <a:cs typeface="Times New Roman" panose="02020603050405020304" pitchFamily="18" charset="0"/>
              </a:rPr>
              <a:t>Στις αναφορές  του Γενικού Γραμματέα  των Ηνωμένων Εθνών  </a:t>
            </a:r>
          </a:p>
          <a:p>
            <a:pPr eaLnBrk="0" fontAlgn="base" hangingPunct="0">
              <a:spcBef>
                <a:spcPct val="0"/>
              </a:spcBef>
              <a:spcAft>
                <a:spcPct val="0"/>
              </a:spcAft>
            </a:pPr>
            <a:endParaRPr lang="el-GR" altLang="el-GR" sz="1600" b="1" dirty="0">
              <a:latin typeface="Times New Roman" panose="02020603050405020304" pitchFamily="18" charset="0"/>
              <a:ea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l-GR" altLang="el-GR" sz="1600" b="1" dirty="0">
                <a:latin typeface="Times New Roman" panose="02020603050405020304" pitchFamily="18" charset="0"/>
                <a:ea typeface="Times New Roman" panose="02020603050405020304" pitchFamily="18" charset="0"/>
                <a:cs typeface="Times New Roman" panose="02020603050405020304" pitchFamily="18" charset="0"/>
              </a:rPr>
              <a:t>15 Ιουνίου  1964³ :</a:t>
            </a:r>
            <a:endParaRPr lang="en-US" altLang="el-GR" sz="1600" b="1" dirty="0">
              <a:latin typeface="Times New Roman" panose="02020603050405020304" pitchFamily="18" charset="0"/>
              <a:cs typeface="Times New Roman" panose="02020603050405020304" pitchFamily="18" charset="0"/>
            </a:endParaRPr>
          </a:p>
        </p:txBody>
      </p:sp>
      <p:sp>
        <p:nvSpPr>
          <p:cNvPr id="5" name="Θέση υποσέλιδου 4">
            <a:extLst>
              <a:ext uri="{FF2B5EF4-FFF2-40B4-BE49-F238E27FC236}">
                <a16:creationId xmlns:a16="http://schemas.microsoft.com/office/drawing/2014/main" id="{099D0279-7B22-7188-1C49-CAA7BCFAE167}"/>
              </a:ext>
            </a:extLst>
          </p:cNvPr>
          <p:cNvSpPr>
            <a:spLocks noGrp="1"/>
          </p:cNvSpPr>
          <p:nvPr>
            <p:ph type="ftr" sz="quarter" idx="11"/>
          </p:nvPr>
        </p:nvSpPr>
        <p:spPr>
          <a:xfrm>
            <a:off x="264472" y="5936513"/>
            <a:ext cx="11468705" cy="732915"/>
          </a:xfrm>
        </p:spPr>
        <p:txBody>
          <a:bodyPr/>
          <a:lstStyle/>
          <a:p>
            <a:pPr algn="l"/>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 Δήλωση ενός Τουρκοκύπριου πρόσφυγα από την </a:t>
            </a:r>
            <a:r>
              <a:rPr lang="el-GR" sz="1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Βλ. Εφημερίδα </a:t>
            </a:r>
            <a:r>
              <a:rPr lang="tr-T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«Adım adım Hamitköy», 6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Οκτωβρίου</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1964.    </a:t>
            </a:r>
            <a:endParaRPr lang="en-US"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Ακούγοντας τον Τουρκοκύπριο  </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Ahmet Bey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να μιλάει  για τον  </a:t>
            </a:r>
            <a:r>
              <a:rPr lang="el-GR" sz="1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Ταχτακαλά</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Tahtakale</a:t>
            </a:r>
            <a:r>
              <a:rPr lang="el-G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τα</a:t>
            </a:r>
            <a:r>
              <a:rPr lang="el-G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Ματωμένα  </a:t>
            </a:r>
            <a:r>
              <a:rPr lang="el-GR" sz="1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Χριστούγενα</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Kanlı Noel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του 1963 ο Ελληνοκύπριος ακαδημαϊκός Γιάννης  Παπαδάκης  συνειδητοποιεί  μια  μεγάλη αλήθεια, «τον «πόλεμο» και τους «πρόσφυγες» εγώ τους  συσχέτιζα με το 1974 Βλ</a:t>
            </a:r>
            <a:r>
              <a:rPr lang="el-GR" sz="1000" dirty="0">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Γιάννης Παπαδάκης,</a:t>
            </a:r>
            <a:r>
              <a:rPr lang="el-GR" sz="10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Η ηχώ της Νεκρής Ζώνης: οδοιπορικό στη διαιρεμένη Κύπρο</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Scripta</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Αθήνα 2009, σ. 133-134. </a:t>
            </a:r>
          </a:p>
          <a:p>
            <a:pPr algn="l"/>
            <a:r>
              <a:rPr lang="el-GR" sz="1000" dirty="0">
                <a:solidFill>
                  <a:schemeClr val="tx1"/>
                </a:solidFill>
                <a:latin typeface="Times New Roman" panose="02020603050405020304" pitchFamily="18" charset="0"/>
                <a:cs typeface="Times New Roman" panose="02020603050405020304" pitchFamily="18" charset="0"/>
              </a:rPr>
              <a:t>3. 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σελ. 207. </a:t>
            </a:r>
            <a:endPar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4</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Bir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Muhabirimiz</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Dün</a:t>
            </a:r>
            <a:r>
              <a:rPr lang="el-GR" sz="1000" dirty="0">
                <a:solidFill>
                  <a:schemeClr val="tx1"/>
                </a:solidFill>
                <a:latin typeface="Times New Roman" panose="02020603050405020304" pitchFamily="18" charset="0"/>
                <a:cs typeface="Times New Roman" panose="02020603050405020304" pitchFamily="18" charset="0"/>
              </a:rPr>
              <a:t> K. </a:t>
            </a:r>
            <a:r>
              <a:rPr lang="el-GR" sz="1000" dirty="0" err="1">
                <a:solidFill>
                  <a:schemeClr val="tx1"/>
                </a:solidFill>
                <a:latin typeface="Times New Roman" panose="02020603050405020304" pitchFamily="18" charset="0"/>
                <a:cs typeface="Times New Roman" panose="02020603050405020304" pitchFamily="18" charset="0"/>
              </a:rPr>
              <a:t>Kaymaklı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Gez</a:t>
            </a:r>
            <a:r>
              <a:rPr lang="tr-TR" sz="1000" dirty="0">
                <a:solidFill>
                  <a:schemeClr val="tx1"/>
                </a:solidFill>
                <a:latin typeface="Times New Roman" panose="02020603050405020304" pitchFamily="18" charset="0"/>
                <a:cs typeface="Times New Roman" panose="02020603050405020304" pitchFamily="18" charset="0"/>
              </a:rPr>
              <a:t>di</a:t>
            </a:r>
            <a:r>
              <a:rPr lang="el-GR" sz="1000" dirty="0">
                <a:solidFill>
                  <a:schemeClr val="tx1"/>
                </a:solidFill>
                <a:latin typeface="Times New Roman" panose="02020603050405020304" pitchFamily="18" charset="0"/>
                <a:cs typeface="Times New Roman" panose="02020603050405020304" pitchFamily="18" charset="0"/>
              </a:rPr>
              <a:t>», 5 Ιανουαρίου  1964.  [Ένας από τους δημοσιογράφους μας επισκέφθηκε χθες 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a:t>
            </a:r>
            <a:endParaRPr lang="en-US" sz="1000" dirty="0">
              <a:solidFill>
                <a:schemeClr val="tx1"/>
              </a:solidFill>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847276B4-2B33-8E08-D78F-B7B13305DD13}"/>
              </a:ext>
            </a:extLst>
          </p:cNvPr>
          <p:cNvSpPr>
            <a:spLocks noGrp="1"/>
          </p:cNvSpPr>
          <p:nvPr>
            <p:ph type="sldNum" sz="quarter" idx="12"/>
          </p:nvPr>
        </p:nvSpPr>
        <p:spPr/>
        <p:txBody>
          <a:bodyPr/>
          <a:lstStyle/>
          <a:p>
            <a:fld id="{1B8CE1AA-CF21-4938-812F-0237CDF6332C}" type="slidenum">
              <a:rPr lang="el-GR" smtClean="0"/>
              <a:t>19</a:t>
            </a:fld>
            <a:endParaRPr lang="el-GR" dirty="0"/>
          </a:p>
        </p:txBody>
      </p:sp>
      <p:graphicFrame>
        <p:nvGraphicFramePr>
          <p:cNvPr id="7" name="Πίνακας 6">
            <a:extLst>
              <a:ext uri="{FF2B5EF4-FFF2-40B4-BE49-F238E27FC236}">
                <a16:creationId xmlns:a16="http://schemas.microsoft.com/office/drawing/2014/main" id="{240C7B23-4A50-4DE8-64D2-0D0DEBA183ED}"/>
              </a:ext>
            </a:extLst>
          </p:cNvPr>
          <p:cNvGraphicFramePr>
            <a:graphicFrameLocks noGrp="1"/>
          </p:cNvGraphicFramePr>
          <p:nvPr>
            <p:extLst>
              <p:ext uri="{D42A27DB-BD31-4B8C-83A1-F6EECF244321}">
                <p14:modId xmlns:p14="http://schemas.microsoft.com/office/powerpoint/2010/main" val="1875887277"/>
              </p:ext>
            </p:extLst>
          </p:nvPr>
        </p:nvGraphicFramePr>
        <p:xfrm>
          <a:off x="264472" y="3370631"/>
          <a:ext cx="6332285" cy="853440"/>
        </p:xfrm>
        <a:graphic>
          <a:graphicData uri="http://schemas.openxmlformats.org/drawingml/2006/table">
            <a:tbl>
              <a:tblPr firstRow="1" firstCol="1" bandRow="1">
                <a:tableStyleId>{5940675A-B579-460E-94D1-54222C63F5DA}</a:tableStyleId>
              </a:tblPr>
              <a:tblGrid>
                <a:gridCol w="3330101">
                  <a:extLst>
                    <a:ext uri="{9D8B030D-6E8A-4147-A177-3AD203B41FA5}">
                      <a16:colId xmlns:a16="http://schemas.microsoft.com/office/drawing/2014/main" val="2081405096"/>
                    </a:ext>
                  </a:extLst>
                </a:gridCol>
                <a:gridCol w="3002184">
                  <a:extLst>
                    <a:ext uri="{9D8B030D-6E8A-4147-A177-3AD203B41FA5}">
                      <a16:colId xmlns:a16="http://schemas.microsoft.com/office/drawing/2014/main" val="2162616990"/>
                    </a:ext>
                  </a:extLst>
                </a:gridCol>
              </a:tblGrid>
              <a:tr h="0">
                <a:tc>
                  <a:txBody>
                    <a:bodyPr/>
                    <a:lstStyle/>
                    <a:p>
                      <a:pPr marL="179705" marR="179705" algn="just">
                        <a:buNone/>
                      </a:pPr>
                      <a:r>
                        <a:rPr lang="tr-TR" sz="1400" b="1" dirty="0">
                          <a:effectLst/>
                          <a:latin typeface="Times New Roman" panose="02020603050405020304" pitchFamily="18" charset="0"/>
                          <a:cs typeface="Times New Roman" panose="02020603050405020304" pitchFamily="18" charset="0"/>
                        </a:rPr>
                        <a:t>σπίτια </a:t>
                      </a:r>
                      <a:r>
                        <a:rPr lang="el-GR" sz="1400" b="1" dirty="0">
                          <a:effectLst/>
                          <a:latin typeface="Times New Roman" panose="02020603050405020304" pitchFamily="18" charset="0"/>
                          <a:cs typeface="Times New Roman" panose="02020603050405020304" pitchFamily="18" charset="0"/>
                        </a:rPr>
                        <a:t>που </a:t>
                      </a:r>
                      <a:r>
                        <a:rPr lang="tr-TR" sz="1400" b="1" dirty="0">
                          <a:effectLst/>
                          <a:latin typeface="Times New Roman" panose="02020603050405020304" pitchFamily="18" charset="0"/>
                          <a:cs typeface="Times New Roman" panose="02020603050405020304" pitchFamily="18" charset="0"/>
                        </a:rPr>
                        <a:t>καταστράφηκαν ολοσχερώς</a:t>
                      </a:r>
                      <a:r>
                        <a:rPr lang="el-GR" sz="1400" b="1" dirty="0">
                          <a:effectLst/>
                          <a:latin typeface="Times New Roman" panose="02020603050405020304" pitchFamily="18" charset="0"/>
                          <a:cs typeface="Times New Roman" panose="02020603050405020304" pitchFamily="18" charset="0"/>
                        </a:rPr>
                        <a:t>-</a:t>
                      </a:r>
                      <a:r>
                        <a:rPr lang="el-GR" sz="1400" b="1" dirty="0" err="1">
                          <a:effectLst/>
                          <a:latin typeface="Times New Roman" panose="02020603050405020304" pitchFamily="18" charset="0"/>
                          <a:cs typeface="Times New Roman" panose="02020603050405020304" pitchFamily="18" charset="0"/>
                        </a:rPr>
                        <a:t>Ομορφίτα</a:t>
                      </a:r>
                      <a:endParaRPr lang="el-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marL="179705" marR="179705" algn="just">
                        <a:buNone/>
                      </a:pPr>
                      <a:r>
                        <a:rPr lang="tr-TR" sz="1400" b="1" dirty="0">
                          <a:effectLst/>
                          <a:latin typeface="Times New Roman" panose="02020603050405020304" pitchFamily="18" charset="0"/>
                          <a:cs typeface="Times New Roman" panose="02020603050405020304" pitchFamily="18" charset="0"/>
                        </a:rPr>
                        <a:t>σπίτια </a:t>
                      </a:r>
                      <a:r>
                        <a:rPr lang="el-GR" sz="1400" b="1" dirty="0">
                          <a:effectLst/>
                          <a:latin typeface="Times New Roman" panose="02020603050405020304" pitchFamily="18" charset="0"/>
                          <a:cs typeface="Times New Roman" panose="02020603050405020304" pitchFamily="18" charset="0"/>
                        </a:rPr>
                        <a:t>που </a:t>
                      </a:r>
                      <a:r>
                        <a:rPr lang="tr-TR" sz="1400" b="1" dirty="0">
                          <a:effectLst/>
                          <a:latin typeface="Times New Roman" panose="02020603050405020304" pitchFamily="18" charset="0"/>
                          <a:cs typeface="Times New Roman" panose="02020603050405020304" pitchFamily="18" charset="0"/>
                        </a:rPr>
                        <a:t>καταστράφηκαν μερικώς</a:t>
                      </a:r>
                      <a:r>
                        <a:rPr lang="el-GR" sz="1400" b="1" dirty="0">
                          <a:effectLst/>
                          <a:latin typeface="Times New Roman" panose="02020603050405020304" pitchFamily="18" charset="0"/>
                          <a:cs typeface="Times New Roman" panose="02020603050405020304" pitchFamily="18" charset="0"/>
                        </a:rPr>
                        <a:t>-</a:t>
                      </a:r>
                      <a:r>
                        <a:rPr lang="el-GR" sz="1400" b="1" dirty="0" err="1">
                          <a:effectLst/>
                          <a:latin typeface="Times New Roman" panose="02020603050405020304" pitchFamily="18" charset="0"/>
                          <a:cs typeface="Times New Roman" panose="02020603050405020304" pitchFamily="18" charset="0"/>
                        </a:rPr>
                        <a:t>Ομορφίτα</a:t>
                      </a:r>
                      <a:endParaRPr lang="el-GR"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495272219"/>
                  </a:ext>
                </a:extLst>
              </a:tr>
              <a:tr h="0">
                <a:tc>
                  <a:txBody>
                    <a:bodyPr/>
                    <a:lstStyle/>
                    <a:p>
                      <a:pPr marL="179705" marR="179705">
                        <a:buNone/>
                      </a:pPr>
                      <a:r>
                        <a:rPr lang="el-GR" sz="1400" dirty="0">
                          <a:effectLst/>
                          <a:latin typeface="Times New Roman" panose="02020603050405020304" pitchFamily="18" charset="0"/>
                          <a:cs typeface="Times New Roman" panose="02020603050405020304" pitchFamily="18" charset="0"/>
                        </a:rPr>
                        <a:t> 40  (Ελληνοκυπρίων)  </a:t>
                      </a:r>
                    </a:p>
                    <a:p>
                      <a:pPr marL="179705" marR="179705">
                        <a:buNone/>
                      </a:pPr>
                      <a:r>
                        <a:rPr lang="el-GR" sz="1400" dirty="0">
                          <a:effectLst/>
                          <a:latin typeface="Times New Roman" panose="02020603050405020304" pitchFamily="18" charset="0"/>
                          <a:cs typeface="Times New Roman" panose="02020603050405020304" pitchFamily="18" charset="0"/>
                        </a:rPr>
                        <a:t>120 (Τουρκοκυπρίων)</a:t>
                      </a:r>
                      <a:endParaRPr lang="el-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179705" marR="179705">
                        <a:buNone/>
                      </a:pPr>
                      <a:r>
                        <a:rPr lang="el-GR" sz="1400" dirty="0">
                          <a:effectLst/>
                          <a:latin typeface="Times New Roman" panose="02020603050405020304" pitchFamily="18" charset="0"/>
                          <a:cs typeface="Times New Roman" panose="02020603050405020304" pitchFamily="18" charset="0"/>
                        </a:rPr>
                        <a:t>100 (Ελληνοκυπρίων)</a:t>
                      </a:r>
                    </a:p>
                    <a:p>
                      <a:pPr marL="179705" marR="179705">
                        <a:buNone/>
                      </a:pPr>
                      <a:r>
                        <a:rPr lang="el-GR" sz="1400" dirty="0">
                          <a:effectLst/>
                          <a:latin typeface="Times New Roman" panose="02020603050405020304" pitchFamily="18" charset="0"/>
                          <a:cs typeface="Times New Roman" panose="02020603050405020304" pitchFamily="18" charset="0"/>
                        </a:rPr>
                        <a:t>500 (Τουρκοκυπρίων)</a:t>
                      </a:r>
                      <a:endParaRPr lang="el-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00547843"/>
                  </a:ext>
                </a:extLst>
              </a:tr>
            </a:tbl>
          </a:graphicData>
        </a:graphic>
      </p:graphicFrame>
      <p:sp>
        <p:nvSpPr>
          <p:cNvPr id="8" name="Rectangle 1">
            <a:extLst>
              <a:ext uri="{FF2B5EF4-FFF2-40B4-BE49-F238E27FC236}">
                <a16:creationId xmlns:a16="http://schemas.microsoft.com/office/drawing/2014/main" id="{9E8558B7-4F2F-D1A1-8E66-C34170361882}"/>
              </a:ext>
            </a:extLst>
          </p:cNvPr>
          <p:cNvSpPr>
            <a:spLocks noChangeArrowheads="1"/>
          </p:cNvSpPr>
          <p:nvPr/>
        </p:nvSpPr>
        <p:spPr bwMode="auto">
          <a:xfrm>
            <a:off x="6711452" y="2407574"/>
            <a:ext cx="5268686" cy="17235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l-GR" sz="1400" b="1" dirty="0">
                <a:latin typeface="Times New Roman" panose="02020603050405020304" pitchFamily="18" charset="0"/>
                <a:cs typeface="Times New Roman" panose="02020603050405020304" pitchFamily="18" charset="0"/>
              </a:rPr>
              <a:t>Τουρκοκύπριοι δημοσιογράφοι  επισκέπτονται την  </a:t>
            </a:r>
            <a:r>
              <a:rPr lang="el-GR" sz="1400" b="1" dirty="0" err="1">
                <a:latin typeface="Times New Roman" panose="02020603050405020304" pitchFamily="18" charset="0"/>
                <a:cs typeface="Times New Roman" panose="02020603050405020304" pitchFamily="18" charset="0"/>
              </a:rPr>
              <a:t>Ομορφίτα</a:t>
            </a:r>
            <a:r>
              <a:rPr lang="el-GR" sz="1400" b="1" dirty="0">
                <a:latin typeface="Times New Roman" panose="02020603050405020304" pitchFamily="18" charset="0"/>
                <a:cs typeface="Times New Roman" panose="02020603050405020304" pitchFamily="18" charset="0"/>
              </a:rPr>
              <a:t>  - Ιανουάριος 1964</a:t>
            </a:r>
            <a:r>
              <a:rPr lang="el-GR" sz="1400" dirty="0">
                <a:latin typeface="Times New Roman" panose="02020603050405020304" pitchFamily="18" charset="0"/>
                <a:cs typeface="Times New Roman" panose="02020603050405020304" pitchFamily="18" charset="0"/>
              </a:rPr>
              <a:t>⁴</a:t>
            </a:r>
            <a:r>
              <a:rPr lang="el-GR" sz="1400" b="1"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400" dirty="0">
                <a:latin typeface="Times New Roman" panose="02020603050405020304" pitchFamily="18" charset="0"/>
                <a:cs typeface="Times New Roman" panose="02020603050405020304" pitchFamily="18" charset="0"/>
              </a:rPr>
              <a:t>Συνθήματα της Ε.Ο.Κ.Α. κάλυπταν τις  φωτογραφίες  του  </a:t>
            </a:r>
            <a:r>
              <a:rPr lang="en-US" sz="1400" dirty="0">
                <a:latin typeface="Times New Roman" panose="02020603050405020304" pitchFamily="18" charset="0"/>
                <a:cs typeface="Times New Roman" panose="02020603050405020304" pitchFamily="18" charset="0"/>
              </a:rPr>
              <a:t>Kemal</a:t>
            </a:r>
            <a:r>
              <a:rPr lang="el-GR" sz="1400" dirty="0">
                <a:latin typeface="Times New Roman" panose="02020603050405020304" pitchFamily="18" charset="0"/>
                <a:cs typeface="Times New Roman" panose="02020603050405020304" pitchFamily="18" charset="0"/>
              </a:rPr>
              <a:t>  </a:t>
            </a:r>
            <a:r>
              <a:rPr lang="tr-TR" sz="1400" dirty="0">
                <a:latin typeface="Times New Roman" panose="02020603050405020304" pitchFamily="18" charset="0"/>
                <a:cs typeface="Times New Roman" panose="02020603050405020304" pitchFamily="18" charset="0"/>
              </a:rPr>
              <a:t>Atatürk  </a:t>
            </a:r>
            <a:r>
              <a:rPr lang="el-GR" sz="1400" dirty="0">
                <a:latin typeface="Times New Roman" panose="02020603050405020304" pitchFamily="18" charset="0"/>
                <a:cs typeface="Times New Roman" panose="02020603050405020304" pitchFamily="18" charset="0"/>
              </a:rPr>
              <a:t>και του </a:t>
            </a:r>
            <a:r>
              <a:rPr lang="tr-TR" sz="1400" dirty="0">
                <a:latin typeface="Times New Roman" panose="02020603050405020304" pitchFamily="18" charset="0"/>
                <a:cs typeface="Times New Roman" panose="02020603050405020304" pitchFamily="18" charset="0"/>
              </a:rPr>
              <a:t>İ</a:t>
            </a:r>
            <a:r>
              <a:rPr lang="el-GR" sz="1400" dirty="0" err="1">
                <a:latin typeface="Times New Roman" panose="02020603050405020304" pitchFamily="18" charset="0"/>
                <a:cs typeface="Times New Roman" panose="02020603050405020304" pitchFamily="18" charset="0"/>
              </a:rPr>
              <a:t>smet</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İnönü</a:t>
            </a:r>
            <a:r>
              <a:rPr lang="el-GR" sz="1400" dirty="0">
                <a:latin typeface="Times New Roman" panose="02020603050405020304" pitchFamily="18" charset="0"/>
                <a:cs typeface="Times New Roman" panose="02020603050405020304" pitchFamily="18" charset="0"/>
              </a:rPr>
              <a:t> οι  οποίες  κοσμούσαν  τους τοίχους καφενείων και σπιτιών</a:t>
            </a:r>
          </a:p>
          <a:p>
            <a:pPr marL="285750" indent="-285750" algn="just">
              <a:buFont typeface="Wingdings" panose="05000000000000000000" pitchFamily="2" charset="2"/>
              <a:buChar char="q"/>
            </a:pPr>
            <a:r>
              <a:rPr lang="el-GR" sz="1400" dirty="0">
                <a:latin typeface="Times New Roman" panose="02020603050405020304" pitchFamily="18" charset="0"/>
                <a:cs typeface="Times New Roman" panose="02020603050405020304" pitchFamily="18" charset="0"/>
              </a:rPr>
              <a:t>Ελληνοκύπριοι είχαν  σπάσει τα τζάμια  των σπιτιών</a:t>
            </a:r>
          </a:p>
          <a:p>
            <a:pPr marL="285750" indent="-285750" algn="just">
              <a:buFont typeface="Wingdings" panose="05000000000000000000" pitchFamily="2" charset="2"/>
              <a:buChar char="q"/>
            </a:pPr>
            <a:r>
              <a:rPr lang="el-GR" sz="1400" dirty="0">
                <a:latin typeface="Times New Roman" panose="02020603050405020304" pitchFamily="18" charset="0"/>
                <a:cs typeface="Times New Roman" panose="02020603050405020304" pitchFamily="18" charset="0"/>
              </a:rPr>
              <a:t>Ελληνοκύπριοι είχαν τρυπήσει  τα  λάστιχα  των αυτοκινήτων</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800" b="0" i="0" u="none" strike="noStrike" cap="none" normalizeH="0" baseline="0" dirty="0">
              <a:ln>
                <a:noFill/>
              </a:ln>
              <a:solidFill>
                <a:schemeClr val="tx1"/>
              </a:solidFill>
              <a:effectLst/>
            </a:endParaRPr>
          </a:p>
        </p:txBody>
      </p:sp>
      <p:sp>
        <p:nvSpPr>
          <p:cNvPr id="2" name="Ορθογώνιο: Στρογγύλεμα γωνιών 1">
            <a:extLst>
              <a:ext uri="{FF2B5EF4-FFF2-40B4-BE49-F238E27FC236}">
                <a16:creationId xmlns:a16="http://schemas.microsoft.com/office/drawing/2014/main" id="{AF0205AB-951D-35CC-8F2F-F23D32F57A8A}"/>
              </a:ext>
            </a:extLst>
          </p:cNvPr>
          <p:cNvSpPr/>
          <p:nvPr/>
        </p:nvSpPr>
        <p:spPr>
          <a:xfrm>
            <a:off x="211859" y="117605"/>
            <a:ext cx="11573933" cy="665680"/>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
        <p:nvSpPr>
          <p:cNvPr id="9" name="Rectangle 1">
            <a:extLst>
              <a:ext uri="{FF2B5EF4-FFF2-40B4-BE49-F238E27FC236}">
                <a16:creationId xmlns:a16="http://schemas.microsoft.com/office/drawing/2014/main" id="{98A9619A-C20D-75FF-C329-B581958C5691}"/>
              </a:ext>
            </a:extLst>
          </p:cNvPr>
          <p:cNvSpPr>
            <a:spLocks noChangeArrowheads="1"/>
          </p:cNvSpPr>
          <p:nvPr/>
        </p:nvSpPr>
        <p:spPr bwMode="auto">
          <a:xfrm>
            <a:off x="264472" y="4630377"/>
            <a:ext cx="9874747" cy="1354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US" altLang="el-GR" dirty="0">
              <a:latin typeface="Times New Roman" panose="02020603050405020304" pitchFamily="18"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Το διάστημα Σεπτέμβριος-Οκτώβριος  1964 (30/9/1964-7/10/1964) η  εφημερίδα </a:t>
            </a:r>
            <a:r>
              <a:rPr lang="tr-TR" sz="1400" i="1" dirty="0">
                <a:latin typeface="Times New Roman" panose="02020603050405020304" pitchFamily="18" charset="0"/>
                <a:cs typeface="Times New Roman" panose="02020603050405020304" pitchFamily="18" charset="0"/>
              </a:rPr>
              <a:t>Bozkurt</a:t>
            </a:r>
            <a:r>
              <a:rPr lang="el-GR" sz="1400" dirty="0">
                <a:latin typeface="Times New Roman" panose="02020603050405020304" pitchFamily="18" charset="0"/>
                <a:cs typeface="Times New Roman" panose="02020603050405020304" pitchFamily="18" charset="0"/>
              </a:rPr>
              <a:t> εγκαινιάζει μια  νέα  στήλη με τίτλο «</a:t>
            </a:r>
            <a:r>
              <a:rPr lang="tr-TR" sz="1400" dirty="0">
                <a:latin typeface="Times New Roman" panose="02020603050405020304" pitchFamily="18" charset="0"/>
                <a:cs typeface="Times New Roman" panose="02020603050405020304" pitchFamily="18" charset="0"/>
              </a:rPr>
              <a:t>Adım Adım Hamitköy</a:t>
            </a:r>
            <a:r>
              <a:rPr lang="el-GR" sz="1400" dirty="0">
                <a:latin typeface="Times New Roman" panose="02020603050405020304" pitchFamily="18" charset="0"/>
                <a:cs typeface="Times New Roman" panose="02020603050405020304" pitchFamily="18" charset="0"/>
              </a:rPr>
              <a:t>» «Σπιθαμή προς σπιθαμή: Το χωριό </a:t>
            </a:r>
            <a:r>
              <a:rPr lang="tr-TR" sz="1400" dirty="0">
                <a:latin typeface="Times New Roman" panose="02020603050405020304" pitchFamily="18" charset="0"/>
                <a:cs typeface="Times New Roman" panose="02020603050405020304" pitchFamily="18" charset="0"/>
              </a:rPr>
              <a:t>Hamitköy</a:t>
            </a:r>
            <a:r>
              <a:rPr lang="el-GR" sz="1400" dirty="0">
                <a:latin typeface="Times New Roman" panose="02020603050405020304" pitchFamily="18" charset="0"/>
                <a:cs typeface="Times New Roman" panose="02020603050405020304" pitchFamily="18" charset="0"/>
              </a:rPr>
              <a:t>», ο  χώρος  στέγασης  των προσφύγων. Μεταξύ άλλων στον τύπο  απαντούν οι ακόλουθες αναφορές, η εξαθλίωση  και η φτώχεια  κυριαρχούν στο χωριό </a:t>
            </a:r>
            <a:r>
              <a:rPr lang="el-GR" sz="1400" dirty="0" err="1">
                <a:latin typeface="Times New Roman" panose="02020603050405020304" pitchFamily="18" charset="0"/>
                <a:cs typeface="Times New Roman" panose="02020603050405020304" pitchFamily="18" charset="0"/>
              </a:rPr>
              <a:t>Hamitköy</a:t>
            </a:r>
            <a:r>
              <a:rPr lang="el-GR" sz="1400" dirty="0">
                <a:latin typeface="Times New Roman" panose="02020603050405020304" pitchFamily="18" charset="0"/>
                <a:cs typeface="Times New Roman" panose="02020603050405020304" pitchFamily="18" charset="0"/>
              </a:rPr>
              <a:t>, ξυπόλητοι, σε μάντρες  προβάτων  και σε φθαρμένες σκηνές.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8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1731941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AFC10337-A02F-2918-F113-61E49A6B1C06}"/>
              </a:ext>
            </a:extLst>
          </p:cNvPr>
          <p:cNvSpPr/>
          <p:nvPr/>
        </p:nvSpPr>
        <p:spPr>
          <a:xfrm>
            <a:off x="364067" y="1016000"/>
            <a:ext cx="11573933" cy="592667"/>
          </a:xfrm>
          <a:prstGeom prst="roundRect">
            <a:avLst/>
          </a:prstGeom>
          <a:solidFill>
            <a:schemeClr val="bg2">
              <a:lumMod val="9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ΠΕΡΙΕΧΟΜΕΝΑ</a:t>
            </a:r>
          </a:p>
        </p:txBody>
      </p:sp>
      <p:sp>
        <p:nvSpPr>
          <p:cNvPr id="5" name="TextBox 4">
            <a:extLst>
              <a:ext uri="{FF2B5EF4-FFF2-40B4-BE49-F238E27FC236}">
                <a16:creationId xmlns:a16="http://schemas.microsoft.com/office/drawing/2014/main" id="{CF5959FD-84D5-16D4-479F-9549E5D1DF75}"/>
              </a:ext>
            </a:extLst>
          </p:cNvPr>
          <p:cNvSpPr txBox="1"/>
          <p:nvPr/>
        </p:nvSpPr>
        <p:spPr>
          <a:xfrm>
            <a:off x="872067" y="1998135"/>
            <a:ext cx="10287000" cy="3303468"/>
          </a:xfrm>
          <a:prstGeom prst="rect">
            <a:avLst/>
          </a:prstGeom>
          <a:noFill/>
          <a:ln w="57150">
            <a:solidFill>
              <a:schemeClr val="tx1"/>
            </a:solidFill>
          </a:ln>
        </p:spPr>
        <p:txBody>
          <a:bodyPr wrap="square">
            <a:spAutoFit/>
          </a:bodyPr>
          <a:lstStyle/>
          <a:p>
            <a:pPr>
              <a:spcAft>
                <a:spcPts val="800"/>
              </a:spcAft>
              <a:buNone/>
            </a:pPr>
            <a:r>
              <a:rPr lang="el-GR" dirty="0">
                <a:effectLst/>
                <a:latin typeface="Times New Roman" panose="02020603050405020304" pitchFamily="18" charset="0"/>
                <a:ea typeface="Calibri" panose="020F0502020204030204" pitchFamily="34" charset="0"/>
                <a:cs typeface="Times New Roman" panose="02020603050405020304" pitchFamily="18" charset="0"/>
              </a:rPr>
              <a:t>Ι. Εισαγωγή </a:t>
            </a:r>
          </a:p>
          <a:p>
            <a:pPr>
              <a:spcAft>
                <a:spcPts val="800"/>
              </a:spcAft>
              <a:buNone/>
            </a:pPr>
            <a:r>
              <a:rPr lang="el-GR" dirty="0">
                <a:effectLst/>
                <a:latin typeface="Times New Roman" panose="02020603050405020304" pitchFamily="18" charset="0"/>
                <a:ea typeface="Calibri" panose="020F0502020204030204" pitchFamily="34" charset="0"/>
                <a:cs typeface="Times New Roman" panose="02020603050405020304" pitchFamily="18" charset="0"/>
              </a:rPr>
              <a:t>Μέρος  Ι :</a:t>
            </a:r>
          </a:p>
          <a:p>
            <a:pPr>
              <a:spcAft>
                <a:spcPts val="800"/>
              </a:spcAft>
              <a:buNone/>
            </a:pPr>
            <a:r>
              <a:rPr lang="el-GR" dirty="0">
                <a:effectLst/>
                <a:latin typeface="Times New Roman" panose="02020603050405020304" pitchFamily="18" charset="0"/>
                <a:ea typeface="Calibri" panose="020F0502020204030204" pitchFamily="34" charset="0"/>
                <a:cs typeface="Times New Roman" panose="02020603050405020304" pitchFamily="18" charset="0"/>
              </a:rPr>
              <a:t>ΙΙ. </a:t>
            </a:r>
            <a:r>
              <a:rPr lang="tr-TR" dirty="0">
                <a:effectLst/>
                <a:latin typeface="Times New Roman" panose="02020603050405020304" pitchFamily="18" charset="0"/>
                <a:ea typeface="Calibri" panose="020F0502020204030204" pitchFamily="34" charset="0"/>
                <a:cs typeface="Times New Roman" panose="02020603050405020304" pitchFamily="18" charset="0"/>
              </a:rPr>
              <a:t>H T</a:t>
            </a:r>
            <a:r>
              <a:rPr lang="el-GR" dirty="0">
                <a:effectLst/>
                <a:latin typeface="Times New Roman" panose="02020603050405020304" pitchFamily="18" charset="0"/>
                <a:ea typeface="Calibri" panose="020F0502020204030204" pitchFamily="34" charset="0"/>
                <a:cs typeface="Times New Roman" panose="02020603050405020304" pitchFamily="18" charset="0"/>
              </a:rPr>
              <a:t>.</a:t>
            </a:r>
            <a:r>
              <a:rPr lang="tr-TR" dirty="0">
                <a:effectLst/>
                <a:latin typeface="Times New Roman" panose="02020603050405020304" pitchFamily="18" charset="0"/>
                <a:ea typeface="Calibri" panose="020F0502020204030204" pitchFamily="34" charset="0"/>
                <a:cs typeface="Times New Roman" panose="02020603050405020304" pitchFamily="18" charset="0"/>
              </a:rPr>
              <a:t>M</a:t>
            </a:r>
            <a:r>
              <a:rPr lang="el-GR" dirty="0">
                <a:effectLst/>
                <a:latin typeface="Times New Roman" panose="02020603050405020304" pitchFamily="18" charset="0"/>
                <a:ea typeface="Calibri" panose="020F0502020204030204" pitchFamily="34" charset="0"/>
                <a:cs typeface="Times New Roman" panose="02020603050405020304" pitchFamily="18" charset="0"/>
              </a:rPr>
              <a:t>.</a:t>
            </a:r>
            <a:r>
              <a:rPr lang="tr-TR" dirty="0">
                <a:effectLst/>
                <a:latin typeface="Times New Roman" panose="02020603050405020304" pitchFamily="18" charset="0"/>
                <a:ea typeface="Calibri" panose="020F0502020204030204" pitchFamily="34" charset="0"/>
                <a:cs typeface="Times New Roman" panose="02020603050405020304" pitchFamily="18" charset="0"/>
              </a:rPr>
              <a:t>T</a:t>
            </a:r>
            <a:r>
              <a:rPr lang="el-GR" dirty="0">
                <a:effectLst/>
                <a:latin typeface="Times New Roman" panose="02020603050405020304" pitchFamily="18" charset="0"/>
                <a:ea typeface="Calibri" panose="020F0502020204030204" pitchFamily="34" charset="0"/>
                <a:cs typeface="Times New Roman" panose="02020603050405020304" pitchFamily="18" charset="0"/>
              </a:rPr>
              <a:t>.  μέσα  από  τ</a:t>
            </a:r>
            <a:r>
              <a:rPr lang="tr-TR" dirty="0">
                <a:effectLst/>
                <a:latin typeface="Times New Roman" panose="02020603050405020304" pitchFamily="18" charset="0"/>
                <a:ea typeface="Calibri" panose="020F0502020204030204" pitchFamily="34" charset="0"/>
                <a:cs typeface="Times New Roman" panose="02020603050405020304" pitchFamily="18" charset="0"/>
              </a:rPr>
              <a:t>o </a:t>
            </a:r>
            <a:r>
              <a:rPr lang="el-GR" dirty="0">
                <a:effectLst/>
                <a:latin typeface="Times New Roman" panose="02020603050405020304" pitchFamily="18" charset="0"/>
                <a:ea typeface="Calibri" panose="020F0502020204030204" pitchFamily="34" charset="0"/>
                <a:cs typeface="Times New Roman" panose="02020603050405020304" pitchFamily="18" charset="0"/>
              </a:rPr>
              <a:t>αφήγημα   του  αναπληρωτή  γενικού  προέδρου  της </a:t>
            </a:r>
            <a:r>
              <a:rPr lang="tr-TR" dirty="0">
                <a:effectLst/>
                <a:latin typeface="Times New Roman" panose="02020603050405020304" pitchFamily="18" charset="0"/>
                <a:ea typeface="Calibri" panose="020F0502020204030204" pitchFamily="34" charset="0"/>
                <a:cs typeface="Times New Roman" panose="02020603050405020304" pitchFamily="18" charset="0"/>
              </a:rPr>
              <a:t>İsmail Tansu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800"/>
              </a:spcAft>
              <a:buNone/>
            </a:pPr>
            <a:r>
              <a:rPr lang="el-GR" dirty="0">
                <a:effectLst/>
                <a:latin typeface="Times New Roman" panose="02020603050405020304" pitchFamily="18" charset="0"/>
                <a:ea typeface="Calibri" panose="020F0502020204030204" pitchFamily="34" charset="0"/>
                <a:cs typeface="Times New Roman" panose="02020603050405020304" pitchFamily="18" charset="0"/>
              </a:rPr>
              <a:t>Μέρος   ΙΙ :</a:t>
            </a:r>
          </a:p>
          <a:p>
            <a:pPr>
              <a:spcAft>
                <a:spcPts val="800"/>
              </a:spcAft>
            </a:pPr>
            <a:r>
              <a:rPr lang="el-GR" dirty="0">
                <a:effectLst/>
                <a:latin typeface="Times New Roman" panose="02020603050405020304" pitchFamily="18" charset="0"/>
                <a:ea typeface="Calibri" panose="020F0502020204030204" pitchFamily="34" charset="0"/>
                <a:cs typeface="Times New Roman" panose="02020603050405020304" pitchFamily="18" charset="0"/>
              </a:rPr>
              <a:t>ΙΙΙ. </a:t>
            </a:r>
            <a:r>
              <a:rPr lang="el-GR"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dirty="0" err="1">
                <a:latin typeface="Times New Roman" panose="02020603050405020304" pitchFamily="18" charset="0"/>
                <a:cs typeface="Times New Roman" panose="02020603050405020304" pitchFamily="18" charset="0"/>
              </a:rPr>
              <a:t>Ομορφίτας</a:t>
            </a:r>
            <a:r>
              <a:rPr lang="el-GR" dirty="0">
                <a:latin typeface="Times New Roman" panose="02020603050405020304" pitchFamily="18"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μετά την 21</a:t>
            </a:r>
            <a:r>
              <a:rPr lang="el-GR" baseline="30000" dirty="0">
                <a:effectLst/>
                <a:latin typeface="Times New Roman" panose="02020603050405020304" pitchFamily="18" charset="0"/>
                <a:ea typeface="Calibri" panose="020F0502020204030204" pitchFamily="34" charset="0"/>
                <a:cs typeface="Times New Roman" panose="02020603050405020304" pitchFamily="18" charset="0"/>
              </a:rPr>
              <a:t>η</a:t>
            </a:r>
            <a:r>
              <a:rPr lang="el-GR" dirty="0">
                <a:effectLst/>
                <a:latin typeface="Times New Roman" panose="02020603050405020304" pitchFamily="18" charset="0"/>
                <a:ea typeface="Calibri" panose="020F0502020204030204" pitchFamily="34" charset="0"/>
                <a:cs typeface="Times New Roman" panose="02020603050405020304" pitchFamily="18" charset="0"/>
              </a:rPr>
              <a:t> Δεκεμβρίου  </a:t>
            </a:r>
          </a:p>
          <a:p>
            <a:pPr>
              <a:spcAft>
                <a:spcPts val="800"/>
              </a:spcAft>
              <a:buNone/>
            </a:pPr>
            <a:r>
              <a:rPr lang="el-GR" dirty="0">
                <a:effectLst/>
                <a:latin typeface="Times New Roman" panose="02020603050405020304" pitchFamily="18" charset="0"/>
                <a:ea typeface="Calibri" panose="020F0502020204030204" pitchFamily="34" charset="0"/>
                <a:cs typeface="Times New Roman" panose="02020603050405020304" pitchFamily="18" charset="0"/>
              </a:rPr>
              <a:t>Μέρος ΙΙΙ :</a:t>
            </a:r>
          </a:p>
          <a:p>
            <a:pPr>
              <a:spcAft>
                <a:spcPts val="800"/>
              </a:spcAft>
              <a:buNone/>
            </a:pPr>
            <a:r>
              <a:rPr lang="tr-TR" dirty="0">
                <a:effectLst/>
                <a:latin typeface="Times New Roman" panose="02020603050405020304" pitchFamily="18" charset="0"/>
                <a:ea typeface="Calibri" panose="020F0502020204030204" pitchFamily="34" charset="0"/>
                <a:cs typeface="Times New Roman" panose="02020603050405020304" pitchFamily="18" charset="0"/>
              </a:rPr>
              <a:t>IV. </a:t>
            </a:r>
            <a:r>
              <a:rPr lang="el-GR" dirty="0">
                <a:effectLst/>
                <a:latin typeface="Times New Roman" panose="02020603050405020304" pitchFamily="18" charset="0"/>
                <a:ea typeface="Calibri" panose="020F0502020204030204" pitchFamily="34" charset="0"/>
                <a:cs typeface="Times New Roman" panose="02020603050405020304" pitchFamily="18" charset="0"/>
              </a:rPr>
              <a:t>Συμπεράσματα</a:t>
            </a:r>
          </a:p>
          <a:p>
            <a:pPr>
              <a:spcAft>
                <a:spcPts val="800"/>
              </a:spcAft>
            </a:pPr>
            <a:r>
              <a:rPr lang="tr-TR" dirty="0">
                <a:latin typeface="Times New Roman" panose="02020603050405020304" pitchFamily="18" charset="0"/>
                <a:ea typeface="Calibri" panose="020F0502020204030204" pitchFamily="34" charset="0"/>
                <a:cs typeface="Times New Roman" panose="02020603050405020304" pitchFamily="18" charset="0"/>
              </a:rPr>
              <a:t>V.</a:t>
            </a:r>
            <a:r>
              <a:rPr lang="el-GR" dirty="0">
                <a:latin typeface="Times New Roman" panose="02020603050405020304" pitchFamily="18" charset="0"/>
                <a:ea typeface="Calibri" panose="020F0502020204030204" pitchFamily="34" charset="0"/>
                <a:cs typeface="Times New Roman" panose="02020603050405020304" pitchFamily="18" charset="0"/>
              </a:rPr>
              <a:t> Βιβλιογραφία  </a:t>
            </a:r>
          </a:p>
        </p:txBody>
      </p:sp>
    </p:spTree>
    <p:extLst>
      <p:ext uri="{BB962C8B-B14F-4D97-AF65-F5344CB8AC3E}">
        <p14:creationId xmlns:p14="http://schemas.microsoft.com/office/powerpoint/2010/main" val="3820829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DDB17-8E91-2428-B8A9-1B3736EFB7C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E6571C7-4A22-FCAE-2254-30A489FFF83C}"/>
              </a:ext>
            </a:extLst>
          </p:cNvPr>
          <p:cNvSpPr txBox="1"/>
          <p:nvPr/>
        </p:nvSpPr>
        <p:spPr>
          <a:xfrm>
            <a:off x="306009" y="845420"/>
            <a:ext cx="11573933" cy="3688189"/>
          </a:xfrm>
          <a:prstGeom prst="rect">
            <a:avLst/>
          </a:prstGeom>
          <a:noFill/>
        </p:spPr>
        <p:txBody>
          <a:bodyPr wrap="square">
            <a:spAutoFit/>
          </a:bodyPr>
          <a:lstStyle/>
          <a:p>
            <a:pPr algn="just">
              <a:lnSpc>
                <a:spcPct val="150000"/>
              </a:lnSpc>
              <a:spcAft>
                <a:spcPts val="800"/>
              </a:spcAft>
              <a:buNone/>
            </a:pP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ΙΙΙ.</a:t>
            </a:r>
            <a:r>
              <a:rPr lang="tr-T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 </a:t>
            </a: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Λαφυραγωγία</a:t>
            </a:r>
            <a:endParaRPr lang="en-US"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l-GR" sz="1400" b="1" dirty="0">
                <a:latin typeface="Times New Roman" panose="02020603050405020304" pitchFamily="18" charset="0"/>
                <a:cs typeface="Times New Roman" panose="02020603050405020304" pitchFamily="18" charset="0"/>
              </a:rPr>
              <a:t>Το  φαινόμενου  του πλιάτσικου &amp; ο  Υπουργός  Εσωτερικών </a:t>
            </a:r>
          </a:p>
          <a:p>
            <a:pPr algn="just"/>
            <a:endParaRPr lang="el-GR" sz="1400" b="1" dirty="0">
              <a:latin typeface="Times New Roman" panose="02020603050405020304" pitchFamily="18"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Ο </a:t>
            </a:r>
            <a:r>
              <a:rPr lang="el-GR" sz="1400" dirty="0" err="1">
                <a:latin typeface="Times New Roman" panose="02020603050405020304" pitchFamily="18" charset="0"/>
                <a:cs typeface="Times New Roman" panose="02020603050405020304" pitchFamily="18" charset="0"/>
              </a:rPr>
              <a:t>Δρ</a:t>
            </a:r>
            <a:r>
              <a:rPr lang="el-GR" sz="1400" dirty="0">
                <a:latin typeface="Times New Roman" panose="02020603050405020304" pitchFamily="18" charset="0"/>
                <a:cs typeface="Times New Roman" panose="02020603050405020304" pitchFamily="18" charset="0"/>
              </a:rPr>
              <a:t> Άγγελος  Χρυσοστόμου  στο βιβλίο του  </a:t>
            </a:r>
            <a:r>
              <a:rPr lang="el-GR" sz="1400" i="1" dirty="0">
                <a:latin typeface="Times New Roman" panose="02020603050405020304" pitchFamily="18" charset="0"/>
                <a:cs typeface="Times New Roman" panose="02020603050405020304" pitchFamily="18" charset="0"/>
              </a:rPr>
              <a:t>Το  χρονικό  της «διμοιρίας» </a:t>
            </a:r>
            <a:r>
              <a:rPr lang="el-GR" sz="1400" i="1" dirty="0" err="1">
                <a:latin typeface="Times New Roman" panose="02020603050405020304" pitchFamily="18" charset="0"/>
                <a:cs typeface="Times New Roman" panose="02020603050405020304" pitchFamily="18" charset="0"/>
              </a:rPr>
              <a:t>Ομορφίτας</a:t>
            </a:r>
            <a:r>
              <a:rPr lang="el-GR" sz="1400" i="1" dirty="0">
                <a:latin typeface="Times New Roman" panose="02020603050405020304" pitchFamily="18" charset="0"/>
                <a:cs typeface="Times New Roman" panose="02020603050405020304" pitchFamily="18" charset="0"/>
              </a:rPr>
              <a:t> (1961-1963)</a:t>
            </a:r>
            <a:r>
              <a:rPr lang="el-GR" sz="1400" dirty="0">
                <a:latin typeface="Times New Roman" panose="02020603050405020304" pitchFamily="18" charset="0"/>
                <a:cs typeface="Times New Roman" panose="02020603050405020304" pitchFamily="18" charset="0"/>
              </a:rPr>
              <a:t> αναφέρεται στο φαινόμενο του  πλιάτσικου  όπως  και στην  πρακτική   πολλών  Ελληνοκυπρίων  της </a:t>
            </a:r>
            <a:r>
              <a:rPr lang="el-GR" sz="1400" dirty="0" err="1">
                <a:latin typeface="Times New Roman" panose="02020603050405020304" pitchFamily="18" charset="0"/>
                <a:cs typeface="Times New Roman" panose="02020603050405020304" pitchFamily="18" charset="0"/>
              </a:rPr>
              <a:t>Ομορφίτας</a:t>
            </a:r>
            <a:r>
              <a:rPr lang="el-GR" sz="1400" dirty="0">
                <a:latin typeface="Times New Roman" panose="02020603050405020304" pitchFamily="18" charset="0"/>
                <a:cs typeface="Times New Roman" panose="02020603050405020304" pitchFamily="18" charset="0"/>
              </a:rPr>
              <a:t>  να γράφουν στα σπίτια  τους  τη λέξη  «ελληνικό» ευελπιστώντας ότι  θα  εμπόδιζαν  τους  επίδοξους  κλέφτες. Αναφέρεται στον περιορισμό  του φαινομένου μετά την ανάληψη  δράσης  από την  αστυνομία. Συγκεκριμένα αναφέρει,  μεγάλη  δύναμη  της Αστυνομίας έστηνε μπλόκα  στους δρόμους  εντός  της  </a:t>
            </a:r>
            <a:r>
              <a:rPr lang="el-GR" sz="1400" dirty="0" err="1">
                <a:latin typeface="Times New Roman" panose="02020603050405020304" pitchFamily="18" charset="0"/>
                <a:cs typeface="Times New Roman" panose="02020603050405020304" pitchFamily="18" charset="0"/>
              </a:rPr>
              <a:t>Ομορφίτας</a:t>
            </a:r>
            <a:r>
              <a:rPr lang="el-GR" sz="1400" dirty="0">
                <a:latin typeface="Times New Roman" panose="02020603050405020304" pitchFamily="18" charset="0"/>
                <a:cs typeface="Times New Roman" panose="02020603050405020304" pitchFamily="18" charset="0"/>
              </a:rPr>
              <a:t> και επέβαλε  την τάξη  σύμφωνα με τις οδηγίες  του  Υπουργού Εσωτερικών για να μπορέσει  να αποτραπεί  η λαφυραγωγία.¹</a:t>
            </a:r>
          </a:p>
          <a:p>
            <a:pPr algn="just"/>
            <a:endParaRPr lang="el-GR" sz="1400" dirty="0">
              <a:latin typeface="Times New Roman" panose="02020603050405020304" pitchFamily="18" charset="0"/>
              <a:cs typeface="Times New Roman" panose="02020603050405020304" pitchFamily="18" charset="0"/>
            </a:endParaRPr>
          </a:p>
          <a:p>
            <a:pPr algn="just"/>
            <a:r>
              <a:rPr lang="el-GR" sz="1400" b="1" dirty="0">
                <a:latin typeface="Times New Roman" panose="02020603050405020304" pitchFamily="18" charset="0"/>
                <a:cs typeface="Times New Roman" panose="02020603050405020304" pitchFamily="18" charset="0"/>
              </a:rPr>
              <a:t>Από  την  άλλη, στον τουρκοκυπριακό τύπο αποτυπώνεται  μια άλλη εικόνα:</a:t>
            </a:r>
          </a:p>
          <a:p>
            <a:pPr algn="just"/>
            <a:endParaRPr lang="el-GR" sz="1400" b="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η αναφορά της </a:t>
            </a:r>
            <a:r>
              <a:rPr lang="tr-TR" sz="1200" dirty="0">
                <a:latin typeface="Times New Roman" panose="02020603050405020304" pitchFamily="18" charset="0"/>
                <a:cs typeface="Times New Roman" panose="02020603050405020304" pitchFamily="18" charset="0"/>
              </a:rPr>
              <a:t>Cemaliye Ali Keçeci</a:t>
            </a:r>
            <a:r>
              <a:rPr lang="el-GR" sz="1200" dirty="0">
                <a:latin typeface="Times New Roman" panose="02020603050405020304" pitchFamily="18" charset="0"/>
                <a:cs typeface="Times New Roman" panose="02020603050405020304" pitchFamily="18" charset="0"/>
              </a:rPr>
              <a:t> στον συντάκτη της  εφημερίδας  </a:t>
            </a:r>
            <a:r>
              <a:rPr lang="tr-TR" sz="1200" i="1" dirty="0">
                <a:latin typeface="Times New Roman" panose="02020603050405020304" pitchFamily="18" charset="0"/>
                <a:cs typeface="Times New Roman" panose="02020603050405020304" pitchFamily="18" charset="0"/>
              </a:rPr>
              <a:t>Bozkurt</a:t>
            </a:r>
            <a:r>
              <a:rPr lang="el-GR" sz="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η λεηλασία  εργοστασίων που βρίσκονται στην </a:t>
            </a:r>
            <a:r>
              <a:rPr lang="el-GR" sz="1200" dirty="0" err="1">
                <a:latin typeface="Times New Roman" panose="02020603050405020304" pitchFamily="18" charset="0"/>
                <a:cs typeface="Times New Roman" panose="02020603050405020304" pitchFamily="18" charset="0"/>
              </a:rPr>
              <a:t>Ομορφίτα</a:t>
            </a:r>
            <a:r>
              <a:rPr lang="el-GR" sz="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το πλιάτσικο σε  δύο  εργοστάσια οικοδομικών υλικών, </a:t>
            </a:r>
          </a:p>
          <a:p>
            <a:pPr marL="285750" indent="-2857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το πλιάτσικο στο  παλιό εργοστάσιο </a:t>
            </a:r>
            <a:r>
              <a:rPr lang="en-US" sz="1200" dirty="0">
                <a:latin typeface="Times New Roman" panose="02020603050405020304" pitchFamily="18" charset="0"/>
                <a:cs typeface="Times New Roman" panose="02020603050405020304" pitchFamily="18" charset="0"/>
              </a:rPr>
              <a:t>Bel Kola</a:t>
            </a:r>
            <a:r>
              <a:rPr lang="el-GR" sz="1200" dirty="0">
                <a:latin typeface="Times New Roman" panose="02020603050405020304" pitchFamily="18" charset="0"/>
                <a:cs typeface="Times New Roman" panose="02020603050405020304" pitchFamily="18" charset="0"/>
              </a:rPr>
              <a:t>, </a:t>
            </a:r>
          </a:p>
          <a:p>
            <a:pPr marL="285750" indent="-2857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η σύλληψη  από  δυνάμεις </a:t>
            </a:r>
            <a:r>
              <a:rPr lang="tr-TR" sz="1200" dirty="0">
                <a:latin typeface="Times New Roman" panose="02020603050405020304" pitchFamily="18" charset="0"/>
                <a:cs typeface="Times New Roman" panose="02020603050405020304" pitchFamily="18" charset="0"/>
              </a:rPr>
              <a:t>των Ηνωμένων Εθνών</a:t>
            </a:r>
            <a:r>
              <a:rPr lang="el-GR" sz="1200" dirty="0">
                <a:latin typeface="Times New Roman" panose="02020603050405020304" pitchFamily="18" charset="0"/>
                <a:cs typeface="Times New Roman" panose="02020603050405020304" pitchFamily="18" charset="0"/>
              </a:rPr>
              <a:t>  Ελληνοκυπρίων οι οποίοι επιχείρησαν </a:t>
            </a:r>
            <a:r>
              <a:rPr lang="tr-TR" sz="1200" dirty="0">
                <a:latin typeface="Times New Roman" panose="02020603050405020304" pitchFamily="18" charset="0"/>
                <a:cs typeface="Times New Roman" panose="02020603050405020304" pitchFamily="18" charset="0"/>
              </a:rPr>
              <a:t>να </a:t>
            </a:r>
            <a:r>
              <a:rPr lang="el-GR" sz="1200" dirty="0">
                <a:latin typeface="Times New Roman" panose="02020603050405020304" pitchFamily="18" charset="0"/>
                <a:cs typeface="Times New Roman" panose="02020603050405020304" pitchFamily="18" charset="0"/>
              </a:rPr>
              <a:t>εισέλθουν σε</a:t>
            </a:r>
            <a:r>
              <a:rPr lang="tr-TR" sz="1200" dirty="0">
                <a:latin typeface="Times New Roman" panose="02020603050405020304" pitchFamily="18" charset="0"/>
                <a:cs typeface="Times New Roman" panose="02020603050405020304" pitchFamily="18" charset="0"/>
              </a:rPr>
              <a:t> τουρκικά σπίτια </a:t>
            </a:r>
            <a:r>
              <a:rPr lang="el-GR" sz="1200" dirty="0">
                <a:latin typeface="Times New Roman" panose="02020603050405020304" pitchFamily="18" charset="0"/>
                <a:cs typeface="Times New Roman" panose="02020603050405020304" pitchFamily="18" charset="0"/>
              </a:rPr>
              <a:t> στην Ομορφίτα.²</a:t>
            </a:r>
            <a:r>
              <a:rPr lang="tr-TR" sz="1200" dirty="0">
                <a:latin typeface="Times New Roman" panose="02020603050405020304" pitchFamily="18" charset="0"/>
                <a:cs typeface="Times New Roman" panose="02020603050405020304" pitchFamily="18" charset="0"/>
              </a:rPr>
              <a:t> </a:t>
            </a:r>
            <a:endParaRPr lang="el-GR" sz="1200" dirty="0">
              <a:latin typeface="Times New Roman" panose="02020603050405020304" pitchFamily="18" charset="0"/>
              <a:cs typeface="Times New Roman" panose="02020603050405020304" pitchFamily="18" charset="0"/>
            </a:endParaRPr>
          </a:p>
        </p:txBody>
      </p:sp>
      <p:sp>
        <p:nvSpPr>
          <p:cNvPr id="5" name="Θέση υποσέλιδου 4">
            <a:extLst>
              <a:ext uri="{FF2B5EF4-FFF2-40B4-BE49-F238E27FC236}">
                <a16:creationId xmlns:a16="http://schemas.microsoft.com/office/drawing/2014/main" id="{E6629FDE-170C-45BE-5F06-A3811120FBB2}"/>
              </a:ext>
            </a:extLst>
          </p:cNvPr>
          <p:cNvSpPr>
            <a:spLocks noGrp="1"/>
          </p:cNvSpPr>
          <p:nvPr>
            <p:ph type="ftr" sz="quarter" idx="11"/>
          </p:nvPr>
        </p:nvSpPr>
        <p:spPr>
          <a:xfrm>
            <a:off x="306009" y="4472054"/>
            <a:ext cx="11784391" cy="2247447"/>
          </a:xfrm>
        </p:spPr>
        <p:txBody>
          <a:bodyPr/>
          <a:lstStyle/>
          <a:p>
            <a:pPr marL="228600" indent="-228600" algn="l">
              <a:buAutoNum type="arabicPeriod"/>
            </a:pPr>
            <a:r>
              <a:rPr lang="el-GR" sz="1000" dirty="0">
                <a:solidFill>
                  <a:schemeClr val="tx1"/>
                </a:solidFill>
                <a:latin typeface="Times New Roman" panose="02020603050405020304" pitchFamily="18" charset="0"/>
                <a:cs typeface="Times New Roman" panose="02020603050405020304" pitchFamily="18" charset="0"/>
              </a:rPr>
              <a:t>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  189-191, 220.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«ΤΟ ΕΜΠΟΡΙΚΟΝ ΕΠΙΜΕΛΗΤΗΡΙΟΝ ΛΕΥΚΩΣΙΑΣ ΚΑΤΑΓΓΕΛΛΕΙ ΚΛΟΠΑΣ ΚΑΙ ΛΕΗΛΑΣΙΑΣ ΥΠΟ ΤΟΥΡΚΩΝ», 5 Φεβρουαρίου 1964. </a:t>
            </a:r>
            <a:endParaRPr lang="en-US"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2</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«K. </a:t>
            </a:r>
            <a:r>
              <a:rPr lang="el-GR" sz="1000" dirty="0" err="1">
                <a:solidFill>
                  <a:schemeClr val="tx1"/>
                </a:solidFill>
                <a:latin typeface="Times New Roman" panose="02020603050405020304" pitchFamily="18" charset="0"/>
                <a:cs typeface="Times New Roman" panose="02020603050405020304" pitchFamily="18" charset="0"/>
              </a:rPr>
              <a:t>Kaymaklı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Yağmacılık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ve</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Yangınlar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Devam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Ediyor</a:t>
            </a:r>
            <a:r>
              <a:rPr lang="el-GR" sz="1000" dirty="0">
                <a:solidFill>
                  <a:schemeClr val="tx1"/>
                </a:solidFill>
                <a:latin typeface="Times New Roman" panose="02020603050405020304" pitchFamily="18" charset="0"/>
                <a:cs typeface="Times New Roman" panose="02020603050405020304" pitchFamily="18" charset="0"/>
              </a:rPr>
              <a:t>», 7 Ιανουαρίου  1964.</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Συνεχίζονται οι λεηλασίες και οι πυρκαγιές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Η διάρρηξη  στο σπίτι του </a:t>
            </a:r>
            <a:r>
              <a:rPr lang="tr-TR" sz="1000" dirty="0">
                <a:solidFill>
                  <a:schemeClr val="tx1"/>
                </a:solidFill>
                <a:latin typeface="Times New Roman" panose="02020603050405020304" pitchFamily="18" charset="0"/>
                <a:cs typeface="Times New Roman" panose="02020603050405020304" pitchFamily="18" charset="0"/>
              </a:rPr>
              <a:t>İsmail </a:t>
            </a:r>
            <a:r>
              <a:rPr lang="el-GR" sz="1000" dirty="0" err="1">
                <a:solidFill>
                  <a:schemeClr val="tx1"/>
                </a:solidFill>
                <a:latin typeface="Times New Roman" panose="02020603050405020304" pitchFamily="18" charset="0"/>
                <a:cs typeface="Times New Roman" panose="02020603050405020304" pitchFamily="18" charset="0"/>
              </a:rPr>
              <a:t>Abdürrahim</a:t>
            </a:r>
            <a:r>
              <a:rPr lang="el-GR" sz="1000" dirty="0">
                <a:solidFill>
                  <a:schemeClr val="tx1"/>
                </a:solidFill>
                <a:latin typeface="Times New Roman" panose="02020603050405020304" pitchFamily="18" charset="0"/>
                <a:cs typeface="Times New Roman" panose="02020603050405020304" pitchFamily="18" charset="0"/>
              </a:rPr>
              <a:t>  από 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Βλ.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«Rumlar, Bir Türk Evini Açtılar», 22 </a:t>
            </a:r>
            <a:r>
              <a:rPr lang="el-GR" sz="1000" dirty="0">
                <a:solidFill>
                  <a:schemeClr val="tx1"/>
                </a:solidFill>
                <a:latin typeface="Times New Roman" panose="02020603050405020304" pitchFamily="18" charset="0"/>
                <a:cs typeface="Times New Roman" panose="02020603050405020304" pitchFamily="18" charset="0"/>
              </a:rPr>
              <a:t>Απριλίου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Ελληνοκύπριοι του</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άνοιξαν</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το σπίτι</a:t>
            </a:r>
            <a:r>
              <a:rPr lang="tr-TR" sz="1000" dirty="0">
                <a:solidFill>
                  <a:schemeClr val="tx1"/>
                </a:solidFill>
                <a:latin typeface="Times New Roman" panose="02020603050405020304" pitchFamily="18" charset="0"/>
                <a:cs typeface="Times New Roman" panose="02020603050405020304" pitchFamily="18" charset="0"/>
              </a:rPr>
              <a:t>]  </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«Küçük Kaymaklı’daki  Rum  yağmacılığı devam ediyor», 10 </a:t>
            </a:r>
            <a:r>
              <a:rPr lang="el-GR" sz="1000" dirty="0">
                <a:solidFill>
                  <a:schemeClr val="tx1"/>
                </a:solidFill>
                <a:latin typeface="Times New Roman" panose="02020603050405020304" pitchFamily="18" charset="0"/>
                <a:cs typeface="Times New Roman" panose="02020603050405020304" pitchFamily="18" charset="0"/>
              </a:rPr>
              <a:t>Ιουνίου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Το πλιάτσικο συνεχίζεται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«Kaymaklı’daki   Rum   çapulculuğu devam ediyor», 27 </a:t>
            </a:r>
            <a:r>
              <a:rPr lang="el-GR" sz="1000" dirty="0">
                <a:solidFill>
                  <a:schemeClr val="tx1"/>
                </a:solidFill>
                <a:latin typeface="Times New Roman" panose="02020603050405020304" pitchFamily="18" charset="0"/>
                <a:cs typeface="Times New Roman" panose="02020603050405020304" pitchFamily="18" charset="0"/>
              </a:rPr>
              <a:t>Ιουνίου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Το πλιάτσικο</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συνεχίζεται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Το φαινόμενο των  λεηλασιών σε 102 χωριά Βλ.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25 </a:t>
            </a:r>
            <a:r>
              <a:rPr lang="el-GR" sz="1000" dirty="0">
                <a:solidFill>
                  <a:schemeClr val="tx1"/>
                </a:solidFill>
                <a:latin typeface="Times New Roman" panose="02020603050405020304" pitchFamily="18" charset="0"/>
                <a:cs typeface="Times New Roman" panose="02020603050405020304" pitchFamily="18" charset="0"/>
              </a:rPr>
              <a:t>Σεπτεμβρίου 1965.</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Kaymaklı’da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Bir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Türk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Evi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Daha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Soy</a:t>
            </a:r>
            <a:r>
              <a:rPr lang="tr-TR" sz="1000" dirty="0">
                <a:solidFill>
                  <a:schemeClr val="tx1"/>
                </a:solidFill>
                <a:latin typeface="Times New Roman" panose="02020603050405020304" pitchFamily="18" charset="0"/>
                <a:cs typeface="Times New Roman" panose="02020603050405020304" pitchFamily="18" charset="0"/>
              </a:rPr>
              <a:t>u</a:t>
            </a:r>
            <a:r>
              <a:rPr lang="el-GR" sz="1000" dirty="0" err="1">
                <a:solidFill>
                  <a:schemeClr val="tx1"/>
                </a:solidFill>
                <a:latin typeface="Times New Roman" panose="02020603050405020304" pitchFamily="18" charset="0"/>
                <a:cs typeface="Times New Roman" panose="02020603050405020304" pitchFamily="18" charset="0"/>
              </a:rPr>
              <a:t>ld</a:t>
            </a:r>
            <a:r>
              <a:rPr lang="tr-TR" sz="1000" dirty="0">
                <a:solidFill>
                  <a:schemeClr val="tx1"/>
                </a:solidFill>
                <a:latin typeface="Times New Roman" panose="02020603050405020304" pitchFamily="18" charset="0"/>
                <a:cs typeface="Times New Roman" panose="02020603050405020304" pitchFamily="18" charset="0"/>
              </a:rPr>
              <a:t>u</a:t>
            </a:r>
            <a:r>
              <a:rPr lang="el-GR" sz="1000" dirty="0">
                <a:solidFill>
                  <a:schemeClr val="tx1"/>
                </a:solidFill>
                <a:latin typeface="Times New Roman" panose="02020603050405020304" pitchFamily="18" charset="0"/>
                <a:cs typeface="Times New Roman" panose="02020603050405020304" pitchFamily="18" charset="0"/>
              </a:rPr>
              <a:t>», 23 Νοεμβρίου 1964. [Λεηλατήθηκε άλλο ένα σπίτι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«3 TÜRK EVİ DAHA YAĞMA EDİLDİ»,</a:t>
            </a:r>
            <a:r>
              <a:rPr lang="tr-TR" sz="1000" dirty="0">
                <a:solidFill>
                  <a:schemeClr val="tx1"/>
                </a:solidFill>
                <a:latin typeface="Times New Roman" panose="02020603050405020304" pitchFamily="18" charset="0"/>
                <a:cs typeface="Times New Roman" panose="02020603050405020304" pitchFamily="18" charset="0"/>
              </a:rPr>
              <a:t> 24 </a:t>
            </a:r>
            <a:r>
              <a:rPr lang="el-GR" sz="1000" dirty="0">
                <a:solidFill>
                  <a:schemeClr val="tx1"/>
                </a:solidFill>
                <a:latin typeface="Times New Roman" panose="02020603050405020304" pitchFamily="18" charset="0"/>
                <a:cs typeface="Times New Roman" panose="02020603050405020304" pitchFamily="18" charset="0"/>
              </a:rPr>
              <a:t>Νοεμβρίου  1964. [Ακόμη τρία σπίτια λεηλατήθηκαν]</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«Kaymaklı’ daki Üç Türk Fabrikası Rumlar Tarafından Soyuldu», 18 </a:t>
            </a:r>
            <a:r>
              <a:rPr lang="el-GR" sz="1000" dirty="0">
                <a:solidFill>
                  <a:schemeClr val="tx1"/>
                </a:solidFill>
                <a:latin typeface="Times New Roman" panose="02020603050405020304" pitchFamily="18" charset="0"/>
                <a:cs typeface="Times New Roman" panose="02020603050405020304" pitchFamily="18" charset="0"/>
              </a:rPr>
              <a:t>Μαΐου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Πλιάτσικο σε τρία εργοστάσια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tr-TR" sz="1000" dirty="0">
                <a:solidFill>
                  <a:schemeClr val="tx1"/>
                </a:solidFill>
                <a:latin typeface="Times New Roman" panose="02020603050405020304" pitchFamily="18" charset="0"/>
                <a:cs typeface="Times New Roman" panose="02020603050405020304" pitchFamily="18" charset="0"/>
              </a:rPr>
              <a:t>] </a:t>
            </a:r>
            <a:endParaRPr lang="en-US"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Gazeteciler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Kaymaklıyı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Gezdi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Evlerin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Yüzde</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Doksanı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Yağma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Edildi</a:t>
            </a:r>
            <a:r>
              <a:rPr lang="el-GR" sz="1000" dirty="0">
                <a:solidFill>
                  <a:schemeClr val="tx1"/>
                </a:solidFill>
                <a:latin typeface="Times New Roman" panose="02020603050405020304" pitchFamily="18" charset="0"/>
                <a:cs typeface="Times New Roman" panose="02020603050405020304" pitchFamily="18" charset="0"/>
              </a:rPr>
              <a:t>», 2 Ιανουαρίου  1964.   [Οι  δημοσιογράφοι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 Το  90%  των σπιτιών υπέστη  λεηλασία]</a:t>
            </a:r>
            <a:endParaRPr lang="en-US"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Η </a:t>
            </a:r>
            <a:r>
              <a:rPr lang="tr-TR" sz="1000" dirty="0">
                <a:solidFill>
                  <a:schemeClr val="tx1"/>
                </a:solidFill>
                <a:latin typeface="Times New Roman" panose="02020603050405020304" pitchFamily="18" charset="0"/>
                <a:cs typeface="Times New Roman" panose="02020603050405020304" pitchFamily="18" charset="0"/>
              </a:rPr>
              <a:t>Cemaliye Ali Keçeci</a:t>
            </a:r>
            <a:r>
              <a:rPr lang="el-GR" sz="1000" dirty="0">
                <a:solidFill>
                  <a:schemeClr val="tx1"/>
                </a:solidFill>
                <a:latin typeface="Times New Roman" panose="02020603050405020304" pitchFamily="18" charset="0"/>
                <a:cs typeface="Times New Roman" panose="02020603050405020304" pitchFamily="18" charset="0"/>
              </a:rPr>
              <a:t> ανέφερε  ότι Ελληνοκύπριοι  μπήκαν στο σπίτι της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το οποίο  βρίσκεται στην οδό </a:t>
            </a:r>
            <a:r>
              <a:rPr lang="el-GR" sz="1000" dirty="0" err="1">
                <a:solidFill>
                  <a:schemeClr val="tx1"/>
                </a:solidFill>
                <a:latin typeface="Times New Roman" panose="02020603050405020304" pitchFamily="18" charset="0"/>
                <a:cs typeface="Times New Roman" panose="02020603050405020304" pitchFamily="18" charset="0"/>
              </a:rPr>
              <a:t>Cumhuriyet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sokağı</a:t>
            </a:r>
            <a:r>
              <a:rPr lang="el-GR" sz="1000" dirty="0">
                <a:solidFill>
                  <a:schemeClr val="tx1"/>
                </a:solidFill>
                <a:latin typeface="Times New Roman" panose="02020603050405020304" pitchFamily="18" charset="0"/>
                <a:cs typeface="Times New Roman" panose="02020603050405020304" pitchFamily="18" charset="0"/>
              </a:rPr>
              <a:t>, πήραν ένα ραδιόφωνο, ένα ψυγείο, μία τηλεόραση και διάφορα είδη ένδυσης και στη συνέχεια κατέστρεψαν τα υπάρχοντα που δεν μπορούσαν να μεταφέρουν. Βλ.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«Küçük Kaymaklı'daki Bir Türk Evi Tamamen Talan Edildi», 6 </a:t>
            </a:r>
            <a:r>
              <a:rPr lang="el-GR" sz="1000" dirty="0">
                <a:solidFill>
                  <a:schemeClr val="tx1"/>
                </a:solidFill>
                <a:latin typeface="Times New Roman" panose="02020603050405020304" pitchFamily="18" charset="0"/>
                <a:cs typeface="Times New Roman" panose="02020603050405020304" pitchFamily="18" charset="0"/>
              </a:rPr>
              <a:t>Μαρτίου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Ένα τουρκικό σπίτι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λεηλατήθηκε</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και καταστράφηκε ολοσχερώς</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E23E7E89-F528-3A82-DDE7-467521A07DFE}"/>
              </a:ext>
            </a:extLst>
          </p:cNvPr>
          <p:cNvSpPr>
            <a:spLocks noGrp="1"/>
          </p:cNvSpPr>
          <p:nvPr>
            <p:ph type="sldNum" sz="quarter" idx="12"/>
          </p:nvPr>
        </p:nvSpPr>
        <p:spPr>
          <a:xfrm>
            <a:off x="8697686" y="6492875"/>
            <a:ext cx="2743200" cy="365125"/>
          </a:xfrm>
        </p:spPr>
        <p:txBody>
          <a:bodyPr/>
          <a:lstStyle/>
          <a:p>
            <a:fld id="{1B8CE1AA-CF21-4938-812F-0237CDF6332C}" type="slidenum">
              <a:rPr lang="el-GR" smtClean="0"/>
              <a:t>20</a:t>
            </a:fld>
            <a:endParaRPr lang="el-GR" dirty="0"/>
          </a:p>
        </p:txBody>
      </p:sp>
      <p:sp>
        <p:nvSpPr>
          <p:cNvPr id="2" name="Ορθογώνιο: Στρογγύλεμα γωνιών 1">
            <a:extLst>
              <a:ext uri="{FF2B5EF4-FFF2-40B4-BE49-F238E27FC236}">
                <a16:creationId xmlns:a16="http://schemas.microsoft.com/office/drawing/2014/main" id="{34CF9C1F-AE63-D733-D472-C0CD56B9497D}"/>
              </a:ext>
            </a:extLst>
          </p:cNvPr>
          <p:cNvSpPr/>
          <p:nvPr/>
        </p:nvSpPr>
        <p:spPr>
          <a:xfrm>
            <a:off x="200781" y="0"/>
            <a:ext cx="11573933" cy="730320"/>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Tree>
    <p:extLst>
      <p:ext uri="{BB962C8B-B14F-4D97-AF65-F5344CB8AC3E}">
        <p14:creationId xmlns:p14="http://schemas.microsoft.com/office/powerpoint/2010/main" val="91530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31D6C-EB40-A820-F31A-9082694FFF6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25CD9E7-5BDB-2885-C7F3-BB9F8E45334C}"/>
              </a:ext>
            </a:extLst>
          </p:cNvPr>
          <p:cNvSpPr txBox="1"/>
          <p:nvPr/>
        </p:nvSpPr>
        <p:spPr>
          <a:xfrm>
            <a:off x="309033" y="1366897"/>
            <a:ext cx="11653762" cy="4124206"/>
          </a:xfrm>
          <a:prstGeom prst="rect">
            <a:avLst/>
          </a:prstGeom>
          <a:noFill/>
        </p:spPr>
        <p:txBody>
          <a:bodyPr wrap="square">
            <a:spAutoFit/>
          </a:bodyPr>
          <a:lstStyle/>
          <a:p>
            <a:pPr algn="just">
              <a:spcAft>
                <a:spcPts val="800"/>
              </a:spcAft>
              <a:buNone/>
            </a:pP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ΙΙΙ.</a:t>
            </a:r>
            <a:r>
              <a:rPr lang="tr-T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 </a:t>
            </a: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Κοινότητες</a:t>
            </a:r>
            <a:r>
              <a:rPr lang="el-GR"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Ήρωες </a:t>
            </a:r>
            <a:r>
              <a:rPr lang="el-GR"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&amp; Μνημεία : Ένας απευθείας διάλογος  με το παρελθόν </a:t>
            </a:r>
            <a:endParaRPr lang="el-GR"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800"/>
              </a:spcAft>
            </a:pPr>
            <a:r>
              <a:rPr lang="el-GR" sz="1400" b="1" dirty="0">
                <a:latin typeface="Times New Roman" panose="02020603050405020304" pitchFamily="18" charset="0"/>
                <a:cs typeface="Times New Roman" panose="02020603050405020304" pitchFamily="18" charset="0"/>
              </a:rPr>
              <a:t>Ήρωες μεταξύ «Απελευθέρωσης» και «Σφαγής»: Η περίπτωση της </a:t>
            </a:r>
            <a:r>
              <a:rPr lang="el-GR" sz="1400" b="1" dirty="0" err="1">
                <a:latin typeface="Times New Roman" panose="02020603050405020304" pitchFamily="18" charset="0"/>
                <a:cs typeface="Times New Roman" panose="02020603050405020304" pitchFamily="18" charset="0"/>
              </a:rPr>
              <a:t>Ομορφίτας</a:t>
            </a:r>
            <a:r>
              <a:rPr lang="el-GR" sz="1400" b="1" dirty="0">
                <a:latin typeface="Times New Roman" panose="02020603050405020304" pitchFamily="18" charset="0"/>
                <a:cs typeface="Times New Roman" panose="02020603050405020304" pitchFamily="18" charset="0"/>
              </a:rPr>
              <a:t> στον ε/κ και τ/κ τύπο</a:t>
            </a:r>
            <a:endParaRPr lang="el-GR" sz="1400" dirty="0">
              <a:latin typeface="Times New Roman" panose="02020603050405020304" pitchFamily="18" charset="0"/>
              <a:cs typeface="Times New Roman" panose="02020603050405020304" pitchFamily="18" charset="0"/>
            </a:endParaRPr>
          </a:p>
          <a:p>
            <a:pPr algn="r">
              <a:spcAft>
                <a:spcPts val="800"/>
              </a:spcAft>
              <a:buNone/>
            </a:pPr>
            <a:endParaRPr lang="el-GR"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r">
              <a:spcAft>
                <a:spcPts val="800"/>
              </a:spcAft>
              <a:buNone/>
            </a:pP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[…]Η μνήμη είναι  μια ενεργητική  διαδικασία ανακατασκευής  με  βάση  τα ίχνη  ή τα σύμβολα  του παρελθόντος,  όπως  τα μουσεία, τα  μνημεία, τα σύμβολα ή ακόμη  και τα σχολικά εγχειρίδια, τα  λεξικά </a:t>
            </a:r>
            <a:r>
              <a:rPr lang="el-GR" sz="1200" dirty="0" err="1">
                <a:effectLst/>
                <a:latin typeface="Times New Roman" panose="02020603050405020304" pitchFamily="18" charset="0"/>
                <a:ea typeface="Times New Roman" panose="02020603050405020304" pitchFamily="18" charset="0"/>
                <a:cs typeface="Times New Roman" panose="02020603050405020304" pitchFamily="18" charset="0"/>
              </a:rPr>
              <a:t>κ.ο.κ.</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l-GR" sz="1200" dirty="0">
                <a:latin typeface="Times New Roman" panose="02020603050405020304" pitchFamily="18" charset="0"/>
                <a:ea typeface="Times New Roman" panose="02020603050405020304" pitchFamily="18" charset="0"/>
                <a:cs typeface="Times New Roman" panose="02020603050405020304" pitchFamily="18" charset="0"/>
              </a:rPr>
              <a:t>¹</a:t>
            </a:r>
            <a:r>
              <a:rPr lang="el-GR" sz="1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l-GR" sz="12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el-GR" sz="1200" dirty="0">
                <a:latin typeface="Times New Roman" panose="02020603050405020304" pitchFamily="18" charset="0"/>
                <a:cs typeface="Times New Roman" panose="02020603050405020304" pitchFamily="18" charset="0"/>
              </a:rPr>
              <a:t>Μέσω της υλικής και άυλης αποτύπωσης της μνήμης, οι δύο κοινότητες τιμούν τους ήρωές τους και συγκροτούν το δικό τους αφήγημα. Ο εορτασμός γεγονότων μέσα από αναμνηστικά μνημεία (π.χ. το Μνημείο του </a:t>
            </a:r>
            <a:r>
              <a:rPr lang="el-GR" sz="1200" dirty="0" err="1">
                <a:latin typeface="Times New Roman" panose="02020603050405020304" pitchFamily="18" charset="0"/>
                <a:cs typeface="Times New Roman" panose="02020603050405020304" pitchFamily="18" charset="0"/>
              </a:rPr>
              <a:t>Hüseyin</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Ruso</a:t>
            </a:r>
            <a:r>
              <a:rPr lang="el-GR" sz="1200" dirty="0">
                <a:latin typeface="Times New Roman" panose="02020603050405020304" pitchFamily="18" charset="0"/>
                <a:cs typeface="Times New Roman" panose="02020603050405020304" pitchFamily="18" charset="0"/>
              </a:rPr>
              <a:t>), η </a:t>
            </a:r>
            <a:r>
              <a:rPr lang="el-GR" sz="1200" dirty="0" err="1">
                <a:latin typeface="Times New Roman" panose="02020603050405020304" pitchFamily="18" charset="0"/>
                <a:cs typeface="Times New Roman" panose="02020603050405020304" pitchFamily="18" charset="0"/>
              </a:rPr>
              <a:t>ονοματοδοσία</a:t>
            </a:r>
            <a:r>
              <a:rPr lang="el-GR" sz="1200" dirty="0">
                <a:latin typeface="Times New Roman" panose="02020603050405020304" pitchFamily="18" charset="0"/>
                <a:cs typeface="Times New Roman" panose="02020603050405020304" pitchFamily="18" charset="0"/>
              </a:rPr>
              <a:t> κτιρίων ή χώρων (π.χ.  το γήπεδο προς τιμήν του 18χρονου μαθητή Δημητράκη </a:t>
            </a:r>
            <a:r>
              <a:rPr lang="el-GR" sz="1200" dirty="0" err="1">
                <a:latin typeface="Times New Roman" panose="02020603050405020304" pitchFamily="18" charset="0"/>
                <a:cs typeface="Times New Roman" panose="02020603050405020304" pitchFamily="18" charset="0"/>
              </a:rPr>
              <a:t>Χάματσου</a:t>
            </a:r>
            <a:r>
              <a:rPr lang="el-GR" sz="1200" dirty="0">
                <a:latin typeface="Times New Roman" panose="02020603050405020304" pitchFamily="18" charset="0"/>
                <a:cs typeface="Times New Roman" panose="02020603050405020304" pitchFamily="18" charset="0"/>
              </a:rPr>
              <a:t>, ο οποίος έχασε τη ζωή του στον Άγιο Σωζόμενο τον Ιανουάριο του 1964) και η τέλεση εθνικών </a:t>
            </a:r>
            <a:r>
              <a:rPr lang="el-GR" sz="1200" dirty="0" err="1">
                <a:latin typeface="Times New Roman" panose="02020603050405020304" pitchFamily="18" charset="0"/>
                <a:cs typeface="Times New Roman" panose="02020603050405020304" pitchFamily="18" charset="0"/>
              </a:rPr>
              <a:t>μνημοσύνων</a:t>
            </a:r>
            <a:r>
              <a:rPr lang="el-GR" sz="1200" dirty="0">
                <a:latin typeface="Times New Roman" panose="02020603050405020304" pitchFamily="18" charset="0"/>
                <a:cs typeface="Times New Roman" panose="02020603050405020304" pitchFamily="18" charset="0"/>
              </a:rPr>
              <a:t> (π.χ. του Αντρέα Νικολάου) αποτελούν εκφάνσεις της επιλεκτικής μνημοσύνης που μετατρέπουν χώρους σε μνημονικούς τόπους ενός συγκεκριμένου αφηγήματος. Η δημόσια τοποθέτηση ενός μνημείου, η εστίαση στην ενθύμηση ενός γεγονότος, οδηγεί στη διαγραφή ή στον αποκλεισμό του Άλλου, δημιουργώντας εν τέλει μια συγκεκριμένη ταυτότητα μέσα στον χώρο τοποθέτησής τους.² </a:t>
            </a:r>
          </a:p>
          <a:p>
            <a:pPr algn="just">
              <a:spcAft>
                <a:spcPts val="800"/>
              </a:spcAft>
            </a:pPr>
            <a:endParaRPr lang="el-GR" sz="1200" dirty="0">
              <a:latin typeface="Times New Roman" panose="02020603050405020304" pitchFamily="18"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Το αίμα που χυνόταν δημιουργούσε ήρωες (Γιαννάκης Αεροπόρος, Ανδρέας Νικολάου, Χαράλαμπος Σπύρου, </a:t>
            </a:r>
            <a:r>
              <a:rPr lang="el-GR" sz="1200" dirty="0" err="1">
                <a:latin typeface="Times New Roman" panose="02020603050405020304" pitchFamily="18" charset="0"/>
                <a:cs typeface="Times New Roman" panose="02020603050405020304" pitchFamily="18" charset="0"/>
              </a:rPr>
              <a:t>Χριστάκης</a:t>
            </a:r>
            <a:r>
              <a:rPr lang="el-GR" sz="1200" dirty="0">
                <a:latin typeface="Times New Roman" panose="02020603050405020304" pitchFamily="18" charset="0"/>
                <a:cs typeface="Times New Roman" panose="02020603050405020304" pitchFamily="18" charset="0"/>
              </a:rPr>
              <a:t> Ιωαννίδης, Μιχαλάκης </a:t>
            </a:r>
            <a:r>
              <a:rPr lang="el-GR" sz="1200" dirty="0" err="1">
                <a:latin typeface="Times New Roman" panose="02020603050405020304" pitchFamily="18" charset="0"/>
                <a:cs typeface="Times New Roman" panose="02020603050405020304" pitchFamily="18" charset="0"/>
              </a:rPr>
              <a:t>Κυθραιώτης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Ertuğrul</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Ahmet</a:t>
            </a:r>
            <a:r>
              <a:rPr lang="el-GR" sz="1200" dirty="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 Hüseyin Ruso</a:t>
            </a:r>
            <a:r>
              <a:rPr lang="el-GR" sz="1200" dirty="0">
                <a:latin typeface="Times New Roman" panose="02020603050405020304" pitchFamily="18" charset="0"/>
                <a:cs typeface="Times New Roman" panose="02020603050405020304" pitchFamily="18" charset="0"/>
              </a:rPr>
              <a:t>,</a:t>
            </a:r>
            <a:r>
              <a:rPr lang="tr-TR" sz="1200" dirty="0">
                <a:latin typeface="Times New Roman" panose="02020603050405020304" pitchFamily="18" charset="0"/>
                <a:cs typeface="Times New Roman" panose="02020603050405020304" pitchFamily="18" charset="0"/>
              </a:rPr>
              <a:t> Tuncay Mehmet Salih</a:t>
            </a:r>
            <a:r>
              <a:rPr lang="el-GR" sz="1200" dirty="0">
                <a:latin typeface="Times New Roman" panose="02020603050405020304" pitchFamily="18" charset="0"/>
                <a:cs typeface="Times New Roman" panose="02020603050405020304" pitchFamily="18" charset="0"/>
              </a:rPr>
              <a:t>).</a:t>
            </a: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Οι ήρωες,  οι τελετές,  τα  σύμβολα,  </a:t>
            </a:r>
            <a:r>
              <a:rPr lang="el-GR" sz="1200">
                <a:latin typeface="Times New Roman" panose="02020603050405020304" pitchFamily="18" charset="0"/>
                <a:cs typeface="Times New Roman" panose="02020603050405020304" pitchFamily="18" charset="0"/>
              </a:rPr>
              <a:t>οι εθνικές  </a:t>
            </a:r>
            <a:r>
              <a:rPr lang="el-GR" sz="1200" dirty="0">
                <a:latin typeface="Times New Roman" panose="02020603050405020304" pitchFamily="18" charset="0"/>
                <a:cs typeface="Times New Roman" panose="02020603050405020304" pitchFamily="18" charset="0"/>
              </a:rPr>
              <a:t>επέτειοι, οι συμβολικές  χρονολογίες συνέβαλαν   στη  διαμόρφωση  και αναπαραγωγή  της κοινοτικής ταυτότητας. </a:t>
            </a: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Το αίμα νομιμοποιούσε την παρουσία εκάστης  της  κοινότητας στο νησί «Το χώμα γίνεται πατρίδα αν υπάρχει κάποιος να πεθάνει γι' αυτό».³</a:t>
            </a:r>
          </a:p>
          <a:p>
            <a:pPr marL="285750" indent="-285750" algn="just">
              <a:spcAft>
                <a:spcPts val="800"/>
              </a:spcAft>
              <a:buFont typeface="Wingdings" panose="05000000000000000000" pitchFamily="2" charset="2"/>
              <a:buChar char="q"/>
            </a:pPr>
            <a:endParaRPr lang="el-GR"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2C80A607-5D6E-6A8F-6AB3-86B09BB96269}"/>
              </a:ext>
            </a:extLst>
          </p:cNvPr>
          <p:cNvSpPr>
            <a:spLocks noGrp="1"/>
          </p:cNvSpPr>
          <p:nvPr>
            <p:ph type="sldNum" sz="quarter" idx="12"/>
          </p:nvPr>
        </p:nvSpPr>
        <p:spPr>
          <a:xfrm>
            <a:off x="10080171" y="6378683"/>
            <a:ext cx="1533677" cy="263594"/>
          </a:xfrm>
        </p:spPr>
        <p:txBody>
          <a:bodyPr/>
          <a:lstStyle/>
          <a:p>
            <a:fld id="{1B8CE1AA-CF21-4938-812F-0237CDF6332C}" type="slidenum">
              <a:rPr lang="el-GR" smtClean="0"/>
              <a:t>21</a:t>
            </a:fld>
            <a:endParaRPr lang="el-GR" dirty="0"/>
          </a:p>
        </p:txBody>
      </p:sp>
      <p:sp>
        <p:nvSpPr>
          <p:cNvPr id="2" name="Ορθογώνιο: Στρογγύλεμα γωνιών 1">
            <a:extLst>
              <a:ext uri="{FF2B5EF4-FFF2-40B4-BE49-F238E27FC236}">
                <a16:creationId xmlns:a16="http://schemas.microsoft.com/office/drawing/2014/main" id="{236A540B-F89B-3711-14FA-0E2D2FFAD32F}"/>
              </a:ext>
            </a:extLst>
          </p:cNvPr>
          <p:cNvSpPr/>
          <p:nvPr/>
        </p:nvSpPr>
        <p:spPr>
          <a:xfrm>
            <a:off x="309033" y="215723"/>
            <a:ext cx="11573933" cy="983623"/>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sp>
        <p:nvSpPr>
          <p:cNvPr id="5" name="TextBox 4">
            <a:extLst>
              <a:ext uri="{FF2B5EF4-FFF2-40B4-BE49-F238E27FC236}">
                <a16:creationId xmlns:a16="http://schemas.microsoft.com/office/drawing/2014/main" id="{0FE33F1B-6D7B-7321-70A7-50F35A5B6F68}"/>
              </a:ext>
            </a:extLst>
          </p:cNvPr>
          <p:cNvSpPr txBox="1"/>
          <p:nvPr/>
        </p:nvSpPr>
        <p:spPr>
          <a:xfrm>
            <a:off x="309033" y="5295075"/>
            <a:ext cx="11447538" cy="1477328"/>
          </a:xfrm>
          <a:prstGeom prst="rect">
            <a:avLst/>
          </a:prstGeom>
          <a:noFill/>
        </p:spPr>
        <p:txBody>
          <a:bodyPr wrap="square">
            <a:spAutoFit/>
          </a:bodyPr>
          <a:lstStyle/>
          <a:p>
            <a:pPr algn="l"/>
            <a:r>
              <a:rPr lang="el-GR" sz="1000" dirty="0">
                <a:solidFill>
                  <a:schemeClr val="tx1"/>
                </a:solidFill>
                <a:latin typeface="Times New Roman" panose="02020603050405020304" pitchFamily="18" charset="0"/>
                <a:cs typeface="Times New Roman" panose="02020603050405020304" pitchFamily="18" charset="0"/>
              </a:rPr>
              <a:t>1. </a:t>
            </a:r>
            <a:r>
              <a:rPr lang="el-GR" sz="1000" dirty="0">
                <a:latin typeface="Times New Roman" panose="02020603050405020304" pitchFamily="18" charset="0"/>
                <a:cs typeface="Times New Roman" panose="02020603050405020304" pitchFamily="18" charset="0"/>
              </a:rPr>
              <a:t>Ρίκα </a:t>
            </a:r>
            <a:r>
              <a:rPr lang="el-GR" sz="1000" dirty="0" err="1">
                <a:latin typeface="Times New Roman" panose="02020603050405020304" pitchFamily="18" charset="0"/>
                <a:cs typeface="Times New Roman" panose="02020603050405020304" pitchFamily="18" charset="0"/>
              </a:rPr>
              <a:t>Μπενβενίτσε</a:t>
            </a:r>
            <a:r>
              <a:rPr lang="el-GR" sz="1000" dirty="0">
                <a:latin typeface="Times New Roman" panose="02020603050405020304" pitchFamily="18" charset="0"/>
                <a:cs typeface="Times New Roman" panose="02020603050405020304" pitchFamily="18" charset="0"/>
              </a:rPr>
              <a:t>,  «Μνήμη  και ιστοριογραφία», στο Ρίκα </a:t>
            </a:r>
            <a:r>
              <a:rPr lang="el-GR" sz="1000" dirty="0" err="1">
                <a:latin typeface="Times New Roman" panose="02020603050405020304" pitchFamily="18" charset="0"/>
                <a:cs typeface="Times New Roman" panose="02020603050405020304" pitchFamily="18" charset="0"/>
              </a:rPr>
              <a:t>Μπενβενίστε</a:t>
            </a:r>
            <a:r>
              <a:rPr lang="el-GR" sz="1000" dirty="0">
                <a:latin typeface="Times New Roman" panose="02020603050405020304" pitchFamily="18" charset="0"/>
                <a:cs typeface="Times New Roman" panose="02020603050405020304" pitchFamily="18" charset="0"/>
              </a:rPr>
              <a:t> &amp;  Θεόδωρος </a:t>
            </a:r>
            <a:r>
              <a:rPr lang="el-GR" sz="1000" dirty="0" err="1">
                <a:latin typeface="Times New Roman" panose="02020603050405020304" pitchFamily="18" charset="0"/>
                <a:cs typeface="Times New Roman" panose="02020603050405020304" pitchFamily="18" charset="0"/>
              </a:rPr>
              <a:t>Παραδέλλης</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επιμ</a:t>
            </a:r>
            <a:r>
              <a:rPr lang="el-GR" sz="1000" dirty="0">
                <a:latin typeface="Times New Roman" panose="02020603050405020304" pitchFamily="18" charset="0"/>
                <a:cs typeface="Times New Roman" panose="02020603050405020304" pitchFamily="18" charset="0"/>
              </a:rPr>
              <a:t>.) </a:t>
            </a:r>
            <a:r>
              <a:rPr lang="el-GR" sz="1000" i="1" dirty="0">
                <a:latin typeface="Times New Roman" panose="02020603050405020304" pitchFamily="18" charset="0"/>
                <a:cs typeface="Times New Roman" panose="02020603050405020304" pitchFamily="18" charset="0"/>
              </a:rPr>
              <a:t>Διαδρομές και τόποι της μνήμης : ιστορικές και ανθρωπολογικές προσεγγίσεις</a:t>
            </a:r>
            <a:r>
              <a:rPr lang="el-GR" sz="1000" dirty="0">
                <a:latin typeface="Times New Roman" panose="02020603050405020304" pitchFamily="18" charset="0"/>
                <a:cs typeface="Times New Roman" panose="02020603050405020304" pitchFamily="18" charset="0"/>
              </a:rPr>
              <a:t>, Πανεπιστήμιο Αιγαίου, Αθήνα 1999, σελ. 23. </a:t>
            </a:r>
          </a:p>
          <a:p>
            <a:pPr algn="l"/>
            <a:r>
              <a:rPr lang="el-GR" sz="1000" dirty="0">
                <a:latin typeface="Times New Roman" panose="02020603050405020304" pitchFamily="18" charset="0"/>
                <a:cs typeface="Times New Roman" panose="02020603050405020304" pitchFamily="18" charset="0"/>
              </a:rPr>
              <a:t>Μαρία </a:t>
            </a:r>
            <a:r>
              <a:rPr lang="el-GR" sz="1000" dirty="0" err="1">
                <a:latin typeface="Times New Roman" panose="02020603050405020304" pitchFamily="18" charset="0"/>
                <a:cs typeface="Times New Roman" panose="02020603050405020304" pitchFamily="18" charset="0"/>
              </a:rPr>
              <a:t>Ρεπούση</a:t>
            </a:r>
            <a:r>
              <a:rPr lang="el-GR" sz="1000" dirty="0">
                <a:latin typeface="Times New Roman" panose="02020603050405020304" pitchFamily="18" charset="0"/>
                <a:cs typeface="Times New Roman" panose="02020603050405020304" pitchFamily="18" charset="0"/>
              </a:rPr>
              <a:t>, </a:t>
            </a:r>
            <a:r>
              <a:rPr lang="el-GR" sz="1000" i="1" dirty="0">
                <a:latin typeface="Times New Roman" panose="02020603050405020304" pitchFamily="18" charset="0"/>
                <a:cs typeface="Times New Roman" panose="02020603050405020304" pitchFamily="18" charset="0"/>
              </a:rPr>
              <a:t>Μαθήματα ιστορίας : από την ιστορία στην ιστορική εκπαίδευση, </a:t>
            </a:r>
            <a:r>
              <a:rPr lang="el-GR" sz="1000" dirty="0" err="1">
                <a:latin typeface="Times New Roman" panose="02020603050405020304" pitchFamily="18" charset="0"/>
                <a:cs typeface="Times New Roman" panose="02020603050405020304" pitchFamily="18" charset="0"/>
              </a:rPr>
              <a:t>Κατανιώτης</a:t>
            </a:r>
            <a:r>
              <a:rPr lang="el-GR" sz="1000" dirty="0">
                <a:latin typeface="Times New Roman" panose="02020603050405020304" pitchFamily="18" charset="0"/>
                <a:cs typeface="Times New Roman" panose="02020603050405020304" pitchFamily="18" charset="0"/>
              </a:rPr>
              <a:t>, Αθήνα 2004,  σελ. 230.</a:t>
            </a:r>
          </a:p>
          <a:p>
            <a:r>
              <a:rPr lang="el-GR" sz="1000" dirty="0">
                <a:latin typeface="Times New Roman" panose="02020603050405020304" pitchFamily="18" charset="0"/>
                <a:cs typeface="Times New Roman" panose="02020603050405020304" pitchFamily="18" charset="0"/>
              </a:rPr>
              <a:t>2. </a:t>
            </a:r>
            <a:r>
              <a:rPr lang="el-GR" sz="1000" dirty="0" err="1">
                <a:latin typeface="Times New Roman" panose="02020603050405020304" pitchFamily="18" charset="0"/>
                <a:cs typeface="Times New Roman" panose="02020603050405020304" pitchFamily="18" charset="0"/>
              </a:rPr>
              <a:t>Jacques</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Le</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Goff</a:t>
            </a:r>
            <a:r>
              <a:rPr lang="el-GR" sz="1000" dirty="0">
                <a:latin typeface="Times New Roman" panose="02020603050405020304" pitchFamily="18" charset="0"/>
                <a:cs typeface="Times New Roman" panose="02020603050405020304" pitchFamily="18" charset="0"/>
              </a:rPr>
              <a:t>,</a:t>
            </a:r>
            <a:r>
              <a:rPr lang="el-GR" sz="1000" i="1" dirty="0">
                <a:latin typeface="Times New Roman" panose="02020603050405020304" pitchFamily="18" charset="0"/>
                <a:cs typeface="Times New Roman" panose="02020603050405020304" pitchFamily="18" charset="0"/>
              </a:rPr>
              <a:t> Ιστορία και μνήμη</a:t>
            </a:r>
            <a:r>
              <a:rPr lang="el-GR" sz="1000" dirty="0">
                <a:latin typeface="Times New Roman" panose="02020603050405020304" pitchFamily="18" charset="0"/>
                <a:cs typeface="Times New Roman" panose="02020603050405020304" pitchFamily="18" charset="0"/>
              </a:rPr>
              <a:t>, Νεφέλη, Αθήνα 1998, σελ. 95.</a:t>
            </a:r>
          </a:p>
          <a:p>
            <a:r>
              <a:rPr lang="el-GR" sz="1000" dirty="0">
                <a:latin typeface="Times New Roman" panose="02020603050405020304" pitchFamily="18" charset="0"/>
                <a:cs typeface="Times New Roman" panose="02020603050405020304" pitchFamily="18" charset="0"/>
              </a:rPr>
              <a:t>Εφημερίδα </a:t>
            </a:r>
            <a:r>
              <a:rPr lang="tr-TR" sz="1000" i="1" dirty="0">
                <a:latin typeface="Times New Roman" panose="02020603050405020304" pitchFamily="18" charset="0"/>
                <a:cs typeface="Times New Roman" panose="02020603050405020304" pitchFamily="18" charset="0"/>
              </a:rPr>
              <a:t>Bozkurt</a:t>
            </a:r>
            <a:r>
              <a:rPr lang="tr-TR" sz="1000" dirty="0">
                <a:latin typeface="Times New Roman" panose="02020603050405020304" pitchFamily="18" charset="0"/>
                <a:cs typeface="Times New Roman" panose="02020603050405020304" pitchFamily="18" charset="0"/>
              </a:rPr>
              <a:t>, «Mevlid», 26 </a:t>
            </a:r>
            <a:r>
              <a:rPr lang="el-GR" sz="1000" dirty="0">
                <a:latin typeface="Times New Roman" panose="02020603050405020304" pitchFamily="18" charset="0"/>
                <a:cs typeface="Times New Roman" panose="02020603050405020304" pitchFamily="18" charset="0"/>
              </a:rPr>
              <a:t>Οκτωβρίου</a:t>
            </a:r>
            <a:r>
              <a:rPr lang="tr-TR" sz="1000" dirty="0">
                <a:latin typeface="Times New Roman" panose="02020603050405020304" pitchFamily="18" charset="0"/>
                <a:cs typeface="Times New Roman" panose="02020603050405020304" pitchFamily="18" charset="0"/>
              </a:rPr>
              <a:t> 1964.[</a:t>
            </a:r>
            <a:r>
              <a:rPr lang="el-GR" sz="1000" dirty="0">
                <a:latin typeface="Times New Roman" panose="02020603050405020304" pitchFamily="18" charset="0"/>
                <a:cs typeface="Times New Roman" panose="02020603050405020304" pitchFamily="18" charset="0"/>
              </a:rPr>
              <a:t>Μνημόσυνο]</a:t>
            </a:r>
          </a:p>
          <a:p>
            <a:r>
              <a:rPr lang="el-GR" sz="1000" dirty="0">
                <a:latin typeface="Times New Roman" panose="02020603050405020304" pitchFamily="18" charset="0"/>
                <a:cs typeface="Times New Roman" panose="02020603050405020304" pitchFamily="18" charset="0"/>
              </a:rPr>
              <a:t>Εφημερίδα </a:t>
            </a:r>
            <a:r>
              <a:rPr lang="el-GR" sz="1000" i="1" dirty="0">
                <a:latin typeface="Times New Roman" panose="02020603050405020304" pitchFamily="18" charset="0"/>
                <a:cs typeface="Times New Roman" panose="02020603050405020304" pitchFamily="18" charset="0"/>
              </a:rPr>
              <a:t>Το θάρρος,</a:t>
            </a:r>
            <a:r>
              <a:rPr lang="el-GR" sz="1000" dirty="0">
                <a:latin typeface="Times New Roman" panose="02020603050405020304" pitchFamily="18" charset="0"/>
                <a:cs typeface="Times New Roman" panose="02020603050405020304" pitchFamily="18" charset="0"/>
              </a:rPr>
              <a:t> «40ΝΘΗΜΕΡΟΝ ΜΝΗΜΟΣΥΝΟΝ ΤΟΥ ΗΡΩΟΣ Χ. ΣΠΥΡΟΥ», 10 Φεβρουαρίου 1964.</a:t>
            </a:r>
          </a:p>
          <a:p>
            <a:r>
              <a:rPr lang="el-GR" sz="1000" dirty="0">
                <a:latin typeface="Times New Roman" panose="02020603050405020304" pitchFamily="18" charset="0"/>
                <a:cs typeface="Times New Roman" panose="02020603050405020304" pitchFamily="18" charset="0"/>
              </a:rPr>
              <a:t>Κωστάκης Παντελίδης Βλ. Εφημερίδα </a:t>
            </a:r>
            <a:r>
              <a:rPr lang="el-GR" sz="1000" i="1" dirty="0">
                <a:latin typeface="Times New Roman" panose="02020603050405020304" pitchFamily="18" charset="0"/>
                <a:cs typeface="Times New Roman" panose="02020603050405020304" pitchFamily="18" charset="0"/>
              </a:rPr>
              <a:t>Η ΜΑΧΗ</a:t>
            </a:r>
            <a:r>
              <a:rPr lang="el-GR" sz="1000" dirty="0">
                <a:latin typeface="Times New Roman" panose="02020603050405020304" pitchFamily="18" charset="0"/>
                <a:cs typeface="Times New Roman" panose="02020603050405020304" pitchFamily="18" charset="0"/>
              </a:rPr>
              <a:t>, «ΑΝΑΛΗΨΙΣ ΔΡΑΣΕΩΣ», 13 Μαΐου 1964.</a:t>
            </a:r>
          </a:p>
          <a:p>
            <a:r>
              <a:rPr lang="el-GR" sz="1000" dirty="0">
                <a:latin typeface="Times New Roman" panose="02020603050405020304" pitchFamily="18" charset="0"/>
                <a:cs typeface="Times New Roman" panose="02020603050405020304" pitchFamily="18" charset="0"/>
              </a:rPr>
              <a:t>3. Πρόκειται για έναν πολύ γνωστό στίχο του Τούρκου ποιητή </a:t>
            </a:r>
            <a:r>
              <a:rPr lang="el-GR" sz="1000" dirty="0" err="1">
                <a:latin typeface="Times New Roman" panose="02020603050405020304" pitchFamily="18" charset="0"/>
                <a:cs typeface="Times New Roman" panose="02020603050405020304" pitchFamily="18" charset="0"/>
              </a:rPr>
              <a:t>Mithat</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Cemal</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Kuntay</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Bayrakları</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bayrak</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yapan</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üstündeki</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kandır</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Toprak</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eğer</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uğrunda</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ölen</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varsa</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vatandır</a:t>
            </a:r>
            <a:r>
              <a:rPr lang="el-GR" sz="1000" dirty="0">
                <a:latin typeface="Times New Roman" panose="02020603050405020304" pitchFamily="18" charset="0"/>
                <a:cs typeface="Times New Roman" panose="02020603050405020304" pitchFamily="18" charset="0"/>
              </a:rPr>
              <a:t>».</a:t>
            </a:r>
          </a:p>
          <a:p>
            <a:endParaRPr lang="el-G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82068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2DA88-F477-D679-A718-0FEE165EE5C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CBB3206-6632-8E1E-E4C8-A243FAFF8923}"/>
              </a:ext>
            </a:extLst>
          </p:cNvPr>
          <p:cNvSpPr txBox="1"/>
          <p:nvPr/>
        </p:nvSpPr>
        <p:spPr>
          <a:xfrm>
            <a:off x="269118" y="987499"/>
            <a:ext cx="9201454" cy="4473019"/>
          </a:xfrm>
          <a:prstGeom prst="rect">
            <a:avLst/>
          </a:prstGeom>
          <a:noFill/>
        </p:spPr>
        <p:txBody>
          <a:bodyPr wrap="square">
            <a:spAutoFit/>
          </a:bodyPr>
          <a:lstStyle/>
          <a:p>
            <a:pPr algn="just">
              <a:spcAft>
                <a:spcPts val="800"/>
              </a:spcAft>
            </a:pPr>
            <a:r>
              <a:rPr lang="el-GR" sz="1400" b="1" dirty="0">
                <a:latin typeface="Times New Roman" panose="02020603050405020304" pitchFamily="18" charset="0"/>
                <a:cs typeface="Times New Roman" panose="02020603050405020304" pitchFamily="18" charset="0"/>
              </a:rPr>
              <a:t>Τα αφηγήματα  για  τις μάχες  της </a:t>
            </a:r>
            <a:r>
              <a:rPr lang="el-GR" sz="1400" b="1" dirty="0" err="1">
                <a:latin typeface="Times New Roman" panose="02020603050405020304" pitchFamily="18" charset="0"/>
                <a:cs typeface="Times New Roman" panose="02020603050405020304" pitchFamily="18" charset="0"/>
              </a:rPr>
              <a:t>Ομορφίτας</a:t>
            </a:r>
            <a:r>
              <a:rPr lang="el-GR" sz="1400" b="1" dirty="0">
                <a:latin typeface="Times New Roman" panose="02020603050405020304" pitchFamily="18" charset="0"/>
                <a:cs typeface="Times New Roman" panose="02020603050405020304" pitchFamily="18" charset="0"/>
              </a:rPr>
              <a:t>  μεταμόρφωσαν ιστορικές μονάδες σε διαχρονικά σύμβολα.</a:t>
            </a:r>
          </a:p>
          <a:p>
            <a:pPr marL="285750" indent="-285750" algn="just">
              <a:spcAft>
                <a:spcPts val="800"/>
              </a:spcAft>
              <a:buFont typeface="Wingdings" panose="05000000000000000000" pitchFamily="2" charset="2"/>
              <a:buChar char="q"/>
            </a:pPr>
            <a:endParaRPr lang="el-GR" sz="1400" dirty="0">
              <a:latin typeface="Times New Roman" panose="02020603050405020304" pitchFamily="18"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Σε  φύλλο  της  εφημερίδας </a:t>
            </a:r>
            <a:r>
              <a:rPr lang="tr-TR" sz="1200" i="1" dirty="0">
                <a:latin typeface="Times New Roman" panose="02020603050405020304" pitchFamily="18" charset="0"/>
                <a:cs typeface="Times New Roman" panose="02020603050405020304" pitchFamily="18" charset="0"/>
              </a:rPr>
              <a:t>Bozkurt</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παρατίθεται  η φωτογραφία του  τραυματισμένου εκπαιδευτικού  </a:t>
            </a:r>
            <a:r>
              <a:rPr lang="el-GR" sz="1200" dirty="0" err="1">
                <a:latin typeface="Times New Roman" panose="02020603050405020304" pitchFamily="18" charset="0"/>
                <a:cs typeface="Times New Roman" panose="02020603050405020304" pitchFamily="18" charset="0"/>
              </a:rPr>
              <a:t>Ertuğrul</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Ahmet</a:t>
            </a:r>
            <a:r>
              <a:rPr lang="el-GR" sz="1200" dirty="0">
                <a:latin typeface="Times New Roman" panose="02020603050405020304" pitchFamily="18" charset="0"/>
                <a:cs typeface="Times New Roman" panose="02020603050405020304" pitchFamily="18" charset="0"/>
              </a:rPr>
              <a:t>, ο οποίος  τελικά θα καταλήξει.¹ </a:t>
            </a:r>
            <a:r>
              <a:rPr lang="tr-TR" sz="1200" dirty="0">
                <a:latin typeface="Times New Roman" panose="02020603050405020304" pitchFamily="18" charset="0"/>
                <a:cs typeface="Times New Roman" panose="02020603050405020304" pitchFamily="18" charset="0"/>
              </a:rPr>
              <a:t> </a:t>
            </a:r>
            <a:endParaRPr lang="el-GR" sz="1200" dirty="0">
              <a:latin typeface="Times New Roman" panose="02020603050405020304" pitchFamily="18"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Ο  αρθρογράφος που  ανέλαβε  να καλύψει  τον  τρόπο  διαβίωσης των προσφύγων στο χωριό </a:t>
            </a:r>
            <a:r>
              <a:rPr lang="tr-TR" sz="1200" dirty="0">
                <a:latin typeface="Times New Roman" panose="02020603050405020304" pitchFamily="18" charset="0"/>
                <a:cs typeface="Times New Roman" panose="02020603050405020304" pitchFamily="18" charset="0"/>
              </a:rPr>
              <a:t>Hamitköy </a:t>
            </a:r>
            <a:r>
              <a:rPr lang="el-GR" sz="1200" dirty="0">
                <a:latin typeface="Times New Roman" panose="02020603050405020304" pitchFamily="18" charset="0"/>
                <a:cs typeface="Times New Roman" panose="02020603050405020304" pitchFamily="18" charset="0"/>
              </a:rPr>
              <a:t>αναφέρει ότι κάποτε  οι κάτοικοι της </a:t>
            </a:r>
            <a:r>
              <a:rPr lang="el-GR" sz="1200" dirty="0" err="1">
                <a:latin typeface="Times New Roman" panose="02020603050405020304" pitchFamily="18" charset="0"/>
                <a:cs typeface="Times New Roman" panose="02020603050405020304" pitchFamily="18" charset="0"/>
              </a:rPr>
              <a:t>Ομορφίτας</a:t>
            </a:r>
            <a:r>
              <a:rPr lang="el-GR" sz="1200" dirty="0">
                <a:latin typeface="Times New Roman" panose="02020603050405020304" pitchFamily="18" charset="0"/>
                <a:cs typeface="Times New Roman" panose="02020603050405020304" pitchFamily="18" charset="0"/>
              </a:rPr>
              <a:t> θα επιστρέψουν στο  σπίτι τους και θα κτίσουν  ένα μνημείο  προς τιμήν  του  </a:t>
            </a:r>
            <a:r>
              <a:rPr lang="tr-TR" sz="1200" dirty="0">
                <a:latin typeface="Times New Roman" panose="02020603050405020304" pitchFamily="18" charset="0"/>
                <a:cs typeface="Times New Roman" panose="02020603050405020304" pitchFamily="18" charset="0"/>
              </a:rPr>
              <a:t>Hüseyin Ruso</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Hüseyin</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Ruso’nun</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temiz</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al</a:t>
            </a:r>
            <a:r>
              <a:rPr lang="en-US" sz="1200" dirty="0">
                <a:latin typeface="Times New Roman" panose="02020603050405020304" pitchFamily="18" charset="0"/>
                <a:cs typeface="Times New Roman" panose="02020603050405020304" pitchFamily="18" charset="0"/>
              </a:rPr>
              <a:t>n</a:t>
            </a:r>
            <a:r>
              <a:rPr lang="el-GR" sz="1200" dirty="0">
                <a:latin typeface="Times New Roman" panose="02020603050405020304" pitchFamily="18" charset="0"/>
                <a:cs typeface="Times New Roman" panose="02020603050405020304" pitchFamily="18" charset="0"/>
              </a:rPr>
              <a:t>ı</a:t>
            </a:r>
            <a:r>
              <a:rPr lang="en-US" sz="1200" dirty="0" err="1">
                <a:latin typeface="Times New Roman" panose="02020603050405020304" pitchFamily="18" charset="0"/>
                <a:cs typeface="Times New Roman" panose="02020603050405020304" pitchFamily="18" charset="0"/>
              </a:rPr>
              <a:t>ndan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vurulup</a:t>
            </a:r>
            <a:r>
              <a:rPr lang="en-US" sz="1200" dirty="0">
                <a:latin typeface="Times New Roman" panose="02020603050405020304" pitchFamily="18" charset="0"/>
                <a:cs typeface="Times New Roman" panose="02020603050405020304" pitchFamily="18" charset="0"/>
              </a:rPr>
              <a:t> d</a:t>
            </a:r>
            <a:r>
              <a:rPr lang="el-GR" sz="1200" dirty="0" err="1">
                <a:latin typeface="Times New Roman" panose="02020603050405020304" pitchFamily="18" charset="0"/>
                <a:cs typeface="Times New Roman" panose="02020603050405020304" pitchFamily="18" charset="0"/>
              </a:rPr>
              <a:t>üş</a:t>
            </a:r>
            <a:r>
              <a:rPr lang="en-US" sz="1200" dirty="0">
                <a:latin typeface="Times New Roman" panose="02020603050405020304" pitchFamily="18" charset="0"/>
                <a:cs typeface="Times New Roman" panose="02020603050405020304" pitchFamily="18" charset="0"/>
              </a:rPr>
              <a:t>t</a:t>
            </a:r>
            <a:r>
              <a:rPr lang="el-GR" sz="1200" dirty="0" err="1">
                <a:latin typeface="Times New Roman" panose="02020603050405020304" pitchFamily="18" charset="0"/>
                <a:cs typeface="Times New Roman" panose="02020603050405020304" pitchFamily="18" charset="0"/>
              </a:rPr>
              <a:t>üğü</a:t>
            </a:r>
            <a:r>
              <a:rPr lang="el-GR"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yere </a:t>
            </a:r>
            <a:r>
              <a:rPr lang="en-US" sz="1200" dirty="0" err="1">
                <a:latin typeface="Times New Roman" panose="02020603050405020304" pitchFamily="18" charset="0"/>
                <a:cs typeface="Times New Roman" panose="02020603050405020304" pitchFamily="18" charset="0"/>
              </a:rPr>
              <a:t>belki</a:t>
            </a:r>
            <a:r>
              <a:rPr lang="en-US" sz="1200" dirty="0">
                <a:latin typeface="Times New Roman" panose="02020603050405020304" pitchFamily="18" charset="0"/>
                <a:cs typeface="Times New Roman" panose="02020603050405020304" pitchFamily="18" charset="0"/>
              </a:rPr>
              <a:t> de an</a:t>
            </a:r>
            <a:r>
              <a:rPr lang="el-GR" sz="1200" dirty="0">
                <a:latin typeface="Times New Roman" panose="02020603050405020304" pitchFamily="18" charset="0"/>
                <a:cs typeface="Times New Roman" panose="02020603050405020304" pitchFamily="18" charset="0"/>
              </a:rPr>
              <a:t>ı</a:t>
            </a:r>
            <a:r>
              <a:rPr lang="en-US" sz="1200" dirty="0">
                <a:latin typeface="Times New Roman" panose="02020603050405020304" pitchFamily="18" charset="0"/>
                <a:cs typeface="Times New Roman" panose="02020603050405020304" pitchFamily="18" charset="0"/>
              </a:rPr>
              <a:t>t </a:t>
            </a:r>
            <a:r>
              <a:rPr lang="en-US" sz="1200" dirty="0" err="1">
                <a:latin typeface="Times New Roman" panose="02020603050405020304" pitchFamily="18" charset="0"/>
                <a:cs typeface="Times New Roman" panose="02020603050405020304" pitchFamily="18" charset="0"/>
              </a:rPr>
              <a:t>diker</a:t>
            </a:r>
            <a:r>
              <a:rPr lang="el-GR" sz="1200" dirty="0">
                <a:latin typeface="Times New Roman" panose="02020603050405020304" pitchFamily="18" charset="0"/>
                <a:cs typeface="Times New Roman" panose="02020603050405020304" pitchFamily="18" charset="0"/>
              </a:rPr>
              <a:t>» «ίσως  στήσουν  ένα μνημείο  στον τόπο όπου κτυπήθηκε  στο καθαρό  του  μέτωπο».²</a:t>
            </a:r>
          </a:p>
          <a:p>
            <a:pPr algn="just">
              <a:spcAft>
                <a:spcPts val="800"/>
              </a:spcAft>
            </a:pPr>
            <a:r>
              <a:rPr lang="el-GR" sz="1200" b="1" dirty="0">
                <a:latin typeface="Times New Roman" panose="02020603050405020304" pitchFamily="18" charset="0"/>
                <a:cs typeface="Times New Roman" panose="02020603050405020304" pitchFamily="18" charset="0"/>
              </a:rPr>
              <a:t> Τα ίδια πρόσωπα που απολαμβάνουν τιμές ηρώα στη μία κοινότητα,  </a:t>
            </a:r>
            <a:r>
              <a:rPr lang="el-GR" sz="1200" b="1" dirty="0" err="1">
                <a:latin typeface="Times New Roman" panose="02020603050405020304" pitchFamily="18" charset="0"/>
                <a:cs typeface="Times New Roman" panose="02020603050405020304" pitchFamily="18" charset="0"/>
              </a:rPr>
              <a:t>στοχοποιούνται</a:t>
            </a:r>
            <a:r>
              <a:rPr lang="el-GR" sz="1200" b="1" dirty="0">
                <a:latin typeface="Times New Roman" panose="02020603050405020304" pitchFamily="18" charset="0"/>
                <a:cs typeface="Times New Roman" panose="02020603050405020304" pitchFamily="18" charset="0"/>
              </a:rPr>
              <a:t>  ως εγκληματίες στην άλλη. </a:t>
            </a:r>
          </a:p>
          <a:p>
            <a:pPr marL="171450" indent="-1714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    Επικήρυξη Νίκου Σαμψων³</a:t>
            </a:r>
          </a:p>
          <a:p>
            <a:pPr marL="285750" indent="-285750" algn="just">
              <a:spcAft>
                <a:spcPts val="800"/>
              </a:spcAf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 Στις</a:t>
            </a:r>
            <a:r>
              <a:rPr lang="tr-TR" sz="1200" dirty="0">
                <a:latin typeface="Times New Roman" panose="02020603050405020304" pitchFamily="18" charset="0"/>
                <a:cs typeface="Times New Roman" panose="02020603050405020304" pitchFamily="18" charset="0"/>
              </a:rPr>
              <a:t> 22 </a:t>
            </a:r>
            <a:r>
              <a:rPr lang="el-GR" sz="1200" dirty="0">
                <a:latin typeface="Times New Roman" panose="02020603050405020304" pitchFamily="18" charset="0"/>
                <a:cs typeface="Times New Roman" panose="02020603050405020304" pitchFamily="18" charset="0"/>
              </a:rPr>
              <a:t>Νοεμβρίου 1964 ο</a:t>
            </a:r>
            <a:r>
              <a:rPr lang="tr-TR" sz="1200" dirty="0">
                <a:latin typeface="Times New Roman" panose="02020603050405020304" pitchFamily="18" charset="0"/>
                <a:cs typeface="Times New Roman" panose="02020603050405020304" pitchFamily="18" charset="0"/>
              </a:rPr>
              <a:t> 28χρονος Mustafa Ali Riza και ο 27χρονος Tuncay Mehmet Salih, «μαρτύρησαν σε ένα τραγικό </a:t>
            </a:r>
            <a:r>
              <a:rPr lang="el-GR" sz="1200" dirty="0">
                <a:latin typeface="Times New Roman" panose="02020603050405020304" pitchFamily="18" charset="0"/>
                <a:cs typeface="Times New Roman" panose="02020603050405020304" pitchFamily="18" charset="0"/>
              </a:rPr>
              <a:t>δυστύχημα </a:t>
            </a:r>
            <a:r>
              <a:rPr lang="tr-TR" sz="1200" dirty="0">
                <a:latin typeface="Times New Roman" panose="02020603050405020304" pitchFamily="18" charset="0"/>
                <a:cs typeface="Times New Roman" panose="02020603050405020304" pitchFamily="18" charset="0"/>
              </a:rPr>
              <a:t>που συνέβη κατά τη διάρκεια άσκησης </a:t>
            </a:r>
            <a:r>
              <a:rPr lang="el-GR" sz="1200" dirty="0">
                <a:latin typeface="Times New Roman" panose="02020603050405020304" pitchFamily="18" charset="0"/>
                <a:cs typeface="Times New Roman" panose="02020603050405020304" pitchFamily="18" charset="0"/>
              </a:rPr>
              <a:t>βολής</a:t>
            </a:r>
            <a:r>
              <a:rPr lang="tr-TR" sz="1200" dirty="0">
                <a:latin typeface="Times New Roman" panose="02020603050405020304" pitchFamily="18" charset="0"/>
                <a:cs typeface="Times New Roman" panose="02020603050405020304" pitchFamily="18" charset="0"/>
              </a:rPr>
              <a:t>» «dün öğleden sonra atış tatbikatı yapıldığı esnada vuku bulan müessif bir kaza sonucunda». </a:t>
            </a:r>
            <a:r>
              <a:rPr lang="el-GR" sz="1200" dirty="0">
                <a:latin typeface="Times New Roman" panose="02020603050405020304" pitchFamily="18" charset="0"/>
                <a:cs typeface="Times New Roman" panose="02020603050405020304" pitchFamily="18" charset="0"/>
              </a:rPr>
              <a:t>Ο </a:t>
            </a:r>
            <a:r>
              <a:rPr lang="tr-TR" sz="1200" dirty="0">
                <a:latin typeface="Times New Roman" panose="02020603050405020304" pitchFamily="18" charset="0"/>
                <a:cs typeface="Times New Roman" panose="02020603050405020304" pitchFamily="18" charset="0"/>
              </a:rPr>
              <a:t>Tuncay Mehmet Salih</a:t>
            </a:r>
            <a:r>
              <a:rPr lang="el-GR" sz="1200" dirty="0">
                <a:latin typeface="Times New Roman" panose="02020603050405020304" pitchFamily="18" charset="0"/>
                <a:cs typeface="Times New Roman" panose="02020603050405020304" pitchFamily="18" charset="0"/>
              </a:rPr>
              <a:t> είχε  διακριθεί στο  μέτωπο της </a:t>
            </a:r>
            <a:r>
              <a:rPr lang="el-GR" sz="1200" dirty="0" err="1">
                <a:latin typeface="Times New Roman" panose="02020603050405020304" pitchFamily="18" charset="0"/>
                <a:cs typeface="Times New Roman" panose="02020603050405020304" pitchFamily="18" charset="0"/>
              </a:rPr>
              <a:t>Ομορφίτας</a:t>
            </a:r>
            <a:r>
              <a:rPr lang="el-GR" sz="1200" dirty="0">
                <a:latin typeface="Times New Roman" panose="02020603050405020304" pitchFamily="18" charset="0"/>
                <a:cs typeface="Times New Roman" panose="02020603050405020304" pitchFamily="18" charset="0"/>
              </a:rPr>
              <a:t> το 1964 «</a:t>
            </a:r>
            <a:r>
              <a:rPr lang="tr-TR" sz="1200" dirty="0">
                <a:latin typeface="Times New Roman" panose="02020603050405020304" pitchFamily="18" charset="0"/>
                <a:cs typeface="Times New Roman" panose="02020603050405020304" pitchFamily="18" charset="0"/>
              </a:rPr>
              <a:t>αγωνίστηκε ανιδιοτελώς για την εθνική τιμή και αξιοπρέπεια των Τουρκοκυπρίων, υπερασπιζόμενος το τεράστιο μέτωπο της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Ομορφίτας</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για 48 ώρες με 53 σφαίρες</a:t>
            </a:r>
            <a:r>
              <a:rPr lang="el-GR" sz="1200" dirty="0">
                <a:latin typeface="Times New Roman" panose="02020603050405020304" pitchFamily="18" charset="0"/>
                <a:cs typeface="Times New Roman" panose="02020603050405020304" pitchFamily="18" charset="0"/>
              </a:rPr>
              <a:t>».⁴</a:t>
            </a:r>
          </a:p>
          <a:p>
            <a:r>
              <a:rPr lang="el-GR" sz="1200" dirty="0">
                <a:latin typeface="Times New Roman" panose="02020603050405020304" pitchFamily="18" charset="0"/>
                <a:cs typeface="Times New Roman" panose="02020603050405020304" pitchFamily="18" charset="0"/>
              </a:rPr>
              <a:t>Από την  άλλη,  στον ελληνοκυπριακό τύπο  υπάρχει ένα άλλο  αφήγημα. Ενδεικτικό το απόσπασμα  από την  εφημερίδα  </a:t>
            </a:r>
            <a:r>
              <a:rPr lang="el-GR" sz="1200" i="1" dirty="0">
                <a:latin typeface="Times New Roman" panose="02020603050405020304" pitchFamily="18" charset="0"/>
                <a:cs typeface="Times New Roman" panose="02020603050405020304" pitchFamily="18" charset="0"/>
              </a:rPr>
              <a:t>Η ΤΕΛΕΥΤΑΙΑ  ΩΡΑ. </a:t>
            </a:r>
          </a:p>
          <a:p>
            <a:endParaRPr lang="el-GR" sz="1200" dirty="0">
              <a:latin typeface="Times New Roman" panose="02020603050405020304" pitchFamily="18" charset="0"/>
              <a:cs typeface="Times New Roman" panose="02020603050405020304" pitchFamily="18" charset="0"/>
            </a:endParaRPr>
          </a:p>
          <a:p>
            <a:r>
              <a:rPr lang="el-GR" sz="1200" i="1"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τῷ</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μεταξὺ</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σοβαρὰ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ἀναταραχὴ</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ἐσημειώθει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χθὲς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κατὰ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τὴν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διάρκειαν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τῆς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ταφῆς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δύο </a:t>
            </a:r>
            <a:r>
              <a:rPr lang="el-GR" sz="1200" dirty="0" err="1">
                <a:latin typeface="Times New Roman" panose="02020603050405020304" pitchFamily="18" charset="0"/>
                <a:cs typeface="Times New Roman" panose="02020603050405020304" pitchFamily="18" charset="0"/>
              </a:rPr>
              <a:t>ἀρχιτρομοκρατῶν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Μουσταφᾶ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Ἀλῆ</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Ριζὰ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Τουντζάϊ</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Μεχμὲτ</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Σαλὶχ</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ὁποῖοι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ἐφονεύθησαν</a:t>
            </a:r>
            <a:r>
              <a:rPr lang="el-GR" sz="1200" dirty="0">
                <a:latin typeface="Times New Roman" panose="02020603050405020304" pitchFamily="18" charset="0"/>
                <a:cs typeface="Times New Roman" panose="02020603050405020304" pitchFamily="18" charset="0"/>
              </a:rPr>
              <a:t> κατόπιν  </a:t>
            </a:r>
            <a:r>
              <a:rPr lang="el-GR" sz="1200" dirty="0" err="1">
                <a:latin typeface="Times New Roman" panose="02020603050405020304" pitchFamily="18" charset="0"/>
                <a:cs typeface="Times New Roman" panose="02020603050405020304" pitchFamily="18" charset="0"/>
              </a:rPr>
              <a:t>ἐνόπλου</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συμπλοκῆς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μὲ</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ἄνδρας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τῆς</a:t>
            </a:r>
            <a:r>
              <a:rPr lang="el-GR" sz="1200" dirty="0">
                <a:latin typeface="Times New Roman" panose="02020603050405020304" pitchFamily="18" charset="0"/>
                <a:cs typeface="Times New Roman" panose="02020603050405020304" pitchFamily="18" charset="0"/>
              </a:rPr>
              <a:t>  ΤΟΥΡΔΥΚ. </a:t>
            </a:r>
            <a:r>
              <a:rPr lang="el-GR" sz="1200" dirty="0" err="1">
                <a:latin typeface="Times New Roman" panose="02020603050405020304" pitchFamily="18" charset="0"/>
                <a:cs typeface="Times New Roman" panose="02020603050405020304" pitchFamily="18" charset="0"/>
              </a:rPr>
              <a:t>Οὕτω</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συγγενεῖς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δύο  φονευθέντων Τουρκοκυπρίων </a:t>
            </a:r>
            <a:r>
              <a:rPr lang="el-GR" sz="1200" dirty="0" err="1">
                <a:latin typeface="Times New Roman" panose="02020603050405020304" pitchFamily="18" charset="0"/>
                <a:cs typeface="Times New Roman" panose="02020603050405020304" pitchFamily="18" charset="0"/>
              </a:rPr>
              <a:t>ἐφώναζαν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κατὰ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τὴν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κηδείαν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τιμωρηθοῦν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οἱ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ἔνοχοι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φύγη</a:t>
            </a:r>
            <a:r>
              <a:rPr lang="el-GR" sz="1200" dirty="0">
                <a:latin typeface="Times New Roman" panose="02020603050405020304" pitchFamily="18" charset="0"/>
                <a:cs typeface="Times New Roman" panose="02020603050405020304" pitchFamily="18" charset="0"/>
              </a:rPr>
              <a:t> ἡ ΤΟΥΡΔΥΚ»[…]⁵</a:t>
            </a:r>
          </a:p>
          <a:p>
            <a:pPr algn="just">
              <a:spcAft>
                <a:spcPts val="800"/>
              </a:spcAft>
              <a:buNone/>
            </a:pPr>
            <a:endParaRPr lang="el-GR" dirty="0">
              <a:latin typeface="Times New Roman" panose="02020603050405020304" pitchFamily="18" charset="0"/>
              <a:cs typeface="Times New Roman" panose="02020603050405020304" pitchFamily="18" charset="0"/>
            </a:endParaRPr>
          </a:p>
        </p:txBody>
      </p:sp>
      <p:sp>
        <p:nvSpPr>
          <p:cNvPr id="6" name="Θέση αριθμού διαφάνειας 5">
            <a:extLst>
              <a:ext uri="{FF2B5EF4-FFF2-40B4-BE49-F238E27FC236}">
                <a16:creationId xmlns:a16="http://schemas.microsoft.com/office/drawing/2014/main" id="{B80F25B1-1D3A-C136-D89D-7F521966CBD0}"/>
              </a:ext>
            </a:extLst>
          </p:cNvPr>
          <p:cNvSpPr>
            <a:spLocks noGrp="1"/>
          </p:cNvSpPr>
          <p:nvPr>
            <p:ph type="sldNum" sz="quarter" idx="12"/>
          </p:nvPr>
        </p:nvSpPr>
        <p:spPr/>
        <p:txBody>
          <a:bodyPr/>
          <a:lstStyle/>
          <a:p>
            <a:fld id="{1B8CE1AA-CF21-4938-812F-0237CDF6332C}" type="slidenum">
              <a:rPr lang="el-GR" smtClean="0"/>
              <a:t>22</a:t>
            </a:fld>
            <a:endParaRPr lang="el-GR"/>
          </a:p>
        </p:txBody>
      </p:sp>
      <p:sp>
        <p:nvSpPr>
          <p:cNvPr id="7" name="Θέση υποσέλιδου 4">
            <a:extLst>
              <a:ext uri="{FF2B5EF4-FFF2-40B4-BE49-F238E27FC236}">
                <a16:creationId xmlns:a16="http://schemas.microsoft.com/office/drawing/2014/main" id="{D952654B-BEFB-D274-9D14-B6401220C862}"/>
              </a:ext>
            </a:extLst>
          </p:cNvPr>
          <p:cNvSpPr>
            <a:spLocks noGrp="1"/>
          </p:cNvSpPr>
          <p:nvPr>
            <p:ph type="ftr" sz="quarter" idx="11"/>
          </p:nvPr>
        </p:nvSpPr>
        <p:spPr>
          <a:xfrm>
            <a:off x="269117" y="5453743"/>
            <a:ext cx="11770481" cy="1267731"/>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24 </a:t>
            </a:r>
            <a:r>
              <a:rPr lang="el-GR" sz="1000" dirty="0">
                <a:solidFill>
                  <a:schemeClr val="tx1"/>
                </a:solidFill>
                <a:latin typeface="Times New Roman" panose="02020603050405020304" pitchFamily="18" charset="0"/>
                <a:cs typeface="Times New Roman" panose="02020603050405020304" pitchFamily="18" charset="0"/>
              </a:rPr>
              <a:t>Δεκεμβρίου</a:t>
            </a:r>
            <a:r>
              <a:rPr lang="tr-TR" sz="1000" dirty="0">
                <a:solidFill>
                  <a:schemeClr val="tx1"/>
                </a:solidFill>
                <a:latin typeface="Times New Roman" panose="02020603050405020304" pitchFamily="18" charset="0"/>
                <a:cs typeface="Times New Roman" panose="02020603050405020304" pitchFamily="18" charset="0"/>
              </a:rPr>
              <a:t> 1963.</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Δημοτικό  Σχολείο </a:t>
            </a:r>
            <a:r>
              <a:rPr lang="en-US" sz="1000" dirty="0" err="1">
                <a:solidFill>
                  <a:schemeClr val="tx1"/>
                </a:solidFill>
                <a:latin typeface="Times New Roman" panose="02020603050405020304" pitchFamily="18" charset="0"/>
                <a:cs typeface="Times New Roman" panose="02020603050405020304" pitchFamily="18" charset="0"/>
              </a:rPr>
              <a:t>Şehit</a:t>
            </a:r>
            <a:r>
              <a:rPr lang="en-US" sz="1000" dirty="0">
                <a:solidFill>
                  <a:schemeClr val="tx1"/>
                </a:solidFill>
                <a:latin typeface="Times New Roman" panose="02020603050405020304" pitchFamily="18" charset="0"/>
                <a:cs typeface="Times New Roman" panose="02020603050405020304" pitchFamily="18" charset="0"/>
              </a:rPr>
              <a:t> Ertuğrul </a:t>
            </a:r>
            <a:r>
              <a:rPr lang="en-US" sz="1000" dirty="0" err="1">
                <a:solidFill>
                  <a:schemeClr val="tx1"/>
                </a:solidFill>
                <a:latin typeface="Times New Roman" panose="02020603050405020304" pitchFamily="18" charset="0"/>
                <a:cs typeface="Times New Roman" panose="02020603050405020304" pitchFamily="18" charset="0"/>
              </a:rPr>
              <a:t>İlkokulu</a:t>
            </a:r>
            <a:r>
              <a:rPr lang="el-GR" sz="1000" dirty="0">
                <a:solidFill>
                  <a:schemeClr val="tx1"/>
                </a:solidFill>
                <a:latin typeface="Times New Roman" panose="02020603050405020304" pitchFamily="18" charset="0"/>
                <a:cs typeface="Times New Roman" panose="02020603050405020304" pitchFamily="18" charset="0"/>
              </a:rPr>
              <a:t> Βλ. Εφημερίδα </a:t>
            </a:r>
            <a:r>
              <a:rPr lang="tr-TR" sz="1000" i="1" dirty="0">
                <a:solidFill>
                  <a:schemeClr val="tx1"/>
                </a:solidFill>
                <a:latin typeface="Times New Roman" panose="02020603050405020304" pitchFamily="18" charset="0"/>
                <a:cs typeface="Times New Roman" panose="02020603050405020304" pitchFamily="18" charset="0"/>
              </a:rPr>
              <a:t>Kıbrıs Postası</a:t>
            </a:r>
            <a:r>
              <a:rPr lang="el-GR" sz="1000" i="1" dirty="0">
                <a:solidFill>
                  <a:schemeClr val="tx1"/>
                </a:solidFill>
                <a:latin typeface="Times New Roman" panose="02020603050405020304" pitchFamily="18" charset="0"/>
                <a:cs typeface="Times New Roman" panose="02020603050405020304" pitchFamily="18" charset="0"/>
              </a:rPr>
              <a:t>,</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17 </a:t>
            </a:r>
            <a:r>
              <a:rPr lang="el-GR" sz="1000" dirty="0">
                <a:solidFill>
                  <a:schemeClr val="tx1"/>
                </a:solidFill>
                <a:latin typeface="Times New Roman" panose="02020603050405020304" pitchFamily="18" charset="0"/>
                <a:cs typeface="Times New Roman" panose="02020603050405020304" pitchFamily="18" charset="0"/>
              </a:rPr>
              <a:t>Νοεμβρίου  2016.   </a:t>
            </a:r>
          </a:p>
          <a:p>
            <a:pPr algn="l"/>
            <a:r>
              <a:rPr lang="el-GR" sz="1000" dirty="0">
                <a:solidFill>
                  <a:schemeClr val="tx1"/>
                </a:solidFill>
                <a:latin typeface="Times New Roman" panose="02020603050405020304" pitchFamily="18" charset="0"/>
                <a:cs typeface="Times New Roman" panose="02020603050405020304" pitchFamily="18" charset="0"/>
              </a:rPr>
              <a:t>2.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«Adım adım Hamitköy», 7 </a:t>
            </a:r>
            <a:r>
              <a:rPr lang="el-GR" sz="1000" dirty="0">
                <a:solidFill>
                  <a:schemeClr val="tx1"/>
                </a:solidFill>
                <a:latin typeface="Times New Roman" panose="02020603050405020304" pitchFamily="18" charset="0"/>
                <a:cs typeface="Times New Roman" panose="02020603050405020304" pitchFamily="18" charset="0"/>
              </a:rPr>
              <a:t>Οκτωβρίου</a:t>
            </a:r>
            <a:r>
              <a:rPr lang="tr-TR" sz="1000" dirty="0">
                <a:solidFill>
                  <a:schemeClr val="tx1"/>
                </a:solidFill>
                <a:latin typeface="Times New Roman" panose="02020603050405020304" pitchFamily="18" charset="0"/>
                <a:cs typeface="Times New Roman" panose="02020603050405020304" pitchFamily="18" charset="0"/>
              </a:rPr>
              <a:t> 1964.</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3.</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«Η ΕΠΙΚΗΡΥΞΗ ΤΟΥ ΔΙΕΥΘΥΝΤΟΥ ΜΑΣ», 9 Ιανουαρίου  1964.</a:t>
            </a:r>
          </a:p>
          <a:p>
            <a:pPr algn="l"/>
            <a:r>
              <a:rPr lang="el-GR" sz="1000" dirty="0">
                <a:solidFill>
                  <a:schemeClr val="tx1"/>
                </a:solidFill>
                <a:latin typeface="Times New Roman" panose="02020603050405020304" pitchFamily="18" charset="0"/>
                <a:cs typeface="Times New Roman" panose="02020603050405020304" pitchFamily="18" charset="0"/>
              </a:rPr>
              <a:t>4. 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«İKİ MÜCAHİDİMİZ DÜN ŞEHİT OLDU», 23 </a:t>
            </a:r>
            <a:r>
              <a:rPr lang="el-GR" sz="1000" dirty="0">
                <a:solidFill>
                  <a:schemeClr val="tx1"/>
                </a:solidFill>
                <a:latin typeface="Times New Roman" panose="02020603050405020304" pitchFamily="18" charset="0"/>
                <a:cs typeface="Times New Roman" panose="02020603050405020304" pitchFamily="18" charset="0"/>
              </a:rPr>
              <a:t>Νοεμβρίου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Δύο αγωνιστές</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χθες</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μαρτύρησαν</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«Rum Basını iki Mücahidimizin Şahadetini Tahrife Kalkıştı», 25 </a:t>
            </a:r>
            <a:r>
              <a:rPr lang="el-GR" sz="1000" dirty="0">
                <a:solidFill>
                  <a:schemeClr val="tx1"/>
                </a:solidFill>
                <a:latin typeface="Times New Roman" panose="02020603050405020304" pitchFamily="18" charset="0"/>
                <a:cs typeface="Times New Roman" panose="02020603050405020304" pitchFamily="18" charset="0"/>
              </a:rPr>
              <a:t>Νοεμβρίου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[Ο Ελληνοκυπριακός Τύπος  επιχείρησε να παραποιήσει τον τρόπο θανάτου των δύο αγωνιστών μας]</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«İKİ MÜCAHİDİMİZ DÜN ŞEHİT OLDU», 23 </a:t>
            </a:r>
            <a:r>
              <a:rPr lang="el-GR" sz="1000" dirty="0">
                <a:solidFill>
                  <a:schemeClr val="tx1"/>
                </a:solidFill>
                <a:latin typeface="Times New Roman" panose="02020603050405020304" pitchFamily="18" charset="0"/>
                <a:cs typeface="Times New Roman" panose="02020603050405020304" pitchFamily="18" charset="0"/>
              </a:rPr>
              <a:t>Νοεμβρίου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[Δύο αγωνιστές  χθες  μαρτύρησαν]</a:t>
            </a:r>
          </a:p>
          <a:p>
            <a:pPr algn="l"/>
            <a:r>
              <a:rPr lang="el-GR" sz="1000" dirty="0">
                <a:solidFill>
                  <a:schemeClr val="tx1"/>
                </a:solidFill>
                <a:latin typeface="Times New Roman" panose="02020603050405020304" pitchFamily="18" charset="0"/>
                <a:cs typeface="Times New Roman" panose="02020603050405020304" pitchFamily="18" charset="0"/>
              </a:rPr>
              <a:t>5.Εφημερίδα </a:t>
            </a:r>
            <a:r>
              <a:rPr lang="el-GR" sz="1000" i="1" dirty="0">
                <a:solidFill>
                  <a:schemeClr val="tx1"/>
                </a:solidFill>
                <a:latin typeface="Times New Roman" panose="02020603050405020304" pitchFamily="18" charset="0"/>
                <a:cs typeface="Times New Roman" panose="02020603050405020304" pitchFamily="18" charset="0"/>
              </a:rPr>
              <a:t>Η  ΤΕΛΕΥΤΑΙΑ  ΩΡΑ</a:t>
            </a:r>
            <a:r>
              <a:rPr lang="el-GR" sz="1000" dirty="0">
                <a:solidFill>
                  <a:schemeClr val="tx1"/>
                </a:solidFill>
                <a:latin typeface="Times New Roman" panose="02020603050405020304" pitchFamily="18" charset="0"/>
                <a:cs typeface="Times New Roman" panose="02020603050405020304" pitchFamily="18" charset="0"/>
              </a:rPr>
              <a:t>, «ΣΥΛΛΗΨΕΙΣ  ΤΟΥΡΚΩΝ ΜΕΤΑ ΤΗΝ ΡΙΨΙΝ  ΦΥΛΛΑΔΙΩΝ  ΤΟΥ ΝΤΕΡΒΙΣ ΚΑΒΑΖΟΓΛΟΥ» 24 Νοεμβρίου 1964.</a:t>
            </a:r>
          </a:p>
        </p:txBody>
      </p:sp>
      <p:sp>
        <p:nvSpPr>
          <p:cNvPr id="2" name="Ορθογώνιο: Στρογγύλεμα γωνιών 1">
            <a:extLst>
              <a:ext uri="{FF2B5EF4-FFF2-40B4-BE49-F238E27FC236}">
                <a16:creationId xmlns:a16="http://schemas.microsoft.com/office/drawing/2014/main" id="{A195E697-3341-9D6C-7A33-26888C18BAD0}"/>
              </a:ext>
            </a:extLst>
          </p:cNvPr>
          <p:cNvSpPr/>
          <p:nvPr/>
        </p:nvSpPr>
        <p:spPr>
          <a:xfrm>
            <a:off x="309033" y="81211"/>
            <a:ext cx="11573933" cy="728398"/>
          </a:xfrm>
          <a:prstGeom prst="roundRect">
            <a:avLst/>
          </a:prstGeom>
          <a:solidFill>
            <a:schemeClr val="accent4">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spcAft>
                <a:spcPts val="800"/>
              </a:spcAft>
            </a:pPr>
            <a:r>
              <a:rPr lang="el-GR" b="1" dirty="0">
                <a:latin typeface="Times New Roman" panose="02020603050405020304" pitchFamily="18" charset="0"/>
                <a:ea typeface="Calibri" panose="020F0502020204030204" pitchFamily="34" charset="0"/>
                <a:cs typeface="Times New Roman" panose="02020603050405020304" pitchFamily="18" charset="0"/>
              </a:rPr>
              <a:t>ΙΙΙ. </a:t>
            </a:r>
            <a:r>
              <a:rPr lang="el-GR" b="1" dirty="0">
                <a:latin typeface="Times New Roman" panose="02020603050405020304" pitchFamily="18" charset="0"/>
                <a:cs typeface="Times New Roman" panose="02020603050405020304" pitchFamily="18" charset="0"/>
              </a:rPr>
              <a:t>Η κατασκευή της μνήμης: Πώς ο τύπος διαμόρφωσε την εικόνα των γεγονότων της </a:t>
            </a:r>
            <a:r>
              <a:rPr lang="el-GR" b="1" dirty="0" err="1">
                <a:latin typeface="Times New Roman" panose="02020603050405020304" pitchFamily="18" charset="0"/>
                <a:cs typeface="Times New Roman" panose="02020603050405020304" pitchFamily="18" charset="0"/>
              </a:rPr>
              <a:t>Ομορφίτας</a:t>
            </a:r>
            <a:r>
              <a:rPr lang="el-GR"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ea typeface="Calibri" panose="020F0502020204030204" pitchFamily="34" charset="0"/>
                <a:cs typeface="Times New Roman" panose="02020603050405020304" pitchFamily="18" charset="0"/>
              </a:rPr>
              <a:t>μετά την 21</a:t>
            </a:r>
            <a:r>
              <a:rPr lang="el-GR" b="1" baseline="30000" dirty="0">
                <a:latin typeface="Times New Roman" panose="02020603050405020304" pitchFamily="18" charset="0"/>
                <a:ea typeface="Calibri" panose="020F0502020204030204" pitchFamily="34" charset="0"/>
                <a:cs typeface="Times New Roman" panose="02020603050405020304" pitchFamily="18" charset="0"/>
              </a:rPr>
              <a:t>η</a:t>
            </a:r>
            <a:r>
              <a:rPr lang="el-GR" b="1" dirty="0">
                <a:latin typeface="Times New Roman" panose="02020603050405020304" pitchFamily="18" charset="0"/>
                <a:ea typeface="Calibri" panose="020F0502020204030204" pitchFamily="34" charset="0"/>
                <a:cs typeface="Times New Roman" panose="02020603050405020304" pitchFamily="18" charset="0"/>
              </a:rPr>
              <a:t> Δεκεμβρίου  </a:t>
            </a:r>
          </a:p>
        </p:txBody>
      </p:sp>
      <p:pic>
        <p:nvPicPr>
          <p:cNvPr id="3" name="Εικόνα 2" descr="Εικόνα που περιέχει κείμενο, ζωγραφιά, γραφικός χαρακτήρας, τέχνη&#10;&#10;Περιγραφή που δημιουργήθηκε αυτόματα">
            <a:extLst>
              <a:ext uri="{FF2B5EF4-FFF2-40B4-BE49-F238E27FC236}">
                <a16:creationId xmlns:a16="http://schemas.microsoft.com/office/drawing/2014/main" id="{BF86F56E-6C1D-4B88-C9BB-7936EE354F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805" t="23282" r="6036" b="4685"/>
          <a:stretch/>
        </p:blipFill>
        <p:spPr bwMode="auto">
          <a:xfrm rot="10800000">
            <a:off x="9982200" y="1224413"/>
            <a:ext cx="1584469" cy="22045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243C6AB1-FACC-61A3-C718-63D1B30E6E54}"/>
              </a:ext>
            </a:extLst>
          </p:cNvPr>
          <p:cNvSpPr txBox="1"/>
          <p:nvPr/>
        </p:nvSpPr>
        <p:spPr>
          <a:xfrm>
            <a:off x="9602707" y="3843803"/>
            <a:ext cx="2343453" cy="1733808"/>
          </a:xfrm>
          <a:prstGeom prst="rect">
            <a:avLst/>
          </a:prstGeom>
          <a:solidFill>
            <a:schemeClr val="bg1"/>
          </a:solidFill>
        </p:spPr>
        <p:txBody>
          <a:bodyPr wrap="square">
            <a:spAutoFit/>
          </a:bodyPr>
          <a:lstStyle/>
          <a:p>
            <a:pPr algn="just">
              <a:spcAft>
                <a:spcPts val="800"/>
              </a:spcAft>
              <a:buNone/>
            </a:pP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K.K.T.S.K. İlk Şampiyonluğu 1962</a:t>
            </a:r>
            <a:r>
              <a:rPr lang="el-GR" sz="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1963 sezonunda tattı. Resmimiz bu ilk şampiyonluğu kazandıran  futbolcularımızı yansıtıyor. </a:t>
            </a:r>
            <a:endParaRPr lang="el-GR"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buNone/>
            </a:pPr>
            <a:r>
              <a:rPr lang="el-GR" sz="800" dirty="0">
                <a:effectLst/>
                <a:latin typeface="Times New Roman" panose="02020603050405020304" pitchFamily="18" charset="0"/>
                <a:ea typeface="Times New Roman" panose="02020603050405020304" pitchFamily="18" charset="0"/>
                <a:cs typeface="Times New Roman" panose="02020603050405020304" pitchFamily="18" charset="0"/>
              </a:rPr>
              <a:t>Τουρκικός Αθλητικός Όμιλος </a:t>
            </a:r>
            <a:r>
              <a:rPr lang="el-GR" sz="800" dirty="0" err="1">
                <a:effectLst/>
                <a:latin typeface="Times New Roman" panose="02020603050405020304" pitchFamily="18" charset="0"/>
                <a:ea typeface="Times New Roman" panose="02020603050405020304" pitchFamily="18" charset="0"/>
                <a:cs typeface="Times New Roman" panose="02020603050405020304" pitchFamily="18" charset="0"/>
              </a:rPr>
              <a:t>Ομορφίτας</a:t>
            </a:r>
            <a:r>
              <a:rPr lang="el-GR" sz="800" dirty="0">
                <a:effectLst/>
                <a:latin typeface="Times New Roman" panose="02020603050405020304" pitchFamily="18" charset="0"/>
                <a:ea typeface="Times New Roman" panose="02020603050405020304" pitchFamily="18" charset="0"/>
                <a:cs typeface="Times New Roman" panose="02020603050405020304" pitchFamily="18" charset="0"/>
              </a:rPr>
              <a:t> - Πρωταθλητές  1962-1963 </a:t>
            </a:r>
          </a:p>
          <a:p>
            <a:pPr algn="just">
              <a:spcAft>
                <a:spcPts val="800"/>
              </a:spcAft>
              <a:buNone/>
            </a:pP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 Ahmet</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tr-TR" sz="800" u="sng" dirty="0">
                <a:effectLst/>
                <a:latin typeface="Times New Roman" panose="02020603050405020304" pitchFamily="18" charset="0"/>
                <a:ea typeface="Times New Roman" panose="02020603050405020304" pitchFamily="18" charset="0"/>
                <a:cs typeface="Times New Roman" panose="02020603050405020304" pitchFamily="18" charset="0"/>
              </a:rPr>
              <a:t>Hüseyin Ruso</a:t>
            </a: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 Vedat</a:t>
            </a:r>
            <a:r>
              <a:rPr lang="en-US" sz="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tr-TR" sz="800" dirty="0">
                <a:effectLst/>
                <a:latin typeface="Times New Roman" panose="02020603050405020304" pitchFamily="18" charset="0"/>
                <a:ea typeface="Times New Roman" panose="02020603050405020304" pitchFamily="18" charset="0"/>
                <a:cs typeface="Times New Roman" panose="02020603050405020304" pitchFamily="18" charset="0"/>
              </a:rPr>
              <a:t> Ali ve Eray</a:t>
            </a:r>
            <a:endParaRPr lang="el-GR"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buNone/>
            </a:pPr>
            <a:r>
              <a:rPr lang="el-GR" sz="800" dirty="0">
                <a:effectLst/>
                <a:latin typeface="Times New Roman" panose="02020603050405020304" pitchFamily="18" charset="0"/>
                <a:ea typeface="Times New Roman" panose="02020603050405020304" pitchFamily="18" charset="0"/>
                <a:cs typeface="Times New Roman" panose="02020603050405020304" pitchFamily="18" charset="0"/>
              </a:rPr>
              <a:t>Υπήρξε  εκ των ιδρυτών  της  τουρκικής ομάδας </a:t>
            </a:r>
            <a:r>
              <a:rPr lang="el-GR" sz="800" dirty="0" err="1">
                <a:effectLst/>
                <a:latin typeface="Times New Roman" panose="02020603050405020304" pitchFamily="18" charset="0"/>
                <a:ea typeface="Times New Roman" panose="02020603050405020304" pitchFamily="18" charset="0"/>
                <a:cs typeface="Times New Roman" panose="02020603050405020304" pitchFamily="18" charset="0"/>
              </a:rPr>
              <a:t>Ομορφίτας</a:t>
            </a:r>
            <a:endParaRPr lang="el-GR" sz="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el-GR" sz="800" dirty="0">
                <a:latin typeface="Times New Roman" panose="02020603050405020304" pitchFamily="18" charset="0"/>
                <a:cs typeface="Times New Roman" panose="02020603050405020304" pitchFamily="18" charset="0"/>
              </a:rPr>
              <a:t>Περιοδικό </a:t>
            </a:r>
            <a:r>
              <a:rPr lang="tr-TR" sz="800" i="1" dirty="0">
                <a:latin typeface="Times New Roman" panose="02020603050405020304" pitchFamily="18" charset="0"/>
                <a:cs typeface="Times New Roman" panose="02020603050405020304" pitchFamily="18" charset="0"/>
              </a:rPr>
              <a:t>Küçük Kaymaklı Türk Spor Kulübü  1951-1985</a:t>
            </a:r>
            <a:r>
              <a:rPr lang="tr-TR" sz="800" dirty="0">
                <a:latin typeface="Times New Roman" panose="02020603050405020304" pitchFamily="18" charset="0"/>
                <a:cs typeface="Times New Roman" panose="02020603050405020304" pitchFamily="18" charset="0"/>
              </a:rPr>
              <a:t>, </a:t>
            </a:r>
            <a:r>
              <a:rPr lang="el-GR" sz="800" dirty="0">
                <a:latin typeface="Times New Roman" panose="02020603050405020304" pitchFamily="18" charset="0"/>
                <a:cs typeface="Times New Roman" panose="02020603050405020304" pitchFamily="18" charset="0"/>
              </a:rPr>
              <a:t>Μάιος</a:t>
            </a:r>
            <a:r>
              <a:rPr lang="tr-TR" sz="800" dirty="0">
                <a:latin typeface="Times New Roman" panose="02020603050405020304" pitchFamily="18" charset="0"/>
                <a:cs typeface="Times New Roman" panose="02020603050405020304" pitchFamily="18" charset="0"/>
              </a:rPr>
              <a:t> 1985,  </a:t>
            </a:r>
            <a:r>
              <a:rPr lang="el-GR" sz="800" dirty="0" err="1">
                <a:latin typeface="Times New Roman" panose="02020603050405020304" pitchFamily="18" charset="0"/>
                <a:cs typeface="Times New Roman" panose="02020603050405020304" pitchFamily="18" charset="0"/>
              </a:rPr>
              <a:t>σελ</a:t>
            </a:r>
            <a:r>
              <a:rPr lang="tr-TR" sz="800" dirty="0">
                <a:latin typeface="Times New Roman" panose="02020603050405020304" pitchFamily="18" charset="0"/>
                <a:cs typeface="Times New Roman" panose="02020603050405020304" pitchFamily="18" charset="0"/>
              </a:rPr>
              <a:t>. 3.</a:t>
            </a:r>
            <a:endParaRPr lang="el-GR" sz="800" dirty="0">
              <a:latin typeface="Times New Roman" panose="02020603050405020304" pitchFamily="18" charset="0"/>
              <a:cs typeface="Times New Roman" panose="02020603050405020304" pitchFamily="18" charset="0"/>
            </a:endParaRPr>
          </a:p>
        </p:txBody>
      </p:sp>
      <p:sp>
        <p:nvSpPr>
          <p:cNvPr id="9" name="Βέλος: Δεξιό 8">
            <a:extLst>
              <a:ext uri="{FF2B5EF4-FFF2-40B4-BE49-F238E27FC236}">
                <a16:creationId xmlns:a16="http://schemas.microsoft.com/office/drawing/2014/main" id="{76F6107C-2C47-E72E-59FB-1753F18E6B54}"/>
              </a:ext>
            </a:extLst>
          </p:cNvPr>
          <p:cNvSpPr/>
          <p:nvPr/>
        </p:nvSpPr>
        <p:spPr>
          <a:xfrm>
            <a:off x="9433310" y="1924408"/>
            <a:ext cx="881183" cy="742950"/>
          </a:xfrm>
          <a:prstGeom prst="righ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71700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E97D6-A29C-DA0E-3442-29D0B6CBE0BE}"/>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3D57824E-8C3A-C4EA-1E30-546890B51A7C}"/>
              </a:ext>
            </a:extLst>
          </p:cNvPr>
          <p:cNvSpPr/>
          <p:nvPr/>
        </p:nvSpPr>
        <p:spPr>
          <a:xfrm>
            <a:off x="309033" y="275771"/>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lnSpc>
                <a:spcPct val="150000"/>
              </a:lnSpc>
              <a:spcAft>
                <a:spcPts val="800"/>
              </a:spcAft>
              <a:buNone/>
            </a:pPr>
            <a:r>
              <a:rPr lang="en-US" b="1" dirty="0"/>
              <a:t>IV. </a:t>
            </a:r>
            <a:r>
              <a:rPr lang="el-GR" b="1" dirty="0"/>
              <a:t>Συμπεράσματα</a:t>
            </a:r>
            <a:r>
              <a:rPr lang="el-GR" b="1" dirty="0">
                <a:latin typeface="Times New Roman" panose="02020603050405020304" pitchFamily="18" charset="0"/>
                <a:ea typeface="Calibri" panose="020F0502020204030204" pitchFamily="34" charset="0"/>
                <a:cs typeface="Times New Roman" panose="02020603050405020304" pitchFamily="18" charset="0"/>
              </a:rPr>
              <a:t>: Εθνική  </a:t>
            </a:r>
            <a:r>
              <a:rPr lang="el-GR" b="1" dirty="0" err="1">
                <a:latin typeface="Times New Roman" panose="02020603050405020304" pitchFamily="18" charset="0"/>
                <a:ea typeface="Calibri" panose="020F0502020204030204" pitchFamily="34" charset="0"/>
                <a:cs typeface="Times New Roman" panose="02020603050405020304" pitchFamily="18" charset="0"/>
              </a:rPr>
              <a:t>ομογενοποίηση</a:t>
            </a:r>
            <a:r>
              <a:rPr lang="el-GR" b="1" dirty="0">
                <a:latin typeface="Times New Roman" panose="02020603050405020304" pitchFamily="18" charset="0"/>
                <a:ea typeface="Calibri" panose="020F0502020204030204" pitchFamily="34" charset="0"/>
                <a:cs typeface="Times New Roman" panose="02020603050405020304" pitchFamily="18" charset="0"/>
              </a:rPr>
              <a:t> &amp; αποσιωπημένες  μνήμες </a:t>
            </a:r>
            <a:endParaRPr lang="el-GR"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815D52EE-58D4-5283-1FC3-4E3B95AE8327}"/>
              </a:ext>
            </a:extLst>
          </p:cNvPr>
          <p:cNvSpPr txBox="1"/>
          <p:nvPr/>
        </p:nvSpPr>
        <p:spPr>
          <a:xfrm>
            <a:off x="309033" y="1022326"/>
            <a:ext cx="11403994" cy="2534027"/>
          </a:xfrm>
          <a:prstGeom prst="rect">
            <a:avLst/>
          </a:prstGeom>
          <a:noFill/>
        </p:spPr>
        <p:txBody>
          <a:bodyPr wrap="square">
            <a:spAutoFit/>
          </a:bodyPr>
          <a:lstStyle/>
          <a:p>
            <a:pPr algn="just">
              <a:spcAft>
                <a:spcPts val="800"/>
              </a:spcAft>
              <a:buNone/>
            </a:pP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Η αντίληψη ότι η αγριότητα αποτελεί ίδιον του Άλλου  </a:t>
            </a:r>
          </a:p>
          <a:p>
            <a:pPr algn="r">
              <a:spcAft>
                <a:spcPts val="800"/>
              </a:spcAft>
              <a:buNone/>
            </a:pPr>
            <a:r>
              <a:rPr lang="el-GR" sz="1600" dirty="0">
                <a:latin typeface="Times New Roman" panose="02020603050405020304" pitchFamily="18" charset="0"/>
                <a:cs typeface="Times New Roman" panose="02020603050405020304" pitchFamily="18" charset="0"/>
              </a:rPr>
              <a:t>[…]Οι βάρβαροι που έμπαιναν στα σπίτια, εκτελούσαν τα παιδιά και τις γυναίκες μας.¹</a:t>
            </a:r>
          </a:p>
          <a:p>
            <a:pPr algn="r">
              <a:spcAft>
                <a:spcPts val="800"/>
              </a:spcAft>
              <a:buNone/>
            </a:pPr>
            <a:r>
              <a:rPr lang="el-GR" sz="1600" dirty="0">
                <a:latin typeface="Times New Roman" panose="02020603050405020304" pitchFamily="18" charset="0"/>
                <a:cs typeface="Times New Roman" panose="02020603050405020304" pitchFamily="18" charset="0"/>
              </a:rPr>
              <a:t>[…]</a:t>
            </a:r>
            <a:r>
              <a:rPr lang="el-GR" sz="1600" dirty="0" err="1">
                <a:latin typeface="Times New Roman" panose="02020603050405020304" pitchFamily="18" charset="0"/>
                <a:cs typeface="Times New Roman" panose="02020603050405020304" pitchFamily="18" charset="0"/>
              </a:rPr>
              <a:t>ἀδιάκριτος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ἐπίθεσις</a:t>
            </a:r>
            <a:r>
              <a:rPr lang="el-GR" sz="1600" dirty="0">
                <a:latin typeface="Times New Roman" panose="02020603050405020304" pitchFamily="18" charset="0"/>
                <a:cs typeface="Times New Roman" panose="02020603050405020304" pitchFamily="18" charset="0"/>
              </a:rPr>
              <a:t>, φόνοι,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σφαγιασµὸς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ἀθώων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πολιτῶν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γυναικόπαιδων, </a:t>
            </a:r>
            <a:r>
              <a:rPr lang="el-GR" sz="1600" dirty="0" err="1">
                <a:latin typeface="Times New Roman" panose="02020603050405020304" pitchFamily="18" charset="0"/>
                <a:cs typeface="Times New Roman" panose="02020603050405020304" pitchFamily="18" charset="0"/>
              </a:rPr>
              <a:t>ἀποτελοῦν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καταφώρους</a:t>
            </a:r>
            <a:r>
              <a:rPr lang="el-GR" sz="1600" dirty="0">
                <a:latin typeface="Times New Roman" panose="02020603050405020304" pitchFamily="18" charset="0"/>
                <a:cs typeface="Times New Roman" panose="02020603050405020304" pitchFamily="18" charset="0"/>
              </a:rPr>
              <a:t> πράξεις γενοκτονίας.[…]²</a:t>
            </a:r>
            <a:endParaRPr lang="el-GR" sz="16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Απέναντι στο αφήγημα της «γενοκτονίας των Τουρκοκυπρίων», της  «ελληνοκυπριακής  βαρβαρότητας»  και των λεηλασιών  «Το  90%  των σπιτιών υπέστη  λεηλασία», στον ελληνοκυπριακό λόγο συγκροτείται το αφήγημα  των τουρκικών θηριωδιών «κανίβαλοι  Τούρκοι  δολοφόνησαν  μητέρα με τρία τέκνα»,  «ενταφιασμός  αθώων  παιδιών και  κορασίδων που φόνευσε η τουρκική θηριωδία», «λεηλατούν ελληνικές περιουσίες».³</a:t>
            </a:r>
          </a:p>
          <a:p>
            <a:pPr algn="just">
              <a:spcAft>
                <a:spcPts val="800"/>
              </a:spcAft>
              <a:buNone/>
            </a:pPr>
            <a:r>
              <a:rPr lang="el-GR" b="1" dirty="0">
                <a:solidFill>
                  <a:srgbClr val="FF0000"/>
                </a:solidFill>
              </a:rPr>
              <a:t>Προπαγάνδα και Γενοκτονία: Η παγίδα των εθνικών αφηγημάτων</a:t>
            </a:r>
            <a:endParaRPr lang="el-GR" sz="1600" dirty="0">
              <a:solidFill>
                <a:srgbClr val="FF0000"/>
              </a:solidFill>
              <a:latin typeface="Times New Roman" panose="02020603050405020304" pitchFamily="18" charset="0"/>
              <a:cs typeface="Times New Roman" panose="02020603050405020304" pitchFamily="18" charset="0"/>
            </a:endParaRPr>
          </a:p>
        </p:txBody>
      </p:sp>
      <p:sp>
        <p:nvSpPr>
          <p:cNvPr id="4" name="Θέση υποσέλιδου 3">
            <a:extLst>
              <a:ext uri="{FF2B5EF4-FFF2-40B4-BE49-F238E27FC236}">
                <a16:creationId xmlns:a16="http://schemas.microsoft.com/office/drawing/2014/main" id="{CE17B8DE-8DEA-6057-BC38-BBCC09AA5347}"/>
              </a:ext>
            </a:extLst>
          </p:cNvPr>
          <p:cNvSpPr>
            <a:spLocks noGrp="1"/>
          </p:cNvSpPr>
          <p:nvPr>
            <p:ph type="ftr" sz="quarter" idx="11"/>
          </p:nvPr>
        </p:nvSpPr>
        <p:spPr>
          <a:xfrm>
            <a:off x="309033" y="5030278"/>
            <a:ext cx="11687024" cy="1770797"/>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Εφημερίδα</a:t>
            </a:r>
            <a:r>
              <a:rPr lang="tr-TR" sz="1000" dirty="0">
                <a:solidFill>
                  <a:schemeClr val="tx1"/>
                </a:solidFill>
                <a:latin typeface="Times New Roman" panose="02020603050405020304" pitchFamily="18" charset="0"/>
                <a:cs typeface="Times New Roman" panose="02020603050405020304" pitchFamily="18" charset="0"/>
              </a:rPr>
              <a:t>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i="1"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n-US" sz="1000" dirty="0">
                <a:solidFill>
                  <a:schemeClr val="tx1"/>
                </a:solidFill>
                <a:latin typeface="Times New Roman" panose="02020603050405020304" pitchFamily="18" charset="0"/>
                <a:cs typeface="Times New Roman" panose="02020603050405020304" pitchFamily="18" charset="0"/>
              </a:rPr>
              <a:t>EVLERE GİREN BARBARLAR, ÇOCUK VE KADINLARIMIZI KURSUNA DİZDİLER</a:t>
            </a:r>
            <a:r>
              <a:rPr lang="el-GR" sz="1000" dirty="0">
                <a:solidFill>
                  <a:schemeClr val="tx1"/>
                </a:solidFill>
                <a:latin typeface="Times New Roman" panose="02020603050405020304" pitchFamily="18" charset="0"/>
                <a:cs typeface="Times New Roman" panose="02020603050405020304" pitchFamily="18" charset="0"/>
              </a:rPr>
              <a:t>», 27 Δεκεμβρίου 1963. </a:t>
            </a:r>
          </a:p>
          <a:p>
            <a:pPr algn="l"/>
            <a:r>
              <a:rPr lang="el-GR" sz="1000" dirty="0">
                <a:solidFill>
                  <a:schemeClr val="tx1"/>
                </a:solidFill>
                <a:latin typeface="Times New Roman" panose="02020603050405020304" pitchFamily="18" charset="0"/>
                <a:cs typeface="Times New Roman" panose="02020603050405020304" pitchFamily="18" charset="0"/>
              </a:rPr>
              <a:t>2.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«Ο ΤΟΥΡΚΙΚΟΣ ΜΥΘΟΣ ΠΕΡΙ ΓΕΝΟΚΤΟΝΙΑΣ», 29 Δεκεμβρίου 1963.</a:t>
            </a:r>
          </a:p>
          <a:p>
            <a:pPr algn="l"/>
            <a:r>
              <a:rPr lang="el-GR" sz="1000" dirty="0">
                <a:solidFill>
                  <a:schemeClr val="tx1"/>
                </a:solidFill>
                <a:latin typeface="Times New Roman" panose="02020603050405020304" pitchFamily="18" charset="0"/>
                <a:cs typeface="Times New Roman" panose="02020603050405020304" pitchFamily="18" charset="0"/>
              </a:rPr>
              <a:t>3.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«ΑΣΥΣΤΟΛΟΝ ΨΕΥΔΟΣ ΟΙ ΙΣΧΥΡΙΣΜΟΙ ΠΕΡΙ ΓΕΝΟΚΤΟΝΙΑΣ ΤΩΝ ΤΟΥΡΚΩΝ ΕΙΣ ΤΗΝ ΚΥΠΡΟΝ», 28 Δεκεμβρίου 1963.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«LEFKOŞANIN MUHTELİF BÖLGELERİNDE RUM TEDHİŞÇİLER  TÜRKLERİ ARKADAN VURMAKTA DEVAM ETTİLER»,  25 </a:t>
            </a:r>
            <a:r>
              <a:rPr lang="el-GR" sz="1000" dirty="0">
                <a:solidFill>
                  <a:schemeClr val="tx1"/>
                </a:solidFill>
                <a:latin typeface="Times New Roman" panose="02020603050405020304" pitchFamily="18" charset="0"/>
                <a:cs typeface="Times New Roman" panose="02020603050405020304" pitchFamily="18" charset="0"/>
              </a:rPr>
              <a:t>Απριλίου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[Ελληνοκύπριοι  τρομοκράτες συνεχίζουν να χτυπούν πισώπλατα Τουρκοκυπρίους σε διάφορα μέρη της Λευκωσίας]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«Kaymaklı’ daki Üç Türk Fabrikası Rumlar Tarafından Soyuldu», 18 </a:t>
            </a:r>
            <a:r>
              <a:rPr lang="el-GR" sz="1000" dirty="0">
                <a:solidFill>
                  <a:schemeClr val="tx1"/>
                </a:solidFill>
                <a:latin typeface="Times New Roman" panose="02020603050405020304" pitchFamily="18" charset="0"/>
                <a:cs typeface="Times New Roman" panose="02020603050405020304" pitchFamily="18" charset="0"/>
              </a:rPr>
              <a:t>Μαΐου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Πλιάτσικο σε τρία εργοστάσια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tr-TR" sz="1000" dirty="0">
                <a:solidFill>
                  <a:schemeClr val="tx1"/>
                </a:solidFill>
                <a:latin typeface="Times New Roman" panose="02020603050405020304" pitchFamily="18" charset="0"/>
                <a:cs typeface="Times New Roman" panose="02020603050405020304" pitchFamily="18" charset="0"/>
              </a:rPr>
              <a:t>] </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a:t>
            </a:r>
            <a:r>
              <a:rPr lang="tr-TR" sz="1000" dirty="0">
                <a:solidFill>
                  <a:schemeClr val="tx1"/>
                </a:solidFill>
                <a:latin typeface="Times New Roman" panose="02020603050405020304" pitchFamily="18" charset="0"/>
                <a:cs typeface="Times New Roman" panose="02020603050405020304" pitchFamily="18" charset="0"/>
              </a:rPr>
              <a:t>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«Gazeteciler Küçük Kaymaklıyı Gezdi Evlerin Yüzde Doksanı Yağma Edildi», 2 </a:t>
            </a:r>
            <a:r>
              <a:rPr lang="el-GR" sz="1000" dirty="0">
                <a:solidFill>
                  <a:schemeClr val="tx1"/>
                </a:solidFill>
                <a:latin typeface="Times New Roman" panose="02020603050405020304" pitchFamily="18" charset="0"/>
                <a:cs typeface="Times New Roman" panose="02020603050405020304" pitchFamily="18" charset="0"/>
              </a:rPr>
              <a:t>Ιανουαρίου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[Οι  δημοσιογράφοι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 : Το  90%  των σπιτιών υπέστη  λεηλασία]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l-GR" sz="1000" dirty="0" err="1">
                <a:solidFill>
                  <a:schemeClr val="tx1"/>
                </a:solidFill>
                <a:latin typeface="Times New Roman" panose="02020603050405020304" pitchFamily="18" charset="0"/>
                <a:cs typeface="Times New Roman" panose="02020603050405020304" pitchFamily="18" charset="0"/>
              </a:rPr>
              <a:t>Küçük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Kaymaklıdaki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Rum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Tahribatı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Devam</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Ediyor</a:t>
            </a:r>
            <a:r>
              <a:rPr lang="el-GR" sz="1000" dirty="0">
                <a:solidFill>
                  <a:schemeClr val="tx1"/>
                </a:solidFill>
                <a:latin typeface="Times New Roman" panose="02020603050405020304" pitchFamily="18" charset="0"/>
                <a:cs typeface="Times New Roman" panose="02020603050405020304" pitchFamily="18" charset="0"/>
              </a:rPr>
              <a:t>», 21 Νοεμβρίου 1964.[Συνεχίζονται οι εμπρησμοί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 ΕΝΝΟΜΟΝ ΚΡΑΤΟΣ ΚΑΤΑΣΤΕΛΛΕΙ ΤΗΝ ΕΞΕΓΕΡΣΙΝ ΤΩΝ ΤΟΥΡΚΩΝ», 25 Δεκεμβρίου 1963.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«ΤΟΥΡΚΟΙ ΚΑΤΕΚΡΕΟΥΡΓΗΣΑΝ ΤΡΕΙΣ ΒΙΟΠΑΛΑΙΣΤΑΣ ΕΡΓΑΤΑΣ ΕΙΣ ΑΡΤΟΠΟΙΕΙΟΝ ΠΑΡΑ ΤΟ ΨΥΓΕΙΟΝ», 28 Δεκεμβρίου 1963.</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«ΕΓΚΛΗΜΑΤΙΚΟΝ ΟΡΓΙΟΝ», 28 Δεκεμβρίου 1963.</a:t>
            </a:r>
          </a:p>
          <a:p>
            <a:pPr algn="l"/>
            <a:r>
              <a:rPr lang="el-GR" sz="1000" dirty="0">
                <a:solidFill>
                  <a:schemeClr val="tx1"/>
                </a:solidFill>
                <a:latin typeface="Times New Roman" panose="02020603050405020304" pitchFamily="18" charset="0"/>
                <a:cs typeface="Times New Roman" panose="02020603050405020304" pitchFamily="18" charset="0"/>
              </a:rPr>
              <a:t>4.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«Ο ΤΟΥΡΚΙΚΟΣ ΜΥΘΟΣ ΠΕΡΙ ΓΕΝΟΚΤΟΝΙΑΣ», 29 Δεκεμβρίου 1963.</a:t>
            </a:r>
          </a:p>
        </p:txBody>
      </p:sp>
      <p:sp>
        <p:nvSpPr>
          <p:cNvPr id="5" name="Θέση αριθμού διαφάνειας 4">
            <a:extLst>
              <a:ext uri="{FF2B5EF4-FFF2-40B4-BE49-F238E27FC236}">
                <a16:creationId xmlns:a16="http://schemas.microsoft.com/office/drawing/2014/main" id="{FC0A1685-36B0-E0FE-7C07-3304DE9CDABD}"/>
              </a:ext>
            </a:extLst>
          </p:cNvPr>
          <p:cNvSpPr>
            <a:spLocks noGrp="1"/>
          </p:cNvSpPr>
          <p:nvPr>
            <p:ph type="sldNum" sz="quarter" idx="12"/>
          </p:nvPr>
        </p:nvSpPr>
        <p:spPr/>
        <p:txBody>
          <a:bodyPr/>
          <a:lstStyle/>
          <a:p>
            <a:fld id="{1B8CE1AA-CF21-4938-812F-0237CDF6332C}" type="slidenum">
              <a:rPr lang="el-GR" smtClean="0"/>
              <a:t>23</a:t>
            </a:fld>
            <a:endParaRPr lang="el-GR"/>
          </a:p>
        </p:txBody>
      </p:sp>
      <p:sp>
        <p:nvSpPr>
          <p:cNvPr id="7" name="TextBox 6">
            <a:extLst>
              <a:ext uri="{FF2B5EF4-FFF2-40B4-BE49-F238E27FC236}">
                <a16:creationId xmlns:a16="http://schemas.microsoft.com/office/drawing/2014/main" id="{4CBFCCD7-FC38-7156-F8F4-61F0659BC592}"/>
              </a:ext>
            </a:extLst>
          </p:cNvPr>
          <p:cNvSpPr txBox="1"/>
          <p:nvPr/>
        </p:nvSpPr>
        <p:spPr>
          <a:xfrm>
            <a:off x="472320" y="3556353"/>
            <a:ext cx="11360450" cy="1200329"/>
          </a:xfrm>
          <a:prstGeom prst="rect">
            <a:avLst/>
          </a:prstGeom>
          <a:noFill/>
        </p:spPr>
        <p:txBody>
          <a:bodyPr wrap="square">
            <a:spAutoFit/>
          </a:bodyPr>
          <a:lstStyle/>
          <a:p>
            <a:r>
              <a:rPr lang="el-GR" sz="1200" dirty="0">
                <a:latin typeface="Times New Roman" panose="02020603050405020304" pitchFamily="18" charset="0"/>
                <a:cs typeface="Times New Roman" panose="02020603050405020304" pitchFamily="18" charset="0"/>
              </a:rPr>
              <a:t>[…]Τουναντίον µ</a:t>
            </a:r>
            <a:r>
              <a:rPr lang="el-GR" sz="1200" dirty="0" err="1">
                <a:latin typeface="Times New Roman" panose="02020603050405020304" pitchFamily="18" charset="0"/>
                <a:cs typeface="Times New Roman" panose="02020603050405020304" pitchFamily="18" charset="0"/>
              </a:rPr>
              <a:t>άλιστα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ἂν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ὑπάρχῃ</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πρόθεσις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διάπραξις</a:t>
            </a:r>
            <a:r>
              <a:rPr lang="el-GR" sz="1200" dirty="0">
                <a:latin typeface="Times New Roman" panose="02020603050405020304" pitchFamily="18" charset="0"/>
                <a:cs typeface="Times New Roman" panose="02020603050405020304" pitchFamily="18" charset="0"/>
              </a:rPr>
              <a:t> γενοκτονίας, </a:t>
            </a:r>
            <a:r>
              <a:rPr lang="el-GR" sz="1200" dirty="0" err="1">
                <a:latin typeface="Times New Roman" panose="02020603050405020304" pitchFamily="18" charset="0"/>
                <a:cs typeface="Times New Roman" panose="02020603050405020304" pitchFamily="18" charset="0"/>
              </a:rPr>
              <a:t>ὑφίσταται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ἐκ</a:t>
            </a:r>
            <a:r>
              <a:rPr lang="el-GR" sz="1200" dirty="0">
                <a:latin typeface="Times New Roman" panose="02020603050405020304" pitchFamily="18" charset="0"/>
                <a:cs typeface="Times New Roman" panose="02020603050405020304" pitchFamily="18" charset="0"/>
              </a:rPr>
              <a:t> µ</a:t>
            </a:r>
            <a:r>
              <a:rPr lang="el-GR" sz="1200" dirty="0" err="1">
                <a:latin typeface="Times New Roman" panose="02020603050405020304" pitchFamily="18" charset="0"/>
                <a:cs typeface="Times New Roman" panose="02020603050405020304" pitchFamily="18" charset="0"/>
              </a:rPr>
              <a:t>έρους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Τούρκων </a:t>
            </a:r>
            <a:r>
              <a:rPr lang="el-GR" sz="1200" dirty="0" err="1">
                <a:latin typeface="Times New Roman" panose="02020603050405020304" pitchFamily="18" charset="0"/>
                <a:cs typeface="Times New Roman" panose="02020603050405020304" pitchFamily="18" charset="0"/>
              </a:rPr>
              <a:t>οἵτινες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ἐξηνάγκασαν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τὸ</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πρόσφατον</a:t>
            </a:r>
            <a:r>
              <a:rPr lang="el-GR" sz="1200" dirty="0">
                <a:latin typeface="Times New Roman" panose="02020603050405020304" pitchFamily="18" charset="0"/>
                <a:cs typeface="Times New Roman" panose="02020603050405020304" pitchFamily="18" charset="0"/>
              </a:rPr>
              <a:t> παρελθόν </a:t>
            </a:r>
            <a:r>
              <a:rPr lang="el-GR" sz="1200" dirty="0" err="1">
                <a:latin typeface="Times New Roman" panose="02020603050405020304" pitchFamily="18" charset="0"/>
                <a:cs typeface="Times New Roman" panose="02020603050405020304" pitchFamily="18" charset="0"/>
              </a:rPr>
              <a:t>τοὺς</a:t>
            </a:r>
            <a:r>
              <a:rPr lang="el-GR" sz="1200" dirty="0">
                <a:latin typeface="Times New Roman" panose="02020603050405020304" pitchFamily="18" charset="0"/>
                <a:cs typeface="Times New Roman" panose="02020603050405020304" pitchFamily="18" charset="0"/>
              </a:rPr>
              <a:t> κατοίκους </a:t>
            </a:r>
            <a:r>
              <a:rPr lang="el-GR" sz="1200" dirty="0" err="1">
                <a:latin typeface="Times New Roman" panose="02020603050405020304" pitchFamily="18" charset="0"/>
                <a:cs typeface="Times New Roman" panose="02020603050405020304" pitchFamily="18" charset="0"/>
              </a:rPr>
              <a:t>ὁλοκλήρων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περιοχῶν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ἐγκαταλείψουν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μόνας</a:t>
            </a:r>
            <a:r>
              <a:rPr lang="el-GR" sz="1200" dirty="0">
                <a:latin typeface="Times New Roman" panose="02020603050405020304" pitchFamily="18" charset="0"/>
                <a:cs typeface="Times New Roman" panose="02020603050405020304" pitchFamily="18" charset="0"/>
              </a:rPr>
              <a:t> κατοικίας των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τὸν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τόπον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ἐργασίας</a:t>
            </a:r>
            <a:r>
              <a:rPr lang="el-GR" sz="1200" dirty="0">
                <a:latin typeface="Times New Roman" panose="02020603050405020304" pitchFamily="18" charset="0"/>
                <a:cs typeface="Times New Roman" panose="02020603050405020304" pitchFamily="18" charset="0"/>
              </a:rPr>
              <a:t> των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στερηθοῦν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µ</a:t>
            </a:r>
            <a:r>
              <a:rPr lang="el-GR" sz="1200" dirty="0" err="1">
                <a:latin typeface="Times New Roman" panose="02020603050405020304" pitchFamily="18" charset="0"/>
                <a:cs typeface="Times New Roman" panose="02020603050405020304" pitchFamily="18" charset="0"/>
              </a:rPr>
              <a:t>έσων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ζωῆς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καταδικάζοντες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αὐτοὺς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συνθήκας</a:t>
            </a:r>
            <a:r>
              <a:rPr lang="el-GR" sz="1200" dirty="0">
                <a:latin typeface="Times New Roman" panose="02020603050405020304" pitchFamily="18" charset="0"/>
                <a:cs typeface="Times New Roman" panose="02020603050405020304" pitchFamily="18" charset="0"/>
              </a:rPr>
              <a:t> διαβιώσεως </a:t>
            </a:r>
            <a:r>
              <a:rPr lang="el-GR" sz="1200" dirty="0" err="1">
                <a:latin typeface="Times New Roman" panose="02020603050405020304" pitchFamily="18" charset="0"/>
                <a:cs typeface="Times New Roman" panose="02020603050405020304" pitchFamily="18" charset="0"/>
              </a:rPr>
              <a:t>συντελούσας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εἰςτὴν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φυσικήν</a:t>
            </a:r>
            <a:r>
              <a:rPr lang="el-GR" sz="1200" dirty="0">
                <a:latin typeface="Times New Roman" panose="02020603050405020304" pitchFamily="18" charset="0"/>
                <a:cs typeface="Times New Roman" panose="02020603050405020304" pitchFamily="18" charset="0"/>
              </a:rPr>
              <a:t> των </a:t>
            </a:r>
            <a:r>
              <a:rPr lang="el-GR" sz="1200" dirty="0" err="1">
                <a:latin typeface="Times New Roman" panose="02020603050405020304" pitchFamily="18" charset="0"/>
                <a:cs typeface="Times New Roman" panose="02020603050405020304" pitchFamily="18" charset="0"/>
              </a:rPr>
              <a:t>καταστροφήν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Ἐπιπλέον</a:t>
            </a:r>
            <a:r>
              <a:rPr lang="el-GR" sz="1200" dirty="0">
                <a:latin typeface="Times New Roman" panose="02020603050405020304" pitchFamily="18" charset="0"/>
                <a:cs typeface="Times New Roman" panose="02020603050405020304" pitchFamily="18" charset="0"/>
              </a:rPr>
              <a:t> ἡ </a:t>
            </a:r>
            <a:r>
              <a:rPr lang="el-GR" sz="1200" dirty="0" err="1">
                <a:latin typeface="Times New Roman" panose="02020603050405020304" pitchFamily="18" charset="0"/>
                <a:cs typeface="Times New Roman" panose="02020603050405020304" pitchFamily="18" charset="0"/>
              </a:rPr>
              <a:t>στασιαστικὴ</a:t>
            </a:r>
            <a:r>
              <a:rPr lang="el-GR" sz="1200" dirty="0">
                <a:latin typeface="Times New Roman" panose="02020603050405020304" pitchFamily="18" charset="0"/>
                <a:cs typeface="Times New Roman" panose="02020603050405020304" pitchFamily="18" charset="0"/>
              </a:rPr>
              <a:t> </a:t>
            </a:r>
            <a:r>
              <a:rPr lang="en-US"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ἐνέργεια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Τούρκων </a:t>
            </a:r>
            <a:r>
              <a:rPr lang="el-GR" sz="1200" dirty="0" err="1">
                <a:latin typeface="Times New Roman" panose="02020603050405020304" pitchFamily="18" charset="0"/>
                <a:cs typeface="Times New Roman" panose="02020603050405020304" pitchFamily="18" charset="0"/>
              </a:rPr>
              <a:t>κατὰ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a:t>
            </a:r>
            <a:r>
              <a:rPr lang="el-GR" sz="1200" dirty="0">
                <a:latin typeface="Times New Roman" panose="02020603050405020304" pitchFamily="18" charset="0"/>
                <a:cs typeface="Times New Roman" panose="02020603050405020304" pitchFamily="18" charset="0"/>
              </a:rPr>
              <a:t> πρόσφατα γεγονότα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ἡ </a:t>
            </a:r>
            <a:r>
              <a:rPr lang="el-GR" sz="1200" dirty="0" err="1">
                <a:latin typeface="Times New Roman" panose="02020603050405020304" pitchFamily="18" charset="0"/>
                <a:cs typeface="Times New Roman" panose="02020603050405020304" pitchFamily="18" charset="0"/>
              </a:rPr>
              <a:t>συνεχὴς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ἀδιάκριτος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ἐπίθεσις</a:t>
            </a:r>
            <a:r>
              <a:rPr lang="el-GR" sz="1200" dirty="0">
                <a:latin typeface="Times New Roman" panose="02020603050405020304" pitchFamily="18" charset="0"/>
                <a:cs typeface="Times New Roman" panose="02020603050405020304" pitchFamily="18" charset="0"/>
              </a:rPr>
              <a:t>, φόνοι,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σφαγιασµὸς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ἀθώων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πολιτῶν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γυναικόπαιδων, </a:t>
            </a:r>
            <a:r>
              <a:rPr lang="el-GR" sz="1200" dirty="0" err="1">
                <a:latin typeface="Times New Roman" panose="02020603050405020304" pitchFamily="18" charset="0"/>
                <a:cs typeface="Times New Roman" panose="02020603050405020304" pitchFamily="18" charset="0"/>
              </a:rPr>
              <a:t>ἀποτελοῦν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καταφώρους</a:t>
            </a:r>
            <a:r>
              <a:rPr lang="el-GR" sz="1200" dirty="0">
                <a:latin typeface="Times New Roman" panose="02020603050405020304" pitchFamily="18" charset="0"/>
                <a:cs typeface="Times New Roman" panose="02020603050405020304" pitchFamily="18" charset="0"/>
              </a:rPr>
              <a:t> πράξεις γενοκτονίας.[…]</a:t>
            </a:r>
            <a:r>
              <a:rPr lang="el-GR" sz="1200" dirty="0" err="1">
                <a:latin typeface="Times New Roman" panose="02020603050405020304" pitchFamily="18" charset="0"/>
                <a:cs typeface="Times New Roman" panose="02020603050405020304" pitchFamily="18" charset="0"/>
              </a:rPr>
              <a:t>Ἀπέναντι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αὐτῶν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ἐγκληµατικῶν</a:t>
            </a:r>
            <a:r>
              <a:rPr lang="el-GR" sz="1200" dirty="0">
                <a:latin typeface="Times New Roman" panose="02020603050405020304" pitchFamily="18" charset="0"/>
                <a:cs typeface="Times New Roman" panose="02020603050405020304" pitchFamily="18" charset="0"/>
              </a:rPr>
              <a:t> πράξεων ὁ </a:t>
            </a:r>
            <a:r>
              <a:rPr lang="el-GR" sz="1200" dirty="0" err="1">
                <a:latin typeface="Times New Roman" panose="02020603050405020304" pitchFamily="18" charset="0"/>
                <a:cs typeface="Times New Roman" panose="02020603050405020304" pitchFamily="18" charset="0"/>
              </a:rPr>
              <a:t>Ἕλληνισµὸς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τῆς</a:t>
            </a:r>
            <a:r>
              <a:rPr lang="el-GR" sz="1200" dirty="0">
                <a:latin typeface="Times New Roman" panose="02020603050405020304" pitchFamily="18" charset="0"/>
                <a:cs typeface="Times New Roman" panose="02020603050405020304" pitchFamily="18" charset="0"/>
              </a:rPr>
              <a:t> Κύπρου, </a:t>
            </a:r>
            <a:r>
              <a:rPr lang="el-GR" sz="1200" dirty="0" err="1">
                <a:latin typeface="Times New Roman" panose="02020603050405020304" pitchFamily="18" charset="0"/>
                <a:cs typeface="Times New Roman" panose="02020603050405020304" pitchFamily="18" charset="0"/>
              </a:rPr>
              <a:t>ἀπήντησε</a:t>
            </a:r>
            <a:r>
              <a:rPr lang="el-GR" sz="1200" dirty="0">
                <a:latin typeface="Times New Roman" panose="02020603050405020304" pitchFamily="18" charset="0"/>
                <a:cs typeface="Times New Roman" panose="02020603050405020304" pitchFamily="18" charset="0"/>
              </a:rPr>
              <a:t> µὲ µ</a:t>
            </a:r>
            <a:r>
              <a:rPr lang="el-GR" sz="1200" dirty="0" err="1">
                <a:latin typeface="Times New Roman" panose="02020603050405020304" pitchFamily="18" charset="0"/>
                <a:cs typeface="Times New Roman" panose="02020603050405020304" pitchFamily="18" charset="0"/>
              </a:rPr>
              <a:t>εγαλοψυχίαν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δείγµατα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ἀνωτέρου</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ἀνθρωπισµοῦ</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ὁποῖα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δυστυχῶς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δὲν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ἐξετιµήθησαν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ὡς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ἔπρεπεν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ἀπὸ</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τοὺς</a:t>
            </a:r>
            <a:r>
              <a:rPr lang="el-GR" sz="1200" dirty="0">
                <a:latin typeface="Times New Roman" panose="02020603050405020304" pitchFamily="18" charset="0"/>
                <a:cs typeface="Times New Roman" panose="02020603050405020304" pitchFamily="18" charset="0"/>
              </a:rPr>
              <a:t> Τούρκους, </a:t>
            </a:r>
            <a:r>
              <a:rPr lang="el-GR" sz="1200" dirty="0" err="1">
                <a:latin typeface="Times New Roman" panose="02020603050405020304" pitchFamily="18" charset="0"/>
                <a:cs typeface="Times New Roman" panose="02020603050405020304" pitchFamily="18" charset="0"/>
              </a:rPr>
              <a:t>οἵτινες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ὄχι</a:t>
            </a:r>
            <a:r>
              <a:rPr lang="el-GR" sz="1200" dirty="0">
                <a:latin typeface="Times New Roman" panose="02020603050405020304" pitchFamily="18" charset="0"/>
                <a:cs typeface="Times New Roman" panose="02020603050405020304" pitchFamily="18" charset="0"/>
              </a:rPr>
              <a:t> µ</a:t>
            </a:r>
            <a:r>
              <a:rPr lang="el-GR" sz="1200" dirty="0" err="1">
                <a:latin typeface="Times New Roman" panose="02020603050405020304" pitchFamily="18" charset="0"/>
                <a:cs typeface="Times New Roman" panose="02020603050405020304" pitchFamily="18" charset="0"/>
              </a:rPr>
              <a:t>όνον</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δὲν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εἰσήκουσαν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ἐκκλήσεις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περὶ</a:t>
            </a:r>
            <a:r>
              <a:rPr lang="el-GR" sz="1200" dirty="0">
                <a:latin typeface="Times New Roman" panose="02020603050405020304" pitchFamily="18" charset="0"/>
                <a:cs typeface="Times New Roman" panose="02020603050405020304" pitchFamily="18" charset="0"/>
              </a:rPr>
              <a:t> καταπαύσεως </a:t>
            </a:r>
            <a:r>
              <a:rPr lang="el-GR" sz="1200" dirty="0" err="1">
                <a:latin typeface="Times New Roman" panose="02020603050405020304" pitchFamily="18" charset="0"/>
                <a:cs typeface="Times New Roman" panose="02020603050405020304" pitchFamily="18" charset="0"/>
              </a:rPr>
              <a:t>τοῦ</a:t>
            </a:r>
            <a:r>
              <a:rPr lang="el-GR" sz="1200" dirty="0">
                <a:latin typeface="Times New Roman" panose="02020603050405020304" pitchFamily="18" charset="0"/>
                <a:cs typeface="Times New Roman" panose="02020603050405020304" pitchFamily="18" charset="0"/>
              </a:rPr>
              <a:t> πυρός, </a:t>
            </a:r>
            <a:r>
              <a:rPr lang="el-GR" sz="1200" dirty="0" err="1">
                <a:latin typeface="Times New Roman" panose="02020603050405020304" pitchFamily="18" charset="0"/>
                <a:cs typeface="Times New Roman" panose="02020603050405020304" pitchFamily="18" charset="0"/>
              </a:rPr>
              <a:t>ἀλλὰ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παρεβίασαν</a:t>
            </a:r>
            <a:r>
              <a:rPr lang="el-GR" sz="1200" dirty="0">
                <a:latin typeface="Times New Roman" panose="02020603050405020304" pitchFamily="18" charset="0"/>
                <a:cs typeface="Times New Roman" panose="02020603050405020304" pitchFamily="18" charset="0"/>
              </a:rPr>
              <a:t> καταφώρως </a:t>
            </a:r>
            <a:r>
              <a:rPr lang="el-GR" sz="1200" dirty="0" err="1">
                <a:latin typeface="Times New Roman" panose="02020603050405020304" pitchFamily="18" charset="0"/>
                <a:cs typeface="Times New Roman" panose="02020603050405020304" pitchFamily="18" charset="0"/>
              </a:rPr>
              <a:t>τὰσυµφωνίας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ἐκεχειρίας</a:t>
            </a:r>
            <a:r>
              <a:rPr lang="el-GR" sz="1200" dirty="0">
                <a:latin typeface="Times New Roman" panose="02020603050405020304" pitchFamily="18" charset="0"/>
                <a:cs typeface="Times New Roman" panose="02020603050405020304" pitchFamily="18" charset="0"/>
              </a:rPr>
              <a:t>.⁴</a:t>
            </a:r>
          </a:p>
        </p:txBody>
      </p:sp>
    </p:spTree>
    <p:extLst>
      <p:ext uri="{BB962C8B-B14F-4D97-AF65-F5344CB8AC3E}">
        <p14:creationId xmlns:p14="http://schemas.microsoft.com/office/powerpoint/2010/main" val="1090571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8AC12-63C9-F6D3-557D-A1F607CE0CC8}"/>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D56006F2-621E-32F7-2D16-68C13A51A0DC}"/>
              </a:ext>
            </a:extLst>
          </p:cNvPr>
          <p:cNvSpPr/>
          <p:nvPr/>
        </p:nvSpPr>
        <p:spPr>
          <a:xfrm>
            <a:off x="142119" y="130478"/>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3" name="TextBox 2">
            <a:extLst>
              <a:ext uri="{FF2B5EF4-FFF2-40B4-BE49-F238E27FC236}">
                <a16:creationId xmlns:a16="http://schemas.microsoft.com/office/drawing/2014/main" id="{CBD1F070-7B0E-8261-8820-37E36EFD12C3}"/>
              </a:ext>
            </a:extLst>
          </p:cNvPr>
          <p:cNvSpPr txBox="1"/>
          <p:nvPr/>
        </p:nvSpPr>
        <p:spPr>
          <a:xfrm>
            <a:off x="142119" y="842007"/>
            <a:ext cx="12023876" cy="4083169"/>
          </a:xfrm>
          <a:prstGeom prst="rect">
            <a:avLst/>
          </a:prstGeom>
          <a:noFill/>
        </p:spPr>
        <p:txBody>
          <a:bodyPr wrap="square">
            <a:spAutoFit/>
          </a:bodyPr>
          <a:lstStyle/>
          <a:p>
            <a:pPr algn="just">
              <a:spcAft>
                <a:spcPts val="800"/>
              </a:spcAft>
              <a:buNone/>
            </a:pP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Ι. Οι  τροπισμοί συγκρότησης  του  Άλλου  ως αναξιόπιστου </a:t>
            </a:r>
            <a:endParaRPr lang="el-GR"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sz="1200" b="1" dirty="0">
                <a:effectLst/>
                <a:latin typeface="Times New Roman" panose="02020603050405020304" pitchFamily="18" charset="0"/>
                <a:ea typeface="Calibri" panose="020F0502020204030204" pitchFamily="34" charset="0"/>
                <a:cs typeface="Times New Roman" panose="02020603050405020304" pitchFamily="18" charset="0"/>
              </a:rPr>
              <a:t>Ο Άλλος ετοιμάζει το επόμενο βήμα : </a:t>
            </a:r>
          </a:p>
          <a:p>
            <a:pPr marL="285750" indent="-285750" algn="just">
              <a:spcAft>
                <a:spcPts val="800"/>
              </a:spcAft>
              <a:buFont typeface="Wingdings" panose="05000000000000000000" pitchFamily="2" charset="2"/>
              <a:buChar char="q"/>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ανεγείρει νέα πολυβολεία, </a:t>
            </a:r>
          </a:p>
          <a:p>
            <a:pPr marL="285750" indent="-285750" algn="just">
              <a:spcAft>
                <a:spcPts val="800"/>
              </a:spcAft>
              <a:buFont typeface="Wingdings" panose="05000000000000000000" pitchFamily="2" charset="2"/>
              <a:buChar char="q"/>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ακούγονται εκρήξεις στη  δική του πλευρά, </a:t>
            </a:r>
          </a:p>
          <a:p>
            <a:pPr marL="285750" indent="-285750" algn="just">
              <a:spcAft>
                <a:spcPts val="800"/>
              </a:spcAft>
              <a:buFont typeface="Wingdings" panose="05000000000000000000" pitchFamily="2" charset="2"/>
              <a:buChar char="q"/>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ανεγείρει νέες  οχυρώσεις,</a:t>
            </a:r>
          </a:p>
          <a:p>
            <a:pPr marL="285750" indent="-285750" algn="just">
              <a:spcAft>
                <a:spcPts val="800"/>
              </a:spcAft>
              <a:buFont typeface="Wingdings" panose="05000000000000000000" pitchFamily="2" charset="2"/>
              <a:buChar char="q"/>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προκαλεί</a:t>
            </a:r>
            <a:r>
              <a:rPr lang="el-GR" sz="1200" dirty="0">
                <a:latin typeface="Times New Roman" panose="02020603050405020304" pitchFamily="18" charset="0"/>
                <a:ea typeface="Calibri" panose="020F0502020204030204" pitchFamily="34" charset="0"/>
                <a:cs typeface="Times New Roman" panose="02020603050405020304" pitchFamily="18" charset="0"/>
              </a:rPr>
              <a:t>   «απόπειρα επίθεσης κατά του Αστυνομικού Σταθμού </a:t>
            </a:r>
            <a:r>
              <a:rPr lang="el-GR" sz="1200" dirty="0" err="1">
                <a:latin typeface="Times New Roman" panose="02020603050405020304" pitchFamily="18" charset="0"/>
                <a:ea typeface="Calibri" panose="020F0502020204030204" pitchFamily="34" charset="0"/>
                <a:cs typeface="Times New Roman" panose="02020603050405020304" pitchFamily="18" charset="0"/>
              </a:rPr>
              <a:t>Ομορφίτας</a:t>
            </a:r>
            <a:r>
              <a:rPr lang="el-GR" sz="1200" dirty="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pPr>
            <a:r>
              <a:rPr lang="el-GR" sz="1200" dirty="0">
                <a:latin typeface="Times New Roman" panose="02020603050405020304" pitchFamily="18" charset="0"/>
                <a:ea typeface="Calibri" panose="020F0502020204030204" pitchFamily="34" charset="0"/>
                <a:cs typeface="Times New Roman" panose="02020603050405020304" pitchFamily="18" charset="0"/>
              </a:rPr>
              <a:t>                         «επιθέσεις  από το Τουρκικό Λύκειο», </a:t>
            </a:r>
          </a:p>
          <a:p>
            <a:pPr algn="just">
              <a:spcAft>
                <a:spcPts val="800"/>
              </a:spcAft>
            </a:pPr>
            <a:r>
              <a:rPr lang="el-GR" sz="1200" dirty="0">
                <a:latin typeface="Times New Roman" panose="02020603050405020304" pitchFamily="18" charset="0"/>
                <a:ea typeface="Calibri" panose="020F0502020204030204" pitchFamily="34" charset="0"/>
                <a:cs typeface="Times New Roman" panose="02020603050405020304" pitchFamily="18" charset="0"/>
              </a:rPr>
              <a:t>                         «πυροβολισμοί κατά λεωφορείου και ιδιωτικών οχημάτων», </a:t>
            </a:r>
          </a:p>
          <a:p>
            <a:pPr algn="just">
              <a:spcAft>
                <a:spcPts val="800"/>
              </a:spcAft>
            </a:pPr>
            <a:r>
              <a:rPr lang="el-GR" sz="1200" dirty="0">
                <a:latin typeface="Times New Roman" panose="02020603050405020304" pitchFamily="18" charset="0"/>
                <a:ea typeface="Calibri" panose="020F0502020204030204" pitchFamily="34" charset="0"/>
                <a:cs typeface="Times New Roman" panose="02020603050405020304" pitchFamily="18" charset="0"/>
              </a:rPr>
              <a:t>                         «επίθεση  κατά μοτοσικλετιστών από την </a:t>
            </a:r>
            <a:r>
              <a:rPr lang="el-GR" sz="1200" dirty="0" err="1">
                <a:latin typeface="Times New Roman" panose="02020603050405020304" pitchFamily="18" charset="0"/>
                <a:ea typeface="Calibri" panose="020F0502020204030204" pitchFamily="34" charset="0"/>
                <a:cs typeface="Times New Roman" panose="02020603050405020304" pitchFamily="18" charset="0"/>
              </a:rPr>
              <a:t>Ομορφίτα</a:t>
            </a:r>
            <a:r>
              <a:rPr lang="el-GR" sz="1200" dirty="0">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pPr>
            <a:r>
              <a:rPr lang="el-GR" sz="1200" dirty="0">
                <a:latin typeface="Times New Roman" panose="02020603050405020304" pitchFamily="18" charset="0"/>
                <a:ea typeface="Calibri" panose="020F0502020204030204" pitchFamily="34" charset="0"/>
                <a:cs typeface="Times New Roman" panose="02020603050405020304" pitchFamily="18" charset="0"/>
              </a:rPr>
              <a:t>                         «Ελληνοκύπριοι  τρομοκράτες συνεχίζουν να χτυπούν πισώπλατα Τουρκοκυπρίους».¹</a:t>
            </a:r>
          </a:p>
          <a:p>
            <a:pPr algn="just">
              <a:spcAft>
                <a:spcPts val="800"/>
              </a:spcAft>
            </a:pPr>
            <a:r>
              <a:rPr lang="el-GR" sz="1200" b="1" dirty="0">
                <a:latin typeface="Times New Roman" panose="02020603050405020304" pitchFamily="18" charset="0"/>
                <a:cs typeface="Times New Roman" panose="02020603050405020304" pitchFamily="18" charset="0"/>
              </a:rPr>
              <a:t>Οπλισμός</a:t>
            </a:r>
          </a:p>
          <a:p>
            <a:pPr algn="just">
              <a:spcAft>
                <a:spcPts val="800"/>
              </a:spcAft>
            </a:pPr>
            <a:r>
              <a:rPr lang="el-GR" sz="1200" dirty="0">
                <a:latin typeface="Times New Roman" panose="02020603050405020304" pitchFamily="18" charset="0"/>
                <a:cs typeface="Times New Roman" panose="02020603050405020304" pitchFamily="18" charset="0"/>
              </a:rPr>
              <a:t>Η ύπαρξη  οπλισμού στα  χέρια  των Τουρκοκυπρίων συνδέεται με τη «βουλιμία της Άγκυρας επί της Κύπρου», αλλά και με ένα «οργανωμένο σχέδιο προς ανάληψη  έκνομου δράσης με σκοπό  τη δημιουργία ανώμαλης και τεταμένης  κατάστασης». Από την άλλη, στον τουρκικό λόγο  η  ύπαρξη  οπλισμού  συνδέεται  με  την   </a:t>
            </a:r>
            <a:r>
              <a:rPr lang="tr-TR" sz="1200" dirty="0">
                <a:latin typeface="Times New Roman" panose="02020603050405020304" pitchFamily="18" charset="0"/>
                <a:cs typeface="Times New Roman" panose="02020603050405020304" pitchFamily="18" charset="0"/>
              </a:rPr>
              <a:t>«</a:t>
            </a:r>
            <a:r>
              <a:rPr lang="el-GR" sz="1200" dirty="0">
                <a:latin typeface="Times New Roman" panose="02020603050405020304" pitchFamily="18" charset="0"/>
                <a:cs typeface="Times New Roman" panose="02020603050405020304" pitchFamily="18" charset="0"/>
              </a:rPr>
              <a:t>προστασία της ζωής και της</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περιουσίας του</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τουρκικού λαού</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από την</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τρομοκρατική οργάνωση των Ελληνοκυπρίων</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την ΕΟΚΑ</a:t>
            </a:r>
            <a:r>
              <a:rPr lang="tr-TR" sz="1200" dirty="0">
                <a:latin typeface="Times New Roman" panose="02020603050405020304" pitchFamily="18" charset="0"/>
                <a:cs typeface="Times New Roman" panose="02020603050405020304" pitchFamily="18" charset="0"/>
              </a:rPr>
              <a:t>» «Rumların terör  örgütü EOKA’ ya karşı Türk Halkının mal  ve can güvenliğini korumak»</a:t>
            </a:r>
            <a:r>
              <a:rPr lang="el-GR" sz="1200" dirty="0">
                <a:latin typeface="Times New Roman" panose="02020603050405020304" pitchFamily="18" charset="0"/>
                <a:cs typeface="Times New Roman" panose="02020603050405020304" pitchFamily="18" charset="0"/>
              </a:rPr>
              <a:t>, με τη   ματαίωση  μιας «δεύτερης Κρήτης» και την «εθνική  υπόθεση μας, την  Κύπρο» «</a:t>
            </a:r>
            <a:r>
              <a:rPr lang="tr-TR" sz="1200" dirty="0">
                <a:latin typeface="Times New Roman" panose="02020603050405020304" pitchFamily="18" charset="0"/>
                <a:cs typeface="Times New Roman" panose="02020603050405020304" pitchFamily="18" charset="0"/>
              </a:rPr>
              <a:t>Kıbrıs Milli davamız</a:t>
            </a:r>
            <a:r>
              <a:rPr lang="el-GR" sz="1200" dirty="0">
                <a:latin typeface="Times New Roman" panose="02020603050405020304" pitchFamily="18" charset="0"/>
                <a:cs typeface="Times New Roman" panose="02020603050405020304" pitchFamily="18" charset="0"/>
              </a:rPr>
              <a:t>».²   </a:t>
            </a:r>
          </a:p>
        </p:txBody>
      </p:sp>
      <p:sp>
        <p:nvSpPr>
          <p:cNvPr id="4" name="Θέση υποσέλιδου 3">
            <a:extLst>
              <a:ext uri="{FF2B5EF4-FFF2-40B4-BE49-F238E27FC236}">
                <a16:creationId xmlns:a16="http://schemas.microsoft.com/office/drawing/2014/main" id="{B741954C-D2E5-072F-6A6D-6EFE183ED6E0}"/>
              </a:ext>
            </a:extLst>
          </p:cNvPr>
          <p:cNvSpPr>
            <a:spLocks noGrp="1"/>
          </p:cNvSpPr>
          <p:nvPr>
            <p:ph type="ftr" sz="quarter" idx="11"/>
          </p:nvPr>
        </p:nvSpPr>
        <p:spPr>
          <a:xfrm>
            <a:off x="142119" y="4925176"/>
            <a:ext cx="11858172" cy="1898891"/>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Εφημερίδα </a:t>
            </a:r>
            <a:r>
              <a:rPr lang="el-GR" sz="1000" i="1" dirty="0">
                <a:solidFill>
                  <a:schemeClr val="tx1"/>
                </a:solidFill>
                <a:latin typeface="Times New Roman" panose="02020603050405020304" pitchFamily="18" charset="0"/>
                <a:cs typeface="Times New Roman" panose="02020603050405020304" pitchFamily="18" charset="0"/>
              </a:rPr>
              <a:t>Το θάρρος,</a:t>
            </a:r>
            <a:r>
              <a:rPr lang="el-GR" sz="1000" dirty="0">
                <a:solidFill>
                  <a:schemeClr val="tx1"/>
                </a:solidFill>
                <a:latin typeface="Times New Roman" panose="02020603050405020304" pitchFamily="18" charset="0"/>
                <a:cs typeface="Times New Roman" panose="02020603050405020304" pitchFamily="18" charset="0"/>
              </a:rPr>
              <a:t> «ΨΕΣΙΝΑΙ ΠΡΟΚΛΗΣΕΙΣ ΤΟΥΡΚΩΝ ΕΝ ΛΕΥΚΩΣΙΑ», 9 Μαρτίου  1964.</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«ΣΤΑΣΙΑΣΤΑΙ ΗΝΟΙΞΑΝ  ΕΠΙΣΗΣ ΧΘΕΣ ΠΥΡ  ΕΙΣ  ΤΗΝ ΟΜΟΡΦΙΤΑΝ», 31 Μαρτίου 1964.</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«Και άλλες τουρκικές οχυρώσεις στη Λευκωσία»,  15 Μαρτίου 1964. &amp; Εφημερίδα </a:t>
            </a:r>
            <a:r>
              <a:rPr lang="el-GR" sz="1000" i="1" dirty="0">
                <a:solidFill>
                  <a:schemeClr val="tx1"/>
                </a:solidFill>
                <a:latin typeface="Times New Roman" panose="02020603050405020304" pitchFamily="18" charset="0"/>
                <a:cs typeface="Times New Roman" panose="02020603050405020304" pitchFamily="18" charset="0"/>
              </a:rPr>
              <a:t>Χαραυγή</a:t>
            </a:r>
            <a:r>
              <a:rPr lang="el-GR" sz="1000" dirty="0">
                <a:solidFill>
                  <a:schemeClr val="tx1"/>
                </a:solidFill>
                <a:latin typeface="Times New Roman" panose="02020603050405020304" pitchFamily="18" charset="0"/>
                <a:cs typeface="Times New Roman" panose="02020603050405020304" pitchFamily="18" charset="0"/>
              </a:rPr>
              <a:t>, 11 Απριλίου 1964.</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«LEFKOŞANIN MUHTELİF BÖLGELERİNDE RUM TEDHİŞÇİLER </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TÜRKLERİ ARKADAN VURMAKTA DEVAM ETTİLER»,  25 </a:t>
            </a:r>
            <a:r>
              <a:rPr lang="el-GR" sz="1000" dirty="0">
                <a:solidFill>
                  <a:schemeClr val="tx1"/>
                </a:solidFill>
                <a:latin typeface="Times New Roman" panose="02020603050405020304" pitchFamily="18" charset="0"/>
                <a:cs typeface="Times New Roman" panose="02020603050405020304" pitchFamily="18" charset="0"/>
              </a:rPr>
              <a:t>Απριλίου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[Ελληνοκύπριοι  τρομοκράτες συνεχίζουν να χτυπούν πισώπλατα Τουρκοκυπρίους σε διάφορα μέρη της Λευκωσίας]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Tar</a:t>
            </a:r>
            <a:r>
              <a:rPr lang="tr-TR" sz="1000" dirty="0">
                <a:solidFill>
                  <a:schemeClr val="tx1"/>
                </a:solidFill>
                <a:latin typeface="Times New Roman" panose="02020603050405020304" pitchFamily="18" charset="0"/>
                <a:cs typeface="Times New Roman" panose="02020603050405020304" pitchFamily="18" charset="0"/>
              </a:rPr>
              <a:t>l</a:t>
            </a:r>
            <a:r>
              <a:rPr lang="el-GR" sz="1000" dirty="0" err="1">
                <a:solidFill>
                  <a:schemeClr val="tx1"/>
                </a:solidFill>
                <a:latin typeface="Times New Roman" panose="02020603050405020304" pitchFamily="18" charset="0"/>
                <a:cs typeface="Times New Roman" panose="02020603050405020304" pitchFamily="18" charset="0"/>
              </a:rPr>
              <a:t>asını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Sürmek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için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Ovaya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Çıkan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Türklere</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Ateş</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Açılıyor</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 20 Απριλίου </a:t>
            </a:r>
            <a:r>
              <a:rPr lang="tr-TR" sz="1000" dirty="0">
                <a:solidFill>
                  <a:schemeClr val="tx1"/>
                </a:solidFill>
                <a:latin typeface="Times New Roman" panose="02020603050405020304" pitchFamily="18" charset="0"/>
                <a:cs typeface="Times New Roman" panose="02020603050405020304" pitchFamily="18" charset="0"/>
              </a:rPr>
              <a:t>1964.</a:t>
            </a:r>
            <a:r>
              <a:rPr lang="el-GR" sz="1000" dirty="0">
                <a:solidFill>
                  <a:schemeClr val="tx1"/>
                </a:solidFill>
                <a:latin typeface="Times New Roman" panose="02020603050405020304" pitchFamily="18" charset="0"/>
                <a:cs typeface="Times New Roman" panose="02020603050405020304" pitchFamily="18" charset="0"/>
              </a:rPr>
              <a:t>   [Οι Τουρκοκύπριοι οι οποίοι πήγαν να οργώσουν τα χωράφια τους  δέχτηκαν  πυροβολισμούς]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R</a:t>
            </a:r>
            <a:r>
              <a:rPr lang="tr-TR" sz="1000" dirty="0">
                <a:solidFill>
                  <a:schemeClr val="tx1"/>
                </a:solidFill>
                <a:latin typeface="Times New Roman" panose="02020603050405020304" pitchFamily="18" charset="0"/>
                <a:cs typeface="Times New Roman" panose="02020603050405020304" pitchFamily="18" charset="0"/>
              </a:rPr>
              <a:t>u</a:t>
            </a:r>
            <a:r>
              <a:rPr lang="el-GR" sz="1000" dirty="0">
                <a:solidFill>
                  <a:schemeClr val="tx1"/>
                </a:solidFill>
                <a:latin typeface="Times New Roman" panose="02020603050405020304" pitchFamily="18" charset="0"/>
                <a:cs typeface="Times New Roman" panose="02020603050405020304" pitchFamily="18" charset="0"/>
              </a:rPr>
              <a:t>m </a:t>
            </a:r>
            <a:r>
              <a:rPr lang="el-GR" sz="1000" dirty="0" err="1">
                <a:solidFill>
                  <a:schemeClr val="tx1"/>
                </a:solidFill>
                <a:latin typeface="Times New Roman" panose="02020603050405020304" pitchFamily="18" charset="0"/>
                <a:cs typeface="Times New Roman" panose="02020603050405020304" pitchFamily="18" charset="0"/>
              </a:rPr>
              <a:t>Mevzilerinde</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Hazırlık</a:t>
            </a:r>
            <a:r>
              <a:rPr lang="tr-TR" sz="1000" dirty="0">
                <a:solidFill>
                  <a:schemeClr val="tx1"/>
                </a:solidFill>
                <a:latin typeface="Times New Roman" panose="02020603050405020304" pitchFamily="18" charset="0"/>
                <a:cs typeface="Times New Roman" panose="02020603050405020304" pitchFamily="18" charset="0"/>
              </a:rPr>
              <a:t>», 20 </a:t>
            </a:r>
            <a:r>
              <a:rPr lang="el-GR" sz="1000" dirty="0">
                <a:solidFill>
                  <a:schemeClr val="tx1"/>
                </a:solidFill>
                <a:latin typeface="Times New Roman" panose="02020603050405020304" pitchFamily="18" charset="0"/>
                <a:cs typeface="Times New Roman" panose="02020603050405020304" pitchFamily="18" charset="0"/>
              </a:rPr>
              <a:t>Μαρτίου</a:t>
            </a:r>
            <a:r>
              <a:rPr lang="tr-TR" sz="1000" dirty="0">
                <a:solidFill>
                  <a:schemeClr val="tx1"/>
                </a:solidFill>
                <a:latin typeface="Times New Roman" panose="02020603050405020304" pitchFamily="18" charset="0"/>
                <a:cs typeface="Times New Roman" panose="02020603050405020304" pitchFamily="18" charset="0"/>
              </a:rPr>
              <a:t>  1964.</a:t>
            </a:r>
            <a:r>
              <a:rPr lang="el-GR" sz="1000" dirty="0">
                <a:solidFill>
                  <a:schemeClr val="tx1"/>
                </a:solidFill>
                <a:latin typeface="Times New Roman" panose="02020603050405020304" pitchFamily="18" charset="0"/>
                <a:cs typeface="Times New Roman" panose="02020603050405020304" pitchFamily="18" charset="0"/>
              </a:rPr>
              <a:t>   [Κινητικότητα  στις  ελληνοκυπριακές  θέσεις]</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Kaymaklıya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kuvvet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sevkedild</a:t>
            </a:r>
            <a:r>
              <a:rPr lang="tr-TR" sz="1000" dirty="0">
                <a:solidFill>
                  <a:schemeClr val="tx1"/>
                </a:solidFill>
                <a:latin typeface="Times New Roman" panose="02020603050405020304" pitchFamily="18" charset="0"/>
                <a:cs typeface="Times New Roman" panose="02020603050405020304" pitchFamily="18" charset="0"/>
              </a:rPr>
              <a:t>i», </a:t>
            </a:r>
            <a:r>
              <a:rPr lang="el-GR" sz="1000" dirty="0">
                <a:solidFill>
                  <a:schemeClr val="tx1"/>
                </a:solidFill>
                <a:latin typeface="Times New Roman" panose="02020603050405020304" pitchFamily="18" charset="0"/>
                <a:cs typeface="Times New Roman" panose="02020603050405020304" pitchFamily="18" charset="0"/>
              </a:rPr>
              <a:t>31 Ιουλίου</a:t>
            </a:r>
            <a:r>
              <a:rPr lang="tr-TR" sz="1000" dirty="0">
                <a:solidFill>
                  <a:schemeClr val="tx1"/>
                </a:solidFill>
                <a:latin typeface="Times New Roman" panose="02020603050405020304" pitchFamily="18" charset="0"/>
                <a:cs typeface="Times New Roman" panose="02020603050405020304" pitchFamily="18" charset="0"/>
              </a:rPr>
              <a:t>  1964.</a:t>
            </a:r>
            <a:r>
              <a:rPr lang="el-GR" sz="1000" dirty="0">
                <a:solidFill>
                  <a:schemeClr val="tx1"/>
                </a:solidFill>
                <a:latin typeface="Times New Roman" panose="02020603050405020304" pitchFamily="18" charset="0"/>
                <a:cs typeface="Times New Roman" panose="02020603050405020304" pitchFamily="18" charset="0"/>
              </a:rPr>
              <a:t>   [Έχουν  σταλεί δυνάμεις στην </a:t>
            </a:r>
            <a:r>
              <a:rPr lang="el-GR" sz="1000" dirty="0" err="1">
                <a:solidFill>
                  <a:schemeClr val="tx1"/>
                </a:solidFill>
                <a:latin typeface="Times New Roman" panose="02020603050405020304" pitchFamily="18" charset="0"/>
                <a:cs typeface="Times New Roman" panose="02020603050405020304" pitchFamily="18" charset="0"/>
              </a:rPr>
              <a:t>Ομορφίτα</a:t>
            </a:r>
            <a:r>
              <a:rPr lang="el-GR" sz="1000" dirty="0">
                <a:solidFill>
                  <a:schemeClr val="tx1"/>
                </a:solidFill>
                <a:latin typeface="Times New Roman" panose="02020603050405020304" pitchFamily="18" charset="0"/>
                <a:cs typeface="Times New Roman" panose="02020603050405020304" pitchFamily="18" charset="0"/>
              </a:rPr>
              <a:t>]</a:t>
            </a:r>
          </a:p>
          <a:p>
            <a:pPr algn="l"/>
            <a:r>
              <a:rPr lang="el-GR" sz="1000" dirty="0">
                <a:solidFill>
                  <a:schemeClr val="tx1"/>
                </a:solidFill>
                <a:latin typeface="Times New Roman" panose="02020603050405020304" pitchFamily="18" charset="0"/>
                <a:cs typeface="Times New Roman" panose="02020603050405020304" pitchFamily="18" charset="0"/>
              </a:rPr>
              <a:t>2.</a:t>
            </a:r>
            <a:r>
              <a:rPr lang="tr-TR" sz="1000" dirty="0">
                <a:solidFill>
                  <a:schemeClr val="tx1"/>
                </a:solidFill>
                <a:latin typeface="Times New Roman" panose="02020603050405020304" pitchFamily="18" charset="0"/>
                <a:cs typeface="Times New Roman" panose="02020603050405020304" pitchFamily="18" charset="0"/>
              </a:rPr>
              <a:t> İsmail Tansu, </a:t>
            </a:r>
            <a:r>
              <a:rPr lang="el-GR" sz="1000" i="1" dirty="0" err="1">
                <a:solidFill>
                  <a:schemeClr val="tx1"/>
                </a:solidFill>
                <a:latin typeface="Times New Roman" panose="02020603050405020304" pitchFamily="18" charset="0"/>
                <a:cs typeface="Times New Roman" panose="02020603050405020304" pitchFamily="18" charset="0"/>
              </a:rPr>
              <a:t>Aslında</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hiç</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kimse</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uyumuyordu</a:t>
            </a:r>
            <a:r>
              <a:rPr lang="tr-TR" sz="1000" i="1" dirty="0">
                <a:solidFill>
                  <a:schemeClr val="tx1"/>
                </a:solidFill>
                <a:latin typeface="Times New Roman" panose="02020603050405020304" pitchFamily="18" charset="0"/>
                <a:cs typeface="Times New Roman" panose="02020603050405020304" pitchFamily="18" charset="0"/>
              </a:rPr>
              <a:t> : Y</a:t>
            </a:r>
            <a:r>
              <a:rPr lang="el-GR" sz="1000" i="1" dirty="0" err="1">
                <a:solidFill>
                  <a:schemeClr val="tx1"/>
                </a:solidFill>
                <a:latin typeface="Times New Roman" panose="02020603050405020304" pitchFamily="18" charset="0"/>
                <a:cs typeface="Times New Roman" panose="02020603050405020304" pitchFamily="18" charset="0"/>
              </a:rPr>
              <a:t>eraltında</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silahlı</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bir</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gizli</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örgüt</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hem</a:t>
            </a:r>
            <a:r>
              <a:rPr lang="el-GR" sz="1000" i="1" dirty="0">
                <a:solidFill>
                  <a:schemeClr val="tx1"/>
                </a:solidFill>
                <a:latin typeface="Times New Roman" panose="02020603050405020304" pitchFamily="18" charset="0"/>
                <a:cs typeface="Times New Roman" panose="02020603050405020304" pitchFamily="18" charset="0"/>
              </a:rPr>
              <a:t> de </a:t>
            </a:r>
            <a:r>
              <a:rPr lang="el-GR" sz="1000" i="1" dirty="0" err="1">
                <a:solidFill>
                  <a:schemeClr val="tx1"/>
                </a:solidFill>
                <a:latin typeface="Times New Roman" panose="02020603050405020304" pitchFamily="18" charset="0"/>
                <a:cs typeface="Times New Roman" panose="02020603050405020304" pitchFamily="18" charset="0"/>
              </a:rPr>
              <a:t>devlet</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eliyle</a:t>
            </a:r>
            <a:r>
              <a:rPr lang="el-GR" sz="1000" i="1" dirty="0">
                <a:solidFill>
                  <a:schemeClr val="tx1"/>
                </a:solidFill>
                <a:latin typeface="Times New Roman" panose="02020603050405020304" pitchFamily="18" charset="0"/>
                <a:cs typeface="Times New Roman" panose="02020603050405020304" pitchFamily="18" charset="0"/>
              </a:rPr>
              <a:t>... TMT</a:t>
            </a:r>
            <a:r>
              <a:rPr lang="tr-TR" sz="1000" i="1"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MİNPA MATBAACILIK, Άγκυρα</a:t>
            </a:r>
            <a:r>
              <a:rPr lang="tr-TR" sz="1000" dirty="0">
                <a:solidFill>
                  <a:schemeClr val="tx1"/>
                </a:solidFill>
                <a:latin typeface="Times New Roman" panose="02020603050405020304" pitchFamily="18" charset="0"/>
                <a:cs typeface="Times New Roman" panose="02020603050405020304" pitchFamily="18" charset="0"/>
              </a:rPr>
              <a:t>,</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σ. </a:t>
            </a:r>
            <a:r>
              <a:rPr lang="tr-TR" sz="1000" dirty="0">
                <a:solidFill>
                  <a:schemeClr val="tx1"/>
                </a:solidFill>
                <a:latin typeface="Times New Roman" panose="02020603050405020304" pitchFamily="18" charset="0"/>
                <a:cs typeface="Times New Roman" panose="02020603050405020304" pitchFamily="18" charset="0"/>
              </a:rPr>
              <a:t>32, 33</a:t>
            </a:r>
            <a:r>
              <a:rPr lang="el-GR" sz="1000" dirty="0">
                <a:solidFill>
                  <a:schemeClr val="tx1"/>
                </a:solidFill>
                <a:latin typeface="Times New Roman" panose="02020603050405020304" pitchFamily="18" charset="0"/>
                <a:cs typeface="Times New Roman" panose="02020603050405020304" pitchFamily="18" charset="0"/>
              </a:rPr>
              <a:t>,144. </a:t>
            </a:r>
          </a:p>
          <a:p>
            <a:pPr algn="l"/>
            <a:r>
              <a:rPr lang="tr-TR" sz="1000" dirty="0">
                <a:solidFill>
                  <a:schemeClr val="tx1"/>
                </a:solidFill>
                <a:latin typeface="Times New Roman" panose="02020603050405020304" pitchFamily="18" charset="0"/>
                <a:cs typeface="Times New Roman" panose="02020603050405020304" pitchFamily="18" charset="0"/>
              </a:rPr>
              <a:t>Εφημερ</a:t>
            </a:r>
            <a:r>
              <a:rPr lang="el-GR" sz="1000" dirty="0" err="1">
                <a:solidFill>
                  <a:schemeClr val="tx1"/>
                </a:solidFill>
                <a:latin typeface="Times New Roman" panose="02020603050405020304" pitchFamily="18" charset="0"/>
                <a:cs typeface="Times New Roman" panose="02020603050405020304" pitchFamily="18" charset="0"/>
              </a:rPr>
              <a:t>ίδα</a:t>
            </a:r>
            <a:r>
              <a:rPr lang="el-GR" sz="1000" dirty="0">
                <a:solidFill>
                  <a:schemeClr val="tx1"/>
                </a:solidFill>
                <a:latin typeface="Times New Roman" panose="02020603050405020304" pitchFamily="18" charset="0"/>
                <a:cs typeface="Times New Roman" panose="02020603050405020304" pitchFamily="18" charset="0"/>
              </a:rPr>
              <a:t> </a:t>
            </a:r>
            <a:r>
              <a:rPr lang="tr-TR" sz="1000" i="1" dirty="0">
                <a:solidFill>
                  <a:schemeClr val="tx1"/>
                </a:solidFill>
                <a:latin typeface="Times New Roman" panose="02020603050405020304" pitchFamily="18" charset="0"/>
                <a:cs typeface="Times New Roman" panose="02020603050405020304" pitchFamily="18" charset="0"/>
              </a:rPr>
              <a:t>Halkın Sesi</a:t>
            </a:r>
            <a:r>
              <a:rPr lang="tr-TR" sz="1000" dirty="0">
                <a:solidFill>
                  <a:schemeClr val="tx1"/>
                </a:solidFill>
                <a:latin typeface="Times New Roman" panose="02020603050405020304" pitchFamily="18" charset="0"/>
                <a:cs typeface="Times New Roman" panose="02020603050405020304" pitchFamily="18" charset="0"/>
              </a:rPr>
              <a:t>, «Girit</a:t>
            </a:r>
            <a:r>
              <a:rPr lang="el-GR" sz="1000"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i Türklerden nasıl almışlardı», 12 </a:t>
            </a:r>
            <a:r>
              <a:rPr lang="el-GR" sz="1000" dirty="0">
                <a:solidFill>
                  <a:schemeClr val="tx1"/>
                </a:solidFill>
                <a:latin typeface="Times New Roman" panose="02020603050405020304" pitchFamily="18" charset="0"/>
                <a:cs typeface="Times New Roman" panose="02020603050405020304" pitchFamily="18" charset="0"/>
              </a:rPr>
              <a:t>Δεκεμβρίου</a:t>
            </a:r>
            <a:r>
              <a:rPr lang="tr-TR" sz="1000" dirty="0">
                <a:solidFill>
                  <a:schemeClr val="tx1"/>
                </a:solidFill>
                <a:latin typeface="Times New Roman" panose="02020603050405020304" pitchFamily="18" charset="0"/>
                <a:cs typeface="Times New Roman" panose="02020603050405020304" pitchFamily="18" charset="0"/>
              </a:rPr>
              <a:t> 1963-18 </a:t>
            </a:r>
            <a:r>
              <a:rPr lang="el-GR" sz="1000" dirty="0">
                <a:solidFill>
                  <a:schemeClr val="tx1"/>
                </a:solidFill>
                <a:latin typeface="Times New Roman" panose="02020603050405020304" pitchFamily="18" charset="0"/>
                <a:cs typeface="Times New Roman" panose="02020603050405020304" pitchFamily="18" charset="0"/>
              </a:rPr>
              <a:t>Δεκεμβρίου</a:t>
            </a:r>
            <a:r>
              <a:rPr lang="tr-TR" sz="1000" dirty="0">
                <a:solidFill>
                  <a:schemeClr val="tx1"/>
                </a:solidFill>
                <a:latin typeface="Times New Roman" panose="02020603050405020304" pitchFamily="18" charset="0"/>
                <a:cs typeface="Times New Roman" panose="02020603050405020304" pitchFamily="18" charset="0"/>
              </a:rPr>
              <a:t> 1963. [</a:t>
            </a:r>
            <a:r>
              <a:rPr lang="el-GR" sz="1000" dirty="0">
                <a:solidFill>
                  <a:schemeClr val="tx1"/>
                </a:solidFill>
                <a:latin typeface="Times New Roman" panose="02020603050405020304" pitchFamily="18" charset="0"/>
                <a:cs typeface="Times New Roman" panose="02020603050405020304" pitchFamily="18" charset="0"/>
              </a:rPr>
              <a:t>Πώς πήραν την Κρήτη</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από τους Τούρκους</a:t>
            </a:r>
            <a:r>
              <a:rPr lang="tr-TR" sz="1000" dirty="0">
                <a:solidFill>
                  <a:schemeClr val="tx1"/>
                </a:solidFill>
                <a:latin typeface="Times New Roman" panose="02020603050405020304" pitchFamily="18" charset="0"/>
                <a:cs typeface="Times New Roman" panose="02020603050405020304" pitchFamily="18" charset="0"/>
              </a:rPr>
              <a:t>]</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Σώτος </a:t>
            </a:r>
            <a:r>
              <a:rPr lang="el-GR" sz="1000" dirty="0" err="1">
                <a:solidFill>
                  <a:schemeClr val="tx1"/>
                </a:solidFill>
                <a:latin typeface="Times New Roman" panose="02020603050405020304" pitchFamily="18" charset="0"/>
                <a:cs typeface="Times New Roman" panose="02020603050405020304" pitchFamily="18" charset="0"/>
              </a:rPr>
              <a:t>Κτωρής</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Τουρκοκύπριοι: Από το Περιθώριο στο Συνεταιρισμό (1923-1960)</a:t>
            </a:r>
            <a:r>
              <a:rPr lang="el-GR" sz="1000" dirty="0">
                <a:solidFill>
                  <a:schemeClr val="tx1"/>
                </a:solidFill>
                <a:latin typeface="Times New Roman" panose="02020603050405020304" pitchFamily="18" charset="0"/>
                <a:cs typeface="Times New Roman" panose="02020603050405020304" pitchFamily="18" charset="0"/>
              </a:rPr>
              <a:t>, Εκδόσεις </a:t>
            </a:r>
            <a:r>
              <a:rPr lang="el-GR" sz="1000" dirty="0" err="1">
                <a:solidFill>
                  <a:schemeClr val="tx1"/>
                </a:solidFill>
                <a:latin typeface="Times New Roman" panose="02020603050405020304" pitchFamily="18" charset="0"/>
                <a:cs typeface="Times New Roman" panose="02020603050405020304" pitchFamily="18" charset="0"/>
              </a:rPr>
              <a:t>Παπαζήση</a:t>
            </a:r>
            <a:r>
              <a:rPr lang="el-GR" sz="1000" dirty="0">
                <a:solidFill>
                  <a:schemeClr val="tx1"/>
                </a:solidFill>
                <a:latin typeface="Times New Roman" panose="02020603050405020304" pitchFamily="18" charset="0"/>
                <a:cs typeface="Times New Roman" panose="02020603050405020304" pitchFamily="18" charset="0"/>
              </a:rPr>
              <a:t>, Αθήνα, 2013,  σ. 18, 81, 83, 86, 108.</a:t>
            </a:r>
          </a:p>
        </p:txBody>
      </p:sp>
      <p:sp>
        <p:nvSpPr>
          <p:cNvPr id="5" name="Θέση αριθμού διαφάνειας 4">
            <a:extLst>
              <a:ext uri="{FF2B5EF4-FFF2-40B4-BE49-F238E27FC236}">
                <a16:creationId xmlns:a16="http://schemas.microsoft.com/office/drawing/2014/main" id="{00E46B54-68A0-78A5-48EB-E8726D3BAAC1}"/>
              </a:ext>
            </a:extLst>
          </p:cNvPr>
          <p:cNvSpPr>
            <a:spLocks noGrp="1"/>
          </p:cNvSpPr>
          <p:nvPr>
            <p:ph type="sldNum" sz="quarter" idx="12"/>
          </p:nvPr>
        </p:nvSpPr>
        <p:spPr/>
        <p:txBody>
          <a:bodyPr/>
          <a:lstStyle/>
          <a:p>
            <a:fld id="{1B8CE1AA-CF21-4938-812F-0237CDF6332C}" type="slidenum">
              <a:rPr lang="el-GR" smtClean="0"/>
              <a:t>24</a:t>
            </a:fld>
            <a:endParaRPr lang="el-GR"/>
          </a:p>
        </p:txBody>
      </p:sp>
    </p:spTree>
    <p:extLst>
      <p:ext uri="{BB962C8B-B14F-4D97-AF65-F5344CB8AC3E}">
        <p14:creationId xmlns:p14="http://schemas.microsoft.com/office/powerpoint/2010/main" val="2180381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3F636-7992-D379-185C-9BFCF4BE0847}"/>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30C23D71-07BE-FAE9-DD0B-E808922512EC}"/>
              </a:ext>
            </a:extLst>
          </p:cNvPr>
          <p:cNvSpPr/>
          <p:nvPr/>
        </p:nvSpPr>
        <p:spPr>
          <a:xfrm>
            <a:off x="168122" y="136524"/>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3" name="TextBox 2">
            <a:extLst>
              <a:ext uri="{FF2B5EF4-FFF2-40B4-BE49-F238E27FC236}">
                <a16:creationId xmlns:a16="http://schemas.microsoft.com/office/drawing/2014/main" id="{46DFB81A-4AE2-ABAC-C8D2-09283E62F164}"/>
              </a:ext>
            </a:extLst>
          </p:cNvPr>
          <p:cNvSpPr txBox="1"/>
          <p:nvPr/>
        </p:nvSpPr>
        <p:spPr>
          <a:xfrm>
            <a:off x="186265" y="866763"/>
            <a:ext cx="11573933" cy="4057521"/>
          </a:xfrm>
          <a:prstGeom prst="rect">
            <a:avLst/>
          </a:prstGeom>
          <a:noFill/>
        </p:spPr>
        <p:txBody>
          <a:bodyPr wrap="square">
            <a:spAutoFit/>
          </a:bodyPr>
          <a:lstStyle/>
          <a:p>
            <a:pPr algn="just">
              <a:lnSpc>
                <a:spcPct val="150000"/>
              </a:lnSpc>
              <a:spcAft>
                <a:spcPts val="800"/>
              </a:spcAft>
              <a:buNone/>
            </a:pP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.ΙΙΙ.  Οι  τροπισμοί  υπονόμευσης  του  Άλλου  ως  αιχμάλωτου  ή  αγνοουμένου</a:t>
            </a:r>
          </a:p>
          <a:p>
            <a:pPr algn="just"/>
            <a:r>
              <a:rPr lang="el-GR" sz="1600" dirty="0">
                <a:latin typeface="Times New Roman" panose="02020603050405020304" pitchFamily="18" charset="0"/>
                <a:cs typeface="Times New Roman" panose="02020603050405020304" pitchFamily="18" charset="0"/>
              </a:rPr>
              <a:t>Απαγωγές  πολιτών  απαντούν  στον ημερήσιο τύπο και των  δύο κοινοτήτων, αλλά  και  δηλώσεις  αιχμαλώτων  κατά την απελευθέρωσή  τους. Κυρίαρχο αφήγημα στον τύπο και των δύο κοινοτήτων αποτελούσε η διακήρυξη περί  «σεβασμού προς τους αιχμαλώτους και τα μέλη της άλλης κοινότητας», ένας ισχυρισμός που συχνά χρησιμοποιείτο ως επικοινωνιακό αντίβαρο στις αναφορές για βιαιότητες.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Πολύ σκωπτικά η εφημερίδα </a:t>
            </a:r>
            <a:r>
              <a:rPr lang="el-GR" sz="1600" i="1" dirty="0">
                <a:latin typeface="Times New Roman" panose="02020603050405020304" pitchFamily="18" charset="0"/>
                <a:cs typeface="Times New Roman" panose="02020603050405020304" pitchFamily="18" charset="0"/>
              </a:rPr>
              <a:t>Χαραυγή</a:t>
            </a:r>
            <a:r>
              <a:rPr lang="el-GR" sz="1600" dirty="0">
                <a:latin typeface="Times New Roman" panose="02020603050405020304" pitchFamily="18" charset="0"/>
                <a:cs typeface="Times New Roman" panose="02020603050405020304" pitchFamily="18" charset="0"/>
              </a:rPr>
              <a:t>  αναφέρεται σε δημοσίευμα της εφημερίδας   </a:t>
            </a:r>
            <a:r>
              <a:rPr lang="tr-TR" sz="1600" i="1" dirty="0">
                <a:latin typeface="Times New Roman" panose="02020603050405020304" pitchFamily="18" charset="0"/>
                <a:cs typeface="Times New Roman" panose="02020603050405020304" pitchFamily="18" charset="0"/>
              </a:rPr>
              <a:t>Halkın Sesi</a:t>
            </a:r>
            <a:r>
              <a:rPr lang="tr-TR"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 το οποίο  έκανε λόγο περί της  κακομεταχείρισης  Τουρκοκυπρίων ομήρων σε φυλακή απέναντι από τον Αστυνομικό Σταθμό Ομορφίτας.¹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Στις ελληνοκυπριακές  εφημερίδες απαντούν μεταξύ  άλλων  φράσεις όπως «είχαν ζητήσει τη  βοήθεια των  νόμιμων δυνάμεων», «καλοταϊσμένοι με το χαμόγελο στα χείλη»,  «καμία κάκωση δεν έφεραν».²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Σε φύλλο της εφημερίδας </a:t>
            </a:r>
            <a:r>
              <a:rPr lang="el-GR" sz="1600" i="1" dirty="0">
                <a:latin typeface="Times New Roman" panose="02020603050405020304" pitchFamily="18" charset="0"/>
                <a:cs typeface="Times New Roman" panose="02020603050405020304" pitchFamily="18" charset="0"/>
              </a:rPr>
              <a:t>Ο φιλελεύθερος</a:t>
            </a:r>
            <a:r>
              <a:rPr lang="el-GR" sz="1600" dirty="0">
                <a:latin typeface="Times New Roman" panose="02020603050405020304" pitchFamily="18" charset="0"/>
                <a:cs typeface="Times New Roman" panose="02020603050405020304" pitchFamily="18" charset="0"/>
              </a:rPr>
              <a:t> παρουσιάζεται η περίπτωση του </a:t>
            </a:r>
            <a:r>
              <a:rPr lang="tr-TR" sz="1600" dirty="0">
                <a:latin typeface="Times New Roman" panose="02020603050405020304" pitchFamily="18" charset="0"/>
                <a:cs typeface="Times New Roman" panose="02020603050405020304" pitchFamily="18" charset="0"/>
              </a:rPr>
              <a:t>Kamil Osman </a:t>
            </a:r>
            <a:r>
              <a:rPr lang="el-GR" sz="1600" dirty="0">
                <a:latin typeface="Times New Roman" panose="02020603050405020304" pitchFamily="18" charset="0"/>
                <a:cs typeface="Times New Roman" panose="02020603050405020304" pitchFamily="18" charset="0"/>
              </a:rPr>
              <a:t> από την Πάφο τέως κατοίκου  </a:t>
            </a:r>
            <a:r>
              <a:rPr lang="el-GR" sz="1600" dirty="0" err="1">
                <a:latin typeface="Times New Roman" panose="02020603050405020304" pitchFamily="18" charset="0"/>
                <a:cs typeface="Times New Roman" panose="02020603050405020304" pitchFamily="18" charset="0"/>
              </a:rPr>
              <a:t>Ομορφίτας</a:t>
            </a:r>
            <a:r>
              <a:rPr lang="el-GR" sz="1600" dirty="0">
                <a:latin typeface="Times New Roman" panose="02020603050405020304" pitchFamily="18" charset="0"/>
                <a:cs typeface="Times New Roman" panose="02020603050405020304" pitchFamily="18" charset="0"/>
              </a:rPr>
              <a:t> ο οποίος  κατόρθωσε να διαφύγει από την τουρκική συνοικία και τώρα παίζει  τάβλι  σε ελληνικό καφενείο, όπως  αποτυπώνεται στη  φωτογραφία  η οποία δημοσιεύτηκε  στην  προαναφερθείσα  εφημερίδα.³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Στις 14 Μαΐου 1964 δημοσιοποιήθηκε ο πλήρης κατάλογος των Τουρκοκυπρίων αγνοουμένων, ο οποίος περιλάμβανε 221 ονόματα. Τη δημοσίευση ακολούθησε σειρά αναφορών στον τουρκοκυπριακό τύπο, ενώ την ίδια στιγμή, ο ελληνοκυπριακός τύπος υποστήριζε ότι η κίνηση αυτή αποσκοπούσε στον αποπροσανατολισμό της κοινής γνώμης και στην ηθική «δικαιολόγηση» εγκληματικών ενεργειών από την πλευρά της τουρκοκυπριακής πολιτικής ελίτ.⁴</a:t>
            </a:r>
          </a:p>
        </p:txBody>
      </p:sp>
      <p:sp>
        <p:nvSpPr>
          <p:cNvPr id="4" name="Θέση υποσέλιδου 3">
            <a:extLst>
              <a:ext uri="{FF2B5EF4-FFF2-40B4-BE49-F238E27FC236}">
                <a16:creationId xmlns:a16="http://schemas.microsoft.com/office/drawing/2014/main" id="{0BBDE7D8-E2B6-D8A0-BE53-59DDED55212E}"/>
              </a:ext>
            </a:extLst>
          </p:cNvPr>
          <p:cNvSpPr>
            <a:spLocks noGrp="1"/>
          </p:cNvSpPr>
          <p:nvPr>
            <p:ph type="ftr" sz="quarter" idx="11"/>
          </p:nvPr>
        </p:nvSpPr>
        <p:spPr>
          <a:xfrm>
            <a:off x="186265" y="5061857"/>
            <a:ext cx="11702143" cy="1659618"/>
          </a:xfrm>
        </p:spPr>
        <p:txBody>
          <a:bodyPr/>
          <a:lstStyle/>
          <a:p>
            <a:pPr algn="l"/>
            <a:endParaRPr lang="el-GR" dirty="0">
              <a:solidFill>
                <a:schemeClr val="tx1"/>
              </a:solidFill>
            </a:endParaRPr>
          </a:p>
          <a:p>
            <a:pPr algn="l"/>
            <a:r>
              <a:rPr lang="el-GR" sz="1000" dirty="0">
                <a:solidFill>
                  <a:schemeClr val="tx1"/>
                </a:solidFill>
                <a:latin typeface="Times New Roman" panose="02020603050405020304" pitchFamily="18" charset="0"/>
                <a:cs typeface="Times New Roman" panose="02020603050405020304" pitchFamily="18" charset="0"/>
              </a:rPr>
              <a:t>1.</a:t>
            </a:r>
            <a:r>
              <a:rPr lang="el-GR" dirty="0"/>
              <a:t> </a:t>
            </a:r>
            <a:r>
              <a:rPr lang="el-GR" sz="1000" dirty="0">
                <a:solidFill>
                  <a:schemeClr val="tx1"/>
                </a:solidFill>
                <a:latin typeface="Times New Roman" panose="02020603050405020304" pitchFamily="18" charset="0"/>
                <a:cs typeface="Times New Roman" panose="02020603050405020304" pitchFamily="18" charset="0"/>
              </a:rPr>
              <a:t>Η εφημερίδα φιλοξενεί συνεντεύξεις Ελληνοκυπρίων αιχμαλώτων, οι οποίοι ανακρίθηκαν και βασανίστηκαν στον Αστυνομικό Σταθμό </a:t>
            </a:r>
            <a:r>
              <a:rPr lang="el-GR" sz="1000" dirty="0" err="1">
                <a:solidFill>
                  <a:schemeClr val="tx1"/>
                </a:solidFill>
                <a:latin typeface="Times New Roman" panose="02020603050405020304" pitchFamily="18" charset="0"/>
                <a:cs typeface="Times New Roman" panose="02020603050405020304" pitchFamily="18" charset="0"/>
              </a:rPr>
              <a:t>Σεραγίου</a:t>
            </a:r>
            <a:r>
              <a:rPr lang="el-GR" sz="1000" dirty="0">
                <a:solidFill>
                  <a:schemeClr val="tx1"/>
                </a:solidFill>
                <a:latin typeface="Times New Roman" panose="02020603050405020304" pitchFamily="18" charset="0"/>
                <a:cs typeface="Times New Roman" panose="02020603050405020304" pitchFamily="18" charset="0"/>
              </a:rPr>
              <a:t>. Βλ. 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«ΟΙ 500 ΠΡΟΣΦΥΓΕΣ ΠΑΡΕ∆ΟΘΗΣΑΝ», 1 Ιανουαρίου 1964.</a:t>
            </a:r>
          </a:p>
          <a:p>
            <a:pPr algn="l"/>
            <a:r>
              <a:rPr lang="el-GR" sz="1000" dirty="0">
                <a:solidFill>
                  <a:schemeClr val="tx1"/>
                </a:solidFill>
                <a:latin typeface="Times New Roman" panose="02020603050405020304" pitchFamily="18" charset="0"/>
                <a:cs typeface="Times New Roman" panose="02020603050405020304" pitchFamily="18" charset="0"/>
              </a:rPr>
              <a:t>«όμηροι», «είχαν κακοποιηθεί», «φρικτούς πόνους  στο  στομάχι» Βλ. Εφημερίδα </a:t>
            </a:r>
            <a:r>
              <a:rPr lang="el-GR" sz="1000" i="1" dirty="0">
                <a:solidFill>
                  <a:schemeClr val="tx1"/>
                </a:solidFill>
                <a:latin typeface="Times New Roman" panose="02020603050405020304" pitchFamily="18" charset="0"/>
                <a:cs typeface="Times New Roman" panose="02020603050405020304" pitchFamily="18" charset="0"/>
              </a:rPr>
              <a:t>ΧΑΡΑΥΓΗ</a:t>
            </a:r>
            <a:r>
              <a:rPr lang="el-GR" sz="1000" dirty="0">
                <a:solidFill>
                  <a:schemeClr val="tx1"/>
                </a:solidFill>
                <a:latin typeface="Times New Roman" panose="02020603050405020304" pitchFamily="18" charset="0"/>
                <a:cs typeface="Times New Roman" panose="02020603050405020304" pitchFamily="18" charset="0"/>
              </a:rPr>
              <a:t>, «ΑΦΕΘΗΣΑΝ ΧΘΕΣ ΕΛΕΥΘΕΡΟΙ ΤΕΣΣΕΡΙΣ ΕΛΛΗΝΕΣ ΟΜΗΡΟΙ», 22 Μαρτίου  1964.</a:t>
            </a:r>
          </a:p>
          <a:p>
            <a:pPr algn="l"/>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Yüzlerce Türk dün  hürriyete kavuştu</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 </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Ιανουαρίου  196</a:t>
            </a:r>
            <a:r>
              <a:rPr lang="tr-T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4</a:t>
            </a:r>
            <a:r>
              <a:rPr lang="el-GR" sz="10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[Εκατοντάδες  Τουρκοκύπριοι απελευθερώθηκαν χθες]</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«Γκανγκστερική  απαγωγή  τριών Ελλήνων  υπό Τούρκων  στη Λευκωσία», 14 Ιανουαρίου 1964.</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Berber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İsmail’i</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Evinden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Aldılar</a:t>
            </a:r>
            <a:r>
              <a:rPr lang="el-GR" sz="1000" dirty="0">
                <a:solidFill>
                  <a:schemeClr val="tx1"/>
                </a:solidFill>
                <a:latin typeface="Times New Roman" panose="02020603050405020304" pitchFamily="18" charset="0"/>
                <a:cs typeface="Times New Roman" panose="02020603050405020304" pitchFamily="18" charset="0"/>
              </a:rPr>
              <a:t>», 26 &amp; 27  Ιουλίου  1963.  [Πήραν από το σπίτι του τον κουρέα </a:t>
            </a:r>
            <a:r>
              <a:rPr lang="el-GR" sz="1000" dirty="0" err="1">
                <a:solidFill>
                  <a:schemeClr val="tx1"/>
                </a:solidFill>
                <a:latin typeface="Times New Roman" panose="02020603050405020304" pitchFamily="18" charset="0"/>
                <a:cs typeface="Times New Roman" panose="02020603050405020304" pitchFamily="18" charset="0"/>
              </a:rPr>
              <a:t>İsmail</a:t>
            </a:r>
            <a:r>
              <a:rPr lang="el-GR" sz="1000" dirty="0">
                <a:solidFill>
                  <a:schemeClr val="tx1"/>
                </a:solidFill>
                <a:latin typeface="Times New Roman" panose="02020603050405020304" pitchFamily="18" charset="0"/>
                <a:cs typeface="Times New Roman" panose="02020603050405020304" pitchFamily="18" charset="0"/>
              </a:rPr>
              <a:t>] </a:t>
            </a:r>
          </a:p>
          <a:p>
            <a:pPr algn="l"/>
            <a:r>
              <a:rPr lang="el-GR" sz="1000" dirty="0">
                <a:solidFill>
                  <a:schemeClr val="tx1"/>
                </a:solidFill>
                <a:latin typeface="Times New Roman" panose="02020603050405020304" pitchFamily="18" charset="0"/>
                <a:cs typeface="Times New Roman" panose="02020603050405020304" pitchFamily="18" charset="0"/>
              </a:rPr>
              <a:t>2.Εφημερίδα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«ΑΠΕΛΥΘΗΣΑΝ 49 ΤΟΥΡΚΟΙ», 8 Μαρτίου   1964. </a:t>
            </a:r>
          </a:p>
          <a:p>
            <a:pPr algn="l"/>
            <a:r>
              <a:rPr lang="el-GR" sz="1000" dirty="0">
                <a:solidFill>
                  <a:schemeClr val="tx1"/>
                </a:solidFill>
                <a:latin typeface="Times New Roman" panose="02020603050405020304" pitchFamily="18" charset="0"/>
                <a:cs typeface="Times New Roman" panose="02020603050405020304" pitchFamily="18" charset="0"/>
              </a:rPr>
              <a:t>3.Εφημερίδα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Bir</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Türk</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Rumlara</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Sığındı</a:t>
            </a:r>
            <a:r>
              <a:rPr lang="el-GR" sz="1000" dirty="0">
                <a:solidFill>
                  <a:schemeClr val="tx1"/>
                </a:solidFill>
                <a:latin typeface="Times New Roman" panose="02020603050405020304" pitchFamily="18" charset="0"/>
                <a:cs typeface="Times New Roman" panose="02020603050405020304" pitchFamily="18" charset="0"/>
              </a:rPr>
              <a:t>», 15 Οκτωβρίου 1964. [Ένας Τουρκοκύπριος  βρήκε καταφύγιο στους Ελληνοκυπρίους]</a:t>
            </a:r>
          </a:p>
          <a:p>
            <a:pPr algn="l"/>
            <a:r>
              <a:rPr lang="el-GR" sz="1000" dirty="0">
                <a:solidFill>
                  <a:schemeClr val="tx1"/>
                </a:solidFill>
                <a:latin typeface="Times New Roman" panose="02020603050405020304" pitchFamily="18" charset="0"/>
                <a:cs typeface="Times New Roman" panose="02020603050405020304" pitchFamily="18" charset="0"/>
              </a:rPr>
              <a:t>4.Εφημερίδα</a:t>
            </a:r>
            <a:r>
              <a:rPr lang="tr-TR" sz="1000" dirty="0">
                <a:solidFill>
                  <a:schemeClr val="tx1"/>
                </a:solidFill>
                <a:latin typeface="Times New Roman" panose="02020603050405020304" pitchFamily="18" charset="0"/>
                <a:cs typeface="Times New Roman" panose="02020603050405020304" pitchFamily="18" charset="0"/>
              </a:rPr>
              <a:t>  </a:t>
            </a:r>
            <a:r>
              <a:rPr lang="tr-TR" sz="1000" i="1" dirty="0">
                <a:solidFill>
                  <a:schemeClr val="tx1"/>
                </a:solidFill>
                <a:latin typeface="Times New Roman" panose="02020603050405020304" pitchFamily="18" charset="0"/>
                <a:cs typeface="Times New Roman" panose="02020603050405020304" pitchFamily="18" charset="0"/>
              </a:rPr>
              <a:t>Bozkurt</a:t>
            </a:r>
            <a:r>
              <a:rPr lang="tr-TR" sz="1000" dirty="0">
                <a:solidFill>
                  <a:schemeClr val="tx1"/>
                </a:solidFill>
                <a:latin typeface="Times New Roman" panose="02020603050405020304" pitchFamily="18" charset="0"/>
                <a:cs typeface="Times New Roman" panose="02020603050405020304" pitchFamily="18" charset="0"/>
              </a:rPr>
              <a:t>,  «Kayıpta  olan  Türklerin  tam listesi yayınlandı», 14 </a:t>
            </a:r>
            <a:r>
              <a:rPr lang="el-GR" sz="1000" dirty="0">
                <a:solidFill>
                  <a:schemeClr val="tx1"/>
                </a:solidFill>
                <a:latin typeface="Times New Roman" panose="02020603050405020304" pitchFamily="18" charset="0"/>
                <a:cs typeface="Times New Roman" panose="02020603050405020304" pitchFamily="18" charset="0"/>
              </a:rPr>
              <a:t>Μαΐου</a:t>
            </a:r>
            <a:r>
              <a:rPr lang="tr-TR" sz="1000" dirty="0">
                <a:solidFill>
                  <a:schemeClr val="tx1"/>
                </a:solidFill>
                <a:latin typeface="Times New Roman" panose="02020603050405020304" pitchFamily="18" charset="0"/>
                <a:cs typeface="Times New Roman" panose="02020603050405020304" pitchFamily="18" charset="0"/>
              </a:rPr>
              <a:t> 1964. </a:t>
            </a:r>
            <a:r>
              <a:rPr lang="el-GR" sz="1000" dirty="0">
                <a:solidFill>
                  <a:schemeClr val="tx1"/>
                </a:solidFill>
                <a:latin typeface="Times New Roman" panose="02020603050405020304" pitchFamily="18" charset="0"/>
                <a:cs typeface="Times New Roman" panose="02020603050405020304" pitchFamily="18" charset="0"/>
              </a:rPr>
              <a:t>[Δημοσιοποιήθηκε  ο πλήρης κατάλογος  των Τουρκοκύπριων  αγνοουμένων]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K</a:t>
            </a:r>
            <a:r>
              <a:rPr lang="el-GR" sz="1000" dirty="0" err="1">
                <a:solidFill>
                  <a:schemeClr val="tx1"/>
                </a:solidFill>
                <a:latin typeface="Times New Roman" panose="02020603050405020304" pitchFamily="18" charset="0"/>
                <a:cs typeface="Times New Roman" panose="02020603050405020304" pitchFamily="18" charset="0"/>
              </a:rPr>
              <a:t>ayıp</a:t>
            </a:r>
            <a:r>
              <a:rPr lang="el-GR" sz="1000" dirty="0">
                <a:solidFill>
                  <a:schemeClr val="tx1"/>
                </a:solidFill>
                <a:latin typeface="Times New Roman" panose="02020603050405020304" pitchFamily="18" charset="0"/>
                <a:cs typeface="Times New Roman" panose="02020603050405020304" pitchFamily="18" charset="0"/>
              </a:rPr>
              <a:t> T</a:t>
            </a:r>
            <a:r>
              <a:rPr lang="tr-TR" sz="1000" dirty="0">
                <a:solidFill>
                  <a:schemeClr val="tx1"/>
                </a:solidFill>
                <a:latin typeface="Times New Roman" panose="02020603050405020304" pitchFamily="18" charset="0"/>
                <a:cs typeface="Times New Roman" panose="02020603050405020304" pitchFamily="18" charset="0"/>
              </a:rPr>
              <a:t>ü</a:t>
            </a:r>
            <a:r>
              <a:rPr lang="el-GR" sz="1000" dirty="0" err="1">
                <a:solidFill>
                  <a:schemeClr val="tx1"/>
                </a:solidFill>
                <a:latin typeface="Times New Roman" panose="02020603050405020304" pitchFamily="18" charset="0"/>
                <a:cs typeface="Times New Roman" panose="02020603050405020304" pitchFamily="18" charset="0"/>
              </a:rPr>
              <a:t>rklerin</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Sayısı</a:t>
            </a:r>
            <a:r>
              <a:rPr lang="el-GR" sz="1000" dirty="0">
                <a:solidFill>
                  <a:schemeClr val="tx1"/>
                </a:solidFill>
                <a:latin typeface="Times New Roman" panose="02020603050405020304" pitchFamily="18" charset="0"/>
                <a:cs typeface="Times New Roman" panose="02020603050405020304" pitchFamily="18" charset="0"/>
              </a:rPr>
              <a:t> 232» 31 Αυγούστου 1964. [Ο αριθμός  των Τουρκοκύπριων αιχμαλώτων  έχει ανέλθει  στους  232]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Ο φιλελεύθερος</a:t>
            </a:r>
            <a:r>
              <a:rPr lang="el-GR" sz="1000" dirty="0">
                <a:solidFill>
                  <a:schemeClr val="tx1"/>
                </a:solidFill>
                <a:latin typeface="Times New Roman" panose="02020603050405020304" pitchFamily="18" charset="0"/>
                <a:cs typeface="Times New Roman" panose="02020603050405020304" pitchFamily="18" charset="0"/>
              </a:rPr>
              <a:t>, «ΟΙ ΤΟΥΡΚΟΙ ΑΜΜΟΧΩΣΤΟΥ ΑΥΞΑΝΟΥΝ ΤΟΝ ΑΡΙΘΜΟ ΤΩΝ ΔΗΘΕΝ ΕΛΛΕΙΠΟΝΤΩΝ», 15 Μαΐου 1964. </a:t>
            </a:r>
          </a:p>
          <a:p>
            <a:endParaRPr lang="el-GR" dirty="0">
              <a:solidFill>
                <a:schemeClr val="tx1"/>
              </a:solidFill>
            </a:endParaRPr>
          </a:p>
        </p:txBody>
      </p:sp>
      <p:sp>
        <p:nvSpPr>
          <p:cNvPr id="5" name="Θέση αριθμού διαφάνειας 4">
            <a:extLst>
              <a:ext uri="{FF2B5EF4-FFF2-40B4-BE49-F238E27FC236}">
                <a16:creationId xmlns:a16="http://schemas.microsoft.com/office/drawing/2014/main" id="{4965879E-D230-17E2-3990-C827E5CFD6EE}"/>
              </a:ext>
            </a:extLst>
          </p:cNvPr>
          <p:cNvSpPr>
            <a:spLocks noGrp="1"/>
          </p:cNvSpPr>
          <p:nvPr>
            <p:ph type="sldNum" sz="quarter" idx="12"/>
          </p:nvPr>
        </p:nvSpPr>
        <p:spPr/>
        <p:txBody>
          <a:bodyPr/>
          <a:lstStyle/>
          <a:p>
            <a:endParaRPr lang="el-GR" dirty="0"/>
          </a:p>
          <a:p>
            <a:fld id="{1B8CE1AA-CF21-4938-812F-0237CDF6332C}" type="slidenum">
              <a:rPr lang="el-GR" smtClean="0"/>
              <a:t>25</a:t>
            </a:fld>
            <a:endParaRPr lang="el-GR" dirty="0"/>
          </a:p>
        </p:txBody>
      </p:sp>
    </p:spTree>
    <p:extLst>
      <p:ext uri="{BB962C8B-B14F-4D97-AF65-F5344CB8AC3E}">
        <p14:creationId xmlns:p14="http://schemas.microsoft.com/office/powerpoint/2010/main" val="26538393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D13D0-3DCF-369D-6938-0EAC9EF3EF00}"/>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29F4D3DD-060A-4170-E116-1BBAC5770251}"/>
              </a:ext>
            </a:extLst>
          </p:cNvPr>
          <p:cNvSpPr/>
          <p:nvPr/>
        </p:nvSpPr>
        <p:spPr>
          <a:xfrm>
            <a:off x="179008" y="116362"/>
            <a:ext cx="11573933" cy="439260"/>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3" name="TextBox 2">
            <a:extLst>
              <a:ext uri="{FF2B5EF4-FFF2-40B4-BE49-F238E27FC236}">
                <a16:creationId xmlns:a16="http://schemas.microsoft.com/office/drawing/2014/main" id="{61086C94-24C9-D152-4591-3E315A55526C}"/>
              </a:ext>
            </a:extLst>
          </p:cNvPr>
          <p:cNvSpPr txBox="1"/>
          <p:nvPr/>
        </p:nvSpPr>
        <p:spPr>
          <a:xfrm>
            <a:off x="179008" y="640750"/>
            <a:ext cx="11469913" cy="2970044"/>
          </a:xfrm>
          <a:prstGeom prst="rect">
            <a:avLst/>
          </a:prstGeom>
          <a:noFill/>
        </p:spPr>
        <p:txBody>
          <a:bodyPr wrap="square">
            <a:spAutoFit/>
          </a:bodyPr>
          <a:lstStyle/>
          <a:p>
            <a:pPr algn="just">
              <a:lnSpc>
                <a:spcPct val="150000"/>
              </a:lnSpc>
              <a:buNone/>
            </a:pPr>
            <a:r>
              <a:rPr lang="en-US"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sz="1800" b="1"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Οι  τροπισμοί υπονόμευσης  του  Άλλου ως ξεριζωμένου</a:t>
            </a:r>
          </a:p>
          <a:p>
            <a:pPr algn="just"/>
            <a:r>
              <a:rPr lang="en-US" sz="1600" dirty="0">
                <a:latin typeface="Times New Roman" panose="02020603050405020304" pitchFamily="18" charset="0"/>
                <a:cs typeface="Times New Roman" panose="02020603050405020304" pitchFamily="18" charset="0"/>
              </a:rPr>
              <a:t>H </a:t>
            </a:r>
            <a:r>
              <a:rPr lang="el-GR" sz="1600" dirty="0">
                <a:latin typeface="Times New Roman" panose="02020603050405020304" pitchFamily="18" charset="0"/>
                <a:cs typeface="Times New Roman" panose="02020603050405020304" pitchFamily="18" charset="0"/>
              </a:rPr>
              <a:t>μελέτη  του  ημερήσιου  τύπου αναδεικνύει ένα ακόμη  ενδιαφέρον  συμπέρασμα όσον  αφορά  στη σχέση  της    επιλεκτικότητας  της  μνήμης με την εξουσία. </a:t>
            </a:r>
          </a:p>
          <a:p>
            <a:pPr algn="just"/>
            <a:endParaRPr lang="el-GR"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Το θέμα της προσφυγιάς η Ελληνική Κοινότητα  κυρίως το βίωσε το 1974.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Το θέμα της προσφυγιάς υποβαθμιζόταν κατά την περίοδο 1963-1964 από την ελληνοκυπριακή πολιτική ελίτ.</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 Οι όποιες φωνές από την Τουρκική  Κοινότητα εκλαμβάνονταν κυρίως μέσω του ερμηνευτικού πλαισίου περί επιδίωξης στρατιωτικών πλεονεκτημάτων. </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Στον ελληνοκυπριακό λόγο η  τουρκοκυπριακή ελίτ  δημιουργεί τεχνηέντως  προσφυγικό  θέμα μέσω εκβιασμών και τρομοκρατίας «Δια των εκβιασμών και τρομοκρατίας οι Τούρκοι στασιαστές προσπαθούν να δημιουργήσουν  προσφυγικό  θέμα», «διαμένουν τώρα σε χώρους οι οποίοι χρησιμοποιούνταν προηγουμένως ως στάβλοι». Ενδεικτικό το πιο  κάτω  ρεπερτόριο λόγου.¹ </a:t>
            </a:r>
          </a:p>
        </p:txBody>
      </p:sp>
      <p:sp>
        <p:nvSpPr>
          <p:cNvPr id="4" name="Θέση υποσέλιδου 3">
            <a:extLst>
              <a:ext uri="{FF2B5EF4-FFF2-40B4-BE49-F238E27FC236}">
                <a16:creationId xmlns:a16="http://schemas.microsoft.com/office/drawing/2014/main" id="{B28BA465-86F7-555E-21D2-786777E49715}"/>
              </a:ext>
            </a:extLst>
          </p:cNvPr>
          <p:cNvSpPr>
            <a:spLocks noGrp="1"/>
          </p:cNvSpPr>
          <p:nvPr>
            <p:ph type="ftr" sz="quarter" idx="11"/>
          </p:nvPr>
        </p:nvSpPr>
        <p:spPr>
          <a:xfrm>
            <a:off x="83455" y="5691594"/>
            <a:ext cx="11669486" cy="1051311"/>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			</a:t>
            </a:r>
          </a:p>
          <a:p>
            <a:pPr algn="l"/>
            <a:r>
              <a:rPr lang="el-GR" sz="1000" dirty="0">
                <a:solidFill>
                  <a:schemeClr val="tx1"/>
                </a:solidFill>
                <a:latin typeface="Times New Roman" panose="02020603050405020304" pitchFamily="18" charset="0"/>
                <a:cs typeface="Times New Roman" panose="02020603050405020304" pitchFamily="18" charset="0"/>
              </a:rPr>
              <a:t>1.Θεόδωρος </a:t>
            </a:r>
            <a:r>
              <a:rPr lang="el-GR" sz="1000" dirty="0" err="1">
                <a:solidFill>
                  <a:schemeClr val="tx1"/>
                </a:solidFill>
                <a:latin typeface="Times New Roman" panose="02020603050405020304" pitchFamily="18" charset="0"/>
                <a:cs typeface="Times New Roman" panose="02020603050405020304" pitchFamily="18" charset="0"/>
              </a:rPr>
              <a:t>Παραδέλλης</a:t>
            </a:r>
            <a:r>
              <a:rPr lang="el-GR" sz="1000" dirty="0">
                <a:solidFill>
                  <a:schemeClr val="tx1"/>
                </a:solidFill>
                <a:latin typeface="Times New Roman" panose="02020603050405020304" pitchFamily="18" charset="0"/>
                <a:cs typeface="Times New Roman" panose="02020603050405020304" pitchFamily="18" charset="0"/>
              </a:rPr>
              <a:t>, «Ανθρωπολογία της μνήμης», στο Ρίκα </a:t>
            </a:r>
            <a:r>
              <a:rPr lang="el-GR" sz="1000" dirty="0" err="1">
                <a:solidFill>
                  <a:schemeClr val="tx1"/>
                </a:solidFill>
                <a:latin typeface="Times New Roman" panose="02020603050405020304" pitchFamily="18" charset="0"/>
                <a:cs typeface="Times New Roman" panose="02020603050405020304" pitchFamily="18" charset="0"/>
              </a:rPr>
              <a:t>Μπενβενίστε</a:t>
            </a:r>
            <a:r>
              <a:rPr lang="el-GR" sz="1000" dirty="0">
                <a:solidFill>
                  <a:schemeClr val="tx1"/>
                </a:solidFill>
                <a:latin typeface="Times New Roman" panose="02020603050405020304" pitchFamily="18" charset="0"/>
                <a:cs typeface="Times New Roman" panose="02020603050405020304" pitchFamily="18" charset="0"/>
              </a:rPr>
              <a:t> &amp;  Θεόδωρος </a:t>
            </a:r>
            <a:r>
              <a:rPr lang="el-GR" sz="1000" dirty="0" err="1">
                <a:solidFill>
                  <a:schemeClr val="tx1"/>
                </a:solidFill>
                <a:latin typeface="Times New Roman" panose="02020603050405020304" pitchFamily="18" charset="0"/>
                <a:cs typeface="Times New Roman" panose="02020603050405020304" pitchFamily="18" charset="0"/>
              </a:rPr>
              <a:t>Παραδέλλης</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Διαδρομές και τόποι της μνήμης : ιστορικές και ανθρωπολογικές προσεγγίσεις</a:t>
            </a:r>
            <a:r>
              <a:rPr lang="el-GR" sz="1000" dirty="0">
                <a:solidFill>
                  <a:schemeClr val="tx1"/>
                </a:solidFill>
                <a:latin typeface="Times New Roman" panose="02020603050405020304" pitchFamily="18" charset="0"/>
                <a:cs typeface="Times New Roman" panose="02020603050405020304" pitchFamily="18" charset="0"/>
              </a:rPr>
              <a:t>, Πανεπιστήμιο Αιγαίου, Αθήνα 1999, σελ. 37.</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Κύπρος</a:t>
            </a:r>
            <a:r>
              <a:rPr lang="el-GR" sz="1000" dirty="0">
                <a:solidFill>
                  <a:schemeClr val="tx1"/>
                </a:solidFill>
                <a:latin typeface="Times New Roman" panose="02020603050405020304" pitchFamily="18" charset="0"/>
                <a:cs typeface="Times New Roman" panose="02020603050405020304" pitchFamily="18" charset="0"/>
              </a:rPr>
              <a:t>, «ΟΠΛΟΦΟΡΟΙ ∆ΙΕΤΑΞΑΝ ΧΘΕΣ ΦΙΛΗΣΥΧΟΥΣ ΤΟΥΡΚΟΥΣ ΝΑ ΜΕΤΟΙΚΗΣΟΥΝ»,  13 Ιανουαρίου 1964.</a:t>
            </a:r>
          </a:p>
          <a:p>
            <a:pPr algn="l"/>
            <a:r>
              <a:rPr lang="el-GR" sz="1000" dirty="0">
                <a:solidFill>
                  <a:schemeClr val="tx1"/>
                </a:solidFill>
                <a:latin typeface="Times New Roman" panose="02020603050405020304" pitchFamily="18" charset="0"/>
                <a:cs typeface="Times New Roman" panose="02020603050405020304" pitchFamily="18" charset="0"/>
              </a:rPr>
              <a:t>2.12 Νοεμβρίου 1964 απάντηση Προέδρου Κυπριακής Δημοκρατίας στο  υπόμνημα  ειδικού αντιπροσώπου του Γ.Γ. Ο.Η.Ε. </a:t>
            </a:r>
            <a:r>
              <a:rPr lang="el-GR" sz="1000" dirty="0" err="1">
                <a:solidFill>
                  <a:schemeClr val="tx1"/>
                </a:solidFill>
                <a:latin typeface="Times New Roman" panose="02020603050405020304" pitchFamily="18" charset="0"/>
                <a:cs typeface="Times New Roman" panose="02020603050405020304" pitchFamily="18" charset="0"/>
              </a:rPr>
              <a:t>Carlos</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Bernardes</a:t>
            </a:r>
            <a:r>
              <a:rPr lang="el-GR" sz="1000" dirty="0">
                <a:solidFill>
                  <a:schemeClr val="tx1"/>
                </a:solidFill>
                <a:latin typeface="Times New Roman" panose="02020603050405020304" pitchFamily="18" charset="0"/>
                <a:cs typeface="Times New Roman" panose="02020603050405020304" pitchFamily="18" charset="0"/>
              </a:rPr>
              <a:t> Βλ. Ουρανία Κοκκίνου &amp; Νέαρχος Νεάρχου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Άπαντα Αρχιεπισκόπου Κύπρου Μακαρίου Γ', </a:t>
            </a:r>
            <a:r>
              <a:rPr lang="el-GR" sz="1000" dirty="0">
                <a:solidFill>
                  <a:schemeClr val="tx1"/>
                </a:solidFill>
                <a:latin typeface="Times New Roman" panose="02020603050405020304" pitchFamily="18" charset="0"/>
                <a:cs typeface="Times New Roman" panose="02020603050405020304" pitchFamily="18" charset="0"/>
              </a:rPr>
              <a:t>τ. Ζ΄, 5 Μαρτίου 1964-31 Δεκεμβρίου 1964, Ίδρυμα Αρχιεπισκόπου Μακαρίου Γ', Λευκωσία 1997, σ. 193, 194.</a:t>
            </a:r>
          </a:p>
        </p:txBody>
      </p:sp>
      <p:sp>
        <p:nvSpPr>
          <p:cNvPr id="5" name="Θέση αριθμού διαφάνειας 4">
            <a:extLst>
              <a:ext uri="{FF2B5EF4-FFF2-40B4-BE49-F238E27FC236}">
                <a16:creationId xmlns:a16="http://schemas.microsoft.com/office/drawing/2014/main" id="{694A93CE-905B-F148-80BE-CEF7E8014E16}"/>
              </a:ext>
            </a:extLst>
          </p:cNvPr>
          <p:cNvSpPr>
            <a:spLocks noGrp="1"/>
          </p:cNvSpPr>
          <p:nvPr>
            <p:ph type="sldNum" sz="quarter" idx="12"/>
          </p:nvPr>
        </p:nvSpPr>
        <p:spPr>
          <a:xfrm>
            <a:off x="9009741" y="6376513"/>
            <a:ext cx="2743200" cy="365125"/>
          </a:xfrm>
        </p:spPr>
        <p:txBody>
          <a:bodyPr/>
          <a:lstStyle/>
          <a:p>
            <a:fld id="{1B8CE1AA-CF21-4938-812F-0237CDF6332C}" type="slidenum">
              <a:rPr lang="el-GR" smtClean="0"/>
              <a:t>26</a:t>
            </a:fld>
            <a:endParaRPr lang="el-GR" dirty="0"/>
          </a:p>
        </p:txBody>
      </p:sp>
      <p:sp>
        <p:nvSpPr>
          <p:cNvPr id="7" name="TextBox 6">
            <a:extLst>
              <a:ext uri="{FF2B5EF4-FFF2-40B4-BE49-F238E27FC236}">
                <a16:creationId xmlns:a16="http://schemas.microsoft.com/office/drawing/2014/main" id="{7A799E87-D845-960E-DDDC-3E42FD135266}"/>
              </a:ext>
            </a:extLst>
          </p:cNvPr>
          <p:cNvSpPr txBox="1"/>
          <p:nvPr/>
        </p:nvSpPr>
        <p:spPr>
          <a:xfrm>
            <a:off x="2865136" y="3752602"/>
            <a:ext cx="6097656" cy="1938992"/>
          </a:xfrm>
          <a:prstGeom prst="rect">
            <a:avLst/>
          </a:prstGeom>
          <a:solidFill>
            <a:schemeClr val="bg1"/>
          </a:solidFill>
        </p:spPr>
        <p:txBody>
          <a:bodyPr wrap="square">
            <a:spAutoFit/>
          </a:bodyPr>
          <a:lstStyle/>
          <a:p>
            <a:pPr algn="just"/>
            <a:r>
              <a:rPr lang="tr-TR" sz="1200" dirty="0">
                <a:latin typeface="Times New Roman" panose="02020603050405020304" pitchFamily="18" charset="0"/>
                <a:cs typeface="Times New Roman" panose="02020603050405020304" pitchFamily="18" charset="0"/>
              </a:rPr>
              <a:t>[…</a:t>
            </a:r>
            <a:r>
              <a:rPr lang="el-GR" sz="1200" dirty="0">
                <a:latin typeface="Times New Roman" panose="02020603050405020304" pitchFamily="18" charset="0"/>
                <a:cs typeface="Times New Roman" panose="02020603050405020304" pitchFamily="18" charset="0"/>
              </a:rPr>
              <a:t>] ἡ </a:t>
            </a:r>
            <a:r>
              <a:rPr lang="el-GR" sz="1200" dirty="0" err="1">
                <a:latin typeface="Times New Roman" panose="02020603050405020304" pitchFamily="18" charset="0"/>
                <a:cs typeface="Times New Roman" panose="02020603050405020304" pitchFamily="18" charset="0"/>
              </a:rPr>
              <a:t>Τουρκικὴ</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ἡγεσία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δὲν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ἐπιθυμεῖ</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τῇ</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πραγματικότητι</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τὴν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ἐπάνοδον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Τούρκων </a:t>
            </a:r>
            <a:r>
              <a:rPr lang="el-GR" sz="1200" dirty="0" err="1">
                <a:latin typeface="Times New Roman" panose="02020603050405020304" pitchFamily="18" charset="0"/>
                <a:cs typeface="Times New Roman" panose="02020603050405020304" pitchFamily="18" charset="0"/>
              </a:rPr>
              <a:t>εἰς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a:t>
            </a:r>
            <a:r>
              <a:rPr lang="el-GR" sz="1200" dirty="0">
                <a:latin typeface="Times New Roman" panose="02020603050405020304" pitchFamily="18" charset="0"/>
                <a:cs typeface="Times New Roman" panose="02020603050405020304" pitchFamily="18" charset="0"/>
              </a:rPr>
              <a:t> χωρία των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εἶναι</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δὲ</a:t>
            </a:r>
            <a:r>
              <a:rPr lang="el-GR" sz="1200" dirty="0">
                <a:latin typeface="Times New Roman" panose="02020603050405020304" pitchFamily="18" charset="0"/>
                <a:cs typeface="Times New Roman" panose="02020603050405020304" pitchFamily="18" charset="0"/>
              </a:rPr>
              <a:t> γνωστόν</a:t>
            </a:r>
            <a:r>
              <a:rPr lang="tr-TR" sz="1200" dirty="0">
                <a:latin typeface="Times New Roman" panose="02020603050405020304" pitchFamily="18" charset="0"/>
                <a:cs typeface="Times New Roman" panose="02020603050405020304" pitchFamily="18" charset="0"/>
              </a:rPr>
              <a:t>, ὅ</a:t>
            </a:r>
            <a:r>
              <a:rPr lang="el-GR" sz="1200" dirty="0">
                <a:latin typeface="Times New Roman" panose="02020603050405020304" pitchFamily="18" charset="0"/>
                <a:cs typeface="Times New Roman" panose="02020603050405020304" pitchFamily="18" charset="0"/>
              </a:rPr>
              <a:t>τι </a:t>
            </a:r>
            <a:r>
              <a:rPr lang="tr-TR" sz="1200" dirty="0">
                <a:latin typeface="Times New Roman" panose="02020603050405020304" pitchFamily="18" charset="0"/>
                <a:cs typeface="Times New Roman" panose="02020603050405020304" pitchFamily="18" charset="0"/>
              </a:rPr>
              <a:t>ἀ</a:t>
            </a:r>
            <a:r>
              <a:rPr lang="el-GR" sz="1200" dirty="0" err="1">
                <a:latin typeface="Times New Roman" panose="02020603050405020304" pitchFamily="18" charset="0"/>
                <a:cs typeface="Times New Roman" panose="02020603050405020304" pitchFamily="18" charset="0"/>
              </a:rPr>
              <a:t>σκεῖται</a:t>
            </a:r>
            <a:r>
              <a:rPr lang="el-GR" sz="1200" dirty="0">
                <a:latin typeface="Times New Roman" panose="02020603050405020304" pitchFamily="18" charset="0"/>
                <a:cs typeface="Times New Roman" panose="02020603050405020304" pitchFamily="18" charset="0"/>
              </a:rPr>
              <a:t> τρομοκρατία</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πρὸς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παρεμπόδισιν</a:t>
            </a:r>
            <a:r>
              <a:rPr lang="tr-TR" sz="1200" dirty="0">
                <a:latin typeface="Times New Roman" panose="02020603050405020304" pitchFamily="18" charset="0"/>
                <a:cs typeface="Times New Roman" panose="02020603050405020304" pitchFamily="18" charset="0"/>
              </a:rPr>
              <a:t>  ἐ</a:t>
            </a:r>
            <a:r>
              <a:rPr lang="el-GR" sz="1200" dirty="0" err="1">
                <a:latin typeface="Times New Roman" panose="02020603050405020304" pitchFamily="18" charset="0"/>
                <a:cs typeface="Times New Roman" panose="02020603050405020304" pitchFamily="18" charset="0"/>
              </a:rPr>
              <a:t>πανόδου</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τὰς</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ἑ</a:t>
            </a:r>
            <a:r>
              <a:rPr lang="el-GR" sz="1200" dirty="0" err="1">
                <a:latin typeface="Times New Roman" panose="02020603050405020304" pitchFamily="18" charset="0"/>
                <a:cs typeface="Times New Roman" panose="02020603050405020304" pitchFamily="18" charset="0"/>
              </a:rPr>
              <a:t>στίας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Τούρκων </a:t>
            </a:r>
            <a:r>
              <a:rPr lang="tr-TR" sz="1200" dirty="0">
                <a:latin typeface="Times New Roman" panose="02020603050405020304" pitchFamily="18" charset="0"/>
                <a:cs typeface="Times New Roman" panose="02020603050405020304" pitchFamily="18" charset="0"/>
              </a:rPr>
              <a:t>ἐ</a:t>
            </a:r>
            <a:r>
              <a:rPr lang="el-GR" sz="1200" dirty="0" err="1">
                <a:latin typeface="Times New Roman" panose="02020603050405020304" pitchFamily="18" charset="0"/>
                <a:cs typeface="Times New Roman" panose="02020603050405020304" pitchFamily="18" charset="0"/>
              </a:rPr>
              <a:t>πιθυμούντων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ἐ</a:t>
            </a:r>
            <a:r>
              <a:rPr lang="el-GR" sz="1200" dirty="0" err="1">
                <a:latin typeface="Times New Roman" panose="02020603050405020304" pitchFamily="18" charset="0"/>
                <a:cs typeface="Times New Roman" panose="02020603050405020304" pitchFamily="18" charset="0"/>
              </a:rPr>
              <a:t>πιστρέψουν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Εἶναι</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ἀληθές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ὅτι</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ἡ </a:t>
            </a:r>
            <a:r>
              <a:rPr lang="el-GR" sz="1200" dirty="0" err="1">
                <a:latin typeface="Times New Roman" panose="02020603050405020304" pitchFamily="18" charset="0"/>
                <a:cs typeface="Times New Roman" panose="02020603050405020304" pitchFamily="18" charset="0"/>
              </a:rPr>
              <a:t>Τουρκικὴ</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ἡγεσία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ὁμιλεῖ</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ἐπιστροφῆς</a:t>
            </a:r>
            <a:r>
              <a:rPr lang="el-GR" sz="1200" dirty="0">
                <a:latin typeface="Times New Roman" panose="02020603050405020304" pitchFamily="18" charset="0"/>
                <a:cs typeface="Times New Roman" panose="02020603050405020304" pitchFamily="18" charset="0"/>
              </a:rPr>
              <a:t> προσφύγων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ἀλλ</a:t>
            </a:r>
            <a:r>
              <a:rPr lang="tr-TR" sz="1200" dirty="0">
                <a:latin typeface="Times New Roman" panose="02020603050405020304" pitchFamily="18" charset="0"/>
                <a:cs typeface="Times New Roman" panose="02020603050405020304" pitchFamily="18" charset="0"/>
              </a:rPr>
              <a:t>’ ἐ</a:t>
            </a:r>
            <a:r>
              <a:rPr lang="el-GR" sz="1200" dirty="0" err="1">
                <a:latin typeface="Times New Roman" panose="02020603050405020304" pitchFamily="18" charset="0"/>
                <a:cs typeface="Times New Roman" panose="02020603050405020304" pitchFamily="18" charset="0"/>
              </a:rPr>
              <a:t>νδιαφέρεται</a:t>
            </a:r>
            <a:r>
              <a:rPr lang="el-GR" sz="1200" dirty="0">
                <a:latin typeface="Times New Roman" panose="02020603050405020304" pitchFamily="18" charset="0"/>
                <a:cs typeface="Times New Roman" panose="02020603050405020304" pitchFamily="18" charset="0"/>
              </a:rPr>
              <a:t> μόνον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διὰ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τὴν</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ἐπανεγκατάστασιν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περιοχάς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αἱ</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ὁποῖαι</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δυνατὸν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νὰ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χρησιμοποιηθοῦν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διὰ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τὴν</a:t>
            </a:r>
            <a:r>
              <a:rPr lang="tr-TR" sz="1200" dirty="0">
                <a:latin typeface="Times New Roman" panose="02020603050405020304" pitchFamily="18" charset="0"/>
                <a:cs typeface="Times New Roman" panose="02020603050405020304" pitchFamily="18" charset="0"/>
              </a:rPr>
              <a:t>  ἐ</a:t>
            </a:r>
            <a:r>
              <a:rPr lang="el-GR" sz="1200" dirty="0" err="1">
                <a:latin typeface="Times New Roman" panose="02020603050405020304" pitchFamily="18" charset="0"/>
                <a:cs typeface="Times New Roman" panose="02020603050405020304" pitchFamily="18" charset="0"/>
              </a:rPr>
              <a:t>ξασφάλισιν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στρατιωτικῶν</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πλεονεκτημάτων</a:t>
            </a:r>
            <a:r>
              <a:rPr lang="tr-TR" sz="1200" dirty="0">
                <a:latin typeface="Times New Roman" panose="02020603050405020304" pitchFamily="18" charset="0"/>
                <a:cs typeface="Times New Roman" panose="02020603050405020304" pitchFamily="18" charset="0"/>
              </a:rPr>
              <a:t>  ἢ </a:t>
            </a:r>
            <a:r>
              <a:rPr lang="el-GR" sz="1200" dirty="0">
                <a:latin typeface="Times New Roman" panose="02020603050405020304" pitchFamily="18" charset="0"/>
                <a:cs typeface="Times New Roman" panose="02020603050405020304" pitchFamily="18" charset="0"/>
              </a:rPr>
              <a:t>διά την </a:t>
            </a:r>
            <a:r>
              <a:rPr lang="tr-TR" sz="1200" dirty="0">
                <a:latin typeface="Times New Roman" panose="02020603050405020304" pitchFamily="18" charset="0"/>
                <a:cs typeface="Times New Roman" panose="02020603050405020304" pitchFamily="18" charset="0"/>
              </a:rPr>
              <a:t>ἐ</a:t>
            </a:r>
            <a:r>
              <a:rPr lang="el-GR" sz="1200" dirty="0" err="1">
                <a:latin typeface="Times New Roman" panose="02020603050405020304" pitchFamily="18" charset="0"/>
                <a:cs typeface="Times New Roman" panose="02020603050405020304" pitchFamily="18" charset="0"/>
              </a:rPr>
              <a:t>πέκτασιν</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ἐ</a:t>
            </a:r>
            <a:r>
              <a:rPr lang="el-GR" sz="1200" dirty="0" err="1">
                <a:latin typeface="Times New Roman" panose="02020603050405020304" pitchFamily="18" charset="0"/>
                <a:cs typeface="Times New Roman" panose="02020603050405020304" pitchFamily="18" charset="0"/>
              </a:rPr>
              <a:t>λεγχομένων</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ὑ</a:t>
            </a:r>
            <a:r>
              <a:rPr lang="el-GR" sz="1200" dirty="0" err="1">
                <a:latin typeface="Times New Roman" panose="02020603050405020304" pitchFamily="18" charset="0"/>
                <a:cs typeface="Times New Roman" panose="02020603050405020304" pitchFamily="18" charset="0"/>
              </a:rPr>
              <a:t>πὸ</a:t>
            </a:r>
            <a:r>
              <a:rPr lang="el-GR" sz="1200" dirty="0">
                <a:latin typeface="Times New Roman" panose="02020603050405020304" pitchFamily="18" charset="0"/>
                <a:cs typeface="Times New Roman" panose="02020603050405020304" pitchFamily="18" charset="0"/>
              </a:rPr>
              <a:t> Τούρκων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περιοχῶν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Τοιαῦται</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περιοχαὶ</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εἶναι</a:t>
            </a:r>
            <a:r>
              <a:rPr lang="el-GR" sz="1200" dirty="0">
                <a:latin typeface="Times New Roman" panose="02020603050405020304" pitchFamily="18" charset="0"/>
                <a:cs typeface="Times New Roman" panose="02020603050405020304" pitchFamily="18" charset="0"/>
              </a:rPr>
              <a:t> ἡ </a:t>
            </a:r>
            <a:r>
              <a:rPr lang="tr-TR" sz="1200" dirty="0">
                <a:latin typeface="Times New Roman" panose="02020603050405020304" pitchFamily="18" charset="0"/>
                <a:cs typeface="Times New Roman" panose="02020603050405020304" pitchFamily="18" charset="0"/>
              </a:rPr>
              <a:t>Ὀ</a:t>
            </a:r>
            <a:r>
              <a:rPr lang="el-GR" sz="1200" dirty="0" err="1">
                <a:latin typeface="Times New Roman" panose="02020603050405020304" pitchFamily="18" charset="0"/>
                <a:cs typeface="Times New Roman" panose="02020603050405020304" pitchFamily="18" charset="0"/>
              </a:rPr>
              <a:t>μορφίτα</a:t>
            </a:r>
            <a:r>
              <a:rPr lang="tr-TR" sz="1200" dirty="0">
                <a:latin typeface="Times New Roman" panose="02020603050405020304" pitchFamily="18" charset="0"/>
                <a:cs typeface="Times New Roman" panose="02020603050405020304" pitchFamily="18" charset="0"/>
              </a:rPr>
              <a:t>, ὁ </a:t>
            </a:r>
            <a:r>
              <a:rPr lang="el-GR" sz="1200" dirty="0" err="1">
                <a:latin typeface="Times New Roman" panose="02020603050405020304" pitchFamily="18" charset="0"/>
                <a:cs typeface="Times New Roman" panose="02020603050405020304" pitchFamily="18" charset="0"/>
              </a:rPr>
              <a:t>Τράχωνας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καὶ</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τὸ</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Καϊμακλί</a:t>
            </a:r>
            <a:r>
              <a:rPr lang="tr-TR" sz="1200" dirty="0">
                <a:latin typeface="Times New Roman" panose="02020603050405020304" pitchFamily="18" charset="0"/>
                <a:cs typeface="Times New Roman" panose="02020603050405020304" pitchFamily="18" charset="0"/>
              </a:rPr>
              <a:t>, ἐ</a:t>
            </a:r>
            <a:r>
              <a:rPr lang="el-GR" sz="1200" dirty="0">
                <a:latin typeface="Times New Roman" panose="02020603050405020304" pitchFamily="18" charset="0"/>
                <a:cs typeface="Times New Roman" panose="02020603050405020304" pitchFamily="18" charset="0"/>
              </a:rPr>
              <a:t>ν </a:t>
            </a:r>
            <a:r>
              <a:rPr lang="el-GR" sz="1200" dirty="0" err="1">
                <a:latin typeface="Times New Roman" panose="02020603050405020304" pitchFamily="18" charset="0"/>
                <a:cs typeface="Times New Roman" panose="02020603050405020304" pitchFamily="18" charset="0"/>
              </a:rPr>
              <a:t>Λευκωσίᾳ</a:t>
            </a:r>
            <a:r>
              <a:rPr lang="tr-TR" sz="1200" dirty="0">
                <a:latin typeface="Times New Roman" panose="02020603050405020304" pitchFamily="18" charset="0"/>
                <a:cs typeface="Times New Roman" panose="02020603050405020304" pitchFamily="18" charset="0"/>
              </a:rPr>
              <a:t>). Ἠ </a:t>
            </a:r>
            <a:r>
              <a:rPr lang="el-GR" sz="1200" dirty="0" err="1">
                <a:latin typeface="Times New Roman" panose="02020603050405020304" pitchFamily="18" charset="0"/>
                <a:cs typeface="Times New Roman" panose="02020603050405020304" pitchFamily="18" charset="0"/>
              </a:rPr>
              <a:t>ἀποκατάστασις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τῶν</a:t>
            </a:r>
            <a:r>
              <a:rPr lang="el-GR" sz="1200" dirty="0">
                <a:latin typeface="Times New Roman" panose="02020603050405020304" pitchFamily="18" charset="0"/>
                <a:cs typeface="Times New Roman" panose="02020603050405020304" pitchFamily="18" charset="0"/>
              </a:rPr>
              <a:t> Τούρκων </a:t>
            </a:r>
            <a:r>
              <a:rPr lang="el-GR" sz="1200" dirty="0" err="1">
                <a:latin typeface="Times New Roman" panose="02020603050405020304" pitchFamily="18" charset="0"/>
                <a:cs typeface="Times New Roman" panose="02020603050405020304" pitchFamily="18" charset="0"/>
              </a:rPr>
              <a:t>εἰς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τοιαύτας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στρατηγικὰς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περιοχὰς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δὲν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θὰ</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ἐξετασθῇ</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μεμονωμένως</a:t>
            </a:r>
            <a:r>
              <a:rPr lang="tr-TR" sz="1200" dirty="0">
                <a:latin typeface="Times New Roman" panose="02020603050405020304" pitchFamily="18" charset="0"/>
                <a:cs typeface="Times New Roman" panose="02020603050405020304" pitchFamily="18" charset="0"/>
              </a:rPr>
              <a:t>, ἀ</a:t>
            </a:r>
            <a:r>
              <a:rPr lang="el-GR" sz="1200" dirty="0" err="1">
                <a:latin typeface="Times New Roman" panose="02020603050405020304" pitchFamily="18" charset="0"/>
                <a:cs typeface="Times New Roman" panose="02020603050405020304" pitchFamily="18" charset="0"/>
              </a:rPr>
              <a:t>λλ</a:t>
            </a:r>
            <a:r>
              <a:rPr lang="tr-TR" sz="1200" dirty="0">
                <a:latin typeface="Times New Roman" panose="02020603050405020304" pitchFamily="18" charset="0"/>
                <a:cs typeface="Times New Roman" panose="02020603050405020304" pitchFamily="18" charset="0"/>
              </a:rPr>
              <a:t>’ ἐ</a:t>
            </a:r>
            <a:r>
              <a:rPr lang="el-GR" sz="1200" dirty="0">
                <a:latin typeface="Times New Roman" panose="02020603050405020304" pitchFamily="18" charset="0"/>
                <a:cs typeface="Times New Roman" panose="02020603050405020304" pitchFamily="18" charset="0"/>
              </a:rPr>
              <a:t>ν</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συναρτήσει</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πρὸς</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ἄ</a:t>
            </a:r>
            <a:r>
              <a:rPr lang="el-GR" sz="1200" dirty="0" err="1">
                <a:latin typeface="Times New Roman" panose="02020603050405020304" pitchFamily="18" charset="0"/>
                <a:cs typeface="Times New Roman" panose="02020603050405020304" pitchFamily="18" charset="0"/>
              </a:rPr>
              <a:t>λλους</a:t>
            </a:r>
            <a:r>
              <a:rPr lang="tr-TR" sz="1200" dirty="0">
                <a:latin typeface="Times New Roman" panose="02020603050405020304" pitchFamily="18" charset="0"/>
                <a:cs typeface="Times New Roman" panose="02020603050405020304" pitchFamily="18" charset="0"/>
              </a:rPr>
              <a:t>  </a:t>
            </a:r>
            <a:r>
              <a:rPr lang="el-GR" sz="1200" dirty="0">
                <a:latin typeface="Times New Roman" panose="02020603050405020304" pitchFamily="18" charset="0"/>
                <a:cs typeface="Times New Roman" panose="02020603050405020304" pitchFamily="18" charset="0"/>
              </a:rPr>
              <a:t>παράγοντας </a:t>
            </a:r>
            <a:r>
              <a:rPr lang="tr-TR" sz="1200" dirty="0">
                <a:latin typeface="Times New Roman" panose="02020603050405020304" pitchFamily="18" charset="0"/>
                <a:cs typeface="Times New Roman" panose="02020603050405020304" pitchFamily="18" charset="0"/>
              </a:rPr>
              <a:t>ἀ</a:t>
            </a:r>
            <a:r>
              <a:rPr lang="el-GR" sz="1200" dirty="0" err="1">
                <a:latin typeface="Times New Roman" panose="02020603050405020304" pitchFamily="18" charset="0"/>
                <a:cs typeface="Times New Roman" panose="02020603050405020304" pitchFamily="18" charset="0"/>
              </a:rPr>
              <a:t>ναφερομένους</a:t>
            </a:r>
            <a:r>
              <a:rPr lang="el-G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εἰς</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τήν</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ἀ</a:t>
            </a:r>
            <a:r>
              <a:rPr lang="el-GR" sz="1200" dirty="0" err="1">
                <a:latin typeface="Times New Roman" panose="02020603050405020304" pitchFamily="18" charset="0"/>
                <a:cs typeface="Times New Roman" panose="02020603050405020304" pitchFamily="18" charset="0"/>
              </a:rPr>
              <a:t>ποκατάστασιν</a:t>
            </a:r>
            <a:r>
              <a:rPr lang="el-GR" sz="1200" dirty="0">
                <a:latin typeface="Times New Roman" panose="02020603050405020304" pitchFamily="18" charset="0"/>
                <a:cs typeface="Times New Roman" panose="02020603050405020304" pitchFamily="18" charset="0"/>
              </a:rPr>
              <a:t> </a:t>
            </a:r>
            <a:r>
              <a:rPr lang="tr-TR" sz="1200" dirty="0">
                <a:latin typeface="Times New Roman" panose="02020603050405020304" pitchFamily="18" charset="0"/>
                <a:cs typeface="Times New Roman" panose="02020603050405020304" pitchFamily="18" charset="0"/>
              </a:rPr>
              <a:t>ὁ</a:t>
            </a:r>
            <a:r>
              <a:rPr lang="el-GR" sz="1200" dirty="0" err="1">
                <a:latin typeface="Times New Roman" panose="02020603050405020304" pitchFamily="18" charset="0"/>
                <a:cs typeface="Times New Roman" panose="02020603050405020304" pitchFamily="18" charset="0"/>
              </a:rPr>
              <a:t>μαλῶν</a:t>
            </a:r>
            <a:r>
              <a:rPr lang="tr-TR" sz="1200" dirty="0">
                <a:latin typeface="Times New Roman" panose="02020603050405020304" pitchFamily="18" charset="0"/>
                <a:cs typeface="Times New Roman" panose="02020603050405020304" pitchFamily="18" charset="0"/>
              </a:rPr>
              <a:t>  </a:t>
            </a:r>
            <a:r>
              <a:rPr lang="el-GR" sz="1200" dirty="0" err="1">
                <a:latin typeface="Times New Roman" panose="02020603050405020304" pitchFamily="18" charset="0"/>
                <a:cs typeface="Times New Roman" panose="02020603050405020304" pitchFamily="18" charset="0"/>
              </a:rPr>
              <a:t>συνθηκῶν</a:t>
            </a:r>
            <a:r>
              <a:rPr lang="tr-TR" sz="1200" dirty="0">
                <a:latin typeface="Times New Roman" panose="02020603050405020304" pitchFamily="18" charset="0"/>
                <a:cs typeface="Times New Roman" panose="02020603050405020304" pitchFamily="18" charset="0"/>
              </a:rPr>
              <a:t>.²</a:t>
            </a:r>
            <a:endParaRPr lang="el-G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88969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1110D-BC45-FE15-3ED6-6CD486291B9F}"/>
            </a:ext>
          </a:extLst>
        </p:cNvPr>
        <p:cNvGrpSpPr/>
        <p:nvPr/>
      </p:nvGrpSpPr>
      <p:grpSpPr>
        <a:xfrm>
          <a:off x="0" y="0"/>
          <a:ext cx="0" cy="0"/>
          <a:chOff x="0" y="0"/>
          <a:chExt cx="0" cy="0"/>
        </a:xfrm>
      </p:grpSpPr>
      <p:sp>
        <p:nvSpPr>
          <p:cNvPr id="6" name="Ορθογώνιο: Στρογγύλεμα γωνιών 5">
            <a:extLst>
              <a:ext uri="{FF2B5EF4-FFF2-40B4-BE49-F238E27FC236}">
                <a16:creationId xmlns:a16="http://schemas.microsoft.com/office/drawing/2014/main" id="{7314ACC5-98B1-B9B7-EB58-7380996585F1}"/>
              </a:ext>
            </a:extLst>
          </p:cNvPr>
          <p:cNvSpPr/>
          <p:nvPr/>
        </p:nvSpPr>
        <p:spPr>
          <a:xfrm>
            <a:off x="309031" y="54880"/>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3" name="TextBox 2">
            <a:extLst>
              <a:ext uri="{FF2B5EF4-FFF2-40B4-BE49-F238E27FC236}">
                <a16:creationId xmlns:a16="http://schemas.microsoft.com/office/drawing/2014/main" id="{4BF378FB-8573-2CD3-E1A4-6CC67454E281}"/>
              </a:ext>
            </a:extLst>
          </p:cNvPr>
          <p:cNvSpPr txBox="1"/>
          <p:nvPr/>
        </p:nvSpPr>
        <p:spPr>
          <a:xfrm>
            <a:off x="309030" y="757982"/>
            <a:ext cx="11573933" cy="4519186"/>
          </a:xfrm>
          <a:prstGeom prst="rect">
            <a:avLst/>
          </a:prstGeom>
          <a:noFill/>
        </p:spPr>
        <p:txBody>
          <a:bodyPr wrap="square">
            <a:spAutoFit/>
          </a:bodyPr>
          <a:lstStyle/>
          <a:p>
            <a:pPr algn="just">
              <a:lnSpc>
                <a:spcPct val="150000"/>
              </a:lnSpc>
              <a:spcAft>
                <a:spcPts val="800"/>
              </a:spcAft>
              <a:buNone/>
            </a:pP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a:t>
            </a:r>
            <a:r>
              <a:rPr lang="el-GR" sz="1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Οι αναφορές  στην  εμπλοκή  της  ΕΛ.ΔΥ.Κ. &amp;  της ΤΟΥΡ.ΔΥ.Κ.</a:t>
            </a:r>
          </a:p>
          <a:p>
            <a:pPr marL="285750" indent="-285750" algn="just">
              <a:buFont typeface="Wingdings" panose="05000000000000000000" pitchFamily="2" charset="2"/>
              <a:buChar char="q"/>
            </a:pPr>
            <a:endParaRPr lang="el-GR" sz="1600" dirty="0">
              <a:latin typeface="Times New Roman" panose="02020603050405020304" pitchFamily="18" charset="0"/>
              <a:cs typeface="Times New Roman" panose="02020603050405020304" pitchFamily="18" charset="0"/>
            </a:endParaRPr>
          </a:p>
          <a:p>
            <a:pPr algn="just"/>
            <a:r>
              <a:rPr lang="el-GR" sz="1600" b="1" dirty="0">
                <a:latin typeface="Times New Roman" panose="02020603050405020304" pitchFamily="18" charset="0"/>
                <a:cs typeface="Times New Roman" panose="02020603050405020304" pitchFamily="18" charset="0"/>
              </a:rPr>
              <a:t>Με την προβολή ρεπορτάζ και ευρημάτων, εφημερίδες επιδιώκουν να στοιχειοθετήσουν την άμεση εμπλοκή της </a:t>
            </a:r>
            <a:r>
              <a:rPr lang="el-GR" sz="1600" b="1" dirty="0">
                <a:latin typeface="Times New Roman" panose="02020603050405020304" pitchFamily="18" charset="0"/>
                <a:ea typeface="Calibri" panose="020F0502020204030204" pitchFamily="34" charset="0"/>
                <a:cs typeface="Times New Roman" panose="02020603050405020304" pitchFamily="18" charset="0"/>
              </a:rPr>
              <a:t>ΕΛ.ΔΥ.Κ. ή της ΤΟΥΡ.ΔΥ.Κ στην </a:t>
            </a:r>
            <a:r>
              <a:rPr lang="el-GR" sz="1600" b="1" dirty="0">
                <a:latin typeface="Times New Roman" panose="02020603050405020304" pitchFamily="18" charset="0"/>
                <a:cs typeface="Times New Roman" panose="02020603050405020304" pitchFamily="18" charset="0"/>
              </a:rPr>
              <a:t> εν εξελίξει  «ανταρσία» ή  «γενοκτονία» αντίστοιχα</a:t>
            </a:r>
          </a:p>
          <a:p>
            <a:pPr algn="just"/>
            <a:endParaRPr lang="el-GR" sz="1600" b="1"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Αναφορά στη μετακίνηση της  ΤΟΥΡ.ΔΥ.Κ. </a:t>
            </a:r>
            <a:r>
              <a:rPr lang="el-GR" sz="1000" dirty="0">
                <a:latin typeface="Times New Roman" panose="02020603050405020304" pitchFamily="18" charset="0"/>
                <a:cs typeface="Times New Roman" panose="02020603050405020304" pitchFamily="18" charset="0"/>
                <a:sym typeface="Wingdings" panose="05000000000000000000" pitchFamily="2" charset="2"/>
              </a:rPr>
              <a:t> </a:t>
            </a:r>
            <a:r>
              <a:rPr lang="el-GR" sz="1000" dirty="0">
                <a:latin typeface="Times New Roman" panose="02020603050405020304" pitchFamily="18" charset="0"/>
                <a:cs typeface="Times New Roman" panose="02020603050405020304" pitchFamily="18" charset="0"/>
              </a:rPr>
              <a:t>στρατιωτική εμπλοκή της ΤΟΥΡ.ΔΥ.Κ. στις διακοινοτικές ταραχές, παράνομη έξοδο των τουρκικών στρατευμάτων από το στρατόπεδο και  στρατοπέδευσή τους στο </a:t>
            </a:r>
            <a:r>
              <a:rPr lang="el-GR" sz="1000" dirty="0" err="1">
                <a:latin typeface="Times New Roman" panose="02020603050405020304" pitchFamily="18" charset="0"/>
                <a:cs typeface="Times New Roman" panose="02020603050405020304" pitchFamily="18" charset="0"/>
              </a:rPr>
              <a:t>Κιόνελι</a:t>
            </a:r>
            <a:endParaRPr lang="el-GR" sz="10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Η εφημερίδα </a:t>
            </a:r>
            <a:r>
              <a:rPr lang="el-GR" sz="1000" i="1" dirty="0">
                <a:latin typeface="Times New Roman" panose="02020603050405020304" pitchFamily="18" charset="0"/>
                <a:cs typeface="Times New Roman" panose="02020603050405020304" pitchFamily="18" charset="0"/>
              </a:rPr>
              <a:t>ΜΑΧΗ</a:t>
            </a:r>
            <a:r>
              <a:rPr lang="el-GR" sz="1000" dirty="0">
                <a:latin typeface="Times New Roman" panose="02020603050405020304" pitchFamily="18" charset="0"/>
                <a:cs typeface="Times New Roman" panose="02020603050405020304" pitchFamily="18" charset="0"/>
              </a:rPr>
              <a:t> δημοσίευσε φωτογραφίες αντικειμένων που εντοπίστηκαν σε τουρκοκυπριακά πολυβολεία στην </a:t>
            </a:r>
            <a:r>
              <a:rPr lang="el-GR" sz="1000" dirty="0" err="1">
                <a:latin typeface="Times New Roman" panose="02020603050405020304" pitchFamily="18" charset="0"/>
                <a:cs typeface="Times New Roman" panose="02020603050405020304" pitchFamily="18" charset="0"/>
              </a:rPr>
              <a:t>Ομορφίτα</a:t>
            </a:r>
            <a:r>
              <a:rPr lang="el-GR" sz="1000" dirty="0">
                <a:latin typeface="Times New Roman" panose="02020603050405020304" pitchFamily="18" charset="0"/>
                <a:cs typeface="Times New Roman" panose="02020603050405020304" pitchFamily="18" charset="0"/>
              </a:rPr>
              <a:t>, όπως σήματα με το σύνθημα "Ένας Τούρκος αξίζει όσο όλος ο κόσμος" και πηλήκια αξιωματικών της ΤΟΥΡ.ΔΥ.Κ.</a:t>
            </a:r>
          </a:p>
          <a:p>
            <a:pPr marL="285750" indent="-285750" algn="just">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Σύμφωνα με τα στοιχεία που συνέλεξε  αρθρογράφος  της  εφημερίδας </a:t>
            </a:r>
            <a:r>
              <a:rPr lang="tr-TR" sz="1000" i="1" dirty="0">
                <a:latin typeface="Times New Roman" panose="02020603050405020304" pitchFamily="18" charset="0"/>
                <a:cs typeface="Times New Roman" panose="02020603050405020304" pitchFamily="18" charset="0"/>
              </a:rPr>
              <a:t>Bozkurt</a:t>
            </a:r>
            <a:r>
              <a:rPr lang="tr-TR"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ένας από  αυτούς  που  είχε ηγηθεί  της  επιδρομής  στην περιοχή  </a:t>
            </a:r>
            <a:r>
              <a:rPr lang="tr-TR" sz="1000" dirty="0">
                <a:latin typeface="Times New Roman" panose="02020603050405020304" pitchFamily="18" charset="0"/>
                <a:cs typeface="Times New Roman" panose="02020603050405020304" pitchFamily="18" charset="0"/>
              </a:rPr>
              <a:t>Kumsal</a:t>
            </a:r>
            <a:r>
              <a:rPr lang="el-GR" sz="1000" dirty="0">
                <a:latin typeface="Times New Roman" panose="02020603050405020304" pitchFamily="18" charset="0"/>
                <a:cs typeface="Times New Roman" panose="02020603050405020304" pitchFamily="18" charset="0"/>
              </a:rPr>
              <a:t> και  της μεταφοράς αιχμαλώτων από  τις  περιοχές </a:t>
            </a:r>
            <a:r>
              <a:rPr lang="tr-TR" sz="1000" dirty="0">
                <a:latin typeface="Times New Roman" panose="02020603050405020304" pitchFamily="18" charset="0"/>
                <a:cs typeface="Times New Roman" panose="02020603050405020304" pitchFamily="18" charset="0"/>
              </a:rPr>
              <a:t>Kumsal</a:t>
            </a:r>
            <a:r>
              <a:rPr lang="el-GR" sz="1000" dirty="0">
                <a:latin typeface="Times New Roman" panose="02020603050405020304" pitchFamily="18" charset="0"/>
                <a:cs typeface="Times New Roman" panose="02020603050405020304" pitchFamily="18" charset="0"/>
              </a:rPr>
              <a:t> και </a:t>
            </a:r>
            <a:r>
              <a:rPr lang="el-GR" sz="1000" dirty="0" err="1">
                <a:latin typeface="Times New Roman" panose="02020603050405020304" pitchFamily="18" charset="0"/>
                <a:cs typeface="Times New Roman" panose="02020603050405020304" pitchFamily="18" charset="0"/>
              </a:rPr>
              <a:t>Ομορφίτας</a:t>
            </a:r>
            <a:r>
              <a:rPr lang="el-GR" sz="1000" dirty="0">
                <a:latin typeface="Times New Roman" panose="02020603050405020304" pitchFamily="18" charset="0"/>
                <a:cs typeface="Times New Roman" panose="02020603050405020304" pitchFamily="18" charset="0"/>
              </a:rPr>
              <a:t>  ήταν ο   </a:t>
            </a:r>
            <a:r>
              <a:rPr lang="el-GR" sz="1000" dirty="0" err="1">
                <a:latin typeface="Times New Roman" panose="02020603050405020304" pitchFamily="18" charset="0"/>
                <a:cs typeface="Times New Roman" panose="02020603050405020304" pitchFamily="18" charset="0"/>
              </a:rPr>
              <a:t>Ελλαδίτης</a:t>
            </a:r>
            <a:r>
              <a:rPr lang="el-GR" sz="1000" dirty="0">
                <a:latin typeface="Times New Roman" panose="02020603050405020304" pitchFamily="18" charset="0"/>
                <a:cs typeface="Times New Roman" panose="02020603050405020304" pitchFamily="18" charset="0"/>
              </a:rPr>
              <a:t>  αξιωματικός  Τερεζόπουλος.¹</a:t>
            </a:r>
          </a:p>
          <a:p>
            <a:pPr marL="285750" indent="-285750" algn="just">
              <a:buFont typeface="Wingdings" panose="05000000000000000000" pitchFamily="2" charset="2"/>
              <a:buChar char="q"/>
            </a:pPr>
            <a:endParaRPr lang="el-GR" sz="1400" dirty="0">
              <a:latin typeface="Times New Roman" panose="02020603050405020304" pitchFamily="18" charset="0"/>
              <a:cs typeface="Times New Roman" panose="02020603050405020304" pitchFamily="18" charset="0"/>
            </a:endParaRPr>
          </a:p>
          <a:p>
            <a:pPr algn="just"/>
            <a:r>
              <a:rPr lang="el-GR" sz="1600" b="1" dirty="0">
                <a:latin typeface="Times New Roman" panose="02020603050405020304" pitchFamily="18" charset="0"/>
                <a:cs typeface="Times New Roman" panose="02020603050405020304" pitchFamily="18" charset="0"/>
              </a:rPr>
              <a:t>Απροθυμία και μητροπολιτικό κέντρο :</a:t>
            </a:r>
          </a:p>
          <a:p>
            <a:pPr algn="just"/>
            <a:endParaRPr lang="el-GR" sz="1600" b="1"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Όπως  επισημάνει  ο  </a:t>
            </a:r>
            <a:r>
              <a:rPr lang="tr-TR" sz="1200" dirty="0">
                <a:latin typeface="Times New Roman" panose="02020603050405020304" pitchFamily="18" charset="0"/>
                <a:cs typeface="Times New Roman" panose="02020603050405020304" pitchFamily="18" charset="0"/>
              </a:rPr>
              <a:t>İsmail Tansu</a:t>
            </a:r>
            <a:r>
              <a:rPr lang="el-GR" sz="1200" dirty="0">
                <a:latin typeface="Times New Roman" panose="02020603050405020304" pitchFamily="18" charset="0"/>
                <a:cs typeface="Times New Roman" panose="02020603050405020304" pitchFamily="18" charset="0"/>
              </a:rPr>
              <a:t> ενώ το 1958  τέθηκαν περιορισμοί στη  μεταφορά οπλισμού για να μην  διαταραχθούν οι νατοϊκές σχέσεις, το  1963-1964  κάτω  από τα  βλέμματα του ΝΑΤΟ  έγινε  μεταφορά οπλισμού   όπως  και η μεταφορά  των </a:t>
            </a:r>
            <a:r>
              <a:rPr lang="tr-TR" sz="1200" dirty="0">
                <a:latin typeface="Times New Roman" panose="02020603050405020304" pitchFamily="18" charset="0"/>
                <a:cs typeface="Times New Roman" panose="02020603050405020304" pitchFamily="18" charset="0"/>
              </a:rPr>
              <a:t>Rauf  Denktaş </a:t>
            </a:r>
            <a:r>
              <a:rPr lang="el-GR" sz="1200" dirty="0">
                <a:latin typeface="Times New Roman" panose="02020603050405020304" pitchFamily="18" charset="0"/>
                <a:cs typeface="Times New Roman" panose="02020603050405020304" pitchFamily="18" charset="0"/>
              </a:rPr>
              <a:t>και </a:t>
            </a:r>
            <a:r>
              <a:rPr lang="tr-TR" sz="1200" dirty="0">
                <a:latin typeface="Times New Roman" panose="02020603050405020304" pitchFamily="18" charset="0"/>
                <a:cs typeface="Times New Roman" panose="02020603050405020304" pitchFamily="18" charset="0"/>
              </a:rPr>
              <a:t>Rıza Vuruşkan.² </a:t>
            </a:r>
            <a:endParaRPr lang="el-GR" sz="1200" dirty="0">
              <a:latin typeface="Times New Roman" panose="02020603050405020304" pitchFamily="18" charset="0"/>
              <a:cs typeface="Times New Roman" panose="02020603050405020304" pitchFamily="18" charset="0"/>
            </a:endParaRP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Ο Νίκος Σαμψών αναφέρει στην εφημερίδα του πως περιήλθαν εις γνώση του πληροφορίες, σύμφωνα με τις οποίες η Τ.Μ.Τ. σχεδίασε και εκτέλεσε τη δολοφονία της συζύγου και των τριών τέκνων ενός ιατρού αξιωματικού της ΤΟΥΡ.ΔΥ.Κ. Σκοπός της ενέργειας ήταν να διεγείρει τα πατριωτικά αισθήματα του διοικητή και των ανδρών της μονάδας, καθώς ο επικεφαλής της ΤΟΥΡ.ΔΥ.Κ. δίσταζε να αποφασίσει την εμπλοκή των στρατευμάτων του στις συγκρούσεις.</a:t>
            </a:r>
          </a:p>
          <a:p>
            <a:pPr marL="171450" indent="-171450" algn="just">
              <a:buFont typeface="Wingdings" panose="05000000000000000000" pitchFamily="2" charset="2"/>
              <a:buChar char="q"/>
            </a:pPr>
            <a:r>
              <a:rPr lang="el-GR" sz="1200" dirty="0">
                <a:latin typeface="Times New Roman" panose="02020603050405020304" pitchFamily="18" charset="0"/>
                <a:cs typeface="Times New Roman" panose="02020603050405020304" pitchFamily="18" charset="0"/>
              </a:rPr>
              <a:t>Εξίσου ενδιαφέρουσα και  η αντίδραση  του  Υπουργού Εσωτερικών : ³</a:t>
            </a:r>
          </a:p>
          <a:p>
            <a:pPr algn="just"/>
            <a:endParaRPr lang="el-GR"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EB16A4F6-9FE4-34BA-F99A-20A37A3E82FD}"/>
              </a:ext>
            </a:extLst>
          </p:cNvPr>
          <p:cNvSpPr txBox="1"/>
          <p:nvPr/>
        </p:nvSpPr>
        <p:spPr>
          <a:xfrm>
            <a:off x="979714" y="5064437"/>
            <a:ext cx="9829800" cy="646331"/>
          </a:xfrm>
          <a:prstGeom prst="rect">
            <a:avLst/>
          </a:prstGeom>
          <a:solidFill>
            <a:schemeClr val="bg1"/>
          </a:solidFill>
        </p:spPr>
        <p:txBody>
          <a:bodyPr wrap="square">
            <a:spAutoFit/>
          </a:bodyPr>
          <a:lstStyle/>
          <a:p>
            <a:r>
              <a:rPr lang="el-GR" sz="1200" dirty="0">
                <a:latin typeface="Times New Roman" panose="02020603050405020304" pitchFamily="18" charset="0"/>
                <a:cs typeface="Times New Roman" panose="02020603050405020304" pitchFamily="18" charset="0"/>
              </a:rPr>
              <a:t>[…] το ελληνικό  στρατιωτικό  απόσπασμα παρέμενε κλειδαμπαρωμένο στο στρατόπεδό του,  με το φόβο  πρόκλησης  τουρκικής  επέμβασης. Ο υπουργός  Εσωτερικών Πολύκαρπος </a:t>
            </a:r>
            <a:r>
              <a:rPr lang="el-GR" sz="1200" dirty="0" err="1">
                <a:latin typeface="Times New Roman" panose="02020603050405020304" pitchFamily="18" charset="0"/>
                <a:cs typeface="Times New Roman" panose="02020603050405020304" pitchFamily="18" charset="0"/>
              </a:rPr>
              <a:t>Γιωρκάτζης</a:t>
            </a:r>
            <a:r>
              <a:rPr lang="el-GR" sz="1200" dirty="0">
                <a:latin typeface="Times New Roman" panose="02020603050405020304" pitchFamily="18" charset="0"/>
                <a:cs typeface="Times New Roman" panose="02020603050405020304" pitchFamily="18" charset="0"/>
              </a:rPr>
              <a:t>, σε μια  αλλόκοτη  πράξη απελπισίας για την απουσία βοήθειας από τον ελληνικό  στρατό κατά τη διάρκεια των εχθροπραξιών, τοποθέτησε  άντρες  με μικρόφωνα έξω από το  στρατόπεδο  του ελληνικού αποσπάσματος, που φώναζαν  κατηγορίες  ανανδρίας…</a:t>
            </a:r>
          </a:p>
        </p:txBody>
      </p:sp>
      <p:sp>
        <p:nvSpPr>
          <p:cNvPr id="7" name="Θέση υποσέλιδου 6">
            <a:extLst>
              <a:ext uri="{FF2B5EF4-FFF2-40B4-BE49-F238E27FC236}">
                <a16:creationId xmlns:a16="http://schemas.microsoft.com/office/drawing/2014/main" id="{D95081E8-058C-D74F-6FC6-95134F35A42F}"/>
              </a:ext>
            </a:extLst>
          </p:cNvPr>
          <p:cNvSpPr>
            <a:spLocks noGrp="1"/>
          </p:cNvSpPr>
          <p:nvPr>
            <p:ph type="ftr" sz="quarter" idx="11"/>
          </p:nvPr>
        </p:nvSpPr>
        <p:spPr>
          <a:xfrm>
            <a:off x="119743" y="5747657"/>
            <a:ext cx="11985171" cy="1055463"/>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Εφημερίδα </a:t>
            </a:r>
            <a:r>
              <a:rPr lang="el-GR" sz="1000" i="1" dirty="0">
                <a:solidFill>
                  <a:schemeClr val="tx1"/>
                </a:solidFill>
                <a:latin typeface="Times New Roman" panose="02020603050405020304" pitchFamily="18" charset="0"/>
                <a:cs typeface="Times New Roman" panose="02020603050405020304" pitchFamily="18" charset="0"/>
              </a:rPr>
              <a:t>Ο  Φιλελεύθερος,</a:t>
            </a:r>
            <a:r>
              <a:rPr lang="el-GR" sz="1000" dirty="0">
                <a:solidFill>
                  <a:schemeClr val="tx1"/>
                </a:solidFill>
                <a:latin typeface="Times New Roman" panose="02020603050405020304" pitchFamily="18" charset="0"/>
                <a:cs typeface="Times New Roman" panose="02020603050405020304" pitchFamily="18" charset="0"/>
              </a:rPr>
              <a:t>  «ΟΙ ΣΤΡΑΤΙΩΤΑΙ ΤΗΣ ΤΟΥΡΚΙΚΗΣ ∆ΥΝΑΜΕΩΣ ΚΥΠΡΟΥ ΕΓΚΑΤΈΛΕΙΨΑΝ ΤΗΝ ΚΟΛΟΚΟΣΙΗΝ ΚΑΙ ΕΣΤΡΑΤΟΠΕ∆ΕΥΣΑΝ ΠΑΡΑ ΤΟ ΧΩΡΙΟΝ ΚΙΟΝΕΛΙ», 24 Δεκεμβρίου 1963.</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27 Δεκεμβρίου 1963.</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tr-TR" sz="1000" i="1" dirty="0">
                <a:solidFill>
                  <a:schemeClr val="tx1"/>
                </a:solidFill>
                <a:latin typeface="Times New Roman" panose="02020603050405020304" pitchFamily="18" charset="0"/>
                <a:cs typeface="Times New Roman" panose="02020603050405020304" pitchFamily="18" charset="0"/>
              </a:rPr>
              <a:t>Bozkurt</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Yüzlerce Türk dün  hürriyete kavuştu</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1 </a:t>
            </a:r>
            <a:r>
              <a:rPr lang="el-GR" sz="1000" dirty="0">
                <a:solidFill>
                  <a:schemeClr val="tx1"/>
                </a:solidFill>
                <a:latin typeface="Times New Roman" panose="02020603050405020304" pitchFamily="18" charset="0"/>
                <a:cs typeface="Times New Roman" panose="02020603050405020304" pitchFamily="18" charset="0"/>
              </a:rPr>
              <a:t>Ιανουαρίου  196</a:t>
            </a:r>
            <a:r>
              <a:rPr lang="tr-TR" sz="1000" dirty="0">
                <a:solidFill>
                  <a:schemeClr val="tx1"/>
                </a:solidFill>
                <a:latin typeface="Times New Roman" panose="02020603050405020304" pitchFamily="18" charset="0"/>
                <a:cs typeface="Times New Roman" panose="02020603050405020304" pitchFamily="18" charset="0"/>
              </a:rPr>
              <a:t>4</a:t>
            </a:r>
            <a:r>
              <a:rPr lang="el-GR" sz="1000" dirty="0">
                <a:solidFill>
                  <a:schemeClr val="tx1"/>
                </a:solidFill>
                <a:latin typeface="Times New Roman" panose="02020603050405020304" pitchFamily="18" charset="0"/>
                <a:cs typeface="Times New Roman" panose="02020603050405020304" pitchFamily="18" charset="0"/>
              </a:rPr>
              <a:t>.   [Εκατοντάδες  Τουρκοκύπριοι απελευθερώθηκαν χθες]</a:t>
            </a:r>
          </a:p>
          <a:p>
            <a:pPr algn="l"/>
            <a:r>
              <a:rPr lang="el-GR" sz="1000" dirty="0">
                <a:solidFill>
                  <a:schemeClr val="tx1"/>
                </a:solidFill>
                <a:latin typeface="Times New Roman" panose="02020603050405020304" pitchFamily="18" charset="0"/>
                <a:cs typeface="Times New Roman" panose="02020603050405020304" pitchFamily="18" charset="0"/>
              </a:rPr>
              <a:t>2.</a:t>
            </a:r>
            <a:r>
              <a:rPr lang="tr-TR" sz="1000" dirty="0">
                <a:solidFill>
                  <a:schemeClr val="tx1"/>
                </a:solidFill>
                <a:latin typeface="Times New Roman" panose="02020603050405020304" pitchFamily="18" charset="0"/>
                <a:cs typeface="Times New Roman" panose="02020603050405020304" pitchFamily="18" charset="0"/>
              </a:rPr>
              <a:t> İsmail Tansu, </a:t>
            </a:r>
            <a:r>
              <a:rPr lang="el-GR" sz="1000" i="1" dirty="0" err="1">
                <a:solidFill>
                  <a:schemeClr val="tx1"/>
                </a:solidFill>
                <a:latin typeface="Times New Roman" panose="02020603050405020304" pitchFamily="18" charset="0"/>
                <a:cs typeface="Times New Roman" panose="02020603050405020304" pitchFamily="18" charset="0"/>
              </a:rPr>
              <a:t>Aslında</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hiç</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kimse</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uyumuyordu</a:t>
            </a:r>
            <a:r>
              <a:rPr lang="tr-TR" sz="1000" i="1" dirty="0">
                <a:solidFill>
                  <a:schemeClr val="tx1"/>
                </a:solidFill>
                <a:latin typeface="Times New Roman" panose="02020603050405020304" pitchFamily="18" charset="0"/>
                <a:cs typeface="Times New Roman" panose="02020603050405020304" pitchFamily="18" charset="0"/>
              </a:rPr>
              <a:t> : Y</a:t>
            </a:r>
            <a:r>
              <a:rPr lang="el-GR" sz="1000" i="1" dirty="0" err="1">
                <a:solidFill>
                  <a:schemeClr val="tx1"/>
                </a:solidFill>
                <a:latin typeface="Times New Roman" panose="02020603050405020304" pitchFamily="18" charset="0"/>
                <a:cs typeface="Times New Roman" panose="02020603050405020304" pitchFamily="18" charset="0"/>
              </a:rPr>
              <a:t>eraltında</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silahlı</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bir</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gizli</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örgüt</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hem</a:t>
            </a:r>
            <a:r>
              <a:rPr lang="el-GR" sz="1000" i="1" dirty="0">
                <a:solidFill>
                  <a:schemeClr val="tx1"/>
                </a:solidFill>
                <a:latin typeface="Times New Roman" panose="02020603050405020304" pitchFamily="18" charset="0"/>
                <a:cs typeface="Times New Roman" panose="02020603050405020304" pitchFamily="18" charset="0"/>
              </a:rPr>
              <a:t> de </a:t>
            </a:r>
            <a:r>
              <a:rPr lang="el-GR" sz="1000" i="1" dirty="0" err="1">
                <a:solidFill>
                  <a:schemeClr val="tx1"/>
                </a:solidFill>
                <a:latin typeface="Times New Roman" panose="02020603050405020304" pitchFamily="18" charset="0"/>
                <a:cs typeface="Times New Roman" panose="02020603050405020304" pitchFamily="18" charset="0"/>
              </a:rPr>
              <a:t>devlet</a:t>
            </a:r>
            <a:r>
              <a:rPr lang="el-GR" sz="1000" i="1" dirty="0">
                <a:solidFill>
                  <a:schemeClr val="tx1"/>
                </a:solidFill>
                <a:latin typeface="Times New Roman" panose="02020603050405020304" pitchFamily="18" charset="0"/>
                <a:cs typeface="Times New Roman" panose="02020603050405020304" pitchFamily="18" charset="0"/>
              </a:rPr>
              <a:t> </a:t>
            </a:r>
            <a:r>
              <a:rPr lang="el-GR" sz="1000" i="1" dirty="0" err="1">
                <a:solidFill>
                  <a:schemeClr val="tx1"/>
                </a:solidFill>
                <a:latin typeface="Times New Roman" panose="02020603050405020304" pitchFamily="18" charset="0"/>
                <a:cs typeface="Times New Roman" panose="02020603050405020304" pitchFamily="18" charset="0"/>
              </a:rPr>
              <a:t>eliyle</a:t>
            </a:r>
            <a:r>
              <a:rPr lang="el-GR" sz="1000" i="1" dirty="0">
                <a:solidFill>
                  <a:schemeClr val="tx1"/>
                </a:solidFill>
                <a:latin typeface="Times New Roman" panose="02020603050405020304" pitchFamily="18" charset="0"/>
                <a:cs typeface="Times New Roman" panose="02020603050405020304" pitchFamily="18" charset="0"/>
              </a:rPr>
              <a:t>... TMT</a:t>
            </a:r>
            <a:r>
              <a:rPr lang="tr-TR" sz="1000" i="1"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MİNPA MATBAACILIK, Άγκυρα</a:t>
            </a:r>
            <a:r>
              <a:rPr lang="tr-TR" sz="1000" dirty="0">
                <a:solidFill>
                  <a:schemeClr val="tx1"/>
                </a:solidFill>
                <a:latin typeface="Times New Roman" panose="02020603050405020304" pitchFamily="18" charset="0"/>
                <a:cs typeface="Times New Roman" panose="02020603050405020304" pitchFamily="18" charset="0"/>
              </a:rPr>
              <a:t>,</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σελ.  100. </a:t>
            </a:r>
          </a:p>
          <a:p>
            <a:pPr algn="l"/>
            <a:r>
              <a:rPr lang="el-GR" sz="1000" dirty="0">
                <a:solidFill>
                  <a:schemeClr val="tx1"/>
                </a:solidFill>
                <a:latin typeface="Times New Roman" panose="02020603050405020304" pitchFamily="18" charset="0"/>
                <a:cs typeface="Times New Roman" panose="02020603050405020304" pitchFamily="18" charset="0"/>
              </a:rPr>
              <a:t>3. 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«Η ΤΜΤ ΕΣΚΟΤΩΣΕ ΤΗΝ ΣΥΖΥΓΟΝ ΚΑΙ ΤΑ ΤΕΚΝΑ ΤΟΥ ΙΑΤΡΟΥ ΑΞΙΩΜΑΤΙΚΟΥ ΤΗΣ ΤΟΥΡΔΥΚ», 1 Ιανουαρίου 1964.  </a:t>
            </a:r>
          </a:p>
          <a:p>
            <a:pPr algn="l"/>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«Ο ΤΟΥΡΚΟΣ ΙΑΤΡΟΣ ΕΙΝΑΙ ΠΟΥ ΕΦΟΝΕΥΣΕ ΤΗΝ ΣΥΖΥΓΟΝ ΚΑΙ ΤΑ ΤΕΚΝΑ ΤΟΥ ΚΑΙ ΟΧΙ ΕΛΛΗΝΕΣ, ΩΣ ΘΕΛΟΥΝ ΝΑ ΛΕΓΟΥΝ ΟΙ ΤΟΥΡΚΟΙ»,  10 Ιανουαρίου 1964.</a:t>
            </a:r>
          </a:p>
          <a:p>
            <a:pPr algn="l"/>
            <a:r>
              <a:rPr lang="en-US" sz="1000" dirty="0">
                <a:solidFill>
                  <a:schemeClr val="tx1"/>
                </a:solidFill>
                <a:latin typeface="Times New Roman" panose="02020603050405020304" pitchFamily="18" charset="0"/>
                <a:cs typeface="Times New Roman" panose="02020603050405020304" pitchFamily="18" charset="0"/>
              </a:rPr>
              <a:t>Diana Markides</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Κύπρος 1957-1963</a:t>
            </a:r>
            <a:r>
              <a:rPr lang="el-GR" sz="1000" dirty="0">
                <a:solidFill>
                  <a:schemeClr val="tx1"/>
                </a:solidFill>
                <a:latin typeface="Times New Roman" panose="02020603050405020304" pitchFamily="18" charset="0"/>
                <a:cs typeface="Times New Roman" panose="02020603050405020304" pitchFamily="18" charset="0"/>
              </a:rPr>
              <a:t>, Εκδόσεις Μεσόγειος, σελ.  473.</a:t>
            </a:r>
          </a:p>
        </p:txBody>
      </p:sp>
      <p:sp>
        <p:nvSpPr>
          <p:cNvPr id="8" name="Θέση αριθμού διαφάνειας 7">
            <a:extLst>
              <a:ext uri="{FF2B5EF4-FFF2-40B4-BE49-F238E27FC236}">
                <a16:creationId xmlns:a16="http://schemas.microsoft.com/office/drawing/2014/main" id="{18D5196A-8F58-2FF2-E916-20C14C270E3B}"/>
              </a:ext>
            </a:extLst>
          </p:cNvPr>
          <p:cNvSpPr>
            <a:spLocks noGrp="1"/>
          </p:cNvSpPr>
          <p:nvPr>
            <p:ph type="sldNum" sz="quarter" idx="12"/>
          </p:nvPr>
        </p:nvSpPr>
        <p:spPr/>
        <p:txBody>
          <a:bodyPr/>
          <a:lstStyle/>
          <a:p>
            <a:fld id="{1B8CE1AA-CF21-4938-812F-0237CDF6332C}" type="slidenum">
              <a:rPr lang="el-GR" smtClean="0"/>
              <a:t>27</a:t>
            </a:fld>
            <a:endParaRPr lang="el-GR"/>
          </a:p>
        </p:txBody>
      </p:sp>
    </p:spTree>
    <p:extLst>
      <p:ext uri="{BB962C8B-B14F-4D97-AF65-F5344CB8AC3E}">
        <p14:creationId xmlns:p14="http://schemas.microsoft.com/office/powerpoint/2010/main" val="598144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B942B-3E45-5216-06A2-883A36E5D531}"/>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CBC61A28-F019-EC8B-3BC7-8187A5194BA3}"/>
              </a:ext>
            </a:extLst>
          </p:cNvPr>
          <p:cNvSpPr/>
          <p:nvPr/>
        </p:nvSpPr>
        <p:spPr>
          <a:xfrm>
            <a:off x="309033" y="264885"/>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4" name="TextBox 3">
            <a:extLst>
              <a:ext uri="{FF2B5EF4-FFF2-40B4-BE49-F238E27FC236}">
                <a16:creationId xmlns:a16="http://schemas.microsoft.com/office/drawing/2014/main" id="{48291A3C-0751-DEBE-D6FF-0D61D20E73A2}"/>
              </a:ext>
            </a:extLst>
          </p:cNvPr>
          <p:cNvSpPr txBox="1"/>
          <p:nvPr/>
        </p:nvSpPr>
        <p:spPr>
          <a:xfrm>
            <a:off x="309034" y="1033265"/>
            <a:ext cx="7496024" cy="3065263"/>
          </a:xfrm>
          <a:prstGeom prst="rect">
            <a:avLst/>
          </a:prstGeom>
          <a:noFill/>
        </p:spPr>
        <p:txBody>
          <a:bodyPr wrap="square">
            <a:spAutoFit/>
          </a:bodyPr>
          <a:lstStyle/>
          <a:p>
            <a:pPr algn="just">
              <a:lnSpc>
                <a:spcPct val="150000"/>
              </a:lnSpc>
              <a:spcAft>
                <a:spcPts val="800"/>
              </a:spcAft>
              <a:buNone/>
            </a:pP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Ι. Οι τροπισμοί  συγκρότησης  των Ειρηνευτικών Δυνάμεων </a:t>
            </a:r>
          </a:p>
          <a:p>
            <a:pPr algn="r">
              <a:lnSpc>
                <a:spcPct val="107000"/>
              </a:lnSpc>
              <a:spcAft>
                <a:spcPts val="800"/>
              </a:spcAft>
            </a:pPr>
            <a:r>
              <a:rPr lang="el-GR" sz="1400" dirty="0">
                <a:latin typeface="Times New Roman" panose="02020603050405020304" pitchFamily="18" charset="0"/>
                <a:ea typeface="Calibri" panose="020F0502020204030204" pitchFamily="34" charset="0"/>
                <a:cs typeface="Times New Roman" panose="02020603050405020304" pitchFamily="18" charset="0"/>
              </a:rPr>
              <a:t>[…]Ο </a:t>
            </a:r>
            <a:r>
              <a:rPr lang="el-GR" sz="1400" dirty="0" err="1">
                <a:latin typeface="Times New Roman" panose="02020603050405020304" pitchFamily="18" charset="0"/>
                <a:ea typeface="Calibri" panose="020F0502020204030204" pitchFamily="34" charset="0"/>
                <a:cs typeface="Times New Roman" panose="02020603050405020304" pitchFamily="18" charset="0"/>
              </a:rPr>
              <a:t>Ζορλού</a:t>
            </a:r>
            <a:r>
              <a:rPr lang="el-GR" sz="1400" dirty="0">
                <a:latin typeface="Times New Roman" panose="02020603050405020304" pitchFamily="18" charset="0"/>
                <a:ea typeface="Calibri" panose="020F0502020204030204" pitchFamily="34" charset="0"/>
                <a:cs typeface="Times New Roman" panose="02020603050405020304" pitchFamily="18" charset="0"/>
              </a:rPr>
              <a:t>  ενίσχυσε επίσης  με κάθε  τρόπο  την αποστολή  στους  Τουρκοκυπρίους μεγάλων  ποσοτήτων  όπλων  και πυρομαχικών  με πλοιάρια, τα  οποία οι Άγγλοι  δεν  έδειχνε κανένα ζήλο  να τα συλλάβουν. Οι αποστολές  αυτές συνεχίστηκαν  ακόμη  και μετά  την υπογραφή των Συμφωνιών.¹   </a:t>
            </a:r>
          </a:p>
          <a:p>
            <a:pPr algn="r">
              <a:lnSpc>
                <a:spcPct val="107000"/>
              </a:lnSpc>
              <a:spcAft>
                <a:spcPts val="800"/>
              </a:spcAft>
              <a:buNone/>
            </a:pPr>
            <a:r>
              <a:rPr lang="el-GR" sz="1400" dirty="0">
                <a:effectLst/>
                <a:latin typeface="Times New Roman" panose="02020603050405020304" pitchFamily="18" charset="0"/>
                <a:ea typeface="Calibri" panose="020F0502020204030204" pitchFamily="34" charset="0"/>
                <a:cs typeface="Times New Roman" panose="02020603050405020304" pitchFamily="18" charset="0"/>
              </a:rPr>
              <a:t> </a:t>
            </a:r>
          </a:p>
          <a:p>
            <a:pPr algn="r">
              <a:lnSpc>
                <a:spcPct val="107000"/>
              </a:lnSpc>
              <a:spcAft>
                <a:spcPts val="800"/>
              </a:spcAft>
              <a:buNone/>
            </a:pPr>
            <a:r>
              <a:rPr lang="el-GR" sz="1400" dirty="0">
                <a:effectLst/>
                <a:latin typeface="Times New Roman" panose="02020603050405020304" pitchFamily="18" charset="0"/>
                <a:ea typeface="Calibri" panose="020F0502020204030204" pitchFamily="34" charset="0"/>
                <a:cs typeface="Times New Roman" panose="02020603050405020304" pitchFamily="18" charset="0"/>
              </a:rPr>
              <a:t>[…]Τα Έθνη της Ευρώπης, της Ασίας και της  Αφρικής, ας μιμηθούν  το παράδειγμα των Φιλελλήνων του 21, και ιδιαιτέρως οι Άγγλοι ας εμπνευσθούν  από το πνεύμα του Βύρωνος.</a:t>
            </a:r>
          </a:p>
          <a:p>
            <a:pPr algn="r">
              <a:lnSpc>
                <a:spcPct val="107000"/>
              </a:lnSpc>
              <a:spcAft>
                <a:spcPts val="800"/>
              </a:spcAft>
              <a:buNone/>
            </a:pPr>
            <a:r>
              <a:rPr lang="el-GR" sz="1400" dirty="0">
                <a:effectLst/>
                <a:latin typeface="Times New Roman" panose="02020603050405020304" pitchFamily="18" charset="0"/>
                <a:ea typeface="Calibri" panose="020F0502020204030204" pitchFamily="34" charset="0"/>
                <a:cs typeface="Times New Roman" panose="02020603050405020304" pitchFamily="18" charset="0"/>
              </a:rPr>
              <a:t>[…]Τα Ηνωμένα Έθνη να πράξουν  το καθήκον τους!²</a:t>
            </a:r>
          </a:p>
          <a:p>
            <a:r>
              <a:rPr lang="el-GR" sz="1400" dirty="0">
                <a:latin typeface="Times New Roman" panose="02020603050405020304" pitchFamily="18" charset="0"/>
                <a:cs typeface="Times New Roman" panose="02020603050405020304" pitchFamily="18" charset="0"/>
              </a:rPr>
              <a:t>Και  στον ελληνοκυπριακό και στον τουρκοκυπριακό  τύπο οι  Ειρηνευτικές Δυνάμεις παρουσιάζονται παθητικοί παρατηρητές, μεροληπτούν και  στηρίζουν τον Άλλο.</a:t>
            </a:r>
          </a:p>
        </p:txBody>
      </p:sp>
      <p:sp>
        <p:nvSpPr>
          <p:cNvPr id="5" name="Θέση υποσέλιδου 4">
            <a:extLst>
              <a:ext uri="{FF2B5EF4-FFF2-40B4-BE49-F238E27FC236}">
                <a16:creationId xmlns:a16="http://schemas.microsoft.com/office/drawing/2014/main" id="{B6709BA0-D23B-E165-FC48-7935677DDF2E}"/>
              </a:ext>
            </a:extLst>
          </p:cNvPr>
          <p:cNvSpPr>
            <a:spLocks noGrp="1"/>
          </p:cNvSpPr>
          <p:nvPr>
            <p:ph type="ftr" sz="quarter" idx="11"/>
          </p:nvPr>
        </p:nvSpPr>
        <p:spPr>
          <a:xfrm>
            <a:off x="152400" y="6196286"/>
            <a:ext cx="11730566" cy="540838"/>
          </a:xfrm>
        </p:spPr>
        <p:txBody>
          <a:bodyPr/>
          <a:lstStyle/>
          <a:p>
            <a:pPr algn="l">
              <a:buNone/>
            </a:pPr>
            <a:r>
              <a:rPr lang="el-GR" sz="1000" dirty="0">
                <a:solidFill>
                  <a:schemeClr val="tx1"/>
                </a:solidFill>
                <a:latin typeface="Times New Roman" panose="02020603050405020304" pitchFamily="18" charset="0"/>
                <a:cs typeface="Times New Roman" panose="02020603050405020304" pitchFamily="18" charset="0"/>
              </a:rPr>
              <a:t>1. Γιάννης Κ. Λάμπρου,</a:t>
            </a:r>
            <a:r>
              <a:rPr lang="el-GR" sz="1000" b="1"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Ιστορία του Κυπριακού : τα χρόνια μετά την ανεξαρτησία, 1960-2008</a:t>
            </a:r>
            <a:r>
              <a:rPr lang="el-GR" sz="1000" dirty="0">
                <a:solidFill>
                  <a:schemeClr val="tx1"/>
                </a:solidFill>
                <a:latin typeface="Times New Roman" panose="02020603050405020304" pitchFamily="18" charset="0"/>
                <a:cs typeface="Times New Roman" panose="02020603050405020304" pitchFamily="18" charset="0"/>
              </a:rPr>
              <a:t>, Εκδόσεις Πάργα, Λευκωσία 2008, σελ. 56.</a:t>
            </a:r>
          </a:p>
          <a:p>
            <a:pPr algn="l">
              <a:buNone/>
            </a:pPr>
            <a:r>
              <a:rPr lang="el-GR" sz="1000" dirty="0">
                <a:solidFill>
                  <a:schemeClr val="tx1"/>
                </a:solidFill>
                <a:latin typeface="Times New Roman" panose="02020603050405020304" pitchFamily="18" charset="0"/>
                <a:cs typeface="Times New Roman" panose="02020603050405020304" pitchFamily="18" charset="0"/>
              </a:rPr>
              <a:t>2.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«ΠΕΝΤΕ ΧΙΛΙΑΔΕΣ ΚΥΠΡΙΩΝ ΑΠΟΣΤΡΑΤΩΝ ΩΡΚΙΣΘΗΣΑΝ ΧΘΕΣ ΝΑ ΑΓΩΝΙΣΘΟΥΝ  ΜΕΧΡΙΣ ΕΣΧΑΤΩΝ ΔΙΑ  ΤΗΝ  ΥΠΕΡΑΣΠΙΣΙΝ ΤΗΣ ΚΥΠΡΟΥ»,  30 Ιανουαρίου 1964.</a:t>
            </a:r>
          </a:p>
        </p:txBody>
      </p:sp>
      <p:sp>
        <p:nvSpPr>
          <p:cNvPr id="6" name="Θέση αριθμού διαφάνειας 5">
            <a:extLst>
              <a:ext uri="{FF2B5EF4-FFF2-40B4-BE49-F238E27FC236}">
                <a16:creationId xmlns:a16="http://schemas.microsoft.com/office/drawing/2014/main" id="{4DED3808-3198-2D54-382A-323948E76629}"/>
              </a:ext>
            </a:extLst>
          </p:cNvPr>
          <p:cNvSpPr>
            <a:spLocks noGrp="1"/>
          </p:cNvSpPr>
          <p:nvPr>
            <p:ph type="sldNum" sz="quarter" idx="12"/>
          </p:nvPr>
        </p:nvSpPr>
        <p:spPr>
          <a:xfrm>
            <a:off x="8969829" y="6371999"/>
            <a:ext cx="2743200" cy="365125"/>
          </a:xfrm>
        </p:spPr>
        <p:txBody>
          <a:bodyPr/>
          <a:lstStyle/>
          <a:p>
            <a:fld id="{1B8CE1AA-CF21-4938-812F-0237CDF6332C}" type="slidenum">
              <a:rPr lang="el-GR" smtClean="0"/>
              <a:t>28</a:t>
            </a:fld>
            <a:endParaRPr lang="el-GR"/>
          </a:p>
        </p:txBody>
      </p:sp>
      <p:graphicFrame>
        <p:nvGraphicFramePr>
          <p:cNvPr id="2" name="Πίνακας 1">
            <a:extLst>
              <a:ext uri="{FF2B5EF4-FFF2-40B4-BE49-F238E27FC236}">
                <a16:creationId xmlns:a16="http://schemas.microsoft.com/office/drawing/2014/main" id="{3AFE6B6B-A46D-45BC-2650-CB24685277FE}"/>
              </a:ext>
            </a:extLst>
          </p:cNvPr>
          <p:cNvGraphicFramePr>
            <a:graphicFrameLocks noGrp="1"/>
          </p:cNvGraphicFramePr>
          <p:nvPr>
            <p:extLst>
              <p:ext uri="{D42A27DB-BD31-4B8C-83A1-F6EECF244321}">
                <p14:modId xmlns:p14="http://schemas.microsoft.com/office/powerpoint/2010/main" val="2654233108"/>
              </p:ext>
            </p:extLst>
          </p:nvPr>
        </p:nvGraphicFramePr>
        <p:xfrm>
          <a:off x="230716" y="4207161"/>
          <a:ext cx="11573933" cy="1971040"/>
        </p:xfrm>
        <a:graphic>
          <a:graphicData uri="http://schemas.openxmlformats.org/drawingml/2006/table">
            <a:tbl>
              <a:tblPr firstRow="1" bandRow="1">
                <a:tableStyleId>{5940675A-B579-460E-94D1-54222C63F5DA}</a:tableStyleId>
              </a:tblPr>
              <a:tblGrid>
                <a:gridCol w="5829940">
                  <a:extLst>
                    <a:ext uri="{9D8B030D-6E8A-4147-A177-3AD203B41FA5}">
                      <a16:colId xmlns:a16="http://schemas.microsoft.com/office/drawing/2014/main" val="3471913763"/>
                    </a:ext>
                  </a:extLst>
                </a:gridCol>
                <a:gridCol w="5743993">
                  <a:extLst>
                    <a:ext uri="{9D8B030D-6E8A-4147-A177-3AD203B41FA5}">
                      <a16:colId xmlns:a16="http://schemas.microsoft.com/office/drawing/2014/main" val="1479450065"/>
                    </a:ext>
                  </a:extLst>
                </a:gridCol>
              </a:tblGrid>
              <a:tr h="370840">
                <a:tc>
                  <a:txBody>
                    <a:bodyPr/>
                    <a:lstStyle/>
                    <a:p>
                      <a:r>
                        <a:rPr lang="el-GR" sz="1100" dirty="0">
                          <a:latin typeface="Times New Roman" panose="02020603050405020304" pitchFamily="18" charset="0"/>
                          <a:cs typeface="Times New Roman" panose="02020603050405020304" pitchFamily="18" charset="0"/>
                        </a:rPr>
                        <a:t>Ελληνοκυπριακός Τύπος </a:t>
                      </a:r>
                      <a:endParaRPr lang="el-GR" sz="1100" dirty="0"/>
                    </a:p>
                  </a:txBody>
                  <a:tcPr>
                    <a:solidFill>
                      <a:schemeClr val="bg1">
                        <a:lumMod val="95000"/>
                      </a:schemeClr>
                    </a:solidFill>
                  </a:tcPr>
                </a:tc>
                <a:tc>
                  <a:txBody>
                    <a:bodyPr/>
                    <a:lstStyle/>
                    <a:p>
                      <a:r>
                        <a:rPr lang="el-GR" sz="1100" dirty="0">
                          <a:latin typeface="Times New Roman" panose="02020603050405020304" pitchFamily="18" charset="0"/>
                          <a:cs typeface="Times New Roman" panose="02020603050405020304" pitchFamily="18" charset="0"/>
                        </a:rPr>
                        <a:t>Τουρκοκυπριακός  Τύπος </a:t>
                      </a:r>
                      <a:endParaRPr lang="el-GR" sz="1100" dirty="0"/>
                    </a:p>
                  </a:txBody>
                  <a:tcPr>
                    <a:solidFill>
                      <a:schemeClr val="bg1">
                        <a:lumMod val="95000"/>
                      </a:schemeClr>
                    </a:solidFill>
                  </a:tcPr>
                </a:tc>
                <a:extLst>
                  <a:ext uri="{0D108BD9-81ED-4DB2-BD59-A6C34878D82A}">
                    <a16:rowId xmlns:a16="http://schemas.microsoft.com/office/drawing/2014/main" val="2992248549"/>
                  </a:ext>
                </a:extLst>
              </a:tr>
              <a:tr h="370840">
                <a:tc>
                  <a:txBody>
                    <a:bodyPr/>
                    <a:lstStyle/>
                    <a:p>
                      <a:pPr algn="l"/>
                      <a:endParaRPr lang="el-GR" sz="1100" dirty="0">
                        <a:solidFill>
                          <a:schemeClr val="tx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100" kern="1200" dirty="0">
                          <a:solidFill>
                            <a:schemeClr val="tx1"/>
                          </a:solidFill>
                          <a:effectLst/>
                          <a:latin typeface="Times New Roman" panose="02020603050405020304" pitchFamily="18" charset="0"/>
                          <a:ea typeface="+mn-ea"/>
                          <a:cs typeface="Times New Roman" panose="02020603050405020304" pitchFamily="18" charset="0"/>
                        </a:rPr>
                        <a:t>Εφημερίδα </a:t>
                      </a:r>
                      <a:r>
                        <a:rPr lang="el-GR" sz="1100" i="1" kern="1200" dirty="0">
                          <a:solidFill>
                            <a:schemeClr val="tx1"/>
                          </a:solidFill>
                          <a:effectLst/>
                          <a:latin typeface="Times New Roman" panose="02020603050405020304" pitchFamily="18" charset="0"/>
                          <a:ea typeface="+mn-ea"/>
                          <a:cs typeface="Times New Roman" panose="02020603050405020304" pitchFamily="18" charset="0"/>
                        </a:rPr>
                        <a:t>Η ΜΑΧΗ</a:t>
                      </a:r>
                      <a:r>
                        <a:rPr lang="el-GR" sz="1100" kern="1200" dirty="0">
                          <a:solidFill>
                            <a:schemeClr val="tx1"/>
                          </a:solidFill>
                          <a:effectLst/>
                          <a:latin typeface="Times New Roman" panose="02020603050405020304" pitchFamily="18" charset="0"/>
                          <a:ea typeface="+mn-ea"/>
                          <a:cs typeface="Times New Roman" panose="02020603050405020304" pitchFamily="18" charset="0"/>
                        </a:rPr>
                        <a:t>, «ΟΙ ΑΓΓΛΟΙ ΔΙΧΟΤΟΜΟΥΝ ΤΗΝ ΝΕΑΠΟΛΙΝ ΚΑΙ ΤΗΝ ΟΜΟΡΦΙΤΑΝ», 19 Φεβρουαρίου 1964. </a:t>
                      </a:r>
                      <a:endParaRPr lang="el-GR" sz="1100" dirty="0">
                        <a:solidFill>
                          <a:schemeClr val="tx1"/>
                        </a:solidFill>
                        <a:latin typeface="Times New Roman" panose="02020603050405020304" pitchFamily="18" charset="0"/>
                        <a:cs typeface="Times New Roman" panose="02020603050405020304" pitchFamily="18" charset="0"/>
                      </a:endParaRPr>
                    </a:p>
                    <a:p>
                      <a:pPr algn="l"/>
                      <a:r>
                        <a:rPr lang="el-GR" sz="1100" dirty="0">
                          <a:solidFill>
                            <a:schemeClr val="tx1"/>
                          </a:solidFill>
                          <a:latin typeface="Times New Roman" panose="02020603050405020304" pitchFamily="18" charset="0"/>
                          <a:cs typeface="Times New Roman" panose="02020603050405020304" pitchFamily="18" charset="0"/>
                        </a:rPr>
                        <a:t>Εφημερίδα </a:t>
                      </a:r>
                      <a:r>
                        <a:rPr lang="el-GR" sz="1100" i="1" dirty="0">
                          <a:solidFill>
                            <a:schemeClr val="tx1"/>
                          </a:solidFill>
                          <a:latin typeface="Times New Roman" panose="02020603050405020304" pitchFamily="18" charset="0"/>
                          <a:cs typeface="Times New Roman" panose="02020603050405020304" pitchFamily="18" charset="0"/>
                        </a:rPr>
                        <a:t>Η ΜΑΧΗ</a:t>
                      </a:r>
                      <a:r>
                        <a:rPr lang="el-GR" sz="1100" dirty="0">
                          <a:solidFill>
                            <a:schemeClr val="tx1"/>
                          </a:solidFill>
                          <a:latin typeface="Times New Roman" panose="02020603050405020304" pitchFamily="18" charset="0"/>
                          <a:cs typeface="Times New Roman" panose="02020603050405020304" pitchFamily="18" charset="0"/>
                        </a:rPr>
                        <a:t>, «ΜΥΣΤΗΡΙΕΣ ΜΕΤΑΦΟΡΑΙ ΒΡΕΤΤΑΝΩΝ ΠΡΟΣ ΤΟΥΡΚΟΥΣ», 6 Μαρτίου 1964. </a:t>
                      </a:r>
                    </a:p>
                    <a:p>
                      <a:pPr algn="l"/>
                      <a:r>
                        <a:rPr lang="el-GR" sz="1100" dirty="0">
                          <a:solidFill>
                            <a:schemeClr val="tx1"/>
                          </a:solidFill>
                          <a:latin typeface="Times New Roman" panose="02020603050405020304" pitchFamily="18" charset="0"/>
                          <a:cs typeface="Times New Roman" panose="02020603050405020304" pitchFamily="18" charset="0"/>
                        </a:rPr>
                        <a:t>Εφημερίδα </a:t>
                      </a:r>
                      <a:r>
                        <a:rPr lang="el-GR" sz="1100" i="1" dirty="0">
                          <a:solidFill>
                            <a:schemeClr val="tx1"/>
                          </a:solidFill>
                          <a:latin typeface="Times New Roman" panose="02020603050405020304" pitchFamily="18" charset="0"/>
                          <a:cs typeface="Times New Roman" panose="02020603050405020304" pitchFamily="18" charset="0"/>
                        </a:rPr>
                        <a:t>Η ΜΑΧΗ</a:t>
                      </a:r>
                      <a:r>
                        <a:rPr lang="el-GR" sz="1100" dirty="0">
                          <a:solidFill>
                            <a:schemeClr val="tx1"/>
                          </a:solidFill>
                          <a:latin typeface="Times New Roman" panose="02020603050405020304" pitchFamily="18" charset="0"/>
                          <a:cs typeface="Times New Roman" panose="02020603050405020304" pitchFamily="18" charset="0"/>
                        </a:rPr>
                        <a:t>, «ΒΡΕΤΑΝΟΙ ΣΤΡΑΤΙΩΤΑΙ ΗΜΠΟ∆ΙΣΑΝ ΑΣΤΥΝΟΜΙΚΟΥΣ ΝΑ ΕΚΤΕΛΕΣΟΥΝ ΤΟ ΚΑΘΗΚΟΝ ΤΩΝ»,  6 Μαρτίου  1964.</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1100" kern="1200" dirty="0">
                          <a:solidFill>
                            <a:schemeClr val="tx1"/>
                          </a:solidFill>
                          <a:effectLst/>
                          <a:latin typeface="Times New Roman" panose="02020603050405020304" pitchFamily="18" charset="0"/>
                          <a:ea typeface="+mn-ea"/>
                          <a:cs typeface="Times New Roman" panose="02020603050405020304" pitchFamily="18" charset="0"/>
                        </a:rPr>
                        <a:t>Εφημερίδα </a:t>
                      </a:r>
                      <a:r>
                        <a:rPr lang="el-GR" sz="1100" i="1" kern="1200" dirty="0">
                          <a:solidFill>
                            <a:schemeClr val="tx1"/>
                          </a:solidFill>
                          <a:effectLst/>
                          <a:latin typeface="Times New Roman" panose="02020603050405020304" pitchFamily="18" charset="0"/>
                          <a:ea typeface="+mn-ea"/>
                          <a:cs typeface="Times New Roman" panose="02020603050405020304" pitchFamily="18" charset="0"/>
                        </a:rPr>
                        <a:t>Η ΜΑΧΗ</a:t>
                      </a:r>
                      <a:r>
                        <a:rPr lang="el-GR" sz="1100" kern="1200" dirty="0">
                          <a:solidFill>
                            <a:schemeClr val="tx1"/>
                          </a:solidFill>
                          <a:effectLst/>
                          <a:latin typeface="Times New Roman" panose="02020603050405020304" pitchFamily="18" charset="0"/>
                          <a:ea typeface="+mn-ea"/>
                          <a:cs typeface="Times New Roman" panose="02020603050405020304" pitchFamily="18" charset="0"/>
                        </a:rPr>
                        <a:t>, «ΝΕΑ ΣΤΟΙΧΕΙΑ ΠΕΡΙ ΣΥΜΠΑΙΓΝΙΑΣ ΑΓΓΛΟ-ΤΟΥΡΚΩΝ», 19 Μαρτίου  1964.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100" dirty="0">
                          <a:solidFill>
                            <a:schemeClr val="tx1"/>
                          </a:solidFill>
                          <a:latin typeface="Times New Roman" panose="02020603050405020304" pitchFamily="18" charset="0"/>
                          <a:cs typeface="Times New Roman" panose="02020603050405020304" pitchFamily="18" charset="0"/>
                        </a:rPr>
                        <a:t>Τουρκοκύπριες  διαδήλωσαν στις 26 Απριλίου  1964 στην Πλατεία  </a:t>
                      </a:r>
                      <a:r>
                        <a:rPr lang="tr-TR" sz="1100" dirty="0">
                          <a:solidFill>
                            <a:schemeClr val="tx1"/>
                          </a:solidFill>
                          <a:latin typeface="Times New Roman" panose="02020603050405020304" pitchFamily="18" charset="0"/>
                          <a:cs typeface="Times New Roman" panose="02020603050405020304" pitchFamily="18" charset="0"/>
                        </a:rPr>
                        <a:t>Atatürk </a:t>
                      </a:r>
                      <a:r>
                        <a:rPr lang="el-GR" sz="1100" dirty="0">
                          <a:solidFill>
                            <a:schemeClr val="tx1"/>
                          </a:solidFill>
                          <a:latin typeface="Times New Roman" panose="02020603050405020304" pitchFamily="18" charset="0"/>
                          <a:cs typeface="Times New Roman" panose="02020603050405020304" pitchFamily="18" charset="0"/>
                        </a:rPr>
                        <a:t> με  σύνθημα  «Τα Ηνωμένα Έθνη να πράξουν  το καθήκον τους» «</a:t>
                      </a:r>
                      <a:r>
                        <a:rPr lang="el-GR" sz="1100" dirty="0" err="1">
                          <a:solidFill>
                            <a:schemeClr val="tx1"/>
                          </a:solidFill>
                          <a:latin typeface="Times New Roman" panose="02020603050405020304" pitchFamily="18" charset="0"/>
                          <a:cs typeface="Times New Roman" panose="02020603050405020304" pitchFamily="18" charset="0"/>
                        </a:rPr>
                        <a:t>Birleşmiş</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Milletler</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vazifesini</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yapsın</a:t>
                      </a:r>
                      <a:r>
                        <a:rPr lang="el-GR" sz="1100" dirty="0">
                          <a:solidFill>
                            <a:schemeClr val="tx1"/>
                          </a:solidFill>
                          <a:latin typeface="Times New Roman" panose="02020603050405020304" pitchFamily="18" charset="0"/>
                          <a:cs typeface="Times New Roman" panose="02020603050405020304" pitchFamily="18" charset="0"/>
                        </a:rPr>
                        <a:t>»                 Βλ. Εφημερίδα </a:t>
                      </a:r>
                      <a:r>
                        <a:rPr lang="tr-TR" sz="1100" i="1" dirty="0">
                          <a:solidFill>
                            <a:schemeClr val="tx1"/>
                          </a:solidFill>
                          <a:latin typeface="Times New Roman" panose="02020603050405020304" pitchFamily="18" charset="0"/>
                          <a:cs typeface="Times New Roman" panose="02020603050405020304" pitchFamily="18" charset="0"/>
                        </a:rPr>
                        <a:t>Bozkurt</a:t>
                      </a:r>
                      <a:r>
                        <a:rPr lang="tr-TR" sz="1100" dirty="0">
                          <a:solidFill>
                            <a:schemeClr val="tx1"/>
                          </a:solidFill>
                          <a:latin typeface="Times New Roman" panose="02020603050405020304" pitchFamily="18" charset="0"/>
                          <a:cs typeface="Times New Roman" panose="02020603050405020304" pitchFamily="18" charset="0"/>
                        </a:rPr>
                        <a:t>,  «T</a:t>
                      </a:r>
                      <a:r>
                        <a:rPr lang="el-GR" sz="1100" dirty="0" err="1">
                          <a:solidFill>
                            <a:schemeClr val="tx1"/>
                          </a:solidFill>
                          <a:latin typeface="Times New Roman" panose="02020603050405020304" pitchFamily="18" charset="0"/>
                          <a:cs typeface="Times New Roman" panose="02020603050405020304" pitchFamily="18" charset="0"/>
                        </a:rPr>
                        <a:t>ürk</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Kadınları</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Gyani'yi</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Protesto</a:t>
                      </a:r>
                      <a:r>
                        <a:rPr lang="el-GR" sz="1100" dirty="0">
                          <a:solidFill>
                            <a:schemeClr val="tx1"/>
                          </a:solidFill>
                          <a:latin typeface="Times New Roman" panose="02020603050405020304" pitchFamily="18" charset="0"/>
                          <a:cs typeface="Times New Roman" panose="02020603050405020304" pitchFamily="18" charset="0"/>
                        </a:rPr>
                        <a:t> </a:t>
                      </a:r>
                      <a:r>
                        <a:rPr lang="el-GR" sz="1100" dirty="0" err="1">
                          <a:solidFill>
                            <a:schemeClr val="tx1"/>
                          </a:solidFill>
                          <a:latin typeface="Times New Roman" panose="02020603050405020304" pitchFamily="18" charset="0"/>
                          <a:cs typeface="Times New Roman" panose="02020603050405020304" pitchFamily="18" charset="0"/>
                        </a:rPr>
                        <a:t>Etti</a:t>
                      </a:r>
                      <a:r>
                        <a:rPr lang="tr-TR" sz="1100" dirty="0">
                          <a:solidFill>
                            <a:schemeClr val="tx1"/>
                          </a:solidFill>
                          <a:latin typeface="Times New Roman" panose="02020603050405020304" pitchFamily="18" charset="0"/>
                          <a:cs typeface="Times New Roman" panose="02020603050405020304" pitchFamily="18" charset="0"/>
                        </a:rPr>
                        <a:t>», </a:t>
                      </a:r>
                      <a:r>
                        <a:rPr lang="el-GR" sz="1100" dirty="0">
                          <a:solidFill>
                            <a:schemeClr val="tx1"/>
                          </a:solidFill>
                          <a:latin typeface="Times New Roman" panose="02020603050405020304" pitchFamily="18" charset="0"/>
                          <a:cs typeface="Times New Roman" panose="02020603050405020304" pitchFamily="18" charset="0"/>
                        </a:rPr>
                        <a:t> 27 Απριλίου </a:t>
                      </a:r>
                      <a:r>
                        <a:rPr lang="tr-TR" sz="1100" dirty="0">
                          <a:solidFill>
                            <a:schemeClr val="tx1"/>
                          </a:solidFill>
                          <a:latin typeface="Times New Roman" panose="02020603050405020304" pitchFamily="18" charset="0"/>
                          <a:cs typeface="Times New Roman" panose="02020603050405020304" pitchFamily="18" charset="0"/>
                        </a:rPr>
                        <a:t>1964</a:t>
                      </a:r>
                      <a:r>
                        <a:rPr lang="el-GR" sz="1100" dirty="0">
                          <a:solidFill>
                            <a:schemeClr val="tx1"/>
                          </a:solidFill>
                          <a:latin typeface="Times New Roman" panose="02020603050405020304" pitchFamily="18" charset="0"/>
                          <a:cs typeface="Times New Roman" panose="02020603050405020304" pitchFamily="18" charset="0"/>
                        </a:rPr>
                        <a:t>.</a:t>
                      </a:r>
                    </a:p>
                    <a:p>
                      <a:pPr algn="l"/>
                      <a:r>
                        <a:rPr lang="el-GR" sz="1100" dirty="0">
                          <a:solidFill>
                            <a:schemeClr val="tx1"/>
                          </a:solidFill>
                          <a:latin typeface="Times New Roman" panose="02020603050405020304" pitchFamily="18" charset="0"/>
                          <a:cs typeface="Times New Roman" panose="02020603050405020304" pitchFamily="18" charset="0"/>
                        </a:rPr>
                        <a:t>Εφημερίδα  </a:t>
                      </a:r>
                      <a:r>
                        <a:rPr lang="en-US" sz="1100" i="1" dirty="0">
                          <a:solidFill>
                            <a:schemeClr val="tx1"/>
                          </a:solidFill>
                          <a:latin typeface="Times New Roman" panose="02020603050405020304" pitchFamily="18" charset="0"/>
                          <a:cs typeface="Times New Roman" panose="02020603050405020304" pitchFamily="18" charset="0"/>
                        </a:rPr>
                        <a:t>Bozkurt</a:t>
                      </a:r>
                      <a:r>
                        <a:rPr lang="el-GR" sz="1100" dirty="0">
                          <a:solidFill>
                            <a:schemeClr val="tx1"/>
                          </a:solidFill>
                          <a:latin typeface="Times New Roman" panose="02020603050405020304" pitchFamily="18" charset="0"/>
                          <a:cs typeface="Times New Roman" panose="02020603050405020304" pitchFamily="18" charset="0"/>
                        </a:rPr>
                        <a:t>, «</a:t>
                      </a:r>
                      <a:r>
                        <a:rPr lang="en-US" sz="1100" dirty="0">
                          <a:solidFill>
                            <a:schemeClr val="tx1"/>
                          </a:solidFill>
                          <a:latin typeface="Times New Roman" panose="02020603050405020304" pitchFamily="18" charset="0"/>
                          <a:cs typeface="Times New Roman" panose="02020603050405020304" pitchFamily="18" charset="0"/>
                        </a:rPr>
                        <a:t>Fuat</a:t>
                      </a:r>
                      <a:r>
                        <a:rPr lang="el-GR" sz="1100" dirty="0">
                          <a:solidFill>
                            <a:schemeClr val="tx1"/>
                          </a:solidFill>
                          <a:latin typeface="Times New Roman" panose="02020603050405020304" pitchFamily="18" charset="0"/>
                          <a:cs typeface="Times New Roman" panose="02020603050405020304" pitchFamily="18" charset="0"/>
                        </a:rPr>
                        <a:t>, </a:t>
                      </a:r>
                      <a:r>
                        <a:rPr lang="en-US" sz="1100" dirty="0">
                          <a:solidFill>
                            <a:schemeClr val="tx1"/>
                          </a:solidFill>
                          <a:latin typeface="Times New Roman" panose="02020603050405020304" pitchFamily="18" charset="0"/>
                          <a:cs typeface="Times New Roman" panose="02020603050405020304" pitchFamily="18" charset="0"/>
                        </a:rPr>
                        <a:t>B</a:t>
                      </a:r>
                      <a:r>
                        <a:rPr lang="el-GR" sz="1100" dirty="0">
                          <a:solidFill>
                            <a:schemeClr val="tx1"/>
                          </a:solidFill>
                          <a:latin typeface="Times New Roman" panose="02020603050405020304" pitchFamily="18" charset="0"/>
                          <a:cs typeface="Times New Roman" panose="02020603050405020304" pitchFamily="18" charset="0"/>
                        </a:rPr>
                        <a:t>. </a:t>
                      </a:r>
                      <a:r>
                        <a:rPr lang="en-US" sz="1100" dirty="0">
                          <a:solidFill>
                            <a:schemeClr val="tx1"/>
                          </a:solidFill>
                          <a:latin typeface="Times New Roman" panose="02020603050405020304" pitchFamily="18" charset="0"/>
                          <a:cs typeface="Times New Roman" panose="02020603050405020304" pitchFamily="18" charset="0"/>
                        </a:rPr>
                        <a:t>M</a:t>
                      </a:r>
                      <a:r>
                        <a:rPr lang="el-GR" sz="1100" dirty="0">
                          <a:solidFill>
                            <a:schemeClr val="tx1"/>
                          </a:solidFill>
                          <a:latin typeface="Times New Roman" panose="02020603050405020304" pitchFamily="18" charset="0"/>
                          <a:cs typeface="Times New Roman" panose="02020603050405020304" pitchFamily="18" charset="0"/>
                        </a:rPr>
                        <a:t>. </a:t>
                      </a:r>
                      <a:r>
                        <a:rPr lang="en-US" sz="1100" dirty="0" err="1">
                          <a:solidFill>
                            <a:schemeClr val="tx1"/>
                          </a:solidFill>
                          <a:latin typeface="Times New Roman" panose="02020603050405020304" pitchFamily="18" charset="0"/>
                          <a:cs typeface="Times New Roman" panose="02020603050405020304" pitchFamily="18" charset="0"/>
                        </a:rPr>
                        <a:t>Askerleri</a:t>
                      </a:r>
                      <a:r>
                        <a:rPr lang="el-GR" sz="1100" dirty="0">
                          <a:solidFill>
                            <a:schemeClr val="tx1"/>
                          </a:solidFill>
                          <a:latin typeface="Times New Roman" panose="02020603050405020304" pitchFamily="18" charset="0"/>
                          <a:cs typeface="Times New Roman" panose="02020603050405020304" pitchFamily="18" charset="0"/>
                        </a:rPr>
                        <a:t>’</a:t>
                      </a:r>
                      <a:r>
                        <a:rPr lang="en-US" sz="1100" dirty="0" err="1">
                          <a:solidFill>
                            <a:schemeClr val="tx1"/>
                          </a:solidFill>
                          <a:latin typeface="Times New Roman" panose="02020603050405020304" pitchFamily="18" charset="0"/>
                          <a:cs typeface="Times New Roman" panose="02020603050405020304" pitchFamily="18" charset="0"/>
                        </a:rPr>
                        <a:t>ninn</a:t>
                      </a:r>
                      <a:r>
                        <a:rPr lang="en-US" sz="1100" dirty="0">
                          <a:solidFill>
                            <a:schemeClr val="tx1"/>
                          </a:solidFill>
                          <a:latin typeface="Times New Roman" panose="02020603050405020304" pitchFamily="18" charset="0"/>
                          <a:cs typeface="Times New Roman" panose="02020603050405020304" pitchFamily="18" charset="0"/>
                        </a:rPr>
                        <a:t> G</a:t>
                      </a:r>
                      <a:r>
                        <a:rPr lang="el-GR" sz="1100" dirty="0">
                          <a:solidFill>
                            <a:schemeClr val="tx1"/>
                          </a:solidFill>
                          <a:latin typeface="Times New Roman" panose="02020603050405020304" pitchFamily="18" charset="0"/>
                          <a:cs typeface="Times New Roman" panose="02020603050405020304" pitchFamily="18" charset="0"/>
                        </a:rPr>
                        <a:t>ö</a:t>
                      </a:r>
                      <a:r>
                        <a:rPr lang="en-US" sz="1100" dirty="0">
                          <a:solidFill>
                            <a:schemeClr val="tx1"/>
                          </a:solidFill>
                          <a:latin typeface="Times New Roman" panose="02020603050405020304" pitchFamily="18" charset="0"/>
                          <a:cs typeface="Times New Roman" panose="02020603050405020304" pitchFamily="18" charset="0"/>
                        </a:rPr>
                        <a:t>z</a:t>
                      </a:r>
                      <a:r>
                        <a:rPr lang="el-GR" sz="1100" dirty="0">
                          <a:solidFill>
                            <a:schemeClr val="tx1"/>
                          </a:solidFill>
                          <a:latin typeface="Times New Roman" panose="02020603050405020304" pitchFamily="18" charset="0"/>
                          <a:cs typeface="Times New Roman" panose="02020603050405020304" pitchFamily="18" charset="0"/>
                        </a:rPr>
                        <a:t>ü Ö</a:t>
                      </a:r>
                      <a:r>
                        <a:rPr lang="en-US" sz="1100" dirty="0">
                          <a:solidFill>
                            <a:schemeClr val="tx1"/>
                          </a:solidFill>
                          <a:latin typeface="Times New Roman" panose="02020603050405020304" pitchFamily="18" charset="0"/>
                          <a:cs typeface="Times New Roman" panose="02020603050405020304" pitchFamily="18" charset="0"/>
                        </a:rPr>
                        <a:t>n</a:t>
                      </a:r>
                      <a:r>
                        <a:rPr lang="el-GR" sz="1100" dirty="0">
                          <a:solidFill>
                            <a:schemeClr val="tx1"/>
                          </a:solidFill>
                          <a:latin typeface="Times New Roman" panose="02020603050405020304" pitchFamily="18" charset="0"/>
                          <a:cs typeface="Times New Roman" panose="02020603050405020304" pitchFamily="18" charset="0"/>
                        </a:rPr>
                        <a:t>ü</a:t>
                      </a:r>
                      <a:r>
                        <a:rPr lang="en-US" sz="1100" dirty="0" err="1">
                          <a:solidFill>
                            <a:schemeClr val="tx1"/>
                          </a:solidFill>
                          <a:latin typeface="Times New Roman" panose="02020603050405020304" pitchFamily="18" charset="0"/>
                          <a:cs typeface="Times New Roman" panose="02020603050405020304" pitchFamily="18" charset="0"/>
                        </a:rPr>
                        <a:t>nde</a:t>
                      </a:r>
                      <a:r>
                        <a:rPr lang="en-US" sz="1100" dirty="0">
                          <a:solidFill>
                            <a:schemeClr val="tx1"/>
                          </a:solidFill>
                          <a:latin typeface="Times New Roman" panose="02020603050405020304" pitchFamily="18" charset="0"/>
                          <a:cs typeface="Times New Roman" panose="02020603050405020304" pitchFamily="18" charset="0"/>
                        </a:rPr>
                        <a:t> Ka</a:t>
                      </a:r>
                      <a:r>
                        <a:rPr lang="el-GR" sz="1100" dirty="0" err="1">
                          <a:solidFill>
                            <a:schemeClr val="tx1"/>
                          </a:solidFill>
                          <a:latin typeface="Times New Roman" panose="02020603050405020304" pitchFamily="18" charset="0"/>
                          <a:cs typeface="Times New Roman" panose="02020603050405020304" pitchFamily="18" charset="0"/>
                        </a:rPr>
                        <a:t>çı</a:t>
                      </a:r>
                      <a:r>
                        <a:rPr lang="en-US" sz="1100" dirty="0">
                          <a:solidFill>
                            <a:schemeClr val="tx1"/>
                          </a:solidFill>
                          <a:latin typeface="Times New Roman" panose="02020603050405020304" pitchFamily="18" charset="0"/>
                          <a:cs typeface="Times New Roman" panose="02020603050405020304" pitchFamily="18" charset="0"/>
                        </a:rPr>
                        <a:t>r</a:t>
                      </a:r>
                      <a:r>
                        <a:rPr lang="el-GR" sz="1100" dirty="0">
                          <a:solidFill>
                            <a:schemeClr val="tx1"/>
                          </a:solidFill>
                          <a:latin typeface="Times New Roman" panose="02020603050405020304" pitchFamily="18" charset="0"/>
                          <a:cs typeface="Times New Roman" panose="02020603050405020304" pitchFamily="18" charset="0"/>
                        </a:rPr>
                        <a:t>ı</a:t>
                      </a:r>
                      <a:r>
                        <a:rPr lang="en-US" sz="1100" dirty="0" err="1">
                          <a:solidFill>
                            <a:schemeClr val="tx1"/>
                          </a:solidFill>
                          <a:latin typeface="Times New Roman" panose="02020603050405020304" pitchFamily="18" charset="0"/>
                          <a:cs typeface="Times New Roman" panose="02020603050405020304" pitchFamily="18" charset="0"/>
                        </a:rPr>
                        <a:t>ld</a:t>
                      </a:r>
                      <a:r>
                        <a:rPr lang="el-GR" sz="1100" dirty="0">
                          <a:solidFill>
                            <a:schemeClr val="tx1"/>
                          </a:solidFill>
                          <a:latin typeface="Times New Roman" panose="02020603050405020304" pitchFamily="18" charset="0"/>
                          <a:cs typeface="Times New Roman" panose="02020603050405020304" pitchFamily="18" charset="0"/>
                        </a:rPr>
                        <a:t>ı», 1 &amp; 2 Ιουλίου 1964.  </a:t>
                      </a:r>
                    </a:p>
                    <a:p>
                      <a:pPr algn="l"/>
                      <a:r>
                        <a:rPr lang="el-GR" sz="1100" dirty="0">
                          <a:solidFill>
                            <a:schemeClr val="tx1"/>
                          </a:solidFill>
                          <a:latin typeface="Times New Roman" panose="02020603050405020304" pitchFamily="18" charset="0"/>
                          <a:cs typeface="Times New Roman" panose="02020603050405020304" pitchFamily="18" charset="0"/>
                        </a:rPr>
                        <a:t>[</a:t>
                      </a:r>
                      <a:r>
                        <a:rPr lang="en-US" sz="1100" dirty="0">
                          <a:solidFill>
                            <a:schemeClr val="tx1"/>
                          </a:solidFill>
                          <a:latin typeface="Times New Roman" panose="02020603050405020304" pitchFamily="18" charset="0"/>
                          <a:cs typeface="Times New Roman" panose="02020603050405020304" pitchFamily="18" charset="0"/>
                        </a:rPr>
                        <a:t>Fuat </a:t>
                      </a:r>
                      <a:r>
                        <a:rPr lang="el-GR" sz="1100" dirty="0">
                          <a:solidFill>
                            <a:schemeClr val="tx1"/>
                          </a:solidFill>
                          <a:latin typeface="Times New Roman" panose="02020603050405020304" pitchFamily="18" charset="0"/>
                          <a:cs typeface="Times New Roman" panose="02020603050405020304" pitchFamily="18" charset="0"/>
                        </a:rPr>
                        <a:t>: Τον απήγαγαν  μπροστά στα μάτια των  Ειρηνευτικών Δυνάμεων]</a:t>
                      </a:r>
                    </a:p>
                    <a:p>
                      <a:endParaRPr lang="el-GR" sz="1100" dirty="0"/>
                    </a:p>
                  </a:txBody>
                  <a:tcPr/>
                </a:tc>
                <a:extLst>
                  <a:ext uri="{0D108BD9-81ED-4DB2-BD59-A6C34878D82A}">
                    <a16:rowId xmlns:a16="http://schemas.microsoft.com/office/drawing/2014/main" val="1042698947"/>
                  </a:ext>
                </a:extLst>
              </a:tr>
            </a:tbl>
          </a:graphicData>
        </a:graphic>
      </p:graphicFrame>
      <p:pic>
        <p:nvPicPr>
          <p:cNvPr id="7" name="Εικόνα 6" descr="Εικόνα που περιέχει κείμενο, εφημερίδα, χαρτί εφημερίδας, Δημοσίευση&#10;&#10;Το περιεχόμενο που δημιουργείται από AI ενδέχεται να είναι εσφαλμένο.">
            <a:extLst>
              <a:ext uri="{FF2B5EF4-FFF2-40B4-BE49-F238E27FC236}">
                <a16:creationId xmlns:a16="http://schemas.microsoft.com/office/drawing/2014/main" id="{7371E417-2028-D33E-CF70-77504C9C9B99}"/>
              </a:ext>
            </a:extLst>
          </p:cNvPr>
          <p:cNvPicPr>
            <a:picLocks noChangeAspect="1"/>
          </p:cNvPicPr>
          <p:nvPr/>
        </p:nvPicPr>
        <p:blipFill rotWithShape="1">
          <a:blip r:embed="rId3">
            <a:extLst>
              <a:ext uri="{28A0092B-C50C-407E-A947-70E740481C1C}">
                <a14:useLocalDpi xmlns:a14="http://schemas.microsoft.com/office/drawing/2010/main" val="0"/>
              </a:ext>
            </a:extLst>
          </a:blip>
          <a:srcRect l="59487" t="49763" r="7854" b="31855"/>
          <a:stretch>
            <a:fillRect/>
          </a:stretch>
        </p:blipFill>
        <p:spPr bwMode="auto">
          <a:xfrm>
            <a:off x="7856119" y="1079344"/>
            <a:ext cx="2227420" cy="29731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B2D34F7-4C8A-CAA1-25C6-4C92BC893DA6}"/>
              </a:ext>
            </a:extLst>
          </p:cNvPr>
          <p:cNvSpPr txBox="1"/>
          <p:nvPr/>
        </p:nvSpPr>
        <p:spPr>
          <a:xfrm>
            <a:off x="9901765" y="1076430"/>
            <a:ext cx="2133601" cy="3112647"/>
          </a:xfrm>
          <a:prstGeom prst="rect">
            <a:avLst/>
          </a:prstGeom>
          <a:solidFill>
            <a:schemeClr val="bg1"/>
          </a:solidFill>
        </p:spPr>
        <p:txBody>
          <a:bodyPr wrap="square">
            <a:spAutoFit/>
          </a:bodyPr>
          <a:lstStyle/>
          <a:p>
            <a:pPr marL="179705" marR="179705" algn="just">
              <a:lnSpc>
                <a:spcPct val="107000"/>
              </a:lnSpc>
              <a:spcAft>
                <a:spcPts val="800"/>
              </a:spcAft>
            </a:pPr>
            <a:r>
              <a:rPr lang="el-GR" sz="800" dirty="0">
                <a:effectLst/>
                <a:latin typeface="Times New Roman" panose="02020603050405020304" pitchFamily="18" charset="0"/>
                <a:ea typeface="Calibri" panose="020F0502020204030204" pitchFamily="34" charset="0"/>
                <a:cs typeface="Times New Roman" panose="02020603050405020304" pitchFamily="18" charset="0"/>
              </a:rPr>
              <a:t>«385 από τους βετεράνους της Κορέας επέστρεψαν τα μετάλλια που τους είχε δώσει ο Οργανισμός Ηνωμένων Εθνών. Η Εθνική Ένωση Τούρκων Φοιτητών (</a:t>
            </a:r>
            <a:r>
              <a:rPr lang="el-GR" sz="800" dirty="0" err="1">
                <a:effectLst/>
                <a:latin typeface="Times New Roman" panose="02020603050405020304" pitchFamily="18" charset="0"/>
                <a:ea typeface="Calibri" panose="020F0502020204030204" pitchFamily="34" charset="0"/>
                <a:cs typeface="Times New Roman" panose="02020603050405020304" pitchFamily="18" charset="0"/>
              </a:rPr>
              <a:t>Milli</a:t>
            </a:r>
            <a:r>
              <a:rPr lang="el-GR" sz="8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800" dirty="0" err="1">
                <a:effectLst/>
                <a:latin typeface="Times New Roman" panose="02020603050405020304" pitchFamily="18" charset="0"/>
                <a:ea typeface="Calibri" panose="020F0502020204030204" pitchFamily="34" charset="0"/>
                <a:cs typeface="Times New Roman" panose="02020603050405020304" pitchFamily="18" charset="0"/>
              </a:rPr>
              <a:t>Türk</a:t>
            </a:r>
            <a:r>
              <a:rPr lang="el-GR" sz="8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800" dirty="0" err="1">
                <a:effectLst/>
                <a:latin typeface="Times New Roman" panose="02020603050405020304" pitchFamily="18" charset="0"/>
                <a:ea typeface="Calibri" panose="020F0502020204030204" pitchFamily="34" charset="0"/>
                <a:cs typeface="Times New Roman" panose="02020603050405020304" pitchFamily="18" charset="0"/>
              </a:rPr>
              <a:t>Talebe</a:t>
            </a:r>
            <a:r>
              <a:rPr lang="el-GR" sz="8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800" dirty="0" err="1">
                <a:effectLst/>
                <a:latin typeface="Times New Roman" panose="02020603050405020304" pitchFamily="18" charset="0"/>
                <a:ea typeface="Calibri" panose="020F0502020204030204" pitchFamily="34" charset="0"/>
                <a:cs typeface="Times New Roman" panose="02020603050405020304" pitchFamily="18" charset="0"/>
              </a:rPr>
              <a:t>Birliği</a:t>
            </a:r>
            <a:r>
              <a:rPr lang="el-GR" sz="800" dirty="0">
                <a:effectLst/>
                <a:latin typeface="Times New Roman" panose="02020603050405020304" pitchFamily="18" charset="0"/>
                <a:ea typeface="Calibri" panose="020F0502020204030204" pitchFamily="34" charset="0"/>
                <a:cs typeface="Times New Roman" panose="02020603050405020304" pitchFamily="18" charset="0"/>
              </a:rPr>
              <a:t>) θα απονείμει σε μια μεγάλη τελετή στις 24 Μαΐου στους βετεράνους της Κορέας τα μετάλλια που θα αντικαταστήσουν εκείνα των Ηνωμένων Εθνών. Η παραπάνω εικόνα αποτυπώνει τις δύο όψεις του μεταλλίου που θα δοθεί στους βετεράνους της Κορέας.»</a:t>
            </a:r>
            <a:r>
              <a:rPr lang="el-GR" sz="800" dirty="0">
                <a:latin typeface="Times New Roman" panose="02020603050405020304" pitchFamily="18" charset="0"/>
                <a:cs typeface="Times New Roman" panose="02020603050405020304" pitchFamily="18" charset="0"/>
              </a:rPr>
              <a:t> Στις 14 Μαΐου 1964, η τουρκοκυπριακή εφημερίδα </a:t>
            </a:r>
            <a:r>
              <a:rPr lang="el-GR" sz="800" i="1" dirty="0" err="1">
                <a:latin typeface="Times New Roman" panose="02020603050405020304" pitchFamily="18" charset="0"/>
                <a:cs typeface="Times New Roman" panose="02020603050405020304" pitchFamily="18" charset="0"/>
              </a:rPr>
              <a:t>Bozkurt</a:t>
            </a:r>
            <a:r>
              <a:rPr lang="el-GR" sz="800" dirty="0">
                <a:latin typeface="Times New Roman" panose="02020603050405020304" pitchFamily="18" charset="0"/>
                <a:cs typeface="Times New Roman" panose="02020603050405020304" pitchFamily="18" charset="0"/>
              </a:rPr>
              <a:t> δημοσίευσε ρεπορτάζ σχετικά με την επιστροφή μεταλλίων από βετεράνους του Πολέμου της Κορέας. Η κίνηση αυτή αποτέλεσε συμβολική διαμαρτυρία κατά της βρετανικής στάσης στο Κυπριακό Ζήτημα μετά τα γεγονότα του 1963. Βλ. Εφημερίδα </a:t>
            </a:r>
            <a:r>
              <a:rPr lang="tr-TR" sz="800" i="1" dirty="0">
                <a:latin typeface="Times New Roman" panose="02020603050405020304" pitchFamily="18" charset="0"/>
                <a:cs typeface="Times New Roman" panose="02020603050405020304" pitchFamily="18" charset="0"/>
              </a:rPr>
              <a:t>Bozkurt</a:t>
            </a:r>
            <a:r>
              <a:rPr lang="tr-TR" sz="800" dirty="0">
                <a:latin typeface="Times New Roman" panose="02020603050405020304" pitchFamily="18" charset="0"/>
                <a:cs typeface="Times New Roman" panose="02020603050405020304" pitchFamily="18" charset="0"/>
              </a:rPr>
              <a:t>,  </a:t>
            </a:r>
            <a:r>
              <a:rPr lang="el-GR" sz="800" dirty="0">
                <a:latin typeface="Times New Roman" panose="02020603050405020304" pitchFamily="18" charset="0"/>
                <a:cs typeface="Times New Roman" panose="02020603050405020304" pitchFamily="18" charset="0"/>
              </a:rPr>
              <a:t> 14 Μαΐου 1964.</a:t>
            </a:r>
          </a:p>
        </p:txBody>
      </p:sp>
    </p:spTree>
    <p:extLst>
      <p:ext uri="{BB962C8B-B14F-4D97-AF65-F5344CB8AC3E}">
        <p14:creationId xmlns:p14="http://schemas.microsoft.com/office/powerpoint/2010/main" val="21711011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B7698-5B65-2B36-E141-F3EC004D759D}"/>
            </a:ext>
          </a:extLst>
        </p:cNvPr>
        <p:cNvGrpSpPr/>
        <p:nvPr/>
      </p:nvGrpSpPr>
      <p:grpSpPr>
        <a:xfrm>
          <a:off x="0" y="0"/>
          <a:ext cx="0" cy="0"/>
          <a:chOff x="0" y="0"/>
          <a:chExt cx="0" cy="0"/>
        </a:xfrm>
      </p:grpSpPr>
      <p:sp>
        <p:nvSpPr>
          <p:cNvPr id="17" name="Θέση αριθμού διαφάνειας 16">
            <a:extLst>
              <a:ext uri="{FF2B5EF4-FFF2-40B4-BE49-F238E27FC236}">
                <a16:creationId xmlns:a16="http://schemas.microsoft.com/office/drawing/2014/main" id="{6F4F1F98-D898-DFEB-01DC-47ABBA636D2F}"/>
              </a:ext>
            </a:extLst>
          </p:cNvPr>
          <p:cNvSpPr>
            <a:spLocks noGrp="1"/>
          </p:cNvSpPr>
          <p:nvPr>
            <p:ph type="sldNum" sz="quarter" idx="12"/>
          </p:nvPr>
        </p:nvSpPr>
        <p:spPr/>
        <p:txBody>
          <a:bodyPr/>
          <a:lstStyle/>
          <a:p>
            <a:fld id="{1B8CE1AA-CF21-4938-812F-0237CDF6332C}" type="slidenum">
              <a:rPr lang="el-GR" smtClean="0"/>
              <a:t>29</a:t>
            </a:fld>
            <a:endParaRPr lang="el-GR"/>
          </a:p>
        </p:txBody>
      </p:sp>
      <p:sp>
        <p:nvSpPr>
          <p:cNvPr id="2" name="Ορθογώνιο: Στρογγύλεμα γωνιών 1">
            <a:extLst>
              <a:ext uri="{FF2B5EF4-FFF2-40B4-BE49-F238E27FC236}">
                <a16:creationId xmlns:a16="http://schemas.microsoft.com/office/drawing/2014/main" id="{329839EF-659C-A15D-00C2-FFB404D05852}"/>
              </a:ext>
            </a:extLst>
          </p:cNvPr>
          <p:cNvSpPr/>
          <p:nvPr/>
        </p:nvSpPr>
        <p:spPr>
          <a:xfrm>
            <a:off x="124582" y="103548"/>
            <a:ext cx="11573933" cy="592667"/>
          </a:xfrm>
          <a:prstGeom prst="roundRect">
            <a:avLst/>
          </a:prstGeom>
          <a:solidFill>
            <a:schemeClr val="accent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IV. </a:t>
            </a:r>
            <a:r>
              <a:rPr lang="el-GR" b="1" dirty="0"/>
              <a:t>Συμπεράσματα</a:t>
            </a:r>
          </a:p>
        </p:txBody>
      </p:sp>
      <p:sp>
        <p:nvSpPr>
          <p:cNvPr id="5" name="TextBox 4">
            <a:extLst>
              <a:ext uri="{FF2B5EF4-FFF2-40B4-BE49-F238E27FC236}">
                <a16:creationId xmlns:a16="http://schemas.microsoft.com/office/drawing/2014/main" id="{A521AEF8-EBF5-AC20-0B2F-6CB349909C9F}"/>
              </a:ext>
            </a:extLst>
          </p:cNvPr>
          <p:cNvSpPr txBox="1"/>
          <p:nvPr/>
        </p:nvSpPr>
        <p:spPr>
          <a:xfrm>
            <a:off x="240090" y="780789"/>
            <a:ext cx="10449681" cy="5324535"/>
          </a:xfrm>
          <a:prstGeom prst="rect">
            <a:avLst/>
          </a:prstGeom>
          <a:noFill/>
        </p:spPr>
        <p:txBody>
          <a:bodyPr wrap="square">
            <a:spAutoFit/>
          </a:bodyPr>
          <a:lstStyle/>
          <a:p>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IV</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a:t>
            </a:r>
            <a:r>
              <a:rPr lang="el-GR"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Ι. </a:t>
            </a:r>
            <a:r>
              <a:rPr lang="el-GR" b="1" dirty="0">
                <a:solidFill>
                  <a:srgbClr val="0070C0"/>
                </a:solidFill>
                <a:latin typeface="Times New Roman" panose="02020603050405020304" pitchFamily="18" charset="0"/>
                <a:cs typeface="Times New Roman" panose="02020603050405020304" pitchFamily="18" charset="0"/>
              </a:rPr>
              <a:t>Φύλο, Ορατότητα και ο </a:t>
            </a:r>
            <a:r>
              <a:rPr lang="el-GR" b="1" dirty="0" err="1">
                <a:solidFill>
                  <a:srgbClr val="0070C0"/>
                </a:solidFill>
                <a:latin typeface="Times New Roman" panose="02020603050405020304" pitchFamily="18" charset="0"/>
                <a:cs typeface="Times New Roman" panose="02020603050405020304" pitchFamily="18" charset="0"/>
              </a:rPr>
              <a:t>Έμφυλος</a:t>
            </a:r>
            <a:r>
              <a:rPr lang="el-GR" b="1" dirty="0">
                <a:solidFill>
                  <a:srgbClr val="0070C0"/>
                </a:solidFill>
                <a:latin typeface="Times New Roman" panose="02020603050405020304" pitchFamily="18" charset="0"/>
                <a:cs typeface="Times New Roman" panose="02020603050405020304" pitchFamily="18" charset="0"/>
              </a:rPr>
              <a:t>  Άλλος </a:t>
            </a:r>
          </a:p>
          <a:p>
            <a:endParaRPr lang="el-GR" sz="1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r>
              <a:rPr lang="el-GR" sz="1000" b="1" dirty="0">
                <a:latin typeface="Times New Roman" panose="02020603050405020304" pitchFamily="18" charset="0"/>
                <a:cs typeface="Times New Roman" panose="02020603050405020304" pitchFamily="18" charset="0"/>
              </a:rPr>
              <a:t>Οι αφανείς αγωνίστριες: Η γυναικεία συμβολή στα δίκτυα της Ε.Ο.Κ.Α. και της Τ.Μ.Τ.</a:t>
            </a:r>
          </a:p>
          <a:p>
            <a:endParaRPr lang="el-GR" sz="1000" b="1" dirty="0">
              <a:latin typeface="Times New Roman" panose="02020603050405020304" pitchFamily="18" charset="0"/>
              <a:cs typeface="Times New Roman" panose="02020603050405020304" pitchFamily="18" charset="0"/>
            </a:endParaRPr>
          </a:p>
          <a:p>
            <a:r>
              <a:rPr lang="el-GR" sz="1000" b="1" dirty="0">
                <a:latin typeface="Times New Roman" panose="02020603050405020304" pitchFamily="18" charset="0"/>
                <a:cs typeface="Times New Roman" panose="02020603050405020304" pitchFamily="18" charset="0"/>
              </a:rPr>
              <a:t>Γυναικείο Τμήμα Ε.Ο.Κ.Α.:</a:t>
            </a:r>
          </a:p>
          <a:p>
            <a:endParaRPr lang="el-GR" sz="1000" b="1"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Έλενα Σεραφείμ </a:t>
            </a:r>
            <a:r>
              <a:rPr lang="el-GR" sz="1000" dirty="0" err="1">
                <a:latin typeface="Times New Roman" panose="02020603050405020304" pitchFamily="18" charset="0"/>
                <a:cs typeface="Times New Roman" panose="02020603050405020304" pitchFamily="18" charset="0"/>
              </a:rPr>
              <a:t>Λοΐζου</a:t>
            </a:r>
            <a:r>
              <a:rPr lang="el-GR" sz="1000" dirty="0">
                <a:latin typeface="Times New Roman" panose="02020603050405020304" pitchFamily="18" charset="0"/>
                <a:cs typeface="Times New Roman" panose="02020603050405020304" pitchFamily="18" charset="0"/>
              </a:rPr>
              <a:t>, </a:t>
            </a:r>
            <a:r>
              <a:rPr lang="el-GR" sz="1000" i="1" dirty="0">
                <a:latin typeface="Times New Roman" panose="02020603050405020304" pitchFamily="18" charset="0"/>
                <a:cs typeface="Times New Roman" panose="02020603050405020304" pitchFamily="18" charset="0"/>
              </a:rPr>
              <a:t>Ο απελευθερωτικός αγώνας της Κύπρου 1955-1959 : όπως τον έζησε </a:t>
            </a:r>
            <a:r>
              <a:rPr lang="el-GR" sz="1000" i="1" dirty="0" err="1">
                <a:latin typeface="Times New Roman" panose="02020603050405020304" pitchFamily="18" charset="0"/>
                <a:cs typeface="Times New Roman" panose="02020603050405020304" pitchFamily="18" charset="0"/>
              </a:rPr>
              <a:t>μιά</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τομεάρχις</a:t>
            </a:r>
            <a:r>
              <a:rPr lang="el-GR" sz="1000" dirty="0">
                <a:latin typeface="Times New Roman" panose="02020603050405020304" pitchFamily="18" charset="0"/>
                <a:cs typeface="Times New Roman" panose="02020603050405020304" pitchFamily="18" charset="0"/>
              </a:rPr>
              <a:t>, Εκδόσεις </a:t>
            </a:r>
            <a:r>
              <a:rPr lang="el-GR" sz="1000" dirty="0" err="1">
                <a:latin typeface="Times New Roman" panose="02020603050405020304" pitchFamily="18" charset="0"/>
                <a:cs typeface="Times New Roman" panose="02020603050405020304" pitchFamily="18" charset="0"/>
              </a:rPr>
              <a:t>Επιφανίου</a:t>
            </a:r>
            <a:r>
              <a:rPr lang="el-GR" sz="1000" dirty="0">
                <a:latin typeface="Times New Roman" panose="02020603050405020304" pitchFamily="18" charset="0"/>
                <a:cs typeface="Times New Roman" panose="02020603050405020304" pitchFamily="18" charset="0"/>
              </a:rPr>
              <a:t>, Λευκωσία, 2005, σ. 37, 225.</a:t>
            </a:r>
          </a:p>
          <a:p>
            <a:pPr marL="171450" indent="-171450">
              <a:buFont typeface="Wingdings" panose="05000000000000000000" pitchFamily="2" charset="2"/>
              <a:buChar char="q"/>
            </a:pPr>
            <a:r>
              <a:rPr lang="el-GR" sz="1000" dirty="0" err="1">
                <a:latin typeface="Times New Roman" panose="02020603050405020304" pitchFamily="18" charset="0"/>
                <a:cs typeface="Times New Roman" panose="02020603050405020304" pitchFamily="18" charset="0"/>
              </a:rPr>
              <a:t>Μαρούοα</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Βιολάρη</a:t>
            </a:r>
            <a:r>
              <a:rPr lang="el-GR" sz="1000" dirty="0">
                <a:latin typeface="Times New Roman" panose="02020603050405020304" pitchFamily="18" charset="0"/>
                <a:cs typeface="Times New Roman" panose="02020603050405020304" pitchFamily="18" charset="0"/>
              </a:rPr>
              <a:t>-Ιακωβίδου, </a:t>
            </a:r>
            <a:r>
              <a:rPr lang="el-GR" sz="1000" i="1" dirty="0">
                <a:latin typeface="Times New Roman" panose="02020603050405020304" pitchFamily="18" charset="0"/>
                <a:cs typeface="Times New Roman" panose="02020603050405020304" pitchFamily="18" charset="0"/>
              </a:rPr>
              <a:t>Σελίδες του απελευθερωτικού μας αγώνα όπως γράφτηκαν τότε..., </a:t>
            </a:r>
            <a:r>
              <a:rPr lang="el-GR" sz="1000" dirty="0">
                <a:latin typeface="Times New Roman" panose="02020603050405020304" pitchFamily="18" charset="0"/>
                <a:cs typeface="Times New Roman" panose="02020603050405020304" pitchFamily="18" charset="0"/>
              </a:rPr>
              <a:t>Ελληνικός Πνευματικός Όμιλος Κύπρου, Λευκωσία, 1992, σελ. 50.</a:t>
            </a:r>
          </a:p>
          <a:p>
            <a:endParaRPr lang="el-GR" sz="1000" b="1" dirty="0">
              <a:latin typeface="Times New Roman" panose="02020603050405020304" pitchFamily="18" charset="0"/>
              <a:cs typeface="Times New Roman" panose="02020603050405020304" pitchFamily="18" charset="0"/>
            </a:endParaRPr>
          </a:p>
          <a:p>
            <a:r>
              <a:rPr lang="el-GR" sz="1000" b="1" dirty="0">
                <a:latin typeface="Times New Roman" panose="02020603050405020304" pitchFamily="18" charset="0"/>
                <a:cs typeface="Times New Roman" panose="02020603050405020304" pitchFamily="18" charset="0"/>
              </a:rPr>
              <a:t>Εμπλοκή  Τουρκοκυπρίων γυναικών :</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Κέντρο Εκπαίδευσης Θηλέων</a:t>
            </a:r>
            <a:r>
              <a:rPr lang="tr-TR" sz="1000" dirty="0">
                <a:latin typeface="Times New Roman" panose="02020603050405020304" pitchFamily="18" charset="0"/>
                <a:cs typeface="Times New Roman" panose="02020603050405020304" pitchFamily="18" charset="0"/>
              </a:rPr>
              <a:t> Mücahit </a:t>
            </a:r>
            <a:r>
              <a:rPr lang="el-GR" sz="1000" dirty="0">
                <a:latin typeface="Times New Roman" panose="02020603050405020304" pitchFamily="18" charset="0"/>
                <a:cs typeface="Times New Roman" panose="02020603050405020304" pitchFamily="18" charset="0"/>
              </a:rPr>
              <a:t> Άγκυρας  Β</a:t>
            </a:r>
            <a:r>
              <a:rPr lang="el-GR" sz="1000" b="1" dirty="0">
                <a:latin typeface="Times New Roman" panose="02020603050405020304" pitchFamily="18" charset="0"/>
                <a:cs typeface="Times New Roman" panose="02020603050405020304" pitchFamily="18" charset="0"/>
              </a:rPr>
              <a:t>λ.</a:t>
            </a:r>
            <a:r>
              <a:rPr lang="tr-TR" sz="1000" dirty="0">
                <a:latin typeface="Times New Roman" panose="02020603050405020304" pitchFamily="18" charset="0"/>
                <a:cs typeface="Times New Roman" panose="02020603050405020304" pitchFamily="18" charset="0"/>
              </a:rPr>
              <a:t>İsmail Tansu, </a:t>
            </a:r>
            <a:r>
              <a:rPr lang="el-GR" sz="1000" i="1" dirty="0" err="1">
                <a:latin typeface="Times New Roman" panose="02020603050405020304" pitchFamily="18" charset="0"/>
                <a:cs typeface="Times New Roman" panose="02020603050405020304" pitchFamily="18" charset="0"/>
              </a:rPr>
              <a:t>Aslında</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hiç</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kimse</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uyumuyordu</a:t>
            </a:r>
            <a:r>
              <a:rPr lang="tr-TR" sz="1000" i="1" dirty="0">
                <a:latin typeface="Times New Roman" panose="02020603050405020304" pitchFamily="18" charset="0"/>
                <a:cs typeface="Times New Roman" panose="02020603050405020304" pitchFamily="18" charset="0"/>
              </a:rPr>
              <a:t> : Y</a:t>
            </a:r>
            <a:r>
              <a:rPr lang="el-GR" sz="1000" i="1" dirty="0" err="1">
                <a:latin typeface="Times New Roman" panose="02020603050405020304" pitchFamily="18" charset="0"/>
                <a:cs typeface="Times New Roman" panose="02020603050405020304" pitchFamily="18" charset="0"/>
              </a:rPr>
              <a:t>eraltında</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silahlı</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bir</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gizli</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örgüt</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hem</a:t>
            </a:r>
            <a:r>
              <a:rPr lang="el-GR" sz="1000" i="1" dirty="0">
                <a:latin typeface="Times New Roman" panose="02020603050405020304" pitchFamily="18" charset="0"/>
                <a:cs typeface="Times New Roman" panose="02020603050405020304" pitchFamily="18" charset="0"/>
              </a:rPr>
              <a:t> de </a:t>
            </a:r>
            <a:r>
              <a:rPr lang="el-GR" sz="1000" i="1" dirty="0" err="1">
                <a:latin typeface="Times New Roman" panose="02020603050405020304" pitchFamily="18" charset="0"/>
                <a:cs typeface="Times New Roman" panose="02020603050405020304" pitchFamily="18" charset="0"/>
              </a:rPr>
              <a:t>devlet</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eliyle</a:t>
            </a:r>
            <a:r>
              <a:rPr lang="el-GR" sz="1000" i="1" dirty="0">
                <a:latin typeface="Times New Roman" panose="02020603050405020304" pitchFamily="18" charset="0"/>
                <a:cs typeface="Times New Roman" panose="02020603050405020304" pitchFamily="18" charset="0"/>
              </a:rPr>
              <a:t>... TMT</a:t>
            </a:r>
            <a:r>
              <a:rPr lang="tr-TR"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MİNPA MATBAACILIK, Άγκυρα</a:t>
            </a:r>
            <a:r>
              <a:rPr lang="tr-TR" sz="1000" dirty="0">
                <a:latin typeface="Times New Roman" panose="02020603050405020304" pitchFamily="18" charset="0"/>
                <a:cs typeface="Times New Roman" panose="02020603050405020304" pitchFamily="18" charset="0"/>
              </a:rPr>
              <a:t>,</a:t>
            </a:r>
            <a:r>
              <a:rPr lang="tr-TR" sz="1000" i="1" dirty="0">
                <a:latin typeface="Times New Roman" panose="02020603050405020304" pitchFamily="18" charset="0"/>
                <a:cs typeface="Times New Roman" panose="02020603050405020304" pitchFamily="18" charset="0"/>
              </a:rPr>
              <a:t> </a:t>
            </a:r>
            <a:r>
              <a:rPr lang="tr-TR"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σ. 32, 33, </a:t>
            </a:r>
            <a:r>
              <a:rPr lang="tr-TR" sz="1000" dirty="0">
                <a:latin typeface="Times New Roman" panose="02020603050405020304" pitchFamily="18" charset="0"/>
                <a:cs typeface="Times New Roman" panose="02020603050405020304" pitchFamily="18" charset="0"/>
              </a:rPr>
              <a:t>106. </a:t>
            </a:r>
            <a:endParaRPr lang="el-GR" sz="1000"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Μια Τουρκοκύπρια  νοσοκόμα  μετέφερε στην πλάτη της έναν τραυματία από το </a:t>
            </a:r>
            <a:r>
              <a:rPr lang="el-GR" sz="1000" dirty="0" err="1">
                <a:latin typeface="Times New Roman" panose="02020603050405020304" pitchFamily="18" charset="0"/>
                <a:cs typeface="Times New Roman" panose="02020603050405020304" pitchFamily="18" charset="0"/>
              </a:rPr>
              <a:t>Καϊμακλί</a:t>
            </a:r>
            <a:r>
              <a:rPr lang="el-GR" sz="1000" dirty="0">
                <a:latin typeface="Times New Roman" panose="02020603050405020304" pitchFamily="18" charset="0"/>
                <a:cs typeface="Times New Roman" panose="02020603050405020304" pitchFamily="18" charset="0"/>
              </a:rPr>
              <a:t> στο </a:t>
            </a:r>
            <a:r>
              <a:rPr lang="tr-TR" sz="1000" dirty="0">
                <a:latin typeface="Times New Roman" panose="02020603050405020304" pitchFamily="18" charset="0"/>
                <a:cs typeface="Times New Roman" panose="02020603050405020304" pitchFamily="18" charset="0"/>
              </a:rPr>
              <a:t>Gönyeli</a:t>
            </a:r>
            <a:r>
              <a:rPr lang="el-GR" sz="1000" dirty="0">
                <a:latin typeface="Times New Roman" panose="02020603050405020304" pitchFamily="18" charset="0"/>
                <a:cs typeface="Times New Roman" panose="02020603050405020304" pitchFamily="18" charset="0"/>
              </a:rPr>
              <a:t>/</a:t>
            </a:r>
            <a:r>
              <a:rPr lang="tr-TR" sz="1000" dirty="0">
                <a:latin typeface="Times New Roman" panose="02020603050405020304" pitchFamily="18" charset="0"/>
                <a:cs typeface="Times New Roman" panose="02020603050405020304" pitchFamily="18" charset="0"/>
              </a:rPr>
              <a:t>K</a:t>
            </a:r>
            <a:r>
              <a:rPr lang="el-GR" sz="1000" dirty="0" err="1">
                <a:latin typeface="Times New Roman" panose="02020603050405020304" pitchFamily="18" charset="0"/>
                <a:cs typeface="Times New Roman" panose="02020603050405020304" pitchFamily="18" charset="0"/>
              </a:rPr>
              <a:t>ιόνελι</a:t>
            </a:r>
            <a:r>
              <a:rPr lang="el-GR" sz="1000" dirty="0">
                <a:latin typeface="Times New Roman" panose="02020603050405020304" pitchFamily="18" charset="0"/>
                <a:cs typeface="Times New Roman" panose="02020603050405020304" pitchFamily="18" charset="0"/>
              </a:rPr>
              <a:t>. Βλ. </a:t>
            </a:r>
            <a:r>
              <a:rPr lang="el-GR" sz="1000" dirty="0" err="1">
                <a:latin typeface="Times New Roman" panose="02020603050405020304" pitchFamily="18" charset="0"/>
                <a:cs typeface="Times New Roman" panose="02020603050405020304" pitchFamily="18" charset="0"/>
              </a:rPr>
              <a:t>Ulvi</a:t>
            </a:r>
            <a:r>
              <a:rPr lang="tr-TR" sz="1000" dirty="0">
                <a:latin typeface="Times New Roman" panose="02020603050405020304" pitchFamily="18" charset="0"/>
                <a:cs typeface="Times New Roman" panose="02020603050405020304" pitchFamily="18" charset="0"/>
              </a:rPr>
              <a:t> Keser, </a:t>
            </a:r>
            <a:r>
              <a:rPr lang="el-GR" sz="1000" i="1" dirty="0">
                <a:latin typeface="Times New Roman" panose="02020603050405020304" pitchFamily="18" charset="0"/>
                <a:cs typeface="Times New Roman" panose="02020603050405020304" pitchFamily="18" charset="0"/>
              </a:rPr>
              <a:t>KIZILAY BELGELERİ IŞIĞINDA KIBRIS 1963-1974</a:t>
            </a:r>
            <a:r>
              <a:rPr lang="tr-TR" sz="1000" i="1" dirty="0">
                <a:latin typeface="Times New Roman" panose="02020603050405020304" pitchFamily="18" charset="0"/>
                <a:cs typeface="Times New Roman" panose="02020603050405020304" pitchFamily="18" charset="0"/>
              </a:rPr>
              <a:t>, </a:t>
            </a:r>
            <a:r>
              <a:rPr lang="tr-TR" sz="1000" dirty="0">
                <a:latin typeface="Times New Roman" panose="02020603050405020304" pitchFamily="18" charset="0"/>
                <a:cs typeface="Times New Roman" panose="02020603050405020304" pitchFamily="18" charset="0"/>
              </a:rPr>
              <a:t>Türk Kızılay, </a:t>
            </a:r>
            <a:r>
              <a:rPr lang="el-GR" sz="1000" dirty="0">
                <a:latin typeface="Times New Roman" panose="02020603050405020304" pitchFamily="18" charset="0"/>
                <a:cs typeface="Times New Roman" panose="02020603050405020304" pitchFamily="18" charset="0"/>
              </a:rPr>
              <a:t>Άγκυρα</a:t>
            </a:r>
            <a:r>
              <a:rPr lang="tr-TR" sz="1000" dirty="0">
                <a:latin typeface="Times New Roman" panose="02020603050405020304" pitchFamily="18" charset="0"/>
                <a:cs typeface="Times New Roman" panose="02020603050405020304" pitchFamily="18" charset="0"/>
              </a:rPr>
              <a:t> 2010</a:t>
            </a:r>
            <a:r>
              <a:rPr lang="el-GR" sz="1000" dirty="0">
                <a:latin typeface="Times New Roman" panose="02020603050405020304" pitchFamily="18" charset="0"/>
                <a:cs typeface="Times New Roman" panose="02020603050405020304" pitchFamily="18" charset="0"/>
              </a:rPr>
              <a:t>, σελ. 47. [Κύπρος  1963-1974 μέσα  από τα έγραφα της  Ερυθράς Ημισελήνου]</a:t>
            </a:r>
          </a:p>
          <a:p>
            <a:endParaRPr lang="el-CY" sz="1000" dirty="0">
              <a:latin typeface="Times New Roman" panose="02020603050405020304" pitchFamily="18" charset="0"/>
              <a:cs typeface="Times New Roman" panose="02020603050405020304" pitchFamily="18" charset="0"/>
            </a:endParaRPr>
          </a:p>
          <a:p>
            <a:r>
              <a:rPr lang="el-GR" sz="1000" b="1" dirty="0">
                <a:latin typeface="Times New Roman" panose="02020603050405020304" pitchFamily="18" charset="0"/>
                <a:cs typeface="Times New Roman" panose="02020603050405020304" pitchFamily="18" charset="0"/>
              </a:rPr>
              <a:t>Από τον  ιπποτισμό του Ν. Σαμψών  απέναντι στα  γυναικόπαιδα από την Ομορφίτα¹ στη φωτογραφία με τη νεκρή </a:t>
            </a:r>
            <a:r>
              <a:rPr lang="el-GR" sz="1000" b="1" dirty="0" err="1">
                <a:latin typeface="Times New Roman" panose="02020603050405020304" pitchFamily="18" charset="0"/>
                <a:cs typeface="Times New Roman" panose="02020603050405020304" pitchFamily="18" charset="0"/>
              </a:rPr>
              <a:t>Mürüvet</a:t>
            </a:r>
            <a:r>
              <a:rPr lang="el-GR" sz="1000" b="1" dirty="0">
                <a:latin typeface="Times New Roman" panose="02020603050405020304" pitchFamily="18" charset="0"/>
                <a:cs typeface="Times New Roman" panose="02020603050405020304" pitchFamily="18" charset="0"/>
              </a:rPr>
              <a:t> </a:t>
            </a:r>
            <a:r>
              <a:rPr lang="el-GR" sz="1000" b="1" dirty="0" err="1">
                <a:latin typeface="Times New Roman" panose="02020603050405020304" pitchFamily="18" charset="0"/>
                <a:cs typeface="Times New Roman" panose="02020603050405020304" pitchFamily="18" charset="0"/>
              </a:rPr>
              <a:t>İlhan</a:t>
            </a:r>
            <a:r>
              <a:rPr lang="el-GR" sz="1000" b="1" dirty="0">
                <a:latin typeface="Times New Roman" panose="02020603050405020304" pitchFamily="18" charset="0"/>
                <a:cs typeface="Times New Roman" panose="02020603050405020304" pitchFamily="18" charset="0"/>
              </a:rPr>
              <a:t> και τα τρία της παιδιά (</a:t>
            </a:r>
            <a:r>
              <a:rPr lang="el-GR" sz="1000" b="1" dirty="0" err="1">
                <a:latin typeface="Times New Roman" panose="02020603050405020304" pitchFamily="18" charset="0"/>
                <a:cs typeface="Times New Roman" panose="02020603050405020304" pitchFamily="18" charset="0"/>
              </a:rPr>
              <a:t>Murat</a:t>
            </a:r>
            <a:r>
              <a:rPr lang="el-GR" sz="1000" b="1" dirty="0">
                <a:latin typeface="Times New Roman" panose="02020603050405020304" pitchFamily="18" charset="0"/>
                <a:cs typeface="Times New Roman" panose="02020603050405020304" pitchFamily="18" charset="0"/>
              </a:rPr>
              <a:t>, </a:t>
            </a:r>
            <a:r>
              <a:rPr lang="el-GR" sz="1000" b="1" dirty="0" err="1">
                <a:latin typeface="Times New Roman" panose="02020603050405020304" pitchFamily="18" charset="0"/>
                <a:cs typeface="Times New Roman" panose="02020603050405020304" pitchFamily="18" charset="0"/>
              </a:rPr>
              <a:t>Kutsi</a:t>
            </a:r>
            <a:r>
              <a:rPr lang="el-GR" sz="1000" b="1" dirty="0">
                <a:latin typeface="Times New Roman" panose="02020603050405020304" pitchFamily="18" charset="0"/>
                <a:cs typeface="Times New Roman" panose="02020603050405020304" pitchFamily="18" charset="0"/>
              </a:rPr>
              <a:t> και </a:t>
            </a:r>
            <a:r>
              <a:rPr lang="el-GR" sz="1000" b="1" dirty="0" err="1">
                <a:latin typeface="Times New Roman" panose="02020603050405020304" pitchFamily="18" charset="0"/>
                <a:cs typeface="Times New Roman" panose="02020603050405020304" pitchFamily="18" charset="0"/>
              </a:rPr>
              <a:t>Hakan</a:t>
            </a:r>
            <a:r>
              <a:rPr lang="el-GR" sz="1000" b="1" dirty="0">
                <a:latin typeface="Times New Roman" panose="02020603050405020304" pitchFamily="18" charset="0"/>
                <a:cs typeface="Times New Roman" panose="02020603050405020304" pitchFamily="18" charset="0"/>
              </a:rPr>
              <a:t>) μέσα στην μπανιέρα του σπιτιού τους²</a:t>
            </a:r>
          </a:p>
          <a:p>
            <a:endParaRPr lang="el-GR" sz="1000" dirty="0">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«Απήγαγαν εκατοντάδες γυναίκες, παιδιά και ηλικιωμένους»³</a:t>
            </a:r>
          </a:p>
          <a:p>
            <a:pPr marL="285750" indent="-2857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«στην περιοχή  </a:t>
            </a:r>
            <a:r>
              <a:rPr lang="el-GR" sz="1000" dirty="0" err="1">
                <a:latin typeface="Times New Roman" panose="02020603050405020304" pitchFamily="18" charset="0"/>
                <a:cs typeface="Times New Roman" panose="02020603050405020304" pitchFamily="18" charset="0"/>
              </a:rPr>
              <a:t>Ομορφίτας</a:t>
            </a:r>
            <a:r>
              <a:rPr lang="el-GR" sz="1000" dirty="0">
                <a:latin typeface="Times New Roman" panose="02020603050405020304" pitchFamily="18" charset="0"/>
                <a:cs typeface="Times New Roman" panose="02020603050405020304" pitchFamily="18" charset="0"/>
              </a:rPr>
              <a:t> οι Τούρκοι κατέλαβαν  δια της  βίας ελληνικά σπίτια, αφού φόνευσαν  τις  γυναίκες και τα παιδιά  που βρέθηκαν  εκεί»⁴</a:t>
            </a:r>
          </a:p>
          <a:p>
            <a:pPr marL="285750" indent="-2857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«ἡ </a:t>
            </a:r>
            <a:r>
              <a:rPr lang="el-GR" sz="1000" dirty="0" err="1">
                <a:latin typeface="Times New Roman" panose="02020603050405020304" pitchFamily="18" charset="0"/>
                <a:cs typeface="Times New Roman" panose="02020603050405020304" pitchFamily="18" charset="0"/>
              </a:rPr>
              <a:t>συνεχὴς</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καὶ</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ἀδιάκριτος</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ἐπίθεσις</a:t>
            </a:r>
            <a:r>
              <a:rPr lang="en-US"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φόνοι</a:t>
            </a:r>
            <a:r>
              <a:rPr lang="en-US"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καὶ</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σφαγιασ</a:t>
            </a:r>
            <a:r>
              <a:rPr lang="en-US" sz="1000" dirty="0">
                <a:latin typeface="Times New Roman" panose="02020603050405020304" pitchFamily="18" charset="0"/>
                <a:cs typeface="Times New Roman" panose="02020603050405020304" pitchFamily="18" charset="0"/>
              </a:rPr>
              <a:t>µ</a:t>
            </a:r>
            <a:r>
              <a:rPr lang="el-GR" sz="1000" dirty="0" err="1">
                <a:latin typeface="Times New Roman" panose="02020603050405020304" pitchFamily="18" charset="0"/>
                <a:cs typeface="Times New Roman" panose="02020603050405020304" pitchFamily="18" charset="0"/>
              </a:rPr>
              <a:t>ὸς</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ἀθώων</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πολιτῶν</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καὶ</a:t>
            </a:r>
            <a:r>
              <a:rPr lang="el-GR" sz="1000" dirty="0">
                <a:latin typeface="Times New Roman" panose="02020603050405020304" pitchFamily="18" charset="0"/>
                <a:cs typeface="Times New Roman" panose="02020603050405020304" pitchFamily="18" charset="0"/>
              </a:rPr>
              <a:t> γυναικόπαιδων»⁵</a:t>
            </a:r>
          </a:p>
          <a:p>
            <a:pPr marL="285750" indent="-285750">
              <a:buFont typeface="Wingdings" panose="05000000000000000000" pitchFamily="2" charset="2"/>
              <a:buChar char="q"/>
            </a:pPr>
            <a:r>
              <a:rPr lang="el-GR" sz="1000" dirty="0">
                <a:effectLst/>
                <a:latin typeface="Times New Roman" panose="02020603050405020304" pitchFamily="18" charset="0"/>
                <a:ea typeface="Calibri" panose="020F0502020204030204" pitchFamily="34" charset="0"/>
                <a:cs typeface="Times New Roman" panose="02020603050405020304" pitchFamily="18" charset="0"/>
              </a:rPr>
              <a:t>«Γυναικόπαιδα Τουρκοκυπριακής  μειονότητας </a:t>
            </a:r>
            <a:r>
              <a:rPr lang="el-GR" sz="1000" dirty="0">
                <a:latin typeface="Times New Roman" panose="02020603050405020304" pitchFamily="18" charset="0"/>
                <a:ea typeface="Calibri" panose="020F0502020204030204" pitchFamily="34" charset="0"/>
                <a:cs typeface="Times New Roman" panose="02020603050405020304" pitchFamily="18" charset="0"/>
              </a:rPr>
              <a:t>τα οποία </a:t>
            </a:r>
            <a:r>
              <a:rPr lang="el-GR" sz="1000" dirty="0" err="1">
                <a:latin typeface="Times New Roman" panose="02020603050405020304" pitchFamily="18" charset="0"/>
                <a:ea typeface="Calibri" panose="020F0502020204030204" pitchFamily="34" charset="0"/>
                <a:cs typeface="Times New Roman" panose="02020603050405020304" pitchFamily="18" charset="0"/>
              </a:rPr>
              <a:t>μεταφέρθησαν</a:t>
            </a:r>
            <a:r>
              <a:rPr lang="el-GR" sz="1000" dirty="0">
                <a:latin typeface="Times New Roman" panose="02020603050405020304" pitchFamily="18" charset="0"/>
                <a:ea typeface="Calibri" panose="020F0502020204030204" pitchFamily="34" charset="0"/>
                <a:cs typeface="Times New Roman" panose="02020603050405020304" pitchFamily="18" charset="0"/>
              </a:rPr>
              <a:t> εις ασφαλές μέρος και τυγχάνουν των  περιποιήσεων των Ελλήνων</a:t>
            </a:r>
            <a:r>
              <a:rPr lang="el-GR" sz="1000" dirty="0">
                <a:effectLst/>
                <a:latin typeface="Times New Roman" panose="02020603050405020304" pitchFamily="18" charset="0"/>
                <a:ea typeface="Calibri" panose="020F0502020204030204" pitchFamily="34" charset="0"/>
                <a:cs typeface="Times New Roman" panose="02020603050405020304" pitchFamily="18" charset="0"/>
              </a:rPr>
              <a:t>»  Βλ. Εφημερίδα Ο Φιλελεύθερος, 27 Δεκεμβρίου 1963.</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    Εφημερίδα </a:t>
            </a:r>
            <a:r>
              <a:rPr lang="el-GR" sz="1000" i="1" dirty="0">
                <a:latin typeface="Times New Roman" panose="02020603050405020304" pitchFamily="18" charset="0"/>
                <a:cs typeface="Times New Roman" panose="02020603050405020304" pitchFamily="18" charset="0"/>
              </a:rPr>
              <a:t>Η ΜΑΧΗ</a:t>
            </a:r>
            <a:r>
              <a:rPr lang="el-GR" sz="1000" dirty="0">
                <a:latin typeface="Times New Roman" panose="02020603050405020304" pitchFamily="18" charset="0"/>
                <a:cs typeface="Times New Roman" panose="02020603050405020304" pitchFamily="18" charset="0"/>
              </a:rPr>
              <a:t>, «ΜΑΤΩΜΕΝΑ ΧΡΙΣΤΟΥΓΕΝΝΑ», 25 ΔΕΚΕΜΒΡΙΟΥ 1963. </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    Εφημερίδα </a:t>
            </a:r>
            <a:r>
              <a:rPr lang="el-GR" sz="1000" i="1" dirty="0">
                <a:latin typeface="Times New Roman" panose="02020603050405020304" pitchFamily="18" charset="0"/>
                <a:cs typeface="Times New Roman" panose="02020603050405020304" pitchFamily="18" charset="0"/>
              </a:rPr>
              <a:t>Ελευθερία</a:t>
            </a:r>
            <a:r>
              <a:rPr lang="el-GR" sz="1000" dirty="0">
                <a:latin typeface="Times New Roman" panose="02020603050405020304" pitchFamily="18" charset="0"/>
                <a:cs typeface="Times New Roman" panose="02020603050405020304" pitchFamily="18" charset="0"/>
              </a:rPr>
              <a:t>, «ΕΝ∆ΕΚΑΕΤΙΣ ΝΕΑΝΙΣ ΕΦΟΝΕΥΘΗ ΧΘΕΣ ΥΠΟ ΒΑΡΒΑΡΩΝ ΤΟΥΡΚΩΝ», 27  Δεκεμβρίου 1963. </a:t>
            </a:r>
          </a:p>
          <a:p>
            <a:endParaRPr lang="el-GR" sz="1000" b="1" dirty="0">
              <a:latin typeface="Times New Roman" panose="02020603050405020304" pitchFamily="18" charset="0"/>
              <a:cs typeface="Times New Roman" panose="02020603050405020304" pitchFamily="18" charset="0"/>
            </a:endParaRPr>
          </a:p>
          <a:p>
            <a:r>
              <a:rPr lang="el-GR" sz="1000" b="1" dirty="0">
                <a:latin typeface="Times New Roman" panose="02020603050405020304" pitchFamily="18" charset="0"/>
                <a:cs typeface="Times New Roman" panose="02020603050405020304" pitchFamily="18" charset="0"/>
              </a:rPr>
              <a:t>Η αόρατη τραγωδία: Οι γυναίκες-θύματα των διακοινοτικών ταραχών».</a:t>
            </a:r>
            <a:endParaRPr lang="el-GR" sz="1000" b="1" dirty="0">
              <a:latin typeface="Times New Roman" panose="02020603050405020304" pitchFamily="18" charset="0"/>
              <a:ea typeface="Calibri" panose="020F0502020204030204" pitchFamily="34" charset="0"/>
              <a:cs typeface="Times New Roman" panose="02020603050405020304" pitchFamily="18" charset="0"/>
            </a:endParaRPr>
          </a:p>
          <a:p>
            <a:r>
              <a:rPr lang="el-GR" sz="1000" dirty="0">
                <a:latin typeface="Times New Roman" panose="02020603050405020304" pitchFamily="18" charset="0"/>
                <a:cs typeface="Times New Roman" panose="02020603050405020304" pitchFamily="18" charset="0"/>
              </a:rPr>
              <a:t> </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 Όταν  χάθηκαν τα  ίχνη του κτηνοτρόφου </a:t>
            </a:r>
            <a:r>
              <a:rPr lang="tr-TR" sz="1000" dirty="0">
                <a:latin typeface="Times New Roman" panose="02020603050405020304" pitchFamily="18" charset="0"/>
                <a:cs typeface="Times New Roman" panose="02020603050405020304" pitchFamily="18" charset="0"/>
              </a:rPr>
              <a:t>Mehmet Ahmet Koççino </a:t>
            </a:r>
            <a:r>
              <a:rPr lang="el-GR" sz="1000" dirty="0">
                <a:latin typeface="Times New Roman" panose="02020603050405020304" pitchFamily="18" charset="0"/>
                <a:cs typeface="Times New Roman" panose="02020603050405020304" pitchFamily="18" charset="0"/>
              </a:rPr>
              <a:t> από  την </a:t>
            </a:r>
            <a:r>
              <a:rPr lang="el-GR" sz="1000" dirty="0" err="1">
                <a:latin typeface="Times New Roman" panose="02020603050405020304" pitchFamily="18" charset="0"/>
                <a:cs typeface="Times New Roman" panose="02020603050405020304" pitchFamily="18" charset="0"/>
              </a:rPr>
              <a:t>Ομορφίτα</a:t>
            </a:r>
            <a:r>
              <a:rPr lang="el-GR" sz="1000" dirty="0">
                <a:latin typeface="Times New Roman" panose="02020603050405020304" pitchFamily="18" charset="0"/>
                <a:cs typeface="Times New Roman" panose="02020603050405020304" pitchFamily="18" charset="0"/>
              </a:rPr>
              <a:t>    (26 Δεκεμβρίου  1963),  η  γυναίκα του  ήταν στον 7</a:t>
            </a:r>
            <a:r>
              <a:rPr lang="el-GR" sz="1000" baseline="30000" dirty="0">
                <a:latin typeface="Times New Roman" panose="02020603050405020304" pitchFamily="18" charset="0"/>
                <a:cs typeface="Times New Roman" panose="02020603050405020304" pitchFamily="18" charset="0"/>
              </a:rPr>
              <a:t>ο</a:t>
            </a:r>
            <a:r>
              <a:rPr lang="el-GR" sz="1000" dirty="0">
                <a:latin typeface="Times New Roman" panose="02020603050405020304" pitchFamily="18" charset="0"/>
                <a:cs typeface="Times New Roman" panose="02020603050405020304" pitchFamily="18" charset="0"/>
              </a:rPr>
              <a:t>  μήνα. Βλ. Εφημερίδα </a:t>
            </a:r>
            <a:r>
              <a:rPr lang="en-US" sz="1000" i="1" dirty="0">
                <a:latin typeface="Times New Roman" panose="02020603050405020304" pitchFamily="18" charset="0"/>
                <a:cs typeface="Times New Roman" panose="02020603050405020304" pitchFamily="18" charset="0"/>
              </a:rPr>
              <a:t>Bozkurt</a:t>
            </a:r>
            <a:r>
              <a:rPr lang="el-GR" sz="1000" i="1"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a:t>
            </a:r>
            <a:r>
              <a:rPr lang="tr-TR" sz="1000" dirty="0">
                <a:latin typeface="Times New Roman" panose="02020603050405020304" pitchFamily="18" charset="0"/>
                <a:cs typeface="Times New Roman" panose="02020603050405020304" pitchFamily="18" charset="0"/>
              </a:rPr>
              <a:t>Koççino son çocuğunu  göremed</a:t>
            </a:r>
            <a:r>
              <a:rPr lang="el-GR" sz="1000" dirty="0">
                <a:latin typeface="Times New Roman" panose="02020603050405020304" pitchFamily="18" charset="0"/>
                <a:cs typeface="Times New Roman" panose="02020603050405020304" pitchFamily="18" charset="0"/>
              </a:rPr>
              <a:t>», </a:t>
            </a:r>
            <a:r>
              <a:rPr lang="el-GR" sz="1000" i="1"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16-17 Αυγούστου 1964</a:t>
            </a:r>
            <a:r>
              <a:rPr lang="el-GR" sz="100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Ο </a:t>
            </a:r>
            <a:r>
              <a:rPr lang="tr-TR" sz="1000" dirty="0">
                <a:latin typeface="Times New Roman" panose="02020603050405020304" pitchFamily="18" charset="0"/>
                <a:cs typeface="Times New Roman" panose="02020603050405020304" pitchFamily="18" charset="0"/>
              </a:rPr>
              <a:t>Koççino </a:t>
            </a:r>
            <a:r>
              <a:rPr lang="el-GR" sz="1000" dirty="0">
                <a:latin typeface="Times New Roman" panose="02020603050405020304" pitchFamily="18" charset="0"/>
                <a:cs typeface="Times New Roman" panose="02020603050405020304" pitchFamily="18" charset="0"/>
              </a:rPr>
              <a:t>  δεν μπόρεσε να δει  το τελευταίο του παιδί]   </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 «Η επίτοκος  σύζυγος του  απαχθέντος Κ. Ιακωβίδη» Βλ. Εφημερίδα </a:t>
            </a:r>
            <a:r>
              <a:rPr lang="el-GR" sz="1000" i="1" dirty="0">
                <a:latin typeface="Times New Roman" panose="02020603050405020304" pitchFamily="18" charset="0"/>
                <a:cs typeface="Times New Roman" panose="02020603050405020304" pitchFamily="18" charset="0"/>
              </a:rPr>
              <a:t>Ελευθερία</a:t>
            </a:r>
            <a:r>
              <a:rPr lang="el-GR" sz="1000" dirty="0">
                <a:latin typeface="Times New Roman" panose="02020603050405020304" pitchFamily="18" charset="0"/>
                <a:cs typeface="Times New Roman" panose="02020603050405020304" pitchFamily="18" charset="0"/>
              </a:rPr>
              <a:t>, 28 Δεκεμβρίου 1963.</a:t>
            </a:r>
          </a:p>
          <a:p>
            <a:pPr marL="171450" indent="-171450">
              <a:buFont typeface="Wingdings" panose="05000000000000000000" pitchFamily="2" charset="2"/>
              <a:buChar char="q"/>
            </a:pP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Χαρίτα</a:t>
            </a:r>
            <a:r>
              <a:rPr lang="el-GR" sz="1000" dirty="0">
                <a:latin typeface="Times New Roman" panose="02020603050405020304" pitchFamily="18" charset="0"/>
                <a:cs typeface="Times New Roman" panose="02020603050405020304" pitchFamily="18" charset="0"/>
              </a:rPr>
              <a:t> </a:t>
            </a:r>
            <a:r>
              <a:rPr lang="el-GR" sz="1000" dirty="0" err="1">
                <a:latin typeface="Times New Roman" panose="02020603050405020304" pitchFamily="18" charset="0"/>
                <a:cs typeface="Times New Roman" panose="02020603050405020304" pitchFamily="18" charset="0"/>
              </a:rPr>
              <a:t>Τερκουράφη</a:t>
            </a:r>
            <a:r>
              <a:rPr lang="el-GR" sz="1000" dirty="0">
                <a:latin typeface="Times New Roman" panose="02020603050405020304" pitchFamily="18" charset="0"/>
                <a:cs typeface="Times New Roman" panose="02020603050405020304" pitchFamily="18" charset="0"/>
              </a:rPr>
              <a:t> η οποία </a:t>
            </a:r>
            <a:r>
              <a:rPr lang="el-GR" sz="1000" dirty="0" err="1">
                <a:latin typeface="Times New Roman" panose="02020603050405020304" pitchFamily="18" charset="0"/>
                <a:cs typeface="Times New Roman" panose="02020603050405020304" pitchFamily="18" charset="0"/>
              </a:rPr>
              <a:t>τραυματίσθη</a:t>
            </a:r>
            <a:r>
              <a:rPr lang="el-GR" sz="1000" dirty="0">
                <a:latin typeface="Times New Roman" panose="02020603050405020304" pitchFamily="18" charset="0"/>
                <a:cs typeface="Times New Roman" panose="02020603050405020304" pitchFamily="18" charset="0"/>
              </a:rPr>
              <a:t> σε διάρκεια μάχης στη Νεάπολη» Βλ. Εφημερίδα </a:t>
            </a:r>
            <a:r>
              <a:rPr lang="el-GR" sz="1000" i="1" dirty="0">
                <a:latin typeface="Times New Roman" panose="02020603050405020304" pitchFamily="18" charset="0"/>
                <a:cs typeface="Times New Roman" panose="02020603050405020304" pitchFamily="18" charset="0"/>
              </a:rPr>
              <a:t>Χαραυγή</a:t>
            </a:r>
            <a:r>
              <a:rPr lang="el-GR" sz="1000" dirty="0">
                <a:latin typeface="Times New Roman" panose="02020603050405020304" pitchFamily="18" charset="0"/>
                <a:cs typeface="Times New Roman" panose="02020603050405020304" pitchFamily="18" charset="0"/>
              </a:rPr>
              <a:t>, 25 Δεκεμβρίου 1963.</a:t>
            </a:r>
          </a:p>
        </p:txBody>
      </p:sp>
      <p:sp>
        <p:nvSpPr>
          <p:cNvPr id="6" name="Θέση υποσέλιδου 5">
            <a:extLst>
              <a:ext uri="{FF2B5EF4-FFF2-40B4-BE49-F238E27FC236}">
                <a16:creationId xmlns:a16="http://schemas.microsoft.com/office/drawing/2014/main" id="{8ABC526A-3F95-08CB-6748-5B107BD152CF}"/>
              </a:ext>
            </a:extLst>
          </p:cNvPr>
          <p:cNvSpPr>
            <a:spLocks noGrp="1"/>
          </p:cNvSpPr>
          <p:nvPr>
            <p:ph type="ftr" sz="quarter" idx="11"/>
          </p:nvPr>
        </p:nvSpPr>
        <p:spPr>
          <a:xfrm>
            <a:off x="207432" y="5851797"/>
            <a:ext cx="11573933" cy="972417"/>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 Εφημερίδα </a:t>
            </a:r>
            <a:r>
              <a:rPr lang="el-GR" sz="1000" i="1" dirty="0">
                <a:solidFill>
                  <a:schemeClr val="tx1"/>
                </a:solidFill>
                <a:latin typeface="Times New Roman" panose="02020603050405020304" pitchFamily="18" charset="0"/>
                <a:cs typeface="Times New Roman" panose="02020603050405020304" pitchFamily="18" charset="0"/>
              </a:rPr>
              <a:t>Η ΜΑΧΗ</a:t>
            </a:r>
            <a:r>
              <a:rPr lang="el-GR" sz="1000" dirty="0">
                <a:solidFill>
                  <a:schemeClr val="tx1"/>
                </a:solidFill>
                <a:latin typeface="Times New Roman" panose="02020603050405020304" pitchFamily="18" charset="0"/>
                <a:cs typeface="Times New Roman" panose="02020603050405020304" pitchFamily="18" charset="0"/>
              </a:rPr>
              <a:t>,  «ΒΡΟΜΕΡΑ ΕΠΙΘΕΣΙΣ Τ ΟΥ ΤΟΥΡΚΙΚΟΥ «ΡΑΔΙΟΦΩΝΟΥ» ΚΑΤΑ ΤΟΥ ∆ΙΕΥΘΥΝΤΟΥ ΜΑΣ», 15 Ιανουαρίου 1964.</a:t>
            </a:r>
          </a:p>
          <a:p>
            <a:pPr algn="l"/>
            <a:r>
              <a:rPr lang="el-GR" sz="1000" dirty="0">
                <a:solidFill>
                  <a:schemeClr val="tx1"/>
                </a:solidFill>
                <a:latin typeface="Times New Roman" panose="02020603050405020304" pitchFamily="18" charset="0"/>
                <a:cs typeface="Times New Roman" panose="02020603050405020304" pitchFamily="18" charset="0"/>
              </a:rPr>
              <a:t>2. </a:t>
            </a:r>
            <a:r>
              <a:rPr lang="en-US" sz="1000" dirty="0" err="1">
                <a:solidFill>
                  <a:schemeClr val="tx1"/>
                </a:solidFill>
                <a:latin typeface="Times New Roman" panose="02020603050405020304" pitchFamily="18" charset="0"/>
                <a:cs typeface="Times New Roman" panose="02020603050405020304" pitchFamily="18" charset="0"/>
              </a:rPr>
              <a:t>SerterVehbi</a:t>
            </a:r>
            <a:r>
              <a:rPr lang="en-US" sz="1000" dirty="0">
                <a:solidFill>
                  <a:schemeClr val="tx1"/>
                </a:solidFill>
                <a:latin typeface="Times New Roman" panose="02020603050405020304" pitchFamily="18" charset="0"/>
                <a:cs typeface="Times New Roman" panose="02020603050405020304" pitchFamily="18" charset="0"/>
              </a:rPr>
              <a:t> Zeki, </a:t>
            </a:r>
            <a:r>
              <a:rPr lang="en-US" sz="1000" i="1" dirty="0" err="1">
                <a:solidFill>
                  <a:schemeClr val="tx1"/>
                </a:solidFill>
                <a:latin typeface="Times New Roman" panose="02020603050405020304" pitchFamily="18" charset="0"/>
                <a:cs typeface="Times New Roman" panose="02020603050405020304" pitchFamily="18" charset="0"/>
              </a:rPr>
              <a:t>Kıbrıs</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tarihi</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orta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dereceli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okullar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için</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Λευκωσία </a:t>
            </a:r>
            <a:r>
              <a:rPr lang="en-US" sz="1000" dirty="0">
                <a:solidFill>
                  <a:schemeClr val="tx1"/>
                </a:solidFill>
                <a:latin typeface="Times New Roman" panose="02020603050405020304" pitchFamily="18" charset="0"/>
                <a:cs typeface="Times New Roman" panose="02020603050405020304" pitchFamily="18" charset="0"/>
              </a:rPr>
              <a:t>1970</a:t>
            </a:r>
            <a:r>
              <a:rPr lang="el-GR" sz="1000" dirty="0">
                <a:solidFill>
                  <a:schemeClr val="tx1"/>
                </a:solidFill>
                <a:latin typeface="Times New Roman" panose="02020603050405020304" pitchFamily="18" charset="0"/>
                <a:cs typeface="Times New Roman" panose="02020603050405020304" pitchFamily="18" charset="0"/>
              </a:rPr>
              <a:t>, σελ. 135.  [Η Ιστορία της  Κύπρου  για το γυμνάσιο ]</a:t>
            </a:r>
          </a:p>
          <a:p>
            <a:pPr algn="l"/>
            <a:r>
              <a:rPr lang="el-GR" sz="1000" dirty="0">
                <a:solidFill>
                  <a:schemeClr val="tx1"/>
                </a:solidFill>
                <a:latin typeface="Times New Roman" panose="02020603050405020304" pitchFamily="18" charset="0"/>
                <a:cs typeface="Times New Roman" panose="02020603050405020304" pitchFamily="18" charset="0"/>
              </a:rPr>
              <a:t>3. </a:t>
            </a:r>
            <a:r>
              <a:rPr lang="el-GR" sz="1000" dirty="0" err="1">
                <a:solidFill>
                  <a:schemeClr val="tx1"/>
                </a:solidFill>
                <a:latin typeface="Times New Roman" panose="02020603050405020304" pitchFamily="18" charset="0"/>
                <a:cs typeface="Times New Roman" panose="02020603050405020304" pitchFamily="18" charset="0"/>
              </a:rPr>
              <a:t>Ulvi</a:t>
            </a:r>
            <a:r>
              <a:rPr lang="tr-TR" sz="1000" dirty="0">
                <a:solidFill>
                  <a:schemeClr val="tx1"/>
                </a:solidFill>
                <a:latin typeface="Times New Roman" panose="02020603050405020304" pitchFamily="18" charset="0"/>
                <a:cs typeface="Times New Roman" panose="02020603050405020304" pitchFamily="18" charset="0"/>
              </a:rPr>
              <a:t> Keser, </a:t>
            </a:r>
            <a:r>
              <a:rPr lang="el-GR" sz="1000" i="1" dirty="0">
                <a:solidFill>
                  <a:schemeClr val="tx1"/>
                </a:solidFill>
                <a:latin typeface="Times New Roman" panose="02020603050405020304" pitchFamily="18" charset="0"/>
                <a:cs typeface="Times New Roman" panose="02020603050405020304" pitchFamily="18" charset="0"/>
              </a:rPr>
              <a:t>KIZILAY BELGELERİ IŞIĞINDA KIBRIS 1963-1974</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 Kızılay,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 2010</a:t>
            </a:r>
            <a:r>
              <a:rPr lang="el-GR" sz="1000" dirty="0">
                <a:solidFill>
                  <a:schemeClr val="tx1"/>
                </a:solidFill>
                <a:latin typeface="Times New Roman" panose="02020603050405020304" pitchFamily="18" charset="0"/>
                <a:cs typeface="Times New Roman" panose="02020603050405020304" pitchFamily="18" charset="0"/>
              </a:rPr>
              <a:t>, σελ. 91.[Κύπρος  1963-1974 μέσα  από τα έγραφα της  Ερυθράς Ημισελήνου]            </a:t>
            </a:r>
          </a:p>
          <a:p>
            <a:pPr algn="l"/>
            <a:r>
              <a:rPr lang="el-GR" sz="1000" dirty="0">
                <a:solidFill>
                  <a:schemeClr val="tx1"/>
                </a:solidFill>
                <a:latin typeface="Times New Roman" panose="02020603050405020304" pitchFamily="18" charset="0"/>
                <a:cs typeface="Times New Roman" panose="02020603050405020304" pitchFamily="18" charset="0"/>
              </a:rPr>
              <a:t>4. Ουρανία Κοκκίνου &amp; Νέαρχος Νεάρχου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Άπαντα Αρχιεπισκόπου Κύπρου Μακαρίου Γ', </a:t>
            </a:r>
            <a:r>
              <a:rPr lang="el-GR" sz="1000" dirty="0">
                <a:solidFill>
                  <a:schemeClr val="tx1"/>
                </a:solidFill>
                <a:latin typeface="Times New Roman" panose="02020603050405020304" pitchFamily="18" charset="0"/>
                <a:cs typeface="Times New Roman" panose="02020603050405020304" pitchFamily="18" charset="0"/>
              </a:rPr>
              <a:t>τ. </a:t>
            </a:r>
            <a:r>
              <a:rPr lang="el-GR" sz="1000" dirty="0" err="1">
                <a:solidFill>
                  <a:schemeClr val="tx1"/>
                </a:solidFill>
                <a:latin typeface="Times New Roman" panose="02020603050405020304" pitchFamily="18" charset="0"/>
                <a:cs typeface="Times New Roman" panose="02020603050405020304" pitchFamily="18" charset="0"/>
              </a:rPr>
              <a:t>Στ</a:t>
            </a:r>
            <a:r>
              <a:rPr lang="el-GR" sz="1000" dirty="0">
                <a:solidFill>
                  <a:schemeClr val="tx1"/>
                </a:solidFill>
                <a:latin typeface="Times New Roman" panose="02020603050405020304" pitchFamily="18" charset="0"/>
                <a:cs typeface="Times New Roman" panose="02020603050405020304" pitchFamily="18" charset="0"/>
              </a:rPr>
              <a:t>΄, Ιανουάριος 1963-4 Μαρτίου 1964, Ίδρυμα Αρχιεπισκόπου Μακαρίου Γ', Λευκωσία 1996, σελ. 481.</a:t>
            </a:r>
          </a:p>
          <a:p>
            <a:pPr algn="l"/>
            <a:r>
              <a:rPr lang="el-GR" sz="1000" dirty="0">
                <a:solidFill>
                  <a:schemeClr val="tx1"/>
                </a:solidFill>
                <a:latin typeface="Times New Roman" panose="02020603050405020304" pitchFamily="18" charset="0"/>
                <a:cs typeface="Times New Roman" panose="02020603050405020304" pitchFamily="18" charset="0"/>
              </a:rPr>
              <a:t>5.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«Ο ΤΟΥΡΚΙΚΟΣ ΜΥΘΟΣ ΠΕΡΙ ΓΕΝΟΚΤΟΝΙΑΣ», 29 Δεκεμβρίου 1963.</a:t>
            </a:r>
          </a:p>
        </p:txBody>
      </p:sp>
      <p:pic>
        <p:nvPicPr>
          <p:cNvPr id="4" name="Εικόνα 3">
            <a:extLst>
              <a:ext uri="{FF2B5EF4-FFF2-40B4-BE49-F238E27FC236}">
                <a16:creationId xmlns:a16="http://schemas.microsoft.com/office/drawing/2014/main" id="{03AEBA82-CEF7-CF0C-886E-96463BE0A338}"/>
              </a:ext>
            </a:extLst>
          </p:cNvPr>
          <p:cNvPicPr>
            <a:picLocks noChangeAspect="1"/>
          </p:cNvPicPr>
          <p:nvPr/>
        </p:nvPicPr>
        <p:blipFill>
          <a:blip r:embed="rId3">
            <a:extLst>
              <a:ext uri="{28A0092B-C50C-407E-A947-70E740481C1C}">
                <a14:useLocalDpi xmlns:a14="http://schemas.microsoft.com/office/drawing/2010/main" val="0"/>
              </a:ext>
            </a:extLst>
          </a:blip>
          <a:srcRect l="53333" t="14762" r="9286" b="51476"/>
          <a:stretch>
            <a:fillRect/>
          </a:stretch>
        </p:blipFill>
        <p:spPr>
          <a:xfrm>
            <a:off x="10657113" y="1200768"/>
            <a:ext cx="1410758" cy="27076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3ABBB7B6-B35F-B315-DD22-E6F1D31B8CC2}"/>
              </a:ext>
            </a:extLst>
          </p:cNvPr>
          <p:cNvSpPr txBox="1"/>
          <p:nvPr/>
        </p:nvSpPr>
        <p:spPr>
          <a:xfrm>
            <a:off x="10304991" y="5147564"/>
            <a:ext cx="1820939" cy="1015663"/>
          </a:xfrm>
          <a:prstGeom prst="rect">
            <a:avLst/>
          </a:prstGeom>
          <a:solidFill>
            <a:schemeClr val="bg1"/>
          </a:solidFill>
        </p:spPr>
        <p:txBody>
          <a:bodyPr wrap="square">
            <a:spAutoFit/>
          </a:bodyPr>
          <a:lstStyle/>
          <a:p>
            <a:r>
              <a:rPr lang="tr-TR" sz="1000" dirty="0">
                <a:latin typeface="Times New Roman" panose="02020603050405020304" pitchFamily="18" charset="0"/>
                <a:cs typeface="Times New Roman" panose="02020603050405020304" pitchFamily="18" charset="0"/>
              </a:rPr>
              <a:t>İsmail Tansu, </a:t>
            </a:r>
            <a:r>
              <a:rPr lang="el-GR" sz="1000" i="1" dirty="0" err="1">
                <a:latin typeface="Times New Roman" panose="02020603050405020304" pitchFamily="18" charset="0"/>
                <a:cs typeface="Times New Roman" panose="02020603050405020304" pitchFamily="18" charset="0"/>
              </a:rPr>
              <a:t>Aslında</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hiç</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kimse</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uyumuyordu</a:t>
            </a:r>
            <a:r>
              <a:rPr lang="tr-TR" sz="1000" i="1" dirty="0">
                <a:latin typeface="Times New Roman" panose="02020603050405020304" pitchFamily="18" charset="0"/>
                <a:cs typeface="Times New Roman" panose="02020603050405020304" pitchFamily="18" charset="0"/>
              </a:rPr>
              <a:t> : Y</a:t>
            </a:r>
            <a:r>
              <a:rPr lang="el-GR" sz="1000" i="1" dirty="0" err="1">
                <a:latin typeface="Times New Roman" panose="02020603050405020304" pitchFamily="18" charset="0"/>
                <a:cs typeface="Times New Roman" panose="02020603050405020304" pitchFamily="18" charset="0"/>
              </a:rPr>
              <a:t>eraltında</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silahlı</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bir</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gizli</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örgüt</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hem</a:t>
            </a:r>
            <a:r>
              <a:rPr lang="el-GR" sz="1000" i="1" dirty="0">
                <a:latin typeface="Times New Roman" panose="02020603050405020304" pitchFamily="18" charset="0"/>
                <a:cs typeface="Times New Roman" panose="02020603050405020304" pitchFamily="18" charset="0"/>
              </a:rPr>
              <a:t> de </a:t>
            </a:r>
            <a:r>
              <a:rPr lang="el-GR" sz="1000" i="1" dirty="0" err="1">
                <a:latin typeface="Times New Roman" panose="02020603050405020304" pitchFamily="18" charset="0"/>
                <a:cs typeface="Times New Roman" panose="02020603050405020304" pitchFamily="18" charset="0"/>
              </a:rPr>
              <a:t>devlet</a:t>
            </a:r>
            <a:r>
              <a:rPr lang="el-GR" sz="1000" i="1" dirty="0">
                <a:latin typeface="Times New Roman" panose="02020603050405020304" pitchFamily="18" charset="0"/>
                <a:cs typeface="Times New Roman" panose="02020603050405020304" pitchFamily="18" charset="0"/>
              </a:rPr>
              <a:t> </a:t>
            </a:r>
            <a:r>
              <a:rPr lang="el-GR" sz="1000" i="1" dirty="0" err="1">
                <a:latin typeface="Times New Roman" panose="02020603050405020304" pitchFamily="18" charset="0"/>
                <a:cs typeface="Times New Roman" panose="02020603050405020304" pitchFamily="18" charset="0"/>
              </a:rPr>
              <a:t>eliyle</a:t>
            </a:r>
            <a:r>
              <a:rPr lang="el-GR" sz="1000" i="1" dirty="0">
                <a:latin typeface="Times New Roman" panose="02020603050405020304" pitchFamily="18" charset="0"/>
                <a:cs typeface="Times New Roman" panose="02020603050405020304" pitchFamily="18" charset="0"/>
              </a:rPr>
              <a:t>... TMT</a:t>
            </a:r>
            <a:r>
              <a:rPr lang="tr-TR" sz="1000" i="1" dirty="0">
                <a:latin typeface="Times New Roman" panose="02020603050405020304" pitchFamily="18" charset="0"/>
                <a:cs typeface="Times New Roman" panose="02020603050405020304" pitchFamily="18" charset="0"/>
              </a:rPr>
              <a:t>,</a:t>
            </a:r>
            <a:r>
              <a:rPr lang="tr-TR"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MİNPA MATBAACILIK,  Άγκυρα</a:t>
            </a:r>
            <a:r>
              <a:rPr lang="tr-TR" sz="1000" dirty="0">
                <a:latin typeface="Times New Roman" panose="02020603050405020304" pitchFamily="18" charset="0"/>
                <a:cs typeface="Times New Roman" panose="02020603050405020304" pitchFamily="18" charset="0"/>
              </a:rPr>
              <a:t>,</a:t>
            </a:r>
            <a:r>
              <a:rPr lang="tr-TR" sz="1000" i="1" dirty="0">
                <a:latin typeface="Times New Roman" panose="02020603050405020304" pitchFamily="18" charset="0"/>
                <a:cs typeface="Times New Roman" panose="02020603050405020304" pitchFamily="18" charset="0"/>
              </a:rPr>
              <a:t> </a:t>
            </a:r>
            <a:r>
              <a:rPr lang="tr-TR" sz="1000" dirty="0">
                <a:latin typeface="Times New Roman" panose="02020603050405020304" pitchFamily="18" charset="0"/>
                <a:cs typeface="Times New Roman" panose="02020603050405020304" pitchFamily="18" charset="0"/>
              </a:rPr>
              <a:t> </a:t>
            </a:r>
            <a:r>
              <a:rPr lang="el-GR" sz="1000" dirty="0">
                <a:latin typeface="Times New Roman" panose="02020603050405020304" pitchFamily="18" charset="0"/>
                <a:cs typeface="Times New Roman" panose="02020603050405020304" pitchFamily="18" charset="0"/>
              </a:rPr>
              <a:t>σελ. 107</a:t>
            </a:r>
            <a:endParaRPr lang="el-GR" sz="1000" dirty="0"/>
          </a:p>
        </p:txBody>
      </p:sp>
      <p:sp>
        <p:nvSpPr>
          <p:cNvPr id="8" name="Ορθογώνιο: Στρογγύλεμα γωνιών 7">
            <a:extLst>
              <a:ext uri="{FF2B5EF4-FFF2-40B4-BE49-F238E27FC236}">
                <a16:creationId xmlns:a16="http://schemas.microsoft.com/office/drawing/2014/main" id="{E9186457-4E5C-3D36-63FF-E53F42EBB7D9}"/>
              </a:ext>
            </a:extLst>
          </p:cNvPr>
          <p:cNvSpPr/>
          <p:nvPr/>
        </p:nvSpPr>
        <p:spPr>
          <a:xfrm>
            <a:off x="10584692" y="4278086"/>
            <a:ext cx="1541238" cy="676355"/>
          </a:xfrm>
          <a:prstGeom prst="roundRect">
            <a:avLst/>
          </a:prstGeom>
          <a:ln w="57150"/>
        </p:spPr>
        <p:style>
          <a:lnRef idx="2">
            <a:schemeClr val="dk1"/>
          </a:lnRef>
          <a:fillRef idx="1">
            <a:schemeClr val="lt1"/>
          </a:fillRef>
          <a:effectRef idx="0">
            <a:schemeClr val="dk1"/>
          </a:effectRef>
          <a:fontRef idx="minor">
            <a:schemeClr val="dk1"/>
          </a:fontRef>
        </p:style>
        <p:txBody>
          <a:bodyPr rtlCol="0" anchor="ctr"/>
          <a:lstStyle/>
          <a:p>
            <a:pPr algn="ctr"/>
            <a:endParaRPr lang="el-GR" sz="1200" dirty="0"/>
          </a:p>
          <a:p>
            <a:pPr algn="ctr"/>
            <a:r>
              <a:rPr lang="el-GR" sz="1000" dirty="0"/>
              <a:t>Κέντρο Εκπαίδευσης Θηλέων</a:t>
            </a:r>
          </a:p>
          <a:p>
            <a:pPr algn="ctr"/>
            <a:r>
              <a:rPr lang="el-GR" sz="1000" dirty="0"/>
              <a:t>Άγκυρα</a:t>
            </a:r>
          </a:p>
          <a:p>
            <a:pPr algn="ctr"/>
            <a:r>
              <a:rPr lang="el-GR" sz="1000" dirty="0"/>
              <a:t>1959 </a:t>
            </a:r>
          </a:p>
          <a:p>
            <a:pPr algn="ctr"/>
            <a:r>
              <a:rPr lang="el-GR" sz="1000" dirty="0"/>
              <a:t> </a:t>
            </a:r>
          </a:p>
        </p:txBody>
      </p:sp>
    </p:spTree>
    <p:extLst>
      <p:ext uri="{BB962C8B-B14F-4D97-AF65-F5344CB8AC3E}">
        <p14:creationId xmlns:p14="http://schemas.microsoft.com/office/powerpoint/2010/main" val="2379934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B04B3-AA9F-C6CC-D651-C6E5EDEBE663}"/>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239CAEFB-B9EC-3575-4C9C-982959791B16}"/>
              </a:ext>
            </a:extLst>
          </p:cNvPr>
          <p:cNvSpPr/>
          <p:nvPr/>
        </p:nvSpPr>
        <p:spPr>
          <a:xfrm>
            <a:off x="145748" y="136525"/>
            <a:ext cx="11573933" cy="592667"/>
          </a:xfrm>
          <a:prstGeom prst="roundRect">
            <a:avLst/>
          </a:prstGeom>
          <a:solidFill>
            <a:schemeClr val="accent6">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 </a:t>
            </a:r>
            <a:r>
              <a:rPr lang="el-GR" b="1" dirty="0"/>
              <a:t>Εισαγωγή</a:t>
            </a:r>
          </a:p>
        </p:txBody>
      </p:sp>
      <p:sp>
        <p:nvSpPr>
          <p:cNvPr id="6" name="TextBox 5">
            <a:extLst>
              <a:ext uri="{FF2B5EF4-FFF2-40B4-BE49-F238E27FC236}">
                <a16:creationId xmlns:a16="http://schemas.microsoft.com/office/drawing/2014/main" id="{6C5C73BA-BDE7-D6CB-8B52-118FDA216B94}"/>
              </a:ext>
            </a:extLst>
          </p:cNvPr>
          <p:cNvSpPr txBox="1"/>
          <p:nvPr/>
        </p:nvSpPr>
        <p:spPr>
          <a:xfrm>
            <a:off x="145748" y="939730"/>
            <a:ext cx="11573933" cy="4524315"/>
          </a:xfrm>
          <a:prstGeom prst="rect">
            <a:avLst/>
          </a:prstGeom>
          <a:noFill/>
        </p:spPr>
        <p:txBody>
          <a:bodyPr wrap="square">
            <a:spAutoFit/>
          </a:bodyPr>
          <a:lstStyle/>
          <a:p>
            <a:pPr algn="just"/>
            <a:r>
              <a:rPr lang="el-GR" b="1"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Θεωρητικό πλαίσιο  : </a:t>
            </a:r>
          </a:p>
          <a:p>
            <a:pPr algn="just"/>
            <a:endParaRPr lang="el-GR" b="1"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endParaRPr>
          </a:p>
          <a:p>
            <a:pPr algn="just"/>
            <a:r>
              <a:rPr lang="el-GR" dirty="0">
                <a:effectLst/>
                <a:latin typeface="Times New Roman" panose="02020603050405020304" pitchFamily="18" charset="0"/>
                <a:ea typeface="Aptos" panose="020B0004020202020204" pitchFamily="34" charset="0"/>
                <a:cs typeface="Times New Roman" panose="02020603050405020304" pitchFamily="18" charset="0"/>
              </a:rPr>
              <a:t>Η μελέτη  πτυχών   της  περιόδου   1955-1964  δύναται  να  αναδείξει  μύθους,    «κοινές αλήθειες»,  τις οποίες  η κάθε  κοινότητα  της Κύπρου συγκροτεί  για να  νομιμοποιήσει  το  δικό της  αφήγημα  και για  να ενισχύσει το δικό της πλαίσιο προτάσεων για τη λύση του Κυπριακού Προβλήματος.</a:t>
            </a:r>
            <a:r>
              <a:rPr lang="en-US" dirty="0">
                <a:effectLst/>
                <a:latin typeface="Times New Roman" panose="02020603050405020304" pitchFamily="18" charset="0"/>
                <a:ea typeface="Aptos" panose="020B0004020202020204" pitchFamily="34" charset="0"/>
                <a:cs typeface="Times New Roman" panose="02020603050405020304" pitchFamily="18" charset="0"/>
              </a:rPr>
              <a:t> </a:t>
            </a:r>
            <a:r>
              <a:rPr lang="el-GR" dirty="0">
                <a:effectLst/>
                <a:latin typeface="Times New Roman" panose="02020603050405020304" pitchFamily="18" charset="0"/>
                <a:ea typeface="Aptos" panose="020B0004020202020204" pitchFamily="34" charset="0"/>
                <a:cs typeface="Times New Roman" panose="02020603050405020304" pitchFamily="18" charset="0"/>
              </a:rPr>
              <a:t> Με τη μνήμη  να λειτουργεί ως  μηχανισμό διαχείρισης  του παρελθόντος, τα  θύματα  της </a:t>
            </a:r>
            <a:r>
              <a:rPr lang="el-GR" dirty="0" err="1">
                <a:effectLst/>
                <a:latin typeface="Times New Roman" panose="02020603050405020304" pitchFamily="18" charset="0"/>
                <a:ea typeface="Aptos" panose="020B0004020202020204" pitchFamily="34" charset="0"/>
                <a:cs typeface="Times New Roman" panose="02020603050405020304" pitchFamily="18" charset="0"/>
              </a:rPr>
              <a:t>εθνοτικής</a:t>
            </a:r>
            <a:r>
              <a:rPr lang="el-GR" dirty="0">
                <a:effectLst/>
                <a:latin typeface="Times New Roman" panose="02020603050405020304" pitchFamily="18" charset="0"/>
                <a:ea typeface="Aptos" panose="020B0004020202020204" pitchFamily="34" charset="0"/>
                <a:cs typeface="Times New Roman" panose="02020603050405020304" pitchFamily="18" charset="0"/>
              </a:rPr>
              <a:t> βίας, οι βιαιοπραγίες, το  φαινόμενο της  προσφυγιάς και των αγνοουμένων επιστρατεύονται από  τη  μία  ή την  άλλη κοινότητα  για να  καταδείξουν τη βαρβαρότητα  και την αδιαλλαξία  που διέπει τον Άλλο.</a:t>
            </a:r>
            <a:endParaRPr lang="en-US" dirty="0">
              <a:effectLst/>
              <a:latin typeface="Times New Roman" panose="02020603050405020304" pitchFamily="18" charset="0"/>
              <a:ea typeface="Aptos" panose="020B0004020202020204" pitchFamily="34" charset="0"/>
              <a:cs typeface="Times New Roman" panose="02020603050405020304" pitchFamily="18" charset="0"/>
            </a:endParaRPr>
          </a:p>
          <a:p>
            <a:pPr algn="just"/>
            <a:r>
              <a:rPr lang="el-GR" dirty="0">
                <a:latin typeface="Times New Roman" panose="02020603050405020304" pitchFamily="18" charset="0"/>
                <a:cs typeface="Times New Roman" panose="02020603050405020304" pitchFamily="18" charset="0"/>
              </a:rPr>
              <a:t>Βασικό ζητούμενο αυτής της εισήγησης   είναι  η αποτύπωση  ρεπερτορίων λόγου/αφηγημάτων για την περίοδο 1955-1964. Πρωτογενές υλικό θα αναδείξει ρεπερτόρια λόγου/</a:t>
            </a:r>
            <a:r>
              <a:rPr lang="en-US" dirty="0" err="1">
                <a:latin typeface="Times New Roman" panose="02020603050405020304" pitchFamily="18" charset="0"/>
                <a:cs typeface="Times New Roman" panose="02020603050405020304" pitchFamily="18" charset="0"/>
              </a:rPr>
              <a:t>i</a:t>
            </a:r>
            <a:r>
              <a:rPr lang="en-GB" dirty="0" err="1">
                <a:latin typeface="Times New Roman" panose="02020603050405020304" pitchFamily="18" charset="0"/>
                <a:cs typeface="Times New Roman" panose="02020603050405020304" pitchFamily="18" charset="0"/>
              </a:rPr>
              <a:t>nterpretative</a:t>
            </a:r>
            <a:r>
              <a:rPr lang="en-GB" dirty="0">
                <a:latin typeface="Times New Roman" panose="02020603050405020304" pitchFamily="18" charset="0"/>
                <a:cs typeface="Times New Roman" panose="02020603050405020304" pitchFamily="18" charset="0"/>
              </a:rPr>
              <a:t> repertoires</a:t>
            </a:r>
            <a:r>
              <a:rPr lang="el-GR" dirty="0">
                <a:latin typeface="Times New Roman" panose="02020603050405020304" pitchFamily="18" charset="0"/>
                <a:cs typeface="Times New Roman" panose="02020603050405020304" pitchFamily="18" charset="0"/>
              </a:rPr>
              <a:t> της κρατούσας ελληνοκυπριακής  και τουρκοκυπριακής  ιστοριογραφικής προσέγγισης. Η  παρούσα  εισήγηση  στηριζόμενη στον κοινωνικό  </a:t>
            </a:r>
            <a:r>
              <a:rPr lang="el-GR" dirty="0" err="1">
                <a:latin typeface="Times New Roman" panose="02020603050405020304" pitchFamily="18" charset="0"/>
                <a:cs typeface="Times New Roman" panose="02020603050405020304" pitchFamily="18" charset="0"/>
              </a:rPr>
              <a:t>κονστρουξιονισμό</a:t>
            </a:r>
            <a:r>
              <a:rPr lang="el-GR" dirty="0">
                <a:latin typeface="Times New Roman" panose="02020603050405020304" pitchFamily="18" charset="0"/>
                <a:cs typeface="Times New Roman" panose="02020603050405020304" pitchFamily="18" charset="0"/>
              </a:rPr>
              <a:t> θα αναδείξει ρεπερτόρια λόγου που επιτρέπουν την κατασκευή διαφορετικών εκδοχών της πραγματικότητας, θα </a:t>
            </a:r>
            <a:r>
              <a:rPr lang="el-GR" dirty="0" err="1">
                <a:latin typeface="Times New Roman" panose="02020603050405020304" pitchFamily="18" charset="0"/>
                <a:cs typeface="Times New Roman" panose="02020603050405020304" pitchFamily="18" charset="0"/>
              </a:rPr>
              <a:t>αποδομήσει</a:t>
            </a:r>
            <a:r>
              <a:rPr lang="el-GR" dirty="0">
                <a:latin typeface="Times New Roman" panose="02020603050405020304" pitchFamily="18" charset="0"/>
                <a:cs typeface="Times New Roman" panose="02020603050405020304" pitchFamily="18" charset="0"/>
              </a:rPr>
              <a:t> γνώσεις και  παραστάσεις  για  την Ε.Ο.Κ.Α., την Τ.Μ.Τ., την </a:t>
            </a:r>
            <a:r>
              <a:rPr lang="el-GR" dirty="0" err="1">
                <a:latin typeface="Times New Roman" panose="02020603050405020304" pitchFamily="18" charset="0"/>
                <a:cs typeface="Times New Roman" panose="02020603050405020304" pitchFamily="18" charset="0"/>
              </a:rPr>
              <a:t>Ομορφίτα</a:t>
            </a:r>
            <a:r>
              <a:rPr lang="el-GR" dirty="0">
                <a:latin typeface="Times New Roman" panose="02020603050405020304" pitchFamily="18" charset="0"/>
                <a:cs typeface="Times New Roman" panose="02020603050405020304" pitchFamily="18" charset="0"/>
              </a:rPr>
              <a:t> και  την περίοδο  1963-1964. Η  σύγκρουση  ανάμεσα  σε διαφορετικές  γνωστικές  προτάσεις  δύναται να αποτυπώσει  πώς η εξουσία και  η ιδεολογία  συνυφαίνονται  στενά  με την έννοια  του λόγου και  πώς  τα σημαίνοντα  «Ε.Ο.Κ.Α.» «Τ.Μ.Τ.» «</a:t>
            </a:r>
            <a:r>
              <a:rPr lang="el-GR" dirty="0" err="1">
                <a:latin typeface="Times New Roman" panose="02020603050405020304" pitchFamily="18" charset="0"/>
                <a:cs typeface="Times New Roman" panose="02020603050405020304" pitchFamily="18" charset="0"/>
              </a:rPr>
              <a:t>Ομορφίτα</a:t>
            </a:r>
            <a:r>
              <a:rPr lang="el-GR" dirty="0">
                <a:latin typeface="Times New Roman" panose="02020603050405020304" pitchFamily="18" charset="0"/>
                <a:cs typeface="Times New Roman" panose="02020603050405020304" pitchFamily="18" charset="0"/>
              </a:rPr>
              <a:t>» αποτελούν προϊόντα του λόγου.¹ </a:t>
            </a:r>
          </a:p>
        </p:txBody>
      </p:sp>
      <p:sp>
        <p:nvSpPr>
          <p:cNvPr id="8" name="Θέση υποσέλιδου 7">
            <a:extLst>
              <a:ext uri="{FF2B5EF4-FFF2-40B4-BE49-F238E27FC236}">
                <a16:creationId xmlns:a16="http://schemas.microsoft.com/office/drawing/2014/main" id="{90CC7089-5834-F693-EE39-B063CDD9576C}"/>
              </a:ext>
            </a:extLst>
          </p:cNvPr>
          <p:cNvSpPr>
            <a:spLocks noGrp="1"/>
          </p:cNvSpPr>
          <p:nvPr>
            <p:ph type="ftr" sz="quarter" idx="11"/>
          </p:nvPr>
        </p:nvSpPr>
        <p:spPr>
          <a:xfrm>
            <a:off x="232833" y="5663066"/>
            <a:ext cx="11573933" cy="875846"/>
          </a:xfrm>
        </p:spPr>
        <p:txBody>
          <a:bodyPr/>
          <a:lstStyle/>
          <a:p>
            <a:pPr algn="l"/>
            <a:r>
              <a:rPr lang="el-GR" baseline="30000" dirty="0">
                <a:solidFill>
                  <a:schemeClr val="tx1"/>
                </a:solidFill>
                <a:latin typeface="Times New Roman" panose="02020603050405020304" pitchFamily="18" charset="0"/>
                <a:cs typeface="Times New Roman" panose="02020603050405020304" pitchFamily="18" charset="0"/>
              </a:rPr>
              <a:t> </a:t>
            </a:r>
          </a:p>
          <a:p>
            <a:pPr algn="l"/>
            <a:r>
              <a:rPr lang="el-GR" sz="1000" dirty="0">
                <a:solidFill>
                  <a:schemeClr val="tx1"/>
                </a:solidFill>
                <a:latin typeface="Times New Roman" panose="02020603050405020304" pitchFamily="18" charset="0"/>
                <a:cs typeface="Times New Roman" panose="02020603050405020304" pitchFamily="18" charset="0"/>
              </a:rPr>
              <a:t>1. </a:t>
            </a:r>
            <a:r>
              <a:rPr lang="en-US" sz="1000" dirty="0">
                <a:solidFill>
                  <a:schemeClr val="tx1"/>
                </a:solidFill>
                <a:latin typeface="Times New Roman" panose="02020603050405020304" pitchFamily="18" charset="0"/>
                <a:cs typeface="Times New Roman" panose="02020603050405020304" pitchFamily="18" charset="0"/>
              </a:rPr>
              <a:t>Marianne W. Jorgensen  &amp;  Louise </a:t>
            </a:r>
            <a:r>
              <a:rPr lang="en-GB" sz="1000" dirty="0">
                <a:solidFill>
                  <a:schemeClr val="tx1"/>
                </a:solidFill>
                <a:latin typeface="Times New Roman" panose="02020603050405020304" pitchFamily="18" charset="0"/>
                <a:cs typeface="Times New Roman" panose="02020603050405020304" pitchFamily="18" charset="0"/>
              </a:rPr>
              <a:t>J</a:t>
            </a:r>
            <a:r>
              <a:rPr lang="en-US" sz="1000" dirty="0">
                <a:solidFill>
                  <a:schemeClr val="tx1"/>
                </a:solidFill>
                <a:latin typeface="Times New Roman" panose="02020603050405020304" pitchFamily="18" charset="0"/>
                <a:cs typeface="Times New Roman" panose="02020603050405020304" pitchFamily="18" charset="0"/>
              </a:rPr>
              <a:t>. Phillips, </a:t>
            </a:r>
            <a:r>
              <a:rPr lang="en-US" sz="1000" i="1" dirty="0">
                <a:solidFill>
                  <a:schemeClr val="tx1"/>
                </a:solidFill>
                <a:latin typeface="Times New Roman" panose="02020603050405020304" pitchFamily="18" charset="0"/>
                <a:cs typeface="Times New Roman" panose="02020603050405020304" pitchFamily="18" charset="0"/>
              </a:rPr>
              <a:t>Discourse Analysis as Theory and Method</a:t>
            </a:r>
            <a:r>
              <a:rPr lang="en-US" sz="1000" dirty="0">
                <a:solidFill>
                  <a:schemeClr val="tx1"/>
                </a:solidFill>
                <a:latin typeface="Times New Roman" panose="02020603050405020304" pitchFamily="18" charset="0"/>
                <a:cs typeface="Times New Roman" panose="02020603050405020304" pitchFamily="18" charset="0"/>
              </a:rPr>
              <a:t>, SAGE Publications, </a:t>
            </a:r>
            <a:r>
              <a:rPr lang="el-GR" sz="1000" dirty="0">
                <a:solidFill>
                  <a:schemeClr val="tx1"/>
                </a:solidFill>
                <a:latin typeface="Times New Roman" panose="02020603050405020304" pitchFamily="18" charset="0"/>
                <a:cs typeface="Times New Roman" panose="02020603050405020304" pitchFamily="18" charset="0"/>
              </a:rPr>
              <a:t>Λονδίνο</a:t>
            </a:r>
            <a:r>
              <a:rPr lang="en-US" sz="1000" dirty="0">
                <a:solidFill>
                  <a:schemeClr val="tx1"/>
                </a:solidFill>
                <a:latin typeface="Times New Roman" panose="02020603050405020304" pitchFamily="18" charset="0"/>
                <a:cs typeface="Times New Roman" panose="02020603050405020304" pitchFamily="18" charset="0"/>
              </a:rPr>
              <a:t> 2002, </a:t>
            </a:r>
            <a:r>
              <a:rPr lang="el-GR" sz="1000" dirty="0">
                <a:solidFill>
                  <a:schemeClr val="tx1"/>
                </a:solidFill>
                <a:latin typeface="Times New Roman" panose="02020603050405020304" pitchFamily="18" charset="0"/>
                <a:cs typeface="Times New Roman" panose="02020603050405020304" pitchFamily="18" charset="0"/>
              </a:rPr>
              <a:t>σ</a:t>
            </a:r>
            <a:r>
              <a:rPr lang="en-US" sz="1000" dirty="0">
                <a:solidFill>
                  <a:schemeClr val="tx1"/>
                </a:solidFill>
                <a:latin typeface="Times New Roman" panose="02020603050405020304" pitchFamily="18" charset="0"/>
                <a:cs typeface="Times New Roman" panose="02020603050405020304" pitchFamily="18" charset="0"/>
              </a:rPr>
              <a:t>. 5, 106-107.</a:t>
            </a:r>
          </a:p>
          <a:p>
            <a:pPr algn="l"/>
            <a:r>
              <a:rPr lang="el-GR" sz="1000" dirty="0">
                <a:solidFill>
                  <a:schemeClr val="tx1"/>
                </a:solidFill>
                <a:latin typeface="Times New Roman" panose="02020603050405020304" pitchFamily="18" charset="0"/>
                <a:cs typeface="Times New Roman" panose="02020603050405020304" pitchFamily="18" charset="0"/>
              </a:rPr>
              <a:t>Ρίκα </a:t>
            </a:r>
            <a:r>
              <a:rPr lang="el-GR" sz="1000" dirty="0" err="1">
                <a:solidFill>
                  <a:schemeClr val="tx1"/>
                </a:solidFill>
                <a:latin typeface="Times New Roman" panose="02020603050405020304" pitchFamily="18" charset="0"/>
                <a:cs typeface="Times New Roman" panose="02020603050405020304" pitchFamily="18" charset="0"/>
              </a:rPr>
              <a:t>Μπενβενίστε</a:t>
            </a:r>
            <a:r>
              <a:rPr lang="el-GR" sz="1000" dirty="0">
                <a:solidFill>
                  <a:schemeClr val="tx1"/>
                </a:solidFill>
                <a:latin typeface="Times New Roman" panose="02020603050405020304" pitchFamily="18" charset="0"/>
                <a:cs typeface="Times New Roman" panose="02020603050405020304" pitchFamily="18" charset="0"/>
              </a:rPr>
              <a:t>, «Ταξιδιωτική αφήγηση, μνήμη και εξουσία : Εβραίοι ταξιδιώτες  τον Μεσαίωνα», στο Ρίκα </a:t>
            </a:r>
            <a:r>
              <a:rPr lang="el-GR" sz="1000" dirty="0" err="1">
                <a:solidFill>
                  <a:schemeClr val="tx1"/>
                </a:solidFill>
                <a:latin typeface="Times New Roman" panose="02020603050405020304" pitchFamily="18" charset="0"/>
                <a:cs typeface="Times New Roman" panose="02020603050405020304" pitchFamily="18" charset="0"/>
              </a:rPr>
              <a:t>Μπενβενίστε</a:t>
            </a:r>
            <a:r>
              <a:rPr lang="el-GR" sz="1000" dirty="0">
                <a:solidFill>
                  <a:schemeClr val="tx1"/>
                </a:solidFill>
                <a:latin typeface="Times New Roman" panose="02020603050405020304" pitchFamily="18" charset="0"/>
                <a:cs typeface="Times New Roman" panose="02020603050405020304" pitchFamily="18" charset="0"/>
              </a:rPr>
              <a:t> &amp;  Θεόδωρος </a:t>
            </a:r>
            <a:r>
              <a:rPr lang="el-GR" sz="1000" dirty="0" err="1">
                <a:solidFill>
                  <a:schemeClr val="tx1"/>
                </a:solidFill>
                <a:latin typeface="Times New Roman" panose="02020603050405020304" pitchFamily="18" charset="0"/>
                <a:cs typeface="Times New Roman" panose="02020603050405020304" pitchFamily="18" charset="0"/>
              </a:rPr>
              <a:t>Παραδέλλης</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Διαδρομές και τόποι της μνήμης : ιστορικές και ανθρωπολογικές προσεγγίσεις</a:t>
            </a:r>
            <a:r>
              <a:rPr lang="el-GR" sz="1000" dirty="0">
                <a:solidFill>
                  <a:schemeClr val="tx1"/>
                </a:solidFill>
                <a:latin typeface="Times New Roman" panose="02020603050405020304" pitchFamily="18" charset="0"/>
                <a:cs typeface="Times New Roman" panose="02020603050405020304" pitchFamily="18" charset="0"/>
              </a:rPr>
              <a:t>, Πανεπιστήμιο Αιγαίου, Αθήνα 1999, σελ. 127.    </a:t>
            </a:r>
          </a:p>
          <a:p>
            <a:pPr algn="l"/>
            <a:r>
              <a:rPr lang="el-GR" sz="1000" dirty="0">
                <a:solidFill>
                  <a:schemeClr val="tx1"/>
                </a:solidFill>
                <a:latin typeface="Times New Roman" panose="02020603050405020304" pitchFamily="18" charset="0"/>
                <a:cs typeface="Times New Roman" panose="02020603050405020304" pitchFamily="18" charset="0"/>
              </a:rPr>
              <a:t>Κύρκος Δοξιάδης, </a:t>
            </a:r>
            <a:r>
              <a:rPr lang="el-GR" sz="1000" i="1" dirty="0">
                <a:solidFill>
                  <a:schemeClr val="tx1"/>
                </a:solidFill>
                <a:latin typeface="Times New Roman" panose="02020603050405020304" pitchFamily="18" charset="0"/>
                <a:cs typeface="Times New Roman" panose="02020603050405020304" pitchFamily="18" charset="0"/>
              </a:rPr>
              <a:t>Ανάλυση λόγου: </a:t>
            </a:r>
            <a:r>
              <a:rPr lang="el-GR" sz="1000" i="1" dirty="0" err="1">
                <a:solidFill>
                  <a:schemeClr val="tx1"/>
                </a:solidFill>
                <a:latin typeface="Times New Roman" panose="02020603050405020304" pitchFamily="18" charset="0"/>
                <a:cs typeface="Times New Roman" panose="02020603050405020304" pitchFamily="18" charset="0"/>
              </a:rPr>
              <a:t>κοινωνικο</a:t>
            </a:r>
            <a:r>
              <a:rPr lang="el-GR" sz="1000" i="1" dirty="0">
                <a:solidFill>
                  <a:schemeClr val="tx1"/>
                </a:solidFill>
                <a:latin typeface="Times New Roman" panose="02020603050405020304" pitchFamily="18" charset="0"/>
                <a:cs typeface="Times New Roman" panose="02020603050405020304" pitchFamily="18" charset="0"/>
              </a:rPr>
              <a:t>-φιλοσοφική θεμελίωση</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Πλέθρον</a:t>
            </a:r>
            <a:r>
              <a:rPr lang="el-GR" sz="1000" dirty="0">
                <a:solidFill>
                  <a:schemeClr val="tx1"/>
                </a:solidFill>
                <a:latin typeface="Times New Roman" panose="02020603050405020304" pitchFamily="18" charset="0"/>
                <a:cs typeface="Times New Roman" panose="02020603050405020304" pitchFamily="18" charset="0"/>
              </a:rPr>
              <a:t>, Αθήνα 2008, σελ. 20.</a:t>
            </a:r>
          </a:p>
        </p:txBody>
      </p:sp>
      <p:sp>
        <p:nvSpPr>
          <p:cNvPr id="9" name="Θέση αριθμού διαφάνειας 8">
            <a:extLst>
              <a:ext uri="{FF2B5EF4-FFF2-40B4-BE49-F238E27FC236}">
                <a16:creationId xmlns:a16="http://schemas.microsoft.com/office/drawing/2014/main" id="{47F13D25-8B65-E4E9-B995-45F8A16862E6}"/>
              </a:ext>
            </a:extLst>
          </p:cNvPr>
          <p:cNvSpPr>
            <a:spLocks noGrp="1"/>
          </p:cNvSpPr>
          <p:nvPr>
            <p:ph type="sldNum" sz="quarter" idx="12"/>
          </p:nvPr>
        </p:nvSpPr>
        <p:spPr/>
        <p:txBody>
          <a:bodyPr/>
          <a:lstStyle/>
          <a:p>
            <a:fld id="{1B8CE1AA-CF21-4938-812F-0237CDF6332C}" type="slidenum">
              <a:rPr lang="el-GR" smtClean="0"/>
              <a:t>3</a:t>
            </a:fld>
            <a:endParaRPr lang="el-GR"/>
          </a:p>
        </p:txBody>
      </p:sp>
    </p:spTree>
    <p:extLst>
      <p:ext uri="{BB962C8B-B14F-4D97-AF65-F5344CB8AC3E}">
        <p14:creationId xmlns:p14="http://schemas.microsoft.com/office/powerpoint/2010/main" val="14834787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DF4E5-1732-58C1-EDFB-F1D6B6536848}"/>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F384387B-E3C9-2A78-0DC8-C76413C5B85E}"/>
              </a:ext>
            </a:extLst>
          </p:cNvPr>
          <p:cNvSpPr/>
          <p:nvPr/>
        </p:nvSpPr>
        <p:spPr>
          <a:xfrm>
            <a:off x="179009" y="136525"/>
            <a:ext cx="11573933" cy="592667"/>
          </a:xfrm>
          <a:prstGeom prst="roundRect">
            <a:avLst/>
          </a:prstGeom>
          <a:solidFill>
            <a:schemeClr val="tx2">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V. </a:t>
            </a:r>
            <a:r>
              <a:rPr lang="el-GR" b="1" dirty="0"/>
              <a:t>Βιβλιογραφία</a:t>
            </a:r>
          </a:p>
        </p:txBody>
      </p:sp>
      <p:sp>
        <p:nvSpPr>
          <p:cNvPr id="4" name="TextBox 3">
            <a:extLst>
              <a:ext uri="{FF2B5EF4-FFF2-40B4-BE49-F238E27FC236}">
                <a16:creationId xmlns:a16="http://schemas.microsoft.com/office/drawing/2014/main" id="{ED97E250-C967-23D8-F6A9-A331225B0E3A}"/>
              </a:ext>
            </a:extLst>
          </p:cNvPr>
          <p:cNvSpPr txBox="1"/>
          <p:nvPr/>
        </p:nvSpPr>
        <p:spPr>
          <a:xfrm>
            <a:off x="179615" y="906601"/>
            <a:ext cx="7821385" cy="5632311"/>
          </a:xfrm>
          <a:prstGeom prst="rect">
            <a:avLst/>
          </a:prstGeom>
          <a:noFill/>
        </p:spPr>
        <p:txBody>
          <a:bodyPr wrap="square">
            <a:spAutoFit/>
          </a:bodyPr>
          <a:lstStyle/>
          <a:p>
            <a:r>
              <a:rPr lang="el-GR" sz="900" b="1" dirty="0">
                <a:solidFill>
                  <a:srgbClr val="FF0000"/>
                </a:solidFill>
                <a:latin typeface="Times New Roman" panose="02020603050405020304" pitchFamily="18" charset="0"/>
                <a:cs typeface="Times New Roman" panose="02020603050405020304" pitchFamily="18" charset="0"/>
              </a:rPr>
              <a:t>Πρωτογενείς  πηγές  : </a:t>
            </a:r>
          </a:p>
          <a:p>
            <a:endParaRPr lang="el-GR" sz="900" b="1" dirty="0">
              <a:solidFill>
                <a:srgbClr val="FF0000"/>
              </a:solidFill>
              <a:latin typeface="Times New Roman" panose="02020603050405020304" pitchFamily="18" charset="0"/>
              <a:cs typeface="Times New Roman" panose="02020603050405020304" pitchFamily="18" charset="0"/>
            </a:endParaRPr>
          </a:p>
          <a:p>
            <a:pPr lvl="0" eaLnBrk="0" fontAlgn="base" hangingPunct="0">
              <a:spcBef>
                <a:spcPct val="0"/>
              </a:spcBef>
              <a:spcAft>
                <a:spcPct val="0"/>
              </a:spcAft>
            </a:pPr>
            <a:r>
              <a:rPr lang="el-GR" altLang="el-GR" sz="900" b="1" dirty="0">
                <a:latin typeface="Times New Roman" panose="02020603050405020304" pitchFamily="18" charset="0"/>
                <a:cs typeface="Times New Roman" panose="02020603050405020304" pitchFamily="18" charset="0"/>
              </a:rPr>
              <a:t>Ελληνοκυπριακές  εφημερίδες  : Δεκέμβριος 1963-Ιούνιος 1964 </a:t>
            </a:r>
          </a:p>
          <a:p>
            <a:pPr lvl="0" eaLnBrk="0" fontAlgn="base" hangingPunct="0">
              <a:spcBef>
                <a:spcPct val="0"/>
              </a:spcBef>
              <a:spcAft>
                <a:spcPct val="0"/>
              </a:spcAft>
            </a:pPr>
            <a:r>
              <a:rPr lang="el-GR" altLang="el-GR" sz="900" b="1" i="1" dirty="0">
                <a:latin typeface="Times New Roman" panose="02020603050405020304" pitchFamily="18" charset="0"/>
                <a:cs typeface="Times New Roman" panose="02020603050405020304" pitchFamily="18" charset="0"/>
              </a:rPr>
              <a:t>Αλήθεια</a:t>
            </a:r>
          </a:p>
          <a:p>
            <a:pPr lvl="0" eaLnBrk="0" fontAlgn="base" hangingPunct="0">
              <a:spcBef>
                <a:spcPct val="0"/>
              </a:spcBef>
              <a:spcAft>
                <a:spcPct val="0"/>
              </a:spcAft>
            </a:pPr>
            <a:r>
              <a:rPr lang="el-GR" altLang="el-GR" sz="900" b="1" i="1" dirty="0">
                <a:latin typeface="Times New Roman" panose="02020603050405020304" pitchFamily="18" charset="0"/>
                <a:cs typeface="Times New Roman" panose="02020603050405020304" pitchFamily="18" charset="0"/>
              </a:rPr>
              <a:t>Ελευθερία</a:t>
            </a:r>
            <a:r>
              <a:rPr lang="el-GR" altLang="el-GR" sz="900" b="1" dirty="0">
                <a:latin typeface="Times New Roman" panose="02020603050405020304" pitchFamily="18" charset="0"/>
                <a:cs typeface="Times New Roman" panose="02020603050405020304" pitchFamily="18" charset="0"/>
              </a:rPr>
              <a:t> </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Ο Φιλελεύθερος</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Η Μάχη</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Η Τελευταία Ώρα </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Κύπρος</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Χαραυγή</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Εθνική</a:t>
            </a:r>
          </a:p>
          <a:p>
            <a:pPr lvl="0" eaLnBrk="0" fontAlgn="base" hangingPunct="0">
              <a:spcBef>
                <a:spcPct val="0"/>
              </a:spcBef>
              <a:spcAft>
                <a:spcPct val="0"/>
              </a:spcAft>
            </a:pPr>
            <a:r>
              <a:rPr lang="el-GR" altLang="el-GR" sz="900" b="1" i="1" dirty="0">
                <a:solidFill>
                  <a:srgbClr val="0A0A0A"/>
                </a:solidFill>
                <a:latin typeface="Times New Roman" panose="02020603050405020304" pitchFamily="18" charset="0"/>
                <a:cs typeface="Times New Roman" panose="02020603050405020304" pitchFamily="18" charset="0"/>
              </a:rPr>
              <a:t>Ο Αγών</a:t>
            </a:r>
          </a:p>
          <a:p>
            <a:pPr eaLnBrk="0" fontAlgn="base" hangingPunct="0">
              <a:spcBef>
                <a:spcPct val="0"/>
              </a:spcBef>
              <a:spcAft>
                <a:spcPct val="0"/>
              </a:spcAft>
            </a:pPr>
            <a:r>
              <a:rPr lang="el-GR" altLang="el-GR" sz="900" b="1" dirty="0">
                <a:solidFill>
                  <a:srgbClr val="0A0A0A"/>
                </a:solidFill>
                <a:latin typeface="Times New Roman" panose="02020603050405020304" pitchFamily="18" charset="0"/>
                <a:cs typeface="Times New Roman" panose="02020603050405020304" pitchFamily="18" charset="0"/>
              </a:rPr>
              <a:t>Τουρκοκυπριακές εφημερίδες  : </a:t>
            </a:r>
            <a:r>
              <a:rPr lang="el-GR" altLang="el-GR" sz="900" b="1" dirty="0">
                <a:latin typeface="Times New Roman" panose="02020603050405020304" pitchFamily="18" charset="0"/>
                <a:cs typeface="Times New Roman" panose="02020603050405020304" pitchFamily="18" charset="0"/>
              </a:rPr>
              <a:t>Δεκέμβριος 1963-Ιούνιος 1964 </a:t>
            </a:r>
          </a:p>
          <a:p>
            <a:pPr lvl="0" eaLnBrk="0" fontAlgn="base" hangingPunct="0">
              <a:spcBef>
                <a:spcPct val="0"/>
              </a:spcBef>
              <a:spcAft>
                <a:spcPct val="0"/>
              </a:spcAft>
            </a:pPr>
            <a:r>
              <a:rPr lang="el-GR" altLang="el-GR" sz="900" b="1" i="1" dirty="0" err="1">
                <a:solidFill>
                  <a:srgbClr val="0A0A0A"/>
                </a:solidFill>
                <a:latin typeface="Times New Roman" panose="02020603050405020304" pitchFamily="18" charset="0"/>
                <a:cs typeface="Times New Roman" panose="02020603050405020304" pitchFamily="18" charset="0"/>
              </a:rPr>
              <a:t>Bozkurt</a:t>
            </a:r>
            <a:r>
              <a:rPr lang="el-GR" altLang="el-GR" sz="900" b="1" dirty="0">
                <a:solidFill>
                  <a:srgbClr val="0A0A0A"/>
                </a:solidFill>
                <a:latin typeface="Times New Roman" panose="02020603050405020304" pitchFamily="18" charset="0"/>
                <a:cs typeface="Times New Roman" panose="02020603050405020304" pitchFamily="18" charset="0"/>
              </a:rPr>
              <a:t> </a:t>
            </a:r>
            <a:endParaRPr lang="el-GR" sz="900" b="1" dirty="0">
              <a:solidFill>
                <a:srgbClr val="FF0000"/>
              </a:solidFill>
              <a:latin typeface="Times New Roman" panose="02020603050405020304" pitchFamily="18" charset="0"/>
              <a:cs typeface="Times New Roman" panose="02020603050405020304" pitchFamily="18" charset="0"/>
            </a:endParaRPr>
          </a:p>
          <a:p>
            <a:r>
              <a:rPr lang="el-GR" sz="900" kern="100" dirty="0">
                <a:latin typeface="Times New Roman" panose="02020603050405020304" pitchFamily="18" charset="0"/>
                <a:ea typeface="Calibri" panose="020F0502020204030204" pitchFamily="34" charset="0"/>
                <a:cs typeface="Times New Roman" panose="02020603050405020304" pitchFamily="18" charset="0"/>
              </a:rPr>
              <a:t>Περιοδικού  </a:t>
            </a:r>
            <a:r>
              <a:rPr lang="tr-TR" sz="900" i="1" kern="100" dirty="0">
                <a:latin typeface="Times New Roman" panose="02020603050405020304" pitchFamily="18" charset="0"/>
                <a:ea typeface="Calibri" panose="020F0502020204030204" pitchFamily="34" charset="0"/>
                <a:cs typeface="Times New Roman" panose="02020603050405020304" pitchFamily="18" charset="0"/>
              </a:rPr>
              <a:t>Güvenlik Kuvvetleri, </a:t>
            </a:r>
            <a:r>
              <a:rPr lang="tr-TR" sz="900" kern="100" dirty="0">
                <a:latin typeface="Times New Roman" panose="02020603050405020304" pitchFamily="18" charset="0"/>
                <a:ea typeface="Calibri" panose="020F0502020204030204" pitchFamily="34" charset="0"/>
                <a:cs typeface="Times New Roman" panose="02020603050405020304" pitchFamily="18" charset="0"/>
              </a:rPr>
              <a:t> </a:t>
            </a:r>
            <a:r>
              <a:rPr lang="el-GR" sz="900" kern="100" dirty="0">
                <a:latin typeface="Times New Roman" panose="02020603050405020304" pitchFamily="18" charset="0"/>
                <a:ea typeface="Calibri" panose="020F0502020204030204" pitchFamily="34" charset="0"/>
                <a:cs typeface="Times New Roman" panose="02020603050405020304" pitchFamily="18" charset="0"/>
              </a:rPr>
              <a:t>τεύχος  53, Δεκέμβριος  2002. [Ένοπλες  Δυνάμεις]</a:t>
            </a:r>
          </a:p>
          <a:p>
            <a:r>
              <a:rPr lang="el-GR" sz="900" dirty="0">
                <a:latin typeface="Times New Roman" panose="02020603050405020304" pitchFamily="18" charset="0"/>
                <a:cs typeface="Times New Roman" panose="02020603050405020304" pitchFamily="18" charset="0"/>
              </a:rPr>
              <a:t>Περιοδικό </a:t>
            </a:r>
            <a:r>
              <a:rPr lang="tr-TR" sz="900" i="1" dirty="0">
                <a:latin typeface="Times New Roman" panose="02020603050405020304" pitchFamily="18" charset="0"/>
                <a:cs typeface="Times New Roman" panose="02020603050405020304" pitchFamily="18" charset="0"/>
              </a:rPr>
              <a:t>Küçük Kaymaklı Türk Spor Kulübü  1951-1985</a:t>
            </a:r>
            <a:r>
              <a:rPr lang="tr-TR" sz="900" dirty="0">
                <a:latin typeface="Times New Roman" panose="02020603050405020304" pitchFamily="18" charset="0"/>
                <a:cs typeface="Times New Roman" panose="02020603050405020304" pitchFamily="18" charset="0"/>
              </a:rPr>
              <a:t>, </a:t>
            </a:r>
            <a:r>
              <a:rPr lang="el-GR" sz="900" dirty="0">
                <a:latin typeface="Times New Roman" panose="02020603050405020304" pitchFamily="18" charset="0"/>
                <a:cs typeface="Times New Roman" panose="02020603050405020304" pitchFamily="18" charset="0"/>
              </a:rPr>
              <a:t>Μάιος</a:t>
            </a:r>
            <a:r>
              <a:rPr lang="tr-TR" sz="900" dirty="0">
                <a:latin typeface="Times New Roman" panose="02020603050405020304" pitchFamily="18" charset="0"/>
                <a:cs typeface="Times New Roman" panose="02020603050405020304" pitchFamily="18" charset="0"/>
              </a:rPr>
              <a:t> 1985</a:t>
            </a:r>
            <a:r>
              <a:rPr lang="el-GR" sz="900" dirty="0">
                <a:latin typeface="Times New Roman" panose="02020603050405020304" pitchFamily="18" charset="0"/>
                <a:cs typeface="Times New Roman" panose="02020603050405020304" pitchFamily="18" charset="0"/>
              </a:rPr>
              <a:t>.</a:t>
            </a:r>
          </a:p>
          <a:p>
            <a:endParaRPr lang="el-GR" sz="900" dirty="0">
              <a:latin typeface="Times New Roman" panose="02020603050405020304" pitchFamily="18" charset="0"/>
              <a:ea typeface="Aptos" panose="020B0004020202020204" pitchFamily="34" charset="0"/>
              <a:cs typeface="Times New Roman" panose="02020603050405020304" pitchFamily="18" charset="0"/>
            </a:endParaRPr>
          </a:p>
          <a:p>
            <a:r>
              <a:rPr lang="tr-TR" sz="900" dirty="0">
                <a:latin typeface="Times New Roman" panose="02020603050405020304" pitchFamily="18" charset="0"/>
                <a:ea typeface="Aptos" panose="020B0004020202020204" pitchFamily="34" charset="0"/>
                <a:cs typeface="Times New Roman" panose="02020603050405020304" pitchFamily="18" charset="0"/>
              </a:rPr>
              <a:t>Keser</a:t>
            </a:r>
            <a:r>
              <a:rPr lang="el-GR" sz="900" dirty="0">
                <a:latin typeface="Times New Roman" panose="02020603050405020304" pitchFamily="18" charset="0"/>
                <a:ea typeface="Aptos" panose="020B0004020202020204" pitchFamily="34" charset="0"/>
                <a:cs typeface="Times New Roman" panose="02020603050405020304" pitchFamily="18" charset="0"/>
              </a:rPr>
              <a:t> </a:t>
            </a:r>
            <a:r>
              <a:rPr lang="el-GR" sz="900" dirty="0" err="1">
                <a:latin typeface="Times New Roman" panose="02020603050405020304" pitchFamily="18" charset="0"/>
                <a:ea typeface="Aptos" panose="020B0004020202020204" pitchFamily="34" charset="0"/>
                <a:cs typeface="Times New Roman" panose="02020603050405020304" pitchFamily="18" charset="0"/>
              </a:rPr>
              <a:t>Ulvi</a:t>
            </a:r>
            <a:r>
              <a:rPr lang="tr-TR" sz="900" dirty="0">
                <a:latin typeface="Times New Roman" panose="02020603050405020304" pitchFamily="18" charset="0"/>
                <a:ea typeface="Aptos" panose="020B0004020202020204" pitchFamily="34" charset="0"/>
                <a:cs typeface="Times New Roman" panose="02020603050405020304" pitchFamily="18" charset="0"/>
              </a:rPr>
              <a:t>, </a:t>
            </a:r>
            <a:r>
              <a:rPr lang="el-GR" sz="900" i="1" dirty="0">
                <a:latin typeface="Times New Roman" panose="02020603050405020304" pitchFamily="18" charset="0"/>
                <a:ea typeface="Aptos" panose="020B0004020202020204" pitchFamily="34" charset="0"/>
                <a:cs typeface="Times New Roman" panose="02020603050405020304" pitchFamily="18" charset="0"/>
              </a:rPr>
              <a:t>KIZILAY BELGELERİ IŞIĞINDA KIBRIS 1963-1974</a:t>
            </a:r>
            <a:r>
              <a:rPr lang="tr-TR" sz="900" i="1" dirty="0">
                <a:latin typeface="Times New Roman" panose="02020603050405020304" pitchFamily="18" charset="0"/>
                <a:ea typeface="Aptos" panose="020B0004020202020204" pitchFamily="34" charset="0"/>
                <a:cs typeface="Times New Roman" panose="02020603050405020304" pitchFamily="18" charset="0"/>
              </a:rPr>
              <a:t>, </a:t>
            </a:r>
            <a:r>
              <a:rPr lang="tr-TR" sz="900" dirty="0">
                <a:latin typeface="Times New Roman" panose="02020603050405020304" pitchFamily="18" charset="0"/>
                <a:ea typeface="Aptos" panose="020B0004020202020204" pitchFamily="34" charset="0"/>
                <a:cs typeface="Times New Roman" panose="02020603050405020304" pitchFamily="18" charset="0"/>
              </a:rPr>
              <a:t>Türk Kızılay, </a:t>
            </a:r>
            <a:r>
              <a:rPr lang="el-GR" sz="900" dirty="0">
                <a:latin typeface="Times New Roman" panose="02020603050405020304" pitchFamily="18" charset="0"/>
                <a:ea typeface="Aptos" panose="020B0004020202020204" pitchFamily="34" charset="0"/>
                <a:cs typeface="Times New Roman" panose="02020603050405020304" pitchFamily="18" charset="0"/>
              </a:rPr>
              <a:t>Άγκυρα</a:t>
            </a:r>
            <a:r>
              <a:rPr lang="tr-TR" sz="900" dirty="0">
                <a:latin typeface="Times New Roman" panose="02020603050405020304" pitchFamily="18" charset="0"/>
                <a:ea typeface="Aptos" panose="020B0004020202020204" pitchFamily="34" charset="0"/>
                <a:cs typeface="Times New Roman" panose="02020603050405020304" pitchFamily="18" charset="0"/>
              </a:rPr>
              <a:t> 2010</a:t>
            </a:r>
            <a:r>
              <a:rPr lang="el-GR" sz="900" dirty="0">
                <a:latin typeface="Times New Roman" panose="02020603050405020304" pitchFamily="18" charset="0"/>
                <a:ea typeface="Aptos" panose="020B0004020202020204" pitchFamily="34" charset="0"/>
                <a:cs typeface="Times New Roman" panose="02020603050405020304" pitchFamily="18" charset="0"/>
              </a:rPr>
              <a:t>.[Κύπρος  1963-1974 μέσα  από τα έγραφα της  Ερυθράς Ημισελήνου]</a:t>
            </a:r>
          </a:p>
          <a:p>
            <a:r>
              <a:rPr lang="en-US" sz="900" dirty="0" err="1">
                <a:latin typeface="Times New Roman" panose="02020603050405020304" pitchFamily="18" charset="0"/>
                <a:cs typeface="Times New Roman" panose="02020603050405020304" pitchFamily="18" charset="0"/>
              </a:rPr>
              <a:t>SerterVehbi</a:t>
            </a:r>
            <a:r>
              <a:rPr lang="en-US" sz="900" dirty="0">
                <a:latin typeface="Times New Roman" panose="02020603050405020304" pitchFamily="18" charset="0"/>
                <a:cs typeface="Times New Roman" panose="02020603050405020304" pitchFamily="18" charset="0"/>
              </a:rPr>
              <a:t> Zeki, </a:t>
            </a:r>
            <a:r>
              <a:rPr lang="en-US" sz="900" i="1" dirty="0" err="1">
                <a:latin typeface="Times New Roman" panose="02020603050405020304" pitchFamily="18" charset="0"/>
                <a:cs typeface="Times New Roman" panose="02020603050405020304" pitchFamily="18" charset="0"/>
              </a:rPr>
              <a:t>Kıbrıs</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tarihi</a:t>
            </a:r>
            <a:r>
              <a:rPr lang="en-US" sz="900" i="1" dirty="0">
                <a:latin typeface="Times New Roman" panose="02020603050405020304" pitchFamily="18" charset="0"/>
                <a:cs typeface="Times New Roman" panose="02020603050405020304" pitchFamily="18" charset="0"/>
              </a:rPr>
              <a:t> : </a:t>
            </a:r>
            <a:r>
              <a:rPr lang="en-US" sz="900" i="1" dirty="0" err="1">
                <a:latin typeface="Times New Roman" panose="02020603050405020304" pitchFamily="18" charset="0"/>
                <a:cs typeface="Times New Roman" panose="02020603050405020304" pitchFamily="18" charset="0"/>
              </a:rPr>
              <a:t>orta</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dereceli</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okullar</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için</a:t>
            </a:r>
            <a:r>
              <a:rPr lang="en-US" sz="900" dirty="0">
                <a:latin typeface="Times New Roman" panose="02020603050405020304" pitchFamily="18" charset="0"/>
                <a:cs typeface="Times New Roman" panose="02020603050405020304" pitchFamily="18" charset="0"/>
              </a:rPr>
              <a:t>, </a:t>
            </a:r>
            <a:r>
              <a:rPr lang="el-GR" sz="900" dirty="0">
                <a:latin typeface="Times New Roman" panose="02020603050405020304" pitchFamily="18" charset="0"/>
                <a:cs typeface="Times New Roman" panose="02020603050405020304" pitchFamily="18" charset="0"/>
              </a:rPr>
              <a:t>Λευκωσία </a:t>
            </a:r>
            <a:r>
              <a:rPr lang="en-US" sz="900" dirty="0">
                <a:latin typeface="Times New Roman" panose="02020603050405020304" pitchFamily="18" charset="0"/>
                <a:cs typeface="Times New Roman" panose="02020603050405020304" pitchFamily="18" charset="0"/>
              </a:rPr>
              <a:t>1970</a:t>
            </a:r>
            <a:r>
              <a:rPr lang="el-GR" sz="900" dirty="0">
                <a:latin typeface="Times New Roman" panose="02020603050405020304" pitchFamily="18" charset="0"/>
                <a:cs typeface="Times New Roman" panose="02020603050405020304" pitchFamily="18" charset="0"/>
              </a:rPr>
              <a:t>. [Η Ιστορία της  Κύπρου  για το γυμνάσιο ]</a:t>
            </a:r>
          </a:p>
          <a:p>
            <a:r>
              <a:rPr lang="tr-TR" sz="900" dirty="0">
                <a:latin typeface="Times New Roman" panose="02020603050405020304" pitchFamily="18" charset="0"/>
                <a:cs typeface="Times New Roman" panose="02020603050405020304" pitchFamily="18" charset="0"/>
              </a:rPr>
              <a:t>Tansu İsmail, </a:t>
            </a:r>
            <a:r>
              <a:rPr lang="en-US" sz="900" i="1" dirty="0">
                <a:latin typeface="Times New Roman" panose="02020603050405020304" pitchFamily="18" charset="0"/>
                <a:cs typeface="Times New Roman" panose="02020603050405020304" pitchFamily="18" charset="0"/>
              </a:rPr>
              <a:t>Asl</a:t>
            </a:r>
            <a:r>
              <a:rPr lang="el-GR" sz="900" i="1" dirty="0">
                <a:latin typeface="Times New Roman" panose="02020603050405020304" pitchFamily="18" charset="0"/>
                <a:cs typeface="Times New Roman" panose="02020603050405020304" pitchFamily="18" charset="0"/>
              </a:rPr>
              <a:t>ı</a:t>
            </a:r>
            <a:r>
              <a:rPr lang="en-US" sz="900" i="1" dirty="0" err="1">
                <a:latin typeface="Times New Roman" panose="02020603050405020304" pitchFamily="18" charset="0"/>
                <a:cs typeface="Times New Roman" panose="02020603050405020304" pitchFamily="18" charset="0"/>
              </a:rPr>
              <a:t>nda</a:t>
            </a:r>
            <a:r>
              <a:rPr lang="en-US" sz="900" i="1" dirty="0">
                <a:latin typeface="Times New Roman" panose="02020603050405020304" pitchFamily="18" charset="0"/>
                <a:cs typeface="Times New Roman" panose="02020603050405020304" pitchFamily="18" charset="0"/>
              </a:rPr>
              <a:t> hi</a:t>
            </a:r>
            <a:r>
              <a:rPr lang="el-GR" sz="900" i="1" dirty="0">
                <a:latin typeface="Times New Roman" panose="02020603050405020304" pitchFamily="18" charset="0"/>
                <a:cs typeface="Times New Roman" panose="02020603050405020304" pitchFamily="18" charset="0"/>
              </a:rPr>
              <a:t>ç </a:t>
            </a:r>
            <a:r>
              <a:rPr lang="en-US" sz="900" i="1" dirty="0" err="1">
                <a:latin typeface="Times New Roman" panose="02020603050405020304" pitchFamily="18" charset="0"/>
                <a:cs typeface="Times New Roman" panose="02020603050405020304" pitchFamily="18" charset="0"/>
              </a:rPr>
              <a:t>kimse</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uyumuyordu</a:t>
            </a:r>
            <a:r>
              <a:rPr lang="en-US" sz="900" i="1" dirty="0">
                <a:latin typeface="Times New Roman" panose="02020603050405020304" pitchFamily="18" charset="0"/>
                <a:cs typeface="Times New Roman" panose="02020603050405020304" pitchFamily="18" charset="0"/>
              </a:rPr>
              <a:t> </a:t>
            </a:r>
            <a:r>
              <a:rPr lang="el-GR" sz="900" i="1" dirty="0">
                <a:latin typeface="Times New Roman" panose="02020603050405020304" pitchFamily="18" charset="0"/>
                <a:cs typeface="Times New Roman" panose="02020603050405020304" pitchFamily="18" charset="0"/>
              </a:rPr>
              <a:t>: </a:t>
            </a:r>
            <a:r>
              <a:rPr lang="tr-TR" sz="900" i="1" dirty="0">
                <a:latin typeface="Times New Roman" panose="02020603050405020304" pitchFamily="18" charset="0"/>
                <a:cs typeface="Times New Roman" panose="02020603050405020304" pitchFamily="18" charset="0"/>
              </a:rPr>
              <a:t>Y</a:t>
            </a:r>
            <a:r>
              <a:rPr lang="en-US" sz="900" i="1" dirty="0" err="1">
                <a:latin typeface="Times New Roman" panose="02020603050405020304" pitchFamily="18" charset="0"/>
                <a:cs typeface="Times New Roman" panose="02020603050405020304" pitchFamily="18" charset="0"/>
              </a:rPr>
              <a:t>eralt</a:t>
            </a:r>
            <a:r>
              <a:rPr lang="el-GR" sz="900" i="1" dirty="0">
                <a:latin typeface="Times New Roman" panose="02020603050405020304" pitchFamily="18" charset="0"/>
                <a:cs typeface="Times New Roman" panose="02020603050405020304" pitchFamily="18" charset="0"/>
              </a:rPr>
              <a:t>ı</a:t>
            </a:r>
            <a:r>
              <a:rPr lang="en-US" sz="900" i="1" dirty="0" err="1">
                <a:latin typeface="Times New Roman" panose="02020603050405020304" pitchFamily="18" charset="0"/>
                <a:cs typeface="Times New Roman" panose="02020603050405020304" pitchFamily="18" charset="0"/>
              </a:rPr>
              <a:t>nda</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silahl</a:t>
            </a:r>
            <a:r>
              <a:rPr lang="el-GR" sz="900" i="1" dirty="0">
                <a:latin typeface="Times New Roman" panose="02020603050405020304" pitchFamily="18" charset="0"/>
                <a:cs typeface="Times New Roman" panose="02020603050405020304" pitchFamily="18" charset="0"/>
              </a:rPr>
              <a:t>ı </a:t>
            </a:r>
            <a:r>
              <a:rPr lang="en-US" sz="900" i="1" dirty="0" err="1">
                <a:latin typeface="Times New Roman" panose="02020603050405020304" pitchFamily="18" charset="0"/>
                <a:cs typeface="Times New Roman" panose="02020603050405020304" pitchFamily="18" charset="0"/>
              </a:rPr>
              <a:t>bir</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gizli</a:t>
            </a:r>
            <a:r>
              <a:rPr lang="el-GR" sz="900" i="1" dirty="0">
                <a:latin typeface="Times New Roman" panose="02020603050405020304" pitchFamily="18" charset="0"/>
                <a:cs typeface="Times New Roman" panose="02020603050405020304" pitchFamily="18" charset="0"/>
              </a:rPr>
              <a:t> ö</a:t>
            </a:r>
            <a:r>
              <a:rPr lang="en-US" sz="900" i="1" dirty="0" err="1">
                <a:latin typeface="Times New Roman" panose="02020603050405020304" pitchFamily="18" charset="0"/>
                <a:cs typeface="Times New Roman" panose="02020603050405020304" pitchFamily="18" charset="0"/>
              </a:rPr>
              <a:t>rg</a:t>
            </a:r>
            <a:r>
              <a:rPr lang="el-GR" sz="900" i="1" dirty="0">
                <a:latin typeface="Times New Roman" panose="02020603050405020304" pitchFamily="18" charset="0"/>
                <a:cs typeface="Times New Roman" panose="02020603050405020304" pitchFamily="18" charset="0"/>
              </a:rPr>
              <a:t>ü</a:t>
            </a:r>
            <a:r>
              <a:rPr lang="en-US" sz="900" i="1" dirty="0">
                <a:latin typeface="Times New Roman" panose="02020603050405020304" pitchFamily="18" charset="0"/>
                <a:cs typeface="Times New Roman" panose="02020603050405020304" pitchFamily="18" charset="0"/>
              </a:rPr>
              <a:t>t</a:t>
            </a:r>
            <a:r>
              <a:rPr lang="el-GR" sz="900" i="1" dirty="0">
                <a:latin typeface="Times New Roman" panose="02020603050405020304" pitchFamily="18" charset="0"/>
                <a:cs typeface="Times New Roman" panose="02020603050405020304" pitchFamily="18" charset="0"/>
              </a:rPr>
              <a:t>, </a:t>
            </a:r>
            <a:r>
              <a:rPr lang="en-US" sz="900" i="1" dirty="0">
                <a:latin typeface="Times New Roman" panose="02020603050405020304" pitchFamily="18" charset="0"/>
                <a:cs typeface="Times New Roman" panose="02020603050405020304" pitchFamily="18" charset="0"/>
              </a:rPr>
              <a:t>hem de </a:t>
            </a:r>
            <a:r>
              <a:rPr lang="en-US" sz="900" i="1" dirty="0" err="1">
                <a:latin typeface="Times New Roman" panose="02020603050405020304" pitchFamily="18" charset="0"/>
                <a:cs typeface="Times New Roman" panose="02020603050405020304" pitchFamily="18" charset="0"/>
              </a:rPr>
              <a:t>devlet</a:t>
            </a:r>
            <a:r>
              <a:rPr lang="en-US" sz="900" i="1" dirty="0">
                <a:latin typeface="Times New Roman" panose="02020603050405020304" pitchFamily="18" charset="0"/>
                <a:cs typeface="Times New Roman" panose="02020603050405020304" pitchFamily="18" charset="0"/>
              </a:rPr>
              <a:t> </a:t>
            </a:r>
            <a:r>
              <a:rPr lang="en-US" sz="900" i="1" dirty="0" err="1">
                <a:latin typeface="Times New Roman" panose="02020603050405020304" pitchFamily="18" charset="0"/>
                <a:cs typeface="Times New Roman" panose="02020603050405020304" pitchFamily="18" charset="0"/>
              </a:rPr>
              <a:t>eliyle</a:t>
            </a:r>
            <a:r>
              <a:rPr lang="el-GR" sz="900" i="1" dirty="0">
                <a:latin typeface="Times New Roman" panose="02020603050405020304" pitchFamily="18" charset="0"/>
                <a:cs typeface="Times New Roman" panose="02020603050405020304" pitchFamily="18" charset="0"/>
              </a:rPr>
              <a:t>...</a:t>
            </a:r>
            <a:r>
              <a:rPr lang="en-US" sz="900" i="1" dirty="0">
                <a:latin typeface="Times New Roman" panose="02020603050405020304" pitchFamily="18" charset="0"/>
                <a:cs typeface="Times New Roman" panose="02020603050405020304" pitchFamily="18" charset="0"/>
              </a:rPr>
              <a:t> TMT</a:t>
            </a:r>
            <a:r>
              <a:rPr lang="tr-TR" sz="900" i="1" dirty="0">
                <a:latin typeface="Times New Roman" panose="02020603050405020304" pitchFamily="18" charset="0"/>
                <a:cs typeface="Times New Roman" panose="02020603050405020304" pitchFamily="18" charset="0"/>
              </a:rPr>
              <a:t>,</a:t>
            </a:r>
            <a:r>
              <a:rPr lang="tr-TR" sz="900" dirty="0">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rPr>
              <a:t>MİNPA MATBAACILIK, </a:t>
            </a:r>
            <a:r>
              <a:rPr lang="el-GR" sz="900" dirty="0">
                <a:latin typeface="Times New Roman" panose="02020603050405020304" pitchFamily="18" charset="0"/>
                <a:cs typeface="Times New Roman" panose="02020603050405020304" pitchFamily="18" charset="0"/>
              </a:rPr>
              <a:t>Άγκυρα</a:t>
            </a:r>
            <a:r>
              <a:rPr lang="tr-TR" sz="900" dirty="0">
                <a:latin typeface="Times New Roman" panose="02020603050405020304" pitchFamily="18" charset="0"/>
                <a:cs typeface="Times New Roman" panose="02020603050405020304" pitchFamily="18" charset="0"/>
              </a:rPr>
              <a:t>. </a:t>
            </a:r>
            <a:r>
              <a:rPr lang="el-GR" sz="900" dirty="0">
                <a:latin typeface="Times New Roman" panose="02020603050405020304" pitchFamily="18" charset="0"/>
                <a:cs typeface="Times New Roman" panose="02020603050405020304" pitchFamily="18" charset="0"/>
              </a:rPr>
              <a:t> [Στην πραγματικότητα κανείς δεν κοιμόταν: Μια ένοπλη  μυστική οργάνωση  με τις ευλογίες του κράτους]</a:t>
            </a:r>
            <a:endParaRPr lang="tr-TR" sz="900" dirty="0">
              <a:latin typeface="Times New Roman" panose="02020603050405020304" pitchFamily="18" charset="0"/>
              <a:ea typeface="Aptos" panose="020B0004020202020204" pitchFamily="34" charset="0"/>
              <a:cs typeface="Times New Roman" panose="02020603050405020304" pitchFamily="18" charset="0"/>
            </a:endParaRPr>
          </a:p>
          <a:p>
            <a:endParaRPr lang="el-GR" sz="900" dirty="0">
              <a:latin typeface="Times New Roman" panose="02020603050405020304" pitchFamily="18" charset="0"/>
              <a:cs typeface="Times New Roman" panose="02020603050405020304" pitchFamily="18" charset="0"/>
            </a:endParaRPr>
          </a:p>
          <a:p>
            <a:r>
              <a:rPr lang="el-GR" sz="900" b="1" dirty="0">
                <a:solidFill>
                  <a:srgbClr val="FF0000"/>
                </a:solidFill>
                <a:latin typeface="Times New Roman" panose="02020603050405020304" pitchFamily="18" charset="0"/>
                <a:cs typeface="Times New Roman" panose="02020603050405020304" pitchFamily="18" charset="0"/>
              </a:rPr>
              <a:t>Δευτερογενείς πηγές  :</a:t>
            </a:r>
          </a:p>
          <a:p>
            <a:endParaRPr lang="el-GR" sz="900" b="1" dirty="0">
              <a:solidFill>
                <a:srgbClr val="FF0000"/>
              </a:solidFill>
              <a:latin typeface="Times New Roman" panose="02020603050405020304" pitchFamily="18" charset="0"/>
              <a:cs typeface="Times New Roman" panose="02020603050405020304" pitchFamily="18" charset="0"/>
            </a:endParaRPr>
          </a:p>
          <a:p>
            <a:r>
              <a:rPr lang="el-GR" sz="900" b="1" dirty="0">
                <a:latin typeface="Times New Roman" panose="02020603050405020304" pitchFamily="18" charset="0"/>
                <a:cs typeface="Times New Roman" panose="02020603050405020304" pitchFamily="18" charset="0"/>
              </a:rPr>
              <a:t>Ιστορικό πλαίσιο </a:t>
            </a:r>
          </a:p>
          <a:p>
            <a:r>
              <a:rPr lang="el-GR" sz="900" dirty="0" err="1">
                <a:latin typeface="Times New Roman" panose="02020603050405020304" pitchFamily="18" charset="0"/>
                <a:cs typeface="Times New Roman" panose="02020603050405020304" pitchFamily="18" charset="0"/>
              </a:rPr>
              <a:t>Δρουσιώτης</a:t>
            </a:r>
            <a:r>
              <a:rPr lang="el-GR" sz="900" dirty="0">
                <a:latin typeface="Times New Roman" panose="02020603050405020304" pitchFamily="18" charset="0"/>
                <a:cs typeface="Times New Roman" panose="02020603050405020304" pitchFamily="18" charset="0"/>
              </a:rPr>
              <a:t> Μακάριος,  </a:t>
            </a:r>
            <a:r>
              <a:rPr lang="el-GR" sz="900" i="1" dirty="0">
                <a:latin typeface="Times New Roman" panose="02020603050405020304" pitchFamily="18" charset="0"/>
                <a:cs typeface="Times New Roman" panose="02020603050405020304" pitchFamily="18" charset="0"/>
              </a:rPr>
              <a:t>Η πρώτη διχοτόμηση : στις μυλόπετρες του ψυχρού πολέμου : Κύπρος 1960-1965, </a:t>
            </a:r>
            <a:r>
              <a:rPr lang="el-GR" sz="900" dirty="0">
                <a:latin typeface="Times New Roman" panose="02020603050405020304" pitchFamily="18" charset="0"/>
                <a:cs typeface="Times New Roman" panose="02020603050405020304" pitchFamily="18" charset="0"/>
              </a:rPr>
              <a:t>Αλφάδι, Λευκωσία  2023.</a:t>
            </a:r>
          </a:p>
          <a:p>
            <a:r>
              <a:rPr lang="el-GR" sz="900" dirty="0">
                <a:latin typeface="Times New Roman" panose="02020603050405020304" pitchFamily="18" charset="0"/>
                <a:cs typeface="Times New Roman" panose="02020603050405020304" pitchFamily="18" charset="0"/>
              </a:rPr>
              <a:t>Λάμπρου Γιάννης Κ.,</a:t>
            </a:r>
            <a:r>
              <a:rPr lang="el-GR" sz="900" b="1" dirty="0">
                <a:latin typeface="Times New Roman" panose="02020603050405020304" pitchFamily="18" charset="0"/>
                <a:cs typeface="Times New Roman" panose="02020603050405020304" pitchFamily="18" charset="0"/>
              </a:rPr>
              <a:t> </a:t>
            </a:r>
            <a:r>
              <a:rPr lang="el-GR" sz="900" i="1" dirty="0">
                <a:latin typeface="Times New Roman" panose="02020603050405020304" pitchFamily="18" charset="0"/>
                <a:cs typeface="Times New Roman" panose="02020603050405020304" pitchFamily="18" charset="0"/>
              </a:rPr>
              <a:t>Ιστορία του Κυπριακού : τα χρόνια μετά την ανεξαρτησία, 1960-2008</a:t>
            </a:r>
            <a:r>
              <a:rPr lang="el-GR" sz="900" dirty="0">
                <a:latin typeface="Times New Roman" panose="02020603050405020304" pitchFamily="18" charset="0"/>
                <a:cs typeface="Times New Roman" panose="02020603050405020304" pitchFamily="18" charset="0"/>
              </a:rPr>
              <a:t>, Εκδόσεις Πάργα, Λευκωσία 2008.</a:t>
            </a:r>
          </a:p>
          <a:p>
            <a:r>
              <a:rPr lang="en-US" sz="900" dirty="0">
                <a:latin typeface="Times New Roman" panose="02020603050405020304" pitchFamily="18" charset="0"/>
                <a:cs typeface="Times New Roman" panose="02020603050405020304" pitchFamily="18" charset="0"/>
              </a:rPr>
              <a:t>Markides Diana</a:t>
            </a:r>
            <a:r>
              <a:rPr lang="el-GR" sz="900" dirty="0">
                <a:latin typeface="Times New Roman" panose="02020603050405020304" pitchFamily="18" charset="0"/>
                <a:cs typeface="Times New Roman" panose="02020603050405020304" pitchFamily="18" charset="0"/>
              </a:rPr>
              <a:t>, </a:t>
            </a:r>
            <a:r>
              <a:rPr lang="el-GR" sz="900" i="1" dirty="0">
                <a:latin typeface="Times New Roman" panose="02020603050405020304" pitchFamily="18" charset="0"/>
                <a:cs typeface="Times New Roman" panose="02020603050405020304" pitchFamily="18" charset="0"/>
              </a:rPr>
              <a:t>Κύπρος 1957-1963</a:t>
            </a:r>
            <a:r>
              <a:rPr lang="el-GR" sz="900" dirty="0">
                <a:latin typeface="Times New Roman" panose="02020603050405020304" pitchFamily="18" charset="0"/>
                <a:cs typeface="Times New Roman" panose="02020603050405020304" pitchFamily="18" charset="0"/>
              </a:rPr>
              <a:t>, Εκδόσεις Μεσόγειος.</a:t>
            </a:r>
            <a:endParaRPr lang="tr-TR" sz="900" kern="0" dirty="0">
              <a:latin typeface="Times New Roman" panose="02020603050405020304" pitchFamily="18" charset="0"/>
              <a:ea typeface="Aptos" panose="020B0004020202020204" pitchFamily="34" charset="0"/>
              <a:cs typeface="Times New Roman" panose="02020603050405020304" pitchFamily="18" charset="0"/>
            </a:endParaRPr>
          </a:p>
          <a:p>
            <a:r>
              <a:rPr lang="el-GR" sz="900" dirty="0" err="1">
                <a:latin typeface="Times New Roman" panose="02020603050405020304" pitchFamily="18" charset="0"/>
                <a:cs typeface="Times New Roman" panose="02020603050405020304" pitchFamily="18" charset="0"/>
              </a:rPr>
              <a:t>Μούδουρος</a:t>
            </a:r>
            <a:r>
              <a:rPr lang="el-GR" sz="900" dirty="0">
                <a:latin typeface="Times New Roman" panose="02020603050405020304" pitchFamily="18" charset="0"/>
                <a:cs typeface="Times New Roman" panose="02020603050405020304" pitchFamily="18" charset="0"/>
              </a:rPr>
              <a:t> Νίκος, </a:t>
            </a:r>
            <a:r>
              <a:rPr lang="el-GR" sz="900" i="1" dirty="0">
                <a:latin typeface="Times New Roman" panose="02020603050405020304" pitchFamily="18" charset="0"/>
                <a:cs typeface="Times New Roman" panose="02020603050405020304" pitchFamily="18" charset="0"/>
              </a:rPr>
              <a:t>Διεκδικώντας την πατρίδα : η τουρκοκυπριακή αντιπολίτευση την περίοδο 1964-2004</a:t>
            </a:r>
            <a:r>
              <a:rPr lang="el-GR" sz="900" dirty="0">
                <a:latin typeface="Times New Roman" panose="02020603050405020304" pitchFamily="18" charset="0"/>
                <a:cs typeface="Times New Roman" panose="02020603050405020304" pitchFamily="18" charset="0"/>
              </a:rPr>
              <a:t>, Ψηφίδες, Θεσσαλονίκη  2022. </a:t>
            </a:r>
          </a:p>
          <a:p>
            <a:r>
              <a:rPr lang="en-US" sz="900" dirty="0">
                <a:latin typeface="Times New Roman" panose="02020603050405020304" pitchFamily="18" charset="0"/>
                <a:ea typeface="Times New Roman" panose="02020603050405020304" pitchFamily="18" charset="0"/>
                <a:cs typeface="Times New Roman" panose="02020603050405020304" pitchFamily="18" charset="0"/>
              </a:rPr>
              <a:t>Patrick</a:t>
            </a:r>
            <a:r>
              <a:rPr lang="el-GR" sz="9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900" dirty="0">
                <a:latin typeface="Times New Roman" panose="02020603050405020304" pitchFamily="18" charset="0"/>
                <a:ea typeface="Times New Roman" panose="02020603050405020304" pitchFamily="18" charset="0"/>
                <a:cs typeface="Times New Roman" panose="02020603050405020304" pitchFamily="18" charset="0"/>
              </a:rPr>
              <a:t>Richard A., </a:t>
            </a:r>
            <a:r>
              <a:rPr lang="en-US" sz="900" i="1" dirty="0">
                <a:latin typeface="Times New Roman" panose="02020603050405020304" pitchFamily="18" charset="0"/>
                <a:ea typeface="Times New Roman" panose="02020603050405020304" pitchFamily="18" charset="0"/>
                <a:cs typeface="Times New Roman" panose="02020603050405020304" pitchFamily="18" charset="0"/>
              </a:rPr>
              <a:t>Political Geography and the Cyprus Conflict, 1963-1971</a:t>
            </a:r>
            <a:r>
              <a:rPr lang="en-US" sz="900" dirty="0">
                <a:latin typeface="Times New Roman" panose="02020603050405020304" pitchFamily="18" charset="0"/>
                <a:ea typeface="Times New Roman" panose="02020603050405020304" pitchFamily="18" charset="0"/>
                <a:cs typeface="Times New Roman" panose="02020603050405020304" pitchFamily="18" charset="0"/>
              </a:rPr>
              <a:t>, University  of Waterloo Department  of Geography Publication Series No. 4, </a:t>
            </a:r>
            <a:r>
              <a:rPr lang="el-GR" sz="900" dirty="0">
                <a:latin typeface="Times New Roman" panose="02020603050405020304" pitchFamily="18" charset="0"/>
                <a:ea typeface="Times New Roman" panose="02020603050405020304" pitchFamily="18" charset="0"/>
                <a:cs typeface="Times New Roman" panose="02020603050405020304" pitchFamily="18" charset="0"/>
              </a:rPr>
              <a:t>Καναδάς</a:t>
            </a:r>
            <a:r>
              <a:rPr lang="en-US" sz="900" dirty="0">
                <a:latin typeface="Times New Roman" panose="02020603050405020304" pitchFamily="18" charset="0"/>
                <a:ea typeface="Times New Roman" panose="02020603050405020304" pitchFamily="18" charset="0"/>
                <a:cs typeface="Times New Roman" panose="02020603050405020304" pitchFamily="18" charset="0"/>
              </a:rPr>
              <a:t> 1976. </a:t>
            </a:r>
            <a:endParaRPr lang="el-GR" sz="900" dirty="0">
              <a:solidFill>
                <a:srgbClr val="FF0000"/>
              </a:solidFill>
              <a:latin typeface="Times New Roman" panose="02020603050405020304" pitchFamily="18" charset="0"/>
              <a:cs typeface="Times New Roman" panose="02020603050405020304" pitchFamily="18" charset="0"/>
            </a:endParaRPr>
          </a:p>
          <a:p>
            <a:r>
              <a:rPr lang="el-GR" sz="900" dirty="0">
                <a:latin typeface="Times New Roman" panose="02020603050405020304" pitchFamily="18" charset="0"/>
                <a:cs typeface="Times New Roman" panose="02020603050405020304" pitchFamily="18" charset="0"/>
              </a:rPr>
              <a:t>Χρυσοστόμου Άγγελος, </a:t>
            </a:r>
            <a:r>
              <a:rPr lang="el-GR" sz="900" i="1" dirty="0">
                <a:latin typeface="Times New Roman" panose="02020603050405020304" pitchFamily="18" charset="0"/>
                <a:cs typeface="Times New Roman" panose="02020603050405020304" pitchFamily="18" charset="0"/>
              </a:rPr>
              <a:t>Το  χρονικό  της «διμοιρίας» </a:t>
            </a:r>
            <a:r>
              <a:rPr lang="el-GR" sz="900" i="1" dirty="0" err="1">
                <a:latin typeface="Times New Roman" panose="02020603050405020304" pitchFamily="18" charset="0"/>
                <a:cs typeface="Times New Roman" panose="02020603050405020304" pitchFamily="18" charset="0"/>
              </a:rPr>
              <a:t>Ομορφίτας</a:t>
            </a:r>
            <a:r>
              <a:rPr lang="el-GR" sz="900" i="1" dirty="0">
                <a:latin typeface="Times New Roman" panose="02020603050405020304" pitchFamily="18" charset="0"/>
                <a:cs typeface="Times New Roman" panose="02020603050405020304" pitchFamily="18" charset="0"/>
              </a:rPr>
              <a:t> (1961-1963),</a:t>
            </a:r>
            <a:r>
              <a:rPr lang="el-GR" sz="900" dirty="0">
                <a:latin typeface="Times New Roman" panose="02020603050405020304" pitchFamily="18" charset="0"/>
                <a:cs typeface="Times New Roman" panose="02020603050405020304" pitchFamily="18" charset="0"/>
              </a:rPr>
              <a:t> Ρίζες, Λευκωσία 2024.</a:t>
            </a:r>
          </a:p>
          <a:p>
            <a:endParaRPr lang="en-US" sz="900" dirty="0">
              <a:latin typeface="Times New Roman" panose="02020603050405020304" pitchFamily="18" charset="0"/>
              <a:cs typeface="Times New Roman" panose="02020603050405020304" pitchFamily="18" charset="0"/>
            </a:endParaRPr>
          </a:p>
          <a:p>
            <a:r>
              <a:rPr lang="el-GR" sz="900" b="1" dirty="0">
                <a:latin typeface="Times New Roman" panose="02020603050405020304" pitchFamily="18" charset="0"/>
                <a:cs typeface="Times New Roman" panose="02020603050405020304" pitchFamily="18" charset="0"/>
              </a:rPr>
              <a:t>Θεωρητικό πλαίσιο : </a:t>
            </a:r>
          </a:p>
          <a:p>
            <a:r>
              <a:rPr lang="el-GR" sz="900" dirty="0" err="1">
                <a:latin typeface="Times New Roman" panose="02020603050405020304" pitchFamily="18" charset="0"/>
                <a:cs typeface="Times New Roman" panose="02020603050405020304" pitchFamily="18" charset="0"/>
              </a:rPr>
              <a:t>Debord</a:t>
            </a:r>
            <a:r>
              <a:rPr lang="el-GR" sz="900" dirty="0">
                <a:latin typeface="Times New Roman" panose="02020603050405020304" pitchFamily="18" charset="0"/>
                <a:cs typeface="Times New Roman" panose="02020603050405020304" pitchFamily="18" charset="0"/>
              </a:rPr>
              <a:t> </a:t>
            </a:r>
            <a:r>
              <a:rPr lang="en-US" sz="900" dirty="0">
                <a:latin typeface="Times New Roman" panose="02020603050405020304" pitchFamily="18" charset="0"/>
                <a:cs typeface="Times New Roman" panose="02020603050405020304" pitchFamily="18" charset="0"/>
              </a:rPr>
              <a:t>G</a:t>
            </a:r>
            <a:r>
              <a:rPr lang="el-GR" sz="900" dirty="0">
                <a:latin typeface="Times New Roman" panose="02020603050405020304" pitchFamily="18" charset="0"/>
                <a:cs typeface="Times New Roman" panose="02020603050405020304" pitchFamily="18" charset="0"/>
              </a:rPr>
              <a:t>., </a:t>
            </a:r>
            <a:r>
              <a:rPr lang="el-GR" sz="900" i="1" dirty="0">
                <a:latin typeface="Times New Roman" panose="02020603050405020304" pitchFamily="18" charset="0"/>
                <a:cs typeface="Times New Roman" panose="02020603050405020304" pitchFamily="18" charset="0"/>
              </a:rPr>
              <a:t>Η κοινωνία του θεάματος</a:t>
            </a:r>
            <a:r>
              <a:rPr lang="el-GR" sz="900" dirty="0">
                <a:latin typeface="Times New Roman" panose="02020603050405020304" pitchFamily="18" charset="0"/>
                <a:cs typeface="Times New Roman" panose="02020603050405020304" pitchFamily="18" charset="0"/>
              </a:rPr>
              <a:t>, Μεταίχμιο, Αθήνα 2016.</a:t>
            </a:r>
          </a:p>
          <a:p>
            <a:r>
              <a:rPr lang="el-GR" sz="900" dirty="0" err="1">
                <a:latin typeface="Times New Roman" panose="02020603050405020304" pitchFamily="18" charset="0"/>
                <a:cs typeface="Times New Roman" panose="02020603050405020304" pitchFamily="18" charset="0"/>
              </a:rPr>
              <a:t>Le</a:t>
            </a:r>
            <a:r>
              <a:rPr lang="el-GR" sz="900" dirty="0">
                <a:latin typeface="Times New Roman" panose="02020603050405020304" pitchFamily="18" charset="0"/>
                <a:cs typeface="Times New Roman" panose="02020603050405020304" pitchFamily="18" charset="0"/>
              </a:rPr>
              <a:t> </a:t>
            </a:r>
            <a:r>
              <a:rPr lang="el-GR" sz="900" dirty="0" err="1">
                <a:latin typeface="Times New Roman" panose="02020603050405020304" pitchFamily="18" charset="0"/>
                <a:cs typeface="Times New Roman" panose="02020603050405020304" pitchFamily="18" charset="0"/>
              </a:rPr>
              <a:t>Goff</a:t>
            </a:r>
            <a:r>
              <a:rPr lang="el-GR" sz="900" dirty="0">
                <a:latin typeface="Times New Roman" panose="02020603050405020304" pitchFamily="18" charset="0"/>
                <a:cs typeface="Times New Roman" panose="02020603050405020304" pitchFamily="18" charset="0"/>
              </a:rPr>
              <a:t> </a:t>
            </a:r>
            <a:r>
              <a:rPr lang="el-GR" sz="900" dirty="0" err="1">
                <a:latin typeface="Times New Roman" panose="02020603050405020304" pitchFamily="18" charset="0"/>
                <a:cs typeface="Times New Roman" panose="02020603050405020304" pitchFamily="18" charset="0"/>
              </a:rPr>
              <a:t>Jacques</a:t>
            </a:r>
            <a:r>
              <a:rPr lang="el-GR" sz="900" dirty="0">
                <a:latin typeface="Times New Roman" panose="02020603050405020304" pitchFamily="18" charset="0"/>
                <a:cs typeface="Times New Roman" panose="02020603050405020304" pitchFamily="18" charset="0"/>
              </a:rPr>
              <a:t>,</a:t>
            </a:r>
            <a:r>
              <a:rPr lang="el-GR" sz="900" i="1" dirty="0">
                <a:latin typeface="Times New Roman" panose="02020603050405020304" pitchFamily="18" charset="0"/>
                <a:cs typeface="Times New Roman" panose="02020603050405020304" pitchFamily="18" charset="0"/>
              </a:rPr>
              <a:t> Ιστορία και μνήμη</a:t>
            </a:r>
            <a:r>
              <a:rPr lang="el-GR" sz="900" dirty="0">
                <a:latin typeface="Times New Roman" panose="02020603050405020304" pitchFamily="18" charset="0"/>
                <a:cs typeface="Times New Roman" panose="02020603050405020304" pitchFamily="18" charset="0"/>
              </a:rPr>
              <a:t>, Νεφέλη, Αθήνα 1998.</a:t>
            </a:r>
          </a:p>
          <a:p>
            <a:r>
              <a:rPr lang="el-GR" sz="900" kern="0" dirty="0" err="1">
                <a:latin typeface="Times New Roman" panose="02020603050405020304" pitchFamily="18" charset="0"/>
                <a:ea typeface="Aptos" panose="020B0004020202020204" pitchFamily="34" charset="0"/>
                <a:cs typeface="Times New Roman" panose="02020603050405020304" pitchFamily="18" charset="0"/>
              </a:rPr>
              <a:t>Μπενβενίστε</a:t>
            </a:r>
            <a:r>
              <a:rPr lang="tr-TR" sz="900" kern="0" dirty="0">
                <a:latin typeface="Times New Roman" panose="02020603050405020304" pitchFamily="18" charset="0"/>
                <a:ea typeface="Aptos" panose="020B0004020202020204" pitchFamily="34" charset="0"/>
                <a:cs typeface="Times New Roman" panose="02020603050405020304" pitchFamily="18" charset="0"/>
              </a:rPr>
              <a:t>  </a:t>
            </a:r>
            <a:r>
              <a:rPr lang="el-GR" sz="900" kern="0" dirty="0">
                <a:latin typeface="Times New Roman" panose="02020603050405020304" pitchFamily="18" charset="0"/>
                <a:ea typeface="Aptos" panose="020B0004020202020204" pitchFamily="34" charset="0"/>
                <a:cs typeface="Times New Roman" panose="02020603050405020304" pitchFamily="18" charset="0"/>
              </a:rPr>
              <a:t>Ρίκα &amp;  </a:t>
            </a:r>
            <a:r>
              <a:rPr lang="el-GR" sz="900" kern="0" dirty="0" err="1">
                <a:latin typeface="Times New Roman" panose="02020603050405020304" pitchFamily="18" charset="0"/>
                <a:ea typeface="Aptos" panose="020B0004020202020204" pitchFamily="34" charset="0"/>
                <a:cs typeface="Times New Roman" panose="02020603050405020304" pitchFamily="18" charset="0"/>
              </a:rPr>
              <a:t>Παραδέλλης</a:t>
            </a:r>
            <a:r>
              <a:rPr lang="tr-TR" sz="900" kern="0" dirty="0">
                <a:latin typeface="Times New Roman" panose="02020603050405020304" pitchFamily="18" charset="0"/>
                <a:ea typeface="Aptos" panose="020B0004020202020204" pitchFamily="34" charset="0"/>
                <a:cs typeface="Times New Roman" panose="02020603050405020304" pitchFamily="18" charset="0"/>
              </a:rPr>
              <a:t> </a:t>
            </a:r>
            <a:r>
              <a:rPr lang="el-GR" sz="900" kern="0" dirty="0">
                <a:latin typeface="Times New Roman" panose="02020603050405020304" pitchFamily="18" charset="0"/>
                <a:ea typeface="Aptos" panose="020B0004020202020204" pitchFamily="34" charset="0"/>
                <a:cs typeface="Times New Roman" panose="02020603050405020304" pitchFamily="18" charset="0"/>
              </a:rPr>
              <a:t>Θεόδωρος (</a:t>
            </a:r>
            <a:r>
              <a:rPr lang="el-GR" sz="900" kern="0" dirty="0" err="1">
                <a:latin typeface="Times New Roman" panose="02020603050405020304" pitchFamily="18" charset="0"/>
                <a:ea typeface="Aptos" panose="020B0004020202020204" pitchFamily="34" charset="0"/>
                <a:cs typeface="Times New Roman" panose="02020603050405020304" pitchFamily="18" charset="0"/>
              </a:rPr>
              <a:t>επιμ</a:t>
            </a:r>
            <a:r>
              <a:rPr lang="el-GR" sz="900" kern="0" dirty="0">
                <a:latin typeface="Times New Roman" panose="02020603050405020304" pitchFamily="18" charset="0"/>
                <a:ea typeface="Aptos" panose="020B0004020202020204" pitchFamily="34" charset="0"/>
                <a:cs typeface="Times New Roman" panose="02020603050405020304" pitchFamily="18" charset="0"/>
              </a:rPr>
              <a:t>.) </a:t>
            </a:r>
            <a:r>
              <a:rPr lang="el-GR" sz="900" i="1" kern="0" dirty="0">
                <a:latin typeface="Times New Roman" panose="02020603050405020304" pitchFamily="18" charset="0"/>
                <a:ea typeface="Aptos" panose="020B0004020202020204" pitchFamily="34" charset="0"/>
                <a:cs typeface="Times New Roman" panose="02020603050405020304" pitchFamily="18" charset="0"/>
              </a:rPr>
              <a:t>Διαδρομές και τόποι της μνήμης : ιστορικές και ανθρωπολογικές προσεγγίσεις</a:t>
            </a:r>
            <a:r>
              <a:rPr lang="el-GR" sz="900" kern="0" dirty="0">
                <a:latin typeface="Times New Roman" panose="02020603050405020304" pitchFamily="18" charset="0"/>
                <a:ea typeface="Aptos" panose="020B0004020202020204" pitchFamily="34" charset="0"/>
                <a:cs typeface="Times New Roman" panose="02020603050405020304" pitchFamily="18" charset="0"/>
              </a:rPr>
              <a:t>, Πανεπιστήμιο Αιγαίου, Αθήνα 1999.</a:t>
            </a:r>
          </a:p>
          <a:p>
            <a:r>
              <a:rPr lang="el-GR" sz="900" dirty="0">
                <a:latin typeface="Times New Roman" panose="02020603050405020304" pitchFamily="18" charset="0"/>
                <a:cs typeface="Times New Roman" panose="02020603050405020304" pitchFamily="18" charset="0"/>
              </a:rPr>
              <a:t>Παπαδάκης Γιάννης,  </a:t>
            </a:r>
            <a:r>
              <a:rPr lang="el-GR" sz="900" i="1" dirty="0">
                <a:latin typeface="Times New Roman" panose="02020603050405020304" pitchFamily="18" charset="0"/>
                <a:cs typeface="Times New Roman" panose="02020603050405020304" pitchFamily="18" charset="0"/>
              </a:rPr>
              <a:t>Η ηχώ της Νεκρής Ζώνης: οδοιπορικό στη διαιρεμένη Κύπρο,</a:t>
            </a:r>
            <a:r>
              <a:rPr lang="el-GR" sz="900" dirty="0">
                <a:latin typeface="Times New Roman" panose="02020603050405020304" pitchFamily="18" charset="0"/>
                <a:cs typeface="Times New Roman" panose="02020603050405020304" pitchFamily="18" charset="0"/>
              </a:rPr>
              <a:t>  </a:t>
            </a:r>
            <a:r>
              <a:rPr lang="el-GR" sz="900" dirty="0" err="1">
                <a:latin typeface="Times New Roman" panose="02020603050405020304" pitchFamily="18" charset="0"/>
                <a:cs typeface="Times New Roman" panose="02020603050405020304" pitchFamily="18" charset="0"/>
              </a:rPr>
              <a:t>Scripta</a:t>
            </a:r>
            <a:r>
              <a:rPr lang="el-GR" sz="900" dirty="0">
                <a:latin typeface="Times New Roman" panose="02020603050405020304" pitchFamily="18" charset="0"/>
                <a:cs typeface="Times New Roman" panose="02020603050405020304" pitchFamily="18" charset="0"/>
              </a:rPr>
              <a:t>, Αθήνα 2009. </a:t>
            </a:r>
          </a:p>
        </p:txBody>
      </p:sp>
      <p:sp>
        <p:nvSpPr>
          <p:cNvPr id="6" name="Θέση αριθμού διαφάνειας 5">
            <a:extLst>
              <a:ext uri="{FF2B5EF4-FFF2-40B4-BE49-F238E27FC236}">
                <a16:creationId xmlns:a16="http://schemas.microsoft.com/office/drawing/2014/main" id="{488F3679-9BEB-1F0F-9820-CCD8380F9B96}"/>
              </a:ext>
            </a:extLst>
          </p:cNvPr>
          <p:cNvSpPr>
            <a:spLocks noGrp="1"/>
          </p:cNvSpPr>
          <p:nvPr>
            <p:ph type="sldNum" sz="quarter" idx="12"/>
          </p:nvPr>
        </p:nvSpPr>
        <p:spPr/>
        <p:txBody>
          <a:bodyPr/>
          <a:lstStyle/>
          <a:p>
            <a:fld id="{1B8CE1AA-CF21-4938-812F-0237CDF6332C}" type="slidenum">
              <a:rPr lang="el-GR" smtClean="0"/>
              <a:t>30</a:t>
            </a:fld>
            <a:endParaRPr lang="el-GR" dirty="0"/>
          </a:p>
        </p:txBody>
      </p:sp>
      <p:pic>
        <p:nvPicPr>
          <p:cNvPr id="1026" name="Picture 2">
            <a:extLst>
              <a:ext uri="{FF2B5EF4-FFF2-40B4-BE49-F238E27FC236}">
                <a16:creationId xmlns:a16="http://schemas.microsoft.com/office/drawing/2014/main" id="{8A9B0ACB-4AC8-86EE-3C5B-267A582694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76" t="12381" r="69684" b="50000"/>
          <a:stretch>
            <a:fillRect/>
          </a:stretch>
        </p:blipFill>
        <p:spPr bwMode="auto">
          <a:xfrm>
            <a:off x="8360228" y="906601"/>
            <a:ext cx="3243943" cy="47200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Ορθογώνιο: Στρογγύλεμα γωνιών 1">
            <a:extLst>
              <a:ext uri="{FF2B5EF4-FFF2-40B4-BE49-F238E27FC236}">
                <a16:creationId xmlns:a16="http://schemas.microsoft.com/office/drawing/2014/main" id="{8956173E-F2F7-13D8-3A41-3EE7A44EE071}"/>
              </a:ext>
            </a:extLst>
          </p:cNvPr>
          <p:cNvSpPr/>
          <p:nvPr/>
        </p:nvSpPr>
        <p:spPr>
          <a:xfrm>
            <a:off x="8360228" y="5822238"/>
            <a:ext cx="3243943" cy="445407"/>
          </a:xfrm>
          <a:prstGeom prst="round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1200" dirty="0"/>
              <a:t>Εφημερίδα </a:t>
            </a:r>
            <a:r>
              <a:rPr lang="el-GR" sz="1200" i="1" dirty="0"/>
              <a:t>Ο ΑΓΩΝ</a:t>
            </a:r>
            <a:r>
              <a:rPr lang="el-GR" sz="1200" dirty="0"/>
              <a:t>, 1 Ιουλίου 1964.</a:t>
            </a:r>
          </a:p>
        </p:txBody>
      </p:sp>
    </p:spTree>
    <p:extLst>
      <p:ext uri="{BB962C8B-B14F-4D97-AF65-F5344CB8AC3E}">
        <p14:creationId xmlns:p14="http://schemas.microsoft.com/office/powerpoint/2010/main" val="3807156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4AA00-08D7-17BB-C997-EF7E7A084F11}"/>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64D6CC8A-02CA-26D4-A176-7DD962498F89}"/>
              </a:ext>
            </a:extLst>
          </p:cNvPr>
          <p:cNvSpPr/>
          <p:nvPr/>
        </p:nvSpPr>
        <p:spPr>
          <a:xfrm>
            <a:off x="3744686" y="3287413"/>
            <a:ext cx="4963885" cy="938164"/>
          </a:xfrm>
          <a:prstGeom prst="round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l-GR" sz="1200" b="1" dirty="0">
              <a:solidFill>
                <a:schemeClr val="tx1"/>
              </a:solidFill>
            </a:endParaRPr>
          </a:p>
          <a:p>
            <a:pPr algn="ctr"/>
            <a:r>
              <a:rPr lang="el-GR" sz="1100" b="1" u="sng" dirty="0">
                <a:solidFill>
                  <a:schemeClr val="tx1"/>
                </a:solidFill>
                <a:hlinkClick r:id="rId3">
                  <a:extLst>
                    <a:ext uri="{A12FA001-AC4F-418D-AE19-62706E023703}">
                      <ahyp:hlinkClr xmlns:ahyp="http://schemas.microsoft.com/office/drawing/2018/hyperlinkcolor" val="tx"/>
                    </a:ext>
                  </a:extLst>
                </a:hlinkClick>
              </a:rPr>
              <a:t>elenecharalampous72@gmail.com</a:t>
            </a:r>
            <a:endParaRPr lang="el-GR" sz="1100" b="1" u="sng" dirty="0">
              <a:solidFill>
                <a:schemeClr val="tx1"/>
              </a:solidFill>
            </a:endParaRPr>
          </a:p>
          <a:p>
            <a:pPr algn="ctr"/>
            <a:r>
              <a:rPr lang="el-GR" sz="1100" b="1" u="sng" dirty="0">
                <a:solidFill>
                  <a:schemeClr val="tx1"/>
                </a:solidFill>
                <a:hlinkClick r:id="rId4">
                  <a:extLst>
                    <a:ext uri="{A12FA001-AC4F-418D-AE19-62706E023703}">
                      <ahyp:hlinkClr xmlns:ahyp="http://schemas.microsoft.com/office/drawing/2018/hyperlinkcolor" val="tx"/>
                    </a:ext>
                  </a:extLst>
                </a:hlinkClick>
              </a:rPr>
              <a:t>pittakoulines@yahoo.gr</a:t>
            </a:r>
            <a:endParaRPr lang="el-GR" sz="1100" b="1" u="sng" dirty="0">
              <a:solidFill>
                <a:schemeClr val="tx1"/>
              </a:solidFill>
            </a:endParaRPr>
          </a:p>
          <a:p>
            <a:pPr algn="ctr"/>
            <a:r>
              <a:rPr lang="el-GR" sz="1100" b="1" u="sng" dirty="0">
                <a:solidFill>
                  <a:schemeClr val="tx1"/>
                </a:solidFill>
              </a:rPr>
              <a:t>https://www.e-charalambous.com/</a:t>
            </a:r>
          </a:p>
          <a:p>
            <a:endParaRPr lang="el-GR" dirty="0"/>
          </a:p>
        </p:txBody>
      </p:sp>
      <p:sp>
        <p:nvSpPr>
          <p:cNvPr id="6" name="TextBox 5">
            <a:extLst>
              <a:ext uri="{FF2B5EF4-FFF2-40B4-BE49-F238E27FC236}">
                <a16:creationId xmlns:a16="http://schemas.microsoft.com/office/drawing/2014/main" id="{6C7CFA18-940E-9928-2DA0-92D4430CBDA3}"/>
              </a:ext>
            </a:extLst>
          </p:cNvPr>
          <p:cNvSpPr txBox="1"/>
          <p:nvPr/>
        </p:nvSpPr>
        <p:spPr>
          <a:xfrm>
            <a:off x="2721428" y="878098"/>
            <a:ext cx="6569528" cy="1754326"/>
          </a:xfrm>
          <a:prstGeom prst="rect">
            <a:avLst/>
          </a:prstGeom>
          <a:noFill/>
          <a:ln w="57150">
            <a:solidFill>
              <a:schemeClr val="tx1"/>
            </a:solidFill>
          </a:ln>
        </p:spPr>
        <p:txBody>
          <a:bodyPr wrap="square">
            <a:spAutoFit/>
          </a:bodyPr>
          <a:lstStyle/>
          <a:p>
            <a:r>
              <a:rPr lang="el-GR" dirty="0">
                <a:latin typeface="Times New Roman" panose="02020603050405020304" pitchFamily="18" charset="0"/>
                <a:cs typeface="Times New Roman" panose="02020603050405020304" pitchFamily="18" charset="0"/>
              </a:rPr>
              <a:t>Η παρούσα εισήγηση αποτελεί προδημοσίευση τμήματος του βιβλίου  </a:t>
            </a:r>
            <a:r>
              <a:rPr lang="el-GR" i="1" dirty="0">
                <a:latin typeface="Times New Roman" panose="02020603050405020304" pitchFamily="18" charset="0"/>
                <a:cs typeface="Times New Roman" panose="02020603050405020304" pitchFamily="18" charset="0"/>
              </a:rPr>
              <a:t>Η ονοματική φράση   «τρομοκρατική  οργάνωση»  και   «θρυλική </a:t>
            </a:r>
            <a:r>
              <a:rPr lang="el-GR" i="1" dirty="0" err="1">
                <a:latin typeface="Times New Roman" panose="02020603050405020304" pitchFamily="18" charset="0"/>
                <a:cs typeface="Times New Roman" panose="02020603050405020304" pitchFamily="18" charset="0"/>
              </a:rPr>
              <a:t>Ομορφίτα</a:t>
            </a:r>
            <a:r>
              <a:rPr lang="el-GR" i="1" dirty="0">
                <a:latin typeface="Times New Roman" panose="02020603050405020304" pitchFamily="18" charset="0"/>
                <a:cs typeface="Times New Roman" panose="02020603050405020304" pitchFamily="18" charset="0"/>
              </a:rPr>
              <a:t>» στον λόγο  που  συγκροτεί η  κρατούσα ιστοριογραφική προσέγγιση  της Ελληνικής  και  Τουρκικής Κοινότητας της Κύπρου. </a:t>
            </a:r>
          </a:p>
          <a:p>
            <a:r>
              <a:rPr lang="el-GR" i="0" dirty="0">
                <a:effectLst/>
                <a:latin typeface="Times New Roman" panose="02020603050405020304" pitchFamily="18" charset="0"/>
                <a:cs typeface="Times New Roman" panose="02020603050405020304" pitchFamily="18" charset="0"/>
              </a:rPr>
              <a:t>Το πλήρες έργο θα αναρτηθεί τους επόμενους μήνες στον  </a:t>
            </a:r>
            <a:r>
              <a:rPr lang="el-GR" i="0" dirty="0" err="1">
                <a:effectLst/>
                <a:latin typeface="Times New Roman" panose="02020603050405020304" pitchFamily="18" charset="0"/>
                <a:cs typeface="Times New Roman" panose="02020603050405020304" pitchFamily="18" charset="0"/>
              </a:rPr>
              <a:t>ιστότοπο</a:t>
            </a:r>
            <a:r>
              <a:rPr lang="el-GR" i="0" dirty="0">
                <a:effectLst/>
                <a:latin typeface="Times New Roman" panose="02020603050405020304" pitchFamily="18" charset="0"/>
                <a:cs typeface="Times New Roman" panose="02020603050405020304" pitchFamily="18" charset="0"/>
              </a:rPr>
              <a:t>  </a:t>
            </a:r>
          </a:p>
          <a:p>
            <a:r>
              <a:rPr lang="el-GR" dirty="0">
                <a:latin typeface="Times New Roman" panose="02020603050405020304" pitchFamily="18" charset="0"/>
                <a:cs typeface="Times New Roman" panose="02020603050405020304" pitchFamily="18" charset="0"/>
              </a:rPr>
              <a:t>https://www.e-charalambous.com</a:t>
            </a:r>
            <a:r>
              <a:rPr lang="el-GR" i="0" dirty="0">
                <a:effectLst/>
                <a:latin typeface="Times New Roman" panose="02020603050405020304" pitchFamily="18" charset="0"/>
                <a:cs typeface="Times New Roman" panose="02020603050405020304" pitchFamily="18" charset="0"/>
              </a:rPr>
              <a:t>.</a:t>
            </a:r>
            <a:endParaRPr lang="el-GR" dirty="0">
              <a:latin typeface="Times New Roman" panose="02020603050405020304" pitchFamily="18" charset="0"/>
              <a:cs typeface="Times New Roman" panose="02020603050405020304" pitchFamily="18" charset="0"/>
            </a:endParaRPr>
          </a:p>
        </p:txBody>
      </p:sp>
      <p:sp>
        <p:nvSpPr>
          <p:cNvPr id="2" name="Ορθογώνιο: Στρογγύλεμα γωνιών 1">
            <a:extLst>
              <a:ext uri="{FF2B5EF4-FFF2-40B4-BE49-F238E27FC236}">
                <a16:creationId xmlns:a16="http://schemas.microsoft.com/office/drawing/2014/main" id="{24A278BB-C012-2A98-E375-D47104D6C2DF}"/>
              </a:ext>
            </a:extLst>
          </p:cNvPr>
          <p:cNvSpPr/>
          <p:nvPr/>
        </p:nvSpPr>
        <p:spPr>
          <a:xfrm>
            <a:off x="4433205" y="5334000"/>
            <a:ext cx="3145974" cy="361220"/>
          </a:xfrm>
          <a:prstGeom prst="roundRect">
            <a:avLst/>
          </a:prstGeom>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l-GR" sz="3200" b="1" dirty="0">
                <a:solidFill>
                  <a:schemeClr val="tx1"/>
                </a:solidFill>
              </a:rPr>
              <a:t>ΕΥΧΑΡΙΣΤΩ</a:t>
            </a:r>
          </a:p>
        </p:txBody>
      </p:sp>
    </p:spTree>
    <p:extLst>
      <p:ext uri="{BB962C8B-B14F-4D97-AF65-F5344CB8AC3E}">
        <p14:creationId xmlns:p14="http://schemas.microsoft.com/office/powerpoint/2010/main" val="2232528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F9B56-8630-CD52-FCA5-C64475739A4D}"/>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150C7EE2-623B-4F1A-D951-2C16FF274CDD}"/>
              </a:ext>
            </a:extLst>
          </p:cNvPr>
          <p:cNvSpPr/>
          <p:nvPr/>
        </p:nvSpPr>
        <p:spPr>
          <a:xfrm>
            <a:off x="330200" y="322282"/>
            <a:ext cx="11573933" cy="592667"/>
          </a:xfrm>
          <a:prstGeom prst="roundRect">
            <a:avLst/>
          </a:prstGeom>
          <a:solidFill>
            <a:schemeClr val="accent6">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 </a:t>
            </a:r>
            <a:r>
              <a:rPr lang="el-GR" b="1" dirty="0"/>
              <a:t>Εισαγωγή</a:t>
            </a:r>
          </a:p>
        </p:txBody>
      </p:sp>
      <p:sp>
        <p:nvSpPr>
          <p:cNvPr id="5" name="TextBox 4">
            <a:extLst>
              <a:ext uri="{FF2B5EF4-FFF2-40B4-BE49-F238E27FC236}">
                <a16:creationId xmlns:a16="http://schemas.microsoft.com/office/drawing/2014/main" id="{D37603DB-DEA2-9832-5BB6-4C8D4767EDDE}"/>
              </a:ext>
            </a:extLst>
          </p:cNvPr>
          <p:cNvSpPr txBox="1"/>
          <p:nvPr/>
        </p:nvSpPr>
        <p:spPr>
          <a:xfrm>
            <a:off x="330200" y="1126116"/>
            <a:ext cx="8155432" cy="3539430"/>
          </a:xfrm>
          <a:prstGeom prst="rect">
            <a:avLst/>
          </a:prstGeom>
          <a:noFill/>
        </p:spPr>
        <p:txBody>
          <a:bodyPr wrap="square">
            <a:spAutoFit/>
          </a:bodyPr>
          <a:lstStyle/>
          <a:p>
            <a:pPr algn="just"/>
            <a:r>
              <a:rPr lang="el-GR" sz="1600" dirty="0">
                <a:latin typeface="Times New Roman" panose="02020603050405020304" pitchFamily="18" charset="0"/>
                <a:cs typeface="Times New Roman" panose="02020603050405020304" pitchFamily="18" charset="0"/>
              </a:rPr>
              <a:t>Κύριος  στόχος  αυτής  της  εισήγησης   είναι η  κατάδειξη  μιας θεμελιώδους  πλάνης  στην οποία έχει  περιπέσει  η  κρατούσα  ιστοριογραφική  προσέγγιση  και των δύο  κοινοτήτων. Οι ήρωες της μίας κοινότητας συγκροτούνται  ως τρομοκράτες  στον λόγο  της  άλλης, μιας και οι προσδοκίες  του παρόντος  διαμορφώνουν  τον τρόπο  με τον οποίο  οι άνθρωποι  προσλαμβάνουν  το παρελθόν και τους πρωταγωνιστές του.¹ Στο  πλαίσιο  της  πειθαρχίας του  Υποκειμένου,  δηλαδή   της  καθυπόταξής του μέσω της εξουσίας-γνώσης, ο  Τουρκοκύπριος ο οποίος  είναι μέλος  της Τ.Μ.Τ. δεν γίνεται  παρά να είναι μόνο τρομοκράτης.² Στον ελληνοκυπριακό λόγο είναι αδιανόητο  ένα μέλος  της Τ.Μ.Τ.  να  συγκροτείται  ως  αγωνιστής. Από την άλλη, στον τουρκικό ιστοριογραφικό λόγο  τα μέλη της Τ.Μ.Τ. συγκροτούνται  ως  «</a:t>
            </a:r>
            <a:r>
              <a:rPr lang="tr-TR" sz="1600" dirty="0">
                <a:latin typeface="Times New Roman" panose="02020603050405020304" pitchFamily="18" charset="0"/>
                <a:cs typeface="Times New Roman" panose="02020603050405020304" pitchFamily="18" charset="0"/>
              </a:rPr>
              <a:t>milli mefahirmiz</a:t>
            </a:r>
            <a:r>
              <a:rPr lang="el-GR" sz="1600" dirty="0">
                <a:latin typeface="Times New Roman" panose="02020603050405020304" pitchFamily="18" charset="0"/>
                <a:cs typeface="Times New Roman" panose="02020603050405020304" pitchFamily="18" charset="0"/>
              </a:rPr>
              <a:t>» «το εθνικό καμάρι»</a:t>
            </a:r>
            <a:r>
              <a:rPr lang="tr-TR"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και τα «παλικάρια της Ε.Ο.Κ.Α.» ως οι  τρομοκράτες  της Ε.Ο.Κ.Α.³ Η κυρίαρχη  ελληνοκυπριακή και τουρκοκυπριακή  ιστοριογραφική  αφήγηση τείνει να ισοπεδώνει τις ατομικές διαδρομές εντός της Ε.Ο.Κ.Α. ή της Τ.Μ.Τ., κατατάσσοντας το σύνολο του έμψυχου δυναμικού της στην κατηγορία του τρομοκράτη και αποδίδοντας σε κάθε μέλος της, ανεξαιρέτως, τις ίδιες σκοτεινές προθέσεις και εγκληματικά κίνητρα. </a:t>
            </a:r>
          </a:p>
        </p:txBody>
      </p:sp>
      <p:sp>
        <p:nvSpPr>
          <p:cNvPr id="7" name="Θέση υποσέλιδου 6">
            <a:extLst>
              <a:ext uri="{FF2B5EF4-FFF2-40B4-BE49-F238E27FC236}">
                <a16:creationId xmlns:a16="http://schemas.microsoft.com/office/drawing/2014/main" id="{F6AFD0DB-A26D-6C43-7E52-733CE3961AF7}"/>
              </a:ext>
            </a:extLst>
          </p:cNvPr>
          <p:cNvSpPr>
            <a:spLocks noGrp="1"/>
          </p:cNvSpPr>
          <p:nvPr>
            <p:ph type="ftr" sz="quarter" idx="11"/>
          </p:nvPr>
        </p:nvSpPr>
        <p:spPr>
          <a:xfrm>
            <a:off x="254000" y="4934701"/>
            <a:ext cx="11410696" cy="1809849"/>
          </a:xfrm>
        </p:spPr>
        <p:txBody>
          <a:bodyPr/>
          <a:lstStyle/>
          <a:p>
            <a:pPr algn="l"/>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1</a:t>
            </a:r>
            <a:r>
              <a:rPr lang="en-US" sz="1000" dirty="0">
                <a:solidFill>
                  <a:schemeClr val="tx1"/>
                </a:solidFill>
                <a:latin typeface="Times New Roman" panose="02020603050405020304" pitchFamily="18" charset="0"/>
                <a:cs typeface="Times New Roman" panose="02020603050405020304" pitchFamily="18" charset="0"/>
              </a:rPr>
              <a:t>.</a:t>
            </a:r>
            <a:r>
              <a:rPr lang="el-GR" sz="1000" dirty="0">
                <a:solidFill>
                  <a:schemeClr val="tx1"/>
                </a:solidFill>
                <a:latin typeface="Times New Roman" panose="02020603050405020304" pitchFamily="18" charset="0"/>
                <a:cs typeface="Times New Roman" panose="02020603050405020304" pitchFamily="18" charset="0"/>
              </a:rPr>
              <a:t> Θεόδωρος </a:t>
            </a:r>
            <a:r>
              <a:rPr lang="el-GR" sz="1000" dirty="0" err="1">
                <a:solidFill>
                  <a:schemeClr val="tx1"/>
                </a:solidFill>
                <a:latin typeface="Times New Roman" panose="02020603050405020304" pitchFamily="18" charset="0"/>
                <a:cs typeface="Times New Roman" panose="02020603050405020304" pitchFamily="18" charset="0"/>
              </a:rPr>
              <a:t>Παραδέλλης</a:t>
            </a:r>
            <a:r>
              <a:rPr lang="el-GR" sz="1000" dirty="0">
                <a:solidFill>
                  <a:schemeClr val="tx1"/>
                </a:solidFill>
                <a:latin typeface="Times New Roman" panose="02020603050405020304" pitchFamily="18" charset="0"/>
                <a:cs typeface="Times New Roman" panose="02020603050405020304" pitchFamily="18" charset="0"/>
              </a:rPr>
              <a:t>, «Ανθρωπολογία της μνήμης», στο Ρίκα </a:t>
            </a:r>
            <a:r>
              <a:rPr lang="el-GR" sz="1000" dirty="0" err="1">
                <a:solidFill>
                  <a:schemeClr val="tx1"/>
                </a:solidFill>
                <a:latin typeface="Times New Roman" panose="02020603050405020304" pitchFamily="18" charset="0"/>
                <a:cs typeface="Times New Roman" panose="02020603050405020304" pitchFamily="18" charset="0"/>
              </a:rPr>
              <a:t>Μπενβενίστε</a:t>
            </a:r>
            <a:r>
              <a:rPr lang="el-GR" sz="1000" dirty="0">
                <a:solidFill>
                  <a:schemeClr val="tx1"/>
                </a:solidFill>
                <a:latin typeface="Times New Roman" panose="02020603050405020304" pitchFamily="18" charset="0"/>
                <a:cs typeface="Times New Roman" panose="02020603050405020304" pitchFamily="18" charset="0"/>
              </a:rPr>
              <a:t> &amp;  Θεόδωρος </a:t>
            </a:r>
            <a:r>
              <a:rPr lang="el-GR" sz="1000" dirty="0" err="1">
                <a:solidFill>
                  <a:schemeClr val="tx1"/>
                </a:solidFill>
                <a:latin typeface="Times New Roman" panose="02020603050405020304" pitchFamily="18" charset="0"/>
                <a:cs typeface="Times New Roman" panose="02020603050405020304" pitchFamily="18" charset="0"/>
              </a:rPr>
              <a:t>Παραδέλλης</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επιμ</a:t>
            </a:r>
            <a:r>
              <a:rPr lang="el-GR" sz="1000"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Διαδρομές και τόποι της μνήμης : ιστορικές και ανθρωπολογικές προσεγγίσεις</a:t>
            </a:r>
            <a:r>
              <a:rPr lang="el-GR" sz="1000" dirty="0">
                <a:solidFill>
                  <a:schemeClr val="tx1"/>
                </a:solidFill>
                <a:latin typeface="Times New Roman" panose="02020603050405020304" pitchFamily="18" charset="0"/>
                <a:cs typeface="Times New Roman" panose="02020603050405020304" pitchFamily="18" charset="0"/>
              </a:rPr>
              <a:t>, Πανεπιστήμιο Αιγαίου, Αθήνα 1999, σελ. 29. </a:t>
            </a:r>
            <a:endParaRPr lang="tr-T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Νίκος Χριστοδουλίδης,  </a:t>
            </a:r>
            <a:r>
              <a:rPr lang="el-GR" sz="1000" i="1" dirty="0">
                <a:solidFill>
                  <a:schemeClr val="tx1"/>
                </a:solidFill>
                <a:latin typeface="Times New Roman" panose="02020603050405020304" pitchFamily="18" charset="0"/>
                <a:cs typeface="Times New Roman" panose="02020603050405020304" pitchFamily="18" charset="0"/>
              </a:rPr>
              <a:t>Τα σχέδια λύσης του Κυπριακού, 1948-1978</a:t>
            </a:r>
            <a:r>
              <a:rPr lang="el-GR" sz="1000" dirty="0">
                <a:solidFill>
                  <a:schemeClr val="tx1"/>
                </a:solidFill>
                <a:latin typeface="Times New Roman" panose="02020603050405020304" pitchFamily="18" charset="0"/>
                <a:cs typeface="Times New Roman" panose="02020603050405020304" pitchFamily="18" charset="0"/>
              </a:rPr>
              <a:t>, Καστανιώτης, Αθήνα  2009,  σελ. 111.</a:t>
            </a:r>
          </a:p>
          <a:p>
            <a:pPr algn="l"/>
            <a:r>
              <a:rPr lang="el-GR" sz="1000" dirty="0">
                <a:solidFill>
                  <a:schemeClr val="tx1"/>
                </a:solidFill>
                <a:latin typeface="Times New Roman" panose="02020603050405020304" pitchFamily="18" charset="0"/>
                <a:cs typeface="Times New Roman" panose="02020603050405020304" pitchFamily="18" charset="0"/>
              </a:rPr>
              <a:t>Κώστας Χατζηαντωνίου, </a:t>
            </a:r>
            <a:r>
              <a:rPr lang="el-GR" sz="1000" i="1" dirty="0">
                <a:solidFill>
                  <a:schemeClr val="tx1"/>
                </a:solidFill>
                <a:latin typeface="Times New Roman" panose="02020603050405020304" pitchFamily="18" charset="0"/>
                <a:cs typeface="Times New Roman" panose="02020603050405020304" pitchFamily="18" charset="0"/>
              </a:rPr>
              <a:t>Κύπρος 1954-1974: από το έπος στην τραγωδία</a:t>
            </a:r>
            <a:r>
              <a:rPr lang="el-G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Ιωλκός</a:t>
            </a:r>
            <a:r>
              <a:rPr lang="el-GR" sz="1000" dirty="0">
                <a:solidFill>
                  <a:schemeClr val="tx1"/>
                </a:solidFill>
                <a:latin typeface="Times New Roman" panose="02020603050405020304" pitchFamily="18" charset="0"/>
                <a:cs typeface="Times New Roman" panose="02020603050405020304" pitchFamily="18" charset="0"/>
              </a:rPr>
              <a:t>, Αθήνα 2007, σελ. 38.</a:t>
            </a:r>
          </a:p>
          <a:p>
            <a:pPr algn="l"/>
            <a:r>
              <a:rPr lang="el-GR" sz="1000" dirty="0">
                <a:solidFill>
                  <a:schemeClr val="tx1"/>
                </a:solidFill>
                <a:latin typeface="Times New Roman" panose="02020603050405020304" pitchFamily="18" charset="0"/>
                <a:cs typeface="Times New Roman" panose="02020603050405020304" pitchFamily="18" charset="0"/>
              </a:rPr>
              <a:t>Γιάννης Κ. Λάμπρου,</a:t>
            </a:r>
            <a:r>
              <a:rPr lang="el-GR" sz="1000" b="1"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Ιστορία του Κυπριακού : τα χρόνια μετά την ανεξαρτησία, 1960-2008</a:t>
            </a:r>
            <a:r>
              <a:rPr lang="el-GR" sz="1000" dirty="0">
                <a:solidFill>
                  <a:schemeClr val="tx1"/>
                </a:solidFill>
                <a:latin typeface="Times New Roman" panose="02020603050405020304" pitchFamily="18" charset="0"/>
                <a:cs typeface="Times New Roman" panose="02020603050405020304" pitchFamily="18" charset="0"/>
              </a:rPr>
              <a:t>, Εκδόσεις Πάργα, Λευκωσία 2008, σελ. 81.</a:t>
            </a:r>
          </a:p>
          <a:p>
            <a:pPr algn="l"/>
            <a:r>
              <a:rPr lang="tr-TR" sz="1000" dirty="0">
                <a:solidFill>
                  <a:schemeClr val="tx1"/>
                </a:solidFill>
                <a:latin typeface="Times New Roman" panose="02020603050405020304" pitchFamily="18" charset="0"/>
                <a:cs typeface="Times New Roman" panose="02020603050405020304" pitchFamily="18" charset="0"/>
              </a:rPr>
              <a:t>Sabahattin İsmail, </a:t>
            </a:r>
            <a:r>
              <a:rPr lang="tr-TR" sz="1000" i="1" dirty="0">
                <a:solidFill>
                  <a:schemeClr val="tx1"/>
                </a:solidFill>
                <a:latin typeface="Times New Roman" panose="02020603050405020304" pitchFamily="18" charset="0"/>
                <a:cs typeface="Times New Roman" panose="02020603050405020304" pitchFamily="18" charset="0"/>
              </a:rPr>
              <a:t>Kıbrıs Cumhuriyetinin doğuşu-çöküşü ve KKTC'nin kuruluşu 1960-1983</a:t>
            </a:r>
            <a:r>
              <a:rPr lang="tr-TR" sz="1000" dirty="0">
                <a:solidFill>
                  <a:schemeClr val="tx1"/>
                </a:solidFill>
                <a:latin typeface="Times New Roman" panose="02020603050405020304" pitchFamily="18" charset="0"/>
                <a:cs typeface="Times New Roman" panose="02020603050405020304" pitchFamily="18" charset="0"/>
              </a:rPr>
              <a:t>,  Akdeniz Haber Ajansi Yayınları 1992, </a:t>
            </a:r>
            <a:r>
              <a:rPr lang="el-GR" sz="1000" dirty="0">
                <a:solidFill>
                  <a:schemeClr val="tx1"/>
                </a:solidFill>
                <a:latin typeface="Times New Roman" panose="02020603050405020304" pitchFamily="18" charset="0"/>
                <a:cs typeface="Times New Roman" panose="02020603050405020304" pitchFamily="18" charset="0"/>
              </a:rPr>
              <a:t>σ</a:t>
            </a:r>
            <a:r>
              <a:rPr lang="tr-TR" sz="1000" dirty="0">
                <a:solidFill>
                  <a:schemeClr val="tx1"/>
                </a:solidFill>
                <a:latin typeface="Times New Roman" panose="02020603050405020304" pitchFamily="18" charset="0"/>
                <a:cs typeface="Times New Roman" panose="02020603050405020304" pitchFamily="18" charset="0"/>
              </a:rPr>
              <a:t>. 188, 192.</a:t>
            </a:r>
            <a:endParaRPr lang="el-GR" sz="1000" dirty="0">
              <a:solidFill>
                <a:schemeClr val="tx1"/>
              </a:solidFill>
              <a:latin typeface="Times New Roman" panose="02020603050405020304" pitchFamily="18" charset="0"/>
              <a:cs typeface="Times New Roman" panose="02020603050405020304" pitchFamily="18" charset="0"/>
            </a:endParaRPr>
          </a:p>
          <a:p>
            <a:pPr algn="just"/>
            <a:r>
              <a:rPr lang="el-GR" sz="1000" dirty="0">
                <a:solidFill>
                  <a:schemeClr val="tx1"/>
                </a:solidFill>
                <a:latin typeface="Times New Roman" panose="02020603050405020304" pitchFamily="18" charset="0"/>
                <a:cs typeface="Times New Roman" panose="02020603050405020304" pitchFamily="18" charset="0"/>
              </a:rPr>
              <a:t>2. </a:t>
            </a:r>
            <a:r>
              <a:rPr lang="en-US" sz="1000" dirty="0">
                <a:solidFill>
                  <a:schemeClr val="tx1"/>
                </a:solidFill>
                <a:latin typeface="Times New Roman" panose="02020603050405020304" pitchFamily="18" charset="0"/>
                <a:cs typeface="Times New Roman" panose="02020603050405020304" pitchFamily="18" charset="0"/>
              </a:rPr>
              <a:t>Norman Fairclough,  </a:t>
            </a:r>
            <a:r>
              <a:rPr lang="en-US" sz="1000" i="1" dirty="0">
                <a:solidFill>
                  <a:schemeClr val="tx1"/>
                </a:solidFill>
                <a:latin typeface="Times New Roman" panose="02020603050405020304" pitchFamily="18" charset="0"/>
                <a:cs typeface="Times New Roman" panose="02020603050405020304" pitchFamily="18" charset="0"/>
              </a:rPr>
              <a:t>Language and power,</a:t>
            </a:r>
            <a:r>
              <a:rPr lang="en-US" sz="1000" dirty="0">
                <a:solidFill>
                  <a:schemeClr val="tx1"/>
                </a:solidFill>
                <a:latin typeface="Times New Roman" panose="02020603050405020304" pitchFamily="18" charset="0"/>
                <a:cs typeface="Times New Roman" panose="02020603050405020304" pitchFamily="18" charset="0"/>
              </a:rPr>
              <a:t> Longman, </a:t>
            </a:r>
            <a:r>
              <a:rPr lang="el-GR" sz="1000" dirty="0">
                <a:solidFill>
                  <a:schemeClr val="tx1"/>
                </a:solidFill>
                <a:latin typeface="Times New Roman" panose="02020603050405020304" pitchFamily="18" charset="0"/>
                <a:cs typeface="Times New Roman" panose="02020603050405020304" pitchFamily="18" charset="0"/>
              </a:rPr>
              <a:t>Λονδίνο </a:t>
            </a:r>
            <a:r>
              <a:rPr lang="en-US" sz="1000" dirty="0">
                <a:solidFill>
                  <a:schemeClr val="tx1"/>
                </a:solidFill>
                <a:latin typeface="Times New Roman" panose="02020603050405020304" pitchFamily="18" charset="0"/>
                <a:cs typeface="Times New Roman" panose="02020603050405020304" pitchFamily="18" charset="0"/>
              </a:rPr>
              <a:t>1989, </a:t>
            </a:r>
            <a:r>
              <a:rPr lang="el-GR" sz="1000" dirty="0" err="1">
                <a:solidFill>
                  <a:schemeClr val="tx1"/>
                </a:solidFill>
                <a:latin typeface="Times New Roman" panose="02020603050405020304" pitchFamily="18" charset="0"/>
                <a:cs typeface="Times New Roman" panose="02020603050405020304" pitchFamily="18" charset="0"/>
              </a:rPr>
              <a:t>σελ</a:t>
            </a:r>
            <a:r>
              <a:rPr lang="en-US" sz="1000" dirty="0">
                <a:solidFill>
                  <a:schemeClr val="tx1"/>
                </a:solidFill>
                <a:latin typeface="Times New Roman" panose="02020603050405020304" pitchFamily="18" charset="0"/>
                <a:cs typeface="Times New Roman" panose="02020603050405020304" pitchFamily="18" charset="0"/>
              </a:rPr>
              <a:t>. 169.</a:t>
            </a:r>
            <a:endParaRPr lang="el-GR" sz="1000" dirty="0">
              <a:solidFill>
                <a:schemeClr val="tx1"/>
              </a:solidFill>
              <a:latin typeface="Times New Roman" panose="02020603050405020304" pitchFamily="18" charset="0"/>
              <a:cs typeface="Times New Roman" panose="02020603050405020304" pitchFamily="18" charset="0"/>
            </a:endParaRPr>
          </a:p>
          <a:p>
            <a:pPr algn="just"/>
            <a:r>
              <a:rPr lang="en-US" sz="1000" dirty="0">
                <a:solidFill>
                  <a:schemeClr val="tx1"/>
                </a:solidFill>
                <a:latin typeface="Times New Roman" panose="02020603050405020304" pitchFamily="18" charset="0"/>
                <a:cs typeface="Times New Roman" panose="02020603050405020304" pitchFamily="18" charset="0"/>
              </a:rPr>
              <a:t>Chris Barker  &amp; Dariusz </a:t>
            </a:r>
            <a:r>
              <a:rPr lang="en-US" sz="1000" dirty="0" err="1">
                <a:solidFill>
                  <a:schemeClr val="tx1"/>
                </a:solidFill>
                <a:latin typeface="Times New Roman" panose="02020603050405020304" pitchFamily="18" charset="0"/>
                <a:cs typeface="Times New Roman" panose="02020603050405020304" pitchFamily="18" charset="0"/>
              </a:rPr>
              <a:t>Galasinski</a:t>
            </a:r>
            <a:r>
              <a:rPr lang="en-US" sz="1000" dirty="0">
                <a:solidFill>
                  <a:schemeClr val="tx1"/>
                </a:solidFill>
                <a:latin typeface="Times New Roman" panose="02020603050405020304" pitchFamily="18" charset="0"/>
                <a:cs typeface="Times New Roman" panose="02020603050405020304" pitchFamily="18" charset="0"/>
              </a:rPr>
              <a:t>, </a:t>
            </a:r>
            <a:r>
              <a:rPr lang="en-US" sz="1000" i="1" dirty="0">
                <a:solidFill>
                  <a:schemeClr val="tx1"/>
                </a:solidFill>
                <a:latin typeface="Times New Roman" panose="02020603050405020304" pitchFamily="18" charset="0"/>
                <a:cs typeface="Times New Roman" panose="02020603050405020304" pitchFamily="18" charset="0"/>
              </a:rPr>
              <a:t>Cultural Studies and Discourse Analysis : A Dialogue on Language and Identity, </a:t>
            </a:r>
            <a:r>
              <a:rPr lang="en-US" sz="1000" dirty="0">
                <a:solidFill>
                  <a:schemeClr val="tx1"/>
                </a:solidFill>
                <a:latin typeface="Times New Roman" panose="02020603050405020304" pitchFamily="18" charset="0"/>
                <a:cs typeface="Times New Roman" panose="02020603050405020304" pitchFamily="18" charset="0"/>
              </a:rPr>
              <a:t>SAGE, </a:t>
            </a:r>
            <a:r>
              <a:rPr lang="el-GR" sz="1000" dirty="0">
                <a:solidFill>
                  <a:schemeClr val="tx1"/>
                </a:solidFill>
                <a:latin typeface="Times New Roman" panose="02020603050405020304" pitchFamily="18" charset="0"/>
                <a:cs typeface="Times New Roman" panose="02020603050405020304" pitchFamily="18" charset="0"/>
              </a:rPr>
              <a:t>Λονδίνο </a:t>
            </a:r>
            <a:r>
              <a:rPr lang="en-US" sz="1000" dirty="0">
                <a:solidFill>
                  <a:schemeClr val="tx1"/>
                </a:solidFill>
                <a:latin typeface="Times New Roman" panose="02020603050405020304" pitchFamily="18" charset="0"/>
                <a:cs typeface="Times New Roman" panose="02020603050405020304" pitchFamily="18" charset="0"/>
              </a:rPr>
              <a:t>2001, </a:t>
            </a:r>
            <a:r>
              <a:rPr lang="el-GR" sz="1000" dirty="0">
                <a:solidFill>
                  <a:schemeClr val="tx1"/>
                </a:solidFill>
                <a:latin typeface="Times New Roman" panose="02020603050405020304" pitchFamily="18" charset="0"/>
                <a:cs typeface="Times New Roman" panose="02020603050405020304" pitchFamily="18" charset="0"/>
              </a:rPr>
              <a:t>σ</a:t>
            </a:r>
            <a:r>
              <a:rPr lang="en-US" sz="1000" dirty="0">
                <a:solidFill>
                  <a:schemeClr val="tx1"/>
                </a:solidFill>
                <a:latin typeface="Times New Roman" panose="02020603050405020304" pitchFamily="18" charset="0"/>
                <a:cs typeface="Times New Roman" panose="02020603050405020304" pitchFamily="18" charset="0"/>
              </a:rPr>
              <a:t>. 13, 31.</a:t>
            </a:r>
            <a:endParaRPr lang="el-GR" sz="1000" dirty="0">
              <a:solidFill>
                <a:schemeClr val="tx1"/>
              </a:solidFill>
              <a:latin typeface="Times New Roman" panose="02020603050405020304" pitchFamily="18" charset="0"/>
              <a:cs typeface="Times New Roman" panose="02020603050405020304" pitchFamily="18" charset="0"/>
            </a:endParaRPr>
          </a:p>
          <a:p>
            <a:pPr algn="just"/>
            <a:r>
              <a:rPr lang="en-US" sz="1000" dirty="0">
                <a:solidFill>
                  <a:schemeClr val="tx1"/>
                </a:solidFill>
                <a:latin typeface="Times New Roman" panose="02020603050405020304" pitchFamily="18" charset="0"/>
                <a:cs typeface="Times New Roman" panose="02020603050405020304" pitchFamily="18" charset="0"/>
              </a:rPr>
              <a:t>Rusla Anne Springer &amp; Michael E. Clinton, «Doing Foucault: </a:t>
            </a:r>
            <a:r>
              <a:rPr lang="en-GB" sz="1000" dirty="0">
                <a:solidFill>
                  <a:schemeClr val="tx1"/>
                </a:solidFill>
                <a:latin typeface="Times New Roman" panose="02020603050405020304" pitchFamily="18" charset="0"/>
                <a:cs typeface="Times New Roman" panose="02020603050405020304" pitchFamily="18" charset="0"/>
              </a:rPr>
              <a:t>I</a:t>
            </a:r>
            <a:r>
              <a:rPr lang="en-US" sz="1000" dirty="0" err="1">
                <a:solidFill>
                  <a:schemeClr val="tx1"/>
                </a:solidFill>
                <a:latin typeface="Times New Roman" panose="02020603050405020304" pitchFamily="18" charset="0"/>
                <a:cs typeface="Times New Roman" panose="02020603050405020304" pitchFamily="18" charset="0"/>
              </a:rPr>
              <a:t>nquiring</a:t>
            </a:r>
            <a:r>
              <a:rPr lang="en-US" sz="1000" dirty="0">
                <a:solidFill>
                  <a:schemeClr val="tx1"/>
                </a:solidFill>
                <a:latin typeface="Times New Roman" panose="02020603050405020304" pitchFamily="18" charset="0"/>
                <a:cs typeface="Times New Roman" panose="02020603050405020304" pitchFamily="18" charset="0"/>
              </a:rPr>
              <a:t> into nursing knowledge with Foucauldian discourse analysis», </a:t>
            </a:r>
            <a:r>
              <a:rPr lang="en-US" sz="1000" i="1" dirty="0">
                <a:solidFill>
                  <a:schemeClr val="tx1"/>
                </a:solidFill>
                <a:latin typeface="Times New Roman" panose="02020603050405020304" pitchFamily="18" charset="0"/>
                <a:cs typeface="Times New Roman" panose="02020603050405020304" pitchFamily="18" charset="0"/>
              </a:rPr>
              <a:t>Nursing Philosophy, </a:t>
            </a:r>
            <a:r>
              <a:rPr lang="en-GB" sz="1000" dirty="0">
                <a:solidFill>
                  <a:schemeClr val="tx1"/>
                </a:solidFill>
                <a:latin typeface="Times New Roman" panose="02020603050405020304" pitchFamily="18" charset="0"/>
                <a:cs typeface="Times New Roman" panose="02020603050405020304" pitchFamily="18" charset="0"/>
              </a:rPr>
              <a:t>Volume </a:t>
            </a:r>
            <a:r>
              <a:rPr lang="en-US" sz="1000" dirty="0">
                <a:solidFill>
                  <a:schemeClr val="tx1"/>
                </a:solidFill>
                <a:latin typeface="Times New Roman" panose="02020603050405020304" pitchFamily="18" charset="0"/>
                <a:cs typeface="Times New Roman" panose="02020603050405020304" pitchFamily="18" charset="0"/>
              </a:rPr>
              <a:t>16, 2015,  </a:t>
            </a:r>
            <a:r>
              <a:rPr lang="el-GR" sz="1000" dirty="0" err="1">
                <a:solidFill>
                  <a:schemeClr val="tx1"/>
                </a:solidFill>
                <a:latin typeface="Times New Roman" panose="02020603050405020304" pitchFamily="18" charset="0"/>
                <a:cs typeface="Times New Roman" panose="02020603050405020304" pitchFamily="18" charset="0"/>
              </a:rPr>
              <a:t>σελ</a:t>
            </a:r>
            <a:r>
              <a:rPr lang="en-US"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90.</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3</a:t>
            </a:r>
            <a:r>
              <a:rPr lang="en-US" sz="1000"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İsmail Tansu, </a:t>
            </a:r>
            <a:r>
              <a:rPr lang="en-US" sz="1000" i="1" dirty="0">
                <a:solidFill>
                  <a:schemeClr val="tx1"/>
                </a:solidFill>
                <a:latin typeface="Times New Roman" panose="02020603050405020304" pitchFamily="18" charset="0"/>
                <a:cs typeface="Times New Roman" panose="02020603050405020304" pitchFamily="18" charset="0"/>
              </a:rPr>
              <a:t>Asl</a:t>
            </a:r>
            <a:r>
              <a:rPr lang="el-GR" sz="1000" i="1" dirty="0">
                <a:solidFill>
                  <a:schemeClr val="tx1"/>
                </a:solidFill>
                <a:latin typeface="Times New Roman" panose="02020603050405020304" pitchFamily="18" charset="0"/>
                <a:cs typeface="Times New Roman" panose="02020603050405020304" pitchFamily="18" charset="0"/>
              </a:rPr>
              <a:t>ı</a:t>
            </a:r>
            <a:r>
              <a:rPr lang="en-US" sz="1000" i="1" dirty="0" err="1">
                <a:solidFill>
                  <a:schemeClr val="tx1"/>
                </a:solidFill>
                <a:latin typeface="Times New Roman" panose="02020603050405020304" pitchFamily="18" charset="0"/>
                <a:cs typeface="Times New Roman" panose="02020603050405020304" pitchFamily="18" charset="0"/>
              </a:rPr>
              <a:t>nda</a:t>
            </a:r>
            <a:r>
              <a:rPr lang="en-US" sz="1000" i="1" dirty="0">
                <a:solidFill>
                  <a:schemeClr val="tx1"/>
                </a:solidFill>
                <a:latin typeface="Times New Roman" panose="02020603050405020304" pitchFamily="18" charset="0"/>
                <a:cs typeface="Times New Roman" panose="02020603050405020304" pitchFamily="18" charset="0"/>
              </a:rPr>
              <a:t> hi</a:t>
            </a:r>
            <a:r>
              <a:rPr lang="el-GR" sz="1000" i="1" dirty="0">
                <a:solidFill>
                  <a:schemeClr val="tx1"/>
                </a:solidFill>
                <a:latin typeface="Times New Roman" panose="02020603050405020304" pitchFamily="18" charset="0"/>
                <a:cs typeface="Times New Roman" panose="02020603050405020304" pitchFamily="18" charset="0"/>
              </a:rPr>
              <a:t>ç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 </a:t>
            </a:r>
            <a:r>
              <a:rPr lang="tr-TR" sz="1000" i="1" dirty="0">
                <a:solidFill>
                  <a:schemeClr val="tx1"/>
                </a:solidFill>
                <a:latin typeface="Times New Roman" panose="02020603050405020304" pitchFamily="18" charset="0"/>
                <a:cs typeface="Times New Roman" panose="02020603050405020304" pitchFamily="18" charset="0"/>
              </a:rPr>
              <a:t>Y</a:t>
            </a:r>
            <a:r>
              <a:rPr lang="en-US" sz="1000" i="1" dirty="0" err="1">
                <a:solidFill>
                  <a:schemeClr val="tx1"/>
                </a:solidFill>
                <a:latin typeface="Times New Roman" panose="02020603050405020304" pitchFamily="18" charset="0"/>
                <a:cs typeface="Times New Roman" panose="02020603050405020304" pitchFamily="18" charset="0"/>
              </a:rPr>
              <a:t>eralt</a:t>
            </a:r>
            <a:r>
              <a:rPr lang="el-GR" sz="1000" i="1" dirty="0">
                <a:solidFill>
                  <a:schemeClr val="tx1"/>
                </a:solidFill>
                <a:latin typeface="Times New Roman" panose="02020603050405020304" pitchFamily="18" charset="0"/>
                <a:cs typeface="Times New Roman" panose="02020603050405020304" pitchFamily="18" charset="0"/>
              </a:rPr>
              <a:t>ı</a:t>
            </a:r>
            <a:r>
              <a:rPr lang="en-US" sz="1000" i="1" dirty="0" err="1">
                <a:solidFill>
                  <a:schemeClr val="tx1"/>
                </a:solidFill>
                <a:latin typeface="Times New Roman" panose="02020603050405020304" pitchFamily="18" charset="0"/>
                <a:cs typeface="Times New Roman" panose="02020603050405020304" pitchFamily="18" charset="0"/>
              </a:rPr>
              <a:t>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a:t>
            </a:r>
            <a:r>
              <a:rPr lang="el-GR" sz="1000" i="1" dirty="0">
                <a:solidFill>
                  <a:schemeClr val="tx1"/>
                </a:solidFill>
                <a:latin typeface="Times New Roman" panose="02020603050405020304" pitchFamily="18" charset="0"/>
                <a:cs typeface="Times New Roman" panose="02020603050405020304" pitchFamily="18" charset="0"/>
              </a:rPr>
              <a:t>ı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l-GR" sz="1000" i="1" dirty="0">
                <a:solidFill>
                  <a:schemeClr val="tx1"/>
                </a:solidFill>
                <a:latin typeface="Times New Roman" panose="02020603050405020304" pitchFamily="18" charset="0"/>
                <a:cs typeface="Times New Roman" panose="02020603050405020304" pitchFamily="18" charset="0"/>
              </a:rPr>
              <a:t> ö</a:t>
            </a:r>
            <a:r>
              <a:rPr lang="en-US" sz="1000" i="1" dirty="0" err="1">
                <a:solidFill>
                  <a:schemeClr val="tx1"/>
                </a:solidFill>
                <a:latin typeface="Times New Roman" panose="02020603050405020304" pitchFamily="18" charset="0"/>
                <a:cs typeface="Times New Roman" panose="02020603050405020304" pitchFamily="18" charset="0"/>
              </a:rPr>
              <a:t>rg</a:t>
            </a:r>
            <a:r>
              <a:rPr lang="el-GR" sz="1000" i="1" dirty="0">
                <a:solidFill>
                  <a:schemeClr val="tx1"/>
                </a:solidFill>
                <a:latin typeface="Times New Roman" panose="02020603050405020304" pitchFamily="18" charset="0"/>
                <a:cs typeface="Times New Roman" panose="02020603050405020304" pitchFamily="18" charset="0"/>
              </a:rPr>
              <a:t>ü</a:t>
            </a:r>
            <a:r>
              <a:rPr lang="en-US" sz="1000" i="1" dirty="0">
                <a:solidFill>
                  <a:schemeClr val="tx1"/>
                </a:solidFill>
                <a:latin typeface="Times New Roman" panose="02020603050405020304" pitchFamily="18" charset="0"/>
                <a:cs typeface="Times New Roman" panose="02020603050405020304" pitchFamily="18" charset="0"/>
              </a:rPr>
              <a:t>t</a:t>
            </a:r>
            <a:r>
              <a:rPr lang="el-GR" sz="1000" i="1" dirty="0">
                <a:solidFill>
                  <a:schemeClr val="tx1"/>
                </a:solidFill>
                <a:latin typeface="Times New Roman" panose="02020603050405020304" pitchFamily="18" charset="0"/>
                <a:cs typeface="Times New Roman" panose="02020603050405020304" pitchFamily="18" charset="0"/>
              </a:rPr>
              <a:t>, </a:t>
            </a:r>
            <a:r>
              <a:rPr lang="en-US" sz="1000" i="1" dirty="0">
                <a:solidFill>
                  <a:schemeClr val="tx1"/>
                </a:solidFill>
                <a:latin typeface="Times New Roman" panose="02020603050405020304" pitchFamily="18" charset="0"/>
                <a:cs typeface="Times New Roman" panose="02020603050405020304" pitchFamily="18" charset="0"/>
              </a:rPr>
              <a:t>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l-GR" sz="1000" i="1" dirty="0">
                <a:solidFill>
                  <a:schemeClr val="tx1"/>
                </a:solidFill>
                <a:latin typeface="Times New Roman" panose="02020603050405020304" pitchFamily="18" charset="0"/>
                <a:cs typeface="Times New Roman" panose="02020603050405020304" pitchFamily="18" charset="0"/>
              </a:rPr>
              <a:t>...</a:t>
            </a:r>
            <a:r>
              <a:rPr lang="en-US" sz="1000" i="1" dirty="0">
                <a:solidFill>
                  <a:schemeClr val="tx1"/>
                </a:solidFill>
                <a:latin typeface="Times New Roman" panose="02020603050405020304" pitchFamily="18" charset="0"/>
                <a:cs typeface="Times New Roman" panose="02020603050405020304" pitchFamily="18" charset="0"/>
              </a:rPr>
              <a:t> TMT</a:t>
            </a:r>
            <a:r>
              <a:rPr lang="tr-TR" sz="1000" i="1"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MİNPA MATBAACILIK,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err="1">
                <a:solidFill>
                  <a:schemeClr val="tx1"/>
                </a:solidFill>
                <a:latin typeface="Times New Roman" panose="02020603050405020304" pitchFamily="18" charset="0"/>
                <a:cs typeface="Times New Roman" panose="02020603050405020304" pitchFamily="18" charset="0"/>
              </a:rPr>
              <a:t>σελ</a:t>
            </a:r>
            <a:r>
              <a:rPr lang="en-US" sz="1000" dirty="0">
                <a:solidFill>
                  <a:schemeClr val="tx1"/>
                </a:solidFill>
                <a:latin typeface="Times New Roman" panose="02020603050405020304" pitchFamily="18" charset="0"/>
                <a:cs typeface="Times New Roman" panose="02020603050405020304" pitchFamily="18" charset="0"/>
              </a:rPr>
              <a:t>.</a:t>
            </a:r>
            <a:r>
              <a:rPr lang="tr-TR" sz="1000" dirty="0">
                <a:solidFill>
                  <a:schemeClr val="tx1"/>
                </a:solidFill>
                <a:latin typeface="Times New Roman" panose="02020603050405020304" pitchFamily="18" charset="0"/>
                <a:cs typeface="Times New Roman" panose="02020603050405020304" pitchFamily="18" charset="0"/>
              </a:rPr>
              <a:t> 106. </a:t>
            </a:r>
            <a:endParaRPr lang="el-GR" sz="1000" dirty="0">
              <a:solidFill>
                <a:schemeClr val="tx1"/>
              </a:solidFill>
              <a:latin typeface="Times New Roman" panose="02020603050405020304" pitchFamily="18" charset="0"/>
              <a:cs typeface="Times New Roman" panose="02020603050405020304" pitchFamily="18" charset="0"/>
            </a:endParaRPr>
          </a:p>
          <a:p>
            <a:pPr algn="l"/>
            <a:endParaRPr lang="el-GR" sz="1000" dirty="0">
              <a:solidFill>
                <a:schemeClr val="tx1"/>
              </a:solidFill>
              <a:latin typeface="Times New Roman" panose="02020603050405020304" pitchFamily="18" charset="0"/>
              <a:cs typeface="Times New Roman" panose="02020603050405020304" pitchFamily="18" charset="0"/>
            </a:endParaRPr>
          </a:p>
        </p:txBody>
      </p:sp>
      <p:sp>
        <p:nvSpPr>
          <p:cNvPr id="8" name="Θέση αριθμού διαφάνειας 7">
            <a:extLst>
              <a:ext uri="{FF2B5EF4-FFF2-40B4-BE49-F238E27FC236}">
                <a16:creationId xmlns:a16="http://schemas.microsoft.com/office/drawing/2014/main" id="{45F1ED9B-7FE8-1DCC-3D38-D4DD847E504C}"/>
              </a:ext>
            </a:extLst>
          </p:cNvPr>
          <p:cNvSpPr>
            <a:spLocks noGrp="1"/>
          </p:cNvSpPr>
          <p:nvPr>
            <p:ph type="sldNum" sz="quarter" idx="12"/>
          </p:nvPr>
        </p:nvSpPr>
        <p:spPr/>
        <p:txBody>
          <a:bodyPr/>
          <a:lstStyle/>
          <a:p>
            <a:fld id="{1B8CE1AA-CF21-4938-812F-0237CDF6332C}" type="slidenum">
              <a:rPr lang="el-GR" smtClean="0"/>
              <a:t>4</a:t>
            </a:fld>
            <a:endParaRPr lang="el-GR" dirty="0"/>
          </a:p>
        </p:txBody>
      </p:sp>
      <p:pic>
        <p:nvPicPr>
          <p:cNvPr id="2" name="Εικόνα 1" descr="Εικόνα που περιέχει κείμενο, αφίσα, Διαφήμιση, άνδρας&#10;&#10;Περιγραφή που δημιουργήθηκε αυτόματα">
            <a:extLst>
              <a:ext uri="{FF2B5EF4-FFF2-40B4-BE49-F238E27FC236}">
                <a16:creationId xmlns:a16="http://schemas.microsoft.com/office/drawing/2014/main" id="{5819F128-3173-2BDA-A977-22A081AF0E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53" t="8050" r="38111" b="5097"/>
          <a:stretch/>
        </p:blipFill>
        <p:spPr bwMode="auto">
          <a:xfrm rot="5400000">
            <a:off x="8737016" y="1550924"/>
            <a:ext cx="2813222" cy="24939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530BC6BA-5CBE-3104-FF18-5A0108608FA2}"/>
              </a:ext>
            </a:extLst>
          </p:cNvPr>
          <p:cNvSpPr txBox="1"/>
          <p:nvPr/>
        </p:nvSpPr>
        <p:spPr>
          <a:xfrm>
            <a:off x="8610600" y="1054423"/>
            <a:ext cx="3447607" cy="276999"/>
          </a:xfrm>
          <a:prstGeom prst="rect">
            <a:avLst/>
          </a:prstGeom>
          <a:noFill/>
        </p:spPr>
        <p:txBody>
          <a:bodyPr wrap="square">
            <a:spAutoFit/>
          </a:bodyPr>
          <a:lstStyle/>
          <a:p>
            <a:pPr algn="just">
              <a:spcAft>
                <a:spcPts val="800"/>
              </a:spcAft>
              <a:buNone/>
            </a:pPr>
            <a:r>
              <a:rPr lang="el-GR" sz="1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Τα αιματοβαμμένα Χριστούγεννα/ </a:t>
            </a:r>
            <a:r>
              <a:rPr lang="tr-TR" sz="1200" b="1" kern="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a:t>
            </a:r>
            <a:r>
              <a:rPr lang="tr-TR" sz="1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anlı Noel</a:t>
            </a:r>
            <a:r>
              <a:rPr lang="el-GR" sz="12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l-GR" sz="12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5E86A38D-C971-241C-32D8-B5FA4ABEC0F6}"/>
              </a:ext>
            </a:extLst>
          </p:cNvPr>
          <p:cNvSpPr txBox="1"/>
          <p:nvPr/>
        </p:nvSpPr>
        <p:spPr>
          <a:xfrm>
            <a:off x="8709596" y="4413151"/>
            <a:ext cx="3194537" cy="461665"/>
          </a:xfrm>
          <a:prstGeom prst="rect">
            <a:avLst/>
          </a:prstGeom>
          <a:solidFill>
            <a:schemeClr val="bg1"/>
          </a:solidFill>
        </p:spPr>
        <p:txBody>
          <a:bodyPr wrap="square">
            <a:spAutoFit/>
          </a:bodyPr>
          <a:lstStyle/>
          <a:p>
            <a:pPr algn="just">
              <a:spcAft>
                <a:spcPts val="800"/>
              </a:spcAft>
              <a:buNone/>
            </a:pPr>
            <a:r>
              <a:rPr lang="el-GR" sz="1200" kern="100" dirty="0">
                <a:effectLst/>
                <a:latin typeface="Times New Roman" panose="02020603050405020304" pitchFamily="18" charset="0"/>
                <a:ea typeface="Calibri" panose="020F0502020204030204" pitchFamily="34" charset="0"/>
                <a:cs typeface="Times New Roman" panose="02020603050405020304" pitchFamily="18" charset="0"/>
              </a:rPr>
              <a:t>Εξώφυλλο  περιοδικού  </a:t>
            </a:r>
            <a:r>
              <a:rPr lang="tr-TR" sz="1200" i="1" kern="100" dirty="0">
                <a:effectLst/>
                <a:latin typeface="Times New Roman" panose="02020603050405020304" pitchFamily="18" charset="0"/>
                <a:ea typeface="Calibri" panose="020F0502020204030204" pitchFamily="34" charset="0"/>
                <a:cs typeface="Times New Roman" panose="02020603050405020304" pitchFamily="18" charset="0"/>
              </a:rPr>
              <a:t>Güvenlik Kuvvetleri, </a:t>
            </a:r>
            <a:r>
              <a:rPr lang="tr-TR" sz="12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kern="100" dirty="0">
                <a:effectLst/>
                <a:latin typeface="Times New Roman" panose="02020603050405020304" pitchFamily="18" charset="0"/>
                <a:ea typeface="Calibri" panose="020F0502020204030204" pitchFamily="34" charset="0"/>
                <a:cs typeface="Times New Roman" panose="02020603050405020304" pitchFamily="18" charset="0"/>
              </a:rPr>
              <a:t>τεύχος  53, Δεκέμβριος  2002.</a:t>
            </a:r>
            <a:endParaRPr lang="el-GR"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2272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863F8-2175-2F7C-7C42-CB27ACB76BB1}"/>
            </a:ext>
          </a:extLst>
        </p:cNvPr>
        <p:cNvGrpSpPr/>
        <p:nvPr/>
      </p:nvGrpSpPr>
      <p:grpSpPr>
        <a:xfrm>
          <a:off x="0" y="0"/>
          <a:ext cx="0" cy="0"/>
          <a:chOff x="0" y="0"/>
          <a:chExt cx="0" cy="0"/>
        </a:xfrm>
      </p:grpSpPr>
      <p:sp>
        <p:nvSpPr>
          <p:cNvPr id="7" name="Ορθογώνιο: Στρογγύλεμα γωνιών 6">
            <a:extLst>
              <a:ext uri="{FF2B5EF4-FFF2-40B4-BE49-F238E27FC236}">
                <a16:creationId xmlns:a16="http://schemas.microsoft.com/office/drawing/2014/main" id="{C16DF85F-55BD-A136-9CB2-07A86455D60D}"/>
              </a:ext>
            </a:extLst>
          </p:cNvPr>
          <p:cNvSpPr/>
          <p:nvPr/>
        </p:nvSpPr>
        <p:spPr>
          <a:xfrm>
            <a:off x="330199" y="136525"/>
            <a:ext cx="11338682" cy="592667"/>
          </a:xfrm>
          <a:prstGeom prst="roundRect">
            <a:avLst/>
          </a:prstGeom>
          <a:solidFill>
            <a:schemeClr val="accent6">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n-US" b="1" dirty="0"/>
              <a:t>I. </a:t>
            </a:r>
            <a:r>
              <a:rPr lang="el-GR" b="1" dirty="0"/>
              <a:t>Εισαγωγή</a:t>
            </a:r>
          </a:p>
        </p:txBody>
      </p:sp>
      <p:sp>
        <p:nvSpPr>
          <p:cNvPr id="9" name="TextBox 8">
            <a:extLst>
              <a:ext uri="{FF2B5EF4-FFF2-40B4-BE49-F238E27FC236}">
                <a16:creationId xmlns:a16="http://schemas.microsoft.com/office/drawing/2014/main" id="{81C1940C-E8EE-7444-1465-6917E86F5719}"/>
              </a:ext>
            </a:extLst>
          </p:cNvPr>
          <p:cNvSpPr txBox="1"/>
          <p:nvPr/>
        </p:nvSpPr>
        <p:spPr>
          <a:xfrm>
            <a:off x="330199" y="984438"/>
            <a:ext cx="11573933" cy="2811026"/>
          </a:xfrm>
          <a:prstGeom prst="rect">
            <a:avLst/>
          </a:prstGeom>
          <a:noFill/>
        </p:spPr>
        <p:txBody>
          <a:bodyPr wrap="square">
            <a:spAutoFit/>
          </a:bodyPr>
          <a:lstStyle/>
          <a:p>
            <a:pPr algn="just">
              <a:spcAft>
                <a:spcPts val="800"/>
              </a:spcAft>
              <a:buNone/>
            </a:pPr>
            <a:r>
              <a:rPr lang="el-GR" sz="1600" b="1" dirty="0">
                <a:solidFill>
                  <a:srgbClr val="FF0000"/>
                </a:solidFill>
                <a:effectLst/>
                <a:latin typeface="Times New Roman" panose="02020603050405020304" pitchFamily="18" charset="0"/>
                <a:ea typeface="Aptos" panose="020B0004020202020204" pitchFamily="34" charset="0"/>
                <a:cs typeface="Times New Roman" panose="02020603050405020304" pitchFamily="18" charset="0"/>
              </a:rPr>
              <a:t>Συλλογή δεδομένων :</a:t>
            </a:r>
          </a:p>
          <a:p>
            <a:r>
              <a:rPr lang="el-GR" sz="1400" dirty="0">
                <a:effectLst/>
                <a:latin typeface="Times New Roman" panose="02020603050405020304" pitchFamily="18" charset="0"/>
                <a:ea typeface="Aptos" panose="020B0004020202020204" pitchFamily="34" charset="0"/>
                <a:cs typeface="Times New Roman" panose="02020603050405020304" pitchFamily="18" charset="0"/>
              </a:rPr>
              <a:t>Η αξιοποίηση του  βιβλίου του Τούρκου  αξιωματικού </a:t>
            </a:r>
            <a:r>
              <a:rPr lang="tr-TR" sz="1400" dirty="0">
                <a:effectLst/>
                <a:latin typeface="Times New Roman" panose="02020603050405020304" pitchFamily="18" charset="0"/>
                <a:ea typeface="Aptos" panose="020B0004020202020204" pitchFamily="34" charset="0"/>
                <a:cs typeface="Times New Roman" panose="02020603050405020304" pitchFamily="18" charset="0"/>
              </a:rPr>
              <a:t>İsmail Tansu</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 για  την Τ.Μ.Τ. θα  αποτελέσει  τη  βάση  για την ανάδειξη  ενός ρεπερτορίου λόγου, που  πόρρω απέχει  από  το ρεπερτόριο  που συγκροτεί  η  κρατούσα ελληνοκυπριακή ιστοριογραφική προσέγγιση. </a:t>
            </a:r>
            <a:r>
              <a:rPr lang="tr-TR" sz="1400" dirty="0">
                <a:effectLst/>
                <a:latin typeface="Times New Roman" panose="02020603050405020304" pitchFamily="18" charset="0"/>
                <a:ea typeface="Aptos" panose="020B0004020202020204" pitchFamily="34" charset="0"/>
                <a:cs typeface="Times New Roman" panose="02020603050405020304" pitchFamily="18" charset="0"/>
              </a:rPr>
              <a:t>H </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 Τ.Μ.Τ., η οποία συγκροτείται ως μια «μυστική  κυβερνητική  αποστολή» «</a:t>
            </a:r>
            <a:r>
              <a:rPr lang="tr-TR" sz="1400" dirty="0">
                <a:effectLst/>
                <a:latin typeface="Times New Roman" panose="02020603050405020304" pitchFamily="18" charset="0"/>
                <a:ea typeface="Aptos" panose="020B0004020202020204" pitchFamily="34" charset="0"/>
                <a:cs typeface="Times New Roman" panose="02020603050405020304" pitchFamily="18" charset="0"/>
              </a:rPr>
              <a:t>gizli bir devlet görevi</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a:t>
            </a:r>
            <a:r>
              <a:rPr lang="el-GR" sz="1400" dirty="0">
                <a:latin typeface="Times New Roman" panose="02020603050405020304" pitchFamily="18" charset="0"/>
                <a:cs typeface="Times New Roman" panose="02020603050405020304" pitchFamily="18" charset="0"/>
              </a:rPr>
              <a:t> μια</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οργάνωση</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για την</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εθνική</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απελευθέρωση</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και την</a:t>
            </a:r>
            <a:r>
              <a:rPr lang="tr-TR" sz="1400" dirty="0">
                <a:latin typeface="Times New Roman" panose="02020603050405020304" pitchFamily="18" charset="0"/>
                <a:cs typeface="Times New Roman" panose="02020603050405020304" pitchFamily="18" charset="0"/>
              </a:rPr>
              <a:t> «</a:t>
            </a:r>
            <a:r>
              <a:rPr lang="el-GR" sz="1400" dirty="0">
                <a:latin typeface="Times New Roman" panose="02020603050405020304" pitchFamily="18" charset="0"/>
                <a:cs typeface="Times New Roman" panose="02020603050405020304" pitchFamily="18" charset="0"/>
              </a:rPr>
              <a:t>εθνική ελευθερία</a:t>
            </a:r>
            <a:r>
              <a:rPr lang="tr-TR" sz="1400" dirty="0">
                <a:latin typeface="Times New Roman" panose="02020603050405020304" pitchFamily="18" charset="0"/>
                <a:cs typeface="Times New Roman" panose="02020603050405020304" pitchFamily="18" charset="0"/>
              </a:rPr>
              <a:t>» «Milli özgürlük ve kurtuluş örgütü», </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αποτέλεσε μέρος ενός σχεδίου  με την  ονομασία  «</a:t>
            </a:r>
            <a:r>
              <a:rPr lang="tr-TR" sz="1400" dirty="0">
                <a:effectLst/>
                <a:latin typeface="Times New Roman" panose="02020603050405020304" pitchFamily="18" charset="0"/>
                <a:ea typeface="Aptos" panose="020B0004020202020204" pitchFamily="34" charset="0"/>
                <a:cs typeface="Times New Roman" panose="02020603050405020304" pitchFamily="18" charset="0"/>
              </a:rPr>
              <a:t>KIBRIS İSTİRDAT PROJESİ</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/Σχέδιο ανάκτησης  της Κύπρου», το οποίο  συνέταξε ο  συνταγματάρχης   και αργότερα  αναπληρωτής  πρόεδρος της  Τ.Μ.Τ.</a:t>
            </a:r>
            <a:r>
              <a:rPr lang="tr-TR" sz="1400" dirty="0">
                <a:effectLst/>
                <a:latin typeface="Times New Roman" panose="02020603050405020304" pitchFamily="18" charset="0"/>
                <a:ea typeface="Aptos" panose="020B0004020202020204" pitchFamily="34" charset="0"/>
                <a:cs typeface="Times New Roman" panose="02020603050405020304" pitchFamily="18" charset="0"/>
              </a:rPr>
              <a:t> İsmail Tansu</a:t>
            </a:r>
            <a:r>
              <a:rPr lang="el-GR" sz="1400" dirty="0">
                <a:effectLst/>
                <a:latin typeface="Times New Roman" panose="02020603050405020304" pitchFamily="18" charset="0"/>
                <a:ea typeface="Aptos" panose="020B0004020202020204" pitchFamily="34" charset="0"/>
                <a:cs typeface="Times New Roman" panose="02020603050405020304" pitchFamily="18" charset="0"/>
              </a:rPr>
              <a:t>.</a:t>
            </a:r>
            <a:r>
              <a:rPr lang="el-GR" sz="1400" dirty="0">
                <a:latin typeface="Times New Roman" panose="02020603050405020304" pitchFamily="18" charset="0"/>
                <a:ea typeface="Aptos" panose="020B0004020202020204" pitchFamily="34" charset="0"/>
                <a:cs typeface="Times New Roman" panose="02020603050405020304" pitchFamily="18" charset="0"/>
              </a:rPr>
              <a:t>¹</a:t>
            </a:r>
            <a:endParaRPr lang="el-GR" sz="1400" dirty="0">
              <a:effectLst/>
              <a:latin typeface="Times New Roman" panose="02020603050405020304" pitchFamily="18" charset="0"/>
              <a:ea typeface="Aptos" panose="020B0004020202020204" pitchFamily="34" charset="0"/>
              <a:cs typeface="Times New Roman" panose="02020603050405020304" pitchFamily="18" charset="0"/>
            </a:endParaRPr>
          </a:p>
          <a:p>
            <a:pPr algn="just"/>
            <a:r>
              <a:rPr lang="el-GR" sz="1400" dirty="0">
                <a:latin typeface="Times New Roman" panose="02020603050405020304" pitchFamily="18" charset="0"/>
                <a:cs typeface="Times New Roman" panose="02020603050405020304" pitchFamily="18" charset="0"/>
              </a:rPr>
              <a:t>Διάφορα  ρεπερτόρια  λόγου   συγκροτούνται σε σχέση με  τις συγκρούσεις του 1963-1964, με βασική  στόχευση   και  των δύο πλευρών  τη διεκδίκηση  της  ηθικής υπεροχής.²  Στην κρατούσα ελληνοκυπριακή ιστοριογραφική  προσέγγιση, στον σχολικό και στον δημοσιογραφικό λόγο   δεσπόζει το  αφήγημα :  «</a:t>
            </a:r>
            <a:r>
              <a:rPr lang="el-GR" sz="1400" dirty="0" err="1">
                <a:latin typeface="Times New Roman" panose="02020603050405020304" pitchFamily="18" charset="0"/>
                <a:cs typeface="Times New Roman" panose="02020603050405020304" pitchFamily="18" charset="0"/>
              </a:rPr>
              <a:t>Οἱ</a:t>
            </a:r>
            <a:r>
              <a:rPr lang="el-GR" sz="1400" dirty="0">
                <a:latin typeface="Times New Roman" panose="02020603050405020304" pitchFamily="18" charset="0"/>
                <a:cs typeface="Times New Roman" panose="02020603050405020304" pitchFamily="18" charset="0"/>
              </a:rPr>
              <a:t>  νόμιμες δυνάμεις </a:t>
            </a:r>
            <a:r>
              <a:rPr lang="el-GR" sz="1400" dirty="0" err="1">
                <a:latin typeface="Times New Roman" panose="02020603050405020304" pitchFamily="18" charset="0"/>
                <a:cs typeface="Times New Roman" panose="02020603050405020304" pitchFamily="18" charset="0"/>
              </a:rPr>
              <a:t>τοῦ</a:t>
            </a:r>
            <a:r>
              <a:rPr lang="el-GR" sz="1400" dirty="0">
                <a:latin typeface="Times New Roman" panose="02020603050405020304" pitchFamily="18" charset="0"/>
                <a:cs typeface="Times New Roman" panose="02020603050405020304" pitchFamily="18" charset="0"/>
              </a:rPr>
              <a:t> κράτους κλήθηκαν τότε ν’ </a:t>
            </a:r>
            <a:r>
              <a:rPr lang="el-GR" sz="1400" dirty="0" err="1">
                <a:latin typeface="Times New Roman" panose="02020603050405020304" pitchFamily="18" charset="0"/>
                <a:cs typeface="Times New Roman" panose="02020603050405020304" pitchFamily="18" charset="0"/>
              </a:rPr>
              <a:t>ἀντιμετωπίσουν</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τοὺς</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ἄναδρους</a:t>
            </a:r>
            <a:r>
              <a:rPr lang="el-GR" sz="1400" dirty="0">
                <a:latin typeface="Times New Roman" panose="02020603050405020304" pitchFamily="18" charset="0"/>
                <a:cs typeface="Times New Roman" panose="02020603050405020304" pitchFamily="18" charset="0"/>
              </a:rPr>
              <a:t> δολοφόνους </a:t>
            </a:r>
            <a:r>
              <a:rPr lang="el-GR" sz="1400" dirty="0" err="1">
                <a:latin typeface="Times New Roman" panose="02020603050405020304" pitchFamily="18" charset="0"/>
                <a:cs typeface="Times New Roman" panose="02020603050405020304" pitchFamily="18" charset="0"/>
              </a:rPr>
              <a:t>καὶ</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νὰ</a:t>
            </a:r>
            <a:r>
              <a:rPr lang="el-GR" sz="1400" dirty="0">
                <a:latin typeface="Times New Roman" panose="02020603050405020304" pitchFamily="18" charset="0"/>
                <a:cs typeface="Times New Roman" panose="02020603050405020304" pitchFamily="18" charset="0"/>
              </a:rPr>
              <a:t> προστατέψουν </a:t>
            </a:r>
            <a:r>
              <a:rPr lang="el-GR" sz="1400" dirty="0" err="1">
                <a:latin typeface="Times New Roman" panose="02020603050405020304" pitchFamily="18" charset="0"/>
                <a:cs typeface="Times New Roman" panose="02020603050405020304" pitchFamily="18" charset="0"/>
              </a:rPr>
              <a:t>τὸν</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πληθυσμὸ</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ἀπὸ</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τὶς</a:t>
            </a:r>
            <a:r>
              <a:rPr lang="el-GR" sz="1400" dirty="0">
                <a:latin typeface="Times New Roman" panose="02020603050405020304" pitchFamily="18" charset="0"/>
                <a:cs typeface="Times New Roman" panose="02020603050405020304" pitchFamily="18" charset="0"/>
              </a:rPr>
              <a:t> </a:t>
            </a:r>
            <a:r>
              <a:rPr lang="el-GR" sz="1400" dirty="0" err="1">
                <a:latin typeface="Times New Roman" panose="02020603050405020304" pitchFamily="18" charset="0"/>
                <a:cs typeface="Times New Roman" panose="02020603050405020304" pitchFamily="18" charset="0"/>
              </a:rPr>
              <a:t>ἐγκληματικὲς</a:t>
            </a:r>
            <a:r>
              <a:rPr lang="el-GR" sz="1400" dirty="0">
                <a:latin typeface="Times New Roman" panose="02020603050405020304" pitchFamily="18" charset="0"/>
                <a:cs typeface="Times New Roman" panose="02020603050405020304" pitchFamily="18" charset="0"/>
              </a:rPr>
              <a:t> διαθέσεις τους».³ Στον αντίστοιχο  τουρκοκυπριακό λόγο κυριαρχεί  το  αφήγημα : «τις μέρες που ο πολιτισμένος κόσμος ετοιμαζόταν να γιορτάσει τα Χριστούγεννα, δεν πίστευαν ότι οι Ρωμιοί (Ελληνοκύπριοι) είχαν θέσει σε εφαρμογή τα σχέδια επίθεσης που είχαν προετοιμάσει κατά της Τουρκικής Κοινότητας».⁴</a:t>
            </a:r>
          </a:p>
        </p:txBody>
      </p:sp>
      <p:sp>
        <p:nvSpPr>
          <p:cNvPr id="10" name="Θέση υποσέλιδου 9">
            <a:extLst>
              <a:ext uri="{FF2B5EF4-FFF2-40B4-BE49-F238E27FC236}">
                <a16:creationId xmlns:a16="http://schemas.microsoft.com/office/drawing/2014/main" id="{70103D06-9263-3913-C452-D46430B668CA}"/>
              </a:ext>
            </a:extLst>
          </p:cNvPr>
          <p:cNvSpPr>
            <a:spLocks noGrp="1"/>
          </p:cNvSpPr>
          <p:nvPr>
            <p:ph type="ftr" sz="quarter" idx="11"/>
          </p:nvPr>
        </p:nvSpPr>
        <p:spPr>
          <a:xfrm>
            <a:off x="330199" y="3818117"/>
            <a:ext cx="11573933" cy="2903358"/>
          </a:xfrm>
        </p:spPr>
        <p:txBody>
          <a:bodyPr/>
          <a:lstStyle/>
          <a:p>
            <a:pPr algn="just"/>
            <a:r>
              <a:rPr lang="el-GR" sz="1000" dirty="0">
                <a:solidFill>
                  <a:schemeClr val="tx1"/>
                </a:solidFill>
                <a:latin typeface="Times New Roman" panose="02020603050405020304" pitchFamily="18" charset="0"/>
                <a:cs typeface="Times New Roman" panose="02020603050405020304" pitchFamily="18" charset="0"/>
              </a:rPr>
              <a:t>1</a:t>
            </a:r>
            <a:r>
              <a:rPr lang="en-US" sz="1000" dirty="0">
                <a:solidFill>
                  <a:schemeClr val="tx1"/>
                </a:solidFill>
                <a:latin typeface="Times New Roman" panose="02020603050405020304" pitchFamily="18" charset="0"/>
                <a:cs typeface="Times New Roman" panose="02020603050405020304" pitchFamily="18" charset="0"/>
              </a:rPr>
              <a:t>. İsmail Tansu</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 32, 33, 57.</a:t>
            </a:r>
          </a:p>
          <a:p>
            <a:pPr algn="just"/>
            <a:r>
              <a:rPr lang="el-GR" sz="1000" dirty="0">
                <a:solidFill>
                  <a:schemeClr val="tx1"/>
                </a:solidFill>
                <a:latin typeface="Times New Roman" panose="02020603050405020304" pitchFamily="18" charset="0"/>
                <a:cs typeface="Times New Roman" panose="02020603050405020304" pitchFamily="18" charset="0"/>
              </a:rPr>
              <a:t>2</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Αλέξης Ηρακλείδης, </a:t>
            </a:r>
            <a:r>
              <a:rPr lang="el-GR" sz="1000" i="1" dirty="0">
                <a:solidFill>
                  <a:schemeClr val="tx1"/>
                </a:solidFill>
                <a:latin typeface="Times New Roman" panose="02020603050405020304" pitchFamily="18" charset="0"/>
                <a:cs typeface="Times New Roman" panose="02020603050405020304" pitchFamily="18" charset="0"/>
              </a:rPr>
              <a:t>Κυπριακό Πρόβλημα 1947-2004 : Από  την Ένωση  στη Διχοτόμηση</a:t>
            </a:r>
            <a:r>
              <a:rPr lang="el-GR" sz="1000" dirty="0">
                <a:solidFill>
                  <a:schemeClr val="tx1"/>
                </a:solidFill>
                <a:latin typeface="Times New Roman" panose="02020603050405020304" pitchFamily="18" charset="0"/>
                <a:cs typeface="Times New Roman" panose="02020603050405020304" pitchFamily="18" charset="0"/>
              </a:rPr>
              <a:t>, Ι. Σιδέρης, Αθήνα 2006, σελ. 102.  </a:t>
            </a:r>
          </a:p>
          <a:p>
            <a:pPr algn="just"/>
            <a:r>
              <a:rPr lang="el-GR" sz="1000" dirty="0">
                <a:solidFill>
                  <a:schemeClr val="tx1"/>
                </a:solidFill>
                <a:latin typeface="Times New Roman" panose="02020603050405020304" pitchFamily="18" charset="0"/>
                <a:cs typeface="Times New Roman" panose="02020603050405020304" pitchFamily="18" charset="0"/>
              </a:rPr>
              <a:t>Άγγελος Χρυσοστόμου, </a:t>
            </a:r>
            <a:r>
              <a:rPr lang="el-GR" sz="1000" i="1" dirty="0">
                <a:solidFill>
                  <a:schemeClr val="tx1"/>
                </a:solidFill>
                <a:latin typeface="Times New Roman" panose="02020603050405020304" pitchFamily="18" charset="0"/>
                <a:cs typeface="Times New Roman" panose="02020603050405020304" pitchFamily="18" charset="0"/>
              </a:rPr>
              <a:t>Το  χρονικό  της «διμοιρίας» </a:t>
            </a:r>
            <a:r>
              <a:rPr lang="el-GR" sz="1000" i="1" dirty="0" err="1">
                <a:solidFill>
                  <a:schemeClr val="tx1"/>
                </a:solidFill>
                <a:latin typeface="Times New Roman" panose="02020603050405020304" pitchFamily="18" charset="0"/>
                <a:cs typeface="Times New Roman" panose="02020603050405020304" pitchFamily="18" charset="0"/>
              </a:rPr>
              <a:t>Ομορφίτας</a:t>
            </a:r>
            <a:r>
              <a:rPr lang="el-GR" sz="1000" i="1" dirty="0">
                <a:solidFill>
                  <a:schemeClr val="tx1"/>
                </a:solidFill>
                <a:latin typeface="Times New Roman" panose="02020603050405020304" pitchFamily="18" charset="0"/>
                <a:cs typeface="Times New Roman" panose="02020603050405020304" pitchFamily="18" charset="0"/>
              </a:rPr>
              <a:t> (1961-1963),</a:t>
            </a:r>
            <a:r>
              <a:rPr lang="el-GR" sz="1000" dirty="0">
                <a:solidFill>
                  <a:schemeClr val="tx1"/>
                </a:solidFill>
                <a:latin typeface="Times New Roman" panose="02020603050405020304" pitchFamily="18" charset="0"/>
                <a:cs typeface="Times New Roman" panose="02020603050405020304" pitchFamily="18" charset="0"/>
              </a:rPr>
              <a:t> Ρίζες, Λευκωσία 2024, σελ. 185.</a:t>
            </a:r>
            <a:endParaRPr lang="en-US" sz="1000" dirty="0">
              <a:solidFill>
                <a:schemeClr val="tx1"/>
              </a:solidFill>
              <a:latin typeface="Times New Roman" panose="02020603050405020304" pitchFamily="18" charset="0"/>
              <a:cs typeface="Times New Roman" panose="02020603050405020304" pitchFamily="18" charset="0"/>
            </a:endParaRPr>
          </a:p>
          <a:p>
            <a:pPr algn="just"/>
            <a:r>
              <a:rPr lang="el-GR" sz="1000" dirty="0" err="1">
                <a:solidFill>
                  <a:schemeClr val="tx1"/>
                </a:solidFill>
                <a:latin typeface="Times New Roman" panose="02020603050405020304" pitchFamily="18" charset="0"/>
                <a:cs typeface="Times New Roman" panose="02020603050405020304" pitchFamily="18" charset="0"/>
              </a:rPr>
              <a:t>Ulvi</a:t>
            </a:r>
            <a:r>
              <a:rPr lang="tr-TR" sz="1000" dirty="0">
                <a:solidFill>
                  <a:schemeClr val="tx1"/>
                </a:solidFill>
                <a:latin typeface="Times New Roman" panose="02020603050405020304" pitchFamily="18" charset="0"/>
                <a:cs typeface="Times New Roman" panose="02020603050405020304" pitchFamily="18" charset="0"/>
              </a:rPr>
              <a:t> Keser, </a:t>
            </a:r>
            <a:r>
              <a:rPr lang="el-GR" sz="1000" i="1" dirty="0">
                <a:solidFill>
                  <a:schemeClr val="tx1"/>
                </a:solidFill>
                <a:latin typeface="Times New Roman" panose="02020603050405020304" pitchFamily="18" charset="0"/>
                <a:cs typeface="Times New Roman" panose="02020603050405020304" pitchFamily="18" charset="0"/>
              </a:rPr>
              <a:t>KIZILAY BELGELERİ IŞIĞINDA KIBRIS 1963-1974</a:t>
            </a:r>
            <a:r>
              <a:rPr lang="tr-TR" sz="1000" i="1"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Türk Kızılay, </a:t>
            </a:r>
            <a:r>
              <a:rPr lang="el-GR" sz="1000" dirty="0">
                <a:solidFill>
                  <a:schemeClr val="tx1"/>
                </a:solidFill>
                <a:latin typeface="Times New Roman" panose="02020603050405020304" pitchFamily="18" charset="0"/>
                <a:cs typeface="Times New Roman" panose="02020603050405020304" pitchFamily="18" charset="0"/>
              </a:rPr>
              <a:t>Άγκυρα</a:t>
            </a:r>
            <a:r>
              <a:rPr lang="tr-TR" sz="1000" dirty="0">
                <a:solidFill>
                  <a:schemeClr val="tx1"/>
                </a:solidFill>
                <a:latin typeface="Times New Roman" panose="02020603050405020304" pitchFamily="18" charset="0"/>
                <a:cs typeface="Times New Roman" panose="02020603050405020304" pitchFamily="18" charset="0"/>
              </a:rPr>
              <a:t> 2010</a:t>
            </a:r>
            <a:r>
              <a:rPr lang="el-GR" sz="1000" dirty="0">
                <a:solidFill>
                  <a:schemeClr val="tx1"/>
                </a:solidFill>
                <a:latin typeface="Times New Roman" panose="02020603050405020304" pitchFamily="18" charset="0"/>
                <a:cs typeface="Times New Roman" panose="02020603050405020304" pitchFamily="18" charset="0"/>
              </a:rPr>
              <a:t>, σελ. 91.[Κύπρος  1963-1974 μέσα  από τα έγραφα της  Ερυθράς Ημισελήνου]</a:t>
            </a:r>
          </a:p>
          <a:p>
            <a:pPr algn="just"/>
            <a:r>
              <a:rPr lang="el-GR" sz="1000" dirty="0">
                <a:solidFill>
                  <a:schemeClr val="tx1"/>
                </a:solidFill>
                <a:latin typeface="Times New Roman" panose="02020603050405020304" pitchFamily="18" charset="0"/>
                <a:cs typeface="Times New Roman" panose="02020603050405020304" pitchFamily="18" charset="0"/>
              </a:rPr>
              <a:t>3</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Περιοδικό </a:t>
            </a:r>
            <a:r>
              <a:rPr lang="el-GR" sz="1000" i="1" dirty="0">
                <a:solidFill>
                  <a:schemeClr val="tx1"/>
                </a:solidFill>
                <a:latin typeface="Times New Roman" panose="02020603050405020304" pitchFamily="18" charset="0"/>
                <a:cs typeface="Times New Roman" panose="02020603050405020304" pitchFamily="18" charset="0"/>
              </a:rPr>
              <a:t>ΝΕΑ  ΕΠΟΧΗ</a:t>
            </a:r>
            <a:r>
              <a:rPr lang="el-GR" sz="1000" dirty="0">
                <a:solidFill>
                  <a:schemeClr val="tx1"/>
                </a:solidFill>
                <a:latin typeface="Times New Roman" panose="02020603050405020304" pitchFamily="18" charset="0"/>
                <a:cs typeface="Times New Roman" panose="02020603050405020304" pitchFamily="18" charset="0"/>
              </a:rPr>
              <a:t>, «ΤΑ ΓΕΓΟΝΟΤΑ ΣΕ ΦΩΤΟΓΡΑΦΙΕΣ», Απρίλιος  1964, σελ. 7.</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«ΑΠΟΜΟΝΩΘΕΝΤΕΣ  ΧΘΕΣ ΕΙΣ ΤΟΝ  ΤΟΜΕΑ ΤΩΝ  ΟΙ ΤΟΥΡΚΟΙ ΤΗΣ  ΠΡΩΤΕΥΟΥΣΗΣ  ΠΡΟΕΒΗΣΑΝ ΕΙΣ ΕΠΙΘΕΣΕΙΣ ΕΝΑΝΤΙΟΝ  ΑΝΥΠΟΠΤΩΝ ΔΙΕΡΧΟΜΕΝΩΝ ΕΛΛΗΝΩΝ», 22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«ΤΟΥΡΚΟΙ ΣΤΑΣΙΑΣΤΑΙ ΠΡΟΕΒΑΛΑΝ  ΚΑΙ ΧΘΕΣ ΒΙΑΝ ΕΝΑΝΤΙΟΝ ΤΩΝ ΟΡΓΑΝΩΝ ΤΟΥ   ΚΡΑΤΟΥΣ», 24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 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«ΑΙ ΔΥΝΑΜΕΙΣ ΑΣΦΑΛΕΙΑΣ ΑΝΤΕΠΙΤΕΘΕΙΣΑΙ ΑΝΑΚΑΤΕΛΑΒΟΝ  ΤΟΝ ΑΣΤΥΝΟΜΙΚΟΝ ΣΤΑΘΜΟΝ  ΟΜΟΡΦΙΤΑΣ ΚΑΤΟΠΙΝ  ΣΦΟΔΡΑΣ ΜΑΧΗΣ ΚΑΙ  ΠΡΟΗΛΑΥΝΟΝ ΕΙΣ ΟΛΑ ΤΑ ΜΕΤΩΠΑ», 25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«ΕΝΔΕΚΑΕΤΙΣ ΝΕΑΝΙΣ ΕΦΟΝΕΥΘΗ ΧΘΕΣ ΥΠΟ ΒΑΡΒΑΡΩΝ ΤΟΥΡΚΩΝ», 27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«ΤΟΥΡΚΟΙ  ΚΑΤΕΚΡΕΟΥΡΓΗΣΑΝ ΤΡΕΙΣ ΒΙΟΠΑΛΑΙΣΤΑΣ ΕΡΓΑΤΑΣ ΕΙΣ ΑΡΤΟΠΟΙΕΙΟΝ ΠΑΡΑ ΤΟ ΨΥΓΕΙΟΝ», 28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«ΚΗΔΕΥΟΝΤΑΙ ΣΗΜΕΡΟΝ  ΕΝ ΛΕΥΚΩΣΙΑ ΤΑ ΘΥΜΑΤΑ ΤΗΣ ΤΟΥΡΚΙΚΗΣ ΘΗΡΙΩΔΙΑΣ», 28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Εφημερίδα </a:t>
            </a:r>
            <a:r>
              <a:rPr lang="el-GR" sz="1000" i="1" dirty="0">
                <a:solidFill>
                  <a:schemeClr val="tx1"/>
                </a:solidFill>
                <a:latin typeface="Times New Roman" panose="02020603050405020304" pitchFamily="18" charset="0"/>
                <a:cs typeface="Times New Roman" panose="02020603050405020304" pitchFamily="18" charset="0"/>
              </a:rPr>
              <a:t>Ελευθερία</a:t>
            </a:r>
            <a:r>
              <a:rPr lang="el-GR" sz="1000" dirty="0">
                <a:solidFill>
                  <a:schemeClr val="tx1"/>
                </a:solidFill>
                <a:latin typeface="Times New Roman" panose="02020603050405020304" pitchFamily="18" charset="0"/>
                <a:cs typeface="Times New Roman" panose="02020603050405020304" pitchFamily="18" charset="0"/>
              </a:rPr>
              <a:t>, «Ο ΤΟΥΡΚΙΚΟΣ ΜΥΘΟΣ ΠΕΡΙ  ΓΕΝΟΚΤΟΝΙΑΣ», 29 Δεκεμβρίου  1963.</a:t>
            </a:r>
          </a:p>
          <a:p>
            <a:pPr algn="just"/>
            <a:r>
              <a:rPr lang="el-GR" sz="1000" dirty="0">
                <a:solidFill>
                  <a:schemeClr val="tx1"/>
                </a:solidFill>
                <a:latin typeface="Times New Roman" panose="02020603050405020304" pitchFamily="18" charset="0"/>
                <a:cs typeface="Times New Roman" panose="02020603050405020304" pitchFamily="18" charset="0"/>
              </a:rPr>
              <a:t>4. Εφημερίδα </a:t>
            </a:r>
            <a:r>
              <a:rPr lang="en-US" sz="1000" i="1" dirty="0">
                <a:solidFill>
                  <a:schemeClr val="tx1"/>
                </a:solidFill>
                <a:latin typeface="Times New Roman" panose="02020603050405020304" pitchFamily="18" charset="0"/>
                <a:cs typeface="Times New Roman" panose="02020603050405020304" pitchFamily="18" charset="0"/>
              </a:rPr>
              <a:t>Bozkurt</a:t>
            </a:r>
            <a:r>
              <a:rPr lang="en-US"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a:t>
            </a:r>
            <a:r>
              <a:rPr lang="en-US" sz="1000" dirty="0">
                <a:solidFill>
                  <a:schemeClr val="tx1"/>
                </a:solidFill>
                <a:latin typeface="Times New Roman" panose="02020603050405020304" pitchFamily="18" charset="0"/>
                <a:cs typeface="Times New Roman" panose="02020603050405020304" pitchFamily="18" charset="0"/>
              </a:rPr>
              <a:t>BARBARLIĞIN DİRİLİSİ</a:t>
            </a:r>
            <a:r>
              <a:rPr lang="el-GR" sz="1000" dirty="0">
                <a:solidFill>
                  <a:schemeClr val="tx1"/>
                </a:solidFill>
                <a:latin typeface="Times New Roman" panose="02020603050405020304" pitchFamily="18" charset="0"/>
                <a:cs typeface="Times New Roman" panose="02020603050405020304" pitchFamily="18" charset="0"/>
              </a:rPr>
              <a:t>», 21 Δεκεμβρίου 1964. [Η</a:t>
            </a:r>
            <a:r>
              <a:rPr lang="tr-TR" sz="1000" dirty="0">
                <a:solidFill>
                  <a:schemeClr val="tx1"/>
                </a:solidFill>
                <a:latin typeface="Times New Roman" panose="02020603050405020304" pitchFamily="18" charset="0"/>
                <a:cs typeface="Times New Roman" panose="02020603050405020304" pitchFamily="18" charset="0"/>
              </a:rPr>
              <a:t> </a:t>
            </a:r>
            <a:r>
              <a:rPr lang="el-GR" sz="1000" dirty="0">
                <a:solidFill>
                  <a:schemeClr val="tx1"/>
                </a:solidFill>
                <a:latin typeface="Times New Roman" panose="02020603050405020304" pitchFamily="18" charset="0"/>
                <a:cs typeface="Times New Roman" panose="02020603050405020304" pitchFamily="18" charset="0"/>
              </a:rPr>
              <a:t>αναβίωση της  βαρβαρότητας]</a:t>
            </a:r>
            <a:r>
              <a:rPr lang="el-GR" sz="1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p>
          <a:p>
            <a:pPr algn="just"/>
            <a:r>
              <a:rPr lang="el-GR" sz="1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Περιοδικό  </a:t>
            </a:r>
            <a:r>
              <a:rPr lang="tr-TR" sz="1000" i="1"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Güvenlik Kuvvetleri, </a:t>
            </a:r>
            <a:r>
              <a:rPr lang="tr-TR" sz="1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l-GR" sz="1000" kern="1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τεύχος  53, Δεκέμβριος  2002.</a:t>
            </a:r>
          </a:p>
        </p:txBody>
      </p:sp>
      <p:sp>
        <p:nvSpPr>
          <p:cNvPr id="11" name="Θέση αριθμού διαφάνειας 10">
            <a:extLst>
              <a:ext uri="{FF2B5EF4-FFF2-40B4-BE49-F238E27FC236}">
                <a16:creationId xmlns:a16="http://schemas.microsoft.com/office/drawing/2014/main" id="{2EAD9092-F3B9-BBC5-B0FD-220FBA5309B7}"/>
              </a:ext>
            </a:extLst>
          </p:cNvPr>
          <p:cNvSpPr>
            <a:spLocks noGrp="1"/>
          </p:cNvSpPr>
          <p:nvPr>
            <p:ph type="sldNum" sz="quarter" idx="12"/>
          </p:nvPr>
        </p:nvSpPr>
        <p:spPr/>
        <p:txBody>
          <a:bodyPr/>
          <a:lstStyle/>
          <a:p>
            <a:fld id="{1B8CE1AA-CF21-4938-812F-0237CDF6332C}" type="slidenum">
              <a:rPr lang="el-GR" smtClean="0"/>
              <a:t>5</a:t>
            </a:fld>
            <a:endParaRPr lang="el-GR"/>
          </a:p>
        </p:txBody>
      </p:sp>
    </p:spTree>
    <p:extLst>
      <p:ext uri="{BB962C8B-B14F-4D97-AF65-F5344CB8AC3E}">
        <p14:creationId xmlns:p14="http://schemas.microsoft.com/office/powerpoint/2010/main" val="343846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00B7B4-0236-E0C9-5A60-377CA0E11C50}"/>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5B6B4908-9950-5D59-8558-298DAFA4FC4E}"/>
              </a:ext>
            </a:extLst>
          </p:cNvPr>
          <p:cNvSpPr/>
          <p:nvPr/>
        </p:nvSpPr>
        <p:spPr>
          <a:xfrm>
            <a:off x="309032" y="194658"/>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45607C8A-F7A3-B633-664D-97EA0C1405AD}"/>
              </a:ext>
            </a:extLst>
          </p:cNvPr>
          <p:cNvSpPr txBox="1"/>
          <p:nvPr/>
        </p:nvSpPr>
        <p:spPr>
          <a:xfrm>
            <a:off x="309032" y="832644"/>
            <a:ext cx="9058251" cy="5359544"/>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ΙΙ.Ι. Εισαγωγή </a:t>
            </a:r>
          </a:p>
          <a:p>
            <a:pPr algn="r">
              <a:spcAft>
                <a:spcPts val="800"/>
              </a:spcAft>
              <a:buNone/>
            </a:pP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[..]Η τρομοκρατική  οργάνωση Τ.Μ.Τ. πο</a:t>
            </a:r>
            <a:r>
              <a:rPr lang="el-GR" sz="1600" dirty="0">
                <a:latin typeface="Times New Roman" panose="02020603050405020304" pitchFamily="18" charset="0"/>
                <a:ea typeface="Calibri" panose="020F0502020204030204" pitchFamily="34" charset="0"/>
                <a:cs typeface="Times New Roman" panose="02020603050405020304" pitchFamily="18" charset="0"/>
              </a:rPr>
              <a:t>υ  ήταν  υπεύθυνη  για τις διακοινοτικές  συγκρούσεις  και για  φρικτά  εγκλήματα  εναντίον Ελληνοκυπρίων  κατά την  περίοδο  1957-1959, όχι μόνο  δεν είχε διαλυθεί, αλλά  και εξακολουθούσε να εξοπλίζεται.¹</a:t>
            </a:r>
          </a:p>
          <a:p>
            <a:pPr algn="r">
              <a:spcAft>
                <a:spcPts val="800"/>
              </a:spcAft>
              <a:buNone/>
            </a:pPr>
            <a:r>
              <a:rPr lang="el-GR" sz="1600" dirty="0">
                <a:latin typeface="Times New Roman" panose="02020603050405020304" pitchFamily="18" charset="0"/>
                <a:ea typeface="Calibri" panose="020F0502020204030204" pitchFamily="34" charset="0"/>
                <a:cs typeface="Times New Roman" panose="02020603050405020304" pitchFamily="18" charset="0"/>
              </a:rPr>
              <a:t>[…]Η Τ</a:t>
            </a:r>
            <a:r>
              <a:rPr lang="tr-TR" sz="1600" dirty="0">
                <a:latin typeface="Times New Roman" panose="02020603050405020304" pitchFamily="18" charset="0"/>
                <a:ea typeface="Calibri" panose="020F0502020204030204" pitchFamily="34" charset="0"/>
                <a:cs typeface="Times New Roman" panose="02020603050405020304" pitchFamily="18" charset="0"/>
              </a:rPr>
              <a:t>ουρκική </a:t>
            </a:r>
            <a:r>
              <a:rPr lang="el-GR" sz="1600" dirty="0">
                <a:latin typeface="Times New Roman" panose="02020603050405020304" pitchFamily="18" charset="0"/>
                <a:ea typeface="Calibri" panose="020F0502020204030204" pitchFamily="34" charset="0"/>
                <a:cs typeface="Times New Roman" panose="02020603050405020304" pitchFamily="18" charset="0"/>
              </a:rPr>
              <a:t>Κ</a:t>
            </a:r>
            <a:r>
              <a:rPr lang="tr-TR" sz="1600" dirty="0">
                <a:latin typeface="Times New Roman" panose="02020603050405020304" pitchFamily="18" charset="0"/>
                <a:ea typeface="Calibri" panose="020F0502020204030204" pitchFamily="34" charset="0"/>
                <a:cs typeface="Times New Roman" panose="02020603050405020304" pitchFamily="18" charset="0"/>
              </a:rPr>
              <a:t>υβέρνηση </a:t>
            </a:r>
            <a:r>
              <a:rPr lang="el-GR" sz="1600" dirty="0">
                <a:latin typeface="Times New Roman" panose="02020603050405020304" pitchFamily="18" charset="0"/>
                <a:ea typeface="Calibri" panose="020F0502020204030204" pitchFamily="34" charset="0"/>
                <a:cs typeface="Times New Roman" panose="02020603050405020304" pitchFamily="18" charset="0"/>
              </a:rPr>
              <a:t>α</a:t>
            </a:r>
            <a:r>
              <a:rPr lang="tr-TR" sz="1600" dirty="0">
                <a:latin typeface="Times New Roman" panose="02020603050405020304" pitchFamily="18" charset="0"/>
                <a:ea typeface="Calibri" panose="020F0502020204030204" pitchFamily="34" charset="0"/>
                <a:cs typeface="Times New Roman" panose="02020603050405020304" pitchFamily="18" charset="0"/>
              </a:rPr>
              <a:t>πό το 1959 </a:t>
            </a:r>
            <a:r>
              <a:rPr lang="el-GR" sz="1600" dirty="0">
                <a:latin typeface="Times New Roman" panose="02020603050405020304" pitchFamily="18" charset="0"/>
                <a:ea typeface="Calibri" panose="020F0502020204030204" pitchFamily="34" charset="0"/>
                <a:cs typeface="Times New Roman" panose="02020603050405020304" pitchFamily="18" charset="0"/>
              </a:rPr>
              <a:t>εφάρμοσε</a:t>
            </a:r>
            <a:r>
              <a:rPr lang="tr-TR" sz="1600" dirty="0">
                <a:latin typeface="Times New Roman" panose="02020603050405020304" pitchFamily="18" charset="0"/>
                <a:ea typeface="Calibri" panose="020F0502020204030204" pitchFamily="34" charset="0"/>
                <a:cs typeface="Times New Roman" panose="02020603050405020304" pitchFamily="18" charset="0"/>
              </a:rPr>
              <a:t> την πολιτική της για την Κύπρο, βασισμένη στην ισχύ της Τ.Μ.Τ., και εξασφάλισε την υπογραφή των Συμφωνιών της Ζυρίχης και του Λονδίνου</a:t>
            </a:r>
            <a:r>
              <a:rPr lang="el-GR" sz="1600" dirty="0">
                <a:latin typeface="Times New Roman" panose="02020603050405020304" pitchFamily="18" charset="0"/>
                <a:ea typeface="Calibri" panose="020F0502020204030204" pitchFamily="34" charset="0"/>
                <a:cs typeface="Times New Roman" panose="02020603050405020304" pitchFamily="18" charset="0"/>
              </a:rPr>
              <a:t>.²</a:t>
            </a:r>
            <a:endParaRPr lang="el-G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endParaRPr lang="el-GR" sz="1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Η </a:t>
            </a: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T</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ürk </a:t>
            </a: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M</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ukavemet </a:t>
            </a:r>
            <a:r>
              <a:rPr lang="tr-TR" sz="1600" b="1" dirty="0">
                <a:effectLst/>
                <a:latin typeface="Times New Roman" panose="02020603050405020304" pitchFamily="18" charset="0"/>
                <a:ea typeface="Calibri" panose="020F0502020204030204" pitchFamily="34" charset="0"/>
                <a:cs typeface="Times New Roman" panose="02020603050405020304" pitchFamily="18" charset="0"/>
              </a:rPr>
              <a:t>T</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eşkilatı/</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Οργάνωση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Τουρκικής</a:t>
            </a:r>
            <a:r>
              <a:rPr lang="el-GR" sz="1600" dirty="0">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Αντίστασης</a:t>
            </a:r>
            <a:r>
              <a:rPr lang="el-GR" sz="1600" dirty="0">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ιδρύθηκε και διοικείτο από Τούρκους</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αξιωματικούς του Τμήματος Ειδικού Πολέμου </a:t>
            </a:r>
            <a:r>
              <a:rPr lang="el-GR" sz="1600" dirty="0" err="1">
                <a:effectLst/>
                <a:latin typeface="Times New Roman" panose="02020603050405020304" pitchFamily="18" charset="0"/>
                <a:ea typeface="Calibri" panose="020F0502020204030204" pitchFamily="34" charset="0"/>
                <a:cs typeface="Times New Roman" panose="02020603050405020304" pitchFamily="18" charset="0"/>
              </a:rPr>
              <a:t>Özel</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err="1">
                <a:effectLst/>
                <a:latin typeface="Times New Roman" panose="02020603050405020304" pitchFamily="18" charset="0"/>
                <a:ea typeface="Calibri" panose="020F0502020204030204" pitchFamily="34" charset="0"/>
                <a:cs typeface="Times New Roman" panose="02020603050405020304" pitchFamily="18" charset="0"/>
              </a:rPr>
              <a:t>Harp</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err="1">
                <a:effectLst/>
                <a:latin typeface="Times New Roman" panose="02020603050405020304" pitchFamily="18" charset="0"/>
                <a:ea typeface="Calibri" panose="020F0502020204030204" pitchFamily="34" charset="0"/>
                <a:cs typeface="Times New Roman" panose="02020603050405020304" pitchFamily="18" charset="0"/>
              </a:rPr>
              <a:t>Dairesi</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(ÖHD). Η ένοπλη  αυτή  παρακρατική οργάνωση ήταν εν γνώσει της τουρκικής  κυβέρνησης. Η τουρκική κυβέρνηση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ήταν διατεθειμένη να δαπανήσει</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οποιοδήποτε ποσό για να δημιουργηθεί μια τουρκική  δύναμη στην Κύπρο</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Ο </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İsmail Tansu</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συνδέει την  ίδρυση της Τ.Μ.Τ. με  μια στόχευση της Τουρκίας, τη δημιουργία  ενός τουρκικού  κράτους στην Κύπρο, του 17</a:t>
            </a:r>
            <a:r>
              <a:rPr lang="el-GR" sz="1600" baseline="30000" dirty="0">
                <a:effectLst/>
                <a:latin typeface="Times New Roman" panose="02020603050405020304" pitchFamily="18" charset="0"/>
                <a:ea typeface="Calibri" panose="020F0502020204030204" pitchFamily="34" charset="0"/>
                <a:cs typeface="Times New Roman" panose="02020603050405020304" pitchFamily="18" charset="0"/>
              </a:rPr>
              <a:t>ου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τουρκικού κράτους</a:t>
            </a:r>
            <a:r>
              <a:rPr lang="el-GR" sz="1600" dirty="0">
                <a:latin typeface="Times New Roman" panose="02020603050405020304" pitchFamily="18" charset="0"/>
                <a:ea typeface="Calibri" panose="020F0502020204030204" pitchFamily="34" charset="0"/>
                <a:cs typeface="Times New Roman" panose="02020603050405020304" pitchFamily="18" charset="0"/>
              </a:rPr>
              <a:t>.</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algn="just">
              <a:spcAft>
                <a:spcPts val="800"/>
              </a:spcAft>
              <a:buNone/>
            </a:pPr>
            <a:r>
              <a:rPr lang="el-GR" sz="1600" dirty="0">
                <a:latin typeface="Times New Roman" panose="02020603050405020304" pitchFamily="18" charset="0"/>
                <a:cs typeface="Times New Roman" panose="02020603050405020304" pitchFamily="18" charset="0"/>
              </a:rPr>
              <a:t>Ο </a:t>
            </a:r>
            <a:r>
              <a:rPr lang="el-GR" sz="1600" dirty="0" err="1">
                <a:latin typeface="Times New Roman" panose="02020603050405020304" pitchFamily="18" charset="0"/>
                <a:cs typeface="Times New Roman" panose="02020603050405020304" pitchFamily="18" charset="0"/>
              </a:rPr>
              <a:t>İsmail</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Tansu</a:t>
            </a:r>
            <a:r>
              <a:rPr lang="el-GR" sz="1600" dirty="0">
                <a:latin typeface="Times New Roman" panose="02020603050405020304" pitchFamily="18" charset="0"/>
                <a:cs typeface="Times New Roman" panose="02020603050405020304" pitchFamily="18" charset="0"/>
              </a:rPr>
              <a:t> παρουσιάζει την ίδρυση της Τ.Μ.Τ. ως την πρώτη συστηματική στρατιωτική επέμβαση της Τουρκίας στο νησί</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Αποτελεί  «αμυντικό μηχανισμό της Τουρκίας», μια «μυστική  κυβερνητική  αποστολή», μια</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οργάνωση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για την</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εθνική</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απελευθέρωση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και την</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εθνική ελευθερία</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σωτήρια λύση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η οποία συνέβαλε στις</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Συμφωνίες</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Ζυρίχης-Λονδίνου</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Συνδέει</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την οργάνωση</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με την προστασία των υψηλών συμφερόντων του κράτους</a:t>
            </a:r>
            <a:r>
              <a:rPr lang="tr-TR" sz="1600"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600" dirty="0">
                <a:effectLst/>
                <a:latin typeface="Times New Roman" panose="02020603050405020304" pitchFamily="18" charset="0"/>
                <a:ea typeface="Calibri" panose="020F0502020204030204" pitchFamily="34" charset="0"/>
                <a:cs typeface="Times New Roman" panose="02020603050405020304" pitchFamily="18" charset="0"/>
              </a:rPr>
              <a:t>,  τα «ζωτικά  συμφέροντα»  και την «εξωτερική πολιτική της Τουρκίας».³</a:t>
            </a:r>
          </a:p>
          <a:p>
            <a:pPr algn="just">
              <a:lnSpc>
                <a:spcPct val="107000"/>
              </a:lnSpc>
              <a:spcAft>
                <a:spcPts val="800"/>
              </a:spcAft>
              <a:buNone/>
            </a:pPr>
            <a:endParaRPr lang="el-GR"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Θέση υποσέλιδου 4">
            <a:extLst>
              <a:ext uri="{FF2B5EF4-FFF2-40B4-BE49-F238E27FC236}">
                <a16:creationId xmlns:a16="http://schemas.microsoft.com/office/drawing/2014/main" id="{D2E4F675-198D-AD2E-6384-F553D1F21E7A}"/>
              </a:ext>
            </a:extLst>
          </p:cNvPr>
          <p:cNvSpPr>
            <a:spLocks noGrp="1"/>
          </p:cNvSpPr>
          <p:nvPr>
            <p:ph type="ftr" sz="quarter" idx="11"/>
          </p:nvPr>
        </p:nvSpPr>
        <p:spPr>
          <a:xfrm>
            <a:off x="309032" y="6167416"/>
            <a:ext cx="11384643" cy="592667"/>
          </a:xfrm>
        </p:spPr>
        <p:txBody>
          <a:bodyPr/>
          <a:lstStyle/>
          <a:p>
            <a:pPr algn="just"/>
            <a:r>
              <a:rPr lang="el-GR" sz="1000" dirty="0">
                <a:solidFill>
                  <a:schemeClr val="tx1"/>
                </a:solidFill>
                <a:latin typeface="Times New Roman" panose="02020603050405020304" pitchFamily="18" charset="0"/>
                <a:cs typeface="Times New Roman" panose="02020603050405020304" pitchFamily="18" charset="0"/>
              </a:rPr>
              <a:t>1. Γιάννης Κ. Λάμπρου,</a:t>
            </a:r>
            <a:r>
              <a:rPr lang="el-GR" sz="1000" b="1" dirty="0">
                <a:solidFill>
                  <a:schemeClr val="tx1"/>
                </a:solidFill>
                <a:latin typeface="Times New Roman" panose="02020603050405020304" pitchFamily="18" charset="0"/>
                <a:cs typeface="Times New Roman" panose="02020603050405020304" pitchFamily="18" charset="0"/>
              </a:rPr>
              <a:t> </a:t>
            </a:r>
            <a:r>
              <a:rPr lang="el-GR" sz="1000" i="1" dirty="0">
                <a:solidFill>
                  <a:schemeClr val="tx1"/>
                </a:solidFill>
                <a:latin typeface="Times New Roman" panose="02020603050405020304" pitchFamily="18" charset="0"/>
                <a:cs typeface="Times New Roman" panose="02020603050405020304" pitchFamily="18" charset="0"/>
              </a:rPr>
              <a:t>Ιστορία του Κυπριακού : τα χρόνια μετά την ανεξαρτησία, 1960-2008</a:t>
            </a:r>
            <a:r>
              <a:rPr lang="el-GR" sz="1000" dirty="0">
                <a:solidFill>
                  <a:schemeClr val="tx1"/>
                </a:solidFill>
                <a:latin typeface="Times New Roman" panose="02020603050405020304" pitchFamily="18" charset="0"/>
                <a:cs typeface="Times New Roman" panose="02020603050405020304" pitchFamily="18" charset="0"/>
              </a:rPr>
              <a:t>, Εκδόσεις Πάργα, Λευκωσία 2008, σελ. 81.</a:t>
            </a:r>
          </a:p>
          <a:p>
            <a:pPr algn="just"/>
            <a:r>
              <a:rPr lang="el-GR" sz="1000" dirty="0">
                <a:solidFill>
                  <a:schemeClr val="tx1"/>
                </a:solidFill>
                <a:latin typeface="Times New Roman" panose="02020603050405020304" pitchFamily="18" charset="0"/>
                <a:cs typeface="Times New Roman" panose="02020603050405020304" pitchFamily="18" charset="0"/>
              </a:rPr>
              <a:t>2. </a:t>
            </a:r>
            <a:r>
              <a:rPr lang="en-US" sz="1000" dirty="0">
                <a:solidFill>
                  <a:schemeClr val="tx1"/>
                </a:solidFill>
                <a:latin typeface="Times New Roman" panose="02020603050405020304" pitchFamily="18" charset="0"/>
                <a:cs typeface="Times New Roman" panose="02020603050405020304" pitchFamily="18" charset="0"/>
              </a:rPr>
              <a:t>İsmail Tansu</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σελ. 64.</a:t>
            </a:r>
          </a:p>
          <a:p>
            <a:pPr algn="just"/>
            <a:r>
              <a:rPr lang="el-GR" sz="1000" dirty="0">
                <a:solidFill>
                  <a:schemeClr val="tx1"/>
                </a:solidFill>
                <a:latin typeface="Times New Roman" panose="02020603050405020304" pitchFamily="18" charset="0"/>
                <a:cs typeface="Times New Roman" panose="02020603050405020304" pitchFamily="18" charset="0"/>
              </a:rPr>
              <a:t>3. </a:t>
            </a:r>
            <a:r>
              <a:rPr lang="en-US" sz="1000" dirty="0">
                <a:solidFill>
                  <a:schemeClr val="tx1"/>
                </a:solidFill>
                <a:latin typeface="Times New Roman" panose="02020603050405020304" pitchFamily="18" charset="0"/>
                <a:cs typeface="Times New Roman" panose="02020603050405020304" pitchFamily="18" charset="0"/>
              </a:rPr>
              <a:t>İsmail Tansu</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 15, 16, 18, 32, 33, 57, 64, 150, 152, 182, 260.</a:t>
            </a:r>
          </a:p>
        </p:txBody>
      </p:sp>
      <p:sp>
        <p:nvSpPr>
          <p:cNvPr id="6" name="Θέση αριθμού διαφάνειας 5">
            <a:extLst>
              <a:ext uri="{FF2B5EF4-FFF2-40B4-BE49-F238E27FC236}">
                <a16:creationId xmlns:a16="http://schemas.microsoft.com/office/drawing/2014/main" id="{45EEA616-5FCC-F561-034A-680E717F49E0}"/>
              </a:ext>
            </a:extLst>
          </p:cNvPr>
          <p:cNvSpPr>
            <a:spLocks noGrp="1"/>
          </p:cNvSpPr>
          <p:nvPr>
            <p:ph type="sldNum" sz="quarter" idx="12"/>
          </p:nvPr>
        </p:nvSpPr>
        <p:spPr/>
        <p:txBody>
          <a:bodyPr/>
          <a:lstStyle/>
          <a:p>
            <a:fld id="{1B8CE1AA-CF21-4938-812F-0237CDF6332C}" type="slidenum">
              <a:rPr lang="el-GR" smtClean="0"/>
              <a:t>6</a:t>
            </a:fld>
            <a:endParaRPr lang="el-GR" dirty="0"/>
          </a:p>
        </p:txBody>
      </p:sp>
      <p:pic>
        <p:nvPicPr>
          <p:cNvPr id="2" name="Εικόνα 1" descr="Εικόνα που περιέχει κείμενο, χαρτί, Δημοσίευση, χάρτινο προϊόν&#10;&#10;Περιγραφή που δημιουργήθηκε αυτόματα">
            <a:extLst>
              <a:ext uri="{FF2B5EF4-FFF2-40B4-BE49-F238E27FC236}">
                <a16:creationId xmlns:a16="http://schemas.microsoft.com/office/drawing/2014/main" id="{96F58B56-6ACB-855C-CC9D-E817EEE361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74" t="10600" r="53932" b="61283"/>
          <a:stretch>
            <a:fillRect/>
          </a:stretch>
        </p:blipFill>
        <p:spPr bwMode="auto">
          <a:xfrm>
            <a:off x="9745662" y="1404257"/>
            <a:ext cx="1858509" cy="2623757"/>
          </a:xfrm>
          <a:prstGeom prst="rect">
            <a:avLst/>
          </a:prstGeom>
          <a:ln w="38100" cap="sq" cmpd="sng" algn="ctr">
            <a:solidFill>
              <a:srgbClr val="000000"/>
            </a:solid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DB6EB6EF-8399-AAB7-B0A8-FBB16AD036AA}"/>
              </a:ext>
            </a:extLst>
          </p:cNvPr>
          <p:cNvSpPr txBox="1"/>
          <p:nvPr/>
        </p:nvSpPr>
        <p:spPr>
          <a:xfrm>
            <a:off x="9462977" y="4216947"/>
            <a:ext cx="2516728" cy="1950470"/>
          </a:xfrm>
          <a:prstGeom prst="rect">
            <a:avLst/>
          </a:prstGeom>
          <a:solidFill>
            <a:schemeClr val="bg1"/>
          </a:solidFill>
        </p:spPr>
        <p:txBody>
          <a:bodyPr wrap="square">
            <a:spAutoFit/>
          </a:bodyPr>
          <a:lstStyle/>
          <a:p>
            <a:pPr marL="179705" marR="179705">
              <a:lnSpc>
                <a:spcPct val="115000"/>
              </a:lnSpc>
              <a:spcAft>
                <a:spcPts val="800"/>
              </a:spcAft>
              <a:buNone/>
            </a:pPr>
            <a:r>
              <a:rPr lang="el-G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Οι</a:t>
            </a: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Vehbi Mahmut, Asaf Elmas, Cevdet Remzi </a:t>
            </a:r>
            <a:r>
              <a:rPr lang="el-G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φορτώνουν όπλα στο καΐκι τους</a:t>
            </a: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Μέσα  στη βάρκα  βρίσκεται ο </a:t>
            </a: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İsmail Tansu </a:t>
            </a:r>
            <a:r>
              <a:rPr lang="el-G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ενώ έξω βρίσκεται ο αξιωματικός </a:t>
            </a: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Berdi Erkan.  </a:t>
            </a:r>
            <a:endParaRPr lang="el-GR" sz="10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179705" marR="179705">
              <a:lnSpc>
                <a:spcPct val="115000"/>
              </a:lnSpc>
              <a:spcAft>
                <a:spcPts val="800"/>
              </a:spcAft>
              <a:buNone/>
            </a:pP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İsmail Tansu,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Aslında</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hiç</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kimse</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uyumuyordu</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tr-T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eraltında</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silahlı</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bir</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gizli</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örgüt</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hem</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de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devlet</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sz="1000" i="1" kern="1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eliyle</a:t>
            </a:r>
            <a:r>
              <a:rPr lang="el-G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000" i="1"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TMT,</a:t>
            </a:r>
            <a:r>
              <a:rPr lang="tr-TR" sz="1000" kern="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tr-TR" sz="1000" dirty="0">
                <a:latin typeface="Times New Roman" panose="02020603050405020304" pitchFamily="18" charset="0"/>
                <a:cs typeface="Times New Roman" panose="02020603050405020304" pitchFamily="18" charset="0"/>
              </a:rPr>
              <a:t>MİNPA MATBAACILIK</a:t>
            </a:r>
            <a:r>
              <a:rPr lang="el-GR" sz="1000" kern="100" dirty="0">
                <a:latin typeface="Times New Roman" panose="02020603050405020304" pitchFamily="18" charset="0"/>
                <a:ea typeface="Calibri" panose="020F0502020204030204" pitchFamily="34" charset="0"/>
                <a:cs typeface="Times New Roman" panose="02020603050405020304" pitchFamily="18" charset="0"/>
              </a:rPr>
              <a:t>,</a:t>
            </a:r>
            <a:r>
              <a:rPr lang="tr-TR" sz="1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000" kern="100" dirty="0">
                <a:effectLst/>
                <a:latin typeface="Times New Roman" panose="02020603050405020304" pitchFamily="18" charset="0"/>
                <a:ea typeface="Calibri" panose="020F0502020204030204" pitchFamily="34" charset="0"/>
                <a:cs typeface="Times New Roman" panose="02020603050405020304" pitchFamily="18" charset="0"/>
              </a:rPr>
              <a:t>Άγκυρα</a:t>
            </a:r>
            <a:r>
              <a:rPr lang="tr-TR" sz="1000" kern="100" dirty="0">
                <a:effectLst/>
                <a:latin typeface="Times New Roman" panose="02020603050405020304" pitchFamily="18" charset="0"/>
                <a:ea typeface="Calibri" panose="020F0502020204030204" pitchFamily="34" charset="0"/>
                <a:cs typeface="Times New Roman" panose="02020603050405020304" pitchFamily="18" charset="0"/>
              </a:rPr>
              <a:t>,</a:t>
            </a:r>
            <a:r>
              <a:rPr lang="tr-TR" sz="1000" i="1"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tr-TR" sz="10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000" kern="100" dirty="0" err="1">
                <a:effectLst/>
                <a:latin typeface="Times New Roman" panose="02020603050405020304" pitchFamily="18" charset="0"/>
                <a:ea typeface="Calibri" panose="020F0502020204030204" pitchFamily="34" charset="0"/>
                <a:cs typeface="Times New Roman" panose="02020603050405020304" pitchFamily="18" charset="0"/>
              </a:rPr>
              <a:t>σελ</a:t>
            </a:r>
            <a:r>
              <a:rPr lang="tr-TR" sz="1000" kern="100" dirty="0">
                <a:effectLst/>
                <a:latin typeface="Times New Roman" panose="02020603050405020304" pitchFamily="18" charset="0"/>
                <a:ea typeface="Calibri" panose="020F0502020204030204" pitchFamily="34" charset="0"/>
                <a:cs typeface="Times New Roman" panose="02020603050405020304" pitchFamily="18" charset="0"/>
              </a:rPr>
              <a:t>. 118.</a:t>
            </a:r>
            <a:endParaRPr lang="el-GR" sz="1000" kern="1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48167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413E-6743-613F-1CBC-8AB3271DAD57}"/>
            </a:ext>
          </a:extLst>
        </p:cNvPr>
        <p:cNvGrpSpPr/>
        <p:nvPr/>
      </p:nvGrpSpPr>
      <p:grpSpPr>
        <a:xfrm>
          <a:off x="0" y="0"/>
          <a:ext cx="0" cy="0"/>
          <a:chOff x="0" y="0"/>
          <a:chExt cx="0" cy="0"/>
        </a:xfrm>
      </p:grpSpPr>
      <p:sp>
        <p:nvSpPr>
          <p:cNvPr id="5" name="Ορθογώνιο: Στρογγύλεμα γωνιών 4">
            <a:extLst>
              <a:ext uri="{FF2B5EF4-FFF2-40B4-BE49-F238E27FC236}">
                <a16:creationId xmlns:a16="http://schemas.microsoft.com/office/drawing/2014/main" id="{47DEDF64-EBFA-D5FF-306B-E0B037AF86A1}"/>
              </a:ext>
            </a:extLst>
          </p:cNvPr>
          <p:cNvSpPr/>
          <p:nvPr/>
        </p:nvSpPr>
        <p:spPr>
          <a:xfrm>
            <a:off x="196162" y="315356"/>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3" name="TextBox 2">
            <a:extLst>
              <a:ext uri="{FF2B5EF4-FFF2-40B4-BE49-F238E27FC236}">
                <a16:creationId xmlns:a16="http://schemas.microsoft.com/office/drawing/2014/main" id="{7367E972-5CB6-6576-FFA2-C02C1C921291}"/>
              </a:ext>
            </a:extLst>
          </p:cNvPr>
          <p:cNvSpPr txBox="1"/>
          <p:nvPr/>
        </p:nvSpPr>
        <p:spPr>
          <a:xfrm>
            <a:off x="196162" y="1285331"/>
            <a:ext cx="11465405" cy="4483279"/>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ΙΙ.ΙΙ. Χαρακτηριστικά </a:t>
            </a:r>
          </a:p>
          <a:p>
            <a:pPr algn="just">
              <a:spcAft>
                <a:spcPts val="800"/>
              </a:spcAft>
              <a:buNone/>
            </a:pPr>
            <a:endPar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spcAft>
                <a:spcPts val="800"/>
              </a:spcAft>
              <a:buFont typeface="Wingdings" panose="05000000000000000000" pitchFamily="2" charset="2"/>
              <a:buChar char="q"/>
            </a:pPr>
            <a:r>
              <a:rPr lang="el-GR" dirty="0">
                <a:latin typeface="Times New Roman" panose="02020603050405020304" pitchFamily="18" charset="0"/>
                <a:cs typeface="Times New Roman" panose="02020603050405020304" pitchFamily="18" charset="0"/>
              </a:rPr>
              <a:t>Μια πολύ χαρακτηριστική πρακτική των δύο εθνικών ιστοριογραφιών είναι η συγκρότηση της ένοπλης οργάνωσης του Άλλου ως τρομοκρατικής. Την ίδια στιγμή που ο </a:t>
            </a:r>
            <a:r>
              <a:rPr lang="el-GR" dirty="0" err="1">
                <a:latin typeface="Times New Roman" panose="02020603050405020304" pitchFamily="18" charset="0"/>
                <a:cs typeface="Times New Roman" panose="02020603050405020304" pitchFamily="18" charset="0"/>
              </a:rPr>
              <a:t>İsmail</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Tansu</a:t>
            </a:r>
            <a:r>
              <a:rPr lang="el-GR" dirty="0">
                <a:latin typeface="Times New Roman" panose="02020603050405020304" pitchFamily="18" charset="0"/>
                <a:cs typeface="Times New Roman" panose="02020603050405020304" pitchFamily="18" charset="0"/>
              </a:rPr>
              <a:t> χαρακτηρίζει την Ε.Ο.Κ.Α. «τρομοκρατική οργάνωση» (αφήνοντας ασχολίαστο τον αντίστοιχο χαρακτηρισμό της Τ.Μ.Τ. ως «τρομοκρατικής» από τον Σπύρο Αθανασιάδη), ο ίδιος παρουσιάζει την Τ.Μ.Τ. ως μια ιστορία εθνικού ηρωισμού. </a:t>
            </a:r>
          </a:p>
          <a:p>
            <a:pPr marL="285750" indent="-285750" algn="just">
              <a:spcAft>
                <a:spcPts val="800"/>
              </a:spcAft>
              <a:buFont typeface="Wingdings" panose="05000000000000000000" pitchFamily="2" charset="2"/>
              <a:buChar char="q"/>
            </a:pPr>
            <a:r>
              <a:rPr lang="el-GR" dirty="0">
                <a:effectLst/>
                <a:latin typeface="Times New Roman" panose="02020603050405020304" pitchFamily="18" charset="0"/>
                <a:ea typeface="Calibri" panose="020F0502020204030204" pitchFamily="34" charset="0"/>
                <a:cs typeface="Times New Roman" panose="02020603050405020304" pitchFamily="18" charset="0"/>
              </a:rPr>
              <a:t>Η μη  διανομή  φυλλαδίων και η αυστηρή  προσήλωση στην  αρχή της  μυστικότητας, σύμφωνα με  τον </a:t>
            </a:r>
            <a:r>
              <a:rPr lang="tr-TR" dirty="0">
                <a:effectLst/>
                <a:latin typeface="Times New Roman" panose="02020603050405020304" pitchFamily="18" charset="0"/>
                <a:ea typeface="Calibri" panose="020F0502020204030204" pitchFamily="34" charset="0"/>
                <a:cs typeface="Times New Roman" panose="02020603050405020304" pitchFamily="18" charset="0"/>
              </a:rPr>
              <a:t>İsmail Tansu</a:t>
            </a:r>
            <a:r>
              <a:rPr lang="el-GR" dirty="0">
                <a:effectLst/>
                <a:latin typeface="Times New Roman" panose="02020603050405020304" pitchFamily="18" charset="0"/>
                <a:ea typeface="Calibri" panose="020F0502020204030204" pitchFamily="34" charset="0"/>
                <a:cs typeface="Times New Roman" panose="02020603050405020304" pitchFamily="18" charset="0"/>
              </a:rPr>
              <a:t>, επέτρεψαν  στην οργάνωση  να δρα  χωρίς να είναι στο επίκεντρο του ενδιαφέροντος των Βρετανών και των  Ελληνοκυπρίων.</a:t>
            </a:r>
            <a:r>
              <a:rPr lang="el-GR" baseline="300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  </a:t>
            </a:r>
          </a:p>
          <a:p>
            <a:pPr marL="285750" indent="-285750" algn="just">
              <a:spcAft>
                <a:spcPts val="800"/>
              </a:spcAft>
              <a:buFont typeface="Wingdings" panose="05000000000000000000" pitchFamily="2" charset="2"/>
              <a:buChar char="q"/>
            </a:pPr>
            <a:r>
              <a:rPr lang="el-GR" dirty="0">
                <a:effectLst/>
                <a:latin typeface="Times New Roman" panose="02020603050405020304" pitchFamily="18" charset="0"/>
                <a:ea typeface="Calibri" panose="020F0502020204030204" pitchFamily="34" charset="0"/>
                <a:cs typeface="Times New Roman" panose="02020603050405020304" pitchFamily="18" charset="0"/>
              </a:rPr>
              <a:t>Η οργάνωση  αποτελείτο  από μέλη της  Τουρκικής Κοινότητας της Κύπρου. </a:t>
            </a:r>
            <a:r>
              <a:rPr lang="el-GR" dirty="0">
                <a:latin typeface="Times New Roman" panose="02020603050405020304" pitchFamily="18" charset="0"/>
                <a:cs typeface="Times New Roman" panose="02020603050405020304" pitchFamily="18" charset="0"/>
              </a:rPr>
              <a:t>Την ηγεσία της Τ.Μ.Τ. ασκούσε ένας Τούρκος συνταγματάρχης με τον τίτλο του </a:t>
            </a:r>
            <a:r>
              <a:rPr lang="el-GR" dirty="0" err="1">
                <a:latin typeface="Times New Roman" panose="02020603050405020304" pitchFamily="18" charset="0"/>
                <a:cs typeface="Times New Roman" panose="02020603050405020304" pitchFamily="18" charset="0"/>
              </a:rPr>
              <a:t>Bayraktar</a:t>
            </a:r>
            <a:r>
              <a:rPr lang="el-GR"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ea typeface="Calibri" panose="020F0502020204030204" pitchFamily="34"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Οι έξι διοικητές των μονάδων της  ήταν  Τούρκοι αξιωματικοί.  Στην ηγεσία</a:t>
            </a:r>
            <a:r>
              <a:rPr lang="tr-TR" dirty="0">
                <a:effectLst/>
                <a:latin typeface="Times New Roman" panose="02020603050405020304" pitchFamily="18" charset="0"/>
                <a:ea typeface="Calibri" panose="020F0502020204030204" pitchFamily="34"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της Τ</a:t>
            </a:r>
            <a:r>
              <a:rPr lang="tr-TR" dirty="0">
                <a:effectLst/>
                <a:latin typeface="Times New Roman" panose="02020603050405020304" pitchFamily="18" charset="0"/>
                <a:ea typeface="Calibri" panose="020F0502020204030204" pitchFamily="34" charset="0"/>
                <a:cs typeface="Times New Roman" panose="02020603050405020304" pitchFamily="18" charset="0"/>
              </a:rPr>
              <a:t>.</a:t>
            </a:r>
            <a:r>
              <a:rPr lang="el-GR" dirty="0">
                <a:effectLst/>
                <a:latin typeface="Times New Roman" panose="02020603050405020304" pitchFamily="18" charset="0"/>
                <a:ea typeface="Calibri" panose="020F0502020204030204" pitchFamily="34" charset="0"/>
                <a:cs typeface="Times New Roman" panose="02020603050405020304" pitchFamily="18" charset="0"/>
              </a:rPr>
              <a:t>Μ</a:t>
            </a:r>
            <a:r>
              <a:rPr lang="tr-TR" dirty="0">
                <a:effectLst/>
                <a:latin typeface="Times New Roman" panose="02020603050405020304" pitchFamily="18" charset="0"/>
                <a:ea typeface="Calibri" panose="020F0502020204030204" pitchFamily="34" charset="0"/>
                <a:cs typeface="Times New Roman" panose="02020603050405020304" pitchFamily="18" charset="0"/>
              </a:rPr>
              <a:t>.</a:t>
            </a:r>
            <a:r>
              <a:rPr lang="el-GR" dirty="0">
                <a:effectLst/>
                <a:latin typeface="Times New Roman" panose="02020603050405020304" pitchFamily="18" charset="0"/>
                <a:ea typeface="Calibri" panose="020F0502020204030204" pitchFamily="34" charset="0"/>
                <a:cs typeface="Times New Roman" panose="02020603050405020304" pitchFamily="18" charset="0"/>
              </a:rPr>
              <a:t>Τ</a:t>
            </a:r>
            <a:r>
              <a:rPr lang="tr-TR" dirty="0">
                <a:effectLst/>
                <a:latin typeface="Times New Roman" panose="02020603050405020304" pitchFamily="18" charset="0"/>
                <a:ea typeface="Calibri" panose="020F0502020204030204" pitchFamily="34"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δεν μπορούσε να αναμειχθεί η</a:t>
            </a:r>
            <a:r>
              <a:rPr lang="tr-TR" dirty="0">
                <a:effectLst/>
                <a:latin typeface="Times New Roman" panose="02020603050405020304" pitchFamily="18" charset="0"/>
                <a:ea typeface="Calibri" panose="020F0502020204030204" pitchFamily="34" charset="0"/>
                <a:cs typeface="Times New Roman" panose="02020603050405020304" pitchFamily="18" charset="0"/>
              </a:rPr>
              <a:t>  </a:t>
            </a:r>
            <a:r>
              <a:rPr lang="el-GR" dirty="0">
                <a:effectLst/>
                <a:latin typeface="Times New Roman" panose="02020603050405020304" pitchFamily="18" charset="0"/>
                <a:ea typeface="Calibri" panose="020F0502020204030204" pitchFamily="34" charset="0"/>
                <a:cs typeface="Times New Roman" panose="02020603050405020304" pitchFamily="18" charset="0"/>
              </a:rPr>
              <a:t>πολιτική ηγεσία των Τουρκοκυπρίων. </a:t>
            </a:r>
          </a:p>
          <a:p>
            <a:pPr marL="285750" indent="-285750" algn="just">
              <a:spcAft>
                <a:spcPts val="800"/>
              </a:spcAft>
              <a:buFont typeface="Wingdings" panose="05000000000000000000" pitchFamily="2" charset="2"/>
              <a:buChar char="q"/>
            </a:pPr>
            <a:r>
              <a:rPr lang="el-GR" dirty="0">
                <a:effectLst/>
                <a:latin typeface="Times New Roman" panose="02020603050405020304" pitchFamily="18" charset="0"/>
                <a:ea typeface="Calibri" panose="020F0502020204030204" pitchFamily="34" charset="0"/>
                <a:cs typeface="Times New Roman" panose="02020603050405020304" pitchFamily="18" charset="0"/>
              </a:rPr>
              <a:t>Ο  αρχηγός  της  Τ.Μ.Τ.  θα μπορούσε «να  καταφύγει σε σκληρά  μέτρα», εάν  χρειαζόταν, και θα έπρεπε  να  είναι σε θέση να  αποτρέπει τις ιδεολογικές  διαιρέσεις και  τις αποσχιστικές τάσεις εντός της  Τουρκικής Κοινότητας.</a:t>
            </a:r>
          </a:p>
        </p:txBody>
      </p:sp>
      <p:sp>
        <p:nvSpPr>
          <p:cNvPr id="4" name="Θέση υποσέλιδου 3">
            <a:extLst>
              <a:ext uri="{FF2B5EF4-FFF2-40B4-BE49-F238E27FC236}">
                <a16:creationId xmlns:a16="http://schemas.microsoft.com/office/drawing/2014/main" id="{78EA1106-86FD-F785-584D-B7855B202B28}"/>
              </a:ext>
            </a:extLst>
          </p:cNvPr>
          <p:cNvSpPr>
            <a:spLocks noGrp="1"/>
          </p:cNvSpPr>
          <p:nvPr>
            <p:ph type="ftr" sz="quarter" idx="11"/>
          </p:nvPr>
        </p:nvSpPr>
        <p:spPr>
          <a:xfrm>
            <a:off x="196161" y="5871244"/>
            <a:ext cx="11465405" cy="850231"/>
          </a:xfrm>
        </p:spPr>
        <p:txBody>
          <a:bodyPr/>
          <a:lstStyle/>
          <a:p>
            <a:pPr algn="l"/>
            <a:r>
              <a:rPr lang="en-US" sz="1000" dirty="0">
                <a:solidFill>
                  <a:schemeClr val="tx1"/>
                </a:solidFill>
                <a:latin typeface="Times New Roman" panose="02020603050405020304" pitchFamily="18" charset="0"/>
                <a:cs typeface="Times New Roman" panose="02020603050405020304" pitchFamily="18" charset="0"/>
              </a:rPr>
              <a:t>İsmail Tansu,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 16, 17, 19, 24, 26, 71, 182, 184, 186, 207-208, 212, 217.</a:t>
            </a:r>
          </a:p>
        </p:txBody>
      </p:sp>
      <p:sp>
        <p:nvSpPr>
          <p:cNvPr id="6" name="Θέση αριθμού διαφάνειας 5">
            <a:extLst>
              <a:ext uri="{FF2B5EF4-FFF2-40B4-BE49-F238E27FC236}">
                <a16:creationId xmlns:a16="http://schemas.microsoft.com/office/drawing/2014/main" id="{3E96CA55-0336-D6F8-C663-F30AD55BD042}"/>
              </a:ext>
            </a:extLst>
          </p:cNvPr>
          <p:cNvSpPr>
            <a:spLocks noGrp="1"/>
          </p:cNvSpPr>
          <p:nvPr>
            <p:ph type="sldNum" sz="quarter" idx="12"/>
          </p:nvPr>
        </p:nvSpPr>
        <p:spPr/>
        <p:txBody>
          <a:bodyPr/>
          <a:lstStyle/>
          <a:p>
            <a:fld id="{1B8CE1AA-CF21-4938-812F-0237CDF6332C}" type="slidenum">
              <a:rPr lang="el-GR" smtClean="0"/>
              <a:t>7</a:t>
            </a:fld>
            <a:endParaRPr lang="el-GR"/>
          </a:p>
        </p:txBody>
      </p:sp>
    </p:spTree>
    <p:extLst>
      <p:ext uri="{BB962C8B-B14F-4D97-AF65-F5344CB8AC3E}">
        <p14:creationId xmlns:p14="http://schemas.microsoft.com/office/powerpoint/2010/main" val="11031015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E83F7-60DE-0AA1-A689-B54A448494CD}"/>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42AA60EE-AE51-6372-9F3F-01935E80BFA5}"/>
              </a:ext>
            </a:extLst>
          </p:cNvPr>
          <p:cNvSpPr/>
          <p:nvPr/>
        </p:nvSpPr>
        <p:spPr>
          <a:xfrm>
            <a:off x="238099" y="192847"/>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646FEBB5-23F6-DE05-C20C-23E40CD3E0AE}"/>
              </a:ext>
            </a:extLst>
          </p:cNvPr>
          <p:cNvSpPr txBox="1"/>
          <p:nvPr/>
        </p:nvSpPr>
        <p:spPr>
          <a:xfrm>
            <a:off x="309031" y="920721"/>
            <a:ext cx="11573933" cy="4801314"/>
          </a:xfrm>
          <a:prstGeom prst="rect">
            <a:avLst/>
          </a:prstGeom>
          <a:noFill/>
        </p:spPr>
        <p:txBody>
          <a:bodyPr wrap="square">
            <a:spAutoFit/>
          </a:bodyPr>
          <a:lstStyle/>
          <a:p>
            <a:pPr algn="just">
              <a:spcAft>
                <a:spcPts val="800"/>
              </a:spcAft>
              <a:buNone/>
            </a:pP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a:t>
            </a:r>
            <a:r>
              <a:rPr lang="tr-T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ΙΙΙ</a:t>
            </a:r>
            <a:r>
              <a:rPr lang="tr-T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l-GR"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rPr>
              <a:t>Ίδρυση</a:t>
            </a:r>
          </a:p>
          <a:p>
            <a:pPr algn="r">
              <a:spcAft>
                <a:spcPts val="800"/>
              </a:spcAft>
            </a:pPr>
            <a:r>
              <a:rPr lang="el-GR" sz="1600" dirty="0">
                <a:latin typeface="Times New Roman" panose="02020603050405020304" pitchFamily="18" charset="0"/>
                <a:cs typeface="Times New Roman" panose="02020603050405020304" pitchFamily="18" charset="0"/>
              </a:rPr>
              <a:t>[…]το σχέδιο  «</a:t>
            </a:r>
            <a:r>
              <a:rPr lang="tr-TR" sz="1600" dirty="0">
                <a:latin typeface="Times New Roman" panose="02020603050405020304" pitchFamily="18" charset="0"/>
                <a:cs typeface="Times New Roman" panose="02020603050405020304" pitchFamily="18" charset="0"/>
              </a:rPr>
              <a:t>KIBRIS İSTİRDAT PROJESİ</a:t>
            </a:r>
            <a:r>
              <a:rPr lang="el-GR" sz="1600" dirty="0">
                <a:latin typeface="Times New Roman" panose="02020603050405020304" pitchFamily="18" charset="0"/>
                <a:cs typeface="Times New Roman" panose="02020603050405020304" pitchFamily="18" charset="0"/>
              </a:rPr>
              <a:t>/Σχέδιο ανάκτησης  της Κύπρου» δεν ήταν  δημιούργημα  ούτε της  τουρκικής  κυβέρνησης ούτε  του Γενικού Επιτελείου, αλλά η  αποτύπωση στο χαρτί  των  εθνικών  αισθημάτων  κάποιων Τούρκων αξιωματικών.¹  </a:t>
            </a:r>
          </a:p>
          <a:p>
            <a:pPr algn="r"/>
            <a:r>
              <a:rPr lang="el-GR" sz="1600" dirty="0">
                <a:latin typeface="Times New Roman" panose="02020603050405020304" pitchFamily="18" charset="0"/>
                <a:cs typeface="Times New Roman" panose="02020603050405020304" pitchFamily="18" charset="0"/>
              </a:rPr>
              <a:t>[...]«</a:t>
            </a:r>
            <a:r>
              <a:rPr lang="el-GR" sz="1600" dirty="0" err="1">
                <a:latin typeface="Times New Roman" panose="02020603050405020304" pitchFamily="18" charset="0"/>
                <a:cs typeface="Times New Roman" panose="02020603050405020304" pitchFamily="18" charset="0"/>
              </a:rPr>
              <a:t>Ὁρκίζομαι</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εἰς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τὸ</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ὄνομα</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τῆς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Ἁγίας</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Ὁμοουσίου</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Ἀδιαιρέτου</a:t>
            </a:r>
            <a:r>
              <a:rPr lang="el-GR" sz="1600" dirty="0">
                <a:latin typeface="Times New Roman" panose="02020603050405020304" pitchFamily="18" charset="0"/>
                <a:cs typeface="Times New Roman" panose="02020603050405020304" pitchFamily="18" charset="0"/>
              </a:rPr>
              <a:t>  Τριάδος  </a:t>
            </a:r>
            <a:r>
              <a:rPr lang="el-GR" sz="1600" dirty="0" err="1">
                <a:latin typeface="Times New Roman" panose="02020603050405020304" pitchFamily="18" charset="0"/>
                <a:cs typeface="Times New Roman" panose="02020603050405020304" pitchFamily="18" charset="0"/>
              </a:rPr>
              <a:t>νὰ</a:t>
            </a:r>
            <a:r>
              <a:rPr lang="el-GR" sz="1600" dirty="0">
                <a:latin typeface="Times New Roman" panose="02020603050405020304" pitchFamily="18" charset="0"/>
                <a:cs typeface="Times New Roman" panose="02020603050405020304" pitchFamily="18" charset="0"/>
              </a:rPr>
              <a:t> φυλάξω  </a:t>
            </a:r>
            <a:r>
              <a:rPr lang="el-GR" sz="1600" dirty="0" err="1">
                <a:latin typeface="Times New Roman" panose="02020603050405020304" pitchFamily="18" charset="0"/>
                <a:cs typeface="Times New Roman" panose="02020603050405020304" pitchFamily="18" charset="0"/>
              </a:rPr>
              <a:t>θυσιάζων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τὴν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ἰδίαν</a:t>
            </a:r>
            <a:r>
              <a:rPr lang="el-GR" sz="1600" dirty="0">
                <a:latin typeface="Times New Roman" panose="02020603050405020304" pitchFamily="18" charset="0"/>
                <a:cs typeface="Times New Roman" panose="02020603050405020304" pitchFamily="18" charset="0"/>
              </a:rPr>
              <a:t>  μου  </a:t>
            </a:r>
            <a:r>
              <a:rPr lang="el-GR" sz="1600" dirty="0" err="1">
                <a:latin typeface="Times New Roman" panose="02020603050405020304" pitchFamily="18" charset="0"/>
                <a:cs typeface="Times New Roman" panose="02020603050405020304" pitchFamily="18" charset="0"/>
              </a:rPr>
              <a:t>ζωήν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ὑποφέρων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τὰ</a:t>
            </a:r>
            <a:r>
              <a:rPr lang="el-GR" sz="1600" dirty="0">
                <a:latin typeface="Times New Roman" panose="02020603050405020304" pitchFamily="18" charset="0"/>
                <a:cs typeface="Times New Roman" panose="02020603050405020304" pitchFamily="18" charset="0"/>
              </a:rPr>
              <a:t> πλέον </a:t>
            </a:r>
            <a:r>
              <a:rPr lang="el-GR" sz="1600" dirty="0" err="1">
                <a:latin typeface="Times New Roman" panose="02020603050405020304" pitchFamily="18" charset="0"/>
                <a:cs typeface="Times New Roman" panose="02020603050405020304" pitchFamily="18" charset="0"/>
              </a:rPr>
              <a:t>σκληρὰ</a:t>
            </a:r>
            <a:r>
              <a:rPr lang="el-GR" sz="1600" dirty="0">
                <a:latin typeface="Times New Roman" panose="02020603050405020304" pitchFamily="18" charset="0"/>
                <a:cs typeface="Times New Roman" panose="02020603050405020304" pitchFamily="18" charset="0"/>
              </a:rPr>
              <a:t> βάσανα, </a:t>
            </a:r>
            <a:r>
              <a:rPr lang="el-GR" sz="1600" dirty="0" err="1">
                <a:latin typeface="Times New Roman" panose="02020603050405020304" pitchFamily="18" charset="0"/>
                <a:cs typeface="Times New Roman" panose="02020603050405020304" pitchFamily="18" charset="0"/>
              </a:rPr>
              <a:t>μυστικὸν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πᾶν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ὅ,τι</a:t>
            </a:r>
            <a:r>
              <a:rPr lang="el-GR" sz="1600" dirty="0">
                <a:latin typeface="Times New Roman" panose="02020603050405020304" pitchFamily="18" charset="0"/>
                <a:cs typeface="Times New Roman" panose="02020603050405020304" pitchFamily="18" charset="0"/>
              </a:rPr>
              <a:t>  γνωρίζω  </a:t>
            </a:r>
            <a:r>
              <a:rPr lang="el-GR" sz="1600" dirty="0" err="1">
                <a:latin typeface="Times New Roman" panose="02020603050405020304" pitchFamily="18" charset="0"/>
                <a:cs typeface="Times New Roman" panose="02020603050405020304" pitchFamily="18" charset="0"/>
              </a:rPr>
              <a:t>καὶ</a:t>
            </a:r>
            <a:r>
              <a:rPr lang="el-GR" sz="1600" dirty="0">
                <a:latin typeface="Times New Roman" panose="02020603050405020304" pitchFamily="18" charset="0"/>
                <a:cs typeface="Times New Roman" panose="02020603050405020304" pitchFamily="18" charset="0"/>
              </a:rPr>
              <a:t> θέλω </a:t>
            </a:r>
            <a:r>
              <a:rPr lang="el-GR" sz="1600" dirty="0" err="1">
                <a:latin typeface="Times New Roman" panose="02020603050405020304" pitchFamily="18" charset="0"/>
                <a:cs typeface="Times New Roman" panose="02020603050405020304" pitchFamily="18" charset="0"/>
              </a:rPr>
              <a:t>ἀκούσῃ</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διὰ</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τὴν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ὑπόθεσιν</a:t>
            </a:r>
            <a:r>
              <a:rPr lang="el-GR" sz="1600" dirty="0">
                <a:latin typeface="Times New Roman" panose="02020603050405020304" pitchFamily="18" charset="0"/>
                <a:cs typeface="Times New Roman" panose="02020603050405020304" pitchFamily="18" charset="0"/>
              </a:rPr>
              <a:t> </a:t>
            </a:r>
            <a:r>
              <a:rPr lang="el-GR" sz="1600" dirty="0" err="1">
                <a:latin typeface="Times New Roman" panose="02020603050405020304" pitchFamily="18" charset="0"/>
                <a:cs typeface="Times New Roman" panose="02020603050405020304" pitchFamily="18" charset="0"/>
              </a:rPr>
              <a:t>τῆς</a:t>
            </a:r>
            <a:r>
              <a:rPr lang="el-GR" sz="1600" dirty="0">
                <a:latin typeface="Times New Roman" panose="02020603050405020304" pitchFamily="18" charset="0"/>
                <a:cs typeface="Times New Roman" panose="02020603050405020304" pitchFamily="18" charset="0"/>
              </a:rPr>
              <a:t> Ἑνώσεως.²</a:t>
            </a:r>
          </a:p>
          <a:p>
            <a:pPr algn="r">
              <a:spcAft>
                <a:spcPts val="800"/>
              </a:spcAft>
              <a:buNone/>
            </a:pPr>
            <a:endParaRPr lang="el-GR" sz="1200" b="1" dirty="0">
              <a:solidFill>
                <a:srgbClr val="00B05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Ο </a:t>
            </a:r>
            <a:r>
              <a:rPr lang="tr-TR" sz="1600" dirty="0">
                <a:latin typeface="Times New Roman" panose="02020603050405020304" pitchFamily="18" charset="0"/>
                <a:cs typeface="Times New Roman" panose="02020603050405020304" pitchFamily="18" charset="0"/>
              </a:rPr>
              <a:t>İsmail Tansu</a:t>
            </a:r>
            <a:r>
              <a:rPr lang="el-GR" sz="1600" dirty="0">
                <a:latin typeface="Times New Roman" panose="02020603050405020304" pitchFamily="18" charset="0"/>
                <a:cs typeface="Times New Roman" panose="02020603050405020304" pitchFamily="18" charset="0"/>
              </a:rPr>
              <a:t>  χαρακτηρίζει την ίδρυση  της Τ.Μ.Τ.  ως  ένα  αποτέλεσμα  μακρών  διεργασιών. Αρχικά,  αναφέρεται  σε μια  συνάντηση   η  οποία  έλαβε χώρα  στις αρχές  Ιανουαρίου  του 1958  στην Προεδρία  του Γενικού Επιτελείου/</a:t>
            </a:r>
            <a:r>
              <a:rPr lang="tr-TR" sz="1600" dirty="0">
                <a:latin typeface="Times New Roman" panose="02020603050405020304" pitchFamily="18" charset="0"/>
                <a:cs typeface="Times New Roman" panose="02020603050405020304" pitchFamily="18" charset="0"/>
              </a:rPr>
              <a:t>Genel Kurmay Başkanlığı</a:t>
            </a:r>
            <a:r>
              <a:rPr lang="el-GR" sz="1600" dirty="0">
                <a:latin typeface="Times New Roman" panose="02020603050405020304" pitchFamily="18" charset="0"/>
                <a:cs typeface="Times New Roman" panose="02020603050405020304" pitchFamily="18" charset="0"/>
              </a:rPr>
              <a:t>. Εκεί ο   στρατηγός </a:t>
            </a:r>
            <a:r>
              <a:rPr lang="tr-TR" sz="1600" dirty="0">
                <a:latin typeface="Times New Roman" panose="02020603050405020304" pitchFamily="18" charset="0"/>
                <a:cs typeface="Times New Roman" panose="02020603050405020304" pitchFamily="18" charset="0"/>
              </a:rPr>
              <a:t>Salih  Coşkun</a:t>
            </a:r>
            <a:r>
              <a:rPr lang="el-GR" sz="1600" dirty="0">
                <a:latin typeface="Times New Roman" panose="02020603050405020304" pitchFamily="18" charset="0"/>
                <a:cs typeface="Times New Roman" panose="02020603050405020304" pitchFamily="18" charset="0"/>
              </a:rPr>
              <a:t> ζητά από το  τμήμα  του υποστράτηγου/</a:t>
            </a:r>
            <a:r>
              <a:rPr lang="tr-TR" sz="1600" dirty="0">
                <a:latin typeface="Times New Roman" panose="02020603050405020304" pitchFamily="18" charset="0"/>
                <a:cs typeface="Times New Roman" panose="02020603050405020304" pitchFamily="18" charset="0"/>
              </a:rPr>
              <a:t>Tümgeneral  Daniş  Karabelen  (</a:t>
            </a:r>
            <a:r>
              <a:rPr lang="el-GR" sz="1600" dirty="0">
                <a:latin typeface="Times New Roman" panose="02020603050405020304" pitchFamily="18" charset="0"/>
                <a:cs typeface="Times New Roman" panose="02020603050405020304" pitchFamily="18" charset="0"/>
              </a:rPr>
              <a:t>προέδρου του Τμήματος  Ειδικού Πολέμου του Γενικού Επιτελείου</a:t>
            </a:r>
            <a:r>
              <a:rPr lang="tr-TR" sz="1600" dirty="0">
                <a:latin typeface="Times New Roman" panose="02020603050405020304" pitchFamily="18" charset="0"/>
                <a:cs typeface="Times New Roman" panose="02020603050405020304" pitchFamily="18" charset="0"/>
              </a:rPr>
              <a:t>) </a:t>
            </a:r>
            <a:r>
              <a:rPr lang="el-GR" sz="1600" dirty="0">
                <a:latin typeface="Times New Roman" panose="02020603050405020304" pitchFamily="18" charset="0"/>
                <a:cs typeface="Times New Roman" panose="02020603050405020304" pitchFamily="18" charset="0"/>
              </a:rPr>
              <a:t>να  εξεταστεί   αν υπάρχει η δυνατότητα  ίδρυσης   μιας  ένοπλης  οργάνωσης  στην Κύπρο ως  αντίβαρο  στη  δράση της Ε.Ο.Κ.Α.  Με τη σειρά του  ο   </a:t>
            </a:r>
            <a:r>
              <a:rPr lang="tr-TR" sz="1600" dirty="0">
                <a:latin typeface="Times New Roman" panose="02020603050405020304" pitchFamily="18" charset="0"/>
                <a:cs typeface="Times New Roman" panose="02020603050405020304" pitchFamily="18" charset="0"/>
              </a:rPr>
              <a:t>Daniş  Karabelen </a:t>
            </a:r>
            <a:r>
              <a:rPr lang="el-GR" sz="1600" dirty="0">
                <a:latin typeface="Times New Roman" panose="02020603050405020304" pitchFamily="18" charset="0"/>
                <a:cs typeface="Times New Roman" panose="02020603050405020304" pitchFamily="18" charset="0"/>
              </a:rPr>
              <a:t>ενημερώνει τον </a:t>
            </a:r>
            <a:r>
              <a:rPr lang="tr-TR" sz="1600" dirty="0">
                <a:latin typeface="Times New Roman" panose="02020603050405020304" pitchFamily="18" charset="0"/>
                <a:cs typeface="Times New Roman" panose="02020603050405020304" pitchFamily="18" charset="0"/>
              </a:rPr>
              <a:t>İsmail Tansu</a:t>
            </a:r>
            <a:r>
              <a:rPr lang="el-GR" sz="1600" dirty="0">
                <a:latin typeface="Times New Roman" panose="02020603050405020304" pitchFamily="18" charset="0"/>
                <a:cs typeface="Times New Roman" panose="02020603050405020304" pitchFamily="18" charset="0"/>
              </a:rPr>
              <a:t>. Του </a:t>
            </a:r>
            <a:r>
              <a:rPr lang="el-GR" sz="1600" dirty="0" err="1">
                <a:latin typeface="Times New Roman" panose="02020603050405020304" pitchFamily="18" charset="0"/>
                <a:cs typeface="Times New Roman" panose="02020603050405020304" pitchFamily="18" charset="0"/>
              </a:rPr>
              <a:t>εφιστά</a:t>
            </a:r>
            <a:r>
              <a:rPr lang="el-GR" sz="1600" dirty="0">
                <a:latin typeface="Times New Roman" panose="02020603050405020304" pitchFamily="18" charset="0"/>
                <a:cs typeface="Times New Roman" panose="02020603050405020304" pitchFamily="18" charset="0"/>
              </a:rPr>
              <a:t> την προσοχή. Βασιζόταν  στην  εχεμύθειά του. Ο </a:t>
            </a:r>
            <a:r>
              <a:rPr lang="tr-TR" sz="1600" dirty="0">
                <a:latin typeface="Times New Roman" panose="02020603050405020304" pitchFamily="18" charset="0"/>
                <a:cs typeface="Times New Roman" panose="02020603050405020304" pitchFamily="18" charset="0"/>
              </a:rPr>
              <a:t>İsmail Tansu</a:t>
            </a:r>
            <a:r>
              <a:rPr lang="el-GR" sz="1600" dirty="0">
                <a:latin typeface="Times New Roman" panose="02020603050405020304" pitchFamily="18" charset="0"/>
                <a:cs typeface="Times New Roman" panose="02020603050405020304" pitchFamily="18" charset="0"/>
              </a:rPr>
              <a:t> ισχυρίζεται ότι  εδώ και πολλά χρόνια  περιμένει μαζί με  άλλους  αξιωματικούς  να τους δοθεί  η εντολή  να δράσουν  και πως  επέκριναν  την τουρκική κυβέρνηση για  τη  μη ίδρυση  μιας ένοπλης  οργάνωσης στην Κύπρο. Μετά την εξέλιξη αυτή ακολουθούν  τέσσερις  μήνες  αναμονής</a:t>
            </a:r>
            <a:r>
              <a:rPr lang="el-GR" sz="1600">
                <a:latin typeface="Times New Roman" panose="02020603050405020304" pitchFamily="18" charset="0"/>
                <a:cs typeface="Times New Roman" panose="02020603050405020304" pitchFamily="18" charset="0"/>
              </a:rPr>
              <a:t>. </a:t>
            </a:r>
            <a:endParaRPr lang="el-GR" sz="1600" dirty="0">
              <a:latin typeface="Times New Roman" panose="02020603050405020304" pitchFamily="18" charset="0"/>
              <a:cs typeface="Times New Roman" panose="02020603050405020304" pitchFamily="18" charset="0"/>
            </a:endParaRP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Σύμφωνα με τον </a:t>
            </a:r>
            <a:r>
              <a:rPr lang="tr-TR" sz="1600" dirty="0">
                <a:latin typeface="Times New Roman" panose="02020603050405020304" pitchFamily="18" charset="0"/>
                <a:cs typeface="Times New Roman" panose="02020603050405020304" pitchFamily="18" charset="0"/>
              </a:rPr>
              <a:t>İsmail Tansu</a:t>
            </a:r>
            <a:r>
              <a:rPr lang="el-GR" sz="1600" dirty="0">
                <a:latin typeface="Times New Roman" panose="02020603050405020304" pitchFamily="18" charset="0"/>
                <a:cs typeface="Times New Roman" panose="02020603050405020304" pitchFamily="18" charset="0"/>
              </a:rPr>
              <a:t>,  το σχέδιο  «</a:t>
            </a:r>
            <a:r>
              <a:rPr lang="tr-TR" sz="1600" dirty="0">
                <a:latin typeface="Times New Roman" panose="02020603050405020304" pitchFamily="18" charset="0"/>
                <a:cs typeface="Times New Roman" panose="02020603050405020304" pitchFamily="18" charset="0"/>
              </a:rPr>
              <a:t>KIBRIS İSTİRDAT PROJESİ</a:t>
            </a:r>
            <a:r>
              <a:rPr lang="el-GR" sz="1600" dirty="0">
                <a:latin typeface="Times New Roman" panose="02020603050405020304" pitchFamily="18" charset="0"/>
                <a:cs typeface="Times New Roman" panose="02020603050405020304" pitchFamily="18" charset="0"/>
              </a:rPr>
              <a:t>/Σχέδιο ανάκτησης  της Κύπρου» δεν ήταν  δημιούργημα  ούτε της  τουρκικής  κυβέρνησης ούτε  του Γενικού Επιτελείου, αλλά η  αποτύπωση στο χαρτί  των  εθνικών  αισθημάτων  κάποιων Τούρκων αξιωματικών.</a:t>
            </a:r>
          </a:p>
          <a:p>
            <a:pPr marL="285750" indent="-285750" algn="just">
              <a:buFont typeface="Wingdings" panose="05000000000000000000" pitchFamily="2" charset="2"/>
              <a:buChar char="q"/>
            </a:pPr>
            <a:r>
              <a:rPr lang="el-GR" sz="1600" dirty="0">
                <a:latin typeface="Times New Roman" panose="02020603050405020304" pitchFamily="18" charset="0"/>
                <a:cs typeface="Times New Roman" panose="02020603050405020304" pitchFamily="18" charset="0"/>
              </a:rPr>
              <a:t>Το Γενικό Επιτελείο ενέκρινε το σχέδιο  τον Απρίλιο  του 1958.³ </a:t>
            </a:r>
          </a:p>
        </p:txBody>
      </p:sp>
      <p:sp>
        <p:nvSpPr>
          <p:cNvPr id="5" name="Θέση υποσέλιδου 4">
            <a:extLst>
              <a:ext uri="{FF2B5EF4-FFF2-40B4-BE49-F238E27FC236}">
                <a16:creationId xmlns:a16="http://schemas.microsoft.com/office/drawing/2014/main" id="{FDB9C4B0-0AB0-70F6-A126-4DA9EE29F653}"/>
              </a:ext>
            </a:extLst>
          </p:cNvPr>
          <p:cNvSpPr>
            <a:spLocks noGrp="1"/>
          </p:cNvSpPr>
          <p:nvPr>
            <p:ph type="ftr" sz="quarter" idx="11"/>
          </p:nvPr>
        </p:nvSpPr>
        <p:spPr>
          <a:xfrm>
            <a:off x="238099" y="5937279"/>
            <a:ext cx="11573932" cy="763744"/>
          </a:xfrm>
        </p:spPr>
        <p:txBody>
          <a:bodyPr/>
          <a:lstStyle/>
          <a:p>
            <a:pPr algn="l"/>
            <a:r>
              <a:rPr lang="el-GR" sz="1000" dirty="0">
                <a:solidFill>
                  <a:schemeClr val="tx1"/>
                </a:solidFill>
                <a:latin typeface="Times New Roman" panose="02020603050405020304" pitchFamily="18" charset="0"/>
                <a:cs typeface="Times New Roman" panose="02020603050405020304" pitchFamily="18" charset="0"/>
              </a:rPr>
              <a:t>1.</a:t>
            </a:r>
            <a:r>
              <a:rPr lang="en-US" sz="1000" dirty="0">
                <a:solidFill>
                  <a:schemeClr val="tx1"/>
                </a:solidFill>
                <a:latin typeface="Times New Roman" panose="02020603050405020304" pitchFamily="18" charset="0"/>
                <a:cs typeface="Times New Roman" panose="02020603050405020304" pitchFamily="18" charset="0"/>
              </a:rPr>
              <a:t>İsmail Tansu,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 </a:t>
            </a:r>
            <a:r>
              <a:rPr lang="en-US" sz="1000" dirty="0">
                <a:solidFill>
                  <a:schemeClr val="tx1"/>
                </a:solidFill>
                <a:latin typeface="Times New Roman" panose="02020603050405020304" pitchFamily="18" charset="0"/>
                <a:cs typeface="Times New Roman" panose="02020603050405020304" pitchFamily="18" charset="0"/>
              </a:rPr>
              <a:t>MİNPA MATBAACILIK, </a:t>
            </a:r>
            <a:r>
              <a:rPr lang="el-GR" sz="1000" dirty="0">
                <a:solidFill>
                  <a:schemeClr val="tx1"/>
                </a:solidFill>
                <a:latin typeface="Times New Roman" panose="02020603050405020304" pitchFamily="18" charset="0"/>
                <a:cs typeface="Times New Roman" panose="02020603050405020304" pitchFamily="18" charset="0"/>
              </a:rPr>
              <a:t>Άγκυρα,  σελ. 34.</a:t>
            </a:r>
          </a:p>
          <a:p>
            <a:pPr algn="l"/>
            <a:r>
              <a:rPr lang="el-GR" sz="1000" dirty="0">
                <a:solidFill>
                  <a:schemeClr val="tx1"/>
                </a:solidFill>
                <a:latin typeface="Times New Roman" panose="02020603050405020304" pitchFamily="18" charset="0"/>
                <a:cs typeface="Times New Roman" panose="02020603050405020304" pitchFamily="18" charset="0"/>
              </a:rPr>
              <a:t>2. </a:t>
            </a:r>
            <a:r>
              <a:rPr lang="en-US" sz="1000" dirty="0" err="1">
                <a:solidFill>
                  <a:schemeClr val="tx1"/>
                </a:solidFill>
                <a:latin typeface="Times New Roman" panose="02020603050405020304" pitchFamily="18" charset="0"/>
                <a:cs typeface="Times New Roman" panose="02020603050405020304" pitchFamily="18" charset="0"/>
              </a:rPr>
              <a:t>Γεώργιος</a:t>
            </a:r>
            <a:r>
              <a:rPr lang="en-US" sz="1000" dirty="0">
                <a:solidFill>
                  <a:schemeClr val="tx1"/>
                </a:solidFill>
                <a:latin typeface="Times New Roman" panose="02020603050405020304" pitchFamily="18" charset="0"/>
                <a:cs typeface="Times New Roman" panose="02020603050405020304" pitchFamily="18" charset="0"/>
              </a:rPr>
              <a:t>  </a:t>
            </a:r>
            <a:r>
              <a:rPr lang="en-US" sz="1000" dirty="0" err="1">
                <a:solidFill>
                  <a:schemeClr val="tx1"/>
                </a:solidFill>
                <a:latin typeface="Times New Roman" panose="02020603050405020304" pitchFamily="18" charset="0"/>
                <a:cs typeface="Times New Roman" panose="02020603050405020304" pitchFamily="18" charset="0"/>
              </a:rPr>
              <a:t>Γρί</a:t>
            </a:r>
            <a:r>
              <a:rPr lang="en-US" sz="1000" dirty="0">
                <a:solidFill>
                  <a:schemeClr val="tx1"/>
                </a:solidFill>
                <a:latin typeface="Times New Roman" panose="02020603050405020304" pitchFamily="18" charset="0"/>
                <a:cs typeface="Times New Roman" panose="02020603050405020304" pitchFamily="18" charset="0"/>
              </a:rPr>
              <a:t>βας  Διγενής, </a:t>
            </a:r>
            <a:r>
              <a:rPr lang="en-US" sz="1000" i="1" dirty="0">
                <a:solidFill>
                  <a:schemeClr val="tx1"/>
                </a:solidFill>
                <a:latin typeface="Times New Roman" panose="02020603050405020304" pitchFamily="18" charset="0"/>
                <a:cs typeface="Times New Roman" panose="02020603050405020304" pitchFamily="18" charset="0"/>
              </a:rPr>
              <a:t>Χρονικόν αγώνος ΕΟΚΑ 1955-1959,</a:t>
            </a:r>
            <a:r>
              <a:rPr lang="en-US" sz="1000" dirty="0">
                <a:solidFill>
                  <a:schemeClr val="tx1"/>
                </a:solidFill>
                <a:latin typeface="Times New Roman" panose="02020603050405020304" pitchFamily="18" charset="0"/>
                <a:cs typeface="Times New Roman" panose="02020603050405020304" pitchFamily="18" charset="0"/>
              </a:rPr>
              <a:t> Λευκωσία, 1972, σελ. 1. </a:t>
            </a:r>
            <a:endParaRPr lang="el-GR" sz="1000" dirty="0">
              <a:solidFill>
                <a:schemeClr val="tx1"/>
              </a:solidFill>
              <a:latin typeface="Times New Roman" panose="02020603050405020304" pitchFamily="18" charset="0"/>
              <a:cs typeface="Times New Roman" panose="02020603050405020304" pitchFamily="18" charset="0"/>
            </a:endParaRPr>
          </a:p>
          <a:p>
            <a:pPr algn="l"/>
            <a:r>
              <a:rPr lang="el-GR" sz="1000" dirty="0">
                <a:solidFill>
                  <a:schemeClr val="tx1"/>
                </a:solidFill>
                <a:latin typeface="Times New Roman" panose="02020603050405020304" pitchFamily="18" charset="0"/>
                <a:cs typeface="Times New Roman" panose="02020603050405020304" pitchFamily="18" charset="0"/>
              </a:rPr>
              <a:t>3. </a:t>
            </a:r>
            <a:r>
              <a:rPr lang="en-US" sz="1000" dirty="0">
                <a:solidFill>
                  <a:schemeClr val="tx1"/>
                </a:solidFill>
                <a:latin typeface="Times New Roman" panose="02020603050405020304" pitchFamily="18" charset="0"/>
                <a:cs typeface="Times New Roman" panose="02020603050405020304" pitchFamily="18" charset="0"/>
              </a:rPr>
              <a:t>İsmail Tansu,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 </a:t>
            </a:r>
            <a:r>
              <a:rPr lang="en-US" sz="1000" dirty="0">
                <a:solidFill>
                  <a:schemeClr val="tx1"/>
                </a:solidFill>
                <a:latin typeface="Times New Roman" panose="02020603050405020304" pitchFamily="18" charset="0"/>
                <a:cs typeface="Times New Roman" panose="02020603050405020304" pitchFamily="18" charset="0"/>
              </a:rPr>
              <a:t>17, </a:t>
            </a:r>
            <a:r>
              <a:rPr lang="el-GR" sz="1000" dirty="0">
                <a:solidFill>
                  <a:schemeClr val="tx1"/>
                </a:solidFill>
                <a:latin typeface="Times New Roman" panose="02020603050405020304" pitchFamily="18" charset="0"/>
                <a:cs typeface="Times New Roman" panose="02020603050405020304" pitchFamily="18" charset="0"/>
              </a:rPr>
              <a:t>28, 29, </a:t>
            </a:r>
            <a:r>
              <a:rPr lang="en-US" sz="1000" dirty="0">
                <a:solidFill>
                  <a:schemeClr val="tx1"/>
                </a:solidFill>
                <a:latin typeface="Times New Roman" panose="02020603050405020304" pitchFamily="18" charset="0"/>
                <a:cs typeface="Times New Roman" panose="02020603050405020304" pitchFamily="18" charset="0"/>
              </a:rPr>
              <a:t>33, 34,</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35,</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36,</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66, 69,  </a:t>
            </a:r>
            <a:r>
              <a:rPr lang="el-GR" sz="1000" dirty="0">
                <a:solidFill>
                  <a:schemeClr val="tx1"/>
                </a:solidFill>
                <a:latin typeface="Times New Roman" panose="02020603050405020304" pitchFamily="18" charset="0"/>
                <a:cs typeface="Times New Roman" panose="02020603050405020304" pitchFamily="18" charset="0"/>
              </a:rPr>
              <a:t>71, </a:t>
            </a:r>
            <a:r>
              <a:rPr lang="en-US" sz="1000" dirty="0">
                <a:solidFill>
                  <a:schemeClr val="tx1"/>
                </a:solidFill>
                <a:latin typeface="Times New Roman" panose="02020603050405020304" pitchFamily="18" charset="0"/>
                <a:cs typeface="Times New Roman" panose="02020603050405020304" pitchFamily="18" charset="0"/>
              </a:rPr>
              <a:t>80, </a:t>
            </a:r>
            <a:r>
              <a:rPr lang="el-GR" sz="1000" dirty="0">
                <a:solidFill>
                  <a:schemeClr val="tx1"/>
                </a:solidFill>
                <a:latin typeface="Times New Roman" panose="02020603050405020304" pitchFamily="18" charset="0"/>
                <a:cs typeface="Times New Roman" panose="02020603050405020304" pitchFamily="18" charset="0"/>
              </a:rPr>
              <a:t>88, 89, 95</a:t>
            </a:r>
            <a:r>
              <a:rPr lang="en-US" sz="1000" dirty="0">
                <a:solidFill>
                  <a:schemeClr val="tx1"/>
                </a:solidFill>
                <a:latin typeface="Times New Roman" panose="02020603050405020304" pitchFamily="18" charset="0"/>
                <a:cs typeface="Times New Roman" panose="02020603050405020304" pitchFamily="18" charset="0"/>
              </a:rPr>
              <a:t>,</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96,</a:t>
            </a:r>
            <a:r>
              <a:rPr lang="el-GR" sz="1000" dirty="0">
                <a:solidFill>
                  <a:schemeClr val="tx1"/>
                </a:solidFill>
                <a:latin typeface="Times New Roman" panose="02020603050405020304" pitchFamily="18" charset="0"/>
                <a:cs typeface="Times New Roman" panose="02020603050405020304" pitchFamily="18" charset="0"/>
              </a:rPr>
              <a:t> </a:t>
            </a:r>
            <a:r>
              <a:rPr lang="tr-TR" sz="1000" dirty="0">
                <a:solidFill>
                  <a:schemeClr val="tx1"/>
                </a:solidFill>
                <a:latin typeface="Times New Roman" panose="02020603050405020304" pitchFamily="18" charset="0"/>
                <a:cs typeface="Times New Roman" panose="02020603050405020304" pitchFamily="18" charset="0"/>
              </a:rPr>
              <a:t>174-175</a:t>
            </a:r>
            <a:r>
              <a:rPr lang="el-GR" sz="1000" dirty="0">
                <a:solidFill>
                  <a:schemeClr val="tx1"/>
                </a:solidFill>
                <a:latin typeface="Times New Roman" panose="02020603050405020304" pitchFamily="18" charset="0"/>
                <a:cs typeface="Times New Roman" panose="02020603050405020304" pitchFamily="18" charset="0"/>
              </a:rPr>
              <a:t>, 182, 184, 186,</a:t>
            </a:r>
            <a:r>
              <a:rPr lang="en-US" sz="1000" dirty="0">
                <a:solidFill>
                  <a:schemeClr val="tx1"/>
                </a:solidFill>
                <a:latin typeface="Times New Roman" panose="02020603050405020304" pitchFamily="18" charset="0"/>
                <a:cs typeface="Times New Roman" panose="02020603050405020304" pitchFamily="18" charset="0"/>
              </a:rPr>
              <a:t>  188,</a:t>
            </a:r>
            <a:r>
              <a:rPr lang="el-GR" sz="1000" dirty="0">
                <a:solidFill>
                  <a:schemeClr val="tx1"/>
                </a:solidFill>
                <a:latin typeface="Times New Roman" panose="02020603050405020304" pitchFamily="18" charset="0"/>
                <a:cs typeface="Times New Roman" panose="02020603050405020304" pitchFamily="18" charset="0"/>
              </a:rPr>
              <a:t> </a:t>
            </a:r>
            <a:r>
              <a:rPr lang="en-US" sz="1000" dirty="0">
                <a:solidFill>
                  <a:schemeClr val="tx1"/>
                </a:solidFill>
                <a:latin typeface="Times New Roman" panose="02020603050405020304" pitchFamily="18" charset="0"/>
                <a:cs typeface="Times New Roman" panose="02020603050405020304" pitchFamily="18" charset="0"/>
              </a:rPr>
              <a:t>191-194, 204, </a:t>
            </a:r>
            <a:r>
              <a:rPr lang="el-GR" sz="1000" dirty="0">
                <a:solidFill>
                  <a:schemeClr val="tx1"/>
                </a:solidFill>
                <a:latin typeface="Times New Roman" panose="02020603050405020304" pitchFamily="18" charset="0"/>
                <a:cs typeface="Times New Roman" panose="02020603050405020304" pitchFamily="18" charset="0"/>
              </a:rPr>
              <a:t>207-208, 212, 217</a:t>
            </a:r>
            <a:r>
              <a:rPr lang="en-US" sz="1000" dirty="0">
                <a:solidFill>
                  <a:schemeClr val="tx1"/>
                </a:solidFill>
                <a:latin typeface="Times New Roman" panose="02020603050405020304" pitchFamily="18" charset="0"/>
                <a:cs typeface="Times New Roman" panose="02020603050405020304" pitchFamily="18" charset="0"/>
              </a:rPr>
              <a:t>, 232, 244.</a:t>
            </a:r>
            <a:endParaRPr lang="el-GR" sz="1000" dirty="0">
              <a:solidFill>
                <a:schemeClr val="tx1"/>
              </a:solidFill>
              <a:latin typeface="Times New Roman" panose="02020603050405020304" pitchFamily="18" charset="0"/>
              <a:cs typeface="Times New Roman" panose="02020603050405020304" pitchFamily="18" charset="0"/>
            </a:endParaRPr>
          </a:p>
          <a:p>
            <a:endParaRPr lang="el-GR" dirty="0"/>
          </a:p>
        </p:txBody>
      </p:sp>
      <p:sp>
        <p:nvSpPr>
          <p:cNvPr id="6" name="Θέση αριθμού διαφάνειας 5">
            <a:extLst>
              <a:ext uri="{FF2B5EF4-FFF2-40B4-BE49-F238E27FC236}">
                <a16:creationId xmlns:a16="http://schemas.microsoft.com/office/drawing/2014/main" id="{4BC93B4A-284B-948B-17F7-7F8ADF66B8E1}"/>
              </a:ext>
            </a:extLst>
          </p:cNvPr>
          <p:cNvSpPr>
            <a:spLocks noGrp="1"/>
          </p:cNvSpPr>
          <p:nvPr>
            <p:ph type="sldNum" sz="quarter" idx="12"/>
          </p:nvPr>
        </p:nvSpPr>
        <p:spPr/>
        <p:txBody>
          <a:bodyPr/>
          <a:lstStyle/>
          <a:p>
            <a:fld id="{1B8CE1AA-CF21-4938-812F-0237CDF6332C}" type="slidenum">
              <a:rPr lang="el-GR" smtClean="0"/>
              <a:t>8</a:t>
            </a:fld>
            <a:endParaRPr lang="el-GR" dirty="0"/>
          </a:p>
        </p:txBody>
      </p:sp>
    </p:spTree>
    <p:extLst>
      <p:ext uri="{BB962C8B-B14F-4D97-AF65-F5344CB8AC3E}">
        <p14:creationId xmlns:p14="http://schemas.microsoft.com/office/powerpoint/2010/main" val="3784077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0CDF8-D266-2AD2-89AD-3E0E3625E969}"/>
            </a:ext>
          </a:extLst>
        </p:cNvPr>
        <p:cNvGrpSpPr/>
        <p:nvPr/>
      </p:nvGrpSpPr>
      <p:grpSpPr>
        <a:xfrm>
          <a:off x="0" y="0"/>
          <a:ext cx="0" cy="0"/>
          <a:chOff x="0" y="0"/>
          <a:chExt cx="0" cy="0"/>
        </a:xfrm>
      </p:grpSpPr>
      <p:sp>
        <p:nvSpPr>
          <p:cNvPr id="3" name="Ορθογώνιο: Στρογγύλεμα γωνιών 2">
            <a:extLst>
              <a:ext uri="{FF2B5EF4-FFF2-40B4-BE49-F238E27FC236}">
                <a16:creationId xmlns:a16="http://schemas.microsoft.com/office/drawing/2014/main" id="{8D49FB92-10FC-89F2-0CDA-7E5CB824FE0B}"/>
              </a:ext>
            </a:extLst>
          </p:cNvPr>
          <p:cNvSpPr/>
          <p:nvPr/>
        </p:nvSpPr>
        <p:spPr>
          <a:xfrm>
            <a:off x="220635" y="88617"/>
            <a:ext cx="11573933" cy="592667"/>
          </a:xfrm>
          <a:prstGeom prst="roundRect">
            <a:avLst/>
          </a:prstGeom>
          <a:solidFill>
            <a:schemeClr val="accent5">
              <a:lumMod val="20000"/>
              <a:lumOff val="80000"/>
            </a:schemeClr>
          </a:solidFill>
          <a:ln w="5715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r>
              <a:rPr lang="el-GR" b="1" dirty="0"/>
              <a:t>ΙΙ. </a:t>
            </a:r>
            <a:r>
              <a:rPr lang="tr-TR" b="1" dirty="0"/>
              <a:t>H T</a:t>
            </a:r>
            <a:r>
              <a:rPr lang="el-GR" b="1" dirty="0"/>
              <a:t>.</a:t>
            </a:r>
            <a:r>
              <a:rPr lang="tr-TR" b="1" dirty="0"/>
              <a:t>M</a:t>
            </a:r>
            <a:r>
              <a:rPr lang="el-GR" b="1" dirty="0"/>
              <a:t>.</a:t>
            </a:r>
            <a:r>
              <a:rPr lang="tr-TR" b="1" dirty="0"/>
              <a:t>T</a:t>
            </a:r>
            <a:r>
              <a:rPr lang="el-GR" b="1" dirty="0"/>
              <a:t>.  μέσα  από  τ</a:t>
            </a:r>
            <a:r>
              <a:rPr lang="tr-TR" b="1" dirty="0"/>
              <a:t>o </a:t>
            </a:r>
            <a:r>
              <a:rPr lang="el-GR" b="1" dirty="0"/>
              <a:t>αφήγημα   του  αναπληρωτή  γενικού  προέδρου  της </a:t>
            </a:r>
            <a:r>
              <a:rPr lang="tr-TR" b="1" dirty="0"/>
              <a:t>İsmail Tansu</a:t>
            </a:r>
            <a:endParaRPr lang="el-GR" dirty="0"/>
          </a:p>
        </p:txBody>
      </p:sp>
      <p:sp>
        <p:nvSpPr>
          <p:cNvPr id="4" name="TextBox 3">
            <a:extLst>
              <a:ext uri="{FF2B5EF4-FFF2-40B4-BE49-F238E27FC236}">
                <a16:creationId xmlns:a16="http://schemas.microsoft.com/office/drawing/2014/main" id="{F110B8C5-9878-E120-9876-66055DBF6578}"/>
              </a:ext>
            </a:extLst>
          </p:cNvPr>
          <p:cNvSpPr txBox="1"/>
          <p:nvPr/>
        </p:nvSpPr>
        <p:spPr>
          <a:xfrm>
            <a:off x="220636" y="787132"/>
            <a:ext cx="11573932" cy="5355312"/>
          </a:xfrm>
          <a:prstGeom prst="rect">
            <a:avLst/>
          </a:prstGeom>
          <a:noFill/>
        </p:spPr>
        <p:txBody>
          <a:bodyPr wrap="square">
            <a:spAutoFit/>
          </a:bodyPr>
          <a:lstStyle/>
          <a:p>
            <a:pPr algn="just"/>
            <a:r>
              <a:rPr lang="el-GR"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ΙΙ</a:t>
            </a:r>
            <a:r>
              <a:rPr lang="tr-TR"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a:t>
            </a:r>
            <a:r>
              <a:rPr lang="el-GR"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Ι</a:t>
            </a:r>
            <a:r>
              <a:rPr lang="en-US"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V</a:t>
            </a:r>
            <a:r>
              <a:rPr lang="tr-TR" b="1" dirty="0">
                <a:solidFill>
                  <a:srgbClr val="00B050"/>
                </a:solidFill>
                <a:latin typeface="Times New Roman" panose="02020603050405020304" pitchFamily="18" charset="0"/>
                <a:ea typeface="Calibri" panose="020F0502020204030204" pitchFamily="34" charset="0"/>
                <a:cs typeface="Times New Roman" panose="02020603050405020304" pitchFamily="18" charset="0"/>
              </a:rPr>
              <a:t>. </a:t>
            </a:r>
            <a:r>
              <a:rPr lang="el-GR" b="1" dirty="0">
                <a:solidFill>
                  <a:srgbClr val="00B050"/>
                </a:solidFill>
                <a:latin typeface="Times New Roman" panose="02020603050405020304" pitchFamily="18" charset="0"/>
                <a:cs typeface="Times New Roman" panose="02020603050405020304" pitchFamily="18" charset="0"/>
              </a:rPr>
              <a:t>Βασικές αρχές  Τ.Μ.Τ. </a:t>
            </a:r>
          </a:p>
          <a:p>
            <a:pPr algn="just"/>
            <a:r>
              <a:rPr lang="el-GR" dirty="0">
                <a:latin typeface="Times New Roman" panose="02020603050405020304" pitchFamily="18" charset="0"/>
                <a:cs typeface="Times New Roman" panose="02020603050405020304" pitchFamily="18" charset="0"/>
              </a:rPr>
              <a:t> </a:t>
            </a:r>
          </a:p>
          <a:p>
            <a:pPr lvl="0" algn="just"/>
            <a:r>
              <a:rPr lang="el-GR" dirty="0">
                <a:latin typeface="Times New Roman" panose="02020603050405020304" pitchFamily="18" charset="0"/>
                <a:cs typeface="Times New Roman" panose="02020603050405020304" pitchFamily="18" charset="0"/>
              </a:rPr>
              <a:t>1. Προετοιμασία  οργάνωσης  για  άτακτο πόλεμο. </a:t>
            </a:r>
          </a:p>
          <a:p>
            <a:pPr lvl="0" algn="just"/>
            <a:r>
              <a:rPr lang="el-GR" dirty="0">
                <a:latin typeface="Times New Roman" panose="02020603050405020304" pitchFamily="18" charset="0"/>
                <a:cs typeface="Times New Roman" panose="02020603050405020304" pitchFamily="18" charset="0"/>
              </a:rPr>
              <a:t>2. Ένας υψηλόβαθμος  αξιωματικός  από  το Τμήμα  Ειδικού Πολέμου  θα επιλεγεί  για να ηγηθεί  της οργάνωσης  στην Κύπρο.  </a:t>
            </a:r>
          </a:p>
          <a:p>
            <a:pPr lvl="0" algn="just"/>
            <a:r>
              <a:rPr lang="el-GR" dirty="0">
                <a:latin typeface="Times New Roman" panose="02020603050405020304" pitchFamily="18" charset="0"/>
                <a:cs typeface="Times New Roman" panose="02020603050405020304" pitchFamily="18" charset="0"/>
              </a:rPr>
              <a:t>3. Ο αρχηγός της Τ.Μ.Τ. θα λαμβάνει εντολές από τον  Αρχηγό  του Τμήματος  Ειδικού  Πολέμου.</a:t>
            </a:r>
          </a:p>
          <a:p>
            <a:pPr lvl="0" algn="just"/>
            <a:r>
              <a:rPr lang="el-GR" dirty="0">
                <a:latin typeface="Times New Roman" panose="02020603050405020304" pitchFamily="18" charset="0"/>
                <a:cs typeface="Times New Roman" panose="02020603050405020304" pitchFamily="18" charset="0"/>
              </a:rPr>
              <a:t>4. Ο αρχηγός  της Τ.Μ.Τ. θα έχει αγαστές  σχέσεις  με τους  ηγέτες  των Τουρκοκυπρίων.</a:t>
            </a:r>
          </a:p>
          <a:p>
            <a:pPr lvl="0" algn="just"/>
            <a:r>
              <a:rPr lang="el-GR" dirty="0">
                <a:latin typeface="Times New Roman" panose="02020603050405020304" pitchFamily="18" charset="0"/>
                <a:cs typeface="Times New Roman" panose="02020603050405020304" pitchFamily="18" charset="0"/>
              </a:rPr>
              <a:t>5. Το Τμήμα  Ειδικού  Πολέμου  δεν θα έχει καμία  επίσημη επαφή  </a:t>
            </a:r>
            <a:r>
              <a:rPr lang="el-GR">
                <a:latin typeface="Times New Roman" panose="02020603050405020304" pitchFamily="18" charset="0"/>
                <a:cs typeface="Times New Roman" panose="02020603050405020304" pitchFamily="18" charset="0"/>
              </a:rPr>
              <a:t>με κρατική αρχή </a:t>
            </a:r>
            <a:r>
              <a:rPr lang="el-GR" dirty="0">
                <a:latin typeface="Times New Roman" panose="02020603050405020304" pitchFamily="18" charset="0"/>
                <a:cs typeface="Times New Roman" panose="02020603050405020304" pitchFamily="18" charset="0"/>
              </a:rPr>
              <a:t>ή  κυβερνητικό τμήμα.</a:t>
            </a:r>
          </a:p>
          <a:p>
            <a:pPr lvl="0" algn="just"/>
            <a:r>
              <a:rPr lang="el-GR" dirty="0">
                <a:latin typeface="Times New Roman" panose="02020603050405020304" pitchFamily="18" charset="0"/>
                <a:cs typeface="Times New Roman" panose="02020603050405020304" pitchFamily="18" charset="0"/>
              </a:rPr>
              <a:t>6. Αυστηρή τήρηση προφορικής  επικοινωνίας  με άλλους κυβερνητικούς φορείς. </a:t>
            </a:r>
          </a:p>
          <a:p>
            <a:pPr lvl="0" algn="just"/>
            <a:r>
              <a:rPr lang="el-GR" dirty="0">
                <a:latin typeface="Times New Roman" panose="02020603050405020304" pitchFamily="18" charset="0"/>
                <a:cs typeface="Times New Roman" panose="02020603050405020304" pitchFamily="18" charset="0"/>
              </a:rPr>
              <a:t>7. Εξασφάλιση όπλων  από τον   Υπουργό Εθνικής Άμυνας και  χρηματοδότησης από  τον Υπουργό Εξωτερικών.</a:t>
            </a:r>
          </a:p>
          <a:p>
            <a:pPr lvl="0" algn="just"/>
            <a:r>
              <a:rPr lang="el-GR" dirty="0">
                <a:latin typeface="Times New Roman" panose="02020603050405020304" pitchFamily="18" charset="0"/>
                <a:cs typeface="Times New Roman" panose="02020603050405020304" pitchFamily="18" charset="0"/>
              </a:rPr>
              <a:t>8. Οι  αξιωματικοί που θα μεταβούν στην  Κύπρο   θα  τεθούν σε άδεια μετ’ απολαβών.</a:t>
            </a:r>
          </a:p>
          <a:p>
            <a:pPr lvl="0" algn="just"/>
            <a:r>
              <a:rPr lang="el-GR" dirty="0">
                <a:latin typeface="Times New Roman" panose="02020603050405020304" pitchFamily="18" charset="0"/>
                <a:cs typeface="Times New Roman" panose="02020603050405020304" pitchFamily="18" charset="0"/>
              </a:rPr>
              <a:t>9. Ο τρόπος δράσης της Ε.Ο.Κ.Α. θα καθόριζε τον τρόπο δράσης της Τ.Μ.Τ.· αν τα πράγματα έφταναν στα άκρα, τότε η οργάνωση θα εγκατέλειπε την άκρα μυστικότητα και θα περνούσε σε ανοικτή ένοπλη αντιπαράθεση. Διαδηλώσεις ή συναντήσεις μπορούν να πραγματοποιούνται χωρίς να τελούν υπό την επίσημη αιγίδα της Τ.Μ.Τ. </a:t>
            </a:r>
          </a:p>
          <a:p>
            <a:pPr lvl="0" algn="just"/>
            <a:r>
              <a:rPr lang="el-GR" dirty="0">
                <a:latin typeface="Times New Roman" panose="02020603050405020304" pitchFamily="18" charset="0"/>
                <a:cs typeface="Times New Roman" panose="02020603050405020304" pitchFamily="18" charset="0"/>
              </a:rPr>
              <a:t>10. Η οργάνωση θα αποτελείται από  νέους και νέες άνω των 18 ετών. Όσοι </a:t>
            </a:r>
            <a:r>
              <a:rPr lang="el-GR" dirty="0" err="1">
                <a:latin typeface="Times New Roman" panose="02020603050405020304" pitchFamily="18" charset="0"/>
                <a:cs typeface="Times New Roman" panose="02020603050405020304" pitchFamily="18" charset="0"/>
              </a:rPr>
              <a:t>στρατολογηθούν</a:t>
            </a:r>
            <a:r>
              <a:rPr lang="el-GR" dirty="0">
                <a:latin typeface="Times New Roman" panose="02020603050405020304" pitchFamily="18" charset="0"/>
                <a:cs typeface="Times New Roman" panose="02020603050405020304" pitchFamily="18" charset="0"/>
              </a:rPr>
              <a:t> στην οργάνωση  θα εκπαιδευτούν στην Τουρκία  ή την Κύπρο.</a:t>
            </a:r>
          </a:p>
          <a:p>
            <a:pPr lvl="0" algn="just"/>
            <a:r>
              <a:rPr lang="el-GR" dirty="0">
                <a:latin typeface="Times New Roman" panose="02020603050405020304" pitchFamily="18" charset="0"/>
                <a:cs typeface="Times New Roman" panose="02020603050405020304" pitchFamily="18" charset="0"/>
              </a:rPr>
              <a:t>11. Αρχικός  αριθμός μελών της οργάνωσης 5000.</a:t>
            </a:r>
          </a:p>
          <a:p>
            <a:pPr lvl="0" algn="just"/>
            <a:r>
              <a:rPr lang="el-GR" dirty="0">
                <a:latin typeface="Times New Roman" panose="02020603050405020304" pitchFamily="18" charset="0"/>
                <a:cs typeface="Times New Roman" panose="02020603050405020304" pitchFamily="18" charset="0"/>
              </a:rPr>
              <a:t>12. Η οργάνωση θα ιδρυθεί και θα δραστηριοποιηθεί  σύμφωνα με τους στόχους του  σχεδίου  «</a:t>
            </a:r>
            <a:r>
              <a:rPr lang="tr-TR" dirty="0">
                <a:latin typeface="Times New Roman" panose="02020603050405020304" pitchFamily="18" charset="0"/>
                <a:cs typeface="Times New Roman" panose="02020603050405020304" pitchFamily="18" charset="0"/>
              </a:rPr>
              <a:t>KIBRIS İSTİRDAT PROJESİ</a:t>
            </a:r>
            <a:r>
              <a:rPr lang="el-GR" dirty="0">
                <a:latin typeface="Times New Roman" panose="02020603050405020304" pitchFamily="18" charset="0"/>
                <a:cs typeface="Times New Roman" panose="02020603050405020304" pitchFamily="18" charset="0"/>
              </a:rPr>
              <a:t>/Σχέδιο ανάκτησης  της Κύπρου», το  οποίο συνέταξε ο </a:t>
            </a:r>
            <a:r>
              <a:rPr lang="tr-TR" dirty="0">
                <a:latin typeface="Times New Roman" panose="02020603050405020304" pitchFamily="18" charset="0"/>
                <a:cs typeface="Times New Roman" panose="02020603050405020304" pitchFamily="18" charset="0"/>
              </a:rPr>
              <a:t>İsmail Tansu</a:t>
            </a:r>
            <a:r>
              <a:rPr lang="el-GR" dirty="0">
                <a:latin typeface="Times New Roman" panose="02020603050405020304" pitchFamily="18" charset="0"/>
                <a:cs typeface="Times New Roman" panose="02020603050405020304" pitchFamily="18" charset="0"/>
              </a:rPr>
              <a:t>. </a:t>
            </a:r>
          </a:p>
        </p:txBody>
      </p:sp>
      <p:sp>
        <p:nvSpPr>
          <p:cNvPr id="5" name="Θέση υποσέλιδου 4">
            <a:extLst>
              <a:ext uri="{FF2B5EF4-FFF2-40B4-BE49-F238E27FC236}">
                <a16:creationId xmlns:a16="http://schemas.microsoft.com/office/drawing/2014/main" id="{247D0DA6-A783-FC8D-A55F-B5584B1826B5}"/>
              </a:ext>
            </a:extLst>
          </p:cNvPr>
          <p:cNvSpPr>
            <a:spLocks noGrp="1"/>
          </p:cNvSpPr>
          <p:nvPr>
            <p:ph type="ftr" sz="quarter" idx="11"/>
          </p:nvPr>
        </p:nvSpPr>
        <p:spPr>
          <a:xfrm>
            <a:off x="220635" y="6404258"/>
            <a:ext cx="11436171" cy="365125"/>
          </a:xfrm>
        </p:spPr>
        <p:txBody>
          <a:bodyPr/>
          <a:lstStyle/>
          <a:p>
            <a:pPr algn="l"/>
            <a:r>
              <a:rPr lang="en-US" sz="1000" dirty="0">
                <a:solidFill>
                  <a:schemeClr val="tx1"/>
                </a:solidFill>
                <a:latin typeface="Times New Roman" panose="02020603050405020304" pitchFamily="18" charset="0"/>
                <a:cs typeface="Times New Roman" panose="02020603050405020304" pitchFamily="18" charset="0"/>
              </a:rPr>
              <a:t>İsmail Tansu, </a:t>
            </a:r>
            <a:r>
              <a:rPr lang="en-US" sz="1000" i="1" dirty="0" err="1">
                <a:solidFill>
                  <a:schemeClr val="tx1"/>
                </a:solidFill>
                <a:latin typeface="Times New Roman" panose="02020603050405020304" pitchFamily="18" charset="0"/>
                <a:cs typeface="Times New Roman" panose="02020603050405020304" pitchFamily="18" charset="0"/>
              </a:rPr>
              <a:t>Aslında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hiç</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kimse</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uyumuyordu</a:t>
            </a:r>
            <a:r>
              <a:rPr lang="en-US" sz="1000" i="1" dirty="0">
                <a:solidFill>
                  <a:schemeClr val="tx1"/>
                </a:solidFill>
                <a:latin typeface="Times New Roman" panose="02020603050405020304" pitchFamily="18" charset="0"/>
                <a:cs typeface="Times New Roman" panose="02020603050405020304" pitchFamily="18" charset="0"/>
              </a:rPr>
              <a:t> : </a:t>
            </a:r>
            <a:r>
              <a:rPr lang="en-US" sz="1000" i="1" dirty="0" err="1">
                <a:solidFill>
                  <a:schemeClr val="tx1"/>
                </a:solidFill>
                <a:latin typeface="Times New Roman" panose="02020603050405020304" pitchFamily="18" charset="0"/>
                <a:cs typeface="Times New Roman" panose="02020603050405020304" pitchFamily="18" charset="0"/>
              </a:rPr>
              <a:t>Yeraltında</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silahlı</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bir</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gizli</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örgüt</a:t>
            </a:r>
            <a:r>
              <a:rPr lang="en-US" sz="1000" i="1" dirty="0">
                <a:solidFill>
                  <a:schemeClr val="tx1"/>
                </a:solidFill>
                <a:latin typeface="Times New Roman" panose="02020603050405020304" pitchFamily="18" charset="0"/>
                <a:cs typeface="Times New Roman" panose="02020603050405020304" pitchFamily="18" charset="0"/>
              </a:rPr>
              <a:t>, hem de </a:t>
            </a:r>
            <a:r>
              <a:rPr lang="en-US" sz="1000" i="1" dirty="0" err="1">
                <a:solidFill>
                  <a:schemeClr val="tx1"/>
                </a:solidFill>
                <a:latin typeface="Times New Roman" panose="02020603050405020304" pitchFamily="18" charset="0"/>
                <a:cs typeface="Times New Roman" panose="02020603050405020304" pitchFamily="18" charset="0"/>
              </a:rPr>
              <a:t>devlet</a:t>
            </a:r>
            <a:r>
              <a:rPr lang="en-US" sz="1000" i="1" dirty="0">
                <a:solidFill>
                  <a:schemeClr val="tx1"/>
                </a:solidFill>
                <a:latin typeface="Times New Roman" panose="02020603050405020304" pitchFamily="18" charset="0"/>
                <a:cs typeface="Times New Roman" panose="02020603050405020304" pitchFamily="18" charset="0"/>
              </a:rPr>
              <a:t> </a:t>
            </a:r>
            <a:r>
              <a:rPr lang="en-US" sz="1000" i="1" dirty="0" err="1">
                <a:solidFill>
                  <a:schemeClr val="tx1"/>
                </a:solidFill>
                <a:latin typeface="Times New Roman" panose="02020603050405020304" pitchFamily="18" charset="0"/>
                <a:cs typeface="Times New Roman" panose="02020603050405020304" pitchFamily="18" charset="0"/>
              </a:rPr>
              <a:t>eliyle</a:t>
            </a:r>
            <a:r>
              <a:rPr lang="en-US" sz="1000" i="1" dirty="0">
                <a:solidFill>
                  <a:schemeClr val="tx1"/>
                </a:solidFill>
                <a:latin typeface="Times New Roman" panose="02020603050405020304" pitchFamily="18" charset="0"/>
                <a:cs typeface="Times New Roman" panose="02020603050405020304" pitchFamily="18" charset="0"/>
              </a:rPr>
              <a:t>... TMT</a:t>
            </a:r>
            <a:r>
              <a:rPr lang="en-US" sz="1000" dirty="0">
                <a:solidFill>
                  <a:schemeClr val="tx1"/>
                </a:solidFill>
                <a:latin typeface="Times New Roman" panose="02020603050405020304" pitchFamily="18" charset="0"/>
                <a:cs typeface="Times New Roman" panose="02020603050405020304" pitchFamily="18" charset="0"/>
              </a:rPr>
              <a:t>, MİNPA MATBAACILIK, </a:t>
            </a:r>
            <a:r>
              <a:rPr lang="el-GR" sz="1000" dirty="0">
                <a:solidFill>
                  <a:schemeClr val="tx1"/>
                </a:solidFill>
                <a:latin typeface="Times New Roman" panose="02020603050405020304" pitchFamily="18" charset="0"/>
                <a:cs typeface="Times New Roman" panose="02020603050405020304" pitchFamily="18" charset="0"/>
              </a:rPr>
              <a:t>Άγκυρα,  σ. 37-38, 58, 82, 181. </a:t>
            </a:r>
            <a:endParaRPr lang="el-GR" sz="1000" dirty="0"/>
          </a:p>
        </p:txBody>
      </p:sp>
      <p:sp>
        <p:nvSpPr>
          <p:cNvPr id="6" name="Θέση αριθμού διαφάνειας 5">
            <a:extLst>
              <a:ext uri="{FF2B5EF4-FFF2-40B4-BE49-F238E27FC236}">
                <a16:creationId xmlns:a16="http://schemas.microsoft.com/office/drawing/2014/main" id="{ED0CA855-03A4-7B4E-BEDD-EF1D4F12EE07}"/>
              </a:ext>
            </a:extLst>
          </p:cNvPr>
          <p:cNvSpPr>
            <a:spLocks noGrp="1"/>
          </p:cNvSpPr>
          <p:nvPr>
            <p:ph type="sldNum" sz="quarter" idx="12"/>
          </p:nvPr>
        </p:nvSpPr>
        <p:spPr/>
        <p:txBody>
          <a:bodyPr/>
          <a:lstStyle/>
          <a:p>
            <a:fld id="{1B8CE1AA-CF21-4938-812F-0237CDF6332C}" type="slidenum">
              <a:rPr lang="el-GR" smtClean="0"/>
              <a:t>9</a:t>
            </a:fld>
            <a:endParaRPr lang="el-GR"/>
          </a:p>
        </p:txBody>
      </p:sp>
    </p:spTree>
    <p:extLst>
      <p:ext uri="{BB962C8B-B14F-4D97-AF65-F5344CB8AC3E}">
        <p14:creationId xmlns:p14="http://schemas.microsoft.com/office/powerpoint/2010/main" val="344055297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3273</TotalTime>
  <Words>12866</Words>
  <Application>Microsoft Office PowerPoint</Application>
  <PresentationFormat>Ευρεία οθόνη</PresentationFormat>
  <Paragraphs>672</Paragraphs>
  <Slides>31</Slides>
  <Notes>30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31</vt:i4>
      </vt:variant>
    </vt:vector>
  </HeadingPairs>
  <TitlesOfParts>
    <vt:vector size="38" baseType="lpstr">
      <vt:lpstr>Aptos</vt:lpstr>
      <vt:lpstr>Arial</vt:lpstr>
      <vt:lpstr>Calibri</vt:lpstr>
      <vt:lpstr>Calibri Light</vt:lpstr>
      <vt:lpstr>Times New Roman</vt:lpstr>
      <vt:lpstr>Wingdings</vt:lpstr>
      <vt:lpstr>Θέμα του Office</vt:lpstr>
      <vt:lpstr>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Τίτλος Εργασίας</dc:title>
  <dc:creator>lia kan</dc:creator>
  <cp:lastModifiedBy>Ελένη Χαραλάμπους</cp:lastModifiedBy>
  <cp:revision>606</cp:revision>
  <dcterms:created xsi:type="dcterms:W3CDTF">2020-04-05T13:41:56Z</dcterms:created>
  <dcterms:modified xsi:type="dcterms:W3CDTF">2026-05-27T14:02:29Z</dcterms:modified>
</cp:coreProperties>
</file>