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0" r:id="rId2"/>
    <p:sldId id="555" r:id="rId3"/>
    <p:sldId id="644" r:id="rId4"/>
    <p:sldId id="451" r:id="rId5"/>
    <p:sldId id="611" r:id="rId6"/>
    <p:sldId id="556" r:id="rId7"/>
    <p:sldId id="561" r:id="rId8"/>
    <p:sldId id="613" r:id="rId9"/>
    <p:sldId id="560" r:id="rId10"/>
    <p:sldId id="558" r:id="rId11"/>
    <p:sldId id="553" r:id="rId12"/>
    <p:sldId id="642" r:id="rId13"/>
    <p:sldId id="619" r:id="rId14"/>
    <p:sldId id="643" r:id="rId15"/>
    <p:sldId id="614" r:id="rId16"/>
    <p:sldId id="548" r:id="rId17"/>
    <p:sldId id="549" r:id="rId18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05/28/2026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63. Θεματικός κύκλος 3: Διαμονή και κατοικία _ Επιρρήματα &amp; Προθέσεις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B999A3-5256-84A9-9393-D570EBEE69B0}"/>
              </a:ext>
            </a:extLst>
          </p:cNvPr>
          <p:cNvSpPr txBox="1"/>
          <p:nvPr/>
        </p:nvSpPr>
        <p:spPr>
          <a:xfrm>
            <a:off x="9322589" y="532053"/>
            <a:ext cx="2296884" cy="62786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δώ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κεί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άνω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άτω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έσα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έ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ξω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προστά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ίσω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οντά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</a:t>
            </a: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δίπλα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endParaRPr lang="el-GR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ακριά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δ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εξιά</a:t>
            </a:r>
            <a:endParaRPr lang="el-GR" sz="2400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α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ριστερά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3074" name="Picture 2" descr="Car Cartoon Right Turn Illustrations &amp; Vectors">
            <a:extLst>
              <a:ext uri="{FF2B5EF4-FFF2-40B4-BE49-F238E27FC236}">
                <a16:creationId xmlns:a16="http://schemas.microsoft.com/office/drawing/2014/main" id="{0BEF6373-15CA-3D12-9817-992B63D45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7"/>
          <a:stretch>
            <a:fillRect/>
          </a:stretch>
        </p:blipFill>
        <p:spPr bwMode="auto">
          <a:xfrm>
            <a:off x="259557" y="289170"/>
            <a:ext cx="6260986" cy="2629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C4ED7E7-5D79-8207-5317-E99C522FCB5F}"/>
              </a:ext>
            </a:extLst>
          </p:cNvPr>
          <p:cNvSpPr/>
          <p:nvPr/>
        </p:nvSpPr>
        <p:spPr>
          <a:xfrm>
            <a:off x="2580941" y="3250387"/>
            <a:ext cx="1624693" cy="147401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Πήγαινε  </a:t>
            </a:r>
          </a:p>
          <a:p>
            <a:pPr algn="ctr"/>
            <a:r>
              <a:rPr lang="el-GR" sz="2800" dirty="0"/>
              <a:t>ευθεία!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CD7BCEB-0B01-BB02-ACC0-D671414CF29F}"/>
              </a:ext>
            </a:extLst>
          </p:cNvPr>
          <p:cNvSpPr/>
          <p:nvPr/>
        </p:nvSpPr>
        <p:spPr>
          <a:xfrm>
            <a:off x="4374697" y="3250386"/>
            <a:ext cx="2296884" cy="147401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δεξιά!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285EC5C-DEBA-1704-621C-8DC6232A5EDA}"/>
              </a:ext>
            </a:extLst>
          </p:cNvPr>
          <p:cNvSpPr/>
          <p:nvPr/>
        </p:nvSpPr>
        <p:spPr>
          <a:xfrm>
            <a:off x="239148" y="3250387"/>
            <a:ext cx="2133602" cy="137772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αριστερά!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7CC21-A61D-6ABF-3AD9-3BF1C9C701F1}"/>
              </a:ext>
            </a:extLst>
          </p:cNvPr>
          <p:cNvSpPr txBox="1"/>
          <p:nvPr/>
        </p:nvSpPr>
        <p:spPr>
          <a:xfrm>
            <a:off x="259557" y="5190933"/>
            <a:ext cx="863237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A0A0A"/>
                </a:solidFill>
                <a:latin typeface="Google Sans"/>
              </a:rPr>
              <a:t>Πρώτη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βιβλίο μου είναι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πάνω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στο τραπέζι.</a:t>
            </a:r>
            <a:br>
              <a:rPr lang="el-GR" dirty="0"/>
            </a:b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Η υπεραγορά 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βρίσκεται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δίπλα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στην τράπεζα.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Τρίτη 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αυτοκίνητο είναι παρκαρισμένο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έξω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από το σπίτι.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Τέταρτη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Η καφετέρια είναι πολύ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κοντά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, μπορούμε να πάμε με τα πόδια.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02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E5B64D-D4CE-AFFB-5E03-E7B7222C21EF}"/>
              </a:ext>
            </a:extLst>
          </p:cNvPr>
          <p:cNvSpPr txBox="1"/>
          <p:nvPr/>
        </p:nvSpPr>
        <p:spPr>
          <a:xfrm>
            <a:off x="3646714" y="223582"/>
            <a:ext cx="3624942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μπαλκονόπορτα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στούντιο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 βιβλιοθήκη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μονοκατοικία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 πολυκατοικία</a:t>
            </a:r>
          </a:p>
          <a:p>
            <a:endParaRPr lang="el-GR" sz="2400" dirty="0"/>
          </a:p>
        </p:txBody>
      </p:sp>
      <p:pic>
        <p:nvPicPr>
          <p:cNvPr id="4098" name="Picture 2" descr="Single Family Home Style Vector Illustration Design Eps.10 Royalty ...">
            <a:extLst>
              <a:ext uri="{FF2B5EF4-FFF2-40B4-BE49-F238E27FC236}">
                <a16:creationId xmlns:a16="http://schemas.microsoft.com/office/drawing/2014/main" id="{17578587-0029-1776-A911-D844320C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27457" r="11138" b="27001"/>
          <a:stretch>
            <a:fillRect/>
          </a:stretch>
        </p:blipFill>
        <p:spPr bwMode="auto">
          <a:xfrm>
            <a:off x="413657" y="408248"/>
            <a:ext cx="2928257" cy="1938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lcony Door Striped Awning Architecture Cartoon Stock Vector ...">
            <a:extLst>
              <a:ext uri="{FF2B5EF4-FFF2-40B4-BE49-F238E27FC236}">
                <a16:creationId xmlns:a16="http://schemas.microsoft.com/office/drawing/2014/main" id="{E14E454E-239B-E132-87CA-117D27BA0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925285" y="2737758"/>
            <a:ext cx="1905000" cy="165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504E6F-0E92-4B79-6D96-6E248D750E82}"/>
              </a:ext>
            </a:extLst>
          </p:cNvPr>
          <p:cNvSpPr txBox="1"/>
          <p:nvPr/>
        </p:nvSpPr>
        <p:spPr>
          <a:xfrm>
            <a:off x="3646714" y="3171581"/>
            <a:ext cx="3287485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μπαλκονόπορτα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στάση</a:t>
            </a:r>
          </a:p>
        </p:txBody>
      </p:sp>
      <p:pic>
        <p:nvPicPr>
          <p:cNvPr id="4102" name="Picture 6" descr="Cartoon Mailbox with Letter and Flag Illustration against Sky with ...">
            <a:extLst>
              <a:ext uri="{FF2B5EF4-FFF2-40B4-BE49-F238E27FC236}">
                <a16:creationId xmlns:a16="http://schemas.microsoft.com/office/drawing/2014/main" id="{3CBCA1A6-5DE9-DFC1-463D-5BA74132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5" y="4637313"/>
            <a:ext cx="1905000" cy="2047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48071E-8445-B9A7-78DD-4A4CE11312D8}"/>
              </a:ext>
            </a:extLst>
          </p:cNvPr>
          <p:cNvSpPr txBox="1"/>
          <p:nvPr/>
        </p:nvSpPr>
        <p:spPr>
          <a:xfrm>
            <a:off x="3646714" y="4642253"/>
            <a:ext cx="3287484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τραπεζομάντιλο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γραμματοκιβώτιο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 σκουπιδοτενεκές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σφουγγαρόπανο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FE8E9-1AD4-1EC8-C7DB-AF277BA593EA}"/>
              </a:ext>
            </a:extLst>
          </p:cNvPr>
          <p:cNvSpPr txBox="1"/>
          <p:nvPr/>
        </p:nvSpPr>
        <p:spPr>
          <a:xfrm>
            <a:off x="8120195" y="5484751"/>
            <a:ext cx="280851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διασταύρωση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στάση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C7BE0-F1DE-658F-C22C-41CE57094983}"/>
              </a:ext>
            </a:extLst>
          </p:cNvPr>
          <p:cNvSpPr txBox="1"/>
          <p:nvPr/>
        </p:nvSpPr>
        <p:spPr>
          <a:xfrm>
            <a:off x="8795655" y="408248"/>
            <a:ext cx="2808513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ενοικιαστήριο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πωλητήριο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στάση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πεζοδρόμιο</a:t>
            </a:r>
          </a:p>
        </p:txBody>
      </p:sp>
      <p:pic>
        <p:nvPicPr>
          <p:cNvPr id="4104" name="Picture 8" descr="3,700+ Walking On Sidewalk Stock Illustrations, Royalty-Free Vector ...">
            <a:extLst>
              <a:ext uri="{FF2B5EF4-FFF2-40B4-BE49-F238E27FC236}">
                <a16:creationId xmlns:a16="http://schemas.microsoft.com/office/drawing/2014/main" id="{654BB40F-BADB-541C-8369-17D6243E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0" y="223582"/>
            <a:ext cx="2002971" cy="2677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ity crossroads with traffic lights, intersection. cartoon illustration of ...">
            <a:extLst>
              <a:ext uri="{FF2B5EF4-FFF2-40B4-BE49-F238E27FC236}">
                <a16:creationId xmlns:a16="http://schemas.microsoft.com/office/drawing/2014/main" id="{913B1D8D-E7E4-DBFB-FE05-70FFD232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6" y="3155986"/>
            <a:ext cx="4332512" cy="2199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0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E4341-C629-B6B9-260E-8E3C65579666}"/>
              </a:ext>
            </a:extLst>
          </p:cNvPr>
          <p:cNvSpPr txBox="1"/>
          <p:nvPr/>
        </p:nvSpPr>
        <p:spPr>
          <a:xfrm>
            <a:off x="435427" y="587828"/>
            <a:ext cx="10559144" cy="5262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Γεια σου Νίκο! Τι κάνεις; Έχεις χρόνο για έναν καφέ σήμερα;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Γεια σου Μαρία. Ναι, καλή ιδέα. Τι ώρα λες;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Στις έξι το απόγευμα, μετά τη δουλειά μου. Μπορείς;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Τέλεια. Πού θέλεις να πάμε;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Λέω να πάμε σε εκείνο το νέο καφέ στην πλατεία. Είναι πολύ όμορφο.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Ωραία. Θα έρθεις με το αυτοκίνητο ή θα πας με τα πόδια;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Θα έρθω με το λεωφορείο, γιατί έχει κίνηση. Εσύ από πού θα ξεκινήσεις;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Θα έρθω κατευθείαν από το γραφείο.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Εντάξει, θα σε δω εκεί.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Τα λέμε!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7951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F3E9C-7F00-D0E9-A098-B1E9168F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B09B14A-69AE-B1F4-03E0-35578AB89BA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71ED40E-D25C-19D9-5FD5-076580848A15}"/>
              </a:ext>
            </a:extLst>
          </p:cNvPr>
          <p:cNvSpPr/>
          <p:nvPr/>
        </p:nvSpPr>
        <p:spPr>
          <a:xfrm>
            <a:off x="321127" y="5780314"/>
            <a:ext cx="3739243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ΠΑΙΧΝΙΔΙ ΡΟΛΩΝ</a:t>
            </a:r>
          </a:p>
        </p:txBody>
      </p:sp>
      <p:pic>
        <p:nvPicPr>
          <p:cNvPr id="5122" name="Picture 2" descr="μεσίτης που δίνει κλειδί σπιτιού σε νέο διάνυσμα ιδιοκτητών Διανυσματική  απεικόνιση - εικονογραφία από επένδυση, διαπραγμάτευση: 180090945">
            <a:extLst>
              <a:ext uri="{FF2B5EF4-FFF2-40B4-BE49-F238E27FC236}">
                <a16:creationId xmlns:a16="http://schemas.microsoft.com/office/drawing/2014/main" id="{7DA0A998-3D0E-AD14-CD18-6BE919D1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18" y="2738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1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CF00-3647-7953-DDEB-CF3409CC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F707AF-FD00-E60D-B113-667C03526B55}"/>
              </a:ext>
            </a:extLst>
          </p:cNvPr>
          <p:cNvSpPr txBox="1"/>
          <p:nvPr/>
        </p:nvSpPr>
        <p:spPr>
          <a:xfrm>
            <a:off x="141514" y="267678"/>
            <a:ext cx="10831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baseline="30000" dirty="0">
                <a:solidFill>
                  <a:srgbClr val="0A0A0A"/>
                </a:solidFill>
                <a:latin typeface="Google Sans"/>
              </a:rPr>
              <a:t>2η  Δραστηριότητα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</a:t>
            </a:r>
          </a:p>
          <a:p>
            <a:r>
              <a:rPr lang="el-GR" sz="2400" b="1" dirty="0">
                <a:solidFill>
                  <a:srgbClr val="0A0A0A"/>
                </a:solidFill>
                <a:latin typeface="Google Sans"/>
              </a:rPr>
              <a:t>Ο νέος  σου γείτονας θέλει να πάει  στο ταχυδρομείο.</a:t>
            </a:r>
          </a:p>
          <a:p>
            <a:r>
              <a:rPr lang="el-GR" sz="2400" b="1" dirty="0">
                <a:solidFill>
                  <a:srgbClr val="0A0A0A"/>
                </a:solidFill>
                <a:latin typeface="Google Sans"/>
              </a:rPr>
              <a:t>Βοήθησέ τον!</a:t>
            </a:r>
            <a:endParaRPr lang="el-GR" sz="2400" b="1" dirty="0"/>
          </a:p>
        </p:txBody>
      </p:sp>
      <p:pic>
        <p:nvPicPr>
          <p:cNvPr id="1026" name="Picture 2" descr="Simple illustrated city map with locations including grocery, park ...">
            <a:extLst>
              <a:ext uri="{FF2B5EF4-FFF2-40B4-BE49-F238E27FC236}">
                <a16:creationId xmlns:a16="http://schemas.microsoft.com/office/drawing/2014/main" id="{2BDEE238-0CB3-79C1-0CA0-B00DE0C9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700661"/>
            <a:ext cx="11653838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FD925D3-F20D-6F42-7BE0-93F6BF3F4188}"/>
              </a:ext>
            </a:extLst>
          </p:cNvPr>
          <p:cNvSpPr/>
          <p:nvPr/>
        </p:nvSpPr>
        <p:spPr>
          <a:xfrm>
            <a:off x="1934434" y="3886514"/>
            <a:ext cx="2408391" cy="2609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ΣΧΟΛΕΙΟ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C935D62-07C2-8309-F8AA-CEE363E0A8D3}"/>
              </a:ext>
            </a:extLst>
          </p:cNvPr>
          <p:cNvSpPr/>
          <p:nvPr/>
        </p:nvSpPr>
        <p:spPr>
          <a:xfrm>
            <a:off x="1937656" y="2049142"/>
            <a:ext cx="2394858" cy="4368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ΚΑΤΑΣΤΗΜΑ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5654890-3997-A2B0-CDB5-0826FBED0777}"/>
              </a:ext>
            </a:extLst>
          </p:cNvPr>
          <p:cNvSpPr/>
          <p:nvPr/>
        </p:nvSpPr>
        <p:spPr>
          <a:xfrm>
            <a:off x="6019799" y="2613724"/>
            <a:ext cx="1389756" cy="4099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ΠΑΡΚΟ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511E9C0-5708-E802-0866-6233C7DD1F78}"/>
              </a:ext>
            </a:extLst>
          </p:cNvPr>
          <p:cNvSpPr/>
          <p:nvPr/>
        </p:nvSpPr>
        <p:spPr>
          <a:xfrm rot="10800000" flipV="1">
            <a:off x="359228" y="5521474"/>
            <a:ext cx="11564261" cy="43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DF6E77E-17C8-94A2-C15E-1FC4F1D39118}"/>
              </a:ext>
            </a:extLst>
          </p:cNvPr>
          <p:cNvSpPr/>
          <p:nvPr/>
        </p:nvSpPr>
        <p:spPr>
          <a:xfrm rot="16200000" flipV="1">
            <a:off x="3855588" y="3768887"/>
            <a:ext cx="2286557" cy="235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4B08F98-623D-21A9-F097-651B474793EC}"/>
              </a:ext>
            </a:extLst>
          </p:cNvPr>
          <p:cNvSpPr/>
          <p:nvPr/>
        </p:nvSpPr>
        <p:spPr>
          <a:xfrm rot="16200000" flipV="1">
            <a:off x="6460105" y="4281976"/>
            <a:ext cx="2286557" cy="2352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pic>
        <p:nvPicPr>
          <p:cNvPr id="1030" name="Picture 6" descr="Man Driving Vintage Car Cartoon Vector Clipart - FriendlyStock">
            <a:extLst>
              <a:ext uri="{FF2B5EF4-FFF2-40B4-BE49-F238E27FC236}">
                <a16:creationId xmlns:a16="http://schemas.microsoft.com/office/drawing/2014/main" id="{2E0BF8DC-4F48-FE17-B63C-D5CF7A024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0" y="708335"/>
            <a:ext cx="1095063" cy="5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B353D6A-E5BA-4225-6699-6CA7758FA626}"/>
              </a:ext>
            </a:extLst>
          </p:cNvPr>
          <p:cNvCxnSpPr/>
          <p:nvPr/>
        </p:nvCxnSpPr>
        <p:spPr>
          <a:xfrm>
            <a:off x="9241972" y="4503474"/>
            <a:ext cx="8108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n Exterior of a Coffee Shop or Restaurant on a City Street. a ...">
            <a:extLst>
              <a:ext uri="{FF2B5EF4-FFF2-40B4-BE49-F238E27FC236}">
                <a16:creationId xmlns:a16="http://schemas.microsoft.com/office/drawing/2014/main" id="{EF418F0A-E55F-CE38-B53E-8C5BBE56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94" y="3385885"/>
            <a:ext cx="1841432" cy="7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st Office Cartoon Images – Browse 64,223 Stock Photos, Vectors ...">
            <a:extLst>
              <a:ext uri="{FF2B5EF4-FFF2-40B4-BE49-F238E27FC236}">
                <a16:creationId xmlns:a16="http://schemas.microsoft.com/office/drawing/2014/main" id="{B3289894-3856-8F67-D96F-89A4CC52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86" y="4503474"/>
            <a:ext cx="1604375" cy="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F7F6BEC6-D484-8D53-7C6B-204AAF4AFBD3}"/>
              </a:ext>
            </a:extLst>
          </p:cNvPr>
          <p:cNvSpPr/>
          <p:nvPr/>
        </p:nvSpPr>
        <p:spPr>
          <a:xfrm rot="10800000" flipV="1">
            <a:off x="2161727" y="3051127"/>
            <a:ext cx="9105901" cy="43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17D64F3C-B1C7-64E1-0952-B7D66500C296}"/>
              </a:ext>
            </a:extLst>
          </p:cNvPr>
          <p:cNvSpPr/>
          <p:nvPr/>
        </p:nvSpPr>
        <p:spPr>
          <a:xfrm rot="10800000" flipV="1">
            <a:off x="5116494" y="4225036"/>
            <a:ext cx="6983658" cy="255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</p:spTree>
    <p:extLst>
      <p:ext uri="{BB962C8B-B14F-4D97-AF65-F5344CB8AC3E}">
        <p14:creationId xmlns:p14="http://schemas.microsoft.com/office/powerpoint/2010/main" val="294525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939B8-7DDB-4362-AB72-C1709C7AA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1816912-DAC9-81D2-C98D-8FEADE85B465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3DDA53E-AAEE-9D52-9067-0383DDB9F9FF}"/>
              </a:ext>
            </a:extLst>
          </p:cNvPr>
          <p:cNvSpPr/>
          <p:nvPr/>
        </p:nvSpPr>
        <p:spPr>
          <a:xfrm>
            <a:off x="255813" y="4158341"/>
            <a:ext cx="3739243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4102" name="Picture 6" descr="ΓΛΩΣΣΑ Ενότητα 6 (Πώς γράφω μια επιστολή) – Ταξίδι στη γνώση">
            <a:extLst>
              <a:ext uri="{FF2B5EF4-FFF2-40B4-BE49-F238E27FC236}">
                <a16:creationId xmlns:a16="http://schemas.microsoft.com/office/drawing/2014/main" id="{27D90F17-B5AA-CA75-256B-C34CC3E4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6" y="2188028"/>
            <a:ext cx="2143125" cy="1621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92652-F0A1-6CA2-03CA-605F96C903F5}"/>
              </a:ext>
            </a:extLst>
          </p:cNvPr>
          <p:cNvSpPr txBox="1"/>
          <p:nvPr/>
        </p:nvSpPr>
        <p:spPr>
          <a:xfrm>
            <a:off x="255813" y="5438392"/>
            <a:ext cx="6101442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Αφήστε του ένα σύντομο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σημείωμα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στην πόρτα του, δίνοντάς του σαφείς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οδηγίες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για το πώς θα φτάσει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στο  ταχυδρομείο 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από το σπίτι τ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ου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84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00CFEF3-677A-2505-72C2-6883033FCDD5}"/>
              </a:ext>
            </a:extLst>
          </p:cNvPr>
          <p:cNvSpPr/>
          <p:nvPr/>
        </p:nvSpPr>
        <p:spPr>
          <a:xfrm>
            <a:off x="410936" y="2158086"/>
            <a:ext cx="3385457" cy="16668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   </a:t>
            </a:r>
            <a:r>
              <a:rPr lang="el-GR" sz="2800" b="1" dirty="0"/>
              <a:t>____</a:t>
            </a:r>
            <a:r>
              <a:rPr lang="el-GR" sz="2800" dirty="0"/>
              <a:t> καφέ σε μια όμορφη καφετέρια.</a:t>
            </a:r>
          </a:p>
        </p:txBody>
      </p:sp>
      <p:pic>
        <p:nvPicPr>
          <p:cNvPr id="2052" name="Picture 4" descr="A cartoon illustration of a muslim man giving a child a gift 54348275 ...">
            <a:extLst>
              <a:ext uri="{FF2B5EF4-FFF2-40B4-BE49-F238E27FC236}">
                <a16:creationId xmlns:a16="http://schemas.microsoft.com/office/drawing/2014/main" id="{3BCB0533-0135-D256-0BF5-F5631EC8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4" y="226206"/>
            <a:ext cx="2181225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F92EF81-9F86-9EBA-3A1A-76CCFD17BA3E}"/>
              </a:ext>
            </a:extLst>
          </p:cNvPr>
          <p:cNvSpPr/>
          <p:nvPr/>
        </p:nvSpPr>
        <p:spPr>
          <a:xfrm>
            <a:off x="4045402" y="2774818"/>
            <a:ext cx="3385457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Είμαι ____</a:t>
            </a:r>
            <a:r>
              <a:rPr lang="el-GR" sz="2800" b="1" dirty="0"/>
              <a:t>τον</a:t>
            </a:r>
            <a:r>
              <a:rPr lang="el-GR" sz="2800" dirty="0"/>
              <a:t> Λίβανο.</a:t>
            </a:r>
          </a:p>
        </p:txBody>
      </p:sp>
      <p:pic>
        <p:nvPicPr>
          <p:cNvPr id="2054" name="Picture 6" descr="1,400+ Mother Daughter Cooking Stock Illustrations, Royalty-Free ...">
            <a:extLst>
              <a:ext uri="{FF2B5EF4-FFF2-40B4-BE49-F238E27FC236}">
                <a16:creationId xmlns:a16="http://schemas.microsoft.com/office/drawing/2014/main" id="{4E1321ED-F098-9B40-3ACF-E598479C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71" y="104427"/>
            <a:ext cx="2942891" cy="2556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9957E54-340F-DE6D-84FB-7D496C7DF109}"/>
              </a:ext>
            </a:extLst>
          </p:cNvPr>
          <p:cNvSpPr/>
          <p:nvPr/>
        </p:nvSpPr>
        <p:spPr>
          <a:xfrm>
            <a:off x="7678508" y="2789784"/>
            <a:ext cx="4102556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Μαγειρεύω </a:t>
            </a:r>
            <a:r>
              <a:rPr lang="el-GR" sz="2800" b="1" dirty="0"/>
              <a:t>____ τη</a:t>
            </a:r>
            <a:r>
              <a:rPr lang="el-GR" sz="2800" dirty="0"/>
              <a:t> μαμά μου.</a:t>
            </a:r>
          </a:p>
        </p:txBody>
      </p:sp>
      <p:pic>
        <p:nvPicPr>
          <p:cNvPr id="7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853914D-B6D9-6D04-BD98-A23E6400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C290B77C-D1A7-688D-CA8E-45CF8A688A39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2056" name="Picture 8" descr="61 Kids Kitchen Running Stock Illustrations, Vectors &amp; Clipart ...">
            <a:extLst>
              <a:ext uri="{FF2B5EF4-FFF2-40B4-BE49-F238E27FC236}">
                <a16:creationId xmlns:a16="http://schemas.microsoft.com/office/drawing/2014/main" id="{A1A9CB09-5063-9D38-74B0-A5AB06CC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0" y="4127645"/>
            <a:ext cx="2798993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417CDE06-A31D-5518-DDB8-A70E7A6BDED7}"/>
              </a:ext>
            </a:extLst>
          </p:cNvPr>
          <p:cNvSpPr/>
          <p:nvPr/>
        </p:nvSpPr>
        <p:spPr>
          <a:xfrm>
            <a:off x="3543299" y="4817957"/>
            <a:ext cx="334328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Τα παιδιά κινούνται  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____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την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κουζίνα.</a:t>
            </a:r>
            <a:endParaRPr lang="el-GR" sz="2800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CDB668ED-09D0-3646-F81D-D3D8E5F1D8A4}"/>
              </a:ext>
            </a:extLst>
          </p:cNvPr>
          <p:cNvSpPr/>
          <p:nvPr/>
        </p:nvSpPr>
        <p:spPr>
          <a:xfrm>
            <a:off x="9371237" y="4720338"/>
            <a:ext cx="259625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Ο σερβιτόρος εργάζεται 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___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εστιατόρια.</a:t>
            </a:r>
            <a:endParaRPr lang="el-GR" sz="2800" dirty="0"/>
          </a:p>
        </p:txBody>
      </p:sp>
      <p:pic>
        <p:nvPicPr>
          <p:cNvPr id="2058" name="Picture 10" descr="Waiter serving a customer in a restaurant | Premium Vector">
            <a:extLst>
              <a:ext uri="{FF2B5EF4-FFF2-40B4-BE49-F238E27FC236}">
                <a16:creationId xmlns:a16="http://schemas.microsoft.com/office/drawing/2014/main" id="{FFD50C92-BFF3-AE28-9965-413E9097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50" y="4127645"/>
            <a:ext cx="2209366" cy="2209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30 Coffee Best Friends Stock Illustrations, Vectors &amp; Clipart ...">
            <a:extLst>
              <a:ext uri="{FF2B5EF4-FFF2-40B4-BE49-F238E27FC236}">
                <a16:creationId xmlns:a16="http://schemas.microsoft.com/office/drawing/2014/main" id="{2A9DEE7F-19FC-CFDF-A853-9FABA9A56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7406" r="10894" b="19237"/>
          <a:stretch>
            <a:fillRect/>
          </a:stretch>
        </p:blipFill>
        <p:spPr bwMode="auto">
          <a:xfrm>
            <a:off x="2147203" y="382205"/>
            <a:ext cx="1963515" cy="1657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7D91809-74D3-5911-34E0-7086A0138F98}"/>
              </a:ext>
            </a:extLst>
          </p:cNvPr>
          <p:cNvSpPr/>
          <p:nvPr/>
        </p:nvSpPr>
        <p:spPr>
          <a:xfrm>
            <a:off x="10824137" y="289135"/>
            <a:ext cx="1105444" cy="21870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από</a:t>
            </a:r>
          </a:p>
          <a:p>
            <a:pPr algn="ctr"/>
            <a:r>
              <a:rPr lang="el-GR" sz="2400" dirty="0"/>
              <a:t>με</a:t>
            </a:r>
          </a:p>
          <a:p>
            <a:pPr algn="ctr"/>
            <a:r>
              <a:rPr lang="el-GR" sz="2400" dirty="0"/>
              <a:t>για</a:t>
            </a:r>
          </a:p>
          <a:p>
            <a:pPr algn="ctr"/>
            <a:r>
              <a:rPr lang="el-GR" sz="2400" dirty="0"/>
              <a:t>σε</a:t>
            </a:r>
          </a:p>
          <a:p>
            <a:pPr algn="ctr"/>
            <a:r>
              <a:rPr lang="el-GR" sz="2400" dirty="0"/>
              <a:t>προς</a:t>
            </a:r>
          </a:p>
        </p:txBody>
      </p:sp>
    </p:spTree>
    <p:extLst>
      <p:ext uri="{BB962C8B-B14F-4D97-AF65-F5344CB8AC3E}">
        <p14:creationId xmlns:p14="http://schemas.microsoft.com/office/powerpoint/2010/main" val="36142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FA19-6518-7543-8104-60097EC8E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E8A84D9-99DF-B7BF-851F-5778FE3DEB27}"/>
              </a:ext>
            </a:extLst>
          </p:cNvPr>
          <p:cNvSpPr/>
          <p:nvPr/>
        </p:nvSpPr>
        <p:spPr>
          <a:xfrm>
            <a:off x="410936" y="2158086"/>
            <a:ext cx="3385457" cy="16668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   </a:t>
            </a:r>
            <a:r>
              <a:rPr lang="el-GR" sz="2800" b="1" dirty="0"/>
              <a:t>για</a:t>
            </a:r>
            <a:r>
              <a:rPr lang="el-GR" sz="2800" dirty="0"/>
              <a:t> καφέ σε μια όμορφη καφετέρια.</a:t>
            </a:r>
          </a:p>
        </p:txBody>
      </p:sp>
      <p:pic>
        <p:nvPicPr>
          <p:cNvPr id="2052" name="Picture 4" descr="A cartoon illustration of a muslim man giving a child a gift 54348275 ...">
            <a:extLst>
              <a:ext uri="{FF2B5EF4-FFF2-40B4-BE49-F238E27FC236}">
                <a16:creationId xmlns:a16="http://schemas.microsoft.com/office/drawing/2014/main" id="{80DBEA62-BD1F-0331-3FB1-361217C3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4" y="226206"/>
            <a:ext cx="2181225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BD998D6-366E-6E33-7842-2CC3BFC6B39E}"/>
              </a:ext>
            </a:extLst>
          </p:cNvPr>
          <p:cNvSpPr/>
          <p:nvPr/>
        </p:nvSpPr>
        <p:spPr>
          <a:xfrm>
            <a:off x="4045402" y="2774818"/>
            <a:ext cx="3385457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Είμαι </a:t>
            </a:r>
            <a:r>
              <a:rPr lang="el-GR" sz="2800" b="1" dirty="0"/>
              <a:t>από</a:t>
            </a:r>
            <a:r>
              <a:rPr lang="el-GR" sz="2800" dirty="0"/>
              <a:t> </a:t>
            </a:r>
            <a:r>
              <a:rPr lang="el-GR" sz="2800" b="1" dirty="0"/>
              <a:t>τον</a:t>
            </a:r>
            <a:r>
              <a:rPr lang="el-GR" sz="2800" dirty="0"/>
              <a:t> Λίβανο.</a:t>
            </a:r>
          </a:p>
        </p:txBody>
      </p:sp>
      <p:pic>
        <p:nvPicPr>
          <p:cNvPr id="2054" name="Picture 6" descr="1,400+ Mother Daughter Cooking Stock Illustrations, Royalty-Free ...">
            <a:extLst>
              <a:ext uri="{FF2B5EF4-FFF2-40B4-BE49-F238E27FC236}">
                <a16:creationId xmlns:a16="http://schemas.microsoft.com/office/drawing/2014/main" id="{DD1F6AF3-D156-EBDE-F7F6-BEBFF7E1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71" y="104427"/>
            <a:ext cx="2942891" cy="2556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C59B70F-F18E-CEF9-BCEC-E977F40924DC}"/>
              </a:ext>
            </a:extLst>
          </p:cNvPr>
          <p:cNvSpPr/>
          <p:nvPr/>
        </p:nvSpPr>
        <p:spPr>
          <a:xfrm>
            <a:off x="7810500" y="2910566"/>
            <a:ext cx="3385457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Μαγειρεύω </a:t>
            </a:r>
            <a:r>
              <a:rPr lang="el-GR" sz="2800" b="1" dirty="0"/>
              <a:t>με τη</a:t>
            </a:r>
            <a:r>
              <a:rPr lang="el-GR" sz="2800" dirty="0"/>
              <a:t> μαμά μου.</a:t>
            </a:r>
          </a:p>
        </p:txBody>
      </p:sp>
      <p:pic>
        <p:nvPicPr>
          <p:cNvPr id="7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0B4F65F-BCDA-BB77-4124-8C99E682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0984DC58-E4CA-CAAD-FFB6-E7E38062757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2056" name="Picture 8" descr="61 Kids Kitchen Running Stock Illustrations, Vectors &amp; Clipart ...">
            <a:extLst>
              <a:ext uri="{FF2B5EF4-FFF2-40B4-BE49-F238E27FC236}">
                <a16:creationId xmlns:a16="http://schemas.microsoft.com/office/drawing/2014/main" id="{7BD21DFE-9D0D-A120-482A-CEFCDFAF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0" y="4127645"/>
            <a:ext cx="2798993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5A36EE61-E43B-FD6D-1853-76D296D42582}"/>
              </a:ext>
            </a:extLst>
          </p:cNvPr>
          <p:cNvSpPr/>
          <p:nvPr/>
        </p:nvSpPr>
        <p:spPr>
          <a:xfrm>
            <a:off x="3543299" y="4817957"/>
            <a:ext cx="334328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Τα παιδιά κινούνται  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προς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την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κουζίνα.</a:t>
            </a:r>
            <a:endParaRPr lang="el-GR" sz="2800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4AC5606-3794-80CA-497F-B03EDBF42ACB}"/>
              </a:ext>
            </a:extLst>
          </p:cNvPr>
          <p:cNvSpPr/>
          <p:nvPr/>
        </p:nvSpPr>
        <p:spPr>
          <a:xfrm>
            <a:off x="9371237" y="4720338"/>
            <a:ext cx="259625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Ο σερβιτόρος εργάζεται 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σε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εστιατόρια.</a:t>
            </a:r>
            <a:endParaRPr lang="el-GR" sz="2800" dirty="0"/>
          </a:p>
        </p:txBody>
      </p:sp>
      <p:pic>
        <p:nvPicPr>
          <p:cNvPr id="2058" name="Picture 10" descr="Waiter serving a customer in a restaurant | Premium Vector">
            <a:extLst>
              <a:ext uri="{FF2B5EF4-FFF2-40B4-BE49-F238E27FC236}">
                <a16:creationId xmlns:a16="http://schemas.microsoft.com/office/drawing/2014/main" id="{AE35A40E-0D28-8E5D-39A9-AE3C0DCF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50" y="4127645"/>
            <a:ext cx="2209366" cy="2209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30 Coffee Best Friends Stock Illustrations, Vectors &amp; Clipart ...">
            <a:extLst>
              <a:ext uri="{FF2B5EF4-FFF2-40B4-BE49-F238E27FC236}">
                <a16:creationId xmlns:a16="http://schemas.microsoft.com/office/drawing/2014/main" id="{A023B2E2-7091-9D32-F8B0-B525ABD3D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7406" r="10894" b="19237"/>
          <a:stretch>
            <a:fillRect/>
          </a:stretch>
        </p:blipFill>
        <p:spPr bwMode="auto">
          <a:xfrm>
            <a:off x="2147203" y="382205"/>
            <a:ext cx="1963515" cy="1657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5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04T05_50_58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CE7D12D8-0869-A608-9941-78DFE5E00F5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AF0C27A-8BB3-55F2-6ADE-8D4C6619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85" y="243450"/>
            <a:ext cx="10287001" cy="50335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________ έχει πολύ ωραίο καιρό και θα πάω βόλτα στην παραλία.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_________ το βράδυ έφαγα σε ένα ιταλικό εστιατόριο με τους φίλους μου.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Τρίτη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______ το πρωί έχω ένα σημαντικό ραντεβού στη δουλειά.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Τέταρτη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Δεν μπορώ να μιλήσω στο τηλέφωνο, γιατί ______μαγειρεύω.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Πέμπτη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Θα τελειώσω τα μαθήματά μου και _________θα δω μια ταινία.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Έκτη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Πρέπει να πλ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ένεις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σου _______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από το φαγητό.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Έβδομη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Ξυπνάω κάθε μέρα πολύ ______για να πάω στο γυμναστήριο.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Όγδοη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Χθες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κοιμήθηκα ________και νυστάζω.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Η μητέρα μου ______πίνει έναν καφέ μόλις ξυπνήσει.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Δέκατη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Πηγαίνουμε ______στον κινηματογράφο, γιατί μας αρέσουν οι ταινίες δράσης.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Ενδέκατη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Μερικές _____προτιμώ να μένω σπίτι και να διαβάζω ένα βιβλίο.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Δωδέκατη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Ο αδερφός μου δεν τρώει ______κρέας, γιατί είναι χορτοφάγος.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ElevenLabs_2026-03-04T05_50_58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DDCE3702-BFF7-9C51-3636-B4512EB29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5550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38DA-5FDB-8C36-DEED-18897285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4773F-6A46-534F-EE26-0BD2FC034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257" y="843676"/>
            <a:ext cx="303711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Σήμερα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Χθες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Αύριο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Τώρα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Μετά 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Πριν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Νωρίς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Αργά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Πάντα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Συχνά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Μερικές φορές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Ποτέ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4D177A-9370-025B-1C2F-018216D4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8" y="126154"/>
            <a:ext cx="8066315" cy="6247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Σήμερα έχει πολύ ωραίο καιρό και θα πάω βόλτα στην παραλία.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Χθες το βράδυ έφαγα σε ένα ιταλικό εστιατόριο με τους φίλους μου.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Τρίτη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Αύριο το πρωί έχω ένα σημαντικό ραντεβού στη δουλειά.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Τέταρτη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Δεν μπορώ να μιλήσω στο τηλέφωνο, γιατί τώρα μαγειρεύω.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Πέμπτη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Θα τελειώσω τα μαθήματά μου και μετά θα δω μια ταινία.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Έκτη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Πρέπει να πλ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ένεις 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σου πριν από το φαγητό.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Έβδομη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Ξυπνάω κάθε μέρα πολύ νωρίς για να πάω στο γυμναστήριο.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Όγδοη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Χθες κοιμήθηκα αργά και νυστάζω.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Η μητέρα μου πάντα πίνει έναν καφέ μόλις ξυπνήσει.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Δέκατη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Πηγαίνουμε συχνά στον κινηματογράφο, γιατί μας αρέσουν οι ταινίες δράσης.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Ενδέκατη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Μερικές φορές προτιμώ να μένω σπίτι και να διαβάζω ένα βιβλίο.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Δωδέκατη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Ο αδερφός μου δεν τρώει ποτέ κρέας, γιατί είναι χορτοφάγος.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D2996-13D0-76BE-1C14-9046E0217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1377E7-6777-6D93-76E0-B5B6706CE1C5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2DC04F3-A974-0490-90E2-05CB40DA4C55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2050" name="Picture 2" descr="διάβασε τον χάρτη Στοκ Εικονογραφήσεις, Vectors, &amp; Clipart – (2,430 Στοκ  Εικονογραφήσεις)">
            <a:extLst>
              <a:ext uri="{FF2B5EF4-FFF2-40B4-BE49-F238E27FC236}">
                <a16:creationId xmlns:a16="http://schemas.microsoft.com/office/drawing/2014/main" id="{089A012E-8B20-ADAB-27C2-694223CB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5" y="3429000"/>
            <a:ext cx="1053193" cy="19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7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400C-41E7-CCF5-68D1-8D04C37A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962C7D-E86D-40E2-F057-36910280B075}"/>
              </a:ext>
            </a:extLst>
          </p:cNvPr>
          <p:cNvSpPr txBox="1"/>
          <p:nvPr/>
        </p:nvSpPr>
        <p:spPr>
          <a:xfrm>
            <a:off x="9322589" y="532053"/>
            <a:ext cx="2296884" cy="62786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δώ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κεί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άνω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άτω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έσα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έ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ξω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προστά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ίσω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οντά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endParaRPr lang="el-GR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ακριά</a:t>
            </a: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δίπλα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δ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εξιά</a:t>
            </a:r>
            <a:endParaRPr lang="el-GR" sz="2400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α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ριστερά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3074" name="Picture 2" descr="Car Cartoon Right Turn Illustrations &amp; Vectors">
            <a:extLst>
              <a:ext uri="{FF2B5EF4-FFF2-40B4-BE49-F238E27FC236}">
                <a16:creationId xmlns:a16="http://schemas.microsoft.com/office/drawing/2014/main" id="{90AB34C7-06C0-5F4E-73F7-58DA0C01B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7"/>
          <a:stretch>
            <a:fillRect/>
          </a:stretch>
        </p:blipFill>
        <p:spPr bwMode="auto">
          <a:xfrm>
            <a:off x="259557" y="289170"/>
            <a:ext cx="6260986" cy="2629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C819CAE-1C62-CE73-7EF9-7C7E05E29EE8}"/>
              </a:ext>
            </a:extLst>
          </p:cNvPr>
          <p:cNvSpPr/>
          <p:nvPr/>
        </p:nvSpPr>
        <p:spPr>
          <a:xfrm>
            <a:off x="2580941" y="3250387"/>
            <a:ext cx="1624693" cy="147401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Πήγαινε  </a:t>
            </a:r>
          </a:p>
          <a:p>
            <a:pPr algn="ctr"/>
            <a:r>
              <a:rPr lang="el-GR" sz="2800" dirty="0"/>
              <a:t>ευθεία!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F7581B0-9EDA-517D-6226-4401EB1C83D2}"/>
              </a:ext>
            </a:extLst>
          </p:cNvPr>
          <p:cNvSpPr/>
          <p:nvPr/>
        </p:nvSpPr>
        <p:spPr>
          <a:xfrm>
            <a:off x="4374697" y="3250386"/>
            <a:ext cx="2296884" cy="147401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δεξιά!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8E450F2-D956-8457-B106-34073B2F4DE2}"/>
              </a:ext>
            </a:extLst>
          </p:cNvPr>
          <p:cNvSpPr/>
          <p:nvPr/>
        </p:nvSpPr>
        <p:spPr>
          <a:xfrm>
            <a:off x="239148" y="3250387"/>
            <a:ext cx="2133602" cy="137772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αριστερά!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AE214-C55A-AF1B-E077-412475A7583A}"/>
              </a:ext>
            </a:extLst>
          </p:cNvPr>
          <p:cNvSpPr txBox="1"/>
          <p:nvPr/>
        </p:nvSpPr>
        <p:spPr>
          <a:xfrm>
            <a:off x="259557" y="5190933"/>
            <a:ext cx="863237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A0A0A"/>
                </a:solidFill>
                <a:latin typeface="Google Sans"/>
              </a:rPr>
              <a:t>Πρώτη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βιβλίο μου είναι _______ στο τραπέζι.</a:t>
            </a:r>
            <a:br>
              <a:rPr lang="el-GR" dirty="0"/>
            </a:b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Η υπεραγορά 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βρίσκεται ____________ στην τράπεζα.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Τρίτη 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αυτοκίνητο είναι παρκαρισμένο _______ από το σπίτι.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Τέταρτη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Η καφετέρια είναι πολύ ________, μπορούμε να πάμε με τα πόδια.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4424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865</Words>
  <Application>Microsoft Office PowerPoint</Application>
  <PresentationFormat>Ευρεία οθόνη</PresentationFormat>
  <Paragraphs>149</Paragraphs>
  <Slides>17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208</cp:revision>
  <cp:lastPrinted>2025-03-10T05:24:13Z</cp:lastPrinted>
  <dcterms:created xsi:type="dcterms:W3CDTF">2025-02-12T05:42:48Z</dcterms:created>
  <dcterms:modified xsi:type="dcterms:W3CDTF">2026-05-28T02:55:14Z</dcterms:modified>
</cp:coreProperties>
</file>