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6" r:id="rId2"/>
    <p:sldId id="566" r:id="rId3"/>
    <p:sldId id="487" r:id="rId4"/>
    <p:sldId id="579" r:id="rId5"/>
    <p:sldId id="577" r:id="rId6"/>
    <p:sldId id="506" r:id="rId7"/>
    <p:sldId id="571" r:id="rId8"/>
    <p:sldId id="572" r:id="rId9"/>
    <p:sldId id="491" r:id="rId10"/>
    <p:sldId id="573" r:id="rId11"/>
    <p:sldId id="490" r:id="rId12"/>
    <p:sldId id="574" r:id="rId13"/>
    <p:sldId id="519" r:id="rId14"/>
    <p:sldId id="569" r:id="rId15"/>
    <p:sldId id="568" r:id="rId16"/>
    <p:sldId id="413" r:id="rId17"/>
    <p:sldId id="570" r:id="rId18"/>
    <p:sldId id="539" r:id="rId19"/>
    <p:sldId id="272" r:id="rId20"/>
    <p:sldId id="396" r:id="rId21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5/29/2026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cy/url?sa=i&amp;rct=j&amp;q=&amp;esrc=s&amp;source=images&amp;cd=&amp;cad=rja&amp;uact=8&amp;ved=2ahUKEwjm77KO1qLgAhWs1-AKHTFhALoQjRx6BAgBEAU&amp;url=http%3A%2F%2Fsamuele.tira-manchas.info%2Fsam%2Fz%25C4%25B1t-s%25C4%25B1fatlar-resimli.php&amp;psig=AOvVaw0tr6R1IPgMRF7iAZijnkhU&amp;ust=154938982723848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cy/url?sa=i&amp;rct=j&amp;q=&amp;esrc=s&amp;source=images&amp;cd=&amp;cad=rja&amp;uact=8&amp;ved=2ahUKEwjm77KO1qLgAhWs1-AKHTFhALoQjRx6BAgBEAU&amp;url=http%3A%2F%2Fsamuele.tira-manchas.info%2Fsam%2Fz%25C4%25B1t-s%25C4%25B1fatlar-resimli.php&amp;psig=AOvVaw0tr6R1IPgMRF7iAZijnkhU&amp;ust=154938982723848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cy/url?sa=i&amp;rct=j&amp;q=&amp;esrc=s&amp;source=images&amp;cd=&amp;cad=rja&amp;uact=8&amp;ved=2ahUKEwiU5KaF1aLgAhWQ2BQKHWJGB8AQjRx6BAgBEAU&amp;url=https%3A%2F%2Fwww.pinterest.com%2Fpin%2F588071663818781745%2F&amp;psig=AOvVaw0tr6R1IPgMRF7iAZijnkhU&amp;ust=154938982723848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cy/url?sa=i&amp;rct=j&amp;q=&amp;esrc=s&amp;source=images&amp;cd=&amp;cad=rja&amp;uact=8&amp;ved=2ahUKEwiU5KaF1aLgAhWQ2BQKHWJGB8AQjRx6BAgBEAU&amp;url=https%3A%2F%2Fwww.pinterest.com%2Fpin%2F588071663818781745%2F&amp;psig=AOvVaw0tr6R1IPgMRF7iAZijnkhU&amp;ust=154938982723848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cy/url?sa=i&amp;rct=j&amp;q=&amp;esrc=s&amp;source=images&amp;cd=&amp;cad=rja&amp;uact=8&amp;ved=2ahUKEwjclNGC2KLgAhVE6uAKHQxODasQjRx6BAgBEAU&amp;url=http%3A%2F%2Falmancam.com%2Fhabergoster.asp%3Fid%3D151&amp;psig=AOvVaw3mofU71NEnSB-J76H20LnM&amp;ust=1549390614349152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5913438" y="5706200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9461"/>
            <a:ext cx="4924921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Sıfat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derece</a:t>
            </a:r>
            <a:r>
              <a:rPr lang="en-US" sz="2000" b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ptos" panose="020B0004020202020204" pitchFamily="34" charset="0"/>
              </a:rPr>
              <a:t>biçimleri</a:t>
            </a:r>
            <a:r>
              <a:rPr lang="el-GR" sz="2000" b="1" dirty="0">
                <a:solidFill>
                  <a:schemeClr val="tx1"/>
                </a:solidFill>
                <a:latin typeface="Aptos" panose="020B0004020202020204" pitchFamily="34" charset="0"/>
              </a:rPr>
              <a:t> _ Παραθετικά </a:t>
            </a:r>
          </a:p>
          <a:p>
            <a:pPr eaLnBrk="1" hangingPunct="1">
              <a:defRPr/>
            </a:pPr>
            <a:r>
              <a:rPr lang="el-GR" sz="2000" b="1" dirty="0">
                <a:solidFill>
                  <a:schemeClr val="tx1"/>
                </a:solidFill>
                <a:latin typeface="Aptos" panose="020B0004020202020204" pitchFamily="34" charset="0"/>
              </a:rPr>
              <a:t>επιθέτων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>
              <a:defRPr/>
            </a:pPr>
            <a:r>
              <a:rPr lang="tr-TR" sz="2000" b="1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l-CY" sz="2000" b="1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10A7F6-A58D-DBF7-3DD1-31ACE18FD9F8}"/>
              </a:ext>
            </a:extLst>
          </p:cNvPr>
          <p:cNvSpPr txBox="1"/>
          <p:nvPr/>
        </p:nvSpPr>
        <p:spPr>
          <a:xfrm>
            <a:off x="395536" y="548680"/>
            <a:ext cx="8280920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Bir </a:t>
            </a:r>
            <a:r>
              <a:rPr lang="en-US" sz="2000" b="1" dirty="0" err="1"/>
              <a:t>arkadaşınızı</a:t>
            </a:r>
            <a:r>
              <a:rPr lang="en-US" sz="2000" b="1" dirty="0"/>
              <a:t> </a:t>
            </a:r>
            <a:r>
              <a:rPr lang="en-US" sz="2000" b="1" dirty="0" err="1"/>
              <a:t>seçin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kendinizi</a:t>
            </a:r>
            <a:r>
              <a:rPr lang="en-US" sz="2000" b="1" dirty="0"/>
              <a:t> </a:t>
            </a:r>
            <a:r>
              <a:rPr lang="en-US" sz="2000" b="1" dirty="0" err="1"/>
              <a:t>onunla</a:t>
            </a:r>
            <a:r>
              <a:rPr lang="en-US" sz="2000" b="1" dirty="0"/>
              <a:t> </a:t>
            </a:r>
            <a:r>
              <a:rPr lang="en-US" sz="2000" b="1" dirty="0" err="1"/>
              <a:t>karşılaştırın</a:t>
            </a:r>
            <a:r>
              <a:rPr lang="en-US" sz="2000" b="1" dirty="0"/>
              <a:t>. Kim </a:t>
            </a:r>
            <a:r>
              <a:rPr lang="en-US" sz="2000" b="1" dirty="0" err="1"/>
              <a:t>daha</a:t>
            </a:r>
            <a:r>
              <a:rPr lang="en-US" sz="2000" b="1" dirty="0"/>
              <a:t> </a:t>
            </a:r>
            <a:r>
              <a:rPr lang="en-US" sz="2000" b="1" dirty="0" err="1"/>
              <a:t>uzun</a:t>
            </a:r>
            <a:r>
              <a:rPr lang="en-US" sz="2000" b="1" dirty="0"/>
              <a:t>, </a:t>
            </a:r>
            <a:r>
              <a:rPr lang="en-US" sz="2000" b="1" dirty="0" err="1"/>
              <a:t>daha</a:t>
            </a:r>
            <a:r>
              <a:rPr lang="en-US" sz="2000" b="1" dirty="0"/>
              <a:t> </a:t>
            </a:r>
            <a:r>
              <a:rPr lang="en-US" sz="2000" b="1" dirty="0" err="1"/>
              <a:t>çalışkan</a:t>
            </a:r>
            <a:r>
              <a:rPr lang="en-US" sz="2000" b="1" dirty="0"/>
              <a:t> </a:t>
            </a:r>
            <a:r>
              <a:rPr lang="en-US" sz="2000" b="1" dirty="0" err="1"/>
              <a:t>veya</a:t>
            </a:r>
            <a:r>
              <a:rPr lang="en-US" sz="2000" b="1" dirty="0"/>
              <a:t> </a:t>
            </a:r>
            <a:r>
              <a:rPr lang="en-US" sz="2000" b="1" dirty="0" err="1"/>
              <a:t>daha</a:t>
            </a:r>
            <a:r>
              <a:rPr lang="en-US" sz="2000" b="1" dirty="0"/>
              <a:t> </a:t>
            </a:r>
            <a:r>
              <a:rPr lang="en-US" sz="2000" b="1" dirty="0" err="1"/>
              <a:t>sakin</a:t>
            </a:r>
            <a:r>
              <a:rPr lang="en-US" sz="2000" b="1" dirty="0"/>
              <a:t>? </a:t>
            </a:r>
            <a:r>
              <a:rPr lang="en-US" sz="2000" b="1" dirty="0" err="1"/>
              <a:t>Sıfatları</a:t>
            </a:r>
            <a:r>
              <a:rPr lang="en-US" sz="2000" b="1" dirty="0"/>
              <a:t> (</a:t>
            </a:r>
            <a:r>
              <a:rPr lang="en-US" sz="2000" b="1" dirty="0" err="1"/>
              <a:t>daha</a:t>
            </a:r>
            <a:r>
              <a:rPr lang="en-US" sz="2000" b="1" dirty="0"/>
              <a:t>..., </a:t>
            </a:r>
            <a:r>
              <a:rPr lang="en-US" sz="2000" b="1" dirty="0" err="1"/>
              <a:t>en</a:t>
            </a:r>
            <a:r>
              <a:rPr lang="en-US" sz="2000" b="1" dirty="0"/>
              <a:t>...) </a:t>
            </a:r>
            <a:r>
              <a:rPr lang="en-US" sz="2000" b="1" dirty="0" err="1"/>
              <a:t>kullanarak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paragraf</a:t>
            </a:r>
            <a:r>
              <a:rPr lang="en-US" sz="2000" b="1" dirty="0"/>
              <a:t> </a:t>
            </a:r>
            <a:r>
              <a:rPr lang="en-US" sz="2000" b="1" dirty="0" err="1"/>
              <a:t>yazın</a:t>
            </a:r>
            <a:r>
              <a:rPr lang="en-US" sz="2000" b="1" dirty="0"/>
              <a:t>.</a:t>
            </a:r>
            <a:endParaRPr lang="el-GR" sz="2000" b="1" dirty="0"/>
          </a:p>
        </p:txBody>
      </p:sp>
      <p:pic>
        <p:nvPicPr>
          <p:cNvPr id="1026" name="Picture 2" descr="φίλοι Στοκ Εικονογραφήσεις, Vectors, &amp; Clipart – (322,138 Στοκ  Εικονογραφήσεις)">
            <a:extLst>
              <a:ext uri="{FF2B5EF4-FFF2-40B4-BE49-F238E27FC236}">
                <a16:creationId xmlns:a16="http://schemas.microsoft.com/office/drawing/2014/main" id="{B396425C-61FB-79BC-A6C3-E5CE489D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2198"/>
            <a:ext cx="3101900" cy="4606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7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D0FD8-AE87-4EA1-2B3C-E1E51EFB8F75}"/>
              </a:ext>
            </a:extLst>
          </p:cNvPr>
          <p:cNvSpPr txBox="1"/>
          <p:nvPr/>
        </p:nvSpPr>
        <p:spPr>
          <a:xfrm>
            <a:off x="400522" y="260648"/>
            <a:ext cx="8208912" cy="147732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u="none" strike="noStrike" dirty="0">
                <a:effectLst/>
                <a:latin typeface="Google Sans"/>
              </a:rPr>
              <a:t>Rol </a:t>
            </a:r>
            <a:r>
              <a:rPr lang="en-US" b="1" u="none" strike="noStrike" dirty="0" err="1">
                <a:effectLst/>
                <a:latin typeface="Google Sans"/>
              </a:rPr>
              <a:t>Oyunu</a:t>
            </a:r>
            <a:r>
              <a:rPr lang="en-US" b="1" u="none" strike="noStrike" dirty="0">
                <a:effectLst/>
                <a:latin typeface="Google Sans"/>
              </a:rPr>
              <a:t>: </a:t>
            </a:r>
            <a:r>
              <a:rPr lang="en-US" b="1" u="none" strike="noStrike" dirty="0" err="1">
                <a:effectLst/>
                <a:latin typeface="Google Sans"/>
              </a:rPr>
              <a:t>Mobilya</a:t>
            </a:r>
            <a:r>
              <a:rPr lang="en-US" b="1" u="none" strike="noStrike" dirty="0">
                <a:effectLst/>
                <a:latin typeface="Google Sans"/>
              </a:rPr>
              <a:t> </a:t>
            </a:r>
            <a:r>
              <a:rPr lang="en-US" b="1" u="none" strike="noStrike" dirty="0" err="1">
                <a:effectLst/>
                <a:latin typeface="Google Sans"/>
              </a:rPr>
              <a:t>Mağazasında</a:t>
            </a:r>
            <a:br>
              <a:rPr lang="en-US" dirty="0"/>
            </a:br>
            <a:r>
              <a:rPr lang="en-US" b="1" u="none" strike="noStrike" dirty="0" err="1">
                <a:effectLst/>
                <a:latin typeface="Google Sans"/>
              </a:rPr>
              <a:t>Öğrenci</a:t>
            </a:r>
            <a:r>
              <a:rPr lang="en-US" b="1" u="none" strike="noStrike" dirty="0">
                <a:effectLst/>
                <a:latin typeface="Google Sans"/>
              </a:rPr>
              <a:t> A (</a:t>
            </a:r>
            <a:r>
              <a:rPr lang="en-US" b="1" u="none" strike="noStrike" dirty="0" err="1">
                <a:effectLst/>
                <a:latin typeface="Google Sans"/>
              </a:rPr>
              <a:t>Satıcı</a:t>
            </a:r>
            <a:r>
              <a:rPr lang="en-US" b="1" u="none" strike="noStrike" dirty="0">
                <a:effectLst/>
                <a:latin typeface="Google Sans"/>
              </a:rPr>
              <a:t>):</a:t>
            </a:r>
            <a:r>
              <a:rPr lang="en-US" dirty="0"/>
              <a:t> </a:t>
            </a:r>
            <a:r>
              <a:rPr lang="en-US" dirty="0" err="1"/>
              <a:t>Mağazanızda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kanepe</a:t>
            </a:r>
            <a:r>
              <a:rPr lang="en-US" dirty="0"/>
              <a:t> var (Örn: Biri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tarz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ucuz</a:t>
            </a:r>
            <a:r>
              <a:rPr lang="en-US" dirty="0"/>
              <a:t>, </a:t>
            </a:r>
            <a:r>
              <a:rPr lang="en-US" dirty="0" err="1"/>
              <a:t>diğeri</a:t>
            </a:r>
            <a:r>
              <a:rPr lang="en-US" dirty="0"/>
              <a:t> modern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pahalı</a:t>
            </a:r>
            <a:r>
              <a:rPr lang="en-US" dirty="0"/>
              <a:t>). </a:t>
            </a:r>
            <a:r>
              <a:rPr lang="en-US" dirty="0" err="1"/>
              <a:t>Müşteriye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kanepeleri</a:t>
            </a:r>
            <a:r>
              <a:rPr lang="en-US" dirty="0"/>
              <a:t> </a:t>
            </a:r>
            <a:r>
              <a:rPr lang="en-US" dirty="0" err="1"/>
              <a:t>sıfatlar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</a:t>
            </a:r>
            <a:r>
              <a:rPr lang="en-US" dirty="0" err="1"/>
              <a:t>anlatın</a:t>
            </a:r>
            <a:r>
              <a:rPr lang="en-US" dirty="0"/>
              <a:t>.</a:t>
            </a:r>
            <a:br>
              <a:rPr lang="en-US" dirty="0"/>
            </a:br>
            <a:r>
              <a:rPr lang="en-US" b="1" u="none" strike="noStrike" dirty="0" err="1">
                <a:effectLst/>
                <a:latin typeface="Google Sans"/>
              </a:rPr>
              <a:t>Öğrenci</a:t>
            </a:r>
            <a:r>
              <a:rPr lang="en-US" b="1" u="none" strike="noStrike" dirty="0">
                <a:effectLst/>
                <a:latin typeface="Google Sans"/>
              </a:rPr>
              <a:t> B (</a:t>
            </a:r>
            <a:r>
              <a:rPr lang="en-US" b="1" u="none" strike="noStrike" dirty="0" err="1">
                <a:effectLst/>
                <a:latin typeface="Google Sans"/>
              </a:rPr>
              <a:t>Müşteri</a:t>
            </a:r>
            <a:r>
              <a:rPr lang="en-US" b="1" u="none" strike="noStrike" dirty="0">
                <a:effectLst/>
                <a:latin typeface="Google Sans"/>
              </a:rPr>
              <a:t>):</a:t>
            </a:r>
            <a:r>
              <a:rPr lang="en-US" dirty="0"/>
              <a:t> </a:t>
            </a:r>
            <a:r>
              <a:rPr lang="en-US" dirty="0" err="1"/>
              <a:t>Eviniz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kanepe</a:t>
            </a:r>
            <a:r>
              <a:rPr lang="en-US" dirty="0"/>
              <a:t> </a:t>
            </a:r>
            <a:r>
              <a:rPr lang="en-US" dirty="0" err="1"/>
              <a:t>istiyorsunuz</a:t>
            </a:r>
            <a:r>
              <a:rPr lang="en-US" dirty="0"/>
              <a:t>. </a:t>
            </a:r>
            <a:r>
              <a:rPr lang="en-US" dirty="0" err="1"/>
              <a:t>Satıcıya</a:t>
            </a:r>
            <a:r>
              <a:rPr lang="en-US" dirty="0"/>
              <a:t> </a:t>
            </a:r>
            <a:r>
              <a:rPr lang="en-US" dirty="0" err="1"/>
              <a:t>sorular</a:t>
            </a:r>
            <a:r>
              <a:rPr lang="en-US" dirty="0"/>
              <a:t> </a:t>
            </a:r>
            <a:r>
              <a:rPr lang="en-US" dirty="0" err="1"/>
              <a:t>sorun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kanepeyi</a:t>
            </a:r>
            <a:r>
              <a:rPr lang="en-US" dirty="0"/>
              <a:t> </a:t>
            </a:r>
            <a:r>
              <a:rPr lang="en-US" dirty="0" err="1"/>
              <a:t>karşılaştırıp</a:t>
            </a:r>
            <a:r>
              <a:rPr lang="en-US" dirty="0"/>
              <a:t> </a:t>
            </a:r>
            <a:r>
              <a:rPr lang="en-US" dirty="0" err="1"/>
              <a:t>birini</a:t>
            </a:r>
            <a:r>
              <a:rPr lang="en-US" dirty="0"/>
              <a:t> </a:t>
            </a:r>
            <a:r>
              <a:rPr lang="en-US" dirty="0" err="1"/>
              <a:t>seçin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4098" name="Picture 2" descr="TIENDA DE MUEBLES">
            <a:extLst>
              <a:ext uri="{FF2B5EF4-FFF2-40B4-BE49-F238E27FC236}">
                <a16:creationId xmlns:a16="http://schemas.microsoft.com/office/drawing/2014/main" id="{60ADAF48-81D5-92D1-2815-91F4AAED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364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586019-FEE7-BBCF-E7B9-AB2AA2203F5F}"/>
              </a:ext>
            </a:extLst>
          </p:cNvPr>
          <p:cNvSpPr txBox="1"/>
          <p:nvPr/>
        </p:nvSpPr>
        <p:spPr>
          <a:xfrm>
            <a:off x="2286000" y="3284984"/>
            <a:ext cx="2790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M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obilya</a:t>
            </a:r>
            <a:r>
              <a:rPr lang="en-US" b="1" i="0" dirty="0"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mağazası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33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sıfat  resimlerle">
            <a:hlinkClick r:id="rId2"/>
            <a:extLst>
              <a:ext uri="{FF2B5EF4-FFF2-40B4-BE49-F238E27FC236}">
                <a16:creationId xmlns:a16="http://schemas.microsoft.com/office/drawing/2014/main" id="{9ED59F12-C00C-61D5-C563-D220DFF45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8" b="40193"/>
          <a:stretch>
            <a:fillRect/>
          </a:stretch>
        </p:blipFill>
        <p:spPr bwMode="auto">
          <a:xfrm>
            <a:off x="-25752" y="2420888"/>
            <a:ext cx="9144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Αποτέλεσμα εικόνας για sıfat  resimlerle">
            <a:hlinkClick r:id="rId2"/>
            <a:extLst>
              <a:ext uri="{FF2B5EF4-FFF2-40B4-BE49-F238E27FC236}">
                <a16:creationId xmlns:a16="http://schemas.microsoft.com/office/drawing/2014/main" id="{1B3CF050-A52D-E8E2-BC3A-F013FD33B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4" b="8911"/>
          <a:stretch>
            <a:fillRect/>
          </a:stretch>
        </p:blipFill>
        <p:spPr bwMode="auto">
          <a:xfrm>
            <a:off x="17656" y="5085184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Αποτέλεσμα εικόνας για sıfat  resimlerle">
            <a:hlinkClick r:id="rId2"/>
            <a:extLst>
              <a:ext uri="{FF2B5EF4-FFF2-40B4-BE49-F238E27FC236}">
                <a16:creationId xmlns:a16="http://schemas.microsoft.com/office/drawing/2014/main" id="{1C0907F8-6F6B-EA4A-E23B-679DFD787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b="73563"/>
          <a:stretch>
            <a:fillRect/>
          </a:stretch>
        </p:blipFill>
        <p:spPr bwMode="auto">
          <a:xfrm>
            <a:off x="1691680" y="215030"/>
            <a:ext cx="5220072" cy="109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6550F-E031-3FF7-3B2E-139FF4BF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sıfat  resimlerle">
            <a:hlinkClick r:id="rId2"/>
            <a:extLst>
              <a:ext uri="{FF2B5EF4-FFF2-40B4-BE49-F238E27FC236}">
                <a16:creationId xmlns:a16="http://schemas.microsoft.com/office/drawing/2014/main" id="{AE6CC8CC-47ED-F11D-682A-FEF9CE1B0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b="73563"/>
          <a:stretch>
            <a:fillRect/>
          </a:stretch>
        </p:blipFill>
        <p:spPr bwMode="auto">
          <a:xfrm>
            <a:off x="3923928" y="208013"/>
            <a:ext cx="5220072" cy="109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D855E2E6-936D-49E2-B20C-AD485213B8C1}"/>
              </a:ext>
            </a:extLst>
          </p:cNvPr>
          <p:cNvSpPr txBox="1"/>
          <p:nvPr/>
        </p:nvSpPr>
        <p:spPr>
          <a:xfrm>
            <a:off x="4572000" y="1643063"/>
            <a:ext cx="2143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kapalı</a:t>
            </a:r>
            <a:endParaRPr lang="en-US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BC3CFC31-6F6A-2644-B05E-280F1899ABFF}"/>
              </a:ext>
            </a:extLst>
          </p:cNvPr>
          <p:cNvSpPr txBox="1"/>
          <p:nvPr/>
        </p:nvSpPr>
        <p:spPr>
          <a:xfrm>
            <a:off x="7000875" y="1643063"/>
            <a:ext cx="2143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açık</a:t>
            </a:r>
            <a:endParaRPr lang="en-US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16930E38-6628-544F-631D-F9AF0EC49F4C}"/>
              </a:ext>
            </a:extLst>
          </p:cNvPr>
          <p:cNvSpPr txBox="1"/>
          <p:nvPr/>
        </p:nvSpPr>
        <p:spPr>
          <a:xfrm>
            <a:off x="0" y="3714750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mutlu</a:t>
            </a:r>
            <a:endParaRPr lang="en-US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CADF461F-15B4-DE87-B095-3B0F1708872D}"/>
              </a:ext>
            </a:extLst>
          </p:cNvPr>
          <p:cNvSpPr txBox="1"/>
          <p:nvPr/>
        </p:nvSpPr>
        <p:spPr>
          <a:xfrm>
            <a:off x="2214563" y="3714750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mutsuz</a:t>
            </a:r>
            <a:endParaRPr lang="en-US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428D2D10-91DD-9A9E-6FFC-F3F317695CFB}"/>
              </a:ext>
            </a:extLst>
          </p:cNvPr>
          <p:cNvSpPr txBox="1"/>
          <p:nvPr/>
        </p:nvSpPr>
        <p:spPr>
          <a:xfrm>
            <a:off x="4429125" y="3714750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soğuk</a:t>
            </a:r>
            <a:endParaRPr lang="en-US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7D2D3D35-01F1-26A7-8CF0-4A457D909A4E}"/>
              </a:ext>
            </a:extLst>
          </p:cNvPr>
          <p:cNvSpPr txBox="1"/>
          <p:nvPr/>
        </p:nvSpPr>
        <p:spPr>
          <a:xfrm>
            <a:off x="6786563" y="3714750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sıcak</a:t>
            </a:r>
            <a:endParaRPr lang="en-US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1FDCA3E8-E21F-EBF4-18B1-7A82BE8B6681}"/>
              </a:ext>
            </a:extLst>
          </p:cNvPr>
          <p:cNvSpPr txBox="1"/>
          <p:nvPr/>
        </p:nvSpPr>
        <p:spPr>
          <a:xfrm>
            <a:off x="0" y="5857875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çabuk</a:t>
            </a:r>
            <a:endParaRPr lang="en-US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986136DE-BE0F-2356-687E-0E3487D8B9E2}"/>
              </a:ext>
            </a:extLst>
          </p:cNvPr>
          <p:cNvSpPr txBox="1"/>
          <p:nvPr/>
        </p:nvSpPr>
        <p:spPr>
          <a:xfrm>
            <a:off x="2286000" y="5857875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yavaş</a:t>
            </a:r>
            <a:endParaRPr lang="en-US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52D242F1-EE8F-AA7C-0FB6-5BE6CFEB5920}"/>
              </a:ext>
            </a:extLst>
          </p:cNvPr>
          <p:cNvSpPr txBox="1"/>
          <p:nvPr/>
        </p:nvSpPr>
        <p:spPr>
          <a:xfrm>
            <a:off x="4643438" y="5857875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yüksek</a:t>
            </a:r>
            <a:r>
              <a:rPr lang="en-US" dirty="0"/>
              <a:t> </a:t>
            </a:r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529931F4-9848-53A9-702F-FAE54F8683D6}"/>
              </a:ext>
            </a:extLst>
          </p:cNvPr>
          <p:cNvSpPr txBox="1"/>
          <p:nvPr/>
        </p:nvSpPr>
        <p:spPr>
          <a:xfrm>
            <a:off x="7000875" y="5857875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 err="1"/>
              <a:t>a</a:t>
            </a:r>
            <a:r>
              <a:rPr lang="en-US" dirty="0" err="1"/>
              <a:t>lçak</a:t>
            </a:r>
            <a:r>
              <a:rPr lang="en-US" dirty="0"/>
              <a:t> </a:t>
            </a:r>
          </a:p>
        </p:txBody>
      </p:sp>
      <p:pic>
        <p:nvPicPr>
          <p:cNvPr id="2" name="Picture 2" descr="Αποτέλεσμα εικόνας για sıfat  resimlerle">
            <a:hlinkClick r:id="rId2"/>
            <a:extLst>
              <a:ext uri="{FF2B5EF4-FFF2-40B4-BE49-F238E27FC236}">
                <a16:creationId xmlns:a16="http://schemas.microsoft.com/office/drawing/2014/main" id="{DD4D226B-0CAE-CF36-AFDD-192CB51E2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8" b="40193"/>
          <a:stretch>
            <a:fillRect/>
          </a:stretch>
        </p:blipFill>
        <p:spPr bwMode="auto">
          <a:xfrm>
            <a:off x="71438" y="2513182"/>
            <a:ext cx="9144000" cy="98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Αποτέλεσμα εικόνας για sıfat  resimlerle">
            <a:hlinkClick r:id="rId2"/>
            <a:extLst>
              <a:ext uri="{FF2B5EF4-FFF2-40B4-BE49-F238E27FC236}">
                <a16:creationId xmlns:a16="http://schemas.microsoft.com/office/drawing/2014/main" id="{7294046F-665D-666C-3558-0FFC29771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4" b="8911"/>
          <a:stretch>
            <a:fillRect/>
          </a:stretch>
        </p:blipFill>
        <p:spPr bwMode="auto">
          <a:xfrm>
            <a:off x="0" y="4375616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5999059A-5B21-2841-454C-09BCF96C9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 b="65129"/>
          <a:stretch>
            <a:fillRect/>
          </a:stretch>
        </p:blipFill>
        <p:spPr bwMode="auto">
          <a:xfrm>
            <a:off x="0" y="1937192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9785F910-2371-3B08-32F6-93CAE3D35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80557"/>
          <a:stretch>
            <a:fillRect/>
          </a:stretch>
        </p:blipFill>
        <p:spPr bwMode="auto">
          <a:xfrm>
            <a:off x="0" y="260648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8CBCE972-0CB2-7509-0E7B-70B6D3B75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4" b="50760"/>
          <a:stretch>
            <a:fillRect/>
          </a:stretch>
        </p:blipFill>
        <p:spPr bwMode="auto">
          <a:xfrm>
            <a:off x="6896" y="3337500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847DDE23-B9D3-3F10-FDE8-2586EDD92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9" b="33459"/>
          <a:stretch>
            <a:fillRect/>
          </a:stretch>
        </p:blipFill>
        <p:spPr bwMode="auto">
          <a:xfrm>
            <a:off x="6896" y="4747433"/>
            <a:ext cx="9144000" cy="15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9D7F7-0FCE-F331-FE0D-4AF64F64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957F9BCD-3E64-1B39-E1F7-2CD54EB2B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 b="62666"/>
          <a:stretch>
            <a:fillRect/>
          </a:stretch>
        </p:blipFill>
        <p:spPr bwMode="auto">
          <a:xfrm>
            <a:off x="0" y="1937192"/>
            <a:ext cx="9144000" cy="11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F1A5AB05-499F-C2BF-ACF0-DE612331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" b="77129"/>
          <a:stretch>
            <a:fillRect/>
          </a:stretch>
        </p:blipFill>
        <p:spPr bwMode="auto">
          <a:xfrm>
            <a:off x="0" y="260648"/>
            <a:ext cx="9144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5465D1FD-2886-A7AE-27E5-F534F117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4" b="46277"/>
          <a:stretch>
            <a:fillRect/>
          </a:stretch>
        </p:blipFill>
        <p:spPr bwMode="auto">
          <a:xfrm>
            <a:off x="6896" y="3337500"/>
            <a:ext cx="9144000" cy="138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3DEFDB0F-3C4E-7ACB-FADC-49D1BFA2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9" b="30852"/>
          <a:stretch>
            <a:fillRect/>
          </a:stretch>
        </p:blipFill>
        <p:spPr bwMode="auto">
          <a:xfrm>
            <a:off x="6896" y="4747433"/>
            <a:ext cx="9144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1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364088" y="1484784"/>
            <a:ext cx="3198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Ders Kitab</a:t>
            </a:r>
            <a:r>
              <a:rPr lang="tr-TR" i="1" dirty="0">
                <a:latin typeface="+mn-lt"/>
              </a:rPr>
              <a:t>i</a:t>
            </a:r>
            <a:r>
              <a:rPr lang="en-US" i="1" dirty="0">
                <a:latin typeface="+mn-lt"/>
              </a:rPr>
              <a:t> 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el-GR" dirty="0">
              <a:solidFill>
                <a:srgbClr val="0A0A0A"/>
              </a:solidFill>
              <a:latin typeface="+mn-lt"/>
            </a:endParaRPr>
          </a:p>
          <a:p>
            <a:endParaRPr lang="tr-TR" b="0" i="0" dirty="0">
              <a:solidFill>
                <a:srgbClr val="0A0A0A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(2004b).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</a:t>
            </a:r>
            <a:r>
              <a:rPr lang="tr-TR" i="1" dirty="0">
                <a:solidFill>
                  <a:srgbClr val="0A0A0A"/>
                </a:solidFill>
                <a:latin typeface="+mn-lt"/>
              </a:rPr>
              <a:t>Çalışma Kitabi</a:t>
            </a:r>
            <a:r>
              <a:rPr lang="en-US" i="1" dirty="0">
                <a:solidFill>
                  <a:srgbClr val="0A0A0A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tr-TR" dirty="0">
              <a:solidFill>
                <a:srgbClr val="0A0A0A"/>
              </a:solidFill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61651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2" y="548680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pic>
        <p:nvPicPr>
          <p:cNvPr id="6146" name="Picture 2" descr="Female friends choosing clothes in shop together 43038096 Vector Art at  Vecteezy">
            <a:extLst>
              <a:ext uri="{FF2B5EF4-FFF2-40B4-BE49-F238E27FC236}">
                <a16:creationId xmlns:a16="http://schemas.microsoft.com/office/drawing/2014/main" id="{5ABD66DF-1DB5-F98D-3C0A-446D4D4D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368"/>
            <a:ext cx="2376264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3D53A-242D-A738-F48B-16CEF907C4BA}"/>
              </a:ext>
            </a:extLst>
          </p:cNvPr>
          <p:cNvSpPr txBox="1"/>
          <p:nvPr/>
        </p:nvSpPr>
        <p:spPr>
          <a:xfrm>
            <a:off x="5292080" y="179080"/>
            <a:ext cx="3456384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i="0" dirty="0">
                <a:effectLst/>
                <a:latin typeface="Arial" panose="020B0604020202020204" pitchFamily="34" charset="0"/>
              </a:rPr>
              <a:t>Rahat </a:t>
            </a:r>
            <a:r>
              <a:rPr lang="en-US" sz="3600" b="1" dirty="0"/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</a:rPr>
              <a:t>ve</a:t>
            </a:r>
            <a:r>
              <a:rPr lang="en-US" sz="3600" b="1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3600" b="1" i="0" dirty="0" err="1">
                <a:effectLst/>
                <a:latin typeface="Arial" panose="020B0604020202020204" pitchFamily="34" charset="0"/>
              </a:rPr>
              <a:t>Şık</a:t>
            </a:r>
            <a:r>
              <a:rPr lang="en-US" sz="3600" b="1" i="0" dirty="0">
                <a:effectLst/>
                <a:latin typeface="Arial" panose="020B0604020202020204" pitchFamily="34" charset="0"/>
              </a:rPr>
              <a:t> : </a:t>
            </a:r>
            <a:r>
              <a:rPr lang="en-US" sz="3600" b="1" dirty="0"/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</a:rPr>
              <a:t>Günlük</a:t>
            </a:r>
            <a:r>
              <a:rPr lang="en-US" sz="3600" b="1" i="0" dirty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3600" b="1" i="0" dirty="0" err="1">
                <a:effectLst/>
                <a:latin typeface="Arial" panose="020B0604020202020204" pitchFamily="34" charset="0"/>
              </a:rPr>
              <a:t>Elbise</a:t>
            </a:r>
            <a:r>
              <a:rPr lang="en-US" sz="3600" b="1" dirty="0"/>
              <a:t> </a:t>
            </a:r>
            <a:r>
              <a:rPr lang="en-US" sz="3600" b="1" i="0" dirty="0" err="1">
                <a:effectLst/>
                <a:latin typeface="Arial" panose="020B0604020202020204" pitchFamily="34" charset="0"/>
              </a:rPr>
              <a:t>Modelleri</a:t>
            </a:r>
            <a:endParaRPr lang="el-GR" sz="3600" dirty="0"/>
          </a:p>
        </p:txBody>
      </p:sp>
      <p:pic>
        <p:nvPicPr>
          <p:cNvPr id="6148" name="Picture 4" descr="Ucuz uçak bileti hangi gün ve saatte satılıyor? - Gezi Seyahat">
            <a:extLst>
              <a:ext uri="{FF2B5EF4-FFF2-40B4-BE49-F238E27FC236}">
                <a16:creationId xmlns:a16="http://schemas.microsoft.com/office/drawing/2014/main" id="{33E77544-C9FA-82AA-1AD5-9D80EE8F8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8" b="19610"/>
          <a:stretch>
            <a:fillRect/>
          </a:stretch>
        </p:blipFill>
        <p:spPr bwMode="auto">
          <a:xfrm>
            <a:off x="295953" y="4511358"/>
            <a:ext cx="3907883" cy="214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agrantica 2025 oylamalarına göre 2025'in en iyi kadın parfümleri ♥️ Siz  listeyi nasıl buldunuz, 2025'in en iyi kadın parfümü hangisiydi yorumlara  yazmayı unutmayın 🥰 Sponsorlu içerik değildir,markalar göründüğü için  #reklam #parfümler #eniyiparfüm #">
            <a:extLst>
              <a:ext uri="{FF2B5EF4-FFF2-40B4-BE49-F238E27FC236}">
                <a16:creationId xmlns:a16="http://schemas.microsoft.com/office/drawing/2014/main" id="{62A646EC-4830-0498-2598-DD2C28B9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3" y="2023687"/>
            <a:ext cx="1935278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Αποτέλεσμα εικόνας για sıfat dereceleri">
            <a:hlinkClick r:id="rId6"/>
            <a:extLst>
              <a:ext uri="{FF2B5EF4-FFF2-40B4-BE49-F238E27FC236}">
                <a16:creationId xmlns:a16="http://schemas.microsoft.com/office/drawing/2014/main" id="{1059E12B-025E-C8B0-BB4A-E032E56F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61074" b="18021"/>
          <a:stretch>
            <a:fillRect/>
          </a:stretch>
        </p:blipFill>
        <p:spPr bwMode="auto">
          <a:xfrm>
            <a:off x="6732240" y="2996952"/>
            <a:ext cx="2232248" cy="2182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Αποτέλεσμα εικόνας για sıfat dereceleri">
            <a:hlinkClick r:id="rId6"/>
            <a:extLst>
              <a:ext uri="{FF2B5EF4-FFF2-40B4-BE49-F238E27FC236}">
                <a16:creationId xmlns:a16="http://schemas.microsoft.com/office/drawing/2014/main" id="{5EE82927-68CC-4F43-2DBB-B61BF97F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9030" r="37383" b="19151"/>
          <a:stretch>
            <a:fillRect/>
          </a:stretch>
        </p:blipFill>
        <p:spPr bwMode="auto">
          <a:xfrm>
            <a:off x="3218183" y="3933056"/>
            <a:ext cx="3443965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17 - TextBox">
            <a:extLst>
              <a:ext uri="{FF2B5EF4-FFF2-40B4-BE49-F238E27FC236}">
                <a16:creationId xmlns:a16="http://schemas.microsoft.com/office/drawing/2014/main" id="{FA1A6761-05B3-1F76-BAFC-84B39DE58E74}"/>
              </a:ext>
            </a:extLst>
          </p:cNvPr>
          <p:cNvSpPr txBox="1"/>
          <p:nvPr/>
        </p:nvSpPr>
        <p:spPr>
          <a:xfrm>
            <a:off x="3469557" y="2979397"/>
            <a:ext cx="3068981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/>
              <a:t>Sıfat</a:t>
            </a:r>
            <a:r>
              <a:rPr lang="en-US" sz="2400" b="1" dirty="0"/>
              <a:t> </a:t>
            </a:r>
            <a:r>
              <a:rPr lang="en-US" sz="2400" b="1" dirty="0" err="1"/>
              <a:t>derece</a:t>
            </a:r>
            <a:r>
              <a:rPr lang="en-US" sz="2400" b="1" dirty="0"/>
              <a:t> </a:t>
            </a:r>
            <a:r>
              <a:rPr lang="en-US" sz="2400" b="1" dirty="0" err="1"/>
              <a:t>biçimleri</a:t>
            </a:r>
            <a:r>
              <a:rPr lang="el-GR" sz="2400" dirty="0"/>
              <a:t> </a:t>
            </a:r>
            <a:endParaRPr lang="en-US" sz="2400" dirty="0"/>
          </a:p>
        </p:txBody>
      </p:sp>
      <p:pic>
        <p:nvPicPr>
          <p:cNvPr id="17" name="Picture 4" descr="Αποτέλεσμα εικόνας για sıfat dereceleri">
            <a:hlinkClick r:id="rId6"/>
            <a:extLst>
              <a:ext uri="{FF2B5EF4-FFF2-40B4-BE49-F238E27FC236}">
                <a16:creationId xmlns:a16="http://schemas.microsoft.com/office/drawing/2014/main" id="{172D22AA-D5C0-02ED-C620-5096DB80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87323" r="37383" b="3236"/>
          <a:stretch>
            <a:fillRect/>
          </a:stretch>
        </p:blipFill>
        <p:spPr bwMode="auto">
          <a:xfrm>
            <a:off x="4283968" y="5519802"/>
            <a:ext cx="2483688" cy="564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4" descr="Αποτέλεσμα εικόνας για sıfat dereceleri">
            <a:hlinkClick r:id="rId6"/>
            <a:extLst>
              <a:ext uri="{FF2B5EF4-FFF2-40B4-BE49-F238E27FC236}">
                <a16:creationId xmlns:a16="http://schemas.microsoft.com/office/drawing/2014/main" id="{BB05B096-E1F1-0247-7B7B-916F6040C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71757" t="86578" r="9418" b="1197"/>
          <a:stretch>
            <a:fillRect/>
          </a:stretch>
        </p:blipFill>
        <p:spPr bwMode="auto">
          <a:xfrm>
            <a:off x="7112060" y="5585495"/>
            <a:ext cx="1654268" cy="498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097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C2388-CA58-5BE2-7502-A45C162E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050" y="312376"/>
            <a:ext cx="5461446" cy="3744416"/>
          </a:xfrm>
          <a:ln w="57150"/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Ayşe: </a:t>
            </a:r>
            <a:r>
              <a:rPr lang="en-US" dirty="0" err="1">
                <a:latin typeface="Aptos" panose="020B0004020202020204" pitchFamily="34" charset="0"/>
              </a:rPr>
              <a:t>Canım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şu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kırmızı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mavi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elbiseye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bak</a:t>
            </a:r>
            <a:r>
              <a:rPr lang="en-US" dirty="0">
                <a:latin typeface="Aptos" panose="020B0004020202020204" pitchFamily="34" charset="0"/>
              </a:rPr>
              <a:t>. </a:t>
            </a:r>
            <a:r>
              <a:rPr lang="en-US" dirty="0" err="1">
                <a:latin typeface="Aptos" panose="020B0004020202020204" pitchFamily="34" charset="0"/>
              </a:rPr>
              <a:t>Hangisi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daha</a:t>
            </a:r>
            <a:r>
              <a:rPr lang="en-US" dirty="0">
                <a:latin typeface="Aptos" panose="020B0004020202020204" pitchFamily="34" charset="0"/>
              </a:rPr>
              <a:t>__________?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Fatma: Bence </a:t>
            </a:r>
            <a:r>
              <a:rPr lang="en-US" dirty="0" err="1">
                <a:latin typeface="Aptos" panose="020B0004020202020204" pitchFamily="34" charset="0"/>
              </a:rPr>
              <a:t>kırmızı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elbise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mavi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elbiseden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daha</a:t>
            </a:r>
            <a:r>
              <a:rPr lang="en-US" dirty="0">
                <a:latin typeface="Aptos" panose="020B0004020202020204" pitchFamily="34" charset="0"/>
              </a:rPr>
              <a:t> ________</a:t>
            </a:r>
            <a:r>
              <a:rPr lang="en-US" dirty="0" err="1">
                <a:latin typeface="Aptos" panose="020B0004020202020204" pitchFamily="34" charset="0"/>
              </a:rPr>
              <a:t>ve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daha</a:t>
            </a:r>
            <a:r>
              <a:rPr lang="en-US" dirty="0">
                <a:latin typeface="Aptos" panose="020B0004020202020204" pitchFamily="34" charset="0"/>
              </a:rPr>
              <a:t> modern.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Ayşe: Evet ama </a:t>
            </a:r>
            <a:r>
              <a:rPr lang="en-US" dirty="0" err="1">
                <a:latin typeface="Aptos" panose="020B0004020202020204" pitchFamily="34" charset="0"/>
              </a:rPr>
              <a:t>kırmızı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elbise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daha</a:t>
            </a:r>
            <a:r>
              <a:rPr lang="en-US" dirty="0">
                <a:latin typeface="Aptos" panose="020B0004020202020204" pitchFamily="34" charset="0"/>
              </a:rPr>
              <a:t>______. Mavi </a:t>
            </a:r>
            <a:r>
              <a:rPr lang="en-US" dirty="0" err="1">
                <a:latin typeface="Aptos" panose="020B0004020202020204" pitchFamily="34" charset="0"/>
              </a:rPr>
              <a:t>elbise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daha</a:t>
            </a:r>
            <a:r>
              <a:rPr lang="en-US" dirty="0">
                <a:latin typeface="Aptos" panose="020B0004020202020204" pitchFamily="34" charset="0"/>
              </a:rPr>
              <a:t> _________</a:t>
            </a:r>
            <a:r>
              <a:rPr lang="en-US" dirty="0" err="1">
                <a:latin typeface="Aptos" panose="020B0004020202020204" pitchFamily="34" charset="0"/>
              </a:rPr>
              <a:t>görünüyor</a:t>
            </a:r>
            <a:r>
              <a:rPr lang="en-US" dirty="0">
                <a:latin typeface="Aptos" panose="020B0004020202020204" pitchFamily="34" charset="0"/>
              </a:rPr>
              <a:t>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Fatma: </a:t>
            </a:r>
            <a:r>
              <a:rPr lang="en-US" dirty="0" err="1">
                <a:latin typeface="Aptos" panose="020B0004020202020204" pitchFamily="34" charset="0"/>
              </a:rPr>
              <a:t>Haklısın</a:t>
            </a:r>
            <a:r>
              <a:rPr lang="en-US" dirty="0">
                <a:latin typeface="Aptos" panose="020B0004020202020204" pitchFamily="34" charset="0"/>
              </a:rPr>
              <a:t>. Peki </a:t>
            </a:r>
            <a:r>
              <a:rPr lang="en-US" dirty="0" err="1">
                <a:latin typeface="Aptos" panose="020B0004020202020204" pitchFamily="34" charset="0"/>
              </a:rPr>
              <a:t>fiyatları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nasıl</a:t>
            </a:r>
            <a:r>
              <a:rPr lang="en-US" dirty="0">
                <a:latin typeface="Aptos" panose="020B0004020202020204" pitchFamily="34" charset="0"/>
              </a:rPr>
              <a:t>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Ayşe: Mavi </a:t>
            </a:r>
            <a:r>
              <a:rPr lang="en-US" dirty="0" err="1">
                <a:latin typeface="Aptos" panose="020B0004020202020204" pitchFamily="34" charset="0"/>
              </a:rPr>
              <a:t>elbise</a:t>
            </a:r>
            <a:r>
              <a:rPr lang="en-US" dirty="0">
                <a:latin typeface="Aptos" panose="020B0004020202020204" pitchFamily="34" charset="0"/>
              </a:rPr>
              <a:t> 500 </a:t>
            </a:r>
            <a:r>
              <a:rPr lang="tr-TR" dirty="0">
                <a:latin typeface="Aptos" panose="020B0004020202020204" pitchFamily="34" charset="0"/>
              </a:rPr>
              <a:t>l</a:t>
            </a:r>
            <a:r>
              <a:rPr lang="en-US" dirty="0" err="1">
                <a:latin typeface="Aptos" panose="020B0004020202020204" pitchFamily="34" charset="0"/>
              </a:rPr>
              <a:t>ira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kırmızı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elbise</a:t>
            </a:r>
            <a:r>
              <a:rPr lang="en-US" dirty="0">
                <a:latin typeface="Aptos" panose="020B0004020202020204" pitchFamily="34" charset="0"/>
              </a:rPr>
              <a:t> 800 </a:t>
            </a:r>
            <a:r>
              <a:rPr lang="tr-TR" dirty="0">
                <a:latin typeface="Aptos" panose="020B0004020202020204" pitchFamily="34" charset="0"/>
              </a:rPr>
              <a:t>l</a:t>
            </a:r>
            <a:r>
              <a:rPr lang="en-US" dirty="0" err="1">
                <a:latin typeface="Aptos" panose="020B0004020202020204" pitchFamily="34" charset="0"/>
              </a:rPr>
              <a:t>ira</a:t>
            </a:r>
            <a:r>
              <a:rPr lang="en-US" dirty="0">
                <a:latin typeface="Aptos" panose="020B0004020202020204" pitchFamily="34" charset="0"/>
              </a:rPr>
              <a:t>. Mavi </a:t>
            </a:r>
            <a:r>
              <a:rPr lang="en-US" dirty="0" err="1">
                <a:latin typeface="Aptos" panose="020B0004020202020204" pitchFamily="34" charset="0"/>
              </a:rPr>
              <a:t>olan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daha</a:t>
            </a:r>
            <a:r>
              <a:rPr lang="en-US" dirty="0">
                <a:latin typeface="Aptos" panose="020B0004020202020204" pitchFamily="34" charset="0"/>
              </a:rPr>
              <a:t>________.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Fatma: O zaman </a:t>
            </a:r>
            <a:r>
              <a:rPr lang="en-US" dirty="0" err="1">
                <a:latin typeface="Aptos" panose="020B0004020202020204" pitchFamily="34" charset="0"/>
              </a:rPr>
              <a:t>mavi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elbiseyi</a:t>
            </a:r>
            <a:r>
              <a:rPr lang="en-US" dirty="0">
                <a:latin typeface="Aptos" panose="020B0004020202020204" pitchFamily="34" charset="0"/>
              </a:rPr>
              <a:t> dene. Bence </a:t>
            </a:r>
            <a:r>
              <a:rPr lang="en-US" dirty="0" err="1">
                <a:latin typeface="Aptos" panose="020B0004020202020204" pitchFamily="34" charset="0"/>
              </a:rPr>
              <a:t>mağazadaki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en</a:t>
            </a:r>
            <a:r>
              <a:rPr lang="en-US" dirty="0">
                <a:latin typeface="Aptos" panose="020B0004020202020204" pitchFamily="34" charset="0"/>
              </a:rPr>
              <a:t> ________</a:t>
            </a:r>
            <a:r>
              <a:rPr lang="en-US" dirty="0" err="1">
                <a:latin typeface="Aptos" panose="020B0004020202020204" pitchFamily="34" charset="0"/>
              </a:rPr>
              <a:t>elbise</a:t>
            </a:r>
            <a:r>
              <a:rPr lang="en-US" dirty="0">
                <a:latin typeface="Aptos" panose="020B0004020202020204" pitchFamily="34" charset="0"/>
              </a:rPr>
              <a:t> o!</a:t>
            </a:r>
            <a:br>
              <a:rPr lang="en-US" dirty="0">
                <a:latin typeface="Aptos" panose="020B0004020202020204" pitchFamily="34" charset="0"/>
              </a:rPr>
            </a:br>
            <a:endParaRPr lang="el-GR" dirty="0"/>
          </a:p>
        </p:txBody>
      </p:sp>
      <p:pic>
        <p:nvPicPr>
          <p:cNvPr id="5" name="Picture 2" descr="Girls shopping together vector illustration. Cartoon happy ...">
            <a:extLst>
              <a:ext uri="{FF2B5EF4-FFF2-40B4-BE49-F238E27FC236}">
                <a16:creationId xmlns:a16="http://schemas.microsoft.com/office/drawing/2014/main" id="{00FF6864-0D9A-3937-300D-5ADA01FC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2890664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levenLabs_2026-05-29T13_37_41_Irem - Audiobook Narrator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A1C86B02-DDCC-E690-3245-820638A3A05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9957" y="450912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1325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898F3-8547-C68A-1C47-B0FAFC46D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206E6D-614E-83C5-1B43-D3656CBD5A49}"/>
              </a:ext>
            </a:extLst>
          </p:cNvPr>
          <p:cNvSpPr txBox="1"/>
          <p:nvPr/>
        </p:nvSpPr>
        <p:spPr>
          <a:xfrm>
            <a:off x="4499992" y="1618054"/>
            <a:ext cx="4392488" cy="3477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sz="2000" u="none" strike="noStrike" dirty="0">
                <a:effectLst/>
                <a:latin typeface="Aptos" panose="020B0004020202020204" pitchFamily="34" charset="0"/>
              </a:rPr>
              <a:t>Ayşe: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Canım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,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şu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kırmızı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ve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mavi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elbiseye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bak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.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Hangisi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daha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güzel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?</a:t>
            </a:r>
            <a:br>
              <a:rPr lang="en-US" sz="2000" u="none" strike="noStrike" dirty="0">
                <a:effectLst/>
                <a:latin typeface="Aptos" panose="020B0004020202020204" pitchFamily="34" charset="0"/>
              </a:rPr>
            </a:br>
            <a:r>
              <a:rPr lang="en-US" sz="2000" u="none" strike="noStrike" dirty="0">
                <a:effectLst/>
                <a:latin typeface="Aptos" panose="020B0004020202020204" pitchFamily="34" charset="0"/>
              </a:rPr>
              <a:t>Fatma: Bence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kırmızı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mavi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elbiseden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daha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şık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ve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daha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modern.</a:t>
            </a:r>
            <a:br>
              <a:rPr lang="en-US" sz="2000" u="none" strike="noStrike" dirty="0">
                <a:effectLst/>
                <a:latin typeface="Aptos" panose="020B0004020202020204" pitchFamily="34" charset="0"/>
              </a:rPr>
            </a:br>
            <a:r>
              <a:rPr lang="en-US" sz="2000" u="none" strike="noStrike" dirty="0">
                <a:effectLst/>
                <a:latin typeface="Aptos" panose="020B0004020202020204" pitchFamily="34" charset="0"/>
              </a:rPr>
              <a:t>Ayşe: Evet ama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kırmızı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daha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dar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. Mavi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daha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rahat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görünüyor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.</a:t>
            </a:r>
            <a:br>
              <a:rPr lang="en-US" sz="2000" u="none" strike="noStrike" dirty="0">
                <a:effectLst/>
                <a:latin typeface="Aptos" panose="020B0004020202020204" pitchFamily="34" charset="0"/>
              </a:rPr>
            </a:br>
            <a:r>
              <a:rPr lang="en-US" sz="2000" u="none" strike="noStrike" dirty="0">
                <a:effectLst/>
                <a:latin typeface="Aptos" panose="020B0004020202020204" pitchFamily="34" charset="0"/>
              </a:rPr>
              <a:t>Fatma: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Haklısın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. Peki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fiyatları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nasıl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?</a:t>
            </a:r>
            <a:br>
              <a:rPr lang="en-US" sz="2000" u="none" strike="noStrike" dirty="0">
                <a:effectLst/>
                <a:latin typeface="Aptos" panose="020B0004020202020204" pitchFamily="34" charset="0"/>
              </a:rPr>
            </a:br>
            <a:r>
              <a:rPr lang="en-US" sz="2000" u="none" strike="noStrike" dirty="0">
                <a:effectLst/>
                <a:latin typeface="Aptos" panose="020B0004020202020204" pitchFamily="34" charset="0"/>
              </a:rPr>
              <a:t>Ayşe: Mavi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500 </a:t>
            </a:r>
            <a:r>
              <a:rPr lang="tr-TR" sz="2000" u="none" strike="noStrike" dirty="0">
                <a:effectLst/>
                <a:latin typeface="Aptos" panose="020B0004020202020204" pitchFamily="34" charset="0"/>
              </a:rPr>
              <a:t>l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ira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,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kırmızı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800 </a:t>
            </a:r>
            <a:r>
              <a:rPr lang="tr-TR" sz="2000" u="none" strike="noStrike" dirty="0">
                <a:effectLst/>
                <a:latin typeface="Aptos" panose="020B0004020202020204" pitchFamily="34" charset="0"/>
              </a:rPr>
              <a:t>l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ira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. Mavi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olan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daha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ucuz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.</a:t>
            </a:r>
            <a:br>
              <a:rPr lang="en-US" sz="2000" u="none" strike="noStrike" dirty="0">
                <a:effectLst/>
                <a:latin typeface="Aptos" panose="020B0004020202020204" pitchFamily="34" charset="0"/>
              </a:rPr>
            </a:br>
            <a:r>
              <a:rPr lang="en-US" sz="2000" u="none" strike="noStrike" dirty="0">
                <a:effectLst/>
                <a:latin typeface="Aptos" panose="020B0004020202020204" pitchFamily="34" charset="0"/>
              </a:rPr>
              <a:t>Fatma: O zaman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mavi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elbiseyi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dene. Bence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mağazadaki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en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güzel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</a:t>
            </a:r>
            <a:r>
              <a:rPr lang="en-US" sz="2000" u="none" strike="noStrike" dirty="0" err="1">
                <a:effectLst/>
                <a:latin typeface="Aptos" panose="020B0004020202020204" pitchFamily="34" charset="0"/>
              </a:rPr>
              <a:t>elbise</a:t>
            </a:r>
            <a:r>
              <a:rPr lang="en-US" sz="2000" u="none" strike="noStrike" dirty="0">
                <a:effectLst/>
                <a:latin typeface="Aptos" panose="020B0004020202020204" pitchFamily="34" charset="0"/>
              </a:rPr>
              <a:t> o!</a:t>
            </a:r>
          </a:p>
        </p:txBody>
      </p:sp>
      <p:pic>
        <p:nvPicPr>
          <p:cNvPr id="5122" name="Picture 2" descr="Girls shopping together vector illustration. Cartoon happy ...">
            <a:extLst>
              <a:ext uri="{FF2B5EF4-FFF2-40B4-BE49-F238E27FC236}">
                <a16:creationId xmlns:a16="http://schemas.microsoft.com/office/drawing/2014/main" id="{5E5034F1-23BB-AB76-B6A0-EFFCE8DE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88432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51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0BECD-74D1-EE75-A1AD-EEB6E5CDA286}"/>
              </a:ext>
            </a:extLst>
          </p:cNvPr>
          <p:cNvSpPr txBox="1"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dirty="0" err="1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Gaziantep’in</a:t>
            </a:r>
            <a:r>
              <a:rPr lang="en-US" b="1" dirty="0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en</a:t>
            </a:r>
            <a:r>
              <a:rPr lang="en-US" b="1" dirty="0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gürültülü</a:t>
            </a:r>
            <a:r>
              <a:rPr lang="en-US" b="1" dirty="0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effectLst/>
                <a:latin typeface="Merriweather" panose="020F0502020204030204" pitchFamily="2" charset="0"/>
              </a:rPr>
              <a:t>mahallesi</a:t>
            </a:r>
            <a:endParaRPr lang="en-US" b="1" dirty="0">
              <a:solidFill>
                <a:srgbClr val="222222"/>
              </a:solidFill>
              <a:effectLst/>
              <a:latin typeface="Merriweather" panose="020F0502020204030204" pitchFamily="2" charset="0"/>
            </a:endParaRPr>
          </a:p>
          <a:p>
            <a:pPr>
              <a:buNone/>
            </a:pPr>
            <a:br>
              <a:rPr lang="en-US" dirty="0"/>
            </a:b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0F7259-6CFF-BCDA-7D9B-84530C107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5638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EE85008-42F6-D7D5-1CF2-BA07C05F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3417"/>
            <a:ext cx="4992043" cy="2804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7B8638-65C3-C405-A84E-8B84E86ED7F6}"/>
              </a:ext>
            </a:extLst>
          </p:cNvPr>
          <p:cNvSpPr txBox="1"/>
          <p:nvPr/>
        </p:nvSpPr>
        <p:spPr>
          <a:xfrm>
            <a:off x="5172844" y="3890665"/>
            <a:ext cx="33703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Gaziantep’te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gürültü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yoğunluk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rahatsızlık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açısından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öne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çıkan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mahalleler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ise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Karşıyaka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Düztepe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İnönü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Karşıyaka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Hacıbaba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Türktepe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olarak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sıralandı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Karşıyaka’nın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doğusu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Düztepe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Ünaldı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gibi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bölgelerde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hem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pandemide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vaka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hem de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yoğun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nüfus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kalabalık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nedeniyle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dikkat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çekmişti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Bu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tür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sıkışık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plansız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yapılaşmış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bölgelerde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genellikle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gürültü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seviyesi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yükseldi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Bu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mahallelerde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yüksek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nüfus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yoğunluğu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düzensiz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yapılaşma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sosyal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sorunlar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nedeniyle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gürültünün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sık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yaşanan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bir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rahatsızlık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kaynağı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olduğu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0" i="0" dirty="0" err="1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söylenebilir</a:t>
            </a:r>
            <a:r>
              <a:rPr lang="en-US" sz="12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64519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C4277-9715-D1A8-B081-C4229AA1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E34234-B402-B8B9-46D1-A6310B56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288"/>
          <a:stretch>
            <a:fillRect/>
          </a:stretch>
        </p:blipFill>
        <p:spPr>
          <a:xfrm>
            <a:off x="251520" y="241697"/>
            <a:ext cx="7966144" cy="17281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407EB31-DA1D-164D-5C2B-FAE2D5EE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35960"/>
            <a:ext cx="3622127" cy="2035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E4950-468B-A828-D8F7-EFA57E7C8A27}"/>
              </a:ext>
            </a:extLst>
          </p:cNvPr>
          <p:cNvSpPr txBox="1"/>
          <p:nvPr/>
        </p:nvSpPr>
        <p:spPr>
          <a:xfrm>
            <a:off x="4248472" y="3412879"/>
            <a:ext cx="4788024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b="0" u="none" strike="noStrike" dirty="0" err="1">
                <a:effectLst/>
                <a:latin typeface="Google Sans"/>
              </a:rPr>
              <a:t>Gaziantep'te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çok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gürültülü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ve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kalabalık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bazı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mahalleler</a:t>
            </a:r>
            <a:r>
              <a:rPr lang="en-US" b="0" u="none" strike="noStrike" dirty="0">
                <a:effectLst/>
                <a:latin typeface="Google Sans"/>
              </a:rPr>
              <a:t> var. Bu </a:t>
            </a:r>
            <a:r>
              <a:rPr lang="en-US" b="0" u="none" strike="noStrike" dirty="0" err="1">
                <a:effectLst/>
                <a:latin typeface="Google Sans"/>
              </a:rPr>
              <a:t>mahalleler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Karşıyaka</a:t>
            </a:r>
            <a:r>
              <a:rPr lang="en-US" b="0" u="none" strike="noStrike" dirty="0">
                <a:effectLst/>
                <a:latin typeface="Google Sans"/>
              </a:rPr>
              <a:t>, </a:t>
            </a:r>
            <a:r>
              <a:rPr lang="en-US" b="0" u="none" strike="noStrike" dirty="0" err="1">
                <a:effectLst/>
                <a:latin typeface="Google Sans"/>
              </a:rPr>
              <a:t>Düztepe</a:t>
            </a:r>
            <a:r>
              <a:rPr lang="en-US" b="0" u="none" strike="noStrike" dirty="0">
                <a:effectLst/>
                <a:latin typeface="Google Sans"/>
              </a:rPr>
              <a:t>, </a:t>
            </a:r>
            <a:r>
              <a:rPr lang="en-US" b="0" u="none" strike="noStrike" dirty="0" err="1">
                <a:effectLst/>
                <a:latin typeface="Google Sans"/>
              </a:rPr>
              <a:t>İnönü</a:t>
            </a:r>
            <a:r>
              <a:rPr lang="en-US" b="0" u="none" strike="noStrike" dirty="0">
                <a:effectLst/>
                <a:latin typeface="Google Sans"/>
              </a:rPr>
              <a:t>, </a:t>
            </a:r>
            <a:r>
              <a:rPr lang="en-US" b="0" u="none" strike="noStrike" dirty="0" err="1">
                <a:effectLst/>
                <a:latin typeface="Google Sans"/>
              </a:rPr>
              <a:t>Hacıbaba</a:t>
            </a:r>
            <a:r>
              <a:rPr lang="en-US" b="0" u="none" strike="noStrike" dirty="0">
                <a:effectLst/>
                <a:latin typeface="Google Sans"/>
              </a:rPr>
              <a:t>, </a:t>
            </a:r>
            <a:r>
              <a:rPr lang="en-US" b="0" u="none" strike="noStrike" dirty="0" err="1">
                <a:effectLst/>
                <a:latin typeface="Google Sans"/>
              </a:rPr>
              <a:t>Türktepe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ve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Ünaldı'dır</a:t>
            </a:r>
            <a:r>
              <a:rPr lang="en-US" b="0" u="none" strike="noStrike" dirty="0">
                <a:effectLst/>
                <a:latin typeface="Google Sans"/>
              </a:rPr>
              <a:t>.</a:t>
            </a:r>
          </a:p>
          <a:p>
            <a:pPr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b="0" u="none" strike="noStrike" dirty="0">
                <a:effectLst/>
                <a:latin typeface="Google Sans"/>
              </a:rPr>
              <a:t>Bu </a:t>
            </a:r>
            <a:r>
              <a:rPr lang="en-US" b="0" u="none" strike="noStrike" dirty="0" err="1">
                <a:effectLst/>
                <a:latin typeface="Google Sans"/>
              </a:rPr>
              <a:t>yerlerde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çok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insan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yaşıyor</a:t>
            </a:r>
            <a:r>
              <a:rPr lang="en-US" b="0" u="none" strike="noStrike" dirty="0">
                <a:effectLst/>
                <a:latin typeface="Google Sans"/>
              </a:rPr>
              <a:t>. </a:t>
            </a:r>
            <a:r>
              <a:rPr lang="en-US" b="0" u="none" strike="noStrike" dirty="0" err="1">
                <a:effectLst/>
                <a:latin typeface="Google Sans"/>
              </a:rPr>
              <a:t>Evler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ve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sokaklar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plansız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yapılmıştır</a:t>
            </a:r>
            <a:r>
              <a:rPr lang="en-US" b="0" u="none" strike="noStrike" dirty="0">
                <a:effectLst/>
                <a:latin typeface="Google Sans"/>
              </a:rPr>
              <a:t>. Bu </a:t>
            </a:r>
            <a:r>
              <a:rPr lang="en-US" b="0" u="none" strike="noStrike" dirty="0" err="1">
                <a:effectLst/>
                <a:latin typeface="Google Sans"/>
              </a:rPr>
              <a:t>yüzden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buralarda</a:t>
            </a:r>
            <a:r>
              <a:rPr lang="en-US" b="0" u="none" strike="noStrike" dirty="0">
                <a:effectLst/>
                <a:latin typeface="Google Sans"/>
              </a:rPr>
              <a:t> her zaman </a:t>
            </a:r>
            <a:r>
              <a:rPr lang="en-US" b="0" u="none" strike="noStrike" dirty="0" err="1">
                <a:effectLst/>
                <a:latin typeface="Google Sans"/>
              </a:rPr>
              <a:t>çok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gürültü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oluyor</a:t>
            </a:r>
            <a:r>
              <a:rPr lang="en-US" b="0" u="none" strike="noStrike" dirty="0">
                <a:effectLst/>
                <a:latin typeface="Google Sans"/>
              </a:rPr>
              <a:t>. </a:t>
            </a:r>
            <a:r>
              <a:rPr lang="en-US" b="0" u="none" strike="noStrike" dirty="0" err="1">
                <a:effectLst/>
                <a:latin typeface="Google Sans"/>
              </a:rPr>
              <a:t>Pandemi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döneminde</a:t>
            </a:r>
            <a:r>
              <a:rPr lang="en-US" b="0" u="none" strike="noStrike" dirty="0">
                <a:effectLst/>
                <a:latin typeface="Google Sans"/>
              </a:rPr>
              <a:t> de </a:t>
            </a:r>
            <a:r>
              <a:rPr lang="en-US" b="0" u="none" strike="noStrike" dirty="0" err="1">
                <a:effectLst/>
                <a:latin typeface="Google Sans"/>
              </a:rPr>
              <a:t>bu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kalabalık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mahallelerde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çok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fazla</a:t>
            </a:r>
            <a:r>
              <a:rPr lang="en-US" b="0" u="none" strike="noStrike" dirty="0">
                <a:effectLst/>
                <a:latin typeface="Google Sans"/>
              </a:rPr>
              <a:t> hasta </a:t>
            </a:r>
            <a:r>
              <a:rPr lang="en-US" b="0" u="none" strike="noStrike" dirty="0" err="1">
                <a:effectLst/>
                <a:latin typeface="Google Sans"/>
              </a:rPr>
              <a:t>insan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vardı</a:t>
            </a:r>
            <a:r>
              <a:rPr lang="en-US" b="0" u="none" strike="noStrike" dirty="0">
                <a:effectLst/>
                <a:latin typeface="Google Sans"/>
              </a:rPr>
              <a:t>. Yüksek </a:t>
            </a:r>
            <a:r>
              <a:rPr lang="en-US" b="0" u="none" strike="noStrike" dirty="0" err="1">
                <a:effectLst/>
                <a:latin typeface="Google Sans"/>
              </a:rPr>
              <a:t>nüfus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ve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düzensiz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evler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yüzünden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gürültü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buradaki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insanlar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için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büyük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bir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sorundur</a:t>
            </a:r>
            <a:r>
              <a:rPr lang="en-US" b="0" u="none" strike="noStrike" dirty="0">
                <a:effectLst/>
                <a:latin typeface="Google Sans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EF6B9-75BF-2BDE-390A-807650AE208F}"/>
              </a:ext>
            </a:extLst>
          </p:cNvPr>
          <p:cNvSpPr txBox="1"/>
          <p:nvPr/>
        </p:nvSpPr>
        <p:spPr>
          <a:xfrm>
            <a:off x="251520" y="2318360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b="0" u="none" strike="noStrike" dirty="0" err="1">
                <a:effectLst/>
                <a:latin typeface="Google Sans"/>
              </a:rPr>
              <a:t>Gaziantep’te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insan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sayısı</a:t>
            </a:r>
            <a:r>
              <a:rPr lang="en-US" b="0" u="none" strike="noStrike" dirty="0">
                <a:effectLst/>
                <a:latin typeface="Google Sans"/>
              </a:rPr>
              <a:t> her </a:t>
            </a:r>
            <a:r>
              <a:rPr lang="en-US" b="0" u="none" strike="noStrike" dirty="0" err="1">
                <a:effectLst/>
                <a:latin typeface="Google Sans"/>
              </a:rPr>
              <a:t>gün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artıyor</a:t>
            </a:r>
            <a:r>
              <a:rPr lang="en-US" b="0" u="none" strike="noStrike" dirty="0">
                <a:effectLst/>
                <a:latin typeface="Google Sans"/>
              </a:rPr>
              <a:t>. Bu </a:t>
            </a:r>
            <a:r>
              <a:rPr lang="en-US" b="0" u="none" strike="noStrike" dirty="0" err="1">
                <a:effectLst/>
                <a:latin typeface="Google Sans"/>
              </a:rPr>
              <a:t>yüzden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artık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şehirde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çok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daha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fazla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gürültü</a:t>
            </a:r>
            <a:r>
              <a:rPr lang="en-US" b="0" u="none" strike="noStrike" dirty="0">
                <a:effectLst/>
                <a:latin typeface="Google Sans"/>
              </a:rPr>
              <a:t> var. </a:t>
            </a:r>
            <a:r>
              <a:rPr lang="en-US" b="0" u="none" strike="noStrike" dirty="0" err="1">
                <a:effectLst/>
                <a:latin typeface="Google Sans"/>
              </a:rPr>
              <a:t>Özellikle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bazı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mahalleler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diğer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yerlere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göre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çok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daha</a:t>
            </a:r>
            <a:r>
              <a:rPr lang="en-US" b="0" u="none" strike="noStrike" dirty="0">
                <a:effectLst/>
                <a:latin typeface="Google Sans"/>
              </a:rPr>
              <a:t> </a:t>
            </a:r>
            <a:r>
              <a:rPr lang="en-US" b="0" u="none" strike="noStrike" dirty="0" err="1">
                <a:effectLst/>
                <a:latin typeface="Google Sans"/>
              </a:rPr>
              <a:t>gürültülüdür</a:t>
            </a:r>
            <a:r>
              <a:rPr lang="en-US" b="0" u="none" strike="noStrike" dirty="0"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02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584</Words>
  <Application>Microsoft Office PowerPoint</Application>
  <PresentationFormat>Προβολή στην οθόνη (4:3)</PresentationFormat>
  <Paragraphs>47</Paragraphs>
  <Slides>20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Google Sans</vt:lpstr>
      <vt:lpstr>Merriweather</vt:lpstr>
      <vt:lpstr>Roboto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Ayşe: Canım, şu kırmızı ve mavi elbiseye bak. Hangisi daha__________? Fatma: Bence kırmızı elbise mavi elbiseden daha ________ve daha modern. Ayşe: Evet ama kırmızı elbise daha______. Mavi elbise daha _________görünüyor. Fatma: Haklısın. Peki fiyatları nasıl? Ayşe: Mavi elbise 500 lira, kırmızı elbise 800 lira. Mavi olan daha________. Fatma: O zaman mavi elbiseyi dene. Bence mağazadaki en ________elbise o!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Ελένη Χαραλάμπους</cp:lastModifiedBy>
  <cp:revision>456</cp:revision>
  <cp:lastPrinted>2018-10-09T14:44:47Z</cp:lastPrinted>
  <dcterms:created xsi:type="dcterms:W3CDTF">2018-09-28T12:04:20Z</dcterms:created>
  <dcterms:modified xsi:type="dcterms:W3CDTF">2026-05-29T14:04:04Z</dcterms:modified>
</cp:coreProperties>
</file>