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430" r:id="rId2"/>
    <p:sldId id="553" r:id="rId3"/>
    <p:sldId id="451" r:id="rId4"/>
    <p:sldId id="612" r:id="rId5"/>
    <p:sldId id="557" r:id="rId6"/>
    <p:sldId id="432" r:id="rId7"/>
    <p:sldId id="427" r:id="rId8"/>
    <p:sldId id="611" r:id="rId9"/>
    <p:sldId id="616" r:id="rId10"/>
    <p:sldId id="618" r:id="rId11"/>
    <p:sldId id="617" r:id="rId12"/>
    <p:sldId id="619" r:id="rId13"/>
    <p:sldId id="615" r:id="rId14"/>
    <p:sldId id="554" r:id="rId15"/>
    <p:sldId id="614" r:id="rId16"/>
    <p:sldId id="556" r:id="rId17"/>
    <p:sldId id="440" r:id="rId18"/>
    <p:sldId id="433" r:id="rId19"/>
    <p:sldId id="622" r:id="rId20"/>
    <p:sldId id="621" r:id="rId21"/>
    <p:sldId id="620" r:id="rId22"/>
    <p:sldId id="548" r:id="rId23"/>
    <p:sldId id="549" r:id="rId24"/>
  </p:sldIdLst>
  <p:sldSz cx="12192000" cy="6858000"/>
  <p:notesSz cx="7010400" cy="92964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 autoAdjust="0"/>
    <p:restoredTop sz="94660"/>
  </p:normalViewPr>
  <p:slideViewPr>
    <p:cSldViewPr snapToGrid="0">
      <p:cViewPr varScale="1">
        <p:scale>
          <a:sx n="59" d="100"/>
          <a:sy n="59" d="100"/>
        </p:scale>
        <p:origin x="9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2A32B8-9B16-4432-B8E1-FD3A79EF5D81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l-CY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l-CY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77F4B48-6750-40C4-8785-678CB7E3BB9C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746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F4B48-6750-40C4-8785-678CB7E3BB9C}" type="slidenum">
              <a:rPr lang="el-CY" smtClean="0"/>
              <a:t>1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1595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69D48AE-0A34-1AD0-DE75-4D3385EEFA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A5BF954-F970-B5DA-98CD-F418CBB947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BB177F-C41E-0222-533A-92B6118E2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9932C90-3650-0DEB-0CC4-DDAD5E72E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3A8799-995D-139D-2E7C-CF5792CAC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996853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59EDDE-DD79-8A23-912A-CA19649D0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E0F6EC0-3D48-EB89-0B61-9F63AE4D4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3917C78-D020-84AD-06AB-A1F87A720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C878C93-E90D-0E58-65C6-EE98EBAC1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0846B60-0DF2-2617-8F4E-5E4B7D45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88436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19CC27D-CBEC-267A-1837-FF7619FE4B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B27BF71-17CF-B325-E769-A24FA0A6D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EFA7DB7-54FB-7FE8-ADD4-252DA302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D73C582-ACAE-2E73-BFE5-E428B4E6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3F30325-4857-42F8-DEA4-065B48BA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72367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D5E37A-5CD5-29D4-2143-5D0F9FE9F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A89D895-9D28-0066-568C-167543F80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69210F7-1E15-C8D1-58E6-7B98FDB76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4BAD916-39ED-1481-75B9-085B2E2B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8931F5C-8F3E-BB4C-83D5-4AD249D1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94795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D62C524-FE82-30E0-0A9A-9ECCBE217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D084F15-CFE3-99E1-422D-19E5D6B21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8563F4E-A626-16F4-FED1-FF0E5A34C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D9D462-6F38-9A54-F4F8-5A167F1A7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A8568C06-0E94-BAAD-F1CC-A67A7067B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870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A3BF075-4D79-065D-E65F-8ED6DE17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9833033-0DE5-F221-FE65-1D69F4094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AFE518B-D38A-D2F9-1B2D-29DD98656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B647FE7-70B7-6649-559D-FAF1F652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ADF1353-792D-E066-6E3A-406FF874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B50C8C3-60E9-EDA2-0E14-393B25534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5503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0579EA-76FE-D11E-F12A-3BDCC1CBD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AE195C0-5E9F-C285-ED12-B9BDAF2FD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30ED59D7-ECD7-AAE7-4D12-3FBCABBBE2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51EFAB3-4CAB-D27A-89D9-FAF6B20B7E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2FEF899-289F-5315-7D5A-6CFF12FF08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A4B2EF73-FF83-0969-B4C5-1CCC3265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F50148B-852D-5421-912A-33486FF3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578447AD-86BE-D896-D8CA-008599CA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64971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1298ADE-CEDB-E948-A0C0-770C480F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3E37CF8-E9FD-D2B4-E224-07B47545B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617B3A2-4F58-2D12-D229-E08F87165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65684628-9B86-0FDB-CD1C-1EE2DAC8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20412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5216CB07-1719-C387-6BFC-DE508D47A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CF82915-809A-37A8-B586-C1482CF2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B54BEA6-B907-C6D8-A5D8-6E42D33E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1048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C8030C4-36FC-58EC-E4AB-6243B0C0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1676D63-9BCD-2771-2D78-C080FD5E6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2DD2B1B-A886-1C5B-A0EC-8542DF286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A66C72B-0B16-F511-E4FA-2257529F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E8C82C32-47DB-6747-F8AA-9EF9332D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800592E-09B5-CB2C-D6A9-DE4AFE0B2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939308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412277-8EDE-2FBA-8E56-59E34560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A3B39FE-3162-FB11-91D1-541743FC61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2E76131-0C5A-207F-6C79-A75127344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D913E78-42DC-A977-E341-822F508B7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2E936C0-67B0-BA5E-D927-ADF4347C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03D727F-36CD-FE55-6BEA-03FCBD4FE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0681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4BA06497-C93A-CEF5-4672-DF53D3C8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10BA97B-74F4-6B17-5260-6B8202A21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29B602D-991B-656E-1783-E4033B744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EC341A-B424-4232-856C-59CB96D37032}" type="datetimeFigureOut">
              <a:rPr lang="el-CY" smtClean="0"/>
              <a:t>06/03/2026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9D4C19B-0E89-A68B-4837-61603D532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3FB69BA-4FF7-1DB5-150A-D37FCD5D9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6DE6C5-04EF-4683-9462-4AE751B16FED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70219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21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4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46.jpeg"/><Relationship Id="rId5" Type="http://schemas.openxmlformats.org/officeDocument/2006/relationships/image" Target="../media/image30.jpeg"/><Relationship Id="rId10" Type="http://schemas.openxmlformats.org/officeDocument/2006/relationships/image" Target="../media/image21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παιδάκια">
            <a:extLst>
              <a:ext uri="{FF2B5EF4-FFF2-40B4-BE49-F238E27FC236}">
                <a16:creationId xmlns:a16="http://schemas.microsoft.com/office/drawing/2014/main" id="{E524272D-0686-44DA-A40E-A338D735E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424544"/>
            <a:ext cx="10951028" cy="47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5F328EC-A3B9-44D4-BA84-DDB647E94D6C}"/>
              </a:ext>
            </a:extLst>
          </p:cNvPr>
          <p:cNvSpPr/>
          <p:nvPr/>
        </p:nvSpPr>
        <p:spPr>
          <a:xfrm>
            <a:off x="4062249" y="2938299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>
                <a:solidFill>
                  <a:schemeClr val="tx1"/>
                </a:solidFill>
              </a:rPr>
              <a:t>Μαθαίνω Ελληνικά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6D01AD88-30B2-44B6-9D19-807548064687}"/>
              </a:ext>
            </a:extLst>
          </p:cNvPr>
          <p:cNvSpPr/>
          <p:nvPr/>
        </p:nvSpPr>
        <p:spPr>
          <a:xfrm>
            <a:off x="7813691" y="5561174"/>
            <a:ext cx="3823138" cy="6010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 err="1">
                <a:solidFill>
                  <a:schemeClr val="tx1"/>
                </a:solidFill>
              </a:rPr>
              <a:t>Δρ</a:t>
            </a:r>
            <a:r>
              <a:rPr lang="el-GR" sz="1350" dirty="0">
                <a:solidFill>
                  <a:schemeClr val="tx1"/>
                </a:solidFill>
              </a:rPr>
              <a:t> Ελένη Χαραλάμπους 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EAA8CB4C-AD7F-4887-8D58-0018E8FB2C9D}"/>
              </a:ext>
            </a:extLst>
          </p:cNvPr>
          <p:cNvSpPr/>
          <p:nvPr/>
        </p:nvSpPr>
        <p:spPr>
          <a:xfrm>
            <a:off x="766130" y="4920343"/>
            <a:ext cx="6901542" cy="16546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</a:rPr>
              <a:t>66.Θεματικός κύκλος 4  Ελεύθερος χρόνος και ψυχαγωγία _Έντυπα : κατάλογοι εστιατορίων/μενού _ προγράμματα θεάτρου_ τηλεοπτικά προγράμματα _ τιμοκατάλογοι _ αφίσες</a:t>
            </a:r>
          </a:p>
        </p:txBody>
      </p:sp>
    </p:spTree>
    <p:extLst>
      <p:ext uri="{BB962C8B-B14F-4D97-AF65-F5344CB8AC3E}">
        <p14:creationId xmlns:p14="http://schemas.microsoft.com/office/powerpoint/2010/main" val="4100365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842354-0B89-C208-898F-44BA12A4F29D}"/>
              </a:ext>
            </a:extLst>
          </p:cNvPr>
          <p:cNvSpPr txBox="1"/>
          <p:nvPr/>
        </p:nvSpPr>
        <p:spPr>
          <a:xfrm>
            <a:off x="435429" y="5246403"/>
            <a:ext cx="32983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/>
              <a:t>Στην υγειά μας! </a:t>
            </a:r>
          </a:p>
        </p:txBody>
      </p:sp>
      <p:pic>
        <p:nvPicPr>
          <p:cNvPr id="1028" name="Picture 4" descr="Vector εικονογράφηση αγαπώντας ζευγάρι στο εστιατόριο με σερβιτόρο,  πίνοντας κρασί σε ένα καφέ. Άνδρας και η γυναίκα έχουν μια ημερομηνία,  επίπεδη κινούμενα σχέδια στυλ. Διάνυσμα από ©Nataliia2910@gmail.com  187837618">
            <a:extLst>
              <a:ext uri="{FF2B5EF4-FFF2-40B4-BE49-F238E27FC236}">
                <a16:creationId xmlns:a16="http://schemas.microsoft.com/office/drawing/2014/main" id="{698809A2-BEC4-F1EE-0C12-D031FE803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05"/>
          <a:stretch>
            <a:fillRect/>
          </a:stretch>
        </p:blipFill>
        <p:spPr bwMode="auto">
          <a:xfrm>
            <a:off x="883444" y="1100951"/>
            <a:ext cx="2076450" cy="20043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CE74C-21C4-5C92-D17F-E4839A5EDCC0}"/>
              </a:ext>
            </a:extLst>
          </p:cNvPr>
          <p:cNvSpPr txBox="1"/>
          <p:nvPr/>
        </p:nvSpPr>
        <p:spPr>
          <a:xfrm>
            <a:off x="3500778" y="5373170"/>
            <a:ext cx="50353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/>
              <a:t>Μας φέρνετε, σας παρακαλώ, το μενού;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6F0F7D-C924-06E0-1E2B-CBEB21AF285D}"/>
              </a:ext>
            </a:extLst>
          </p:cNvPr>
          <p:cNvSpPr txBox="1"/>
          <p:nvPr/>
        </p:nvSpPr>
        <p:spPr>
          <a:xfrm>
            <a:off x="8696325" y="5680946"/>
            <a:ext cx="3626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/>
              <a:t>Καλή όρεξη!</a:t>
            </a:r>
          </a:p>
        </p:txBody>
      </p:sp>
      <p:pic>
        <p:nvPicPr>
          <p:cNvPr id="1032" name="Picture 8" descr="Στην Υγεία των Φιλών διανυσματική απεικόνιση. εικονογραφία από βομβητών -  107027921">
            <a:extLst>
              <a:ext uri="{FF2B5EF4-FFF2-40B4-BE49-F238E27FC236}">
                <a16:creationId xmlns:a16="http://schemas.microsoft.com/office/drawing/2014/main" id="{392A8F4C-6090-2EEB-DC00-6CF9A58BC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228" y="1031555"/>
            <a:ext cx="21431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taurant service cartoon: Περισσότερες από 60 χιλιάδες εικονογραφήσεις  και σχέδια στοκ χωρίς δικαιώματα και με δυνατότητα χορήγησης άδειας χρήσης  | Shutterstock">
            <a:extLst>
              <a:ext uri="{FF2B5EF4-FFF2-40B4-BE49-F238E27FC236}">
                <a16:creationId xmlns:a16="http://schemas.microsoft.com/office/drawing/2014/main" id="{6AC6F886-435B-CC7E-57F2-45A202B2F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6"/>
          <a:stretch>
            <a:fillRect/>
          </a:stretch>
        </p:blipFill>
        <p:spPr bwMode="auto">
          <a:xfrm>
            <a:off x="7300912" y="1031555"/>
            <a:ext cx="2790825" cy="2143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219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B4D47E-3B85-3D3F-4DA8-A84FC0E2C2EB}"/>
              </a:ext>
            </a:extLst>
          </p:cNvPr>
          <p:cNvSpPr txBox="1"/>
          <p:nvPr/>
        </p:nvSpPr>
        <p:spPr>
          <a:xfrm>
            <a:off x="5410201" y="517497"/>
            <a:ext cx="6781799" cy="600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i="0" dirty="0">
                <a:solidFill>
                  <a:srgbClr val="0A0A0A"/>
                </a:solidFill>
                <a:effectLst/>
              </a:rPr>
              <a:t>Μπορώ να δοκιμάσω αυτό το γλυκό; 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Σας παρακαλούμε, μας φέρνετε τον λογαριασμό; </a:t>
            </a:r>
            <a:endParaRPr lang="el-GR" sz="2800" i="0" dirty="0">
              <a:solidFill>
                <a:srgbClr val="0A0A0A"/>
              </a:solidFill>
              <a:effectLst/>
            </a:endParaRPr>
          </a:p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i="0" dirty="0">
                <a:solidFill>
                  <a:srgbClr val="0A0A0A"/>
                </a:solidFill>
                <a:effectLst/>
              </a:rPr>
              <a:t>Θέλω να δω τον κατάλογο με τα κρασιά, παρακαλώ.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>
                <a:solidFill>
                  <a:srgbClr val="0A0A0A"/>
                </a:solidFill>
              </a:rPr>
              <a:t>Είμαστε έτοιμοι να παραγγείλουμε το φαγητό μας.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Μπορώ να έχω τον λογαριασμό, παρακαλώ;</a:t>
            </a:r>
            <a:endParaRPr lang="el-GR" sz="2800" dirty="0">
              <a:solidFill>
                <a:srgbClr val="0A0A0A"/>
              </a:solidFill>
            </a:endParaRP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Προτιμώ/Έχω όρεξη για ________.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Μπορούμε να έχουμε τον λογαριασμό; </a:t>
            </a:r>
          </a:p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endParaRPr lang="el-GR" sz="2400" i="0" dirty="0">
              <a:solidFill>
                <a:srgbClr val="0A0A0A"/>
              </a:solidFill>
              <a:effectLst/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6559E1CE-81E0-E2FE-A5C4-47AF1967421D}"/>
              </a:ext>
            </a:extLst>
          </p:cNvPr>
          <p:cNvSpPr/>
          <p:nvPr/>
        </p:nvSpPr>
        <p:spPr>
          <a:xfrm>
            <a:off x="489857" y="293914"/>
            <a:ext cx="3037114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Πες το αλλιώς!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CA1E3C-7EE2-96ED-7E2C-421CC2D98155}"/>
              </a:ext>
            </a:extLst>
          </p:cNvPr>
          <p:cNvSpPr txBox="1"/>
          <p:nvPr/>
        </p:nvSpPr>
        <p:spPr>
          <a:xfrm>
            <a:off x="283027" y="1305342"/>
            <a:ext cx="471351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Καλησπέρα σας. Είστε έτοιμοι να παραγγείλετε;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Καλησπέρα.(1) 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Ναι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Για ορεκτικό θέλω μία χωριάτικη σαλάτα και τζατζίκι.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Πολύ ωραία. Για κυρίως πιάτο;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(2)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Θα πάρω ένα παστίτσιο.</a:t>
            </a:r>
            <a:b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Θα θέλατε κάτι να πιείτε;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(3)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Μία μπίρα και ένα μπουκάλι νερό, παρακαλώ.</a:t>
            </a:r>
            <a:endParaRPr kumimoji="0" lang="el-GR" altLang="el-GR" sz="180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(Μετά το φαγητό)</a:t>
            </a:r>
            <a:endParaRPr kumimoji="0" lang="el-GR" altLang="el-GR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Σας άρεσε το φαγητό;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Ναι, ήταν πολύ νόστιμο!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Θέλετε  επιδόρπιο; Έχουμε γλυκό του κουταλιού </a:t>
            </a:r>
            <a:r>
              <a:rPr lang="el-GR" altLang="el-GR" sz="1800" dirty="0">
                <a:solidFill>
                  <a:srgbClr val="0A0A0A"/>
                </a:solidFill>
                <a:latin typeface="Google Sans"/>
              </a:rPr>
              <a:t>και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γιαούρτι με μέλι.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(4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) Θα πάρω το γιαούρτι με μέλι. (5) Τον λογαριασμό, παρακαλώ!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Αμέσως!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9055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A1542-EFF9-6C2C-B23E-BBCB6F56D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43CFB1-2F32-8F15-056B-65A01D84F44F}"/>
              </a:ext>
            </a:extLst>
          </p:cNvPr>
          <p:cNvSpPr txBox="1"/>
          <p:nvPr/>
        </p:nvSpPr>
        <p:spPr>
          <a:xfrm>
            <a:off x="5410201" y="517497"/>
            <a:ext cx="6640285" cy="6009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i="0" dirty="0">
                <a:solidFill>
                  <a:srgbClr val="0A0A0A"/>
                </a:solidFill>
                <a:effectLst/>
              </a:rPr>
              <a:t>Μπορώ να δοκιμάσω αυτό το γλυκό; 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Σας παρακαλούμε, μας φέρνετε τον λογαριασμό; </a:t>
            </a:r>
            <a:endParaRPr lang="el-GR" sz="2800" i="0" dirty="0">
              <a:solidFill>
                <a:srgbClr val="0A0A0A"/>
              </a:solidFill>
              <a:effectLst/>
            </a:endParaRPr>
          </a:p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i="0" dirty="0">
                <a:solidFill>
                  <a:srgbClr val="0A0A0A"/>
                </a:solidFill>
                <a:effectLst/>
              </a:rPr>
              <a:t>Θέλω να δω τον κατάλογο με τα κρασιά, παρακαλώ.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>
                <a:solidFill>
                  <a:srgbClr val="0A0A0A"/>
                </a:solidFill>
              </a:rPr>
              <a:t>Είμαστε έτοιμοι να παραγγείλουμε το φαγητό μας.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Μπορώ να έχω τον λογαριασμό, παρακαλώ;</a:t>
            </a:r>
            <a:endParaRPr lang="el-GR" sz="2800" dirty="0">
              <a:solidFill>
                <a:srgbClr val="0A0A0A"/>
              </a:solidFill>
            </a:endParaRP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Προτιμώ/Έχω όρεξη για _______.</a:t>
            </a:r>
          </a:p>
          <a:p>
            <a:pPr marL="285750" indent="-28575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el-GR" sz="2800" dirty="0"/>
              <a:t>Μπορούμε να έχουμε τον λογαριασμό; </a:t>
            </a:r>
          </a:p>
          <a:p>
            <a:pPr marL="285750" indent="-285750" algn="l">
              <a:spcAft>
                <a:spcPts val="900"/>
              </a:spcAft>
              <a:buFont typeface="Wingdings" panose="05000000000000000000" pitchFamily="2" charset="2"/>
              <a:buChar char="q"/>
            </a:pPr>
            <a:endParaRPr lang="el-GR" sz="2400" i="0" dirty="0">
              <a:solidFill>
                <a:srgbClr val="0A0A0A"/>
              </a:solidFill>
              <a:effectLst/>
            </a:endParaRP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89E26B30-F2A2-53C2-FCA2-D0B7895C442A}"/>
              </a:ext>
            </a:extLst>
          </p:cNvPr>
          <p:cNvSpPr/>
          <p:nvPr/>
        </p:nvSpPr>
        <p:spPr>
          <a:xfrm>
            <a:off x="489857" y="293914"/>
            <a:ext cx="3037114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/>
              <a:t>Πες το αλλιώς!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18D23B-A24C-FC28-4F5E-8CAF41431EA3}"/>
              </a:ext>
            </a:extLst>
          </p:cNvPr>
          <p:cNvSpPr txBox="1"/>
          <p:nvPr/>
        </p:nvSpPr>
        <p:spPr>
          <a:xfrm>
            <a:off x="283027" y="1305342"/>
            <a:ext cx="471351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Καλησπέρα σας. Είστε έτοιμοι να παραγγείλετε;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Καλησπέρα.(1) 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Ναι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. Για ορεκτικό θέλω μία χωριάτικη σαλάτα και τζατζίκι.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Πολύ ωραία. Για κυρίως πιάτο;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(2)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Θα πάρω ένα παστίτσιο.</a:t>
            </a:r>
            <a:b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Θα θέλατε κάτι να πιείτε;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(3)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Μία μπίρα και ένα μπουκάλι νερό, παρακαλώ.</a:t>
            </a:r>
            <a:endParaRPr kumimoji="0" lang="el-GR" altLang="el-GR" sz="180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(Μετά το φαγητό)</a:t>
            </a:r>
            <a:endParaRPr kumimoji="0" lang="el-GR" altLang="el-GR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Σας άρεσε το φαγητό;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Ναι, ήταν πολύ νόστιμο!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Θέλετε  επιδόρπιο; Έχουμε γλυκό του κουταλιού </a:t>
            </a:r>
            <a:r>
              <a:rPr lang="el-GR" altLang="el-GR" sz="1800" dirty="0">
                <a:solidFill>
                  <a:srgbClr val="0A0A0A"/>
                </a:solidFill>
                <a:latin typeface="Google Sans"/>
              </a:rPr>
              <a:t>και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γιαούρτι με μέλι.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</a:t>
            </a:r>
            <a:r>
              <a:rPr kumimoji="0" lang="el-GR" altLang="el-GR" sz="1800" i="0" u="sng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(4) Θα πάρω το γιαούρτι με μέλι. (5) Τον λογαριασμό, παρακαλώ!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Αμέσως!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8AA12BA6-611F-E607-4E68-F3A30B5F1513}"/>
              </a:ext>
            </a:extLst>
          </p:cNvPr>
          <p:cNvSpPr/>
          <p:nvPr/>
        </p:nvSpPr>
        <p:spPr>
          <a:xfrm>
            <a:off x="5312229" y="380761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4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EDC95EFF-F1F3-2C2A-FD06-9BA7AD92DE2F}"/>
              </a:ext>
            </a:extLst>
          </p:cNvPr>
          <p:cNvSpPr/>
          <p:nvPr/>
        </p:nvSpPr>
        <p:spPr>
          <a:xfrm>
            <a:off x="5312229" y="1951477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3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7264E357-704D-6429-E05C-C1B50A953565}"/>
              </a:ext>
            </a:extLst>
          </p:cNvPr>
          <p:cNvSpPr/>
          <p:nvPr/>
        </p:nvSpPr>
        <p:spPr>
          <a:xfrm>
            <a:off x="5312229" y="2929705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1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F74E3316-A5D2-2065-7242-3C007FE1E170}"/>
              </a:ext>
            </a:extLst>
          </p:cNvPr>
          <p:cNvSpPr/>
          <p:nvPr/>
        </p:nvSpPr>
        <p:spPr>
          <a:xfrm>
            <a:off x="5312229" y="3898746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B7E2C3F7-BF7E-05FA-8D9C-D1C2072EAACB}"/>
              </a:ext>
            </a:extLst>
          </p:cNvPr>
          <p:cNvSpPr/>
          <p:nvPr/>
        </p:nvSpPr>
        <p:spPr>
          <a:xfrm>
            <a:off x="5312229" y="4756189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2</a:t>
            </a: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0AB5049D-2747-D949-543D-E8B5046BF83A}"/>
              </a:ext>
            </a:extLst>
          </p:cNvPr>
          <p:cNvSpPr/>
          <p:nvPr/>
        </p:nvSpPr>
        <p:spPr>
          <a:xfrm>
            <a:off x="5344886" y="5519057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</a:p>
        </p:txBody>
      </p:sp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BEBBC9DC-2DB6-CF3B-60C5-2D66684AFBFD}"/>
              </a:ext>
            </a:extLst>
          </p:cNvPr>
          <p:cNvSpPr/>
          <p:nvPr/>
        </p:nvSpPr>
        <p:spPr>
          <a:xfrm>
            <a:off x="5312229" y="1188609"/>
            <a:ext cx="511628" cy="609600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112565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381CC-190A-3B58-1B5E-3B73AFA20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B6BC4B4C-AAEB-0B81-2657-A4427E8360FC}"/>
              </a:ext>
            </a:extLst>
          </p:cNvPr>
          <p:cNvSpPr/>
          <p:nvPr/>
        </p:nvSpPr>
        <p:spPr>
          <a:xfrm>
            <a:off x="0" y="500743"/>
            <a:ext cx="7097486" cy="13389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Παραγωγή  προφορικού λόγου 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77C6F45F-77A1-DFB9-60FE-1D145B15C866}"/>
              </a:ext>
            </a:extLst>
          </p:cNvPr>
          <p:cNvSpPr/>
          <p:nvPr/>
        </p:nvSpPr>
        <p:spPr>
          <a:xfrm>
            <a:off x="636303" y="5867399"/>
            <a:ext cx="3228126" cy="6640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Παιχνίδι ρόλων</a:t>
            </a:r>
          </a:p>
        </p:txBody>
      </p:sp>
      <p:pic>
        <p:nvPicPr>
          <p:cNvPr id="1026" name="Picture 2" descr="Download Ai Generated, Man, Waiter. Royalty-Free Stock Illustration Image -  Pixabay">
            <a:extLst>
              <a:ext uri="{FF2B5EF4-FFF2-40B4-BE49-F238E27FC236}">
                <a16:creationId xmlns:a16="http://schemas.microsoft.com/office/drawing/2014/main" id="{11C32969-E379-9E6B-238E-8B523BAC5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95" y="333715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50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C43E1F-95D6-DC88-85F9-9119AA9CE8A0}"/>
              </a:ext>
            </a:extLst>
          </p:cNvPr>
          <p:cNvSpPr txBox="1"/>
          <p:nvPr/>
        </p:nvSpPr>
        <p:spPr>
          <a:xfrm>
            <a:off x="566057" y="214261"/>
            <a:ext cx="4212772" cy="581697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600" b="1" dirty="0"/>
              <a:t>Μενού :</a:t>
            </a:r>
          </a:p>
          <a:p>
            <a:endParaRPr lang="el-GR" sz="1600" b="1" dirty="0"/>
          </a:p>
          <a:p>
            <a:r>
              <a:rPr lang="el-GR" sz="1600" dirty="0"/>
              <a:t>Ορεκτικά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σαλάτα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γιαούρτι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ψωμί</a:t>
            </a:r>
          </a:p>
          <a:p>
            <a:endParaRPr lang="el-GR" sz="1600" dirty="0"/>
          </a:p>
          <a:p>
            <a:r>
              <a:rPr lang="el-GR" sz="1600" dirty="0"/>
              <a:t>Κυρίως πιάτα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μεζέδες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φαγητά σχάρας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ψητά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μαγειρευτά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φαγητά  φούρνου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μπριζόλα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σούβλα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σουβλάκια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γεμιστά  (χοιρινό/βοδινό κιμά)</a:t>
            </a:r>
          </a:p>
          <a:p>
            <a:endParaRPr lang="el-GR" sz="1600" dirty="0"/>
          </a:p>
          <a:p>
            <a:r>
              <a:rPr lang="el-GR" sz="1600" dirty="0"/>
              <a:t>Επιδόρπια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γλυκό του κουταλιού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πάστες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600" dirty="0"/>
              <a:t>παραδοσιακά γλυκά (γαλακτομπούρεκο, μπακλαβάς)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F23373-FB22-B461-DD7C-550A6A128A96}"/>
              </a:ext>
            </a:extLst>
          </p:cNvPr>
          <p:cNvSpPr txBox="1"/>
          <p:nvPr/>
        </p:nvSpPr>
        <p:spPr>
          <a:xfrm>
            <a:off x="4941098" y="214261"/>
            <a:ext cx="2296886" cy="258532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1800" dirty="0"/>
              <a:t>Ποτά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κρασί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αναψυκτικά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μπίρα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sz="1800" dirty="0"/>
              <a:t>αλκοολούχα ποτά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νερό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χυμός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πορτοκαλάδα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l-GR" dirty="0"/>
              <a:t>λεμονάδα</a:t>
            </a:r>
          </a:p>
        </p:txBody>
      </p:sp>
      <p:pic>
        <p:nvPicPr>
          <p:cNvPr id="1028" name="Picture 4" descr="Cartoon grill - 89 χιλιάδες εικόνες, εικονογραφήσεις και ...">
            <a:extLst>
              <a:ext uri="{FF2B5EF4-FFF2-40B4-BE49-F238E27FC236}">
                <a16:creationId xmlns:a16="http://schemas.microsoft.com/office/drawing/2014/main" id="{3ABEEE8F-82B8-F284-05C9-E7BDCE387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9446" y="355645"/>
            <a:ext cx="16954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ηλεκτρική πλάκα γκριλ Στοκ Εικονογραφήσεις, Vectors, &amp; Clipart – (371 Στοκ  Εικονογραφήσεις)">
            <a:extLst>
              <a:ext uri="{FF2B5EF4-FFF2-40B4-BE49-F238E27FC236}">
                <a16:creationId xmlns:a16="http://schemas.microsoft.com/office/drawing/2014/main" id="{E6EA3777-1259-2C37-6981-FF359A2AF4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5"/>
          <a:stretch>
            <a:fillRect/>
          </a:stretch>
        </p:blipFill>
        <p:spPr bwMode="auto">
          <a:xfrm>
            <a:off x="10369324" y="2357437"/>
            <a:ext cx="1256619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κατσαρόλα - ΤΟ ΒΗΜΑ">
            <a:extLst>
              <a:ext uri="{FF2B5EF4-FFF2-40B4-BE49-F238E27FC236}">
                <a16:creationId xmlns:a16="http://schemas.microsoft.com/office/drawing/2014/main" id="{DC7DBE6C-227B-1AAF-FD1F-5308E34C0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075" y="4630601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Ψάχνεις το απόλυτο στέκι για μεζεδάκια; Το βρήκες! #cartoon #trend #joinus  #mezedofwlia #wereopen #agiostheodoros #larnaca #cyprus">
            <a:extLst>
              <a:ext uri="{FF2B5EF4-FFF2-40B4-BE49-F238E27FC236}">
                <a16:creationId xmlns:a16="http://schemas.microsoft.com/office/drawing/2014/main" id="{F0E640FC-76E9-CC7D-16F5-D20D5A416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99" y="485777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kka Επαγγελματική Γκριλιέρα TCG811E | Simos Violaris">
            <a:extLst>
              <a:ext uri="{FF2B5EF4-FFF2-40B4-BE49-F238E27FC236}">
                <a16:creationId xmlns:a16="http://schemas.microsoft.com/office/drawing/2014/main" id="{36BEEAC7-029D-3BED-FABE-CFCA1CFD7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950" y="14065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emista Vectors - Download Free High-Quality Vectors from Freepik | Freepik">
            <a:extLst>
              <a:ext uri="{FF2B5EF4-FFF2-40B4-BE49-F238E27FC236}">
                <a16:creationId xmlns:a16="http://schemas.microsoft.com/office/drawing/2014/main" id="{D5EB0CFF-869A-3681-4B15-75C40A07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263" y="242245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Μπακλαβάς: Περισσότερες από 5,9 χιλιάδες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25B090A7-ADD8-D75E-589A-CD9F98E5E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5"/>
          <a:stretch>
            <a:fillRect/>
          </a:stretch>
        </p:blipFill>
        <p:spPr bwMode="auto">
          <a:xfrm>
            <a:off x="5018314" y="4842747"/>
            <a:ext cx="1750900" cy="163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Σκίτσα με σοκολάτα, αρτοσκευάσματα και επιδόρπια Διάνυσμα από  ©VectorTradition 112369970">
            <a:extLst>
              <a:ext uri="{FF2B5EF4-FFF2-40B4-BE49-F238E27FC236}">
                <a16:creationId xmlns:a16="http://schemas.microsoft.com/office/drawing/2014/main" id="{C7E95996-0428-576C-63BC-EE5E8DC1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098" y="2977790"/>
            <a:ext cx="1117826" cy="15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Γλυκά Κουταλιού - Αυτοδιαχειριζόμενος Φορέας Αγορών Παραγωγών Βιολογικών  Προϊόντων Περιφερειακής Ενότητας Θεσσαλονίκης">
            <a:extLst>
              <a:ext uri="{FF2B5EF4-FFF2-40B4-BE49-F238E27FC236}">
                <a16:creationId xmlns:a16="http://schemas.microsoft.com/office/drawing/2014/main" id="{4FF872A0-80E8-5FFF-BF91-05A54139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834" y="3085390"/>
            <a:ext cx="1430791" cy="143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178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F8678-D783-6AEF-19F0-9A03A91A6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32CFD191-1862-07AA-B408-0445DC186599}"/>
              </a:ext>
            </a:extLst>
          </p:cNvPr>
          <p:cNvSpPr/>
          <p:nvPr/>
        </p:nvSpPr>
        <p:spPr>
          <a:xfrm>
            <a:off x="0" y="500743"/>
            <a:ext cx="7097486" cy="13389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Παραγωγή γραπτού λόγου 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551F509-954F-E4BB-9046-243B75C2A870}"/>
              </a:ext>
            </a:extLst>
          </p:cNvPr>
          <p:cNvSpPr/>
          <p:nvPr/>
        </p:nvSpPr>
        <p:spPr>
          <a:xfrm>
            <a:off x="321128" y="5780314"/>
            <a:ext cx="2264228" cy="6640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Γράψε!</a:t>
            </a:r>
          </a:p>
        </p:txBody>
      </p:sp>
      <p:pic>
        <p:nvPicPr>
          <p:cNvPr id="7170" name="Picture 2" descr="Μαθητής που γράφει την εργασία στο: Vector στοκ (χωρίς ...">
            <a:extLst>
              <a:ext uri="{FF2B5EF4-FFF2-40B4-BE49-F238E27FC236}">
                <a16:creationId xmlns:a16="http://schemas.microsoft.com/office/drawing/2014/main" id="{8351C262-3AB8-B643-BD73-2368AAC56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6"/>
          <a:stretch>
            <a:fillRect/>
          </a:stretch>
        </p:blipFill>
        <p:spPr bwMode="auto">
          <a:xfrm>
            <a:off x="321128" y="2748643"/>
            <a:ext cx="2476500" cy="237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944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D40B94-4462-B921-6B45-D337D32D4A30}"/>
              </a:ext>
            </a:extLst>
          </p:cNvPr>
          <p:cNvSpPr txBox="1"/>
          <p:nvPr/>
        </p:nvSpPr>
        <p:spPr>
          <a:xfrm>
            <a:off x="1110343" y="819835"/>
            <a:ext cx="102108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400" dirty="0">
                <a:solidFill>
                  <a:schemeClr val="tx1"/>
                </a:solidFill>
              </a:rPr>
              <a:t>Σχολική εκδήλωση γαστρονομίας με φαγητά από διαφορετικές χώρες</a:t>
            </a:r>
            <a:endParaRPr lang="el-GR" sz="4400" dirty="0"/>
          </a:p>
        </p:txBody>
      </p:sp>
      <p:pic>
        <p:nvPicPr>
          <p:cNvPr id="3074" name="Picture 2" descr="Παραδοσιακά πρωινά σε όλο τον κόσμο Διανυσματική απεικόνιση - εικονογραφία  από καπουτσίνο, τρόφιμα: 66825655">
            <a:extLst>
              <a:ext uri="{FF2B5EF4-FFF2-40B4-BE49-F238E27FC236}">
                <a16:creationId xmlns:a16="http://schemas.microsoft.com/office/drawing/2014/main" id="{A9D1E5E3-ED76-DCFC-772F-3DA0A581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744" y="3882234"/>
            <a:ext cx="2460170" cy="246017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ικόνα 1">
            <a:extLst>
              <a:ext uri="{FF2B5EF4-FFF2-40B4-BE49-F238E27FC236}">
                <a16:creationId xmlns:a16="http://schemas.microsoft.com/office/drawing/2014/main" id="{CE62C815-BEDF-ABB3-B7BB-769EF2EA8C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259"/>
          <a:stretch>
            <a:fillRect/>
          </a:stretch>
        </p:blipFill>
        <p:spPr>
          <a:xfrm>
            <a:off x="348343" y="4591616"/>
            <a:ext cx="4572000" cy="1849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002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E83F3-5C69-EBF6-480E-924D4B03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8585819-3445-38AD-62A2-75A6D19D5FAB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5715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l-GR" dirty="0" err="1"/>
              <a:t>Αυτοαξιολόγηση</a:t>
            </a:r>
            <a:r>
              <a:rPr lang="el-GR" dirty="0"/>
              <a:t> στο σπίτι </a:t>
            </a:r>
            <a:endParaRPr lang="el-CY" dirty="0"/>
          </a:p>
        </p:txBody>
      </p:sp>
      <p:pic>
        <p:nvPicPr>
          <p:cNvPr id="2050" name="Picture 2" descr="Αυτοαξιολόγηση: Χρειάζονται ψύχραιμες και συνετές αντιδράσεις | Alfavita">
            <a:extLst>
              <a:ext uri="{FF2B5EF4-FFF2-40B4-BE49-F238E27FC236}">
                <a16:creationId xmlns:a16="http://schemas.microsoft.com/office/drawing/2014/main" id="{22E16BBA-3FCD-3FB1-48C0-819BA4B98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27995"/>
            <a:ext cx="10515600" cy="463122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929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3090" y="472716"/>
            <a:ext cx="6945925" cy="5969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>
                <a:solidFill>
                  <a:schemeClr val="tx1"/>
                </a:solidFill>
              </a:rPr>
              <a:t>1.Πότε;</a:t>
            </a:r>
          </a:p>
          <a:p>
            <a:r>
              <a:rPr lang="el-GR" sz="2800" dirty="0">
                <a:solidFill>
                  <a:schemeClr val="tx1"/>
                </a:solidFill>
              </a:rPr>
              <a:t>2.Πού;</a:t>
            </a:r>
          </a:p>
          <a:p>
            <a:r>
              <a:rPr lang="el-GR" sz="2800" dirty="0">
                <a:solidFill>
                  <a:schemeClr val="tx1"/>
                </a:solidFill>
              </a:rPr>
              <a:t>3.</a:t>
            </a:r>
            <a:r>
              <a:rPr lang="el-GR" sz="2800">
                <a:solidFill>
                  <a:schemeClr val="tx1"/>
                </a:solidFill>
              </a:rPr>
              <a:t>Τι ώρα;</a:t>
            </a:r>
            <a:endParaRPr lang="el-GR" sz="2800" dirty="0">
              <a:solidFill>
                <a:schemeClr val="tx1"/>
              </a:solidFill>
            </a:endParaRPr>
          </a:p>
          <a:p>
            <a:r>
              <a:rPr lang="el-GR" sz="2800" dirty="0">
                <a:solidFill>
                  <a:schemeClr val="tx1"/>
                </a:solidFill>
              </a:rPr>
              <a:t>4.Ποια  μέρα; </a:t>
            </a:r>
          </a:p>
          <a:p>
            <a:r>
              <a:rPr lang="el-GR" sz="2800" dirty="0">
                <a:solidFill>
                  <a:schemeClr val="tx1"/>
                </a:solidFill>
              </a:rPr>
              <a:t>5.Ποια ημερομηνία;</a:t>
            </a:r>
          </a:p>
          <a:p>
            <a:r>
              <a:rPr lang="el-GR" sz="2800" dirty="0">
                <a:solidFill>
                  <a:schemeClr val="tx1"/>
                </a:solidFill>
              </a:rPr>
              <a:t>6.Ποια;</a:t>
            </a:r>
          </a:p>
          <a:p>
            <a:r>
              <a:rPr lang="el-GR" sz="2800" dirty="0">
                <a:solidFill>
                  <a:schemeClr val="tx1"/>
                </a:solidFill>
              </a:rPr>
              <a:t>7.Ποιος;</a:t>
            </a:r>
          </a:p>
          <a:p>
            <a:r>
              <a:rPr lang="el-GR" sz="2800" dirty="0">
                <a:solidFill>
                  <a:schemeClr val="tx1"/>
                </a:solidFill>
              </a:rPr>
              <a:t>8.Τι κάνει η κυρία  Χαρούλα; </a:t>
            </a:r>
          </a:p>
          <a:p>
            <a:r>
              <a:rPr lang="el-GR" sz="2800" dirty="0">
                <a:solidFill>
                  <a:schemeClr val="tx1"/>
                </a:solidFill>
              </a:rPr>
              <a:t>9.Τι κάνει η κυρία Θεανώ;</a:t>
            </a:r>
          </a:p>
          <a:p>
            <a:r>
              <a:rPr lang="el-GR" sz="2800" dirty="0">
                <a:solidFill>
                  <a:schemeClr val="tx1"/>
                </a:solidFill>
              </a:rPr>
              <a:t>10.Πόσο κάνει το εισιτήριο; 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429500" y="472716"/>
            <a:ext cx="4615961" cy="5969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sz="2800" dirty="0">
              <a:solidFill>
                <a:schemeClr val="tx1"/>
              </a:solidFill>
            </a:endParaRPr>
          </a:p>
          <a:p>
            <a:r>
              <a:rPr lang="el-GR" sz="2800" dirty="0">
                <a:solidFill>
                  <a:schemeClr val="tx1"/>
                </a:solidFill>
              </a:rPr>
              <a:t>Α. Αντρέας  Νεοφύτου</a:t>
            </a:r>
          </a:p>
          <a:p>
            <a:r>
              <a:rPr lang="el-GR" sz="2800" dirty="0">
                <a:solidFill>
                  <a:schemeClr val="tx1"/>
                </a:solidFill>
              </a:rPr>
              <a:t>Β. Τραγουδάει </a:t>
            </a:r>
          </a:p>
          <a:p>
            <a:r>
              <a:rPr lang="el-GR" sz="2800" dirty="0">
                <a:solidFill>
                  <a:schemeClr val="tx1"/>
                </a:solidFill>
              </a:rPr>
              <a:t>Γ. Παίζει πιάνο</a:t>
            </a:r>
          </a:p>
          <a:p>
            <a:r>
              <a:rPr lang="el-GR" sz="2800" dirty="0">
                <a:solidFill>
                  <a:schemeClr val="tx1"/>
                </a:solidFill>
              </a:rPr>
              <a:t>Δ. </a:t>
            </a:r>
            <a:r>
              <a:rPr lang="en-US" sz="2800" dirty="0">
                <a:solidFill>
                  <a:schemeClr val="tx1"/>
                </a:solidFill>
              </a:rPr>
              <a:t>€</a:t>
            </a:r>
            <a:r>
              <a:rPr lang="el-GR" sz="2800" dirty="0">
                <a:solidFill>
                  <a:schemeClr val="tx1"/>
                </a:solidFill>
              </a:rPr>
              <a:t>30</a:t>
            </a:r>
          </a:p>
          <a:p>
            <a:r>
              <a:rPr lang="el-GR" sz="2800" dirty="0">
                <a:solidFill>
                  <a:schemeClr val="tx1"/>
                </a:solidFill>
              </a:rPr>
              <a:t>Ε. Αύριο</a:t>
            </a:r>
          </a:p>
          <a:p>
            <a:r>
              <a:rPr lang="el-GR" sz="2800" dirty="0">
                <a:solidFill>
                  <a:schemeClr val="tx1"/>
                </a:solidFill>
              </a:rPr>
              <a:t>Ζ. 12/5/2025</a:t>
            </a:r>
          </a:p>
          <a:p>
            <a:r>
              <a:rPr lang="el-GR" sz="2800" dirty="0">
                <a:solidFill>
                  <a:schemeClr val="tx1"/>
                </a:solidFill>
              </a:rPr>
              <a:t>Η. Λευκωσία</a:t>
            </a:r>
          </a:p>
          <a:p>
            <a:r>
              <a:rPr lang="el-GR" sz="2800" dirty="0">
                <a:solidFill>
                  <a:schemeClr val="tx1"/>
                </a:solidFill>
              </a:rPr>
              <a:t>Θ. Δευτέρα</a:t>
            </a:r>
          </a:p>
          <a:p>
            <a:r>
              <a:rPr lang="el-GR" sz="2800" dirty="0">
                <a:solidFill>
                  <a:schemeClr val="tx1"/>
                </a:solidFill>
              </a:rPr>
              <a:t>Ι. Μαρίνα Ιωάννου</a:t>
            </a:r>
          </a:p>
          <a:p>
            <a:r>
              <a:rPr lang="el-GR" sz="2800" dirty="0">
                <a:solidFill>
                  <a:schemeClr val="tx1"/>
                </a:solidFill>
              </a:rPr>
              <a:t>Κ. 21:00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9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ild eating meal - 242 χιλιάδες εικόνες, εικονογραφήσεις και φωτογραφίες  στοκ χωρίς δικαιώματα | Shutterstock">
            <a:extLst>
              <a:ext uri="{FF2B5EF4-FFF2-40B4-BE49-F238E27FC236}">
                <a16:creationId xmlns:a16="http://schemas.microsoft.com/office/drawing/2014/main" id="{3ED0A560-94BA-843E-D9F1-A7F9D23A0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67" y="955222"/>
            <a:ext cx="4313466" cy="47834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Βέλος: Δεξιό 1">
            <a:extLst>
              <a:ext uri="{FF2B5EF4-FFF2-40B4-BE49-F238E27FC236}">
                <a16:creationId xmlns:a16="http://schemas.microsoft.com/office/drawing/2014/main" id="{4D8D31AA-2CA3-4F97-66BE-916D0B4656A0}"/>
              </a:ext>
            </a:extLst>
          </p:cNvPr>
          <p:cNvSpPr/>
          <p:nvPr/>
        </p:nvSpPr>
        <p:spPr>
          <a:xfrm>
            <a:off x="8501743" y="3047566"/>
            <a:ext cx="1458686" cy="59871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Βέλος: Κάτω 2">
            <a:extLst>
              <a:ext uri="{FF2B5EF4-FFF2-40B4-BE49-F238E27FC236}">
                <a16:creationId xmlns:a16="http://schemas.microsoft.com/office/drawing/2014/main" id="{54C1FD0A-0FAA-CA8E-2318-E1E8DBF91EF8}"/>
              </a:ext>
            </a:extLst>
          </p:cNvPr>
          <p:cNvSpPr/>
          <p:nvPr/>
        </p:nvSpPr>
        <p:spPr>
          <a:xfrm rot="5400000">
            <a:off x="2372405" y="2638917"/>
            <a:ext cx="1045028" cy="18396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2EDD91-934B-9854-601D-685714E04C3C}"/>
              </a:ext>
            </a:extLst>
          </p:cNvPr>
          <p:cNvSpPr txBox="1"/>
          <p:nvPr/>
        </p:nvSpPr>
        <p:spPr>
          <a:xfrm>
            <a:off x="217033" y="4348252"/>
            <a:ext cx="2677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ορεκτικά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221A3-C212-FF51-719B-849722D9DB58}"/>
              </a:ext>
            </a:extLst>
          </p:cNvPr>
          <p:cNvSpPr txBox="1"/>
          <p:nvPr/>
        </p:nvSpPr>
        <p:spPr>
          <a:xfrm>
            <a:off x="5127172" y="158533"/>
            <a:ext cx="57476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κυρίως  πιάτα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DB4712-AEE3-3CBC-3AFD-979B9BD8FCF4}"/>
              </a:ext>
            </a:extLst>
          </p:cNvPr>
          <p:cNvSpPr txBox="1"/>
          <p:nvPr/>
        </p:nvSpPr>
        <p:spPr>
          <a:xfrm>
            <a:off x="8621486" y="4254664"/>
            <a:ext cx="2950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επιδόρπια</a:t>
            </a:r>
          </a:p>
        </p:txBody>
      </p:sp>
    </p:spTree>
    <p:extLst>
      <p:ext uri="{BB962C8B-B14F-4D97-AF65-F5344CB8AC3E}">
        <p14:creationId xmlns:p14="http://schemas.microsoft.com/office/powerpoint/2010/main" val="307710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Ημερολόγιο - Δωρεάν εικόνες διανυσματικά clipart στο creazilla.com">
            <a:extLst>
              <a:ext uri="{FF2B5EF4-FFF2-40B4-BE49-F238E27FC236}">
                <a16:creationId xmlns:a16="http://schemas.microsoft.com/office/drawing/2014/main" id="{DD08E40E-8250-09EB-6F5A-D0121D202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5" y="122408"/>
            <a:ext cx="1624210" cy="147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7E930069-6EFE-DC67-6F68-6E209853F64C}"/>
              </a:ext>
            </a:extLst>
          </p:cNvPr>
          <p:cNvSpPr/>
          <p:nvPr/>
        </p:nvSpPr>
        <p:spPr>
          <a:xfrm>
            <a:off x="391886" y="509502"/>
            <a:ext cx="1133573" cy="701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350" dirty="0">
                <a:solidFill>
                  <a:schemeClr val="tx1"/>
                </a:solidFill>
              </a:rPr>
              <a:t>Ημερομηνία</a:t>
            </a:r>
            <a:endParaRPr lang="en-US" sz="1350" dirty="0">
              <a:solidFill>
                <a:schemeClr val="tx1"/>
              </a:solidFill>
            </a:endParaRPr>
          </a:p>
          <a:p>
            <a:pPr algn="ctr"/>
            <a:r>
              <a:rPr lang="el-GR" sz="1350" dirty="0">
                <a:solidFill>
                  <a:schemeClr val="tx1"/>
                </a:solidFill>
              </a:rPr>
              <a:t> </a:t>
            </a:r>
            <a:endParaRPr lang="el-CY" sz="135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3A8C9-46C0-C958-6162-B62F7EE68D88}"/>
              </a:ext>
            </a:extLst>
          </p:cNvPr>
          <p:cNvSpPr txBox="1"/>
          <p:nvPr/>
        </p:nvSpPr>
        <p:spPr>
          <a:xfrm rot="10800000" flipV="1">
            <a:off x="9971314" y="275538"/>
            <a:ext cx="1709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αφίσες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728082-AE07-9764-D931-ECB3AF580E2C}"/>
              </a:ext>
            </a:extLst>
          </p:cNvPr>
          <p:cNvSpPr txBox="1"/>
          <p:nvPr/>
        </p:nvSpPr>
        <p:spPr>
          <a:xfrm>
            <a:off x="317145" y="36688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κατάλογοι εστιατορίων/μενού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7C064E-4AC7-95D1-D7D2-F6B132AEE00D}"/>
              </a:ext>
            </a:extLst>
          </p:cNvPr>
          <p:cNvSpPr txBox="1"/>
          <p:nvPr/>
        </p:nvSpPr>
        <p:spPr>
          <a:xfrm>
            <a:off x="4667931" y="4253651"/>
            <a:ext cx="40317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προγράμματα θεάτρου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59DDBE-1E98-3206-9595-C12329B068FB}"/>
              </a:ext>
            </a:extLst>
          </p:cNvPr>
          <p:cNvSpPr txBox="1"/>
          <p:nvPr/>
        </p:nvSpPr>
        <p:spPr>
          <a:xfrm>
            <a:off x="4828425" y="300703"/>
            <a:ext cx="4914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τηλεοπτικά προγράμματα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25EA43-908E-92B7-9DC7-01ED8BBB9679}"/>
              </a:ext>
            </a:extLst>
          </p:cNvPr>
          <p:cNvSpPr txBox="1"/>
          <p:nvPr/>
        </p:nvSpPr>
        <p:spPr>
          <a:xfrm>
            <a:off x="2016096" y="300703"/>
            <a:ext cx="27214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τιμοκατάλογοι</a:t>
            </a:r>
          </a:p>
        </p:txBody>
      </p:sp>
      <p:pic>
        <p:nvPicPr>
          <p:cNvPr id="1026" name="Picture 2" descr="Restaurant Menu Cartoon Hand Drawn Image Stock Vector (Royalty Free)  697323787 | Shutterstock">
            <a:extLst>
              <a:ext uri="{FF2B5EF4-FFF2-40B4-BE49-F238E27FC236}">
                <a16:creationId xmlns:a16="http://schemas.microsoft.com/office/drawing/2014/main" id="{99EA8486-C0E8-E9D4-B1F7-690DA2A4E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4"/>
          <a:stretch>
            <a:fillRect/>
          </a:stretch>
        </p:blipFill>
        <p:spPr bwMode="auto">
          <a:xfrm>
            <a:off x="2403120" y="4220994"/>
            <a:ext cx="1924050" cy="2138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Κυλικείο - Τιμοκατάλογος 2024-25 | Σύλλογος Γονέων &amp; Κηδεμόνων 7ου  Δημοτικού Σχολείου Βύρωνα">
            <a:extLst>
              <a:ext uri="{FF2B5EF4-FFF2-40B4-BE49-F238E27FC236}">
                <a16:creationId xmlns:a16="http://schemas.microsoft.com/office/drawing/2014/main" id="{31C86FDA-596B-9961-2DDC-79F33F64E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06" y="1024639"/>
            <a:ext cx="1819275" cy="2505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Συνεχίζουμε με πρόγραμμα Ant1 και Mega ! #Τηλεοπτικόπρόγραμμα #τηλεόραση  #Σαββατοκύριακο #cartoon #κινούμενασχέδια">
            <a:extLst>
              <a:ext uri="{FF2B5EF4-FFF2-40B4-BE49-F238E27FC236}">
                <a16:creationId xmlns:a16="http://schemas.microsoft.com/office/drawing/2014/main" id="{B192B9AD-1B58-85C6-EE9B-9AD07D70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79" y="1153908"/>
            <a:ext cx="2095500" cy="21812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Animation - Σινεμά - Athinorama.gr">
            <a:extLst>
              <a:ext uri="{FF2B5EF4-FFF2-40B4-BE49-F238E27FC236}">
                <a16:creationId xmlns:a16="http://schemas.microsoft.com/office/drawing/2014/main" id="{95FDE0C3-CDC6-619D-5DAE-5D11DB63B2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BE38608B-1595-C615-2AAB-61C5C1CF16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9727" y="1024639"/>
            <a:ext cx="2857500" cy="38957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36" name="Picture 12" descr="Παραστάσεις θεάτρου σκιών | Δελτία Τύπου | Ενημέρωση | ΔΗΜΟΣ ΑΝΑΤΟΛΙΚΗΣ  ΜΑΝΗΣ">
            <a:extLst>
              <a:ext uri="{FF2B5EF4-FFF2-40B4-BE49-F238E27FC236}">
                <a16:creationId xmlns:a16="http://schemas.microsoft.com/office/drawing/2014/main" id="{5D3A70F3-F4B5-94D2-9EC3-DBE9ACC08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39" y="3961263"/>
            <a:ext cx="1800225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45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BA5B0B-73F5-E451-1766-D06FEBD5125B}"/>
              </a:ext>
            </a:extLst>
          </p:cNvPr>
          <p:cNvSpPr txBox="1"/>
          <p:nvPr/>
        </p:nvSpPr>
        <p:spPr>
          <a:xfrm>
            <a:off x="631372" y="718848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Ορεκτικά</a:t>
            </a:r>
          </a:p>
        </p:txBody>
      </p:sp>
      <p:pic>
        <p:nvPicPr>
          <p:cNvPr id="3074" name="Picture 2" descr="Salad Cartoon Images – Browse 149,581 Stock Photos, Vectors, and Video |  Adobe Stock">
            <a:extLst>
              <a:ext uri="{FF2B5EF4-FFF2-40B4-BE49-F238E27FC236}">
                <a16:creationId xmlns:a16="http://schemas.microsoft.com/office/drawing/2014/main" id="{CEC46220-FADD-38BA-3EF3-1BCA80002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2" y="219347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630+ Tzatziki Stock Illustrations, Royalty-Free Vector Graphics &amp; Clip Art  - iStock | Tzatziki above, Tzatziki sauce, Greek tzatziki">
            <a:extLst>
              <a:ext uri="{FF2B5EF4-FFF2-40B4-BE49-F238E27FC236}">
                <a16:creationId xmlns:a16="http://schemas.microsoft.com/office/drawing/2014/main" id="{66C34B09-C920-C67C-58A9-38EBFF63E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834" y="2012497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Χέρι Συρμένο Doodle Στυλ Καρτούν Γιαούρτι Διάνυσμα από ©lineartestpilot  225548996">
            <a:extLst>
              <a:ext uri="{FF2B5EF4-FFF2-40B4-BE49-F238E27FC236}">
                <a16:creationId xmlns:a16="http://schemas.microsoft.com/office/drawing/2014/main" id="{21997631-34F4-800E-9B9B-4D646F59E2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3"/>
          <a:stretch>
            <a:fillRect/>
          </a:stretch>
        </p:blipFill>
        <p:spPr bwMode="auto">
          <a:xfrm>
            <a:off x="6506938" y="1741034"/>
            <a:ext cx="2076450" cy="197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ψωμί καρτούν ζωγραφισμένο στο χέρι Διανυσματική απεικόνιση - εικονογραφία  από φάτε, arroyos: 194027062">
            <a:extLst>
              <a:ext uri="{FF2B5EF4-FFF2-40B4-BE49-F238E27FC236}">
                <a16:creationId xmlns:a16="http://schemas.microsoft.com/office/drawing/2014/main" id="{2F99E951-5AAE-7EFB-CFAE-54EC75DD7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21"/>
          <a:stretch>
            <a:fillRect/>
          </a:stretch>
        </p:blipFill>
        <p:spPr bwMode="auto">
          <a:xfrm>
            <a:off x="8583388" y="2012497"/>
            <a:ext cx="2819400" cy="1416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ελιές Στοκ Εικονογραφήσεις, Vectors, &amp; Clipart – (35,775 Στοκ  Εικονογραφήσεις)">
            <a:extLst>
              <a:ext uri="{FF2B5EF4-FFF2-40B4-BE49-F238E27FC236}">
                <a16:creationId xmlns:a16="http://schemas.microsoft.com/office/drawing/2014/main" id="{126AB5A2-907E-5315-64E9-D374B0CD9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09" y="420800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1,000+ Hummus Stock Illustrations, Royalty-Free Vector Graphics &amp; Clip Art  - iStock | Hummus and pita, Chickpeas, Guacamole">
            <a:extLst>
              <a:ext uri="{FF2B5EF4-FFF2-40B4-BE49-F238E27FC236}">
                <a16:creationId xmlns:a16="http://schemas.microsoft.com/office/drawing/2014/main" id="{F3899267-1BD1-C783-3066-3D2CC4F0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404810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767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5C7D6-89E4-F950-50DE-4A52E6C3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grill - 89 χιλιάδες εικόνες, εικονογραφήσεις και ...">
            <a:extLst>
              <a:ext uri="{FF2B5EF4-FFF2-40B4-BE49-F238E27FC236}">
                <a16:creationId xmlns:a16="http://schemas.microsoft.com/office/drawing/2014/main" id="{08C2C69C-9263-CDF9-60F1-DEAA4B090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58" y="2434723"/>
            <a:ext cx="16954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ηλεκτρική πλάκα γκριλ Στοκ Εικονογραφήσεις, Vectors, &amp; Clipart – (371 Στοκ  Εικονογραφήσεις)">
            <a:extLst>
              <a:ext uri="{FF2B5EF4-FFF2-40B4-BE49-F238E27FC236}">
                <a16:creationId xmlns:a16="http://schemas.microsoft.com/office/drawing/2014/main" id="{EF73E2E5-16B6-50AA-1276-C9794EBCE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5"/>
          <a:stretch>
            <a:fillRect/>
          </a:stretch>
        </p:blipFill>
        <p:spPr bwMode="auto">
          <a:xfrm>
            <a:off x="9128353" y="2222428"/>
            <a:ext cx="1256619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κατσαρόλα - ΤΟ ΒΗΜΑ">
            <a:extLst>
              <a:ext uri="{FF2B5EF4-FFF2-40B4-BE49-F238E27FC236}">
                <a16:creationId xmlns:a16="http://schemas.microsoft.com/office/drawing/2014/main" id="{7E61E2F6-646D-B604-B017-390B383B8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755" y="2124578"/>
            <a:ext cx="248602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Ψάχνεις το απόλυτο στέκι για μεζεδάκια; Το βρήκες! #cartoon #trend #joinus  #mezedofwlia #wereopen #agiostheodoros #larnaca #cyprus">
            <a:extLst>
              <a:ext uri="{FF2B5EF4-FFF2-40B4-BE49-F238E27FC236}">
                <a16:creationId xmlns:a16="http://schemas.microsoft.com/office/drawing/2014/main" id="{7A831BAF-D1AF-F43E-DE76-970B34F77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27" y="2422456"/>
            <a:ext cx="199736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akka Επαγγελματική Γκριλιέρα TCG811E | Simos Violaris">
            <a:extLst>
              <a:ext uri="{FF2B5EF4-FFF2-40B4-BE49-F238E27FC236}">
                <a16:creationId xmlns:a16="http://schemas.microsoft.com/office/drawing/2014/main" id="{4E4B0E0D-83A4-AA7F-7170-A1C87872A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8"/>
          <a:stretch>
            <a:fillRect/>
          </a:stretch>
        </p:blipFill>
        <p:spPr bwMode="auto">
          <a:xfrm>
            <a:off x="10682118" y="2222429"/>
            <a:ext cx="1509882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Gemista Vectors - Download Free High-Quality Vectors from Freepik | Freepik">
            <a:extLst>
              <a:ext uri="{FF2B5EF4-FFF2-40B4-BE49-F238E27FC236}">
                <a16:creationId xmlns:a16="http://schemas.microsoft.com/office/drawing/2014/main" id="{C8A29B0C-8957-C307-60EF-6F1F000F9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60" y="206801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Μπακλαβάς: Περισσότερες από 5,9 χιλιάδες εικονογραφήσεις και σχέδια στοκ  χωρίς δικαιώματα και με δυνατότητα χορήγησης άδειας χρήσης | Shutterstock">
            <a:extLst>
              <a:ext uri="{FF2B5EF4-FFF2-40B4-BE49-F238E27FC236}">
                <a16:creationId xmlns:a16="http://schemas.microsoft.com/office/drawing/2014/main" id="{A93160ED-ADBA-2F7E-F01F-5E7AB5737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5"/>
          <a:stretch>
            <a:fillRect/>
          </a:stretch>
        </p:blipFill>
        <p:spPr bwMode="auto">
          <a:xfrm>
            <a:off x="8005762" y="4824412"/>
            <a:ext cx="1750900" cy="163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Σκίτσα με σοκολάτα, αρτοσκευάσματα και επιδόρπια Διάνυσμα από  ©VectorTradition 112369970">
            <a:extLst>
              <a:ext uri="{FF2B5EF4-FFF2-40B4-BE49-F238E27FC236}">
                <a16:creationId xmlns:a16="http://schemas.microsoft.com/office/drawing/2014/main" id="{01F4112D-2491-AAC4-17A1-912D3E99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466" y="4877943"/>
            <a:ext cx="1117826" cy="157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0" descr="Γλυκά Κουταλιού - Αυτοδιαχειριζόμενος Φορέας Αγορών Παραγωγών Βιολογικών  Προϊόντων Περιφερειακής Ενότητας Θεσσαλονίκης">
            <a:extLst>
              <a:ext uri="{FF2B5EF4-FFF2-40B4-BE49-F238E27FC236}">
                <a16:creationId xmlns:a16="http://schemas.microsoft.com/office/drawing/2014/main" id="{B8D5967B-2BFF-201F-F230-B0B10AF56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128" y="5030786"/>
            <a:ext cx="1430791" cy="143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Βοδινό Μπριζόλα υδατογραφία clipart απεικόνιση: Vector στοκ (χωρίς  δικαιώματα) 2538907037 | Shutterstock">
            <a:extLst>
              <a:ext uri="{FF2B5EF4-FFF2-40B4-BE49-F238E27FC236}">
                <a16:creationId xmlns:a16="http://schemas.microsoft.com/office/drawing/2014/main" id="{AB3CA618-CFF7-9CCB-5AC0-E44533443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0"/>
          <a:stretch>
            <a:fillRect/>
          </a:stretch>
        </p:blipFill>
        <p:spPr bwMode="auto">
          <a:xfrm>
            <a:off x="3173357" y="99081"/>
            <a:ext cx="2057400" cy="204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00+ Souvlaki Stock Illustrations, Royalty-Free Vector Graphics &amp; Clip Art  - iStock | Chicken souvlaki, Lamb souvlaki, Pork souvlaki">
            <a:extLst>
              <a:ext uri="{FF2B5EF4-FFF2-40B4-BE49-F238E27FC236}">
                <a16:creationId xmlns:a16="http://schemas.microsoft.com/office/drawing/2014/main" id="{DC4118B6-C5CF-10DD-BA93-5B4F2D26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866" y="99081"/>
            <a:ext cx="2419350" cy="189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46CC4-E923-DF45-BA34-11FEFFBF30B9}"/>
              </a:ext>
            </a:extLst>
          </p:cNvPr>
          <p:cNvSpPr txBox="1"/>
          <p:nvPr/>
        </p:nvSpPr>
        <p:spPr>
          <a:xfrm>
            <a:off x="336608" y="325082"/>
            <a:ext cx="19602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dirty="0">
                <a:solidFill>
                  <a:srgbClr val="FF0000"/>
                </a:solidFill>
              </a:rPr>
              <a:t>κυρίως </a:t>
            </a:r>
          </a:p>
          <a:p>
            <a:r>
              <a:rPr lang="el-GR" sz="3600" dirty="0">
                <a:solidFill>
                  <a:srgbClr val="FF0000"/>
                </a:solidFill>
              </a:rPr>
              <a:t>πιάτα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87450-02EA-3BBA-E404-EED33ED687AE}"/>
              </a:ext>
            </a:extLst>
          </p:cNvPr>
          <p:cNvSpPr txBox="1"/>
          <p:nvPr/>
        </p:nvSpPr>
        <p:spPr>
          <a:xfrm>
            <a:off x="188548" y="4877943"/>
            <a:ext cx="3048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400" dirty="0">
                <a:solidFill>
                  <a:srgbClr val="FF0000"/>
                </a:solidFill>
              </a:rPr>
              <a:t>επιδόρπια</a:t>
            </a:r>
          </a:p>
        </p:txBody>
      </p:sp>
    </p:spTree>
    <p:extLst>
      <p:ext uri="{BB962C8B-B14F-4D97-AF65-F5344CB8AC3E}">
        <p14:creationId xmlns:p14="http://schemas.microsoft.com/office/powerpoint/2010/main" val="1616417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Ωρολόγιο πρόγραμμα διδασκαλίας – ΓΥΜΝΑΣΙΟ ΑΝΩΓΕΙΩΝ">
            <a:extLst>
              <a:ext uri="{FF2B5EF4-FFF2-40B4-BE49-F238E27FC236}">
                <a16:creationId xmlns:a16="http://schemas.microsoft.com/office/drawing/2014/main" id="{9ED78206-0221-49EF-99E6-95D4A9D6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30" y="1821656"/>
            <a:ext cx="4452342" cy="321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σκέψης: Σύννεφο 1">
            <a:extLst>
              <a:ext uri="{FF2B5EF4-FFF2-40B4-BE49-F238E27FC236}">
                <a16:creationId xmlns:a16="http://schemas.microsoft.com/office/drawing/2014/main" id="{B02FD06D-0D90-443E-B354-79DD5A59A293}"/>
              </a:ext>
            </a:extLst>
          </p:cNvPr>
          <p:cNvSpPr/>
          <p:nvPr/>
        </p:nvSpPr>
        <p:spPr>
          <a:xfrm>
            <a:off x="3465131" y="1819441"/>
            <a:ext cx="1897774" cy="72718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F43435B4-73AC-4445-A196-E64B5D878452}"/>
              </a:ext>
            </a:extLst>
          </p:cNvPr>
          <p:cNvSpPr/>
          <p:nvPr/>
        </p:nvSpPr>
        <p:spPr>
          <a:xfrm>
            <a:off x="6033925" y="1597738"/>
            <a:ext cx="1897774" cy="727184"/>
          </a:xfrm>
          <a:prstGeom prst="cloudCallou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D1074594-855D-48FE-991D-A3E7F1F6D10B}"/>
              </a:ext>
            </a:extLst>
          </p:cNvPr>
          <p:cNvSpPr/>
          <p:nvPr/>
        </p:nvSpPr>
        <p:spPr>
          <a:xfrm>
            <a:off x="3107451" y="3584194"/>
            <a:ext cx="1897774" cy="727184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68B562CF-20CB-4B65-BF81-08EBC09E257A}"/>
              </a:ext>
            </a:extLst>
          </p:cNvPr>
          <p:cNvSpPr/>
          <p:nvPr/>
        </p:nvSpPr>
        <p:spPr>
          <a:xfrm>
            <a:off x="5235795" y="4309161"/>
            <a:ext cx="1897774" cy="727184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5E46111C-B0A5-4C23-A629-B4B88E3E5CDA}"/>
              </a:ext>
            </a:extLst>
          </p:cNvPr>
          <p:cNvSpPr/>
          <p:nvPr/>
        </p:nvSpPr>
        <p:spPr>
          <a:xfrm>
            <a:off x="7488294" y="3371359"/>
            <a:ext cx="1897774" cy="727184"/>
          </a:xfrm>
          <a:prstGeom prst="cloudCallou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Διάλειμμα </a:t>
            </a:r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69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ινακίδα Στοκ Εικονογραφήσεις, Vectors, &amp; Clipart – (255,426 ...">
            <a:extLst>
              <a:ext uri="{FF2B5EF4-FFF2-40B4-BE49-F238E27FC236}">
                <a16:creationId xmlns:a16="http://schemas.microsoft.com/office/drawing/2014/main" id="{26378457-6B72-1E65-55B9-E563329FB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676" y="1160748"/>
            <a:ext cx="5832648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0AC93A7-BAFA-A153-DB01-0A405CA16016}"/>
              </a:ext>
            </a:extLst>
          </p:cNvPr>
          <p:cNvSpPr/>
          <p:nvPr/>
        </p:nvSpPr>
        <p:spPr>
          <a:xfrm>
            <a:off x="3881754" y="2672916"/>
            <a:ext cx="3348372" cy="6480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/>
              <a:t>www.e-charalambous.com</a:t>
            </a:r>
            <a:endParaRPr lang="el-CY" sz="2100" dirty="0"/>
          </a:p>
        </p:txBody>
      </p:sp>
    </p:spTree>
    <p:extLst>
      <p:ext uri="{BB962C8B-B14F-4D97-AF65-F5344CB8AC3E}">
        <p14:creationId xmlns:p14="http://schemas.microsoft.com/office/powerpoint/2010/main" val="13452106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8828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6600" dirty="0"/>
              <a:t>Σήμερα είναι ______, __ Μαρτίου 2026 (__/03/2026).Τώρα είμαστε στην άνοιξη.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9781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A9CBC-AE6D-58DB-9515-EC7E09507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6C7C0CF5-2645-001B-B5B4-9B048ACE433C}"/>
              </a:ext>
            </a:extLst>
          </p:cNvPr>
          <p:cNvSpPr/>
          <p:nvPr/>
        </p:nvSpPr>
        <p:spPr>
          <a:xfrm>
            <a:off x="0" y="500743"/>
            <a:ext cx="7097486" cy="13389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Κατανόηση  γραπτού λόγου </a:t>
            </a:r>
          </a:p>
        </p:txBody>
      </p:sp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D87FFEE1-6A8E-3823-C041-ECA7BB528FC2}"/>
              </a:ext>
            </a:extLst>
          </p:cNvPr>
          <p:cNvSpPr/>
          <p:nvPr/>
        </p:nvSpPr>
        <p:spPr>
          <a:xfrm>
            <a:off x="321128" y="5780314"/>
            <a:ext cx="2264228" cy="6640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Διάβασε!</a:t>
            </a:r>
          </a:p>
        </p:txBody>
      </p:sp>
      <p:pic>
        <p:nvPicPr>
          <p:cNvPr id="5122" name="Picture 2" descr="Παιδί Διαβάζει Βιβλίο Παιδί Που Κάθεται Ένα Σωρό Βιβλία Μου ...">
            <a:extLst>
              <a:ext uri="{FF2B5EF4-FFF2-40B4-BE49-F238E27FC236}">
                <a16:creationId xmlns:a16="http://schemas.microsoft.com/office/drawing/2014/main" id="{C428F8C5-A3DE-4574-CDEA-A5EF7578F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43"/>
          <a:stretch>
            <a:fillRect/>
          </a:stretch>
        </p:blipFill>
        <p:spPr bwMode="auto">
          <a:xfrm>
            <a:off x="566738" y="3114973"/>
            <a:ext cx="2143805" cy="204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00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8503E-FC91-0E5A-308E-A3BAD65CB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14463C6-3E8C-B07B-9E6E-908C19039E6C}"/>
              </a:ext>
            </a:extLst>
          </p:cNvPr>
          <p:cNvSpPr txBox="1"/>
          <p:nvPr/>
        </p:nvSpPr>
        <p:spPr>
          <a:xfrm rot="10800000" flipV="1">
            <a:off x="9971314" y="275538"/>
            <a:ext cx="1709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αφίσα</a:t>
            </a:r>
            <a:endParaRPr lang="el-CY" sz="3200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F58F10-EBDE-E1A0-8C0C-3184B7B5AE7B}"/>
              </a:ext>
            </a:extLst>
          </p:cNvPr>
          <p:cNvSpPr txBox="1"/>
          <p:nvPr/>
        </p:nvSpPr>
        <p:spPr>
          <a:xfrm>
            <a:off x="317145" y="36688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κατάλογος εστιατορίου/μενού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19EA5-78E0-7E2E-0E52-01FEF2072FE8}"/>
              </a:ext>
            </a:extLst>
          </p:cNvPr>
          <p:cNvSpPr txBox="1"/>
          <p:nvPr/>
        </p:nvSpPr>
        <p:spPr>
          <a:xfrm>
            <a:off x="4667931" y="4253651"/>
            <a:ext cx="40317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πρόγραμμα</a:t>
            </a:r>
          </a:p>
          <a:p>
            <a:r>
              <a:rPr lang="el-GR" sz="3200" dirty="0"/>
              <a:t> θεάτρου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C5F91A-0900-EECA-1FA3-E6B6E347E720}"/>
              </a:ext>
            </a:extLst>
          </p:cNvPr>
          <p:cNvSpPr txBox="1"/>
          <p:nvPr/>
        </p:nvSpPr>
        <p:spPr>
          <a:xfrm>
            <a:off x="4828425" y="300703"/>
            <a:ext cx="49140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τηλεοπτικό πρόγραμμα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C0EA1C-72E9-C0CB-CBF7-E880C466F376}"/>
              </a:ext>
            </a:extLst>
          </p:cNvPr>
          <p:cNvSpPr txBox="1"/>
          <p:nvPr/>
        </p:nvSpPr>
        <p:spPr>
          <a:xfrm>
            <a:off x="1447800" y="300703"/>
            <a:ext cx="3289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200" dirty="0"/>
              <a:t>τιμοκατάλογος</a:t>
            </a:r>
          </a:p>
        </p:txBody>
      </p:sp>
      <p:pic>
        <p:nvPicPr>
          <p:cNvPr id="1026" name="Picture 2" descr="Restaurant Menu Cartoon Hand Drawn Image Stock Vector (Royalty Free)  697323787 | Shutterstock">
            <a:extLst>
              <a:ext uri="{FF2B5EF4-FFF2-40B4-BE49-F238E27FC236}">
                <a16:creationId xmlns:a16="http://schemas.microsoft.com/office/drawing/2014/main" id="{97F51A77-29A1-4E49-4B7D-C3BCB347C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4"/>
          <a:stretch>
            <a:fillRect/>
          </a:stretch>
        </p:blipFill>
        <p:spPr bwMode="auto">
          <a:xfrm>
            <a:off x="2403120" y="4220994"/>
            <a:ext cx="1924050" cy="21387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Κυλικείο - Τιμοκατάλογος 2024-25 | Σύλλογος Γονέων &amp; Κηδεμόνων 7ου  Δημοτικού Σχολείου Βύρωνα">
            <a:extLst>
              <a:ext uri="{FF2B5EF4-FFF2-40B4-BE49-F238E27FC236}">
                <a16:creationId xmlns:a16="http://schemas.microsoft.com/office/drawing/2014/main" id="{D08DD89A-040C-C1EC-9B27-66ECF9451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06" y="1024639"/>
            <a:ext cx="1819275" cy="2505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Συνεχίζουμε με πρόγραμμα Ant1 και Mega ! #Τηλεοπτικόπρόγραμμα #τηλεόραση  #Σαββατοκύριακο #cartoon #κινούμενασχέδια">
            <a:extLst>
              <a:ext uri="{FF2B5EF4-FFF2-40B4-BE49-F238E27FC236}">
                <a16:creationId xmlns:a16="http://schemas.microsoft.com/office/drawing/2014/main" id="{D8CED421-4C79-7964-E3B6-FE71D2698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79" y="1153908"/>
            <a:ext cx="2095500" cy="218122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0" descr="Animation - Σινεμά - Athinorama.gr">
            <a:extLst>
              <a:ext uri="{FF2B5EF4-FFF2-40B4-BE49-F238E27FC236}">
                <a16:creationId xmlns:a16="http://schemas.microsoft.com/office/drawing/2014/main" id="{7FC17504-C6FB-D700-1882-2F431ECD32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D554C880-BB86-6826-E2AB-66503C231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9727" y="1024639"/>
            <a:ext cx="2857500" cy="389572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36" name="Picture 12" descr="Παραστάσεις θεάτρου σκιών | Δελτία Τύπου | Ενημέρωση | ΔΗΜΟΣ ΑΝΑΤΟΛΙΚΗΣ  ΜΑΝΗΣ">
            <a:extLst>
              <a:ext uri="{FF2B5EF4-FFF2-40B4-BE49-F238E27FC236}">
                <a16:creationId xmlns:a16="http://schemas.microsoft.com/office/drawing/2014/main" id="{AACDB75A-E65F-AE50-E567-3E9F6AC4A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139" y="3961263"/>
            <a:ext cx="1800225" cy="2543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754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8097" b="16905"/>
          <a:stretch/>
        </p:blipFill>
        <p:spPr>
          <a:xfrm>
            <a:off x="1954307" y="473598"/>
            <a:ext cx="1748118" cy="456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0449" b="14051"/>
          <a:stretch/>
        </p:blipFill>
        <p:spPr>
          <a:xfrm>
            <a:off x="7726615" y="448404"/>
            <a:ext cx="796857" cy="2533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72" y="4598894"/>
            <a:ext cx="2841381" cy="2070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977502" y="2819402"/>
            <a:ext cx="1501200" cy="1106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473" y="1385049"/>
            <a:ext cx="4201867" cy="309798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4500" y="1385049"/>
            <a:ext cx="4403594" cy="5228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 descr="إعلان ورشة عمل... - Les Rendez-vous Culturels d'Agadir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254" y="2615417"/>
            <a:ext cx="1914525" cy="2390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52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2" y="215671"/>
            <a:ext cx="6724246" cy="64313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ounded Rectangle 1"/>
          <p:cNvSpPr/>
          <p:nvPr/>
        </p:nvSpPr>
        <p:spPr>
          <a:xfrm>
            <a:off x="6963508" y="446339"/>
            <a:ext cx="5037992" cy="5969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2800" dirty="0">
                <a:solidFill>
                  <a:schemeClr val="tx1"/>
                </a:solidFill>
              </a:rPr>
              <a:t>Πότε;</a:t>
            </a:r>
          </a:p>
          <a:p>
            <a:r>
              <a:rPr lang="el-GR" sz="2800" dirty="0">
                <a:solidFill>
                  <a:schemeClr val="tx1"/>
                </a:solidFill>
              </a:rPr>
              <a:t>Πού;</a:t>
            </a:r>
          </a:p>
          <a:p>
            <a:r>
              <a:rPr lang="el-GR" sz="2800" dirty="0">
                <a:solidFill>
                  <a:schemeClr val="tx1"/>
                </a:solidFill>
              </a:rPr>
              <a:t>Τι ώρα;</a:t>
            </a:r>
          </a:p>
          <a:p>
            <a:r>
              <a:rPr lang="el-GR" sz="2800" dirty="0">
                <a:solidFill>
                  <a:schemeClr val="tx1"/>
                </a:solidFill>
              </a:rPr>
              <a:t>Ποια  μέρα; </a:t>
            </a:r>
          </a:p>
          <a:p>
            <a:r>
              <a:rPr lang="el-GR" sz="2800" dirty="0">
                <a:solidFill>
                  <a:schemeClr val="tx1"/>
                </a:solidFill>
              </a:rPr>
              <a:t>Ποια ημερομηνία;</a:t>
            </a:r>
          </a:p>
          <a:p>
            <a:r>
              <a:rPr lang="el-GR" sz="2800" dirty="0">
                <a:solidFill>
                  <a:schemeClr val="tx1"/>
                </a:solidFill>
              </a:rPr>
              <a:t>Τι κάνει η κυρία  Χαρούλα; </a:t>
            </a:r>
          </a:p>
          <a:p>
            <a:r>
              <a:rPr lang="el-GR" sz="2800" dirty="0">
                <a:solidFill>
                  <a:schemeClr val="tx1"/>
                </a:solidFill>
              </a:rPr>
              <a:t>Τι κάνει η κυρία Θεανώ;</a:t>
            </a:r>
          </a:p>
          <a:p>
            <a:r>
              <a:rPr lang="el-GR" sz="2800" dirty="0">
                <a:solidFill>
                  <a:schemeClr val="tx1"/>
                </a:solidFill>
              </a:rPr>
              <a:t>Πόσο κάνει το εισιτήριο; 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7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42EEEB22-7870-F9A6-E854-6B5697D37116}"/>
              </a:ext>
            </a:extLst>
          </p:cNvPr>
          <p:cNvSpPr/>
          <p:nvPr/>
        </p:nvSpPr>
        <p:spPr>
          <a:xfrm>
            <a:off x="0" y="500743"/>
            <a:ext cx="7097486" cy="133894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Κατανόηση προφορικού λόγου </a:t>
            </a:r>
          </a:p>
        </p:txBody>
      </p:sp>
      <p:pic>
        <p:nvPicPr>
          <p:cNvPr id="6" name="Picture 2" descr="Listening clipart Φωτογραφίες Αρχείου, Royalty Free Listening clipart  Εικόνες | DepositPhotos">
            <a:extLst>
              <a:ext uri="{FF2B5EF4-FFF2-40B4-BE49-F238E27FC236}">
                <a16:creationId xmlns:a16="http://schemas.microsoft.com/office/drawing/2014/main" id="{7C7712E3-3B4A-E57A-0275-3DB7DE08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03" y="2922815"/>
            <a:ext cx="1633879" cy="266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6CC84959-184A-70C8-4127-79DE1A512D53}"/>
              </a:ext>
            </a:extLst>
          </p:cNvPr>
          <p:cNvSpPr/>
          <p:nvPr/>
        </p:nvSpPr>
        <p:spPr>
          <a:xfrm>
            <a:off x="321128" y="5780314"/>
            <a:ext cx="2264228" cy="66403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3600" dirty="0"/>
              <a:t>Άκουσε!</a:t>
            </a:r>
          </a:p>
        </p:txBody>
      </p:sp>
      <p:pic>
        <p:nvPicPr>
          <p:cNvPr id="7" name="ElevenLabs_2026-03-07T11_13_52_Liam - Energetic, Social Media Creator_pre_sp100_s50_sb75_v3">
            <a:hlinkClick r:id="" action="ppaction://media"/>
            <a:extLst>
              <a:ext uri="{FF2B5EF4-FFF2-40B4-BE49-F238E27FC236}">
                <a16:creationId xmlns:a16="http://schemas.microsoft.com/office/drawing/2014/main" id="{CBDE6FCC-5D56-E5B9-9AF0-49D3AB0F4BA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6250" y="811213"/>
            <a:ext cx="406400" cy="4064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82E504-5B4F-8C95-00BD-F2D848B1A8CD}"/>
              </a:ext>
            </a:extLst>
          </p:cNvPr>
          <p:cNvSpPr txBox="1"/>
          <p:nvPr/>
        </p:nvSpPr>
        <p:spPr>
          <a:xfrm>
            <a:off x="3467895" y="2268294"/>
            <a:ext cx="610144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Καλησπέρα σας. Είστε έτοιμοι να παραγγείλετε;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Καλησπέρα. Ναι. Για ορεκτικό θέλω μία χωριάτικη ___________και τζατζίκι.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Πολύ ωραία. Για κυρίως πιάτο;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Θα πάρω ένα παστίτσιο.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Θα θέλατε κάτι να πιείτε;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Μία _________και ένα μπουκάλι νερό, παρακαλώ.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80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(Μετά το φαγητό)</a:t>
            </a:r>
            <a:endParaRPr kumimoji="0" lang="el-GR" altLang="el-GR" sz="1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Σας άρεσε το φαγητό;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Ναι, ήταν πολύ νόστιμο!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Θέλετε  επιδόρπιο; Έχουμε γλυκό του κουταλιού </a:t>
            </a:r>
            <a:r>
              <a:rPr lang="el-GR" altLang="el-GR" sz="1800" dirty="0">
                <a:solidFill>
                  <a:srgbClr val="0A0A0A"/>
                </a:solidFill>
                <a:latin typeface="Google Sans"/>
              </a:rPr>
              <a:t>και</a:t>
            </a: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____________με μέλι.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Θα πάρω το γιαούρτι με μέλι. Τον λογαριασμό, παρακαλώ!</a:t>
            </a:r>
            <a:b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1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Αμέσως!</a:t>
            </a:r>
            <a:endParaRPr kumimoji="0" lang="el-GR" altLang="el-GR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819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2C452F-DE05-5B63-1099-A988A3296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92452"/>
            <a:ext cx="11005457" cy="61247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Καλησπέρα σας. Είστε έτοιμοι να παραγγείλετε;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Καλησπέρα. Ναι. Για ορεκτικό θέλω μία χωριάτικη σαλάτα και τζατζίκι.</a:t>
            </a:r>
            <a:endParaRPr kumimoji="0" lang="el-GR" altLang="el-GR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2800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Πολύ ωραία. Για κυρίως πιάτο;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Θα πάρω ένα παστίτσιο.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Θα θέλατε κάτι να πιείτε;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Μία μπίρα και ένα μπουκάλι νερό, παρακαλώ.</a:t>
            </a:r>
            <a:endParaRPr kumimoji="0" lang="el-GR" altLang="el-GR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280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(Μετά το φαγητό)</a:t>
            </a:r>
            <a:endParaRPr kumimoji="0" lang="el-GR" altLang="el-GR" sz="28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l-GR" altLang="el-GR" sz="2800" dirty="0">
                <a:solidFill>
                  <a:srgbClr val="0A0A0A"/>
                </a:solidFill>
                <a:latin typeface="Google Sans"/>
              </a:rPr>
              <a:t>σ</a:t>
            </a: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ερβιτόρος: Σας άρεσε το φαγητό;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Ναι, ήταν πολύ νόστιμο!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Θέλετε  επιδόρπιο; Έχουμε γλυκό του κουταλιού </a:t>
            </a:r>
            <a:r>
              <a:rPr lang="el-GR" altLang="el-GR" sz="2800" dirty="0">
                <a:solidFill>
                  <a:srgbClr val="0A0A0A"/>
                </a:solidFill>
                <a:latin typeface="Google Sans"/>
              </a:rPr>
              <a:t>και</a:t>
            </a: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 γιαούρτι με μέλι.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πελάτης: Θα πάρω το γιαούρτι με μέλι. Τον λογαριασμό, παρακαλώ!</a:t>
            </a:r>
            <a:b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</a:br>
            <a:r>
              <a:rPr kumimoji="0" lang="el-GR" altLang="el-GR" sz="2800" i="0" u="none" strike="noStrike" cap="none" normalizeH="0" baseline="0" dirty="0">
                <a:ln>
                  <a:noFill/>
                </a:ln>
                <a:solidFill>
                  <a:srgbClr val="0A0A0A"/>
                </a:solidFill>
                <a:effectLst/>
                <a:latin typeface="Google Sans"/>
              </a:rPr>
              <a:t>σερβιτόρος: Αμέσως!</a:t>
            </a:r>
            <a:endParaRPr kumimoji="0" lang="el-GR" altLang="el-GR" sz="2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026" name="Picture 2" descr="630+ Tzatziki Stock Illustrations, Royalty-Free Vector ...">
            <a:extLst>
              <a:ext uri="{FF2B5EF4-FFF2-40B4-BE49-F238E27FC236}">
                <a16:creationId xmlns:a16="http://schemas.microsoft.com/office/drawing/2014/main" id="{E48C19D1-0F7C-E219-BAE8-92388E76A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78" y="1367118"/>
            <a:ext cx="1219200" cy="1147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eek Pastitsio: Over 161 Royalty-Free Licensable Stock ...">
            <a:extLst>
              <a:ext uri="{FF2B5EF4-FFF2-40B4-BE49-F238E27FC236}">
                <a16:creationId xmlns:a16="http://schemas.microsoft.com/office/drawing/2014/main" id="{F91A1F87-04EA-B82C-104C-528CA487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079" y="1309777"/>
            <a:ext cx="1480458" cy="13933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4BF2243-FD24-6DF9-589C-84E851BD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585" y="1273673"/>
            <a:ext cx="779401" cy="2126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Βιολογικά Γλυκά του Κουταλιού | Βιολογικό Ζαχαροπλαστείο">
            <a:extLst>
              <a:ext uri="{FF2B5EF4-FFF2-40B4-BE49-F238E27FC236}">
                <a16:creationId xmlns:a16="http://schemas.microsoft.com/office/drawing/2014/main" id="{5DFE2E85-FA72-5AC2-4C22-8A1537F66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305" y="3399834"/>
            <a:ext cx="1004047" cy="11474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Γλυκά Κουταλιού - Αυτοδιαχειριζόμενος Φορέας Αγορών Παραγωγών Βιολογικών  Προϊόντων Περιφερειακής Ενότητας Θεσσαλονίκης">
            <a:extLst>
              <a:ext uri="{FF2B5EF4-FFF2-40B4-BE49-F238E27FC236}">
                <a16:creationId xmlns:a16="http://schemas.microsoft.com/office/drawing/2014/main" id="{9ADBB8EA-3633-8F66-D2F0-1C7A1237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14" y="2985111"/>
            <a:ext cx="1430791" cy="143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🍶🍯. #giaourti #γιαούρτι #εύβοια #παραδοσιακό #γαλακτοκομικά #τσοκοςγαλα  #tsokosgalaktokomika">
            <a:extLst>
              <a:ext uri="{FF2B5EF4-FFF2-40B4-BE49-F238E27FC236}">
                <a16:creationId xmlns:a16="http://schemas.microsoft.com/office/drawing/2014/main" id="{1853A4CC-3B20-2A2A-8993-21AAFA2CDF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t="21466" r="25403" b="22330"/>
          <a:stretch>
            <a:fillRect/>
          </a:stretch>
        </p:blipFill>
        <p:spPr bwMode="auto">
          <a:xfrm>
            <a:off x="10564586" y="4992888"/>
            <a:ext cx="1430792" cy="1017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47509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1517</TotalTime>
  <Words>930</Words>
  <Application>Microsoft Office PowerPoint</Application>
  <PresentationFormat>Ευρεία οθόνη</PresentationFormat>
  <Paragraphs>143</Paragraphs>
  <Slides>23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9" baseType="lpstr">
      <vt:lpstr>Aptos</vt:lpstr>
      <vt:lpstr>Aptos Display</vt:lpstr>
      <vt:lpstr>Arial</vt:lpstr>
      <vt:lpstr>Google Sans</vt:lpstr>
      <vt:lpstr>Wingdings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Αυτοαξιολόγηση στο σπίτι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Eleni Charalambous</dc:creator>
  <cp:lastModifiedBy>Ελένη Χαραλάμπους</cp:lastModifiedBy>
  <cp:revision>248</cp:revision>
  <cp:lastPrinted>2025-03-10T05:24:13Z</cp:lastPrinted>
  <dcterms:created xsi:type="dcterms:W3CDTF">2025-02-12T05:42:48Z</dcterms:created>
  <dcterms:modified xsi:type="dcterms:W3CDTF">2026-06-03T02:50:02Z</dcterms:modified>
</cp:coreProperties>
</file>