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30" r:id="rId2"/>
    <p:sldId id="553" r:id="rId3"/>
    <p:sldId id="451" r:id="rId4"/>
    <p:sldId id="612" r:id="rId5"/>
    <p:sldId id="559" r:id="rId6"/>
    <p:sldId id="561" r:id="rId7"/>
    <p:sldId id="565" r:id="rId8"/>
    <p:sldId id="566" r:id="rId9"/>
    <p:sldId id="615" r:id="rId10"/>
    <p:sldId id="564" r:id="rId11"/>
    <p:sldId id="620" r:id="rId12"/>
    <p:sldId id="617" r:id="rId13"/>
    <p:sldId id="618" r:id="rId14"/>
    <p:sldId id="614" r:id="rId15"/>
    <p:sldId id="440" r:id="rId16"/>
    <p:sldId id="616" r:id="rId17"/>
    <p:sldId id="557" r:id="rId18"/>
    <p:sldId id="619" r:id="rId19"/>
    <p:sldId id="548" r:id="rId20"/>
    <p:sldId id="549" r:id="rId21"/>
  </p:sldIdLst>
  <p:sldSz cx="12192000" cy="6858000"/>
  <p:notesSz cx="7010400" cy="92964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>
      <p:cViewPr varScale="1">
        <p:scale>
          <a:sx n="59" d="100"/>
          <a:sy n="59" d="100"/>
        </p:scale>
        <p:origin x="9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2A32B8-9B16-4432-B8E1-FD3A79EF5D81}" type="datetimeFigureOut">
              <a:rPr lang="el-CY" smtClean="0"/>
              <a:t>06/04/2026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7F4B48-6750-40C4-8785-678CB7E3BB9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468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F4B48-6750-40C4-8785-678CB7E3BB9C}" type="slidenum">
              <a:rPr lang="el-CY" smtClean="0"/>
              <a:t>1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1595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D48AE-0A34-1AD0-DE75-4D3385EE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A5BF954-F970-B5DA-98CD-F418CBB94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BB177F-C41E-0222-533A-92B6118E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932C90-3650-0DEB-0CC4-DDAD5E72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3A8799-995D-139D-2E7C-CF5792CA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9685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59EDDE-DD79-8A23-912A-CA19649D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0F6EC0-3D48-EB89-0B61-9F63AE4D4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917C78-D020-84AD-06AB-A1F87A72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878C93-E90D-0E58-65C6-EE98EBA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846B60-0DF2-2617-8F4E-5E4B7D45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843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19CC27D-CBEC-267A-1837-FF7619FE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B27BF71-17CF-B325-E769-A24FA0A6D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FA7DB7-54FB-7FE8-ADD4-252DA302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73C582-ACAE-2E73-BFE5-E428B4E6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F30325-4857-42F8-DEA4-065B48BA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7236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D5E37A-5CD5-29D4-2143-5D0F9FE9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89D895-9D28-0066-568C-167543F8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9210F7-1E15-C8D1-58E6-7B98FDB7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BAD916-39ED-1481-75B9-085B2E2B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931F5C-8F3E-BB4C-83D5-4AD249D1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947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2C524-FE82-30E0-0A9A-9ECCBE21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084F15-CFE3-99E1-422D-19E5D6B2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63F4E-A626-16F4-FED1-FF0E5A34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D9D462-6F38-9A54-F4F8-5A167F1A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568C06-0E94-BAAD-F1CC-A67A7067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87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BF075-4D79-065D-E65F-8ED6DE17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833033-0DE5-F221-FE65-1D69F4094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FE518B-D38A-D2F9-1B2D-29DD98656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647FE7-70B7-6649-559D-FAF1F65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06/04/2026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DF1353-792D-E066-6E3A-406FF874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50C8C3-60E9-EDA2-0E14-393B2553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55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0579EA-76FE-D11E-F12A-3BDCC1CB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E195C0-5E9F-C285-ED12-B9BDAF2FD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ED59D7-ECD7-AAE7-4D12-3FBCABBBE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1EFAB3-4CAB-D27A-89D9-FAF6B20B7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2FEF899-289F-5315-7D5A-6CFF12FF0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4B2EF73-FF83-0969-B4C5-1CCC3265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06/04/2026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F50148B-852D-5421-912A-33486FF3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78447AD-86BE-D896-D8CA-008599CA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649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298ADE-CEDB-E948-A0C0-770C480F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3E37CF8-E9FD-D2B4-E224-07B47545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06/04/2026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617B3A2-4F58-2D12-D229-E08F8716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684628-9B86-0FDB-CD1C-1EE2DAC8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2041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216CB07-1719-C387-6BFC-DE508D47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06/04/2026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F82915-809A-37A8-B586-C1482CF2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54BEA6-B907-C6D8-A5D8-6E42D33E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04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8030C4-36FC-58EC-E4AB-6243B0C0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676D63-9BCD-2771-2D78-C080FD5E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2DD2B1B-A886-1C5B-A0EC-8542DF286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66C72B-0B16-F511-E4FA-2257529F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06/04/2026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C82C32-47DB-6747-F8AA-9EF9332D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00592E-09B5-CB2C-D6A9-DE4AFE0B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393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412277-8EDE-2FBA-8E56-59E34560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3B39FE-3162-FB11-91D1-541743FC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E76131-0C5A-207F-6C79-A7512734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913E78-42DC-A977-E341-822F508B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06/04/2026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E936C0-67B0-BA5E-D927-ADF4347C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3D727F-36CD-FE55-6BEA-03FCBD4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0681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BA06497-C93A-CEF5-4672-DF53D3C8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0BA97B-74F4-6B17-5260-6B8202A2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9B602D-991B-656E-1783-E4033B744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C341A-B424-4232-856C-59CB96D37032}" type="datetimeFigureOut">
              <a:rPr lang="el-CY" smtClean="0"/>
              <a:t>06/04/2026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D4C19B-0E89-A68B-4837-61603D532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FB69BA-4FF7-1DB5-150A-D37FCD5D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0219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11174" y="5364971"/>
            <a:ext cx="6901542" cy="797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67.Θεματικός κύκλος  : 4  Ελεύθερος χρόνος και ψυχαγωγία _ Τηλεφωνική παραγγελία για φαγητό ή μια τηλεφωνική κράτηση σε έναν χώρο εστίασης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Το φιλοδώρημα σε 10 διαφορετικές χώρες του κόσμου.">
            <a:extLst>
              <a:ext uri="{FF2B5EF4-FFF2-40B4-BE49-F238E27FC236}">
                <a16:creationId xmlns:a16="http://schemas.microsoft.com/office/drawing/2014/main" id="{04C3ADC3-3A0C-C5B3-58BE-1F4812B39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59" y="1109663"/>
            <a:ext cx="5287602" cy="4159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C2B2B7-C7B4-48DB-E0F5-596F62CE1BA4}"/>
              </a:ext>
            </a:extLst>
          </p:cNvPr>
          <p:cNvSpPr txBox="1"/>
          <p:nvPr/>
        </p:nvSpPr>
        <p:spPr>
          <a:xfrm rot="9986347" flipV="1">
            <a:off x="7021286" y="3460056"/>
            <a:ext cx="29064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i="0" dirty="0">
                <a:solidFill>
                  <a:srgbClr val="0A0A0A"/>
                </a:solidFill>
                <a:effectLst/>
                <a:latin typeface="Google Sans"/>
              </a:rPr>
              <a:t>Κρατήστε τα ρέστα για φιλοδώρημα, ευχαριστούμε πολύ!</a:t>
            </a:r>
            <a:endParaRPr lang="el-GR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C79A53-3993-1920-9E20-647781AA0C94}"/>
              </a:ext>
            </a:extLst>
          </p:cNvPr>
          <p:cNvSpPr txBox="1"/>
          <p:nvPr/>
        </p:nvSpPr>
        <p:spPr>
          <a:xfrm rot="524653">
            <a:off x="7434942" y="840473"/>
            <a:ext cx="41148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i="0" dirty="0">
                <a:solidFill>
                  <a:srgbClr val="0A0A0A"/>
                </a:solidFill>
                <a:effectLst/>
                <a:latin typeface="Google Sans"/>
              </a:rPr>
              <a:t>Θα ήθελα να σας δώσω ένα μικρό φιλοδώρημα, γιατί η εξυπηρέτηση ήταν εξαιρετική.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601372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levenLabs_2026-03-11T12_44_02_Kyriakos - Soft, Narrational and Calm_pvc_sp100_s30_sb100_v3">
            <a:hlinkClick r:id="" action="ppaction://media"/>
            <a:extLst>
              <a:ext uri="{FF2B5EF4-FFF2-40B4-BE49-F238E27FC236}">
                <a16:creationId xmlns:a16="http://schemas.microsoft.com/office/drawing/2014/main" id="{AB921995-A3A5-D9E2-13D4-7E18CBF84722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22670" y="1433286"/>
            <a:ext cx="406400" cy="406400"/>
          </a:xfr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3" y="2922815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D2655D-605F-4AE9-F8FB-7B29D3DED887}"/>
              </a:ext>
            </a:extLst>
          </p:cNvPr>
          <p:cNvSpPr txBox="1"/>
          <p:nvPr/>
        </p:nvSpPr>
        <p:spPr>
          <a:xfrm>
            <a:off x="2752724" y="2538167"/>
            <a:ext cx="9168492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υπάλληλος: Γεια σας, εστιατόριο «ΤΟ ΣΟΥΒΛΑΚΙ», πώς μπορώ να σας βοηθήσω;</a:t>
            </a:r>
            <a:br>
              <a:rPr lang="el-GR" sz="2000" dirty="0"/>
            </a:br>
            <a:r>
              <a:rPr lang="el-GR" sz="2000" dirty="0"/>
              <a:t>π</a:t>
            </a:r>
            <a:r>
              <a:rPr lang="el-GR" dirty="0"/>
              <a:t>ελάτης: Καλησπέρα. Σας τηλεφωνώ για την παραγγελία μου. Έχω ένα ________.</a:t>
            </a:r>
            <a:br>
              <a:rPr lang="el-GR" sz="2000" dirty="0"/>
            </a:br>
            <a:r>
              <a:rPr lang="el-GR" sz="2000" dirty="0"/>
              <a:t>υ</a:t>
            </a:r>
            <a:r>
              <a:rPr lang="el-GR" dirty="0"/>
              <a:t>πάλληλος: Τι συμβαίνει; Υπάρχει κάποιο πρόβλημα;</a:t>
            </a:r>
            <a:br>
              <a:rPr lang="el-GR" sz="2000" dirty="0"/>
            </a:br>
            <a:r>
              <a:rPr lang="el-GR" sz="2000" dirty="0"/>
              <a:t>π</a:t>
            </a:r>
            <a:r>
              <a:rPr lang="el-GR" dirty="0"/>
              <a:t>ελάτης: Ναι, η _________ άργησε μία ώρα και το φαγητό ήρθε πολύ κρύο.</a:t>
            </a:r>
            <a:br>
              <a:rPr lang="el-GR" sz="2000" dirty="0"/>
            </a:br>
            <a:r>
              <a:rPr lang="el-GR" sz="2000" dirty="0"/>
              <a:t>υ</a:t>
            </a:r>
            <a:r>
              <a:rPr lang="el-GR" dirty="0"/>
              <a:t>πάλληλος: Λυπάμαι πολύ, ζητάμε συγγνώμη. Σήμερα έχουμε πάρα πολλή ______ και καθυστερήσαμε.</a:t>
            </a:r>
            <a:br>
              <a:rPr lang="el-GR" sz="2000" dirty="0"/>
            </a:br>
            <a:r>
              <a:rPr lang="el-GR" sz="2000" dirty="0"/>
              <a:t>π</a:t>
            </a:r>
            <a:r>
              <a:rPr lang="el-GR" dirty="0"/>
              <a:t>ελάτης: Το καταλαβαίνω, αλλά το φαγητό δεν είναι καλό έτσι.</a:t>
            </a:r>
            <a:br>
              <a:rPr lang="el-GR" sz="2000" dirty="0"/>
            </a:br>
            <a:r>
              <a:rPr lang="el-GR" sz="2000" dirty="0"/>
              <a:t>υ</a:t>
            </a:r>
            <a:r>
              <a:rPr lang="el-GR" dirty="0"/>
              <a:t>πάλληλος: Έχετε δίκιο. Θέλετε να σας ξαναστείλουμε  την παραγγελία σας  ή να σας κάνουμε μια __________ στην επόμενη παραγγελία;</a:t>
            </a:r>
            <a:br>
              <a:rPr lang="el-GR" sz="2000" dirty="0"/>
            </a:br>
            <a:r>
              <a:rPr lang="el-GR" sz="2000" dirty="0"/>
              <a:t>π</a:t>
            </a:r>
            <a:r>
              <a:rPr lang="el-GR" dirty="0"/>
              <a:t>ελάτης: Θα προτιμούσα να μου ξαναστείλετε την παραγγελία μου  τώρα, αν γίνεται.</a:t>
            </a:r>
            <a:br>
              <a:rPr lang="el-GR" sz="2000" dirty="0"/>
            </a:br>
            <a:r>
              <a:rPr lang="el-GR" sz="2000" dirty="0"/>
              <a:t>υ</a:t>
            </a:r>
            <a:r>
              <a:rPr lang="el-GR" dirty="0"/>
              <a:t>πάλληλος: Βεβαίως. Θα την έχετε σε δέκα λεπτά. Συγγνώμη και πάλι για την ταλαιπωρία.</a:t>
            </a:r>
            <a:br>
              <a:rPr lang="el-GR" sz="2000" dirty="0"/>
            </a:br>
            <a:r>
              <a:rPr lang="el-GR" sz="2000" dirty="0"/>
              <a:t>π</a:t>
            </a:r>
            <a:r>
              <a:rPr lang="el-GR" dirty="0"/>
              <a:t>ελάτης: Εντάξει, σας_____________. Γεια σας.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05279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2D748-1D7C-71A4-71EE-948A2A3BA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1F87E87-92EB-E1A8-09EA-37A5FC2B9B77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16DC6D61-974C-9739-DAAA-EFEA63423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3" y="2922815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890E6AC3-D9BA-9AE6-BC4A-7862ECD48672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0E9B16-3D7F-3B05-C747-40FCA9D39B6E}"/>
              </a:ext>
            </a:extLst>
          </p:cNvPr>
          <p:cNvSpPr txBox="1"/>
          <p:nvPr/>
        </p:nvSpPr>
        <p:spPr>
          <a:xfrm>
            <a:off x="2963635" y="2408323"/>
            <a:ext cx="868407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υπάλληλος: Γεια σας, εστιατόριο «ΤΟ ΣΟΥΒΛΑΚΙ», πώς μπορώ να σας βοηθήσω;</a:t>
            </a:r>
            <a:br>
              <a:rPr lang="el-GR" sz="2000" dirty="0"/>
            </a:br>
            <a:r>
              <a:rPr lang="el-GR" sz="2000" dirty="0"/>
              <a:t>π</a:t>
            </a:r>
            <a:r>
              <a:rPr lang="el-GR" dirty="0"/>
              <a:t>ελάτης: Καλησπέρα. Σας τηλεφωνώ για την παραγγελία μου. Έχω ένα παράπονο.</a:t>
            </a:r>
            <a:br>
              <a:rPr lang="el-GR" sz="2000" dirty="0"/>
            </a:br>
            <a:r>
              <a:rPr lang="el-GR" sz="2000" dirty="0"/>
              <a:t>υ</a:t>
            </a:r>
            <a:r>
              <a:rPr lang="el-GR" dirty="0"/>
              <a:t>πάλληλος: Τι συμβαίνει; Υπάρχει κάποιο πρόβλημα;</a:t>
            </a:r>
            <a:br>
              <a:rPr lang="el-GR" sz="2000" dirty="0"/>
            </a:br>
            <a:r>
              <a:rPr lang="el-GR" sz="2000" dirty="0"/>
              <a:t>π</a:t>
            </a:r>
            <a:r>
              <a:rPr lang="el-GR" dirty="0"/>
              <a:t>ελάτης: Ναι, η παραγγελία άργησε μία ώρα και το φαγητό ήρθε πολύ κρύο.</a:t>
            </a:r>
            <a:br>
              <a:rPr lang="el-GR" sz="2000" dirty="0"/>
            </a:br>
            <a:r>
              <a:rPr lang="el-GR" sz="2000" dirty="0"/>
              <a:t>υ</a:t>
            </a:r>
            <a:r>
              <a:rPr lang="el-GR" dirty="0"/>
              <a:t>πάλληλος: Λυπάμαι πολύ, ζητάμε συγγνώμη. Σήμερα έχουμε πάρα πολλή δουλειά και καθυστερήσαμε.</a:t>
            </a:r>
            <a:br>
              <a:rPr lang="el-GR" sz="2000" dirty="0"/>
            </a:br>
            <a:r>
              <a:rPr lang="el-GR" sz="2000" dirty="0"/>
              <a:t>π</a:t>
            </a:r>
            <a:r>
              <a:rPr lang="el-GR" dirty="0"/>
              <a:t>ελάτης: Το καταλαβαίνω, αλλά το φαγητό δεν είναι καλό έτσι.</a:t>
            </a:r>
            <a:br>
              <a:rPr lang="el-GR" sz="2000" dirty="0"/>
            </a:br>
            <a:r>
              <a:rPr lang="el-GR" sz="2000" dirty="0"/>
              <a:t>υ</a:t>
            </a:r>
            <a:r>
              <a:rPr lang="el-GR" dirty="0"/>
              <a:t>πάλληλος: Έχετε δίκιο. Θέλετε να σας ξαναστείλουμε  την παραγγελία σας  ή να σας κάνουμε μια έκπτωση στην επόμενη παραγγελία;</a:t>
            </a:r>
            <a:br>
              <a:rPr lang="el-GR" sz="2000" dirty="0"/>
            </a:br>
            <a:r>
              <a:rPr lang="el-GR" sz="2000" dirty="0"/>
              <a:t>π</a:t>
            </a:r>
            <a:r>
              <a:rPr lang="el-GR" dirty="0"/>
              <a:t>ελάτης: Θα προτιμούσα να μου ξαναστείλετε την παραγγελία μου  τώρα, αν γίνεται.</a:t>
            </a:r>
            <a:br>
              <a:rPr lang="el-GR" sz="2000" dirty="0"/>
            </a:br>
            <a:r>
              <a:rPr lang="el-GR" sz="2000" dirty="0"/>
              <a:t>υ</a:t>
            </a:r>
            <a:r>
              <a:rPr lang="el-GR" dirty="0"/>
              <a:t>πάλληλος: Βεβαίως. Θα την έχετε σε δέκα λεπτά. Συγγνώμη και πάλι για την ταλαιπωρία.</a:t>
            </a:r>
            <a:br>
              <a:rPr lang="el-GR" sz="2000" dirty="0"/>
            </a:br>
            <a:r>
              <a:rPr lang="el-GR" sz="2000" dirty="0"/>
              <a:t>π</a:t>
            </a:r>
            <a:r>
              <a:rPr lang="el-GR" dirty="0"/>
              <a:t>ελάτης: Εντάξει, σας ευχαριστώ. Γεια σας.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40634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2D748-1D7C-71A4-71EE-948A2A3BA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1F87E87-92EB-E1A8-09EA-37A5FC2B9B77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890E6AC3-D9BA-9AE6-BC4A-7862ECD48672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Εσύ πώς θα αντιδρούσες;</a:t>
            </a:r>
            <a:endParaRPr lang="el-GR" sz="1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A2858A-C9D9-5293-03C6-FD792771F36D}"/>
              </a:ext>
            </a:extLst>
          </p:cNvPr>
          <p:cNvSpPr txBox="1"/>
          <p:nvPr/>
        </p:nvSpPr>
        <p:spPr>
          <a:xfrm>
            <a:off x="2963635" y="2408323"/>
            <a:ext cx="868407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υπάλληλος: Γεια σας, εστιατόριο «ΤΟ ΣΟΥΒΛΑΚΙ», πώς μπορώ να σας βοηθήσω;</a:t>
            </a:r>
            <a:br>
              <a:rPr lang="el-GR" sz="2000" dirty="0"/>
            </a:br>
            <a:r>
              <a:rPr lang="el-GR" sz="2000" dirty="0"/>
              <a:t>π</a:t>
            </a:r>
            <a:r>
              <a:rPr lang="el-GR" dirty="0"/>
              <a:t>ελάτης: Καλησπέρα. Σας τηλεφωνώ για την παραγγελία μου. Έχω ένα παράπονο.</a:t>
            </a:r>
            <a:br>
              <a:rPr lang="el-GR" sz="2000" dirty="0"/>
            </a:br>
            <a:r>
              <a:rPr lang="el-GR" sz="2000" dirty="0"/>
              <a:t>υ</a:t>
            </a:r>
            <a:r>
              <a:rPr lang="el-GR" dirty="0"/>
              <a:t>πάλληλος: Τι συμβαίνει; Υπάρχει κάποιο πρόβλημα;</a:t>
            </a:r>
            <a:br>
              <a:rPr lang="el-GR" sz="2000" dirty="0"/>
            </a:br>
            <a:r>
              <a:rPr lang="el-GR" sz="2000" dirty="0"/>
              <a:t>π</a:t>
            </a:r>
            <a:r>
              <a:rPr lang="el-GR" dirty="0"/>
              <a:t>ελάτης: Ναι, η παραγγελία άργησε μία ώρα και το φαγητό ήρθε πολύ κρύο.</a:t>
            </a:r>
            <a:br>
              <a:rPr lang="el-GR" sz="2000" dirty="0"/>
            </a:br>
            <a:r>
              <a:rPr lang="el-GR" sz="2000" dirty="0"/>
              <a:t>υ</a:t>
            </a:r>
            <a:r>
              <a:rPr lang="el-GR" dirty="0"/>
              <a:t>πάλληλος: Λυπάμαι πολύ, ζητάμε συγγνώμη. Σήμερα έχουμε πάρα πολλή δουλειά και καθυστερήσαμε.</a:t>
            </a:r>
            <a:br>
              <a:rPr lang="el-GR" sz="2000" dirty="0"/>
            </a:br>
            <a:r>
              <a:rPr lang="el-GR" sz="2000" dirty="0"/>
              <a:t>π</a:t>
            </a:r>
            <a:r>
              <a:rPr lang="el-GR" dirty="0"/>
              <a:t>ελάτης: Το καταλαβαίνω, αλλά το φαγητό δεν είναι καλό έτσι.</a:t>
            </a:r>
            <a:br>
              <a:rPr lang="el-GR" sz="2000" dirty="0"/>
            </a:br>
            <a:r>
              <a:rPr lang="el-GR" sz="2000" dirty="0"/>
              <a:t>υ</a:t>
            </a:r>
            <a:r>
              <a:rPr lang="el-GR" dirty="0"/>
              <a:t>πάλληλος: Έχετε δίκιο. Θέλετε να σας ξαναστείλουμε  την παραγγελία σας  ή να σας κάνουμε μια έκπτωση στην επόμενη παραγγελία;</a:t>
            </a:r>
            <a:br>
              <a:rPr lang="el-GR" sz="2000" dirty="0"/>
            </a:br>
            <a:r>
              <a:rPr lang="el-GR" sz="2000" dirty="0"/>
              <a:t>π</a:t>
            </a:r>
            <a:r>
              <a:rPr lang="el-GR" dirty="0"/>
              <a:t>ελάτης: Θα προτιμούσα να μου ξαναστείλετε την παραγγελία μου  τώρα, αν γίνεται.</a:t>
            </a:r>
            <a:br>
              <a:rPr lang="el-GR" sz="2000" dirty="0"/>
            </a:br>
            <a:r>
              <a:rPr lang="el-GR" sz="2000" dirty="0"/>
              <a:t>υ</a:t>
            </a:r>
            <a:r>
              <a:rPr lang="el-GR" dirty="0"/>
              <a:t>πάλληλος: Βεβαίως. Θα την έχετε σε δέκα λεπτά. Συγγνώμη και πάλι για την ταλαιπωρία.</a:t>
            </a:r>
            <a:br>
              <a:rPr lang="el-GR" sz="2000" dirty="0"/>
            </a:br>
            <a:r>
              <a:rPr lang="el-GR" sz="2000" dirty="0"/>
              <a:t>π</a:t>
            </a:r>
            <a:r>
              <a:rPr lang="el-GR" dirty="0"/>
              <a:t>ελάτης: Εντάξει, σας ευχαριστώ. Γεια σας.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03603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F8678-D783-6AEF-19F0-9A03A91A6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2CFD191-1862-07AA-B408-0445DC186599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551F509-954F-E4BB-9046-243B75C2A870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Γράψε!</a:t>
            </a:r>
          </a:p>
        </p:txBody>
      </p:sp>
      <p:pic>
        <p:nvPicPr>
          <p:cNvPr id="7170" name="Picture 2" descr="Μαθητής που γράφει την εργασία στο: Vector στοκ (χωρίς ...">
            <a:extLst>
              <a:ext uri="{FF2B5EF4-FFF2-40B4-BE49-F238E27FC236}">
                <a16:creationId xmlns:a16="http://schemas.microsoft.com/office/drawing/2014/main" id="{8351C262-3AB8-B643-BD73-2368AAC56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>
            <a:fillRect/>
          </a:stretch>
        </p:blipFill>
        <p:spPr bwMode="auto">
          <a:xfrm>
            <a:off x="321128" y="2748643"/>
            <a:ext cx="2476500" cy="237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CA26A8-09AE-C04B-20B9-631C23779F60}"/>
              </a:ext>
            </a:extLst>
          </p:cNvPr>
          <p:cNvSpPr txBox="1"/>
          <p:nvPr/>
        </p:nvSpPr>
        <p:spPr>
          <a:xfrm>
            <a:off x="3720194" y="5789163"/>
            <a:ext cx="8150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Στείλτε ένα γραπτό μήνυμα στο εστιατόριο από το οποίο παραγγείλατε φαγητό.</a:t>
            </a:r>
          </a:p>
          <a:p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 Γράψτε ένα παράπονο!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9944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21E05B8-417B-8158-A4BF-13456F28B21C}"/>
              </a:ext>
            </a:extLst>
          </p:cNvPr>
          <p:cNvSpPr/>
          <p:nvPr/>
        </p:nvSpPr>
        <p:spPr>
          <a:xfrm>
            <a:off x="7190012" y="1600200"/>
            <a:ext cx="3096987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λογαριασμός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B40E060-7B69-C2F4-EB9A-E5F82B39EF02}"/>
              </a:ext>
            </a:extLst>
          </p:cNvPr>
          <p:cNvSpPr/>
          <p:nvPr/>
        </p:nvSpPr>
        <p:spPr>
          <a:xfrm>
            <a:off x="7228111" y="2656114"/>
            <a:ext cx="305888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κράτηση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CD43B47D-8786-1FA1-5751-7A6F47E4B3AC}"/>
              </a:ext>
            </a:extLst>
          </p:cNvPr>
          <p:cNvSpPr/>
          <p:nvPr/>
        </p:nvSpPr>
        <p:spPr>
          <a:xfrm>
            <a:off x="7228110" y="3712028"/>
            <a:ext cx="3096987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φιλοδώρημα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A64B009E-3349-6EA6-4472-C2078AD1412E}"/>
              </a:ext>
            </a:extLst>
          </p:cNvPr>
          <p:cNvSpPr/>
          <p:nvPr/>
        </p:nvSpPr>
        <p:spPr>
          <a:xfrm>
            <a:off x="7228109" y="4626429"/>
            <a:ext cx="3096987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μενού</a:t>
            </a:r>
          </a:p>
        </p:txBody>
      </p:sp>
      <p:pic>
        <p:nvPicPr>
          <p:cNvPr id="1026" name="Picture 2" descr="Table Reservation Vector Art, Icons, and Graphics for Free Download">
            <a:extLst>
              <a:ext uri="{FF2B5EF4-FFF2-40B4-BE49-F238E27FC236}">
                <a16:creationId xmlns:a16="http://schemas.microsoft.com/office/drawing/2014/main" id="{15EBADE0-DDA2-7C49-1AF7-D7B956993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11" y="989239"/>
            <a:ext cx="4671332" cy="4671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142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03483-35BD-56A5-E2EA-1F4C246C5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1BE837-23C8-B6B6-42C3-E8DEE0F51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914" y="1105287"/>
            <a:ext cx="8240486" cy="46474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3200" b="1" dirty="0">
                <a:solidFill>
                  <a:srgbClr val="FF0000"/>
                </a:solidFill>
              </a:rPr>
              <a:t>Πόσο αλάτι θέλεις;</a:t>
            </a:r>
            <a:endParaRPr lang="el-GR" altLang="el-GR" sz="3200" b="1" dirty="0">
              <a:solidFill>
                <a:srgbClr val="FF0000"/>
              </a:solidFill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36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Βάλε ______, μου αρέσουν τα αλμυρά.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36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Θέλω ____, προσέχω την πίεσή μου.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36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Μη βάλεις _____, θα προσθέσω εγώ μετά.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36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Θα ήθελα λίγο ______ από την προηγούμενη φορά.</a:t>
            </a:r>
          </a:p>
          <a:p>
            <a:pPr lvl="0"/>
            <a:r>
              <a:rPr lang="el-GR" sz="3600" dirty="0">
                <a:latin typeface="+mn-lt"/>
              </a:rPr>
              <a:t>Ο γιατρός είπε να βάζω _________ αλάτι.</a:t>
            </a:r>
            <a:endParaRPr kumimoji="0" lang="el-GR" altLang="el-GR" sz="360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2F269C-4292-C124-025D-60BEF3784D13}"/>
              </a:ext>
            </a:extLst>
          </p:cNvPr>
          <p:cNvSpPr txBox="1"/>
          <p:nvPr/>
        </p:nvSpPr>
        <p:spPr>
          <a:xfrm>
            <a:off x="9209315" y="1875748"/>
            <a:ext cx="26887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Ποσοτικά επιρρήματα :</a:t>
            </a:r>
          </a:p>
          <a:p>
            <a:endParaRPr lang="el-GR" b="1" dirty="0">
              <a:solidFill>
                <a:srgbClr val="FF0000"/>
              </a:solidFill>
            </a:endParaRPr>
          </a:p>
          <a:p>
            <a:endParaRPr lang="el-GR" b="1" dirty="0">
              <a:solidFill>
                <a:srgbClr val="FF0000"/>
              </a:solidFill>
            </a:endParaRPr>
          </a:p>
          <a:p>
            <a:r>
              <a:rPr lang="el-GR" dirty="0"/>
              <a:t> λίγο</a:t>
            </a:r>
          </a:p>
          <a:p>
            <a:r>
              <a:rPr lang="el-GR" dirty="0"/>
              <a:t> πολύ</a:t>
            </a:r>
          </a:p>
          <a:p>
            <a:r>
              <a:rPr lang="el-GR" dirty="0"/>
              <a:t> περισσότερο</a:t>
            </a:r>
          </a:p>
          <a:p>
            <a:r>
              <a:rPr lang="el-GR" dirty="0"/>
              <a:t>  λιγότερο</a:t>
            </a:r>
          </a:p>
          <a:p>
            <a:r>
              <a:rPr lang="el-GR" dirty="0"/>
              <a:t>  καθόλου </a:t>
            </a:r>
          </a:p>
        </p:txBody>
      </p:sp>
      <p:pic>
        <p:nvPicPr>
          <p:cNvPr id="6" name="Picture 3" descr="αλάτι Στοκ Εικονογραφήσεις, Vectors, &amp; Clipart – (62,450 Στοκ  Εικονογραφήσεις)">
            <a:extLst>
              <a:ext uri="{FF2B5EF4-FFF2-40B4-BE49-F238E27FC236}">
                <a16:creationId xmlns:a16="http://schemas.microsoft.com/office/drawing/2014/main" id="{0FEA8247-BF78-E577-DDD5-ED874F974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272" y="4459116"/>
            <a:ext cx="1937657" cy="1937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166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13945-9FA6-24BF-40C9-B9F76EAC8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D1E06C-AC7A-CE13-91BD-BFF9253D6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914" y="828288"/>
            <a:ext cx="8240486" cy="52014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3200" b="1" dirty="0">
                <a:solidFill>
                  <a:srgbClr val="FF0000"/>
                </a:solidFill>
              </a:rPr>
              <a:t>Πόσο αλάτι θέλεις;</a:t>
            </a:r>
            <a:endParaRPr lang="el-GR" altLang="el-GR" sz="3200" b="1" dirty="0">
              <a:solidFill>
                <a:srgbClr val="FF0000"/>
              </a:solidFill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36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Βάλε </a:t>
            </a:r>
            <a:r>
              <a:rPr kumimoji="0" lang="el-GR" altLang="el-GR" sz="3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πολύ</a:t>
            </a:r>
            <a:r>
              <a:rPr kumimoji="0" lang="el-GR" altLang="el-GR" sz="36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, μου αρέσουν τα αλμυρά.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36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Θέλω </a:t>
            </a:r>
            <a:r>
              <a:rPr kumimoji="0" lang="el-GR" altLang="el-GR" sz="3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λίγο</a:t>
            </a:r>
            <a:r>
              <a:rPr kumimoji="0" lang="el-GR" altLang="el-GR" sz="36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, προσέχω την πίεσή μου.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36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Μη βάλεις </a:t>
            </a:r>
            <a:r>
              <a:rPr kumimoji="0" lang="el-GR" altLang="el-GR" sz="3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καθόλου</a:t>
            </a:r>
            <a:r>
              <a:rPr kumimoji="0" lang="el-GR" altLang="el-GR" sz="36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, θα προσθέσω εγώ μετά.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36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Θα ήθελα λίγο </a:t>
            </a:r>
            <a:r>
              <a:rPr kumimoji="0" lang="el-GR" altLang="el-GR" sz="3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περισσότερο</a:t>
            </a:r>
            <a:r>
              <a:rPr kumimoji="0" lang="el-GR" altLang="el-GR" sz="36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 από την προηγούμενη φορά.</a:t>
            </a:r>
          </a:p>
          <a:p>
            <a:pPr lvl="0"/>
            <a:r>
              <a:rPr lang="el-GR" sz="3600" dirty="0">
                <a:latin typeface="+mn-lt"/>
              </a:rPr>
              <a:t>Ο γιατρός είπε να βάζω </a:t>
            </a:r>
            <a:r>
              <a:rPr lang="el-GR" sz="3600" dirty="0">
                <a:solidFill>
                  <a:srgbClr val="FF0000"/>
                </a:solidFill>
                <a:latin typeface="+mn-lt"/>
              </a:rPr>
              <a:t>λιγότερο</a:t>
            </a:r>
            <a:r>
              <a:rPr lang="el-GR" sz="3600" dirty="0">
                <a:latin typeface="+mn-lt"/>
              </a:rPr>
              <a:t> αλάτι.</a:t>
            </a:r>
            <a:endParaRPr kumimoji="0" lang="el-GR" altLang="el-GR" sz="360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AEB863-9E3E-5C45-CDA2-229BD9C30FBE}"/>
              </a:ext>
            </a:extLst>
          </p:cNvPr>
          <p:cNvSpPr txBox="1"/>
          <p:nvPr/>
        </p:nvSpPr>
        <p:spPr>
          <a:xfrm>
            <a:off x="9209315" y="1875748"/>
            <a:ext cx="26887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Ποσοτικά επιρρήματα :</a:t>
            </a:r>
          </a:p>
          <a:p>
            <a:endParaRPr lang="el-GR" b="1" dirty="0">
              <a:solidFill>
                <a:srgbClr val="FF0000"/>
              </a:solidFill>
            </a:endParaRPr>
          </a:p>
          <a:p>
            <a:endParaRPr lang="el-GR" b="1" dirty="0">
              <a:solidFill>
                <a:srgbClr val="FF0000"/>
              </a:solidFill>
            </a:endParaRPr>
          </a:p>
          <a:p>
            <a:r>
              <a:rPr lang="el-GR" dirty="0"/>
              <a:t> λίγο</a:t>
            </a:r>
          </a:p>
          <a:p>
            <a:r>
              <a:rPr lang="el-GR" dirty="0"/>
              <a:t> πολύ</a:t>
            </a:r>
          </a:p>
          <a:p>
            <a:r>
              <a:rPr lang="el-GR" dirty="0"/>
              <a:t> περισσότερο</a:t>
            </a:r>
          </a:p>
          <a:p>
            <a:r>
              <a:rPr lang="el-GR" dirty="0"/>
              <a:t>  λιγότερο</a:t>
            </a:r>
          </a:p>
          <a:p>
            <a:r>
              <a:rPr lang="el-GR" dirty="0"/>
              <a:t>  καθόλου </a:t>
            </a:r>
          </a:p>
        </p:txBody>
      </p:sp>
      <p:pic>
        <p:nvPicPr>
          <p:cNvPr id="6" name="Picture 3" descr="αλάτι Στοκ Εικονογραφήσεις, Vectors, &amp; Clipart – (62,450 Στοκ  Εικονογραφήσεις)">
            <a:extLst>
              <a:ext uri="{FF2B5EF4-FFF2-40B4-BE49-F238E27FC236}">
                <a16:creationId xmlns:a16="http://schemas.microsoft.com/office/drawing/2014/main" id="{19A379F1-64CD-6F73-7FC4-27254B0C0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272" y="4459116"/>
            <a:ext cx="1937657" cy="1937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861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DD08E40E-8250-09EB-6F5A-D0121D202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E930069-6EFE-DC67-6F68-6E209853F64C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Εφαρμογή smartphone με ποδήλατο παράδοσης και: Vector στοκ (χωρίς  δικαιώματα) 2695200893 | Shutterstock">
            <a:extLst>
              <a:ext uri="{FF2B5EF4-FFF2-40B4-BE49-F238E27FC236}">
                <a16:creationId xmlns:a16="http://schemas.microsoft.com/office/drawing/2014/main" id="{B4461AE2-7010-32C1-CB14-91011C191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64" y="3304168"/>
            <a:ext cx="2257425" cy="2028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food delivery - 71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E1F42B24-5C3B-8F59-1073-54CF64E66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315" y="3913731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alking Pizza Στοκ Εικονογραφήσεις, Vectors, &amp; Clipart – (250 Στοκ  Εικονογραφήσεις)">
            <a:extLst>
              <a:ext uri="{FF2B5EF4-FFF2-40B4-BE49-F238E27FC236}">
                <a16:creationId xmlns:a16="http://schemas.microsoft.com/office/drawing/2014/main" id="{F9BB29C1-EF8A-82FB-17AD-CD8DA9AEE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6" y="2767720"/>
            <a:ext cx="3246437" cy="3428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747B4D-B8C9-3496-DA15-30BB8498F5DD}"/>
              </a:ext>
            </a:extLst>
          </p:cNvPr>
          <p:cNvSpPr txBox="1"/>
          <p:nvPr/>
        </p:nvSpPr>
        <p:spPr>
          <a:xfrm>
            <a:off x="5808776" y="11069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Τηλεφωνική κράτηση σε έναν χώρο εστίασης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F9A846D-404B-3310-9ECA-C20475D080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1171" y="598096"/>
            <a:ext cx="2286000" cy="2000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4B8969-56A3-0326-527D-6C82AD4DCA5E}"/>
              </a:ext>
            </a:extLst>
          </p:cNvPr>
          <p:cNvSpPr txBox="1"/>
          <p:nvPr/>
        </p:nvSpPr>
        <p:spPr>
          <a:xfrm>
            <a:off x="3768953" y="5869441"/>
            <a:ext cx="4079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Τηλεφωνική παραγγελία για φαγητό </a:t>
            </a:r>
          </a:p>
        </p:txBody>
      </p:sp>
    </p:spTree>
    <p:extLst>
      <p:ext uri="{BB962C8B-B14F-4D97-AF65-F5344CB8AC3E}">
        <p14:creationId xmlns:p14="http://schemas.microsoft.com/office/powerpoint/2010/main" val="2320245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28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Μαρτίου 2026 (__/03/2026).Τώρα είμαστε στην άνοιξη.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A9CBC-AE6D-58DB-9515-EC7E09507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C7C0CF5-2645-001B-B5B4-9B048ACE433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87FFEE1-6A8E-3823-C041-ECA7BB528FC2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Διάβασε!</a:t>
            </a:r>
          </a:p>
        </p:txBody>
      </p:sp>
      <p:pic>
        <p:nvPicPr>
          <p:cNvPr id="5122" name="Picture 2" descr="Παιδί Διαβάζει Βιβλίο Παιδί Που Κάθεται Ένα Σωρό Βιβλία Μου ...">
            <a:extLst>
              <a:ext uri="{FF2B5EF4-FFF2-40B4-BE49-F238E27FC236}">
                <a16:creationId xmlns:a16="http://schemas.microsoft.com/office/drawing/2014/main" id="{C428F8C5-A3DE-4574-CDEA-A5EF7578F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3"/>
          <a:stretch>
            <a:fillRect/>
          </a:stretch>
        </p:blipFill>
        <p:spPr bwMode="auto">
          <a:xfrm>
            <a:off x="566738" y="3114973"/>
            <a:ext cx="2143805" cy="20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00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FFDE855-BA34-BAAE-7B17-9612CCF02684}"/>
              </a:ext>
            </a:extLst>
          </p:cNvPr>
          <p:cNvSpPr/>
          <p:nvPr/>
        </p:nvSpPr>
        <p:spPr>
          <a:xfrm>
            <a:off x="446313" y="293914"/>
            <a:ext cx="3548743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Συνομιλία με τον σερβιτόρο 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E0FB8A85-447A-1E79-5F2A-7392FDBE8C84}"/>
              </a:ext>
            </a:extLst>
          </p:cNvPr>
          <p:cNvSpPr/>
          <p:nvPr/>
        </p:nvSpPr>
        <p:spPr>
          <a:xfrm>
            <a:off x="4321628" y="293914"/>
            <a:ext cx="3548743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b="1"/>
              <a:t>Τηλεφωνική κράτηση σε έναν χώρο εστίασης</a:t>
            </a:r>
            <a:endParaRPr lang="el-GR" b="1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A36E845-0FDC-D022-CE19-FDCE0683B2CF}"/>
              </a:ext>
            </a:extLst>
          </p:cNvPr>
          <p:cNvSpPr/>
          <p:nvPr/>
        </p:nvSpPr>
        <p:spPr>
          <a:xfrm>
            <a:off x="8381998" y="293914"/>
            <a:ext cx="3548743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b="1"/>
              <a:t>Τηλεφωνική παραγγελία για φαγητό </a:t>
            </a:r>
            <a:endParaRPr lang="el-GR" b="1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50ADFF88-151F-8B87-5A33-350E2EFB84FC}"/>
              </a:ext>
            </a:extLst>
          </p:cNvPr>
          <p:cNvSpPr/>
          <p:nvPr/>
        </p:nvSpPr>
        <p:spPr>
          <a:xfrm>
            <a:off x="1698171" y="1001486"/>
            <a:ext cx="936172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D9BA2BBB-4D57-4333-AC43-A46C4A940A71}"/>
              </a:ext>
            </a:extLst>
          </p:cNvPr>
          <p:cNvSpPr/>
          <p:nvPr/>
        </p:nvSpPr>
        <p:spPr>
          <a:xfrm>
            <a:off x="9829800" y="1001486"/>
            <a:ext cx="936172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62328AA6-66FD-447C-8080-0F867AAC39E5}"/>
              </a:ext>
            </a:extLst>
          </p:cNvPr>
          <p:cNvSpPr/>
          <p:nvPr/>
        </p:nvSpPr>
        <p:spPr>
          <a:xfrm>
            <a:off x="5954485" y="1001486"/>
            <a:ext cx="936172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3CDC13-D653-575D-C87A-AE39B6D6ABF6}"/>
              </a:ext>
            </a:extLst>
          </p:cNvPr>
          <p:cNvSpPr txBox="1"/>
          <p:nvPr/>
        </p:nvSpPr>
        <p:spPr>
          <a:xfrm>
            <a:off x="446313" y="3273915"/>
            <a:ext cx="11288485" cy="303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4400" b="1" i="0" dirty="0">
                <a:solidFill>
                  <a:srgbClr val="0A0A0A"/>
                </a:solidFill>
                <a:effectLst/>
                <a:latin typeface="Google Sans"/>
              </a:rPr>
              <a:t>Μπορώ να ρωτήσω πού είναι η τουαλέτα;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4400" b="1" dirty="0"/>
              <a:t>Παρακαλώ, θέλω να κλείσω ένα τραπέζι για αύριο στις οκτώ το βράδυ.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4400" b="1" dirty="0"/>
              <a:t>Ποια είναι τα πιάτα ημέρας; </a:t>
            </a:r>
          </a:p>
        </p:txBody>
      </p:sp>
      <p:pic>
        <p:nvPicPr>
          <p:cNvPr id="4100" name="Picture 4" descr="Office Woman Telephone Conversation Cartoon Images – Browse 5,449 Stock  Photos, Vectors, and Video | Adobe Stock">
            <a:extLst>
              <a:ext uri="{FF2B5EF4-FFF2-40B4-BE49-F238E27FC236}">
                <a16:creationId xmlns:a16="http://schemas.microsoft.com/office/drawing/2014/main" id="{CF476A79-9FB1-E176-2C3D-4A108525E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28" y="1813197"/>
            <a:ext cx="1502229" cy="13436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artoon food delivery - 71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5CEB10C2-BBC7-BE0C-5042-1B178CC94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372" y="1869657"/>
            <a:ext cx="1088571" cy="10885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χαρούμενος σερβιτόρος Στοκ Εικονογραφήσεις, Vectors, &amp; Clipart – (8,822  Στοκ Εικονογραφήσεις)">
            <a:extLst>
              <a:ext uri="{FF2B5EF4-FFF2-40B4-BE49-F238E27FC236}">
                <a16:creationId xmlns:a16="http://schemas.microsoft.com/office/drawing/2014/main" id="{59F51D6B-06C5-1C1F-8662-F7B782D1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95" y="1800618"/>
            <a:ext cx="1226648" cy="1226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6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C5200-FEA7-3A30-8B59-89E04181B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36581DD8-1A01-F2F9-8943-6E32E91B4E18}"/>
              </a:ext>
            </a:extLst>
          </p:cNvPr>
          <p:cNvSpPr/>
          <p:nvPr/>
        </p:nvSpPr>
        <p:spPr>
          <a:xfrm>
            <a:off x="446313" y="293914"/>
            <a:ext cx="3548743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Συνομιλία με τον σερβιτόρο 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471D5E0-E00F-AE87-D0D7-307A72C0B3B4}"/>
              </a:ext>
            </a:extLst>
          </p:cNvPr>
          <p:cNvSpPr/>
          <p:nvPr/>
        </p:nvSpPr>
        <p:spPr>
          <a:xfrm>
            <a:off x="4321628" y="293914"/>
            <a:ext cx="3548743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b="1"/>
              <a:t>Τηλεφωνική κράτηση σε έναν χώρο εστίασης</a:t>
            </a:r>
            <a:endParaRPr lang="el-GR" b="1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B747DA3-8F09-0613-CF56-89BC5FE4B5EE}"/>
              </a:ext>
            </a:extLst>
          </p:cNvPr>
          <p:cNvSpPr/>
          <p:nvPr/>
        </p:nvSpPr>
        <p:spPr>
          <a:xfrm>
            <a:off x="8381998" y="293914"/>
            <a:ext cx="3548743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b="1"/>
              <a:t>Τηλεφωνική παραγγελία για φαγητό </a:t>
            </a:r>
            <a:endParaRPr lang="el-GR" b="1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9989A560-85A9-63C1-3586-38AFD83941B5}"/>
              </a:ext>
            </a:extLst>
          </p:cNvPr>
          <p:cNvSpPr/>
          <p:nvPr/>
        </p:nvSpPr>
        <p:spPr>
          <a:xfrm>
            <a:off x="1698171" y="1001486"/>
            <a:ext cx="936172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C44FF4C7-0528-6993-20A4-D47707D78558}"/>
              </a:ext>
            </a:extLst>
          </p:cNvPr>
          <p:cNvSpPr/>
          <p:nvPr/>
        </p:nvSpPr>
        <p:spPr>
          <a:xfrm>
            <a:off x="9829800" y="1001486"/>
            <a:ext cx="936172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25E1175E-229A-9B81-0177-48F2ECA5F9E2}"/>
              </a:ext>
            </a:extLst>
          </p:cNvPr>
          <p:cNvSpPr/>
          <p:nvPr/>
        </p:nvSpPr>
        <p:spPr>
          <a:xfrm>
            <a:off x="5954485" y="1001486"/>
            <a:ext cx="936172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4AF82D-0B78-AC4E-FEF0-5E8BAD9D2097}"/>
              </a:ext>
            </a:extLst>
          </p:cNvPr>
          <p:cNvSpPr txBox="1"/>
          <p:nvPr/>
        </p:nvSpPr>
        <p:spPr>
          <a:xfrm>
            <a:off x="446313" y="3273915"/>
            <a:ext cx="11288485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3600" b="1" dirty="0"/>
              <a:t>Θα ήθελα να κάνω μια κράτηση για ένα τραπέζι δύο ατόμων για απόψε το βράδυ στις εννέα.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3600" b="1" dirty="0">
                <a:solidFill>
                  <a:srgbClr val="0A0A0A"/>
                </a:solidFill>
              </a:rPr>
              <a:t>Θα θέλατε  να σας φέρω  λίγο ψωμί;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3600" b="1" dirty="0"/>
              <a:t>Να σας βάλω και ψωμί στο πακέτο;</a:t>
            </a:r>
            <a:endParaRPr lang="el-GR" sz="3600" b="1" dirty="0">
              <a:solidFill>
                <a:srgbClr val="0A0A0A"/>
              </a:solidFill>
            </a:endParaRPr>
          </a:p>
        </p:txBody>
      </p:sp>
      <p:pic>
        <p:nvPicPr>
          <p:cNvPr id="5" name="Picture 4" descr="Office Woman Telephone Conversation Cartoon Images – Browse 5,449 Stock  Photos, Vectors, and Video | Adobe Stock">
            <a:extLst>
              <a:ext uri="{FF2B5EF4-FFF2-40B4-BE49-F238E27FC236}">
                <a16:creationId xmlns:a16="http://schemas.microsoft.com/office/drawing/2014/main" id="{B2713BE7-0AA2-F192-14B6-83662A18D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6" y="1915886"/>
            <a:ext cx="1491341" cy="13580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artoon food delivery - 71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2CC82749-0AA8-DF0D-9BD0-47A9B1AFE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031" y="1942476"/>
            <a:ext cx="1016770" cy="101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χαρούμενος σερβιτόρος Στοκ Εικονογραφήσεις, Vectors, &amp; Clipart – (8,822  Στοκ Εικονογραφήσεις)">
            <a:extLst>
              <a:ext uri="{FF2B5EF4-FFF2-40B4-BE49-F238E27FC236}">
                <a16:creationId xmlns:a16="http://schemas.microsoft.com/office/drawing/2014/main" id="{C52F6833-556C-1EC5-FAA0-A97F87408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95" y="1800618"/>
            <a:ext cx="1226648" cy="1226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536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570B9-7553-0673-FE48-74C39FB57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4116777B-6AB1-C4AB-76CB-CD69B6423937}"/>
              </a:ext>
            </a:extLst>
          </p:cNvPr>
          <p:cNvSpPr/>
          <p:nvPr/>
        </p:nvSpPr>
        <p:spPr>
          <a:xfrm>
            <a:off x="446313" y="293914"/>
            <a:ext cx="3548743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Συνομιλία με τον σερβιτόρο 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CFAB083-8FD1-8D34-62E7-BBA483D94024}"/>
              </a:ext>
            </a:extLst>
          </p:cNvPr>
          <p:cNvSpPr/>
          <p:nvPr/>
        </p:nvSpPr>
        <p:spPr>
          <a:xfrm>
            <a:off x="4321628" y="293914"/>
            <a:ext cx="3548743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b="1"/>
              <a:t>Τηλεφωνική κράτηση σε έναν χώρο εστίασης</a:t>
            </a:r>
            <a:endParaRPr lang="el-GR" b="1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B8B0801-8E8A-D7BB-0C58-044AF0AD8D9E}"/>
              </a:ext>
            </a:extLst>
          </p:cNvPr>
          <p:cNvSpPr/>
          <p:nvPr/>
        </p:nvSpPr>
        <p:spPr>
          <a:xfrm>
            <a:off x="8381998" y="293914"/>
            <a:ext cx="3548743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b="1"/>
              <a:t>Τηλεφωνική παραγγελία για φαγητό </a:t>
            </a:r>
            <a:endParaRPr lang="el-GR" b="1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3BB9D1D8-96A8-578D-BC47-54E946A29577}"/>
              </a:ext>
            </a:extLst>
          </p:cNvPr>
          <p:cNvSpPr/>
          <p:nvPr/>
        </p:nvSpPr>
        <p:spPr>
          <a:xfrm>
            <a:off x="1698171" y="1001486"/>
            <a:ext cx="936172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B60FA447-21B2-EE1C-C70D-1259AB5F7FE7}"/>
              </a:ext>
            </a:extLst>
          </p:cNvPr>
          <p:cNvSpPr/>
          <p:nvPr/>
        </p:nvSpPr>
        <p:spPr>
          <a:xfrm>
            <a:off x="9829800" y="1001486"/>
            <a:ext cx="936172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CFFBD7FA-E013-D85C-E2F1-A0E626DB45A1}"/>
              </a:ext>
            </a:extLst>
          </p:cNvPr>
          <p:cNvSpPr/>
          <p:nvPr/>
        </p:nvSpPr>
        <p:spPr>
          <a:xfrm>
            <a:off x="5954485" y="1001486"/>
            <a:ext cx="936172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1ED94-FCDE-3C04-95A5-2F912A50B230}"/>
              </a:ext>
            </a:extLst>
          </p:cNvPr>
          <p:cNvSpPr txBox="1"/>
          <p:nvPr/>
        </p:nvSpPr>
        <p:spPr>
          <a:xfrm>
            <a:off x="244926" y="4256520"/>
            <a:ext cx="11685815" cy="186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3600" b="1" dirty="0">
                <a:solidFill>
                  <a:srgbClr val="0A0A0A"/>
                </a:solidFill>
              </a:rPr>
              <a:t>Μπορώ </a:t>
            </a:r>
            <a:r>
              <a:rPr lang="el-GR" sz="3600" b="1" i="0" dirty="0">
                <a:solidFill>
                  <a:srgbClr val="0A0A0A"/>
                </a:solidFill>
                <a:effectLst/>
              </a:rPr>
              <a:t> να </a:t>
            </a:r>
            <a:r>
              <a:rPr lang="el-GR" sz="3600" b="1" dirty="0">
                <a:solidFill>
                  <a:srgbClr val="0A0A0A"/>
                </a:solidFill>
              </a:rPr>
              <a:t>φέρω</a:t>
            </a:r>
            <a:r>
              <a:rPr lang="el-GR" sz="3600" b="1" i="0" dirty="0">
                <a:solidFill>
                  <a:srgbClr val="0A0A0A"/>
                </a:solidFill>
                <a:effectLst/>
              </a:rPr>
              <a:t>  στο εστιατόριο  τον σκύλο μου;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l-GR" sz="3600" b="1" dirty="0"/>
              <a:t>Θα θέλαμε να παραγγείλουμε μια πίτσα για τις 20:00.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l-GR" sz="3600" b="1" dirty="0"/>
              <a:t>Μας φέρνετε, σας παρακαλώ, το μενού;</a:t>
            </a:r>
          </a:p>
        </p:txBody>
      </p:sp>
      <p:pic>
        <p:nvPicPr>
          <p:cNvPr id="9" name="Picture 4" descr="Office Woman Telephone Conversation Cartoon Images – Browse 5,449 Stock  Photos, Vectors, and Video | Adobe Stock">
            <a:extLst>
              <a:ext uri="{FF2B5EF4-FFF2-40B4-BE49-F238E27FC236}">
                <a16:creationId xmlns:a16="http://schemas.microsoft.com/office/drawing/2014/main" id="{6CE99D07-12FA-79F0-AAE6-1786771E9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28" y="2068286"/>
            <a:ext cx="1959429" cy="16221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artoon food delivery - 71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E72D9382-7CE3-226F-7D89-F5A1DEFBE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799" y="2267473"/>
            <a:ext cx="1321570" cy="13215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χαρούμενος σερβιτόρος Στοκ Εικονογραφήσεις, Vectors, &amp; Clipart – (8,822  Στοκ Εικονογραφήσεις)">
            <a:extLst>
              <a:ext uri="{FF2B5EF4-FFF2-40B4-BE49-F238E27FC236}">
                <a16:creationId xmlns:a16="http://schemas.microsoft.com/office/drawing/2014/main" id="{F4EC6376-E187-B611-4019-5E9B44105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95" y="1800618"/>
            <a:ext cx="1226648" cy="1226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45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0F9B9-03E4-3994-4F29-B0B2BE736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DCBFD683-10C4-366F-BE52-7DE16E244768}"/>
              </a:ext>
            </a:extLst>
          </p:cNvPr>
          <p:cNvSpPr/>
          <p:nvPr/>
        </p:nvSpPr>
        <p:spPr>
          <a:xfrm>
            <a:off x="446313" y="293914"/>
            <a:ext cx="3548743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Συνομιλία με τον σερβιτόρο 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5179A299-43E7-CB28-13C4-0630B25B94CF}"/>
              </a:ext>
            </a:extLst>
          </p:cNvPr>
          <p:cNvSpPr/>
          <p:nvPr/>
        </p:nvSpPr>
        <p:spPr>
          <a:xfrm>
            <a:off x="4321628" y="293914"/>
            <a:ext cx="3548743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b="1"/>
              <a:t>Τηλεφωνική κράτηση σε έναν χώρο εστίασης</a:t>
            </a:r>
            <a:endParaRPr lang="el-GR" b="1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78129F6E-1FD6-B348-0663-580132BF4104}"/>
              </a:ext>
            </a:extLst>
          </p:cNvPr>
          <p:cNvSpPr/>
          <p:nvPr/>
        </p:nvSpPr>
        <p:spPr>
          <a:xfrm>
            <a:off x="8381998" y="293914"/>
            <a:ext cx="3548743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b="1"/>
              <a:t>Τηλεφωνική παραγγελία για φαγητό </a:t>
            </a:r>
            <a:endParaRPr lang="el-GR" b="1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5C76B6CB-1CE8-E3DB-AF32-41AC5002B232}"/>
              </a:ext>
            </a:extLst>
          </p:cNvPr>
          <p:cNvSpPr/>
          <p:nvPr/>
        </p:nvSpPr>
        <p:spPr>
          <a:xfrm>
            <a:off x="1698171" y="1001486"/>
            <a:ext cx="936172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3E946748-48FE-7ED8-EF64-E506D8896452}"/>
              </a:ext>
            </a:extLst>
          </p:cNvPr>
          <p:cNvSpPr/>
          <p:nvPr/>
        </p:nvSpPr>
        <p:spPr>
          <a:xfrm>
            <a:off x="9829800" y="1001486"/>
            <a:ext cx="936172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091D8DE6-C1B0-FA99-43D4-71CDBA580B34}"/>
              </a:ext>
            </a:extLst>
          </p:cNvPr>
          <p:cNvSpPr/>
          <p:nvPr/>
        </p:nvSpPr>
        <p:spPr>
          <a:xfrm>
            <a:off x="5954485" y="1001486"/>
            <a:ext cx="936172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5D00D9-E7C8-82C1-46E1-410A5EA4651A}"/>
              </a:ext>
            </a:extLst>
          </p:cNvPr>
          <p:cNvSpPr txBox="1"/>
          <p:nvPr/>
        </p:nvSpPr>
        <p:spPr>
          <a:xfrm>
            <a:off x="707569" y="3635553"/>
            <a:ext cx="112231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l-GR" sz="3600" b="1" dirty="0"/>
              <a:t>Έρχεστε λίγο;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l-GR" sz="3600" b="1" dirty="0"/>
              <a:t>Ευχαριστώ πολύ που ήρθατε μέσα στη βροχή! Κρατήστε τα ρέστα.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l-GR" sz="3600" b="1" dirty="0"/>
              <a:t>Θα είστε ανοιχτά την Κυριακή;</a:t>
            </a:r>
          </a:p>
        </p:txBody>
      </p:sp>
      <p:pic>
        <p:nvPicPr>
          <p:cNvPr id="10" name="Picture 4" descr="Office Woman Telephone Conversation Cartoon Images – Browse 5,449 Stock  Photos, Vectors, and Video | Adobe Stock">
            <a:extLst>
              <a:ext uri="{FF2B5EF4-FFF2-40B4-BE49-F238E27FC236}">
                <a16:creationId xmlns:a16="http://schemas.microsoft.com/office/drawing/2014/main" id="{F96657AA-7285-E5BC-949C-FA13A86CB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2" y="2220686"/>
            <a:ext cx="1959429" cy="17196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artoon food delivery - 71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5FEF2DA6-F712-20C3-7B87-CB732E39D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886" y="2357526"/>
            <a:ext cx="1278027" cy="12780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χαρούμενος σερβιτόρος Στοκ Εικονογραφήσεις, Vectors, &amp; Clipart – (8,822  Στοκ Εικονογραφήσεις)">
            <a:extLst>
              <a:ext uri="{FF2B5EF4-FFF2-40B4-BE49-F238E27FC236}">
                <a16:creationId xmlns:a16="http://schemas.microsoft.com/office/drawing/2014/main" id="{4AF4996A-5624-2DF5-B528-57D549780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95" y="1800618"/>
            <a:ext cx="1226648" cy="1226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969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381CC-190A-3B58-1B5E-3B73AFA20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6BC4B4C-AAEB-0B81-2657-A4427E8360F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 προφορικού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7C6F45F-77A1-DFB9-60FE-1D145B15C866}"/>
              </a:ext>
            </a:extLst>
          </p:cNvPr>
          <p:cNvSpPr/>
          <p:nvPr/>
        </p:nvSpPr>
        <p:spPr>
          <a:xfrm>
            <a:off x="636303" y="5867399"/>
            <a:ext cx="3228126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Παιχνίδι ρόλων</a:t>
            </a:r>
          </a:p>
        </p:txBody>
      </p:sp>
      <p:pic>
        <p:nvPicPr>
          <p:cNvPr id="1026" name="Picture 2" descr="Download Ai Generated, Man, Waiter. Royalty-Free Stock Illustration Image -  Pixabay">
            <a:extLst>
              <a:ext uri="{FF2B5EF4-FFF2-40B4-BE49-F238E27FC236}">
                <a16:creationId xmlns:a16="http://schemas.microsoft.com/office/drawing/2014/main" id="{11C32969-E379-9E6B-238E-8B523BAC5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95" y="333715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45046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915</Words>
  <Application>Microsoft Office PowerPoint</Application>
  <PresentationFormat>Ευρεία οθόνη</PresentationFormat>
  <Paragraphs>105</Paragraphs>
  <Slides>20</Slides>
  <Notes>1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Google Sans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Charalambous</dc:creator>
  <cp:lastModifiedBy>Ελένη Χαραλάμπους</cp:lastModifiedBy>
  <cp:revision>246</cp:revision>
  <cp:lastPrinted>2025-03-10T05:24:13Z</cp:lastPrinted>
  <dcterms:created xsi:type="dcterms:W3CDTF">2025-02-12T05:42:48Z</dcterms:created>
  <dcterms:modified xsi:type="dcterms:W3CDTF">2026-06-04T03:00:16Z</dcterms:modified>
</cp:coreProperties>
</file>