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30" r:id="rId2"/>
    <p:sldId id="553" r:id="rId3"/>
    <p:sldId id="451" r:id="rId4"/>
    <p:sldId id="612" r:id="rId5"/>
    <p:sldId id="618" r:id="rId6"/>
    <p:sldId id="620" r:id="rId7"/>
    <p:sldId id="611" r:id="rId8"/>
    <p:sldId id="619" r:id="rId9"/>
    <p:sldId id="615" r:id="rId10"/>
    <p:sldId id="459" r:id="rId11"/>
    <p:sldId id="460" r:id="rId12"/>
    <p:sldId id="461" r:id="rId13"/>
    <p:sldId id="622" r:id="rId14"/>
    <p:sldId id="614" r:id="rId15"/>
    <p:sldId id="621" r:id="rId16"/>
    <p:sldId id="458" r:id="rId17"/>
    <p:sldId id="442" r:id="rId18"/>
    <p:sldId id="554" r:id="rId19"/>
    <p:sldId id="555" r:id="rId20"/>
    <p:sldId id="440" r:id="rId21"/>
    <p:sldId id="623" r:id="rId22"/>
    <p:sldId id="624" r:id="rId23"/>
    <p:sldId id="616" r:id="rId24"/>
    <p:sldId id="617" r:id="rId25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06/05/2026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68.Θεματικός κύκλος 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:   Ελεύθερος χρόνος και ψυχαγωγία _ Έμμεσο αντικείμενο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(αδύνατοι τύποι της προσωπικής αντωνυμίας)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A1983F-CAD4-8368-D20E-0A9D0AE7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95"/>
          <a:stretch>
            <a:fillRect/>
          </a:stretch>
        </p:blipFill>
        <p:spPr>
          <a:xfrm>
            <a:off x="187779" y="636104"/>
            <a:ext cx="4000500" cy="5498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C4B56582-2B47-BE53-00C1-43732201470D}"/>
              </a:ext>
            </a:extLst>
          </p:cNvPr>
          <p:cNvSpPr/>
          <p:nvPr/>
        </p:nvSpPr>
        <p:spPr>
          <a:xfrm>
            <a:off x="4300863" y="821872"/>
            <a:ext cx="5061857" cy="1382486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Ο Πέτρος  </a:t>
            </a:r>
            <a:r>
              <a:rPr lang="el-GR" sz="4800" dirty="0">
                <a:solidFill>
                  <a:srgbClr val="FF0000"/>
                </a:solidFill>
              </a:rPr>
              <a:t>σε</a:t>
            </a:r>
            <a:r>
              <a:rPr lang="el-GR" sz="4800" dirty="0"/>
              <a:t> αγαπάει;</a:t>
            </a:r>
            <a:endParaRPr lang="el-CY" sz="4800" dirty="0"/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6E19097-942A-69E0-3685-ABA4BC113783}"/>
              </a:ext>
            </a:extLst>
          </p:cNvPr>
          <p:cNvSpPr/>
          <p:nvPr/>
        </p:nvSpPr>
        <p:spPr>
          <a:xfrm>
            <a:off x="4547508" y="3797381"/>
            <a:ext cx="5061857" cy="2238747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Όχι, ο  Πέτρος δεν   </a:t>
            </a:r>
            <a:r>
              <a:rPr lang="el-GR" sz="4800" dirty="0">
                <a:solidFill>
                  <a:srgbClr val="FF0000"/>
                </a:solidFill>
              </a:rPr>
              <a:t>με</a:t>
            </a:r>
            <a:r>
              <a:rPr lang="el-GR" sz="4800" dirty="0"/>
              <a:t> αγαπάει.</a:t>
            </a:r>
            <a:endParaRPr lang="el-CY" sz="4800" dirty="0"/>
          </a:p>
        </p:txBody>
      </p:sp>
      <p:pic>
        <p:nvPicPr>
          <p:cNvPr id="1026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AD76B2A8-AD67-9FDE-0739-61607FB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1060174"/>
            <a:ext cx="2555421" cy="2737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χωρισμένο png | PNGEgg">
            <a:extLst>
              <a:ext uri="{FF2B5EF4-FFF2-40B4-BE49-F238E27FC236}">
                <a16:creationId xmlns:a16="http://schemas.microsoft.com/office/drawing/2014/main" id="{5F54AF4D-4A14-2918-1399-39D91E563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069" y="42733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8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A1983F-CAD4-8368-D20E-0A9D0AE7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1"/>
          <a:stretch>
            <a:fillRect/>
          </a:stretch>
        </p:blipFill>
        <p:spPr>
          <a:xfrm>
            <a:off x="187779" y="530087"/>
            <a:ext cx="4000500" cy="560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C4B56582-2B47-BE53-00C1-43732201470D}"/>
              </a:ext>
            </a:extLst>
          </p:cNvPr>
          <p:cNvSpPr/>
          <p:nvPr/>
        </p:nvSpPr>
        <p:spPr>
          <a:xfrm>
            <a:off x="3363686" y="914399"/>
            <a:ext cx="5061857" cy="203981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Αγαπάς </a:t>
            </a:r>
            <a:r>
              <a:rPr lang="el-GR" sz="4800" dirty="0">
                <a:solidFill>
                  <a:srgbClr val="FF0000"/>
                </a:solidFill>
              </a:rPr>
              <a:t>τον Γιάννη και τον Αντρέα</a:t>
            </a:r>
            <a:r>
              <a:rPr lang="el-GR" sz="4800" dirty="0"/>
              <a:t>;</a:t>
            </a:r>
            <a:endParaRPr lang="el-CY" sz="4800" dirty="0"/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6E19097-942A-69E0-3685-ABA4BC113783}"/>
              </a:ext>
            </a:extLst>
          </p:cNvPr>
          <p:cNvSpPr/>
          <p:nvPr/>
        </p:nvSpPr>
        <p:spPr>
          <a:xfrm>
            <a:off x="4547508" y="3797381"/>
            <a:ext cx="5061857" cy="2238747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Ναι, </a:t>
            </a:r>
            <a:r>
              <a:rPr lang="el-GR" sz="4800" dirty="0">
                <a:solidFill>
                  <a:srgbClr val="FF0000"/>
                </a:solidFill>
              </a:rPr>
              <a:t>τους</a:t>
            </a:r>
            <a:r>
              <a:rPr lang="el-GR" sz="4800" dirty="0"/>
              <a:t>  αγαπώ.</a:t>
            </a:r>
            <a:endParaRPr lang="el-CY" sz="4800" dirty="0"/>
          </a:p>
        </p:txBody>
      </p:sp>
      <p:pic>
        <p:nvPicPr>
          <p:cNvPr id="1026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AD76B2A8-AD67-9FDE-0739-61607FB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0"/>
            <a:ext cx="3374571" cy="3797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καρδιά καρτούν Στοκ Εικονογραφήσεις, Vectors, &amp; Clipart – (476,471 Στοκ  Εικονογραφήσεις)">
            <a:extLst>
              <a:ext uri="{FF2B5EF4-FFF2-40B4-BE49-F238E27FC236}">
                <a16:creationId xmlns:a16="http://schemas.microsoft.com/office/drawing/2014/main" id="{3CFEFC77-40B4-8633-3B27-EF0B699B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521" y="402975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4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EA1983F-CAD4-8368-D20E-0A9D0AE76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0"/>
          <a:stretch>
            <a:fillRect/>
          </a:stretch>
        </p:blipFill>
        <p:spPr>
          <a:xfrm>
            <a:off x="187779" y="728870"/>
            <a:ext cx="4000500" cy="5405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C4B56582-2B47-BE53-00C1-43732201470D}"/>
              </a:ext>
            </a:extLst>
          </p:cNvPr>
          <p:cNvSpPr/>
          <p:nvPr/>
        </p:nvSpPr>
        <p:spPr>
          <a:xfrm>
            <a:off x="3363686" y="914399"/>
            <a:ext cx="5061857" cy="2039815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Αγαπάς </a:t>
            </a:r>
            <a:r>
              <a:rPr lang="el-GR" sz="4800" dirty="0">
                <a:solidFill>
                  <a:srgbClr val="FF0000"/>
                </a:solidFill>
              </a:rPr>
              <a:t>την Άννα  και την Κατερίνα</a:t>
            </a:r>
            <a:r>
              <a:rPr lang="el-GR" sz="4800" dirty="0"/>
              <a:t>;</a:t>
            </a:r>
            <a:endParaRPr lang="el-CY" sz="4800" dirty="0"/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B6E19097-942A-69E0-3685-ABA4BC113783}"/>
              </a:ext>
            </a:extLst>
          </p:cNvPr>
          <p:cNvSpPr/>
          <p:nvPr/>
        </p:nvSpPr>
        <p:spPr>
          <a:xfrm>
            <a:off x="4547508" y="3797381"/>
            <a:ext cx="5061857" cy="2238747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Ναι, </a:t>
            </a:r>
            <a:r>
              <a:rPr lang="el-GR" sz="4800" dirty="0">
                <a:solidFill>
                  <a:srgbClr val="FF0000"/>
                </a:solidFill>
              </a:rPr>
              <a:t>τις</a:t>
            </a:r>
            <a:r>
              <a:rPr lang="el-GR" sz="4800" dirty="0"/>
              <a:t>  αγαπώ.</a:t>
            </a:r>
            <a:endParaRPr lang="el-CY" sz="4800" dirty="0"/>
          </a:p>
        </p:txBody>
      </p:sp>
      <p:pic>
        <p:nvPicPr>
          <p:cNvPr id="1026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AD76B2A8-AD67-9FDE-0739-61607FB5A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0"/>
            <a:ext cx="3374571" cy="3797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καρδιά καρτούν Στοκ Εικονογραφήσεις, Vectors, &amp; Clipart – (476,471 Στοκ  Εικονογραφήσεις)">
            <a:extLst>
              <a:ext uri="{FF2B5EF4-FFF2-40B4-BE49-F238E27FC236}">
                <a16:creationId xmlns:a16="http://schemas.microsoft.com/office/drawing/2014/main" id="{82CDFA8B-800B-7361-D2AB-22CD6F8F2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43" y="4029755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1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Καρτούν αγόρι και κορίτσι ερωτευμένος με σοκολατάκια και λουλούδια  Διανυσματική απεικόνιση - εικονογραφία από lifestyle: 169661162">
            <a:extLst>
              <a:ext uri="{FF2B5EF4-FFF2-40B4-BE49-F238E27FC236}">
                <a16:creationId xmlns:a16="http://schemas.microsoft.com/office/drawing/2014/main" id="{EFD6B6BE-537A-B888-1AF7-55B3B90C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07" y="2677885"/>
            <a:ext cx="3374571" cy="37973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Φυσαλίδα ομιλίας: Έλλειψη 2">
            <a:extLst>
              <a:ext uri="{FF2B5EF4-FFF2-40B4-BE49-F238E27FC236}">
                <a16:creationId xmlns:a16="http://schemas.microsoft.com/office/drawing/2014/main" id="{A8EF0AFF-C22E-430C-0924-1B13F44690A5}"/>
              </a:ext>
            </a:extLst>
          </p:cNvPr>
          <p:cNvSpPr/>
          <p:nvPr/>
        </p:nvSpPr>
        <p:spPr>
          <a:xfrm rot="20621415">
            <a:off x="141513" y="402772"/>
            <a:ext cx="5532665" cy="30262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rgbClr val="FF0000"/>
                </a:solidFill>
              </a:rPr>
              <a:t>Σου</a:t>
            </a:r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4400" dirty="0">
                <a:solidFill>
                  <a:srgbClr val="00B050"/>
                </a:solidFill>
              </a:rPr>
              <a:t>αρέσουν</a:t>
            </a:r>
            <a:r>
              <a:rPr lang="el-GR" sz="4400" dirty="0">
                <a:solidFill>
                  <a:schemeClr val="tx1"/>
                </a:solidFill>
              </a:rPr>
              <a:t> τα μπισκότα;</a:t>
            </a:r>
          </a:p>
        </p:txBody>
      </p:sp>
      <p:sp>
        <p:nvSpPr>
          <p:cNvPr id="4" name="Φυσαλίδα ομιλίας: Έλλειψη 3">
            <a:extLst>
              <a:ext uri="{FF2B5EF4-FFF2-40B4-BE49-F238E27FC236}">
                <a16:creationId xmlns:a16="http://schemas.microsoft.com/office/drawing/2014/main" id="{85208944-8594-5E0F-1437-92E7E80FCE37}"/>
              </a:ext>
            </a:extLst>
          </p:cNvPr>
          <p:cNvSpPr/>
          <p:nvPr/>
        </p:nvSpPr>
        <p:spPr>
          <a:xfrm rot="2410713">
            <a:off x="6419468" y="881742"/>
            <a:ext cx="5532665" cy="3026228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Ναι, </a:t>
            </a:r>
            <a:r>
              <a:rPr lang="el-GR" sz="4400" dirty="0">
                <a:solidFill>
                  <a:srgbClr val="FF0000"/>
                </a:solidFill>
              </a:rPr>
              <a:t>μου</a:t>
            </a:r>
            <a:r>
              <a:rPr lang="el-GR" sz="4400" dirty="0">
                <a:solidFill>
                  <a:schemeClr val="tx1"/>
                </a:solidFill>
              </a:rPr>
              <a:t> </a:t>
            </a:r>
            <a:r>
              <a:rPr lang="el-GR" sz="4400" dirty="0">
                <a:solidFill>
                  <a:srgbClr val="00B050"/>
                </a:solidFill>
              </a:rPr>
              <a:t>αρέσουν</a:t>
            </a:r>
            <a:r>
              <a:rPr lang="el-GR" sz="4400" dirty="0">
                <a:solidFill>
                  <a:schemeClr val="tx1"/>
                </a:solidFill>
              </a:rPr>
              <a:t> τα μπισκότα.</a:t>
            </a:r>
          </a:p>
        </p:txBody>
      </p:sp>
    </p:spTree>
    <p:extLst>
      <p:ext uri="{BB962C8B-B14F-4D97-AF65-F5344CB8AC3E}">
        <p14:creationId xmlns:p14="http://schemas.microsoft.com/office/powerpoint/2010/main" val="514561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E8CF1-F7B6-9662-E705-AF4DAA406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7002715-1643-7D62-74BC-66983AB1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00"/>
          <a:stretch>
            <a:fillRect/>
          </a:stretch>
        </p:blipFill>
        <p:spPr>
          <a:xfrm>
            <a:off x="960666" y="466782"/>
            <a:ext cx="4384221" cy="5924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37BD8A7-EBD8-FA45-15C7-0DB6E9FDC4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71" t="6384" r="11176" b="13219"/>
          <a:stretch>
            <a:fillRect/>
          </a:stretch>
        </p:blipFill>
        <p:spPr>
          <a:xfrm>
            <a:off x="5747655" y="466782"/>
            <a:ext cx="6096001" cy="5924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86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7E8381F-2FF0-D2C4-2529-EC3FB1F573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61" t="4127" r="2846" b="3810"/>
          <a:stretch>
            <a:fillRect/>
          </a:stretch>
        </p:blipFill>
        <p:spPr>
          <a:xfrm>
            <a:off x="293915" y="157842"/>
            <a:ext cx="11723914" cy="6520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408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79B73F4-CE84-E8CA-CD28-3C41265E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45" y="155801"/>
            <a:ext cx="11731398" cy="6702199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FD17EF5-F6B5-4ADE-2DE4-216CE282956F}"/>
              </a:ext>
            </a:extLst>
          </p:cNvPr>
          <p:cNvSpPr/>
          <p:nvPr/>
        </p:nvSpPr>
        <p:spPr>
          <a:xfrm>
            <a:off x="6379029" y="1872343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Κώστας  </a:t>
            </a:r>
            <a:r>
              <a:rPr lang="el-GR" dirty="0">
                <a:solidFill>
                  <a:srgbClr val="FF0000"/>
                </a:solidFill>
              </a:rPr>
              <a:t>της</a:t>
            </a:r>
            <a:r>
              <a:rPr lang="el-GR" dirty="0"/>
              <a:t>  πρότεινε να πάνε  σινεμά.</a:t>
            </a:r>
            <a:endParaRPr lang="el-CY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F1109EE7-59D4-B1B1-6EAD-6C3614C3CC71}"/>
              </a:ext>
            </a:extLst>
          </p:cNvPr>
          <p:cNvSpPr/>
          <p:nvPr/>
        </p:nvSpPr>
        <p:spPr>
          <a:xfrm>
            <a:off x="6379029" y="4203928"/>
            <a:ext cx="5083628" cy="4680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άσπρη φούστα </a:t>
            </a:r>
            <a:r>
              <a:rPr lang="el-GR" dirty="0">
                <a:solidFill>
                  <a:srgbClr val="FF0000"/>
                </a:solidFill>
              </a:rPr>
              <a:t>της</a:t>
            </a:r>
            <a:r>
              <a:rPr lang="el-GR" dirty="0"/>
              <a:t> πηγαίνει  πολύ.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1BDCB9AC-7032-4F3C-BD7B-CF543C0A4A9B}"/>
              </a:ext>
            </a:extLst>
          </p:cNvPr>
          <p:cNvSpPr/>
          <p:nvPr/>
        </p:nvSpPr>
        <p:spPr>
          <a:xfrm>
            <a:off x="6379029" y="2723472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Η Μαρία </a:t>
            </a:r>
            <a:r>
              <a:rPr lang="el-GR" dirty="0">
                <a:solidFill>
                  <a:srgbClr val="FF0000"/>
                </a:solidFill>
              </a:rPr>
              <a:t>του</a:t>
            </a:r>
            <a:r>
              <a:rPr lang="el-GR" dirty="0"/>
              <a:t> απάντησε θετικά.</a:t>
            </a:r>
            <a:endParaRPr lang="el-CY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60AA1C1-0AC7-97EA-4EDD-0C96984468C7}"/>
              </a:ext>
            </a:extLst>
          </p:cNvPr>
          <p:cNvSpPr/>
          <p:nvPr/>
        </p:nvSpPr>
        <p:spPr>
          <a:xfrm>
            <a:off x="6379029" y="3686857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Αποστόλης </a:t>
            </a:r>
            <a:r>
              <a:rPr lang="el-GR" dirty="0">
                <a:solidFill>
                  <a:srgbClr val="FF0000"/>
                </a:solidFill>
              </a:rPr>
              <a:t>του</a:t>
            </a:r>
            <a:r>
              <a:rPr lang="el-GR" dirty="0"/>
              <a:t>  χάρισε ένα βιβλίο.</a:t>
            </a:r>
            <a:endParaRPr lang="el-CY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C37A872-F99B-F443-0CEC-BF7483E00801}"/>
              </a:ext>
            </a:extLst>
          </p:cNvPr>
          <p:cNvSpPr/>
          <p:nvPr/>
        </p:nvSpPr>
        <p:spPr>
          <a:xfrm>
            <a:off x="6379029" y="4655685"/>
            <a:ext cx="5083628" cy="468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Αλέξης  </a:t>
            </a:r>
            <a:r>
              <a:rPr lang="el-GR" dirty="0">
                <a:solidFill>
                  <a:srgbClr val="FF0000"/>
                </a:solidFill>
              </a:rPr>
              <a:t>μας</a:t>
            </a:r>
            <a:r>
              <a:rPr lang="el-GR" dirty="0"/>
              <a:t> είπε ψέματα.</a:t>
            </a:r>
            <a:endParaRPr lang="el-CY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43D9EEAD-899B-ED61-B8FF-B83E2B8FB4AA}"/>
              </a:ext>
            </a:extLst>
          </p:cNvPr>
          <p:cNvSpPr/>
          <p:nvPr/>
        </p:nvSpPr>
        <p:spPr>
          <a:xfrm>
            <a:off x="6379029" y="3204485"/>
            <a:ext cx="5083628" cy="4680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Η Ελένη  </a:t>
            </a:r>
            <a:r>
              <a:rPr lang="el-GR" dirty="0">
                <a:solidFill>
                  <a:srgbClr val="FF0000"/>
                </a:solidFill>
              </a:rPr>
              <a:t>τους</a:t>
            </a:r>
            <a:r>
              <a:rPr lang="el-GR" dirty="0"/>
              <a:t>  έδωσε ένα δώρο.</a:t>
            </a:r>
            <a:endParaRPr lang="el-CY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B6D6D3F2-498C-C414-9C07-1D0BB4D7292D}"/>
              </a:ext>
            </a:extLst>
          </p:cNvPr>
          <p:cNvSpPr/>
          <p:nvPr/>
        </p:nvSpPr>
        <p:spPr>
          <a:xfrm>
            <a:off x="6379029" y="2308456"/>
            <a:ext cx="5083628" cy="4680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Ο Μανόλης  </a:t>
            </a:r>
            <a:r>
              <a:rPr lang="el-GR" dirty="0">
                <a:solidFill>
                  <a:srgbClr val="FF0000"/>
                </a:solidFill>
              </a:rPr>
              <a:t>τους</a:t>
            </a:r>
            <a:r>
              <a:rPr lang="el-GR" dirty="0"/>
              <a:t>  είπε  την αλήθεια.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21852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CFE0D-55DD-4B1F-A8C1-74914EFC2176}"/>
              </a:ext>
            </a:extLst>
          </p:cNvPr>
          <p:cNvSpPr txBox="1"/>
          <p:nvPr/>
        </p:nvSpPr>
        <p:spPr>
          <a:xfrm>
            <a:off x="391886" y="666881"/>
            <a:ext cx="10972800" cy="489364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</a:rPr>
              <a:t>_______________</a:t>
            </a:r>
            <a:r>
              <a:rPr lang="el-GR" sz="2400" dirty="0">
                <a:solidFill>
                  <a:srgbClr val="0A0A0A"/>
                </a:solidFill>
                <a:effectLst/>
              </a:rPr>
              <a:t> μου, σε παρακαλώ, ένα ποτήρι νερό!      Δώσε/ Έδωσα </a:t>
            </a:r>
          </a:p>
          <a:p>
            <a:r>
              <a:rPr lang="el-GR" sz="2400" dirty="0"/>
              <a:t>__________τον!  Είδα / Δες </a:t>
            </a:r>
            <a:endParaRPr lang="el-GR" sz="2400" dirty="0">
              <a:solidFill>
                <a:srgbClr val="0A0A0A"/>
              </a:solidFill>
            </a:endParaRPr>
          </a:p>
          <a:p>
            <a:r>
              <a:rPr lang="el-GR" sz="2400" dirty="0"/>
              <a:t>Τον _______. είδα / δες </a:t>
            </a:r>
          </a:p>
          <a:p>
            <a:r>
              <a:rPr lang="el-GR" sz="2400" dirty="0">
                <a:solidFill>
                  <a:srgbClr val="0A0A0A"/>
                </a:solidFill>
              </a:rPr>
              <a:t>Μου ___________το διαγώνισμα. δώσε/έδωσε </a:t>
            </a:r>
          </a:p>
          <a:p>
            <a:r>
              <a:rPr lang="el-GR" sz="2400" dirty="0"/>
              <a:t>Σε  __________στην είσοδο εδώ και ώρα. περίμενε/περιμένω</a:t>
            </a:r>
          </a:p>
          <a:p>
            <a:r>
              <a:rPr lang="el-GR" sz="2400" dirty="0"/>
              <a:t>Της _____________ τα λουλούδια.    φέρε/έφερα</a:t>
            </a:r>
          </a:p>
          <a:p>
            <a:r>
              <a:rPr lang="el-GR" sz="2400" dirty="0"/>
              <a:t>Μας  _______________χθες το βράδυ.  τηλεφωνήστε/τηλεφώνησαν</a:t>
            </a:r>
          </a:p>
          <a:p>
            <a:r>
              <a:rPr lang="el-GR" sz="2400" dirty="0"/>
              <a:t>Τα _____________ πάνω στο τραπέζι. άφησα / αφήστε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 μου την αλήθεια!    Πες /Είπε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 τους μια πορτοκαλάδα! Φέρε/ Έφερε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 με προσεκτικά!  Άκουσέ / Ακούς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 μας τον δρόμο για το μουσείο!  Δείξε/έδειξε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__________ το μέσα στην τσάντα σου! Βάλε/  βάζω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9373385-9574-2F4D-C566-CE7DE6D9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72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F4F1E-CD7E-3610-9C32-A65FB99FE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843AD0-79EE-A522-5EFA-0E9D0422E5BA}"/>
              </a:ext>
            </a:extLst>
          </p:cNvPr>
          <p:cNvSpPr txBox="1"/>
          <p:nvPr/>
        </p:nvSpPr>
        <p:spPr>
          <a:xfrm>
            <a:off x="153114" y="995363"/>
            <a:ext cx="6161314" cy="52629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  <a:effectLst/>
              </a:rPr>
              <a:t>Δώσε μου, σε παρακαλώ, ένα ποτήρι νερό! </a:t>
            </a:r>
          </a:p>
          <a:p>
            <a:r>
              <a:rPr lang="el-GR" sz="2400" dirty="0"/>
              <a:t>Δες τον!</a:t>
            </a:r>
            <a:endParaRPr lang="el-GR" sz="2400" dirty="0">
              <a:solidFill>
                <a:srgbClr val="0A0A0A"/>
              </a:solidFill>
            </a:endParaRPr>
          </a:p>
          <a:p>
            <a:r>
              <a:rPr lang="el-GR" sz="2400" dirty="0"/>
              <a:t>Τον είδα.</a:t>
            </a:r>
          </a:p>
          <a:p>
            <a:r>
              <a:rPr lang="el-GR" sz="2400" dirty="0">
                <a:solidFill>
                  <a:srgbClr val="0A0A0A"/>
                </a:solidFill>
              </a:rPr>
              <a:t>Μου έδωσε το διαγώνισμα.</a:t>
            </a:r>
          </a:p>
          <a:p>
            <a:r>
              <a:rPr lang="el-GR" sz="2400" dirty="0"/>
              <a:t>Του εξήγησα τι πρέπει να κάνει. </a:t>
            </a:r>
          </a:p>
          <a:p>
            <a:r>
              <a:rPr lang="el-GR" sz="2400" dirty="0"/>
              <a:t>Σε περιμένω στην είσοδο εδώ και ώρα. </a:t>
            </a:r>
          </a:p>
          <a:p>
            <a:r>
              <a:rPr lang="el-GR" sz="2400" dirty="0"/>
              <a:t>Της έφερα τα λουλούδια. </a:t>
            </a:r>
          </a:p>
          <a:p>
            <a:r>
              <a:rPr lang="el-GR" sz="2400" dirty="0"/>
              <a:t>Μας τηλεφώνησαν χθες το βράδυ. </a:t>
            </a:r>
          </a:p>
          <a:p>
            <a:r>
              <a:rPr lang="el-GR" sz="2400" dirty="0"/>
              <a:t>Τα άφησα πάνω στο τραπέζι. </a:t>
            </a:r>
            <a:endParaRPr lang="el-GR" altLang="el-GR" sz="24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Πες μου την αλήθεια!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Φέρε τους μια πορτοκαλάδα!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Άκουσέ με προσεκτικά!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Δείξε μας τον δρόμο για το μουσείο!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GR" sz="2400" dirty="0">
                <a:solidFill>
                  <a:srgbClr val="0A0A0A"/>
                </a:solidFill>
              </a:rPr>
              <a:t>Βάλε το μέσα στην τσάντα σου!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B55A436-2E6C-344C-2314-6C0A951B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055"/>
            <a:ext cx="65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F3103C6-DECA-1E83-DB76-470FF5746F19}"/>
              </a:ext>
            </a:extLst>
          </p:cNvPr>
          <p:cNvSpPr/>
          <p:nvPr/>
        </p:nvSpPr>
        <p:spPr>
          <a:xfrm>
            <a:off x="8555375" y="995363"/>
            <a:ext cx="3636625" cy="1813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Έγραψα την άσκηση.</a:t>
            </a:r>
          </a:p>
          <a:p>
            <a:pPr algn="ctr"/>
            <a:r>
              <a:rPr lang="el-GR" sz="2800" u="sng" dirty="0"/>
              <a:t>Την   </a:t>
            </a:r>
            <a:r>
              <a:rPr lang="el-GR" sz="2800" dirty="0"/>
              <a:t>έγραψα.</a:t>
            </a:r>
          </a:p>
        </p:txBody>
      </p:sp>
      <p:pic>
        <p:nvPicPr>
          <p:cNvPr id="1028" name="Picture 4" descr="Η μητέρα είναι θυμωμένη με τον γιο της και τον κατηγορεί Διανυσματική  απεικόνιση - εικονογραφία από άτακτος, κινούμενο: 79257159">
            <a:extLst>
              <a:ext uri="{FF2B5EF4-FFF2-40B4-BE49-F238E27FC236}">
                <a16:creationId xmlns:a16="http://schemas.microsoft.com/office/drawing/2014/main" id="{69A6FF30-BEE7-0E53-3C29-08E79483F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>
            <a:fillRect/>
          </a:stretch>
        </p:blipFill>
        <p:spPr bwMode="auto">
          <a:xfrm>
            <a:off x="6719207" y="3804556"/>
            <a:ext cx="1771650" cy="2453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64350298-7CC6-11BE-42F5-3C8EDB579788}"/>
              </a:ext>
            </a:extLst>
          </p:cNvPr>
          <p:cNvSpPr/>
          <p:nvPr/>
        </p:nvSpPr>
        <p:spPr>
          <a:xfrm>
            <a:off x="8555374" y="3804556"/>
            <a:ext cx="3636625" cy="181366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Γράψε  την άσκηση!</a:t>
            </a:r>
          </a:p>
          <a:p>
            <a:pPr algn="ctr"/>
            <a:r>
              <a:rPr lang="el-GR" sz="2800" dirty="0"/>
              <a:t>Γράψε την!</a:t>
            </a:r>
          </a:p>
        </p:txBody>
      </p:sp>
      <p:pic>
        <p:nvPicPr>
          <p:cNvPr id="1030" name="Picture 6" descr="ΓΛΩΣΣΑ Ε΄- ΣΤ΄ Σύνθετες λέξεις (Ερμηνεύω σύνθετες λέξεις και παράγω  προφορικό και γραπτό λόγο.) - e-daskala mou">
            <a:extLst>
              <a:ext uri="{FF2B5EF4-FFF2-40B4-BE49-F238E27FC236}">
                <a16:creationId xmlns:a16="http://schemas.microsoft.com/office/drawing/2014/main" id="{5BBEBCC3-E583-10D2-83FB-CB5156437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26" y="995363"/>
            <a:ext cx="1516549" cy="2162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23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95438-1AEB-731E-4ED0-AE51E5E99D08}"/>
              </a:ext>
            </a:extLst>
          </p:cNvPr>
          <p:cNvSpPr txBox="1"/>
          <p:nvPr/>
        </p:nvSpPr>
        <p:spPr>
          <a:xfrm rot="1759419">
            <a:off x="5018315" y="1763877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Θ</a:t>
            </a:r>
            <a:r>
              <a:rPr lang="el-GR" sz="4400" dirty="0">
                <a:solidFill>
                  <a:schemeClr val="tx1"/>
                </a:solidFill>
              </a:rPr>
              <a:t>α ήθελα να μου φέρετε  ένα μπουκάλι νερό.</a:t>
            </a:r>
            <a:endParaRPr lang="el-GR" sz="4400" dirty="0"/>
          </a:p>
        </p:txBody>
      </p:sp>
      <p:pic>
        <p:nvPicPr>
          <p:cNvPr id="7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50396747-E849-53DE-A7F3-5C4F0C17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23" y="2193593"/>
            <a:ext cx="3142534" cy="3142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FB5674-EA67-07D6-5CEB-5569CA66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διάβασέ  / διάβασα</a:t>
            </a:r>
            <a:endParaRPr lang="el-GR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5C63F49-BE43-2545-6C61-C825754A8571}"/>
              </a:ext>
            </a:extLst>
          </p:cNvPr>
          <p:cNvSpPr>
            <a:spLocks noChangeArrowheads="1"/>
          </p:cNvSpPr>
          <p:nvPr/>
        </p:nvSpPr>
        <p:spPr bwMode="auto">
          <a:xfrm rot="10193487" flipV="1">
            <a:off x="1189545" y="2956517"/>
            <a:ext cx="6473384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___________.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</a:t>
            </a: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το!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F4B6D8-8EFA-99AA-16EB-3ED949302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762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C9588C1-CFB0-A634-64D2-1C5D7DE3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609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Διαβάζω βιβλί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85D41D36-D72A-6CEF-B584-76955A2A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867" y="1486581"/>
            <a:ext cx="2668361" cy="443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78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3CD5-25A6-ABEF-3642-1BC672EE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E1A72E-ECCE-39D0-6D31-D83086E4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b="1" dirty="0">
                <a:solidFill>
                  <a:srgbClr val="0A0A0A"/>
                </a:solidFill>
                <a:latin typeface="Google Sans"/>
              </a:rPr>
              <a:t>αγόρασα  / αγόρασέ </a:t>
            </a:r>
            <a:endParaRPr lang="el-GR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80FD45D-1C42-2F29-5644-D56D87EE5CE8}"/>
              </a:ext>
            </a:extLst>
          </p:cNvPr>
          <p:cNvSpPr>
            <a:spLocks noChangeArrowheads="1"/>
          </p:cNvSpPr>
          <p:nvPr/>
        </p:nvSpPr>
        <p:spPr bwMode="auto">
          <a:xfrm rot="10193487" flipV="1">
            <a:off x="1189545" y="2956517"/>
            <a:ext cx="6473384" cy="17543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___________.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 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el-GR" altLang="el-GR" sz="3200" b="1" dirty="0">
                <a:solidFill>
                  <a:srgbClr val="0A0A0A"/>
                </a:solidFill>
                <a:latin typeface="Google Sans"/>
              </a:rPr>
              <a:t>___________</a:t>
            </a:r>
            <a:r>
              <a:rPr kumimoji="0" lang="el-GR" altLang="el-GR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το!</a:t>
            </a:r>
            <a:r>
              <a:rPr kumimoji="0" lang="el-GR" altLang="el-GR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D4DEFE6-170D-2C25-D8D7-967B3E67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-7620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88A18B5-106A-50A9-DC48-8509CF93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-6096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Αγορά clipart">
            <a:extLst>
              <a:ext uri="{FF2B5EF4-FFF2-40B4-BE49-F238E27FC236}">
                <a16:creationId xmlns:a16="http://schemas.microsoft.com/office/drawing/2014/main" id="{2B632E6D-E4DA-5129-79EC-CFEFA10B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95" y="1770177"/>
            <a:ext cx="3825648" cy="3825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31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8AB63E-73E2-B8AC-79D6-AAA83BEC9D2E}"/>
              </a:ext>
            </a:extLst>
          </p:cNvPr>
          <p:cNvSpPr txBox="1"/>
          <p:nvPr/>
        </p:nvSpPr>
        <p:spPr>
          <a:xfrm>
            <a:off x="190499" y="289152"/>
            <a:ext cx="3667125" cy="5262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Καλησπέρα!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FFFF00"/>
                </a:highlight>
                <a:latin typeface="Google Sans"/>
              </a:rPr>
              <a:t>1.Θ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 ήθελα  ένα τραπέζι κοντά στο παράθυρο.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Βεβαίως, περάστε! Σας αρέσει αυτό;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είναι τέλειο! </a:t>
            </a:r>
            <a:r>
              <a:rPr lang="en-US" sz="2400" i="0" dirty="0">
                <a:solidFill>
                  <a:srgbClr val="0A0A0A"/>
                </a:solidFill>
                <a:effectLst/>
                <a:highlight>
                  <a:srgbClr val="FFFF00"/>
                </a:highlight>
                <a:latin typeface="Google Sans"/>
              </a:rPr>
              <a:t>2.</a:t>
            </a:r>
            <a:r>
              <a:rPr lang="el-GR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 ήθελα να μου φέρετε τον κατάλογο των κρασιών.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Τον φέρνω αμέσως! 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FFFF00"/>
                </a:highlight>
                <a:latin typeface="Google Sans"/>
              </a:rPr>
              <a:t>3.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Θέλετε να σας σερβίρω λίγο εμφιαλωμένο νερό μέχρι να αποφασίσετε;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παρακαλώ! </a:t>
            </a:r>
            <a:endParaRPr lang="el-GR" sz="2400" dirty="0"/>
          </a:p>
        </p:txBody>
      </p:sp>
      <p:pic>
        <p:nvPicPr>
          <p:cNvPr id="2050" name="Picture 2" descr="καρτούν τραπέζι Στοκ Εικονογραφήσεις, Vectors, &amp; Clipart – (172,530 Στοκ  Εικονογραφήσεις)">
            <a:extLst>
              <a:ext uri="{FF2B5EF4-FFF2-40B4-BE49-F238E27FC236}">
                <a16:creationId xmlns:a16="http://schemas.microsoft.com/office/drawing/2014/main" id="{AB994FC7-26AD-7E73-0F0A-2C6FB366A5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>
            <a:fillRect/>
          </a:stretch>
        </p:blipFill>
        <p:spPr bwMode="auto">
          <a:xfrm>
            <a:off x="4024310" y="2535353"/>
            <a:ext cx="2381250" cy="189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ρότυπο Διάνυσμα Λίστας Μενού Κρασιού Μπουκάλι Και Γυαλί Φελλοί Και  Διάνυσμα από ©VectorTradition 387821320">
            <a:extLst>
              <a:ext uri="{FF2B5EF4-FFF2-40B4-BE49-F238E27FC236}">
                <a16:creationId xmlns:a16="http://schemas.microsoft.com/office/drawing/2014/main" id="{86BE8608-A221-0E98-AFCE-F4CB8D91B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19" y="328612"/>
            <a:ext cx="2505075" cy="1942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σερβιτόρος πελάτης Στοκ Εικονογραφήσεις, Vectors, &amp; Clipart – (4,169 Στοκ  Εικονογραφήσεις)">
            <a:extLst>
              <a:ext uri="{FF2B5EF4-FFF2-40B4-BE49-F238E27FC236}">
                <a16:creationId xmlns:a16="http://schemas.microsoft.com/office/drawing/2014/main" id="{209EE221-73AF-1C7B-28F5-C0A67C20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0" y="4780303"/>
            <a:ext cx="2381250" cy="141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30BC9024-D9C4-BF63-AB9D-156A5F7571D6}"/>
              </a:ext>
            </a:extLst>
          </p:cNvPr>
          <p:cNvSpPr/>
          <p:nvPr/>
        </p:nvSpPr>
        <p:spPr>
          <a:xfrm>
            <a:off x="4024310" y="1985963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BE7EA27-7254-5542-814E-0DD40786EE85}"/>
              </a:ext>
            </a:extLst>
          </p:cNvPr>
          <p:cNvSpPr/>
          <p:nvPr/>
        </p:nvSpPr>
        <p:spPr>
          <a:xfrm>
            <a:off x="4003218" y="6104280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DCB36BA-DF99-4F74-FAC7-C7472B4CB0E3}"/>
              </a:ext>
            </a:extLst>
          </p:cNvPr>
          <p:cNvSpPr/>
          <p:nvPr/>
        </p:nvSpPr>
        <p:spPr>
          <a:xfrm>
            <a:off x="4003219" y="4202567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0B3CB705-17AE-457D-D548-0ADA4A29C54E}"/>
              </a:ext>
            </a:extLst>
          </p:cNvPr>
          <p:cNvSpPr/>
          <p:nvPr/>
        </p:nvSpPr>
        <p:spPr>
          <a:xfrm>
            <a:off x="7148510" y="853507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C08857E-382B-68CB-9114-559A4791313A}"/>
              </a:ext>
            </a:extLst>
          </p:cNvPr>
          <p:cNvSpPr/>
          <p:nvPr/>
        </p:nvSpPr>
        <p:spPr>
          <a:xfrm>
            <a:off x="7148509" y="2785043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7D2690C4-F909-C709-00B9-E7A45072BB9E}"/>
              </a:ext>
            </a:extLst>
          </p:cNvPr>
          <p:cNvSpPr/>
          <p:nvPr/>
        </p:nvSpPr>
        <p:spPr>
          <a:xfrm>
            <a:off x="7148510" y="4648881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437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ECAF8-FF9C-8724-2B3A-0AB5BE462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F69CD-E02E-DAE6-202A-A29D8CC866EC}"/>
              </a:ext>
            </a:extLst>
          </p:cNvPr>
          <p:cNvSpPr txBox="1"/>
          <p:nvPr/>
        </p:nvSpPr>
        <p:spPr>
          <a:xfrm>
            <a:off x="190499" y="289152"/>
            <a:ext cx="3667125" cy="52629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Καλησπέρα! 1.Θα ήθελα  ένα τραπέζι κοντά στο παράθυρο.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Βεβαίως, περάστε!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Σας 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αρέσει αυτό;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είναι τέλειο! </a:t>
            </a:r>
            <a:r>
              <a:rPr lang="en-US" sz="2400" i="0" dirty="0">
                <a:solidFill>
                  <a:srgbClr val="0A0A0A"/>
                </a:solidFill>
                <a:effectLst/>
                <a:latin typeface="Google Sans"/>
              </a:rPr>
              <a:t>2.</a:t>
            </a:r>
            <a:r>
              <a:rPr lang="el-GR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α ήθελα να 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μου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 φέρετε τον κατάλογο των κρασιών.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ερβιτόρος: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Τον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 φέρνω αμέσως! 3.Θέλετε να </a:t>
            </a:r>
            <a:r>
              <a:rPr lang="el-GR" sz="2400" i="0" dirty="0">
                <a:solidFill>
                  <a:srgbClr val="0A0A0A"/>
                </a:solidFill>
                <a:effectLst/>
                <a:highlight>
                  <a:srgbClr val="00FF00"/>
                </a:highlight>
                <a:latin typeface="Google Sans"/>
              </a:rPr>
              <a:t>σας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 σερβίρω λίγο εμφιαλωμένο νερό μέχρι να αποφασίσετε;</a:t>
            </a:r>
            <a:br>
              <a:rPr lang="el-GR" sz="2400" dirty="0"/>
            </a:br>
            <a:r>
              <a:rPr lang="el-GR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2400" i="0" dirty="0">
                <a:solidFill>
                  <a:srgbClr val="0A0A0A"/>
                </a:solidFill>
                <a:effectLst/>
                <a:latin typeface="Google Sans"/>
              </a:rPr>
              <a:t>ελάτης: Ναι, παρακαλώ! </a:t>
            </a:r>
            <a:endParaRPr lang="el-GR" sz="2400" dirty="0"/>
          </a:p>
        </p:txBody>
      </p:sp>
      <p:pic>
        <p:nvPicPr>
          <p:cNvPr id="2050" name="Picture 2" descr="καρτούν τραπέζι Στοκ Εικονογραφήσεις, Vectors, &amp; Clipart – (172,530 Στοκ  Εικονογραφήσεις)">
            <a:extLst>
              <a:ext uri="{FF2B5EF4-FFF2-40B4-BE49-F238E27FC236}">
                <a16:creationId xmlns:a16="http://schemas.microsoft.com/office/drawing/2014/main" id="{D9E11E00-9531-098E-43CE-7E25EC61F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7"/>
          <a:stretch>
            <a:fillRect/>
          </a:stretch>
        </p:blipFill>
        <p:spPr bwMode="auto">
          <a:xfrm>
            <a:off x="4024310" y="2535353"/>
            <a:ext cx="2381250" cy="189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ρότυπο Διάνυσμα Λίστας Μενού Κρασιού Μπουκάλι Και Γυαλί Φελλοί Και  Διάνυσμα από ©VectorTradition 387821320">
            <a:extLst>
              <a:ext uri="{FF2B5EF4-FFF2-40B4-BE49-F238E27FC236}">
                <a16:creationId xmlns:a16="http://schemas.microsoft.com/office/drawing/2014/main" id="{80B86C5E-5565-2C01-5634-AB07E850B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19" y="328612"/>
            <a:ext cx="2505075" cy="1942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σερβιτόρος πελάτης Στοκ Εικονογραφήσεις, Vectors, &amp; Clipart – (4,169 Στοκ  Εικονογραφήσεις)">
            <a:extLst>
              <a:ext uri="{FF2B5EF4-FFF2-40B4-BE49-F238E27FC236}">
                <a16:creationId xmlns:a16="http://schemas.microsoft.com/office/drawing/2014/main" id="{6F4F5C95-06A6-B540-8B2E-3328C535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0" y="4780303"/>
            <a:ext cx="2381250" cy="1415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C979698-FC16-A640-57E4-9306F858B3D5}"/>
              </a:ext>
            </a:extLst>
          </p:cNvPr>
          <p:cNvSpPr/>
          <p:nvPr/>
        </p:nvSpPr>
        <p:spPr>
          <a:xfrm>
            <a:off x="4024310" y="1985963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084B4C12-6DC3-79C7-14AE-B7FEC8DE8C92}"/>
              </a:ext>
            </a:extLst>
          </p:cNvPr>
          <p:cNvSpPr/>
          <p:nvPr/>
        </p:nvSpPr>
        <p:spPr>
          <a:xfrm>
            <a:off x="4003218" y="6104280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B80B5075-7576-E990-915D-E2C8D4374B6D}"/>
              </a:ext>
            </a:extLst>
          </p:cNvPr>
          <p:cNvSpPr/>
          <p:nvPr/>
        </p:nvSpPr>
        <p:spPr>
          <a:xfrm>
            <a:off x="4003219" y="4202567"/>
            <a:ext cx="2505075" cy="4463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B8535938-5B59-61DD-0D7A-A046115BBC6F}"/>
              </a:ext>
            </a:extLst>
          </p:cNvPr>
          <p:cNvSpPr/>
          <p:nvPr/>
        </p:nvSpPr>
        <p:spPr>
          <a:xfrm>
            <a:off x="7148510" y="853507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224B0EA1-B846-D8A9-8E69-FF35936CE389}"/>
              </a:ext>
            </a:extLst>
          </p:cNvPr>
          <p:cNvSpPr/>
          <p:nvPr/>
        </p:nvSpPr>
        <p:spPr>
          <a:xfrm>
            <a:off x="7148509" y="2785043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975D922-27A0-82BC-19CC-CD52DA0CAE35}"/>
              </a:ext>
            </a:extLst>
          </p:cNvPr>
          <p:cNvSpPr/>
          <p:nvPr/>
        </p:nvSpPr>
        <p:spPr>
          <a:xfrm>
            <a:off x="7148510" y="4648881"/>
            <a:ext cx="4608061" cy="14175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154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11T13_07_16_Kyriakos - Soft, Narrational and Calm_pvc_sp100_s30_sb100_v3">
            <a:hlinkClick r:id="" action="ppaction://media"/>
            <a:extLst>
              <a:ext uri="{FF2B5EF4-FFF2-40B4-BE49-F238E27FC236}">
                <a16:creationId xmlns:a16="http://schemas.microsoft.com/office/drawing/2014/main" id="{95C20CD8-1F72-6180-2AB5-CE2594C31C7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3136" y="1424057"/>
            <a:ext cx="406400" cy="406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2D283F-1DE4-1436-082D-6EB9C731CB10}"/>
              </a:ext>
            </a:extLst>
          </p:cNvPr>
          <p:cNvSpPr txBox="1"/>
          <p:nvPr/>
        </p:nvSpPr>
        <p:spPr>
          <a:xfrm>
            <a:off x="3173697" y="3310269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A0A0A"/>
                </a:solidFill>
                <a:latin typeface="Google Sans"/>
              </a:rPr>
              <a:t>πελάτης: Θα ήθελα να μου φέρετε ένα ________νερό, παρακαλώ.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σερβιτόρος: Βεβαίως! Το προτιμάτε παγωμένο ή σε _________δωματίου;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πελάτης: Φέρτε το μου__________, αν είναι εύκολο.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D283F-1DE4-1436-082D-6EB9C731CB10}"/>
              </a:ext>
            </a:extLst>
          </p:cNvPr>
          <p:cNvSpPr txBox="1"/>
          <p:nvPr/>
        </p:nvSpPr>
        <p:spPr>
          <a:xfrm>
            <a:off x="3173697" y="3310269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3200" i="0" dirty="0">
                <a:solidFill>
                  <a:srgbClr val="0A0A0A"/>
                </a:solidFill>
                <a:effectLst/>
                <a:latin typeface="Google Sans"/>
              </a:rPr>
              <a:t>ελάτης: Θα ήθελα να μου φέρετε ένα μπουκάλι νερό, παρακαλώ.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σ</a:t>
            </a:r>
            <a:r>
              <a:rPr lang="el-GR" sz="3200" i="0" dirty="0">
                <a:solidFill>
                  <a:srgbClr val="0A0A0A"/>
                </a:solidFill>
                <a:effectLst/>
                <a:latin typeface="Google Sans"/>
              </a:rPr>
              <a:t>ερβιτόρος: Βεβαίως! Το προτιμάτε παγωμένο ή σε θερμοκρασία δωματίου;</a:t>
            </a:r>
            <a:br>
              <a:rPr lang="el-GR" sz="3200" dirty="0"/>
            </a:br>
            <a:r>
              <a:rPr lang="el-GR" sz="3200" dirty="0">
                <a:solidFill>
                  <a:srgbClr val="0A0A0A"/>
                </a:solidFill>
                <a:latin typeface="Google Sans"/>
              </a:rPr>
              <a:t>π</a:t>
            </a:r>
            <a:r>
              <a:rPr lang="el-GR" sz="3200" i="0" dirty="0">
                <a:solidFill>
                  <a:srgbClr val="0A0A0A"/>
                </a:solidFill>
                <a:effectLst/>
                <a:latin typeface="Google Sans"/>
              </a:rPr>
              <a:t>ελάτης: Φέρτε το μου παγωμένο, αν είναι εύκολο. </a:t>
            </a:r>
            <a:endParaRPr lang="el-GR" sz="3200" dirty="0"/>
          </a:p>
        </p:txBody>
      </p:sp>
      <p:pic>
        <p:nvPicPr>
          <p:cNvPr id="1026" name="Picture 2" descr="Thirsty Royalty-Free Διανύσματα">
            <a:extLst>
              <a:ext uri="{FF2B5EF4-FFF2-40B4-BE49-F238E27FC236}">
                <a16:creationId xmlns:a16="http://schemas.microsoft.com/office/drawing/2014/main" id="{ABB6091E-AE45-EE89-42EF-956D72E2B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09" y="1949329"/>
            <a:ext cx="2143125" cy="114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ρύο νερό ή νερό σε θερμοκρασία δωματίου - ποιο είναι καλύτερο για την  υγεία; - Ελεύθερος Τύπος">
            <a:extLst>
              <a:ext uri="{FF2B5EF4-FFF2-40B4-BE49-F238E27FC236}">
                <a16:creationId xmlns:a16="http://schemas.microsoft.com/office/drawing/2014/main" id="{D9029510-0632-B7D8-9A23-6F9CE4C1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322" y="1949329"/>
            <a:ext cx="2619375" cy="114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8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1026" name="Picture 2" descr="Download Ai Generated, Man, Waiter. Royalty-Free Stock Illustration Image -  Pixabay">
            <a:extLst>
              <a:ext uri="{FF2B5EF4-FFF2-40B4-BE49-F238E27FC236}">
                <a16:creationId xmlns:a16="http://schemas.microsoft.com/office/drawing/2014/main" id="{11C32969-E379-9E6B-238E-8B523BAC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5" y="33371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637</Words>
  <Application>Microsoft Office PowerPoint</Application>
  <PresentationFormat>Ευρεία οθόνη</PresentationFormat>
  <Paragraphs>111</Paragraphs>
  <Slides>24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Arial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διάβασέ  / διάβασα</vt:lpstr>
      <vt:lpstr>αγόρασα  / αγόρασέ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241</cp:revision>
  <cp:lastPrinted>2025-03-10T05:24:13Z</cp:lastPrinted>
  <dcterms:created xsi:type="dcterms:W3CDTF">2025-02-12T05:42:48Z</dcterms:created>
  <dcterms:modified xsi:type="dcterms:W3CDTF">2026-06-05T02:58:20Z</dcterms:modified>
</cp:coreProperties>
</file>