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30" r:id="rId2"/>
    <p:sldId id="553" r:id="rId3"/>
    <p:sldId id="451" r:id="rId4"/>
    <p:sldId id="612" r:id="rId5"/>
    <p:sldId id="628" r:id="rId6"/>
    <p:sldId id="641" r:id="rId7"/>
    <p:sldId id="611" r:id="rId8"/>
    <p:sldId id="619" r:id="rId9"/>
    <p:sldId id="615" r:id="rId10"/>
    <p:sldId id="458" r:id="rId11"/>
    <p:sldId id="459" r:id="rId12"/>
    <p:sldId id="634" r:id="rId13"/>
    <p:sldId id="635" r:id="rId14"/>
    <p:sldId id="636" r:id="rId15"/>
    <p:sldId id="637" r:id="rId16"/>
    <p:sldId id="614" r:id="rId17"/>
    <p:sldId id="271" r:id="rId18"/>
    <p:sldId id="269" r:id="rId19"/>
    <p:sldId id="270" r:id="rId20"/>
    <p:sldId id="272" r:id="rId21"/>
    <p:sldId id="440" r:id="rId22"/>
    <p:sldId id="638" r:id="rId23"/>
    <p:sldId id="639" r:id="rId24"/>
    <p:sldId id="640" r:id="rId25"/>
    <p:sldId id="455" r:id="rId26"/>
    <p:sldId id="450" r:id="rId27"/>
    <p:sldId id="456" r:id="rId28"/>
    <p:sldId id="616" r:id="rId29"/>
    <p:sldId id="617" r:id="rId30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06/09/2026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uOWHChydE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70. Α2_ Θεματικός κύκλος 5 :  Αγορά ρούχων και ειδών καθημερινής ανάγκης __ Τηλεοπτικές ή ραδιοφωνικές διαφημίσεις διαφόρων προϊόντων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81C52-2185-D82C-6D70-2E0FE2AC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το  τζιν;</a:t>
            </a:r>
            <a:br>
              <a:rPr lang="el-GR" dirty="0"/>
            </a:br>
            <a:endParaRPr lang="el-GR" dirty="0"/>
          </a:p>
        </p:txBody>
      </p:sp>
      <p:pic>
        <p:nvPicPr>
          <p:cNvPr id="5122" name="Picture 2" descr="Jeans Cartoon Στοκ Εικονογραφήσεις, Vectors, &amp; Clipart – (19,223 Στοκ  Εικονογραφήσεις)">
            <a:extLst>
              <a:ext uri="{FF2B5EF4-FFF2-40B4-BE49-F238E27FC236}">
                <a16:creationId xmlns:a16="http://schemas.microsoft.com/office/drawing/2014/main" id="{2971EF70-0D64-4990-E7E3-1318C1A2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" y="1690688"/>
            <a:ext cx="4021590" cy="4021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C6BE9CC-FFA4-FADD-0B44-28CEB8E5BCBD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Πέτρος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6F1C7BF-D5A3-97ED-A33E-A8D4DBF2ED47}"/>
              </a:ext>
            </a:extLst>
          </p:cNvPr>
          <p:cNvSpPr/>
          <p:nvPr/>
        </p:nvSpPr>
        <p:spPr>
          <a:xfrm>
            <a:off x="4376057" y="5252356"/>
            <a:ext cx="758734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 τζιν  είναι του ______.</a:t>
            </a:r>
          </a:p>
        </p:txBody>
      </p:sp>
    </p:spTree>
    <p:extLst>
      <p:ext uri="{BB962C8B-B14F-4D97-AF65-F5344CB8AC3E}">
        <p14:creationId xmlns:p14="http://schemas.microsoft.com/office/powerpoint/2010/main" val="368651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167EC-4930-7A67-A3A0-AA0526CF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01DD95-78E1-E9D7-576C-10E1E49E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το  κόσμημα;</a:t>
            </a:r>
          </a:p>
        </p:txBody>
      </p:sp>
      <p:pic>
        <p:nvPicPr>
          <p:cNvPr id="6146" name="Picture 2" descr="Cute cartoon long haired girl silit and measures jewelry from the jewelry  box color variation | Premium Vector">
            <a:extLst>
              <a:ext uri="{FF2B5EF4-FFF2-40B4-BE49-F238E27FC236}">
                <a16:creationId xmlns:a16="http://schemas.microsoft.com/office/drawing/2014/main" id="{BC4AC39C-E252-67F4-6792-A8F0E610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43" y="1911124"/>
            <a:ext cx="3287486" cy="3302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5644419-EAC1-D66F-AD29-529A93829787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Μαρία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1407DFC-61B8-2CA0-B87E-B1B6949AF69C}"/>
              </a:ext>
            </a:extLst>
          </p:cNvPr>
          <p:cNvSpPr/>
          <p:nvPr/>
        </p:nvSpPr>
        <p:spPr>
          <a:xfrm>
            <a:off x="4376057" y="5252356"/>
            <a:ext cx="758734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 κόσμημα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418085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55CE-02AB-E8D4-4B5E-6B7760E79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0A11AA-BEA2-DC08-4D06-9395B2B0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τα  καθαριστικά;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94ED4F-EAA0-FFC7-4ADD-21068071E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8" y="1842317"/>
            <a:ext cx="3273879" cy="3173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B7456BB-B2C0-2940-24A6-0C67C11F5A98}"/>
              </a:ext>
            </a:extLst>
          </p:cNvPr>
          <p:cNvSpPr/>
          <p:nvPr/>
        </p:nvSpPr>
        <p:spPr>
          <a:xfrm>
            <a:off x="6285818" y="3418114"/>
            <a:ext cx="428897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Κατερίνα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2F4955F2-F01C-3E27-905B-CC3203CA472E}"/>
              </a:ext>
            </a:extLst>
          </p:cNvPr>
          <p:cNvSpPr/>
          <p:nvPr/>
        </p:nvSpPr>
        <p:spPr>
          <a:xfrm>
            <a:off x="3494315" y="5252356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Τα  καθαριστικά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28565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AB01-BD73-8B5E-D559-0A899AB4B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50ABD8-484D-93AE-0BA2-7F59D73D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η χλωρίνη;</a:t>
            </a:r>
          </a:p>
        </p:txBody>
      </p:sp>
      <p:pic>
        <p:nvPicPr>
          <p:cNvPr id="8194" name="Picture 2" descr="Γραμμικό Σχέδιο Καρτούν Χλωρίνη Καθαρότερο Διάνυσμα από ©lineartestpilot  225627046">
            <a:extLst>
              <a:ext uri="{FF2B5EF4-FFF2-40B4-BE49-F238E27FC236}">
                <a16:creationId xmlns:a16="http://schemas.microsoft.com/office/drawing/2014/main" id="{F2A3C369-F909-EAA3-B0C8-C747C75A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5" y="2351201"/>
            <a:ext cx="3063647" cy="306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515AE8B-4BAD-46CC-563A-96F9C59AB21A}"/>
              </a:ext>
            </a:extLst>
          </p:cNvPr>
          <p:cNvSpPr/>
          <p:nvPr/>
        </p:nvSpPr>
        <p:spPr>
          <a:xfrm>
            <a:off x="8790896" y="3069771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Γιάννης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B52CA30-8BBD-9A62-3C82-4EC2235AC4FE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χλωρίνη   είναι του ______.</a:t>
            </a:r>
          </a:p>
        </p:txBody>
      </p:sp>
      <p:pic>
        <p:nvPicPr>
          <p:cNvPr id="8200" name="Picture 8" descr="Happy cleaner Royalty-Free Διανύσματα">
            <a:extLst>
              <a:ext uri="{FF2B5EF4-FFF2-40B4-BE49-F238E27FC236}">
                <a16:creationId xmlns:a16="http://schemas.microsoft.com/office/drawing/2014/main" id="{C5CBA440-FD07-795F-AC84-D7BF7235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95" y="1804647"/>
            <a:ext cx="3248705" cy="3248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2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14B0-6D26-2389-B163-51939D89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72784D-4765-C166-9037-75940DD6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Ποιανής  είναι το οινόπνευμα;</a:t>
            </a:r>
          </a:p>
        </p:txBody>
      </p:sp>
      <p:pic>
        <p:nvPicPr>
          <p:cNvPr id="9218" name="Picture 2" descr="Ποια είναι η διαφορά στο οινόπνευμα, την αλκοολούχο λοσιόν, το φωτιστικό  οινόπνευμα και τα αντισηπτικά;">
            <a:extLst>
              <a:ext uri="{FF2B5EF4-FFF2-40B4-BE49-F238E27FC236}">
                <a16:creationId xmlns:a16="http://schemas.microsoft.com/office/drawing/2014/main" id="{8565F2DF-4355-AC6C-6FAD-8B091881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24" y="2085296"/>
            <a:ext cx="3346676" cy="3346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Νοσοκόμα - καρτούν εικονογράφηση φορέας Διάνυσμα από ©baavli 28820083">
            <a:extLst>
              <a:ext uri="{FF2B5EF4-FFF2-40B4-BE49-F238E27FC236}">
                <a16:creationId xmlns:a16="http://schemas.microsoft.com/office/drawing/2014/main" id="{9E713244-540F-567B-EACD-1F53C453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35" y="2248921"/>
            <a:ext cx="1514475" cy="3019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49002EE-16CB-2650-FA83-9C109707CDAD}"/>
              </a:ext>
            </a:extLst>
          </p:cNvPr>
          <p:cNvSpPr/>
          <p:nvPr/>
        </p:nvSpPr>
        <p:spPr>
          <a:xfrm>
            <a:off x="7626125" y="2677885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Γεωργία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D5579A5-EBE4-C005-B72F-383A053A0DAF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Το οινόπνευμα  είναι της ______.</a:t>
            </a:r>
          </a:p>
        </p:txBody>
      </p:sp>
    </p:spTree>
    <p:extLst>
      <p:ext uri="{BB962C8B-B14F-4D97-AF65-F5344CB8AC3E}">
        <p14:creationId xmlns:p14="http://schemas.microsoft.com/office/powerpoint/2010/main" val="24455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6C2FD-9183-B0D8-F7DE-C19875FA9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C7B79-F8D6-C6AD-370E-28427868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Ποιανού  είναι η οδοντόβουρτσα και  η οδοντόκρεμα/οδοντόπαστα;</a:t>
            </a:r>
          </a:p>
        </p:txBody>
      </p:sp>
      <p:pic>
        <p:nvPicPr>
          <p:cNvPr id="10242" name="Picture 2" descr="Ελεύθερο συντάσσονται γελοιογραφία οδοντόβουρτσα Διάνυσμα από  ©lineartestpilot 101985546">
            <a:extLst>
              <a:ext uri="{FF2B5EF4-FFF2-40B4-BE49-F238E27FC236}">
                <a16:creationId xmlns:a16="http://schemas.microsoft.com/office/drawing/2014/main" id="{110CB2D8-AEC8-D8CF-F3F5-EF015932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9" y="221592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artoon Tube of Toothpaste – Royalty-Free Vector | VectorStock">
            <a:extLst>
              <a:ext uri="{FF2B5EF4-FFF2-40B4-BE49-F238E27FC236}">
                <a16:creationId xmlns:a16="http://schemas.microsoft.com/office/drawing/2014/main" id="{DF5B93CA-C223-5280-E43A-E8D557BBB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>
            <a:fillRect/>
          </a:stretch>
        </p:blipFill>
        <p:spPr bwMode="auto">
          <a:xfrm>
            <a:off x="757238" y="4553631"/>
            <a:ext cx="2543175" cy="1629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Βουρτσίζω τα δόντια - online παζλ">
            <a:extLst>
              <a:ext uri="{FF2B5EF4-FFF2-40B4-BE49-F238E27FC236}">
                <a16:creationId xmlns:a16="http://schemas.microsoft.com/office/drawing/2014/main" id="{02E004FB-3BC6-0322-8AD5-C217807C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52" y="2901724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3BD6C83-9EA4-F3E6-C548-B0D368B7B57E}"/>
              </a:ext>
            </a:extLst>
          </p:cNvPr>
          <p:cNvSpPr/>
          <p:nvPr/>
        </p:nvSpPr>
        <p:spPr>
          <a:xfrm>
            <a:off x="7626125" y="2677885"/>
            <a:ext cx="25629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Κύπρος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5CF5F2C-8B40-9F3F-D408-A714EB3480B5}"/>
              </a:ext>
            </a:extLst>
          </p:cNvPr>
          <p:cNvSpPr/>
          <p:nvPr/>
        </p:nvSpPr>
        <p:spPr>
          <a:xfrm>
            <a:off x="3603172" y="5471204"/>
            <a:ext cx="8469086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οδοντόβουρτσα και  η οδοντόκρεμα είναι του_____.</a:t>
            </a:r>
          </a:p>
        </p:txBody>
      </p:sp>
    </p:spTree>
    <p:extLst>
      <p:ext uri="{BB962C8B-B14F-4D97-AF65-F5344CB8AC3E}">
        <p14:creationId xmlns:p14="http://schemas.microsoft.com/office/powerpoint/2010/main" val="97190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pic>
        <p:nvPicPr>
          <p:cNvPr id="1026" name="Picture 2" descr="Τα ρούχα του χειμώ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230923"/>
            <a:ext cx="6096000" cy="51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85438" y="2927838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651320" y="5475348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51320" y="4192403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73007" y="5966526"/>
            <a:ext cx="5073162" cy="290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Ό</a:t>
            </a:r>
            <a:r>
              <a:rPr lang="el-GR" sz="4000" dirty="0"/>
              <a:t>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  πουλόβερ</a:t>
            </a:r>
            <a:r>
              <a:rPr lang="el-GR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/>
              <a:t>Όταν κάνει  κρύο φοράμε μπουφάν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ζακέτα.</a:t>
            </a:r>
          </a:p>
          <a:p>
            <a:pPr marL="0" indent="0">
              <a:buNone/>
            </a:pPr>
            <a:r>
              <a:rPr lang="el-GR" dirty="0"/>
              <a:t>Όταν κάνει  κρύο φοράμε σκουφί 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 κασκόλ.</a:t>
            </a:r>
          </a:p>
          <a:p>
            <a:pPr marL="0" indent="0">
              <a:buNone/>
            </a:pPr>
            <a:r>
              <a:rPr lang="el-GR" dirty="0"/>
              <a:t>Όταν κάνει  κρύο φοράμε κάλτσες</a:t>
            </a:r>
            <a:r>
              <a:rPr lang="el-GR" dirty="0">
                <a:solidFill>
                  <a:srgbClr val="FF0000"/>
                </a:solidFill>
              </a:rPr>
              <a:t>,</a:t>
            </a:r>
            <a:r>
              <a:rPr lang="el-GR" dirty="0"/>
              <a:t> μποτάκια </a:t>
            </a:r>
            <a:r>
              <a:rPr lang="el-GR" dirty="0">
                <a:solidFill>
                  <a:srgbClr val="FF0000"/>
                </a:solidFill>
              </a:rPr>
              <a:t>και</a:t>
            </a:r>
            <a:r>
              <a:rPr lang="el-GR" dirty="0"/>
              <a:t>  γάντια. </a:t>
            </a:r>
            <a:endParaRPr lang="en-US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pic>
        <p:nvPicPr>
          <p:cNvPr id="1026" name="Picture 2" descr="Τα ρούχα του χειμώ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>
            <a:fillRect/>
          </a:stretch>
        </p:blipFill>
        <p:spPr bwMode="auto">
          <a:xfrm>
            <a:off x="5997575" y="1230923"/>
            <a:ext cx="6096000" cy="47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9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</a:t>
            </a:r>
            <a:endParaRPr lang="en-US" b="1" dirty="0"/>
          </a:p>
        </p:txBody>
      </p:sp>
      <p:pic>
        <p:nvPicPr>
          <p:cNvPr id="2050" name="Picture 2" descr="Τα ρούχα του καλοκαιριού! | ΝΗΠΙΑΓΩΓΕΙΟ ΑΓΙΟΥ ΠΑΝΤΕΛΕΗΜΟ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1" y="1485900"/>
            <a:ext cx="5401164" cy="55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96533" y="3898961"/>
            <a:ext cx="516987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96534" y="6298223"/>
            <a:ext cx="5169877" cy="448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2FD6D-CDFB-3516-A6D9-2BD2ACE47497}"/>
              </a:ext>
            </a:extLst>
          </p:cNvPr>
          <p:cNvSpPr txBox="1"/>
          <p:nvPr/>
        </p:nvSpPr>
        <p:spPr>
          <a:xfrm>
            <a:off x="391886" y="5344886"/>
            <a:ext cx="2242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αγορά ρούχων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1DD9E-BB8D-05EE-433B-850FEAC0AADD}"/>
              </a:ext>
            </a:extLst>
          </p:cNvPr>
          <p:cNvSpPr txBox="1"/>
          <p:nvPr/>
        </p:nvSpPr>
        <p:spPr>
          <a:xfrm>
            <a:off x="5165271" y="6007944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αξεσουάρ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141D1-3E23-1CDE-9F45-7FFA15B09D00}"/>
              </a:ext>
            </a:extLst>
          </p:cNvPr>
          <p:cNvSpPr txBox="1"/>
          <p:nvPr/>
        </p:nvSpPr>
        <p:spPr>
          <a:xfrm>
            <a:off x="8190821" y="5836144"/>
            <a:ext cx="3189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είδη καθημερινής ανάγκης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0B903-C63A-4176-99B4-879F262B73A7}"/>
              </a:ext>
            </a:extLst>
          </p:cNvPr>
          <p:cNvSpPr txBox="1"/>
          <p:nvPr/>
        </p:nvSpPr>
        <p:spPr>
          <a:xfrm>
            <a:off x="7424058" y="3286887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τηλεοπτικές διαφημίσεις προϊόντων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68894-96BF-0D0F-7A8A-06C901AC3010}"/>
              </a:ext>
            </a:extLst>
          </p:cNvPr>
          <p:cNvSpPr txBox="1"/>
          <p:nvPr/>
        </p:nvSpPr>
        <p:spPr>
          <a:xfrm>
            <a:off x="942190" y="32868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ραδιοφωνικές διαφημίσεις προϊόντων</a:t>
            </a:r>
          </a:p>
        </p:txBody>
      </p:sp>
      <p:pic>
        <p:nvPicPr>
          <p:cNvPr id="1026" name="Picture 2" descr="A unique design icon of radio ad 36349922 Vector Art at Vecteezy">
            <a:extLst>
              <a:ext uri="{FF2B5EF4-FFF2-40B4-BE49-F238E27FC236}">
                <a16:creationId xmlns:a16="http://schemas.microsoft.com/office/drawing/2014/main" id="{15E1EB99-191A-687A-B73B-C5299BECC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22" y="9531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9BB22B-B616-8574-4BDA-AF6D06CFC8C6}"/>
              </a:ext>
            </a:extLst>
          </p:cNvPr>
          <p:cNvSpPr/>
          <p:nvPr/>
        </p:nvSpPr>
        <p:spPr>
          <a:xfrm>
            <a:off x="2536371" y="1235707"/>
            <a:ext cx="608921" cy="236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έκπτωση</a:t>
            </a:r>
          </a:p>
        </p:txBody>
      </p:sp>
      <p:pic>
        <p:nvPicPr>
          <p:cNvPr id="1028" name="Picture 4" descr="Ρετρό τηλεοπτικό σποτ απεικόνιση αποθεμάτων. εικονογραφία από πωλήσεις -  20966474">
            <a:extLst>
              <a:ext uri="{FF2B5EF4-FFF2-40B4-BE49-F238E27FC236}">
                <a16:creationId xmlns:a16="http://schemas.microsoft.com/office/drawing/2014/main" id="{716CF70F-9C0D-3600-9C99-9C09FF48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53" y="652524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Ψώνια για Ρούχα στα Αγγλικά: Σημαντικοί Όροι και Φράσεις">
            <a:extLst>
              <a:ext uri="{FF2B5EF4-FFF2-40B4-BE49-F238E27FC236}">
                <a16:creationId xmlns:a16="http://schemas.microsoft.com/office/drawing/2014/main" id="{8DEB514C-E451-99B3-27AB-F1338D2C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7" y="3761755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πιχειρηματική αγορά έκπτωση καλάθι αξεσουάρ Στοκ Εικονογραφήσεις, Vectors,  &amp; Clipart – (181 Στοκ Εικονογραφήσεις)">
            <a:extLst>
              <a:ext uri="{FF2B5EF4-FFF2-40B4-BE49-F238E27FC236}">
                <a16:creationId xmlns:a16="http://schemas.microsoft.com/office/drawing/2014/main" id="{6B21623F-C183-CCA0-935B-F85F52EE1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/>
          <a:stretch>
            <a:fillRect/>
          </a:stretch>
        </p:blipFill>
        <p:spPr bwMode="auto">
          <a:xfrm>
            <a:off x="5165270" y="3515816"/>
            <a:ext cx="1861457" cy="207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απολυμαντικά καθαρισμού Στοκ Εικονογραφήσεις, Vectors, &amp; Clipart – (86 Στοκ  Εικονογραφήσεις)">
            <a:extLst>
              <a:ext uri="{FF2B5EF4-FFF2-40B4-BE49-F238E27FC236}">
                <a16:creationId xmlns:a16="http://schemas.microsoft.com/office/drawing/2014/main" id="{4A28B07E-7515-43B2-34EC-E6D2A00D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53" y="4158343"/>
            <a:ext cx="1101497" cy="14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arious Cartoon Supermarket Items Stock Illustrations – 22 Various Cartoon  Supermarket Items Stock Illustrations, Vectors &amp; Clipart - Dreamstime">
            <a:extLst>
              <a:ext uri="{FF2B5EF4-FFF2-40B4-BE49-F238E27FC236}">
                <a16:creationId xmlns:a16="http://schemas.microsoft.com/office/drawing/2014/main" id="{D292BB82-21FE-E18A-7900-87C605B4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8" y="4089446"/>
            <a:ext cx="1547475" cy="156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ΚΑΙΡΟΣ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Όταν κάνει  κρύο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φοράμε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Όταν  κάνει  ζέστη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φοράμε  κοντό  παντελονάκι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σαγιονάρες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μαγιό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καπέλο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γυαλιά ήλιου</a:t>
            </a:r>
            <a:r>
              <a:rPr lang="el-GR" b="1" dirty="0">
                <a:solidFill>
                  <a:srgbClr val="FF0000"/>
                </a:solidFill>
              </a:rPr>
              <a:t>,</a:t>
            </a:r>
            <a:r>
              <a:rPr lang="el-GR" b="1" dirty="0"/>
              <a:t> πέδιλα </a:t>
            </a:r>
            <a:r>
              <a:rPr lang="el-GR" b="1" dirty="0">
                <a:solidFill>
                  <a:srgbClr val="FF0000"/>
                </a:solidFill>
              </a:rPr>
              <a:t>και</a:t>
            </a:r>
            <a:r>
              <a:rPr lang="el-GR" b="1" dirty="0"/>
              <a:t>  κοντομάνικο  μπλουζάκι</a:t>
            </a:r>
            <a:r>
              <a:rPr lang="el-GR" b="1" dirty="0">
                <a:solidFill>
                  <a:srgbClr val="FF0000"/>
                </a:solidFill>
              </a:rPr>
              <a:t>.</a:t>
            </a:r>
            <a:r>
              <a:rPr lang="el-GR" b="1" dirty="0"/>
              <a:t> </a:t>
            </a:r>
            <a:endParaRPr lang="en-US" b="1" dirty="0"/>
          </a:p>
        </p:txBody>
      </p:sp>
      <p:pic>
        <p:nvPicPr>
          <p:cNvPr id="2050" name="Picture 2" descr="Τα ρούχα του καλοκαιριού! | ΝΗΠΙΑΓΩΓΕΙΟ ΑΓΙΟΥ ΠΑΝΤΕΛΕΗΜΟΝ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"/>
          <a:stretch>
            <a:fillRect/>
          </a:stretch>
        </p:blipFill>
        <p:spPr bwMode="auto">
          <a:xfrm>
            <a:off x="480891" y="1529861"/>
            <a:ext cx="5401164" cy="53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0891" y="3669811"/>
            <a:ext cx="1822693" cy="677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srgbClr val="FF0000"/>
                </a:solidFill>
              </a:rPr>
              <a:t>κοντομάνικο μπλουζάκι </a:t>
            </a:r>
            <a:r>
              <a:rPr lang="el-GR" sz="1200" b="1">
                <a:solidFill>
                  <a:srgbClr val="FF0000"/>
                </a:solidFill>
              </a:rPr>
              <a:t>/ μπλούζα </a:t>
            </a:r>
            <a:r>
              <a:rPr lang="el-GR" sz="1200" b="1" dirty="0">
                <a:solidFill>
                  <a:srgbClr val="FF0000"/>
                </a:solidFill>
              </a:rPr>
              <a:t>με κοντό μανίκι 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5DC6C3F-B9BF-A1BF-974A-C46FB1B389B0}"/>
              </a:ext>
            </a:extLst>
          </p:cNvPr>
          <p:cNvSpPr/>
          <p:nvPr/>
        </p:nvSpPr>
        <p:spPr>
          <a:xfrm>
            <a:off x="315686" y="1972697"/>
            <a:ext cx="39889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19C3CD-54B6-D887-0BB5-82512CF85AF8}"/>
              </a:ext>
            </a:extLst>
          </p:cNvPr>
          <p:cNvSpPr/>
          <p:nvPr/>
        </p:nvSpPr>
        <p:spPr>
          <a:xfrm>
            <a:off x="405834" y="3525440"/>
            <a:ext cx="3988932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282D754-066A-BB59-EF34-F4C1940434A1}"/>
              </a:ext>
            </a:extLst>
          </p:cNvPr>
          <p:cNvSpPr/>
          <p:nvPr/>
        </p:nvSpPr>
        <p:spPr>
          <a:xfrm>
            <a:off x="405834" y="5078182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4" name="Picture 2" descr="Toothpaste Clipart Images | Free Download | PNG Transparent Background -  Pngtree">
            <a:extLst>
              <a:ext uri="{FF2B5EF4-FFF2-40B4-BE49-F238E27FC236}">
                <a16:creationId xmlns:a16="http://schemas.microsoft.com/office/drawing/2014/main" id="{A0E01470-592F-DD2A-A9C6-6AF1C717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95" y="204450"/>
            <a:ext cx="4184876" cy="4184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92F469B-978D-401C-5DDB-8C51791B3E5C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μία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7783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113E-1E3D-5B56-8AF1-C84F4823A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14A88F8-E1B0-45D0-3FAD-27AB79D8F11D}"/>
              </a:ext>
            </a:extLst>
          </p:cNvPr>
          <p:cNvSpPr/>
          <p:nvPr/>
        </p:nvSpPr>
        <p:spPr>
          <a:xfrm>
            <a:off x="419783" y="2220686"/>
            <a:ext cx="5001304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8548C1C-467F-C720-587F-F10462646F0C}"/>
              </a:ext>
            </a:extLst>
          </p:cNvPr>
          <p:cNvSpPr/>
          <p:nvPr/>
        </p:nvSpPr>
        <p:spPr>
          <a:xfrm>
            <a:off x="419783" y="3575957"/>
            <a:ext cx="4838019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7A625DE-8F99-ABC7-F029-192AD4949D97}"/>
              </a:ext>
            </a:extLst>
          </p:cNvPr>
          <p:cNvSpPr/>
          <p:nvPr/>
        </p:nvSpPr>
        <p:spPr>
          <a:xfrm>
            <a:off x="419783" y="5108123"/>
            <a:ext cx="835410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1026" name="Picture 2" descr="Download Sun Hat, Wear, Fashion. Royalty-Free Stock Illustration Image -  Pixabay">
            <a:extLst>
              <a:ext uri="{FF2B5EF4-FFF2-40B4-BE49-F238E27FC236}">
                <a16:creationId xmlns:a16="http://schemas.microsoft.com/office/drawing/2014/main" id="{E8D2E90F-011C-1367-4AFD-1E0AE7A6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69" y="541563"/>
            <a:ext cx="4080102" cy="3715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1DA2238-E805-503A-EE3F-63678BE16461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ένα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19381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76A84-812F-8F2E-2EDB-2FA828CB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99E9942-0AB5-D41B-CBFF-A720A476C697}"/>
              </a:ext>
            </a:extLst>
          </p:cNvPr>
          <p:cNvSpPr/>
          <p:nvPr/>
        </p:nvSpPr>
        <p:spPr>
          <a:xfrm>
            <a:off x="517752" y="2129920"/>
            <a:ext cx="4674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ρούχα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9A33861-AC3E-18FC-93D1-DFD75C411AF2}"/>
              </a:ext>
            </a:extLst>
          </p:cNvPr>
          <p:cNvSpPr/>
          <p:nvPr/>
        </p:nvSpPr>
        <p:spPr>
          <a:xfrm>
            <a:off x="517753" y="3733802"/>
            <a:ext cx="4674733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αξεσουάρ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B91B6F7-C849-DC3D-137B-C652A0B77386}"/>
              </a:ext>
            </a:extLst>
          </p:cNvPr>
          <p:cNvSpPr/>
          <p:nvPr/>
        </p:nvSpPr>
        <p:spPr>
          <a:xfrm>
            <a:off x="517753" y="5141259"/>
            <a:ext cx="7319961" cy="12083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400" dirty="0"/>
              <a:t>είδη  καθημερινής ανάγκης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2254CF1-28AF-4ACD-E77A-B0C3BBA7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9" y="321128"/>
            <a:ext cx="4280807" cy="4028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75E27849-79EA-5E43-D4A4-B76F0ACFBFE0}"/>
              </a:ext>
            </a:extLst>
          </p:cNvPr>
          <p:cNvSpPr/>
          <p:nvPr/>
        </p:nvSpPr>
        <p:spPr>
          <a:xfrm>
            <a:off x="315686" y="261257"/>
            <a:ext cx="5268685" cy="1208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Θέλω  ένα  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99998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παιδί μου άλλαξε σχολείο - Ψυχική και Σεξουαλική Υγεία - Μαρίνα Μόσχ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323606"/>
            <a:ext cx="4618648" cy="597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66592" y="316523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Πού βρίσκονται;</a:t>
            </a:r>
          </a:p>
          <a:p>
            <a:r>
              <a:rPr lang="el-GR" sz="2800" b="1" dirty="0"/>
              <a:t>Πόσες μαθήτριες βρίσκονται στην τάξη;</a:t>
            </a:r>
          </a:p>
          <a:p>
            <a:r>
              <a:rPr lang="el-GR" sz="2800" b="1" dirty="0"/>
              <a:t>Πόσοι μαθητές βρίσκονται στην τάξη;</a:t>
            </a:r>
          </a:p>
          <a:p>
            <a:r>
              <a:rPr lang="el-GR" sz="2800" b="1" dirty="0"/>
              <a:t>Η δασκάλα   τι φοράει;</a:t>
            </a:r>
          </a:p>
          <a:p>
            <a:r>
              <a:rPr lang="el-GR" sz="2800" b="1" dirty="0"/>
              <a:t>Οι  μαθητές  τι κάνουν;</a:t>
            </a:r>
          </a:p>
          <a:p>
            <a:r>
              <a:rPr lang="el-GR" sz="2800" b="1" dirty="0"/>
              <a:t>Οι  μαθητές πώς  νιώθουν;</a:t>
            </a:r>
          </a:p>
          <a:p>
            <a:r>
              <a:rPr lang="el-GR" sz="2800" b="1" dirty="0"/>
              <a:t>Στον τοίχο  τι υπάρχει;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91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παιδί μου άλλαξε σχολείο - Ψυχική και Σεξουαλική Υγεία - Μαρίνα Μόσχ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4" y="323606"/>
            <a:ext cx="4618648" cy="5971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266592" y="316523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b="1" dirty="0"/>
              <a:t>Είναι  στην τάξη.</a:t>
            </a:r>
          </a:p>
          <a:p>
            <a:r>
              <a:rPr lang="el-GR" sz="2800" b="1" dirty="0"/>
              <a:t>Στην τάξη  βρίσκονται τρεις  μαθήτριες και δύο  μαθητές.</a:t>
            </a:r>
          </a:p>
          <a:p>
            <a:r>
              <a:rPr lang="el-GR" sz="2800" b="1" dirty="0"/>
              <a:t>Η δασκάλα   φοράει  γυαλιά, άσπρο πουκάμισο και κόκκινη φούστα.</a:t>
            </a:r>
          </a:p>
          <a:p>
            <a:r>
              <a:rPr lang="el-GR" sz="2800" b="1" dirty="0"/>
              <a:t>Οι  μαθητές  και οι  μαθήτριες κάνουν μάθημα. </a:t>
            </a:r>
          </a:p>
          <a:p>
            <a:r>
              <a:rPr lang="el-GR" sz="2800" b="1" dirty="0"/>
              <a:t>Οι  μαθητές  και οι  μαθήτριες είναι χαρούμενοι.</a:t>
            </a:r>
          </a:p>
          <a:p>
            <a:r>
              <a:rPr lang="el-GR" sz="2800" b="1" dirty="0"/>
              <a:t>Στον τοίχο  υπάρχει  ένα μεγάλο  ρολόι.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7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55706" y="512466"/>
            <a:ext cx="6603023" cy="5996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Βρίσκονται  στην τάξη.</a:t>
            </a:r>
          </a:p>
          <a:p>
            <a:pPr algn="ctr"/>
            <a:r>
              <a:rPr lang="el-GR" sz="2800" b="1" dirty="0"/>
              <a:t>Πέντε  μαθητές βρίσκονται στην τάξη.</a:t>
            </a:r>
          </a:p>
          <a:p>
            <a:pPr algn="ctr"/>
            <a:r>
              <a:rPr lang="el-GR" sz="2800" b="1" dirty="0"/>
              <a:t>Ο δάσκαλος   φοράει  γυαλιά, άσπρη μπλούζα και τζιν. Ο δάσκαλος  κάνει μάθημα. </a:t>
            </a:r>
          </a:p>
          <a:p>
            <a:pPr algn="ctr"/>
            <a:r>
              <a:rPr lang="el-GR" sz="2800" b="1" dirty="0"/>
              <a:t>Οι  μαθητές  ακούνε  τον δάσκαλο. </a:t>
            </a:r>
          </a:p>
          <a:p>
            <a:pPr algn="ctr"/>
            <a:r>
              <a:rPr lang="el-GR" sz="2800" b="1" dirty="0"/>
              <a:t>Στον τοίχο  υπάρχει  ένα μεγάλο  ρολόι και ένα μικρό  ρολόι.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3" y="632227"/>
            <a:ext cx="4161689" cy="5364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6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873539B-155C-65A9-C9DE-C3529B9C32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3656" y="670756"/>
            <a:ext cx="6487887" cy="489364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Στο μαγαζί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Μαρία και η Ελένη κάνουν βόλτα στην αγορά. Μπαίνουν σε ένα κατάστημα που έχει μια μεγάλη επιγραφή: «</a:t>
            </a:r>
            <a:r>
              <a:rPr lang="el-GR" altLang="el-GR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ΕΚΠΤΩΣΕΙΣ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Μαρία βλέπει μια ωραία </a:t>
            </a:r>
            <a:r>
              <a:rPr kumimoji="0" lang="el-GR" altLang="el-GR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ζακετούλα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και μια ροζ μπλουζίτσα. Πηγαίνει στο δοκιμαστήριο, αλλά βγαίνει στενοχωρημένη.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«Ελένη, κοίτα. Αυτή η μπλουζίτσα δεν μου πάει καθόλου, είναι πολύ στενή», λέει η Μαρία.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Μετά, φωνάζει την πωλήτρια:</a:t>
            </a:r>
            <a:b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«Συγγνώμη, έχετε μεγαλύτερο νούμερο;»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l-GR" altLang="el-GR" sz="2400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—«Βεβαίως!»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eople Crowd Store Sale Discount Shoe Bag Crowded Shopping Mall Vector  Cartoon Illustration Stock Vector - Illustration of high, person: 64946055">
            <a:extLst>
              <a:ext uri="{FF2B5EF4-FFF2-40B4-BE49-F238E27FC236}">
                <a16:creationId xmlns:a16="http://schemas.microsoft.com/office/drawing/2014/main" id="{74FAB5AB-73DA-330B-9264-1722A115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70756"/>
            <a:ext cx="4054248" cy="2758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DFFF185-602C-2A1E-9D12-3E0D65715B7D}"/>
              </a:ext>
            </a:extLst>
          </p:cNvPr>
          <p:cNvSpPr/>
          <p:nvPr/>
        </p:nvSpPr>
        <p:spPr>
          <a:xfrm>
            <a:off x="413656" y="5856514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4ABCEF6-F336-6C95-2F24-5CBC34882EF1}"/>
              </a:ext>
            </a:extLst>
          </p:cNvPr>
          <p:cNvSpPr/>
          <p:nvPr/>
        </p:nvSpPr>
        <p:spPr>
          <a:xfrm>
            <a:off x="3189514" y="5838901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53AE046-9A1C-29DF-DA59-30A0F296BC30}"/>
              </a:ext>
            </a:extLst>
          </p:cNvPr>
          <p:cNvSpPr/>
          <p:nvPr/>
        </p:nvSpPr>
        <p:spPr>
          <a:xfrm>
            <a:off x="6096000" y="5838901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C291FC77-4587-9B0A-D3EC-FD2E5E4E9FA3}"/>
              </a:ext>
            </a:extLst>
          </p:cNvPr>
          <p:cNvSpPr/>
          <p:nvPr/>
        </p:nvSpPr>
        <p:spPr>
          <a:xfrm>
            <a:off x="9394371" y="5856514"/>
            <a:ext cx="2471058" cy="696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EFAB5B64-7ECB-B975-C96D-366A32FC52FB}"/>
              </a:ext>
            </a:extLst>
          </p:cNvPr>
          <p:cNvSpPr/>
          <p:nvPr/>
        </p:nvSpPr>
        <p:spPr>
          <a:xfrm>
            <a:off x="2492828" y="6039492"/>
            <a:ext cx="1219200" cy="348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866E2BEA-03DA-39CE-2B72-08C08291C6E3}"/>
              </a:ext>
            </a:extLst>
          </p:cNvPr>
          <p:cNvSpPr/>
          <p:nvPr/>
        </p:nvSpPr>
        <p:spPr>
          <a:xfrm>
            <a:off x="8294913" y="6013072"/>
            <a:ext cx="1219200" cy="348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2" descr="50 off Φωτογραφίες Αρχείου, Royalty Free 50 off Εικόνες | DepositPhotos">
            <a:extLst>
              <a:ext uri="{FF2B5EF4-FFF2-40B4-BE49-F238E27FC236}">
                <a16:creationId xmlns:a16="http://schemas.microsoft.com/office/drawing/2014/main" id="{C9A45A34-B59D-55BA-D6DB-44D36288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672154"/>
            <a:ext cx="1329418" cy="1377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0 off Φωτογραφίες Αρχείου, Royalty Free 50 off Εικόνες | DepositPhotos">
            <a:extLst>
              <a:ext uri="{FF2B5EF4-FFF2-40B4-BE49-F238E27FC236}">
                <a16:creationId xmlns:a16="http://schemas.microsoft.com/office/drawing/2014/main" id="{12D5E099-F945-1775-B8D7-AA96A4DE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872" y="2428717"/>
            <a:ext cx="1329418" cy="1377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ΥΣΤΕΡΙΕΣ ΤΗΣ ΠΟΛΗΣ: ΣΤΟ ΔΟΚΙΜΑΣΤΗΡΙΟ - Books and Style">
            <a:extLst>
              <a:ext uri="{FF2B5EF4-FFF2-40B4-BE49-F238E27FC236}">
                <a16:creationId xmlns:a16="http://schemas.microsoft.com/office/drawing/2014/main" id="{087044C5-90EE-E0AB-14EC-CB5FA7D0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12" y="3806441"/>
            <a:ext cx="4136169" cy="184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3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106AF1-359E-4823-E5E2-4AA5CDBF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912711"/>
            <a:ext cx="2982686" cy="3072946"/>
          </a:xfrm>
        </p:spPr>
        <p:txBody>
          <a:bodyPr>
            <a:normAutofit/>
          </a:bodyPr>
          <a:lstStyle/>
          <a:p>
            <a:r>
              <a:rPr lang="el-GR" dirty="0"/>
              <a:t>ελι</a:t>
            </a:r>
            <a:r>
              <a:rPr lang="el-GR" dirty="0">
                <a:solidFill>
                  <a:srgbClr val="FF0000"/>
                </a:solidFill>
              </a:rPr>
              <a:t>ά</a:t>
            </a:r>
            <a:br>
              <a:rPr lang="el-GR" dirty="0"/>
            </a:br>
            <a:r>
              <a:rPr lang="el-GR" dirty="0"/>
              <a:t>πεταλούδ</a:t>
            </a:r>
            <a:r>
              <a:rPr lang="el-GR" dirty="0">
                <a:solidFill>
                  <a:srgbClr val="FF0000"/>
                </a:solidFill>
              </a:rPr>
              <a:t>α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Ηλεκτρονικά πολυμέσα 3" title="Υποκοριστικά">
            <a:hlinkClick r:id="" action="ppaction://media"/>
            <a:extLst>
              <a:ext uri="{FF2B5EF4-FFF2-40B4-BE49-F238E27FC236}">
                <a16:creationId xmlns:a16="http://schemas.microsoft.com/office/drawing/2014/main" id="{704742BE-A4CA-65FA-227C-308E45EEF4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0324" y="191181"/>
            <a:ext cx="5730649" cy="307294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376FBE9D-F5DC-92F8-547A-84A742888FBB}"/>
              </a:ext>
            </a:extLst>
          </p:cNvPr>
          <p:cNvSpPr txBox="1">
            <a:spLocks/>
          </p:cNvSpPr>
          <p:nvPr/>
        </p:nvSpPr>
        <p:spPr>
          <a:xfrm>
            <a:off x="670151" y="326574"/>
            <a:ext cx="1898878" cy="1375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-</a:t>
            </a:r>
            <a:r>
              <a:rPr lang="el-GR" dirty="0" err="1"/>
              <a:t>ίτσα</a:t>
            </a: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E900AEB2-0728-19E5-3ADC-FE2B4A0FC044}"/>
              </a:ext>
            </a:extLst>
          </p:cNvPr>
          <p:cNvSpPr txBox="1">
            <a:spLocks/>
          </p:cNvSpPr>
          <p:nvPr/>
        </p:nvSpPr>
        <p:spPr>
          <a:xfrm>
            <a:off x="9465809" y="326574"/>
            <a:ext cx="2056040" cy="13750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-ούλα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6B0EE5BF-FD1B-AFFB-7D59-4704EB8D6AD7}"/>
              </a:ext>
            </a:extLst>
          </p:cNvPr>
          <p:cNvSpPr txBox="1">
            <a:spLocks/>
          </p:cNvSpPr>
          <p:nvPr/>
        </p:nvSpPr>
        <p:spPr>
          <a:xfrm>
            <a:off x="9465809" y="1912711"/>
            <a:ext cx="2377848" cy="270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πέτρ</a:t>
            </a:r>
            <a:r>
              <a:rPr lang="el-GR" dirty="0">
                <a:solidFill>
                  <a:srgbClr val="FF0000"/>
                </a:solidFill>
              </a:rPr>
              <a:t>α</a:t>
            </a:r>
          </a:p>
          <a:p>
            <a:r>
              <a:rPr lang="el-GR" dirty="0"/>
              <a:t>τσάντ</a:t>
            </a:r>
            <a:r>
              <a:rPr lang="el-GR" dirty="0">
                <a:solidFill>
                  <a:srgbClr val="FF0000"/>
                </a:solidFill>
              </a:rPr>
              <a:t>α</a:t>
            </a:r>
          </a:p>
          <a:p>
            <a:r>
              <a:rPr lang="el-GR" dirty="0"/>
              <a:t>κόρ</a:t>
            </a:r>
            <a:r>
              <a:rPr lang="el-GR" dirty="0">
                <a:solidFill>
                  <a:srgbClr val="FF0000"/>
                </a:solidFill>
              </a:rPr>
              <a:t>η</a:t>
            </a:r>
          </a:p>
          <a:p>
            <a:r>
              <a:rPr lang="el-GR" dirty="0"/>
              <a:t>μέλισσ</a:t>
            </a:r>
            <a:r>
              <a:rPr lang="el-GR" dirty="0">
                <a:solidFill>
                  <a:srgbClr val="FF0000"/>
                </a:solidFill>
              </a:rPr>
              <a:t>α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 descr="Η μανούλα μου γιορτάζει - ΝΗΠΙΑΓΩΓΕΙΟ ΚΟΛΟΣΣΙΟΥ Β΄ - ΑΠΟΣΤΟΛΟΥ ΑΝΔΡΕΑ ΚΑΙ  ΑΓΙΑΣ ΦΩΤΕΙΝΗΣ">
            <a:extLst>
              <a:ext uri="{FF2B5EF4-FFF2-40B4-BE49-F238E27FC236}">
                <a16:creationId xmlns:a16="http://schemas.microsoft.com/office/drawing/2014/main" id="{CB10923E-FCBA-1C26-5CA7-42B23F94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45" y="4500101"/>
            <a:ext cx="1532573" cy="1682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butterfly - 225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880A6BDF-7E93-B45F-3065-73C5F045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80" y="4368194"/>
            <a:ext cx="1913044" cy="1913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Η ΜΕΛΙΣΣΑ">
            <a:extLst>
              <a:ext uri="{FF2B5EF4-FFF2-40B4-BE49-F238E27FC236}">
                <a16:creationId xmlns:a16="http://schemas.microsoft.com/office/drawing/2014/main" id="{A4314820-710A-ABDC-717B-0552967A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018" y="4740708"/>
            <a:ext cx="1426935" cy="116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stone vector illustration for design projects | Premium  AI-generated vector">
            <a:extLst>
              <a:ext uri="{FF2B5EF4-FFF2-40B4-BE49-F238E27FC236}">
                <a16:creationId xmlns:a16="http://schemas.microsoft.com/office/drawing/2014/main" id="{C304DB7D-586F-89F4-33B1-F10CAD4C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47" y="4466886"/>
            <a:ext cx="1545771" cy="1545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ok bag: Περισσότερες από 133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FE2BB824-A5BE-B989-E6BC-46198F3B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02" y="4672112"/>
            <a:ext cx="1338943" cy="1338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ελιά Στοκ Εικονογραφήσεις, Vectors, &amp; Clipart – (147,659 Στοκ  Εικονογραφήσεις)">
            <a:extLst>
              <a:ext uri="{FF2B5EF4-FFF2-40B4-BE49-F238E27FC236}">
                <a16:creationId xmlns:a16="http://schemas.microsoft.com/office/drawing/2014/main" id="{F40F5516-766B-BC6D-F6F7-0C1BF42B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8" y="4291795"/>
            <a:ext cx="1891272" cy="1891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FC89F67-56D5-474A-58E0-1E3B71290E01}"/>
              </a:ext>
            </a:extLst>
          </p:cNvPr>
          <p:cNvSpPr/>
          <p:nvPr/>
        </p:nvSpPr>
        <p:spPr>
          <a:xfrm>
            <a:off x="4648824" y="3429000"/>
            <a:ext cx="3499190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Θέλω  μια _________.</a:t>
            </a:r>
          </a:p>
        </p:txBody>
      </p:sp>
    </p:spTree>
    <p:extLst>
      <p:ext uri="{BB962C8B-B14F-4D97-AF65-F5344CB8AC3E}">
        <p14:creationId xmlns:p14="http://schemas.microsoft.com/office/powerpoint/2010/main" val="18096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15T17_07_58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6F483B59-0828-18CA-7268-16453FDC4D5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6368BB-F2C1-B12F-0C81-5CBC2328E53A}"/>
              </a:ext>
            </a:extLst>
          </p:cNvPr>
          <p:cNvSpPr txBox="1"/>
          <p:nvPr/>
        </p:nvSpPr>
        <p:spPr>
          <a:xfrm>
            <a:off x="3548743" y="2289360"/>
            <a:ext cx="82066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400" b="1" dirty="0">
                <a:solidFill>
                  <a:srgbClr val="0A0A0A"/>
                </a:solidFill>
                <a:latin typeface="Google Sans"/>
              </a:rPr>
              <a:t>                      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Τα ρούχα σας... καθαρά ! 🕒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Δεν έχετε χρόνο για πλύσιμο και σιδέρωμα; Μην ανησυχείτε!</a:t>
            </a:r>
            <a:br>
              <a:rPr lang="el-GR" altLang="el-GR" sz="2400" dirty="0">
                <a:solidFill>
                  <a:srgbClr val="0A0A0A"/>
                </a:solidFill>
                <a:latin typeface="Google Sans"/>
              </a:rPr>
            </a:b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Στο καθαριστήριό μας, φροντίζουμε τα ________σας γρήγορα και οικονομικά.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Τι καθαρίζουμε;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Τα πάντα! Από απλά μπλουζάκια μέχρι _______και κουβέρτες.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Γιατί εμάς;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Γιατί χρησιμοποιούμε τα καλύτερα απορρυπαντικά και προσέχουμε τα ρούχα σας σαν να είναι δικά μας.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b="1" dirty="0">
                <a:solidFill>
                  <a:srgbClr val="0A0A0A"/>
                </a:solidFill>
                <a:latin typeface="Google Sans"/>
              </a:rPr>
              <a:t>Το σύνθημά μας:</a:t>
            </a:r>
            <a:r>
              <a:rPr lang="el-GR" altLang="el-GR" sz="2400" dirty="0">
                <a:solidFill>
                  <a:srgbClr val="0A0A0A"/>
                </a:solidFill>
                <a:latin typeface="Google Sans"/>
              </a:rPr>
              <a:t> «________ρούχα, χαρούμενοι άνθρωποι!» 😊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γραπτού λόγου </a:t>
            </a:r>
          </a:p>
        </p:txBody>
      </p:sp>
      <p:pic>
        <p:nvPicPr>
          <p:cNvPr id="3074" name="Picture 2" descr="47 Laundry Service Cartoon Stock Photos, High-Res Pictures, and Images -  Getty Images">
            <a:extLst>
              <a:ext uri="{FF2B5EF4-FFF2-40B4-BE49-F238E27FC236}">
                <a16:creationId xmlns:a16="http://schemas.microsoft.com/office/drawing/2014/main" id="{CA9A1340-7374-417F-2BE8-E7D1B4CE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2" b="7550"/>
          <a:stretch>
            <a:fillRect/>
          </a:stretch>
        </p:blipFill>
        <p:spPr bwMode="auto">
          <a:xfrm>
            <a:off x="8908106" y="4343534"/>
            <a:ext cx="1866219" cy="200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ροϊόντα για βρέφη | Βρεφικά απορρυπαντικά - μαλακτικά">
            <a:extLst>
              <a:ext uri="{FF2B5EF4-FFF2-40B4-BE49-F238E27FC236}">
                <a16:creationId xmlns:a16="http://schemas.microsoft.com/office/drawing/2014/main" id="{6A55AA68-2950-E141-90C0-9D55EF268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0" r="24931"/>
          <a:stretch>
            <a:fillRect/>
          </a:stretch>
        </p:blipFill>
        <p:spPr bwMode="auto">
          <a:xfrm>
            <a:off x="7808118" y="500743"/>
            <a:ext cx="1393372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nd drawn laundry room cartoon vector illustration clipart white  background | Premium AI-generated vector">
            <a:extLst>
              <a:ext uri="{FF2B5EF4-FFF2-40B4-BE49-F238E27FC236}">
                <a16:creationId xmlns:a16="http://schemas.microsoft.com/office/drawing/2014/main" id="{A8E52C58-25E6-9184-79FA-EB098BC8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1" y="2053318"/>
            <a:ext cx="1847849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ry Cleaning Store Service Illustration with Washing Machines, Dryers and  Laundry for Clean Clothing in Flat Cartoon Background Design 43104912  Vector Art at Vecteezy">
            <a:extLst>
              <a:ext uri="{FF2B5EF4-FFF2-40B4-BE49-F238E27FC236}">
                <a16:creationId xmlns:a16="http://schemas.microsoft.com/office/drawing/2014/main" id="{B3A2F39D-A943-BCC5-398C-21D95C74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1" y="4566557"/>
            <a:ext cx="1866219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6D1B204-4B4C-E155-12E7-43F44591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784" y="2227612"/>
            <a:ext cx="5198592" cy="397031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Τίτλος: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Τα ρούχα σας... καθαρά ! 🕒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Δεν έχετε χρόνο για πλύσιμο και σιδέρωμα; Μην ανησυχείτε!</a:t>
            </a:r>
            <a:b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</a:b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Στο καθαριστήριό μας, φροντίζουμε τα ρούχα σας γρήγορα και οικονομικά.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 καθαρίζουμε;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Τα πάντα! Από απλά μπλουζάκια μέχρι παλτό και κουβέρτες.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Γιατί εμάς;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Γιατί χρησιμοποιούμε τα καλύτερα απορρυπαντικά και προσέχουμε τα ρούχα σας σαν να είναι δικά μας.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σύνθημά μας: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«Καθαρά ρούχα, χαρούμενοι άνθρωποι!» 😊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667E13-913A-DFC6-FC23-31AE19976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114" y="50183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1F809AA-3E35-E1AA-33DC-A70D68E47F8A}"/>
              </a:ext>
            </a:extLst>
          </p:cNvPr>
          <p:cNvSpPr/>
          <p:nvPr/>
        </p:nvSpPr>
        <p:spPr>
          <a:xfrm>
            <a:off x="8345836" y="2381997"/>
            <a:ext cx="2282939" cy="82731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F443DEF-EBFF-E1E9-356A-945A17AB084B}"/>
              </a:ext>
            </a:extLst>
          </p:cNvPr>
          <p:cNvSpPr/>
          <p:nvPr/>
        </p:nvSpPr>
        <p:spPr>
          <a:xfrm>
            <a:off x="10037072" y="3419966"/>
            <a:ext cx="1931090" cy="537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E759B8F-4095-13EF-8321-27F3D80A2786}"/>
              </a:ext>
            </a:extLst>
          </p:cNvPr>
          <p:cNvSpPr/>
          <p:nvPr/>
        </p:nvSpPr>
        <p:spPr>
          <a:xfrm>
            <a:off x="7687117" y="3430557"/>
            <a:ext cx="1931090" cy="537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C7914B9-625B-B82D-99C0-205B4C703506}"/>
              </a:ext>
            </a:extLst>
          </p:cNvPr>
          <p:cNvSpPr/>
          <p:nvPr/>
        </p:nvSpPr>
        <p:spPr>
          <a:xfrm>
            <a:off x="9347322" y="863374"/>
            <a:ext cx="2282939" cy="82731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04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Γυναίκες ψωνίζουν σε κατάστημα ρούχων. Επίπεδη χειρόγραφη χαρακτήρες.  Πώληση γκαράζ, υπαίθρια αγορά, κατάστημα, ρούχα ανταλλαγή κόμμα έννοια  εικονογράφηση για banner, αφίσα, φυλλάδιο, πρόσκληση κάρτα κλπ. Διάνυσμα  από ©helga-scandinavus 325443150">
            <a:extLst>
              <a:ext uri="{FF2B5EF4-FFF2-40B4-BE49-F238E27FC236}">
                <a16:creationId xmlns:a16="http://schemas.microsoft.com/office/drawing/2014/main" id="{BC106153-DAEB-6FEA-1917-9B1784E4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>
            <a:fillRect/>
          </a:stretch>
        </p:blipFill>
        <p:spPr bwMode="auto">
          <a:xfrm>
            <a:off x="636303" y="2262186"/>
            <a:ext cx="3228125" cy="3372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,200+ Family Shopping Supermarket Cartoon Stock Illustrations,  Royalty-Free Vector Graphics &amp; Clip Art - iStock">
            <a:extLst>
              <a:ext uri="{FF2B5EF4-FFF2-40B4-BE49-F238E27FC236}">
                <a16:creationId xmlns:a16="http://schemas.microsoft.com/office/drawing/2014/main" id="{7CC95558-66C6-90FA-6FCA-9CEEE93D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36" y="2262186"/>
            <a:ext cx="2800350" cy="3568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660</Words>
  <Application>Microsoft Office PowerPoint</Application>
  <PresentationFormat>Ευρεία οθόνη</PresentationFormat>
  <Paragraphs>127</Paragraphs>
  <Slides>29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ελιά πεταλούδα </vt:lpstr>
      <vt:lpstr>Παρουσίαση του PowerPoint</vt:lpstr>
      <vt:lpstr>Παρουσίαση του PowerPoint</vt:lpstr>
      <vt:lpstr>Παρουσίαση του PowerPoint</vt:lpstr>
      <vt:lpstr>Ποιανού  είναι το  τζιν; </vt:lpstr>
      <vt:lpstr>Ποιανής  είναι το  κόσμημα;</vt:lpstr>
      <vt:lpstr>Ποιανής  είναι τα  καθαριστικά;</vt:lpstr>
      <vt:lpstr>Ποιανού  είναι η χλωρίνη;</vt:lpstr>
      <vt:lpstr>Ποιανής  είναι το οινόπνευμα;</vt:lpstr>
      <vt:lpstr>Ποιανού  είναι η οδοντόβουρτσα και  η οδοντόκρεμα/οδοντόπαστα;</vt:lpstr>
      <vt:lpstr>Παρουσίαση του PowerPoint</vt:lpstr>
      <vt:lpstr>ΚΑΙΡΟΣ </vt:lpstr>
      <vt:lpstr>ΚΑΙΡΟΣ </vt:lpstr>
      <vt:lpstr>ΚΑΙΡΟΣ </vt:lpstr>
      <vt:lpstr>ΚΑΙΡΟΣ 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191</cp:revision>
  <cp:lastPrinted>2025-04-04T04:22:18Z</cp:lastPrinted>
  <dcterms:created xsi:type="dcterms:W3CDTF">2025-02-12T05:42:48Z</dcterms:created>
  <dcterms:modified xsi:type="dcterms:W3CDTF">2026-06-09T03:50:37Z</dcterms:modified>
</cp:coreProperties>
</file>