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0" r:id="rId2"/>
    <p:sldId id="553" r:id="rId3"/>
    <p:sldId id="451" r:id="rId4"/>
    <p:sldId id="612" r:id="rId5"/>
    <p:sldId id="634" r:id="rId6"/>
    <p:sldId id="611" r:id="rId7"/>
    <p:sldId id="647" r:id="rId8"/>
    <p:sldId id="633" r:id="rId9"/>
    <p:sldId id="615" r:id="rId10"/>
    <p:sldId id="256" r:id="rId11"/>
    <p:sldId id="614" r:id="rId12"/>
    <p:sldId id="630" r:id="rId13"/>
    <p:sldId id="649" r:id="rId14"/>
    <p:sldId id="440" r:id="rId15"/>
    <p:sldId id="638" r:id="rId16"/>
    <p:sldId id="639" r:id="rId17"/>
    <p:sldId id="640" r:id="rId18"/>
    <p:sldId id="641" r:id="rId19"/>
    <p:sldId id="642" r:id="rId20"/>
    <p:sldId id="648" r:id="rId21"/>
    <p:sldId id="643" r:id="rId22"/>
    <p:sldId id="645" r:id="rId23"/>
    <p:sldId id="646" r:id="rId24"/>
    <p:sldId id="616" r:id="rId25"/>
    <p:sldId id="617" r:id="rId26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71. Α2_ Θεματικός κύκλος 5 :  Αγορά ρούχων και ειδών καθημερινής ανάγκης __ Αναγνώριση ονομάτων  καταστημάτων και υπεραγορών και  σύνδεση με συγκεκριμένα είδη καθημερινής ανάγκη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E13842-1AE1-945A-4264-1ABFC6AC95C2}"/>
              </a:ext>
            </a:extLst>
          </p:cNvPr>
          <p:cNvSpPr txBox="1"/>
          <p:nvPr/>
        </p:nvSpPr>
        <p:spPr>
          <a:xfrm>
            <a:off x="1491343" y="667433"/>
            <a:ext cx="3435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ζαχαροπλαστείο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717BA-3160-14BA-1BBA-A8C0A3CE0331}"/>
              </a:ext>
            </a:extLst>
          </p:cNvPr>
          <p:cNvSpPr txBox="1"/>
          <p:nvPr/>
        </p:nvSpPr>
        <p:spPr>
          <a:xfrm>
            <a:off x="6451827" y="0"/>
            <a:ext cx="2757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κρεοπωλείο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24CA9-90A6-F6E7-9FFA-A88D3FAD9B71}"/>
              </a:ext>
            </a:extLst>
          </p:cNvPr>
          <p:cNvSpPr txBox="1"/>
          <p:nvPr/>
        </p:nvSpPr>
        <p:spPr>
          <a:xfrm rot="10800000" flipV="1">
            <a:off x="297657" y="3243971"/>
            <a:ext cx="2630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φαρμακείο</a:t>
            </a:r>
            <a:r>
              <a:rPr lang="el-GR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AC545-A14C-EF8F-2602-99565C50ABAD}"/>
              </a:ext>
            </a:extLst>
          </p:cNvPr>
          <p:cNvSpPr txBox="1"/>
          <p:nvPr/>
        </p:nvSpPr>
        <p:spPr>
          <a:xfrm rot="10800000" flipV="1">
            <a:off x="5225143" y="5714149"/>
            <a:ext cx="2933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αρτοποιείο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7235C-DC21-A48A-2A82-A4E000513573}"/>
              </a:ext>
            </a:extLst>
          </p:cNvPr>
          <p:cNvSpPr txBox="1"/>
          <p:nvPr/>
        </p:nvSpPr>
        <p:spPr>
          <a:xfrm rot="10800000" flipV="1">
            <a:off x="8992620" y="6242367"/>
            <a:ext cx="3146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υπεραγορά</a:t>
            </a:r>
          </a:p>
        </p:txBody>
      </p:sp>
      <p:pic>
        <p:nvPicPr>
          <p:cNvPr id="5122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EA113AFF-2A1F-20F0-E69A-648C80DEF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18508"/>
          <a:stretch>
            <a:fillRect/>
          </a:stretch>
        </p:blipFill>
        <p:spPr bwMode="auto">
          <a:xfrm>
            <a:off x="5301342" y="505118"/>
            <a:ext cx="2031886" cy="3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F19A04F5-526F-9295-2E17-9B51A5D706E8}"/>
              </a:ext>
            </a:extLst>
          </p:cNvPr>
          <p:cNvSpPr/>
          <p:nvPr/>
        </p:nvSpPr>
        <p:spPr>
          <a:xfrm>
            <a:off x="5562599" y="852100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η καλύτερη _____. </a:t>
            </a:r>
          </a:p>
        </p:txBody>
      </p:sp>
      <p:pic>
        <p:nvPicPr>
          <p:cNvPr id="5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80FF003D-4E4F-AFF2-7177-1215906F8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6793"/>
          <a:stretch>
            <a:fillRect/>
          </a:stretch>
        </p:blipFill>
        <p:spPr bwMode="auto">
          <a:xfrm>
            <a:off x="5935094" y="3217914"/>
            <a:ext cx="2223069" cy="24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44403DA4-E539-B174-8BB2-7447F8123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18066"/>
          <a:stretch>
            <a:fillRect/>
          </a:stretch>
        </p:blipFill>
        <p:spPr bwMode="auto">
          <a:xfrm>
            <a:off x="3019086" y="3150714"/>
            <a:ext cx="2031886" cy="3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47A249DC-0239-515F-1D13-3A62384E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r="18980"/>
          <a:stretch>
            <a:fillRect/>
          </a:stretch>
        </p:blipFill>
        <p:spPr bwMode="auto">
          <a:xfrm>
            <a:off x="9318170" y="3217914"/>
            <a:ext cx="203188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E215005E-DA27-1542-9BCC-321CFED1C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5782"/>
          <a:stretch>
            <a:fillRect/>
          </a:stretch>
        </p:blipFill>
        <p:spPr bwMode="auto">
          <a:xfrm>
            <a:off x="8992620" y="217714"/>
            <a:ext cx="187132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BD092F6F-83B8-72DE-692F-2F99B4F4E223}"/>
              </a:ext>
            </a:extLst>
          </p:cNvPr>
          <p:cNvSpPr/>
          <p:nvPr/>
        </p:nvSpPr>
        <p:spPr>
          <a:xfrm>
            <a:off x="9318170" y="390768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F204705-9887-CF2C-B5B4-4B1269A26966}"/>
              </a:ext>
            </a:extLst>
          </p:cNvPr>
          <p:cNvSpPr/>
          <p:nvPr/>
        </p:nvSpPr>
        <p:spPr>
          <a:xfrm>
            <a:off x="3269456" y="3429056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9FEB8A53-9E20-D0E3-86CD-EC0FE6CAC991}"/>
              </a:ext>
            </a:extLst>
          </p:cNvPr>
          <p:cNvSpPr/>
          <p:nvPr/>
        </p:nvSpPr>
        <p:spPr>
          <a:xfrm>
            <a:off x="6284798" y="3366928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159F8BC-BC15-1E27-DAA7-F0B0F9B8EA9B}"/>
              </a:ext>
            </a:extLst>
          </p:cNvPr>
          <p:cNvSpPr/>
          <p:nvPr/>
        </p:nvSpPr>
        <p:spPr>
          <a:xfrm>
            <a:off x="9549150" y="3424172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</p:spTree>
    <p:extLst>
      <p:ext uri="{BB962C8B-B14F-4D97-AF65-F5344CB8AC3E}">
        <p14:creationId xmlns:p14="http://schemas.microsoft.com/office/powerpoint/2010/main" val="179607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58C2-F899-041E-ECEC-E96DF770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9C65E757-CFEE-3F9B-34F9-D56707CAC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125185" y="2618015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BCA16-A81C-B14A-8B9D-1CCEB92CF6D1}"/>
              </a:ext>
            </a:extLst>
          </p:cNvPr>
          <p:cNvSpPr txBox="1"/>
          <p:nvPr/>
        </p:nvSpPr>
        <p:spPr>
          <a:xfrm>
            <a:off x="2806926" y="2412622"/>
            <a:ext cx="24765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γυναικεία ρούχα</a:t>
            </a:r>
          </a:p>
          <a:p>
            <a:r>
              <a:rPr lang="el-GR" dirty="0"/>
              <a:t>υπολογιστής</a:t>
            </a:r>
          </a:p>
          <a:p>
            <a:r>
              <a:rPr lang="el-GR" dirty="0"/>
              <a:t>ανδρικά παπούτσια</a:t>
            </a:r>
          </a:p>
          <a:p>
            <a:r>
              <a:rPr lang="el-GR" dirty="0"/>
              <a:t>αθλητικά παπούτσια</a:t>
            </a:r>
          </a:p>
          <a:p>
            <a:r>
              <a:rPr lang="el-GR" dirty="0"/>
              <a:t>παιδικά ρούχα</a:t>
            </a:r>
          </a:p>
          <a:p>
            <a:r>
              <a:rPr lang="el-GR" dirty="0"/>
              <a:t>εκτυπωτής</a:t>
            </a:r>
          </a:p>
          <a:p>
            <a:r>
              <a:rPr lang="el-GR" dirty="0"/>
              <a:t>πανωφόρι</a:t>
            </a:r>
          </a:p>
          <a:p>
            <a:r>
              <a:rPr lang="el-GR" dirty="0"/>
              <a:t>εσώρουχα</a:t>
            </a:r>
          </a:p>
          <a:p>
            <a:r>
              <a:rPr lang="el-GR" dirty="0"/>
              <a:t>μνήμη</a:t>
            </a:r>
          </a:p>
          <a:p>
            <a:r>
              <a:rPr lang="el-GR" dirty="0"/>
              <a:t>αδιάβροχο</a:t>
            </a:r>
          </a:p>
          <a:p>
            <a:r>
              <a:rPr lang="el-GR" dirty="0"/>
              <a:t>κινητό</a:t>
            </a:r>
          </a:p>
          <a:p>
            <a:r>
              <a:rPr lang="el-GR" dirty="0"/>
              <a:t>βερμούδα</a:t>
            </a:r>
          </a:p>
          <a:p>
            <a:r>
              <a:rPr lang="el-GR" dirty="0"/>
              <a:t>μελάνι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9AE930F-9156-6DD5-6D1E-4FC84948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6509"/>
              </p:ext>
            </p:extLst>
          </p:nvPr>
        </p:nvGraphicFramePr>
        <p:xfrm>
          <a:off x="5880555" y="2086995"/>
          <a:ext cx="631144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815">
                  <a:extLst>
                    <a:ext uri="{9D8B030D-6E8A-4147-A177-3AD203B41FA5}">
                      <a16:colId xmlns:a16="http://schemas.microsoft.com/office/drawing/2014/main" val="3301606107"/>
                    </a:ext>
                  </a:extLst>
                </a:gridCol>
                <a:gridCol w="2103815">
                  <a:extLst>
                    <a:ext uri="{9D8B030D-6E8A-4147-A177-3AD203B41FA5}">
                      <a16:colId xmlns:a16="http://schemas.microsoft.com/office/drawing/2014/main" val="1213876956"/>
                    </a:ext>
                  </a:extLst>
                </a:gridCol>
                <a:gridCol w="2103815">
                  <a:extLst>
                    <a:ext uri="{9D8B030D-6E8A-4147-A177-3AD203B41FA5}">
                      <a16:colId xmlns:a16="http://schemas.microsoft.com/office/drawing/2014/main" val="415779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κατάστημα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ένδυσης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κατάστημα</a:t>
                      </a:r>
                    </a:p>
                    <a:p>
                      <a:r>
                        <a:rPr lang="el-GR" b="1" dirty="0"/>
                        <a:t>υπόδησης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κατάστημα ηλεκτρονικών ειδών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4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60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707933-4518-CBF8-72AD-2A0C891A11DD}"/>
              </a:ext>
            </a:extLst>
          </p:cNvPr>
          <p:cNvSpPr txBox="1"/>
          <p:nvPr/>
        </p:nvSpPr>
        <p:spPr>
          <a:xfrm>
            <a:off x="201385" y="269402"/>
            <a:ext cx="911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Γράφω στη σωστή στήλη την κάθε λέξη. </a:t>
            </a:r>
          </a:p>
        </p:txBody>
      </p:sp>
      <p:pic>
        <p:nvPicPr>
          <p:cNvPr id="2050" name="Picture 2" descr="Clothing cartoon Images - Free Download on Freepik">
            <a:extLst>
              <a:ext uri="{FF2B5EF4-FFF2-40B4-BE49-F238E27FC236}">
                <a16:creationId xmlns:a16="http://schemas.microsoft.com/office/drawing/2014/main" id="{ABC0B544-1D36-4F1B-90C4-F18947D4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53" y="1155610"/>
            <a:ext cx="853849" cy="853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otwear Clip Art Vector Cartoon Illustration: Vector στοκ (χωρίς  δικαιώματα) 166737428 | Shutterstock">
            <a:extLst>
              <a:ext uri="{FF2B5EF4-FFF2-40B4-BE49-F238E27FC236}">
                <a16:creationId xmlns:a16="http://schemas.microsoft.com/office/drawing/2014/main" id="{C4959977-9A32-E706-C98C-F9360B8C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8" y="993269"/>
            <a:ext cx="1407434" cy="983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ny Computer Printer Cartoon Style Stock Vector (Royalty Free) 1631385022  | Shutterstock">
            <a:extLst>
              <a:ext uri="{FF2B5EF4-FFF2-40B4-BE49-F238E27FC236}">
                <a16:creationId xmlns:a16="http://schemas.microsoft.com/office/drawing/2014/main" id="{F8F350A2-3C87-89B2-288E-49F9D490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00" y="467077"/>
            <a:ext cx="184081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4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8841-A8E4-2046-FB95-E7B429F4E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7C3B0A-BF46-69BA-FC53-3770ABF2B25C}"/>
              </a:ext>
            </a:extLst>
          </p:cNvPr>
          <p:cNvSpPr txBox="1"/>
          <p:nvPr/>
        </p:nvSpPr>
        <p:spPr>
          <a:xfrm>
            <a:off x="10504597" y="3675151"/>
            <a:ext cx="1416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μελάνι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01EA9-2A82-5503-CBCB-7B718D2EC18A}"/>
              </a:ext>
            </a:extLst>
          </p:cNvPr>
          <p:cNvSpPr txBox="1"/>
          <p:nvPr/>
        </p:nvSpPr>
        <p:spPr>
          <a:xfrm>
            <a:off x="362287" y="460555"/>
            <a:ext cx="1982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γυναικεία ρούχα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745F5-139F-7EA3-A367-AC1575FB3C88}"/>
              </a:ext>
            </a:extLst>
          </p:cNvPr>
          <p:cNvSpPr txBox="1"/>
          <p:nvPr/>
        </p:nvSpPr>
        <p:spPr>
          <a:xfrm>
            <a:off x="2569029" y="500742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υπολογιστής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A3868-9C91-7BC9-B1CC-7CF3A1D1314E}"/>
              </a:ext>
            </a:extLst>
          </p:cNvPr>
          <p:cNvSpPr txBox="1"/>
          <p:nvPr/>
        </p:nvSpPr>
        <p:spPr>
          <a:xfrm>
            <a:off x="4332514" y="500742"/>
            <a:ext cx="269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ανδρικά παπούτσια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7E23C-7CA8-6C53-FE71-3AE33D5808FD}"/>
              </a:ext>
            </a:extLst>
          </p:cNvPr>
          <p:cNvSpPr txBox="1"/>
          <p:nvPr/>
        </p:nvSpPr>
        <p:spPr>
          <a:xfrm>
            <a:off x="6727372" y="548033"/>
            <a:ext cx="269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αθλητικά παπούτσια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58BCE-8AC8-DCA7-724B-26F575185D79}"/>
              </a:ext>
            </a:extLst>
          </p:cNvPr>
          <p:cNvSpPr txBox="1"/>
          <p:nvPr/>
        </p:nvSpPr>
        <p:spPr>
          <a:xfrm>
            <a:off x="206828" y="3766457"/>
            <a:ext cx="214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παιδικά ρούχα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AD752-2D35-7DD6-A47C-9EF39E6611D6}"/>
              </a:ext>
            </a:extLst>
          </p:cNvPr>
          <p:cNvSpPr txBox="1"/>
          <p:nvPr/>
        </p:nvSpPr>
        <p:spPr>
          <a:xfrm>
            <a:off x="2105591" y="3766457"/>
            <a:ext cx="1567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εκτυπωτής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507FC-820D-51C5-306E-03F46C855193}"/>
              </a:ext>
            </a:extLst>
          </p:cNvPr>
          <p:cNvSpPr txBox="1"/>
          <p:nvPr/>
        </p:nvSpPr>
        <p:spPr>
          <a:xfrm>
            <a:off x="3673134" y="3766457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πανωφόρι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CD81F-69E7-B2D9-32F1-0B601D75E759}"/>
              </a:ext>
            </a:extLst>
          </p:cNvPr>
          <p:cNvSpPr txBox="1"/>
          <p:nvPr/>
        </p:nvSpPr>
        <p:spPr>
          <a:xfrm>
            <a:off x="5240677" y="3766457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εσώρουχα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8CA09-F70D-E703-B653-147E998A3C22}"/>
              </a:ext>
            </a:extLst>
          </p:cNvPr>
          <p:cNvSpPr txBox="1"/>
          <p:nvPr/>
        </p:nvSpPr>
        <p:spPr>
          <a:xfrm>
            <a:off x="6562497" y="3766457"/>
            <a:ext cx="206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μνήμη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C14AE-2B6E-C542-CB37-101E45837439}"/>
              </a:ext>
            </a:extLst>
          </p:cNvPr>
          <p:cNvSpPr txBox="1"/>
          <p:nvPr/>
        </p:nvSpPr>
        <p:spPr>
          <a:xfrm>
            <a:off x="9622971" y="548033"/>
            <a:ext cx="1655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αδιάβροχο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72A965-9CB2-9F42-13CC-B993769E7A84}"/>
              </a:ext>
            </a:extLst>
          </p:cNvPr>
          <p:cNvSpPr txBox="1"/>
          <p:nvPr/>
        </p:nvSpPr>
        <p:spPr>
          <a:xfrm>
            <a:off x="7542211" y="3766457"/>
            <a:ext cx="117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κινητό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FE828A-FAA8-84E3-1B95-10D13893899E}"/>
              </a:ext>
            </a:extLst>
          </p:cNvPr>
          <p:cNvSpPr txBox="1"/>
          <p:nvPr/>
        </p:nvSpPr>
        <p:spPr>
          <a:xfrm>
            <a:off x="8630783" y="3715684"/>
            <a:ext cx="1382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βερμούδα</a:t>
            </a:r>
          </a:p>
        </p:txBody>
      </p:sp>
      <p:pic>
        <p:nvPicPr>
          <p:cNvPr id="3074" name="Picture 2" descr="A cartoon of a blue and yellow computer printer with a red background |  Premium AI-generated vector">
            <a:extLst>
              <a:ext uri="{FF2B5EF4-FFF2-40B4-BE49-F238E27FC236}">
                <a16:creationId xmlns:a16="http://schemas.microsoft.com/office/drawing/2014/main" id="{32EDC57A-8E73-675B-2CB0-DBA5AA4E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86" y="4315368"/>
            <a:ext cx="1559548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osing Dress Cartoon Stock Vector Image &amp; Art - Alamy">
            <a:extLst>
              <a:ext uri="{FF2B5EF4-FFF2-40B4-BE49-F238E27FC236}">
                <a16:creationId xmlns:a16="http://schemas.microsoft.com/office/drawing/2014/main" id="{5ED30D28-3C5E-D5AC-386C-ADFD3189F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>
            <a:fillRect/>
          </a:stretch>
        </p:blipFill>
        <p:spPr bwMode="auto">
          <a:xfrm>
            <a:off x="438750" y="1404499"/>
            <a:ext cx="1248005" cy="133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ppy Computer Vector Art, Icons, and Graphics for Free Download">
            <a:extLst>
              <a:ext uri="{FF2B5EF4-FFF2-40B4-BE49-F238E27FC236}">
                <a16:creationId xmlns:a16="http://schemas.microsoft.com/office/drawing/2014/main" id="{4976D4BC-D045-D35B-0964-3CD04304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48" y="1337346"/>
            <a:ext cx="1559548" cy="155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rown Men Shoes PNG Clipart - Best WEB Clipart">
            <a:extLst>
              <a:ext uri="{FF2B5EF4-FFF2-40B4-BE49-F238E27FC236}">
                <a16:creationId xmlns:a16="http://schemas.microsoft.com/office/drawing/2014/main" id="{EE7B9B43-35DC-4C1C-C559-1C1F801C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89" y="1662868"/>
            <a:ext cx="1742168" cy="89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Διάνυσμα χρώμα καρτούν εικονογράφηση - παπούτσια για τρέξιμο Διάνυσμα από  ©nikiteev 40341299">
            <a:extLst>
              <a:ext uri="{FF2B5EF4-FFF2-40B4-BE49-F238E27FC236}">
                <a16:creationId xmlns:a16="http://schemas.microsoft.com/office/drawing/2014/main" id="{040D2C52-C030-F7A3-B397-95FC3D29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68" y="1322265"/>
            <a:ext cx="1690491" cy="1690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αδιάβροχο Στοκ Εικονογραφήσεις, Vectors, &amp; Clipart – (9,698 Στοκ  Εικονογραφήσεις)">
            <a:extLst>
              <a:ext uri="{FF2B5EF4-FFF2-40B4-BE49-F238E27FC236}">
                <a16:creationId xmlns:a16="http://schemas.microsoft.com/office/drawing/2014/main" id="{7753466A-A2A3-5CBD-8D53-A694836C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70" y="1404499"/>
            <a:ext cx="1162505" cy="165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rtoon rainy season - 3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0A02E04-436E-D8C4-79E0-B8E2B1F7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63" y="1678512"/>
            <a:ext cx="907482" cy="1334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rtoon illustration of three children wearing different clothes with  separate clothes for dressing up | Premium AI-generated vector">
            <a:extLst>
              <a:ext uri="{FF2B5EF4-FFF2-40B4-BE49-F238E27FC236}">
                <a16:creationId xmlns:a16="http://schemas.microsoft.com/office/drawing/2014/main" id="{F2590DDA-DB00-8F4F-39EA-3051E2B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2" y="4710401"/>
            <a:ext cx="1687044" cy="16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oat cartoon - 11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6104CD8E-FBEA-BF4C-C525-5C620BEF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39" y="4369797"/>
            <a:ext cx="1328553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εσώρουχο Στοκ Εικονογραφήσεις, Vectors, &amp; Clipart – (42,706 Στοκ  Εικονογραφήσεις)">
            <a:extLst>
              <a:ext uri="{FF2B5EF4-FFF2-40B4-BE49-F238E27FC236}">
                <a16:creationId xmlns:a16="http://schemas.microsoft.com/office/drawing/2014/main" id="{E30ED259-FC58-BBC8-5DAC-8E559BB4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78" y="4263845"/>
            <a:ext cx="11927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635 Data Traveler Usb Drives Royalty-Free Images, Stock Photos &amp; Pictures |  Shutterstock">
            <a:extLst>
              <a:ext uri="{FF2B5EF4-FFF2-40B4-BE49-F238E27FC236}">
                <a16:creationId xmlns:a16="http://schemas.microsoft.com/office/drawing/2014/main" id="{2D0451F1-FF9B-07D8-422D-4F3A6133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32" y="4257975"/>
            <a:ext cx="105285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216,400+ Mobile Cartoon Stock Photos, Pictures &amp; Royalty-Free Images -  iStock | Cell phone doodle, Computer cartoon, Mobile phone character">
            <a:extLst>
              <a:ext uri="{FF2B5EF4-FFF2-40B4-BE49-F238E27FC236}">
                <a16:creationId xmlns:a16="http://schemas.microsoft.com/office/drawing/2014/main" id="{0DCAC7E7-4E41-FF07-34A9-DCC1FEE7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09" y="4315367"/>
            <a:ext cx="1052854" cy="2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Shorts Στοκ Εικονογραφήσεις, Vectors, &amp; Clipart – (57,173 Στοκ  Εικονογραφήσεις)">
            <a:extLst>
              <a:ext uri="{FF2B5EF4-FFF2-40B4-BE49-F238E27FC236}">
                <a16:creationId xmlns:a16="http://schemas.microsoft.com/office/drawing/2014/main" id="{27A64C66-21B5-FC0C-5BC2-2AC8AD12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54" y="4003949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Why Won't My DTF Printer Recognize Cartridges? – EazyDTF">
            <a:extLst>
              <a:ext uri="{FF2B5EF4-FFF2-40B4-BE49-F238E27FC236}">
                <a16:creationId xmlns:a16="http://schemas.microsoft.com/office/drawing/2014/main" id="{56F74905-0273-AC04-35FC-26FBCB79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308" y="4587210"/>
            <a:ext cx="140467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ess Clipart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A249B77-D758-68B3-2B58-656DE8DE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4" y="15627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5DC6C3F-B9BF-A1BF-974A-C46FB1B389B0}"/>
              </a:ext>
            </a:extLst>
          </p:cNvPr>
          <p:cNvSpPr/>
          <p:nvPr/>
        </p:nvSpPr>
        <p:spPr>
          <a:xfrm>
            <a:off x="985839" y="1186882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19C3CD-54B6-D887-0BB5-82512CF85AF8}"/>
              </a:ext>
            </a:extLst>
          </p:cNvPr>
          <p:cNvSpPr/>
          <p:nvPr/>
        </p:nvSpPr>
        <p:spPr>
          <a:xfrm>
            <a:off x="985839" y="283640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82D754-066A-BB59-EF34-F4C1940434A1}"/>
              </a:ext>
            </a:extLst>
          </p:cNvPr>
          <p:cNvSpPr/>
          <p:nvPr/>
        </p:nvSpPr>
        <p:spPr>
          <a:xfrm>
            <a:off x="909639" y="4588328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19720-DA00-1F6C-8506-908EDF9A71CC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το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C24DC-6A79-7B55-231F-C6382008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18CF6EC-ED3E-40B1-E444-394DF2D8CB5E}"/>
              </a:ext>
            </a:extLst>
          </p:cNvPr>
          <p:cNvSpPr/>
          <p:nvPr/>
        </p:nvSpPr>
        <p:spPr>
          <a:xfrm>
            <a:off x="583068" y="2824843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5AE50F4-AA4F-5614-0572-1E0F7CB3DB25}"/>
              </a:ext>
            </a:extLst>
          </p:cNvPr>
          <p:cNvSpPr/>
          <p:nvPr/>
        </p:nvSpPr>
        <p:spPr>
          <a:xfrm>
            <a:off x="583068" y="443048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79D0481-9E9F-B19C-A6BB-2307A76CF735}"/>
              </a:ext>
            </a:extLst>
          </p:cNvPr>
          <p:cNvSpPr/>
          <p:nvPr/>
        </p:nvSpPr>
        <p:spPr>
          <a:xfrm>
            <a:off x="583068" y="1219199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pic>
        <p:nvPicPr>
          <p:cNvPr id="3074" name="Picture 2" descr="Boots Clipart Images | Free Download | PNG Transparent ...">
            <a:extLst>
              <a:ext uri="{FF2B5EF4-FFF2-40B4-BE49-F238E27FC236}">
                <a16:creationId xmlns:a16="http://schemas.microsoft.com/office/drawing/2014/main" id="{D1AA6A59-448E-0963-03F8-3FCE905B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9" y="2960916"/>
            <a:ext cx="3226934" cy="3037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66498-073F-948A-0479-1D885DC156CE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τα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4354-926E-D34F-6FCF-D83BF4B0D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06534A5-513D-0E79-9D67-A281110265B4}"/>
              </a:ext>
            </a:extLst>
          </p:cNvPr>
          <p:cNvSpPr/>
          <p:nvPr/>
        </p:nvSpPr>
        <p:spPr>
          <a:xfrm>
            <a:off x="764551" y="1458685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05E023C-B864-6CEB-A080-BEED480CB63B}"/>
              </a:ext>
            </a:extLst>
          </p:cNvPr>
          <p:cNvSpPr/>
          <p:nvPr/>
        </p:nvSpPr>
        <p:spPr>
          <a:xfrm>
            <a:off x="764551" y="304255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92A54FB-96C7-4745-AC2D-0E828659A750}"/>
              </a:ext>
            </a:extLst>
          </p:cNvPr>
          <p:cNvSpPr/>
          <p:nvPr/>
        </p:nvSpPr>
        <p:spPr>
          <a:xfrm>
            <a:off x="764551" y="4514849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pic>
        <p:nvPicPr>
          <p:cNvPr id="4098" name="Picture 2" descr="Page 29 | Gaming console cartoon Images - Free Download on ...">
            <a:extLst>
              <a:ext uri="{FF2B5EF4-FFF2-40B4-BE49-F238E27FC236}">
                <a16:creationId xmlns:a16="http://schemas.microsoft.com/office/drawing/2014/main" id="{FCB1383F-73F6-6074-5700-251AF42C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91" y="1140279"/>
            <a:ext cx="3024527" cy="2846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6E87B-8211-063F-426E-BFFFD3E1512F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την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1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E0782-8BF6-7CF6-E4E2-800C1FC65248}"/>
              </a:ext>
            </a:extLst>
          </p:cNvPr>
          <p:cNvSpPr txBox="1"/>
          <p:nvPr/>
        </p:nvSpPr>
        <p:spPr>
          <a:xfrm>
            <a:off x="511627" y="746650"/>
            <a:ext cx="11059887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Να σας το κόψω σε φέτες/ κομμάτια/κομματάκια;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Μάλιστα!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Μάλλον!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Κάπως!</a:t>
            </a:r>
          </a:p>
        </p:txBody>
      </p:sp>
      <p:pic>
        <p:nvPicPr>
          <p:cNvPr id="1026" name="Picture 2" descr="One carrot Royalty-Free Διανύσματα">
            <a:extLst>
              <a:ext uri="{FF2B5EF4-FFF2-40B4-BE49-F238E27FC236}">
                <a16:creationId xmlns:a16="http://schemas.microsoft.com/office/drawing/2014/main" id="{EBADA905-0DB5-7E84-CE2C-49D5AC24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24" y="1836200"/>
            <a:ext cx="4522333" cy="4522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4D8A5-5FB4-C7BF-5544-7E105E8A94FF}"/>
              </a:ext>
            </a:extLst>
          </p:cNvPr>
          <p:cNvSpPr txBox="1"/>
          <p:nvPr/>
        </p:nvSpPr>
        <p:spPr>
          <a:xfrm>
            <a:off x="511627" y="1301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2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DD70-2255-EDD2-A870-76605EC5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9D09D-9C7A-0717-3CD5-23A9E2548FEB}"/>
              </a:ext>
            </a:extLst>
          </p:cNvPr>
          <p:cNvSpPr txBox="1"/>
          <p:nvPr/>
        </p:nvSpPr>
        <p:spPr>
          <a:xfrm>
            <a:off x="315686" y="843677"/>
            <a:ext cx="957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4000" b="1" dirty="0">
              <a:solidFill>
                <a:srgbClr val="FF0000"/>
              </a:solidFill>
            </a:endParaRPr>
          </a:p>
          <a:p>
            <a:r>
              <a:rPr lang="el-GR" sz="4000" b="1" dirty="0">
                <a:solidFill>
                  <a:srgbClr val="FF0000"/>
                </a:solidFill>
              </a:rPr>
              <a:t>Έχετε μεγαλύτερο νούμερο; </a:t>
            </a:r>
          </a:p>
          <a:p>
            <a:endParaRPr lang="el-GR" dirty="0"/>
          </a:p>
          <a:p>
            <a:endParaRPr lang="el-GR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Βέβαια!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Κάπως!</a:t>
            </a:r>
          </a:p>
        </p:txBody>
      </p:sp>
      <p:pic>
        <p:nvPicPr>
          <p:cNvPr id="2050" name="Picture 2" descr="στενό φόρεμα Στοκ Εικονογραφήσεις, Vectors, &amp; Clipart – (1,436 Στοκ  Εικονογραφήσεις)">
            <a:extLst>
              <a:ext uri="{FF2B5EF4-FFF2-40B4-BE49-F238E27FC236}">
                <a16:creationId xmlns:a16="http://schemas.microsoft.com/office/drawing/2014/main" id="{BC8C43F3-120F-445F-2466-2D8FB8E5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81" y="2153237"/>
            <a:ext cx="4043362" cy="404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545D2-6048-1A3D-0020-F55A158D6681}"/>
              </a:ext>
            </a:extLst>
          </p:cNvPr>
          <p:cNvSpPr txBox="1"/>
          <p:nvPr/>
        </p:nvSpPr>
        <p:spPr>
          <a:xfrm>
            <a:off x="315686" y="2516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14CEE-6645-23B2-523A-B53C5CF40579}"/>
              </a:ext>
            </a:extLst>
          </p:cNvPr>
          <p:cNvSpPr txBox="1"/>
          <p:nvPr/>
        </p:nvSpPr>
        <p:spPr>
          <a:xfrm>
            <a:off x="762000" y="5511578"/>
            <a:ext cx="106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πολυκαταστήματα                             υπαίθριες αγορές                                                διαδικτυακές αγορές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0F84A-0E3F-2A52-E033-3037DD28B4CF}"/>
              </a:ext>
            </a:extLst>
          </p:cNvPr>
          <p:cNvSpPr txBox="1"/>
          <p:nvPr/>
        </p:nvSpPr>
        <p:spPr>
          <a:xfrm>
            <a:off x="2318657" y="1592720"/>
            <a:ext cx="3254829" cy="38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ένδυσης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8B9D9-9CC6-A285-4334-1F7032EEC498}"/>
              </a:ext>
            </a:extLst>
          </p:cNvPr>
          <p:cNvSpPr txBox="1"/>
          <p:nvPr/>
        </p:nvSpPr>
        <p:spPr>
          <a:xfrm>
            <a:off x="7571013" y="1592720"/>
            <a:ext cx="4185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ηλεκτρονικών ειδών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99BF5-E7DC-19EE-C7D8-F7615C8C49A8}"/>
              </a:ext>
            </a:extLst>
          </p:cNvPr>
          <p:cNvSpPr txBox="1"/>
          <p:nvPr/>
        </p:nvSpPr>
        <p:spPr>
          <a:xfrm>
            <a:off x="4991101" y="1592720"/>
            <a:ext cx="3254829" cy="38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υπόδησης </a:t>
            </a:r>
          </a:p>
        </p:txBody>
      </p:sp>
      <p:pic>
        <p:nvPicPr>
          <p:cNvPr id="1026" name="Picture 2" descr="Cartoon clothing store Διανύσματα Αρχείου, Royalty Free Cartoon clothing  store Εικονογραφήσεις | DepositPhotos">
            <a:extLst>
              <a:ext uri="{FF2B5EF4-FFF2-40B4-BE49-F238E27FC236}">
                <a16:creationId xmlns:a16="http://schemas.microsoft.com/office/drawing/2014/main" id="{3D618C44-B41D-AF31-1996-EF452A74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19" y="122408"/>
            <a:ext cx="2108358" cy="140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es store building – Free Vector | VectorStock">
            <a:extLst>
              <a:ext uri="{FF2B5EF4-FFF2-40B4-BE49-F238E27FC236}">
                <a16:creationId xmlns:a16="http://schemas.microsoft.com/office/drawing/2014/main" id="{95C804A8-F9BC-F792-1E21-B9BBCF066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9"/>
          <a:stretch>
            <a:fillRect/>
          </a:stretch>
        </p:blipFill>
        <p:spPr bwMode="auto">
          <a:xfrm>
            <a:off x="5080908" y="189703"/>
            <a:ext cx="1828800" cy="140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l cartoon Images - Free Download on Freepik">
            <a:extLst>
              <a:ext uri="{FF2B5EF4-FFF2-40B4-BE49-F238E27FC236}">
                <a16:creationId xmlns:a16="http://schemas.microsoft.com/office/drawing/2014/main" id="{D39BAECD-88A4-D728-B402-C0A9C85C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168224"/>
            <a:ext cx="2895600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σιατική υπαίθρια αγορά Στοκ Εικονογραφήσεις, Vectors, &amp; Clipart – (600  Στοκ Εικονογραφήσεις)">
            <a:extLst>
              <a:ext uri="{FF2B5EF4-FFF2-40B4-BE49-F238E27FC236}">
                <a16:creationId xmlns:a16="http://schemas.microsoft.com/office/drawing/2014/main" id="{2523685E-B371-7A00-AE5D-0FAC3595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24" y="3615899"/>
            <a:ext cx="4048125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E Commerce Online Shopping Illustration, Cartoon E Commerce  Illustration, E Commerce Illustration, Online Shopping Illustration  Illustration Background And Wallpaper For Free Download - Pngtree">
            <a:extLst>
              <a:ext uri="{FF2B5EF4-FFF2-40B4-BE49-F238E27FC236}">
                <a16:creationId xmlns:a16="http://schemas.microsoft.com/office/drawing/2014/main" id="{7FC2C89A-154F-FEC3-0D1D-2AB5D822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4" y="3382536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puter clipart Διανύσματα Αρχείου, Royalty Free Computer clipart  Εικονογραφήσεις | DepositPhotos">
            <a:extLst>
              <a:ext uri="{FF2B5EF4-FFF2-40B4-BE49-F238E27FC236}">
                <a16:creationId xmlns:a16="http://schemas.microsoft.com/office/drawing/2014/main" id="{30304BBD-2418-FC04-030F-718CB6B7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28" y="310749"/>
            <a:ext cx="1325041" cy="962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eo games play console cartoon Stock Vector Image &amp; Art - Alamy">
            <a:extLst>
              <a:ext uri="{FF2B5EF4-FFF2-40B4-BE49-F238E27FC236}">
                <a16:creationId xmlns:a16="http://schemas.microsoft.com/office/drawing/2014/main" id="{4EB0B79F-AD45-A2A0-004D-7A737D923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>
            <a:fillRect/>
          </a:stretch>
        </p:blipFill>
        <p:spPr bwMode="auto">
          <a:xfrm>
            <a:off x="8711789" y="210741"/>
            <a:ext cx="1272948" cy="127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ablet cartoon Images - Free Download on Freepik">
            <a:extLst>
              <a:ext uri="{FF2B5EF4-FFF2-40B4-BE49-F238E27FC236}">
                <a16:creationId xmlns:a16="http://schemas.microsoft.com/office/drawing/2014/main" id="{9DE2F982-E545-2C37-7ABE-FE17A6C4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57" y="122408"/>
            <a:ext cx="1624914" cy="136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FF19-6DCF-0F4D-E280-7AF8352B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2F3D40-2EC4-CD4D-F2CF-33EEA701E19C}"/>
              </a:ext>
            </a:extLst>
          </p:cNvPr>
          <p:cNvSpPr txBox="1"/>
          <p:nvPr/>
        </p:nvSpPr>
        <p:spPr>
          <a:xfrm>
            <a:off x="315686" y="843677"/>
            <a:ext cx="957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4000" b="1" dirty="0">
              <a:solidFill>
                <a:srgbClr val="FF0000"/>
              </a:solidFill>
            </a:endParaRPr>
          </a:p>
          <a:p>
            <a:r>
              <a:rPr lang="el-GR" sz="4000" b="1" dirty="0">
                <a:solidFill>
                  <a:srgbClr val="FF0000"/>
                </a:solidFill>
              </a:rPr>
              <a:t>Έχετε μικρότερο νούμερο; </a:t>
            </a:r>
          </a:p>
          <a:p>
            <a:endParaRPr lang="el-GR" dirty="0"/>
          </a:p>
          <a:p>
            <a:endParaRPr lang="el-GR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Βέβαια!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Κάπως!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49704-2ED9-74BF-19DC-4A3816274D6A}"/>
              </a:ext>
            </a:extLst>
          </p:cNvPr>
          <p:cNvSpPr txBox="1"/>
          <p:nvPr/>
        </p:nvSpPr>
        <p:spPr>
          <a:xfrm>
            <a:off x="315686" y="2516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pic>
        <p:nvPicPr>
          <p:cNvPr id="1026" name="Picture 2" descr="Άνδρας με Μεγάλο Παντελόνι Απεικόνιση αποθεμάτων - εικονογραφία: 22637654">
            <a:extLst>
              <a:ext uri="{FF2B5EF4-FFF2-40B4-BE49-F238E27FC236}">
                <a16:creationId xmlns:a16="http://schemas.microsoft.com/office/drawing/2014/main" id="{AB517268-F06E-0EBB-C5AC-9A6A77BE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72" y="897978"/>
            <a:ext cx="3624942" cy="4965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5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E721-C4CF-8C09-6695-FD23CF25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2B285-5B8C-97A2-FF8D-9F0CC2EBCEAE}"/>
              </a:ext>
            </a:extLst>
          </p:cNvPr>
          <p:cNvSpPr txBox="1"/>
          <p:nvPr/>
        </p:nvSpPr>
        <p:spPr>
          <a:xfrm>
            <a:off x="968830" y="1617507"/>
            <a:ext cx="10580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600" b="1" dirty="0">
                <a:solidFill>
                  <a:srgbClr val="FF0000"/>
                </a:solidFill>
              </a:rPr>
              <a:t>______έρθω αύριο. Μπορεί ναι, μπορεί και όχι.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5122" name="Picture 2" descr="άρρωστος Στοκ Εικονογραφήσεις, Vectors, &amp; Clipart – (251,429 Στοκ  Εικονογραφήσεις)">
            <a:extLst>
              <a:ext uri="{FF2B5EF4-FFF2-40B4-BE49-F238E27FC236}">
                <a16:creationId xmlns:a16="http://schemas.microsoft.com/office/drawing/2014/main" id="{0B2486CB-BFFB-83AF-DD7C-8460826E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80" y="2629581"/>
            <a:ext cx="3684133" cy="368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A2045-77AC-69E2-16B0-5AA31238C7DE}"/>
              </a:ext>
            </a:extLst>
          </p:cNvPr>
          <p:cNvSpPr txBox="1"/>
          <p:nvPr/>
        </p:nvSpPr>
        <p:spPr>
          <a:xfrm>
            <a:off x="446314" y="5442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28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0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93AC-BCEF-754A-D345-CAFFB465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2DD8-9E5F-A19D-7C58-38BDD3F9D6DA}"/>
              </a:ext>
            </a:extLst>
          </p:cNvPr>
          <p:cNvSpPr txBox="1"/>
          <p:nvPr/>
        </p:nvSpPr>
        <p:spPr>
          <a:xfrm>
            <a:off x="968830" y="1697431"/>
            <a:ext cx="882750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600" b="1" dirty="0">
                <a:solidFill>
                  <a:srgbClr val="FF0000"/>
                </a:solidFill>
              </a:rPr>
              <a:t>Αυτό το φόρεμα είναι υπέροχο, αλλά μου φαίνεται _______ ακριβό.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4098" name="Picture 2" descr="Νέες γυναίκες που επιλέγουν ακριβά μοντέρνα ρούχα σε ένα κατάστημα,  πλούσιοι αγοραστές που αγοράζουν τη νέα συλλογή από γούνινα πα Διανυσματική  απεικόνιση - εικονογραφία από ακριβός, ενδύματα: 226055109">
            <a:extLst>
              <a:ext uri="{FF2B5EF4-FFF2-40B4-BE49-F238E27FC236}">
                <a16:creationId xmlns:a16="http://schemas.microsoft.com/office/drawing/2014/main" id="{CDE609A9-7156-77FD-7E33-1CA180F9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4" y="3267337"/>
            <a:ext cx="3168551" cy="2804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47044-5F48-4D6E-A192-EFD5DDCFBC19}"/>
              </a:ext>
            </a:extLst>
          </p:cNvPr>
          <p:cNvSpPr txBox="1"/>
          <p:nvPr/>
        </p:nvSpPr>
        <p:spPr>
          <a:xfrm>
            <a:off x="642257" y="555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8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7CFC-A48D-C1D3-EAC7-8C26CB99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691F4-2CEB-B6A7-F362-0A3A151C40A4}"/>
              </a:ext>
            </a:extLst>
          </p:cNvPr>
          <p:cNvSpPr txBox="1"/>
          <p:nvPr/>
        </p:nvSpPr>
        <p:spPr>
          <a:xfrm>
            <a:off x="968830" y="1617507"/>
            <a:ext cx="105809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200" b="1" dirty="0">
                <a:solidFill>
                  <a:srgbClr val="FF0000"/>
                </a:solidFill>
              </a:rPr>
              <a:t>______</a:t>
            </a:r>
            <a:r>
              <a:rPr lang="el-GR" sz="3200" dirty="0"/>
              <a:t> </a:t>
            </a:r>
            <a:r>
              <a:rPr lang="el-GR" sz="3200" b="1" dirty="0">
                <a:solidFill>
                  <a:srgbClr val="FF0000"/>
                </a:solidFill>
              </a:rPr>
              <a:t>θα βρέξει. Υπάρχουν πολλά σύννεφα στον ουρανό.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3074" name="Picture 2" descr="Σύννεφ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F8FEA58-9359-A586-0E83-74D4CC22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533650"/>
            <a:ext cx="2552700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11DA8-1F22-6DD3-7C9E-5242A54416BB}"/>
              </a:ext>
            </a:extLst>
          </p:cNvPr>
          <p:cNvSpPr txBox="1"/>
          <p:nvPr/>
        </p:nvSpPr>
        <p:spPr>
          <a:xfrm>
            <a:off x="859971" y="477143"/>
            <a:ext cx="717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40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4C7F5-C669-7840-FB48-F2D81E0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86" y="1132672"/>
            <a:ext cx="4767942" cy="440120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Μια μέρα για ψώνια στην πόλη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 η Ελένη είχε πολλές δουλειές. Πρώτα, πήγε στην υπεραγορά «Παπαγιάννης». Εκεί αγόρασε  γάλα, ψωμί και φρούτα. Η υπεραγορά είναι πολύ μεγάλη και έχει τα πάντα για το σπίτι.</a:t>
            </a:r>
            <a:endParaRPr kumimoji="0" lang="el-GR" alt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Μετά, η Ελένη σταμάτησε στο κατάστημα υποδημάτων «Γονατάς».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Ήθελε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να κάνει μια αγορά. Αγόρασε μποτάκια. Πριν φύγει από το κέντρο, πήγε στο κατάστημα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α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ξεσουάρ «</a:t>
            </a:r>
            <a:r>
              <a:rPr lang="el-GR" altLang="el-GR" sz="2000" dirty="0" err="1">
                <a:solidFill>
                  <a:srgbClr val="0A0A0A"/>
                </a:solidFill>
                <a:latin typeface="Google Sans"/>
              </a:rPr>
              <a:t>Ζάουρα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». Εκεί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αγόρασε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όμορφα αξεσουάρ, όπως σκουλαρίκια και μια τσάντα.</a:t>
            </a:r>
            <a:endParaRPr kumimoji="0" lang="el-GR" alt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Supermarket Clipart Images | Free Download | PNG Transparent Background -  Pngtree">
            <a:extLst>
              <a:ext uri="{FF2B5EF4-FFF2-40B4-BE49-F238E27FC236}">
                <a16:creationId xmlns:a16="http://schemas.microsoft.com/office/drawing/2014/main" id="{259A3B24-EA86-1258-F261-93BFD7C6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22" y="204139"/>
            <a:ext cx="3028950" cy="15144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90CBD30-203E-80E6-83CC-9F1032817594}"/>
              </a:ext>
            </a:extLst>
          </p:cNvPr>
          <p:cNvSpPr/>
          <p:nvPr/>
        </p:nvSpPr>
        <p:spPr>
          <a:xfrm rot="5400000">
            <a:off x="5888817" y="2213557"/>
            <a:ext cx="1585301" cy="10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6" name="Picture 8" descr="Drawing Cartoon Fashionable Fashion And Accessories Handbag Store  Commercial Elements PNG Images | AI Free Download - Pikbest">
            <a:extLst>
              <a:ext uri="{FF2B5EF4-FFF2-40B4-BE49-F238E27FC236}">
                <a16:creationId xmlns:a16="http://schemas.microsoft.com/office/drawing/2014/main" id="{B7CAE0F0-6F78-6E50-0CB6-6472F49B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/>
          <a:stretch>
            <a:fillRect/>
          </a:stretch>
        </p:blipFill>
        <p:spPr bwMode="auto">
          <a:xfrm>
            <a:off x="10265229" y="2694530"/>
            <a:ext cx="1419906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7BC5F7D2-F8CD-06F7-2FFA-3646D221E884}"/>
              </a:ext>
            </a:extLst>
          </p:cNvPr>
          <p:cNvSpPr/>
          <p:nvPr/>
        </p:nvSpPr>
        <p:spPr>
          <a:xfrm>
            <a:off x="9187192" y="5352710"/>
            <a:ext cx="1585301" cy="10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FF100E0-EA97-7835-8762-19C9E7893096}"/>
              </a:ext>
            </a:extLst>
          </p:cNvPr>
          <p:cNvSpPr/>
          <p:nvPr/>
        </p:nvSpPr>
        <p:spPr>
          <a:xfrm>
            <a:off x="6508822" y="491242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27C2671-C061-B714-DB32-03583BC8201C}"/>
              </a:ext>
            </a:extLst>
          </p:cNvPr>
          <p:cNvSpPr/>
          <p:nvPr/>
        </p:nvSpPr>
        <p:spPr>
          <a:xfrm>
            <a:off x="6309832" y="4005213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C1F30E5-B088-753C-A1CF-22BF0B0BC3D5}"/>
              </a:ext>
            </a:extLst>
          </p:cNvPr>
          <p:cNvSpPr/>
          <p:nvPr/>
        </p:nvSpPr>
        <p:spPr>
          <a:xfrm>
            <a:off x="8023297" y="4555453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Shoes store building – Free Vector | VectorStock">
            <a:extLst>
              <a:ext uri="{FF2B5EF4-FFF2-40B4-BE49-F238E27FC236}">
                <a16:creationId xmlns:a16="http://schemas.microsoft.com/office/drawing/2014/main" id="{D45045F8-1E96-A8F8-5D83-059624A44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9"/>
          <a:stretch>
            <a:fillRect/>
          </a:stretch>
        </p:blipFill>
        <p:spPr bwMode="auto">
          <a:xfrm>
            <a:off x="6157432" y="4473729"/>
            <a:ext cx="1828800" cy="218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D28A6-028B-B471-BE2C-1C57B2CD9C90}"/>
              </a:ext>
            </a:extLst>
          </p:cNvPr>
          <p:cNvSpPr txBox="1"/>
          <p:nvPr/>
        </p:nvSpPr>
        <p:spPr>
          <a:xfrm>
            <a:off x="61432" y="204139"/>
            <a:ext cx="6096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Αναγνώριση ονομάτων  καταστημάτων και υπεραγορών και  σύνδεση με συγκεκριμένα είδη καθημερινής ανάγκη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E754299-B51A-BAA8-B713-F8AB5618F176}"/>
              </a:ext>
            </a:extLst>
          </p:cNvPr>
          <p:cNvSpPr/>
          <p:nvPr/>
        </p:nvSpPr>
        <p:spPr>
          <a:xfrm>
            <a:off x="9578957" y="1288499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EF39F83-5034-2835-F8D9-9233DE9837CD}"/>
              </a:ext>
            </a:extLst>
          </p:cNvPr>
          <p:cNvSpPr/>
          <p:nvPr/>
        </p:nvSpPr>
        <p:spPr>
          <a:xfrm>
            <a:off x="9591366" y="773444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E4092E4-77A8-3C5B-5A4A-37451AD25B35}"/>
              </a:ext>
            </a:extLst>
          </p:cNvPr>
          <p:cNvSpPr/>
          <p:nvPr/>
        </p:nvSpPr>
        <p:spPr>
          <a:xfrm>
            <a:off x="9568071" y="241696"/>
            <a:ext cx="1524000" cy="3592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1922289-8CC2-03D8-9F1B-D84FFF2D66B4}"/>
              </a:ext>
            </a:extLst>
          </p:cNvPr>
          <p:cNvSpPr/>
          <p:nvPr/>
        </p:nvSpPr>
        <p:spPr>
          <a:xfrm>
            <a:off x="8722501" y="2916557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6D1C9B5-5862-E396-D72F-CB2AA57658F6}"/>
              </a:ext>
            </a:extLst>
          </p:cNvPr>
          <p:cNvSpPr/>
          <p:nvPr/>
        </p:nvSpPr>
        <p:spPr>
          <a:xfrm>
            <a:off x="8722501" y="3645985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2D37D35-8790-F7D6-FB0A-86455008C6F3}"/>
              </a:ext>
            </a:extLst>
          </p:cNvPr>
          <p:cNvSpPr/>
          <p:nvPr/>
        </p:nvSpPr>
        <p:spPr>
          <a:xfrm>
            <a:off x="10265229" y="3041513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57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3" name="ElevenLabs_2026-03-16T06_58_15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ABBF16DF-97F7-DA88-3A2B-354F009E88D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F49E9-2A81-4C71-EC7E-17CAFD375509}"/>
              </a:ext>
            </a:extLst>
          </p:cNvPr>
          <p:cNvSpPr txBox="1"/>
          <p:nvPr/>
        </p:nvSpPr>
        <p:spPr>
          <a:xfrm>
            <a:off x="3053954" y="2309238"/>
            <a:ext cx="8501743" cy="413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</a:p>
          <a:p>
            <a:pPr algn="l">
              <a:lnSpc>
                <a:spcPts val="1800"/>
              </a:lnSpc>
              <a:buNone/>
            </a:pP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______! Είτε θέλετε κάτι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μοντέρνο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στη μόδα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, είτε κάτι πιο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παραδοσιακό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 κλασικό, είμαστε εδώ για εσάς.</a:t>
            </a:r>
          </a:p>
          <a:p>
            <a:pPr algn="l">
              <a:lnSpc>
                <a:spcPts val="1800"/>
              </a:lnSpc>
              <a:buNone/>
            </a:pP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________! Έχουμε κάθε _____________.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Θέλετε κάτι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άνετο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φαρδύ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για τις βόλτες σας;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Προτιμάτε ένα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κομψό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____________ φόρεμα για το βράδυ;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Ψάχνετε ένα </a:t>
            </a:r>
            <a:r>
              <a:rPr lang="el-GR" b="1" dirty="0">
                <a:solidFill>
                  <a:srgbClr val="0A0A0A"/>
                </a:solidFill>
                <a:latin typeface="Google Sans"/>
              </a:rPr>
              <a:t>__________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τζιν ή ένα μακρύ παλτό;</a:t>
            </a:r>
          </a:p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👠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____________ τακούνι για εντυπωσιακές εμφανίσεις ή </a:t>
            </a:r>
            <a:r>
              <a:rPr lang="el-GR" b="0" i="0">
                <a:solidFill>
                  <a:srgbClr val="0A0A0A"/>
                </a:solidFill>
                <a:effectLst/>
                <a:latin typeface="Google Sans"/>
              </a:rPr>
              <a:t>ένα  ___________ 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μποτάκι για όλη τη μέρα.</a:t>
            </a:r>
          </a:p>
          <a:p>
            <a:pPr algn="l">
              <a:lnSpc>
                <a:spcPts val="1800"/>
              </a:lnSpc>
              <a:buNone/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📍 Επισκεφθείτε μας σήμερα!</a:t>
            </a: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EA0A-2E01-5E26-C2CD-C254EEDA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2BACB6-EE1D-6B78-AC1A-4790EB6BEAEB}"/>
              </a:ext>
            </a:extLst>
          </p:cNvPr>
          <p:cNvSpPr/>
          <p:nvPr/>
        </p:nvSpPr>
        <p:spPr>
          <a:xfrm>
            <a:off x="0" y="168729"/>
            <a:ext cx="709748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8A0AD378-8787-E35B-7529-89AE4D69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0B3CB87-3E78-BADD-37D0-D59E8AA3B345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Αντίθετα!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FFFC4-3E39-B1F7-9C27-C2EFB21949E6}"/>
              </a:ext>
            </a:extLst>
          </p:cNvPr>
          <p:cNvSpPr txBox="1"/>
          <p:nvPr/>
        </p:nvSpPr>
        <p:spPr>
          <a:xfrm>
            <a:off x="2726871" y="1076614"/>
            <a:ext cx="9144001" cy="5381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χρώμα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! Είτε θέλετε κάτι μοντέρνο και στη μόδα, είτε κάτι πιο παραδοσιακό και κλασικό, είμαστε εδώ για εσάς.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μέγεθος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! Έχουμε κάθε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νούμερο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Θέλετε κάτι άνετο και φαρδύ για τις βόλτες σας;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Προτιμάτε ένα κομψό και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στενό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φόρεμα για το βράδυ;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κοντό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τζιν ή ένα μακρύ παλτό;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ψηλό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τακούνι για εντυπωσιακές εμφανίσεις ή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χαμηλό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μποτάκι για όλη τη μέρα.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Επισκεφθείτε μας σήμερα!</a:t>
            </a:r>
          </a:p>
        </p:txBody>
      </p:sp>
    </p:spTree>
    <p:extLst>
      <p:ext uri="{BB962C8B-B14F-4D97-AF65-F5344CB8AC3E}">
        <p14:creationId xmlns:p14="http://schemas.microsoft.com/office/powerpoint/2010/main" val="314561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8D2B68-E6A3-5D75-AE78-6F59BEC71D2B}"/>
              </a:ext>
            </a:extLst>
          </p:cNvPr>
          <p:cNvSpPr txBox="1"/>
          <p:nvPr/>
        </p:nvSpPr>
        <p:spPr>
          <a:xfrm>
            <a:off x="250372" y="193072"/>
            <a:ext cx="8501743" cy="7043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χρώμα! Είτε θέλετε κάτι μοντέρνο και στη μόδα, είτε κάτι πιο παραδοσιακό και κλασικό, είμαστε εδώ για εσάς.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μέγεθος! Έχουμε κάθε νούμερο.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Θέλετε κάτι άνετο και φαρδύ για τις βόλτες σας;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Προτιμάτε ένα κομψό και στενό φόρεμα για το βράδυ;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ένα κοντό τζιν ή ένα μακρύ παλτό;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👠 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ψηλό τακούνι για εντυπωσιακές εμφανίσεις ή ένα χαμηλό μποτάκι για όλη τη μέρα.</a:t>
            </a:r>
          </a:p>
          <a:p>
            <a:pPr algn="l">
              <a:lnSpc>
                <a:spcPct val="150000"/>
              </a:lnSpc>
              <a:buNone/>
            </a:pPr>
            <a:endParaRPr lang="el-GR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📍 Επισκεφθείτε μας σήμερα!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endParaRPr lang="el-GR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στενό παντελόνι Στοκ Εικονογραφήσεις, Vectors, &amp; Clipart – (1,252 Στοκ  Εικονογραφήσεις)">
            <a:extLst>
              <a:ext uri="{FF2B5EF4-FFF2-40B4-BE49-F238E27FC236}">
                <a16:creationId xmlns:a16="http://schemas.microsoft.com/office/drawing/2014/main" id="{5E1B6E17-9AE6-1086-F868-2CC91D87A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7" b="9227"/>
          <a:stretch>
            <a:fillRect/>
          </a:stretch>
        </p:blipFill>
        <p:spPr bwMode="auto">
          <a:xfrm>
            <a:off x="9187543" y="555172"/>
            <a:ext cx="2467836" cy="128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Μακρύ διπλό παλτό τάφρου με ζώνη: Vector στοκ (χωρίς δικαιώματα) 2625567963  | Shutterstock">
            <a:extLst>
              <a:ext uri="{FF2B5EF4-FFF2-40B4-BE49-F238E27FC236}">
                <a16:creationId xmlns:a16="http://schemas.microsoft.com/office/drawing/2014/main" id="{55070ACB-1CBC-6808-F276-8EF33D8C8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2"/>
          <a:stretch>
            <a:fillRect/>
          </a:stretch>
        </p:blipFill>
        <p:spPr bwMode="auto">
          <a:xfrm>
            <a:off x="9597979" y="2156053"/>
            <a:ext cx="2057400" cy="1936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els clipart - 3,1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1211640-E295-F77C-DACC-D55B47A6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5"/>
          <a:stretch>
            <a:fillRect/>
          </a:stretch>
        </p:blipFill>
        <p:spPr bwMode="auto">
          <a:xfrm>
            <a:off x="8980714" y="5015672"/>
            <a:ext cx="1008040" cy="147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Καρτούν πορτοκαλί μπότες με κίτρινη μανσέτα: Vector στοκ (χωρίς δικαιώματα)  2644399669 | Shutterstock">
            <a:extLst>
              <a:ext uri="{FF2B5EF4-FFF2-40B4-BE49-F238E27FC236}">
                <a16:creationId xmlns:a16="http://schemas.microsoft.com/office/drawing/2014/main" id="{E131EDF5-893B-6994-47FA-0DE8178CB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10421461" y="5015672"/>
            <a:ext cx="1475014" cy="1474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1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779</Words>
  <Application>Microsoft Office PowerPoint</Application>
  <PresentationFormat>Ευρεία οθόνη</PresentationFormat>
  <Paragraphs>162</Paragraphs>
  <Slides>25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190</cp:revision>
  <cp:lastPrinted>2025-04-04T04:22:18Z</cp:lastPrinted>
  <dcterms:created xsi:type="dcterms:W3CDTF">2025-02-12T05:42:48Z</dcterms:created>
  <dcterms:modified xsi:type="dcterms:W3CDTF">2026-06-10T02:57:57Z</dcterms:modified>
</cp:coreProperties>
</file>