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87" r:id="rId2"/>
    <p:sldId id="289" r:id="rId3"/>
    <p:sldId id="274" r:id="rId4"/>
    <p:sldId id="292" r:id="rId5"/>
    <p:sldId id="285" r:id="rId6"/>
    <p:sldId id="286" r:id="rId7"/>
    <p:sldId id="303" r:id="rId8"/>
    <p:sldId id="256" r:id="rId9"/>
    <p:sldId id="288" r:id="rId10"/>
    <p:sldId id="304" r:id="rId11"/>
    <p:sldId id="275" r:id="rId12"/>
    <p:sldId id="276" r:id="rId13"/>
    <p:sldId id="305" r:id="rId14"/>
    <p:sldId id="300" r:id="rId15"/>
    <p:sldId id="311" r:id="rId16"/>
    <p:sldId id="309" r:id="rId17"/>
    <p:sldId id="310" r:id="rId18"/>
    <p:sldId id="277" r:id="rId19"/>
    <p:sldId id="278" r:id="rId20"/>
    <p:sldId id="306" r:id="rId21"/>
    <p:sldId id="280" r:id="rId22"/>
    <p:sldId id="279" r:id="rId23"/>
    <p:sldId id="307" r:id="rId24"/>
    <p:sldId id="313" r:id="rId25"/>
    <p:sldId id="312" r:id="rId26"/>
    <p:sldId id="281" r:id="rId27"/>
    <p:sldId id="308" r:id="rId28"/>
    <p:sldId id="257" r:id="rId29"/>
    <p:sldId id="259" r:id="rId30"/>
    <p:sldId id="261" r:id="rId31"/>
    <p:sldId id="263" r:id="rId32"/>
    <p:sldId id="265" r:id="rId33"/>
    <p:sldId id="267" r:id="rId34"/>
    <p:sldId id="270" r:id="rId35"/>
    <p:sldId id="291" r:id="rId36"/>
    <p:sldId id="273" r:id="rId37"/>
    <p:sldId id="290" r:id="rId3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96832-CD57-4E2D-8526-B8B72BEAE63E}" type="datetimeFigureOut">
              <a:rPr lang="el-GR" smtClean="0"/>
              <a:t>10/6/2026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72DB20-4C20-45BB-A9E0-DBF86D4B27EA}" type="slidenum">
              <a:rPr lang="el-GR" smtClean="0"/>
              <a:t>‹#›</a:t>
            </a:fld>
            <a:endParaRPr lang="el-GR"/>
          </a:p>
        </p:txBody>
      </p:sp>
    </p:spTree>
    <p:extLst>
      <p:ext uri="{BB962C8B-B14F-4D97-AF65-F5344CB8AC3E}">
        <p14:creationId xmlns:p14="http://schemas.microsoft.com/office/powerpoint/2010/main" val="402160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9E72DB20-4C20-45BB-A9E0-DBF86D4B27EA}" type="slidenum">
              <a:rPr lang="el-GR" smtClean="0"/>
              <a:t>1</a:t>
            </a:fld>
            <a:endParaRPr lang="el-GR"/>
          </a:p>
        </p:txBody>
      </p:sp>
    </p:spTree>
    <p:extLst>
      <p:ext uri="{BB962C8B-B14F-4D97-AF65-F5344CB8AC3E}">
        <p14:creationId xmlns:p14="http://schemas.microsoft.com/office/powerpoint/2010/main" val="1874718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6A9548-9FE3-113E-062F-3D534F0AF8F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6DDA2DDA-7202-E971-322C-F81481A5D8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D5562BA9-5364-6A36-E7F8-AC7805EBFAD4}"/>
              </a:ext>
            </a:extLst>
          </p:cNvPr>
          <p:cNvSpPr>
            <a:spLocks noGrp="1"/>
          </p:cNvSpPr>
          <p:nvPr>
            <p:ph type="dt" sz="half" idx="10"/>
          </p:nvPr>
        </p:nvSpPr>
        <p:spPr/>
        <p:txBody>
          <a:bodyPr/>
          <a:lstStyle/>
          <a:p>
            <a:fld id="{2340565E-DA84-4275-8725-788E7F26B170}" type="datetimeFigureOut">
              <a:rPr lang="el-GR" smtClean="0"/>
              <a:t>10/6/2026</a:t>
            </a:fld>
            <a:endParaRPr lang="el-GR"/>
          </a:p>
        </p:txBody>
      </p:sp>
      <p:sp>
        <p:nvSpPr>
          <p:cNvPr id="5" name="Θέση υποσέλιδου 4">
            <a:extLst>
              <a:ext uri="{FF2B5EF4-FFF2-40B4-BE49-F238E27FC236}">
                <a16:creationId xmlns:a16="http://schemas.microsoft.com/office/drawing/2014/main" id="{369DAC18-FD29-FEB1-8775-5CF5A95BD8D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BDAD78C-A756-F361-20A4-58F8173FD981}"/>
              </a:ext>
            </a:extLst>
          </p:cNvPr>
          <p:cNvSpPr>
            <a:spLocks noGrp="1"/>
          </p:cNvSpPr>
          <p:nvPr>
            <p:ph type="sldNum" sz="quarter" idx="12"/>
          </p:nvPr>
        </p:nvSpPr>
        <p:spPr/>
        <p:txBody>
          <a:bodyPr/>
          <a:lstStyle/>
          <a:p>
            <a:fld id="{B3652D7E-6D50-4449-A118-E0F24FD1C7AE}" type="slidenum">
              <a:rPr lang="el-GR" smtClean="0"/>
              <a:t>‹#›</a:t>
            </a:fld>
            <a:endParaRPr lang="el-GR"/>
          </a:p>
        </p:txBody>
      </p:sp>
    </p:spTree>
    <p:extLst>
      <p:ext uri="{BB962C8B-B14F-4D97-AF65-F5344CB8AC3E}">
        <p14:creationId xmlns:p14="http://schemas.microsoft.com/office/powerpoint/2010/main" val="1948968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69BEE0-EBD8-D80F-920A-A594C7ED5D9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DA1440C5-2D13-5354-6B15-B25589EC5E3D}"/>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E123D78-0C30-B495-4CFB-3FD11CC22034}"/>
              </a:ext>
            </a:extLst>
          </p:cNvPr>
          <p:cNvSpPr>
            <a:spLocks noGrp="1"/>
          </p:cNvSpPr>
          <p:nvPr>
            <p:ph type="dt" sz="half" idx="10"/>
          </p:nvPr>
        </p:nvSpPr>
        <p:spPr/>
        <p:txBody>
          <a:bodyPr/>
          <a:lstStyle/>
          <a:p>
            <a:fld id="{2340565E-DA84-4275-8725-788E7F26B170}" type="datetimeFigureOut">
              <a:rPr lang="el-GR" smtClean="0"/>
              <a:t>10/6/2026</a:t>
            </a:fld>
            <a:endParaRPr lang="el-GR"/>
          </a:p>
        </p:txBody>
      </p:sp>
      <p:sp>
        <p:nvSpPr>
          <p:cNvPr id="5" name="Θέση υποσέλιδου 4">
            <a:extLst>
              <a:ext uri="{FF2B5EF4-FFF2-40B4-BE49-F238E27FC236}">
                <a16:creationId xmlns:a16="http://schemas.microsoft.com/office/drawing/2014/main" id="{3DA3F6D1-77FC-7A2B-566B-6A32DD85D77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B394036-5846-C63A-67CF-BAF5CB7A5F32}"/>
              </a:ext>
            </a:extLst>
          </p:cNvPr>
          <p:cNvSpPr>
            <a:spLocks noGrp="1"/>
          </p:cNvSpPr>
          <p:nvPr>
            <p:ph type="sldNum" sz="quarter" idx="12"/>
          </p:nvPr>
        </p:nvSpPr>
        <p:spPr/>
        <p:txBody>
          <a:bodyPr/>
          <a:lstStyle/>
          <a:p>
            <a:fld id="{B3652D7E-6D50-4449-A118-E0F24FD1C7AE}" type="slidenum">
              <a:rPr lang="el-GR" smtClean="0"/>
              <a:t>‹#›</a:t>
            </a:fld>
            <a:endParaRPr lang="el-GR"/>
          </a:p>
        </p:txBody>
      </p:sp>
    </p:spTree>
    <p:extLst>
      <p:ext uri="{BB962C8B-B14F-4D97-AF65-F5344CB8AC3E}">
        <p14:creationId xmlns:p14="http://schemas.microsoft.com/office/powerpoint/2010/main" val="2997376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2A5C4BAF-7930-360E-9417-61EA888D0945}"/>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0D6DE1F6-17AE-C6D0-089C-80B225653842}"/>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CF6F4D2-B201-B1F8-9FD2-C799BBEE5FC3}"/>
              </a:ext>
            </a:extLst>
          </p:cNvPr>
          <p:cNvSpPr>
            <a:spLocks noGrp="1"/>
          </p:cNvSpPr>
          <p:nvPr>
            <p:ph type="dt" sz="half" idx="10"/>
          </p:nvPr>
        </p:nvSpPr>
        <p:spPr/>
        <p:txBody>
          <a:bodyPr/>
          <a:lstStyle/>
          <a:p>
            <a:fld id="{2340565E-DA84-4275-8725-788E7F26B170}" type="datetimeFigureOut">
              <a:rPr lang="el-GR" smtClean="0"/>
              <a:t>10/6/2026</a:t>
            </a:fld>
            <a:endParaRPr lang="el-GR"/>
          </a:p>
        </p:txBody>
      </p:sp>
      <p:sp>
        <p:nvSpPr>
          <p:cNvPr id="5" name="Θέση υποσέλιδου 4">
            <a:extLst>
              <a:ext uri="{FF2B5EF4-FFF2-40B4-BE49-F238E27FC236}">
                <a16:creationId xmlns:a16="http://schemas.microsoft.com/office/drawing/2014/main" id="{C92AE801-4BAE-CDBD-665B-78A3BEF2D79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FCAA700-EF7E-7CA2-9AFA-90E81ECACCE4}"/>
              </a:ext>
            </a:extLst>
          </p:cNvPr>
          <p:cNvSpPr>
            <a:spLocks noGrp="1"/>
          </p:cNvSpPr>
          <p:nvPr>
            <p:ph type="sldNum" sz="quarter" idx="12"/>
          </p:nvPr>
        </p:nvSpPr>
        <p:spPr/>
        <p:txBody>
          <a:bodyPr/>
          <a:lstStyle/>
          <a:p>
            <a:fld id="{B3652D7E-6D50-4449-A118-E0F24FD1C7AE}" type="slidenum">
              <a:rPr lang="el-GR" smtClean="0"/>
              <a:t>‹#›</a:t>
            </a:fld>
            <a:endParaRPr lang="el-GR"/>
          </a:p>
        </p:txBody>
      </p:sp>
    </p:spTree>
    <p:extLst>
      <p:ext uri="{BB962C8B-B14F-4D97-AF65-F5344CB8AC3E}">
        <p14:creationId xmlns:p14="http://schemas.microsoft.com/office/powerpoint/2010/main" val="1974804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65E830-4F04-CAA7-500D-CD162CDC9E8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55FEAE9-F0B2-C38D-E9AB-76CB949EE142}"/>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B985422-2774-0871-EE08-1AC667CB9C8D}"/>
              </a:ext>
            </a:extLst>
          </p:cNvPr>
          <p:cNvSpPr>
            <a:spLocks noGrp="1"/>
          </p:cNvSpPr>
          <p:nvPr>
            <p:ph type="dt" sz="half" idx="10"/>
          </p:nvPr>
        </p:nvSpPr>
        <p:spPr/>
        <p:txBody>
          <a:bodyPr/>
          <a:lstStyle/>
          <a:p>
            <a:fld id="{2340565E-DA84-4275-8725-788E7F26B170}" type="datetimeFigureOut">
              <a:rPr lang="el-GR" smtClean="0"/>
              <a:t>10/6/2026</a:t>
            </a:fld>
            <a:endParaRPr lang="el-GR"/>
          </a:p>
        </p:txBody>
      </p:sp>
      <p:sp>
        <p:nvSpPr>
          <p:cNvPr id="5" name="Θέση υποσέλιδου 4">
            <a:extLst>
              <a:ext uri="{FF2B5EF4-FFF2-40B4-BE49-F238E27FC236}">
                <a16:creationId xmlns:a16="http://schemas.microsoft.com/office/drawing/2014/main" id="{00AF66F8-E250-E86D-B004-DBE36DBF27A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2B19EAF-1C27-C5F1-664C-760FC06E66E9}"/>
              </a:ext>
            </a:extLst>
          </p:cNvPr>
          <p:cNvSpPr>
            <a:spLocks noGrp="1"/>
          </p:cNvSpPr>
          <p:nvPr>
            <p:ph type="sldNum" sz="quarter" idx="12"/>
          </p:nvPr>
        </p:nvSpPr>
        <p:spPr/>
        <p:txBody>
          <a:bodyPr/>
          <a:lstStyle/>
          <a:p>
            <a:fld id="{B3652D7E-6D50-4449-A118-E0F24FD1C7AE}" type="slidenum">
              <a:rPr lang="el-GR" smtClean="0"/>
              <a:t>‹#›</a:t>
            </a:fld>
            <a:endParaRPr lang="el-GR"/>
          </a:p>
        </p:txBody>
      </p:sp>
    </p:spTree>
    <p:extLst>
      <p:ext uri="{BB962C8B-B14F-4D97-AF65-F5344CB8AC3E}">
        <p14:creationId xmlns:p14="http://schemas.microsoft.com/office/powerpoint/2010/main" val="1099052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80FA6C-5F2E-5B5A-A624-4683AF14BC6B}"/>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AFBFC36-8486-16A6-82E0-06C8C3412D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1AC924CC-07CD-71EA-2693-19798B9A94EC}"/>
              </a:ext>
            </a:extLst>
          </p:cNvPr>
          <p:cNvSpPr>
            <a:spLocks noGrp="1"/>
          </p:cNvSpPr>
          <p:nvPr>
            <p:ph type="dt" sz="half" idx="10"/>
          </p:nvPr>
        </p:nvSpPr>
        <p:spPr/>
        <p:txBody>
          <a:bodyPr/>
          <a:lstStyle/>
          <a:p>
            <a:fld id="{2340565E-DA84-4275-8725-788E7F26B170}" type="datetimeFigureOut">
              <a:rPr lang="el-GR" smtClean="0"/>
              <a:t>10/6/2026</a:t>
            </a:fld>
            <a:endParaRPr lang="el-GR"/>
          </a:p>
        </p:txBody>
      </p:sp>
      <p:sp>
        <p:nvSpPr>
          <p:cNvPr id="5" name="Θέση υποσέλιδου 4">
            <a:extLst>
              <a:ext uri="{FF2B5EF4-FFF2-40B4-BE49-F238E27FC236}">
                <a16:creationId xmlns:a16="http://schemas.microsoft.com/office/drawing/2014/main" id="{E4AB6EEA-7B93-0728-5F4F-1F10E99350B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1CF80DA-5F69-732B-46BC-F626C725EBAA}"/>
              </a:ext>
            </a:extLst>
          </p:cNvPr>
          <p:cNvSpPr>
            <a:spLocks noGrp="1"/>
          </p:cNvSpPr>
          <p:nvPr>
            <p:ph type="sldNum" sz="quarter" idx="12"/>
          </p:nvPr>
        </p:nvSpPr>
        <p:spPr/>
        <p:txBody>
          <a:bodyPr/>
          <a:lstStyle/>
          <a:p>
            <a:fld id="{B3652D7E-6D50-4449-A118-E0F24FD1C7AE}" type="slidenum">
              <a:rPr lang="el-GR" smtClean="0"/>
              <a:t>‹#›</a:t>
            </a:fld>
            <a:endParaRPr lang="el-GR"/>
          </a:p>
        </p:txBody>
      </p:sp>
    </p:spTree>
    <p:extLst>
      <p:ext uri="{BB962C8B-B14F-4D97-AF65-F5344CB8AC3E}">
        <p14:creationId xmlns:p14="http://schemas.microsoft.com/office/powerpoint/2010/main" val="1185053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B5EAD4-AD09-79A9-7ABC-CB2BAA3B3CC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4A42E99-7F5C-072D-A50D-577D7DA72813}"/>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E51796DF-8FA1-E6D8-EB1C-DB44C03A003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625C29F7-20BE-8B02-E500-9A9437C3A0DD}"/>
              </a:ext>
            </a:extLst>
          </p:cNvPr>
          <p:cNvSpPr>
            <a:spLocks noGrp="1"/>
          </p:cNvSpPr>
          <p:nvPr>
            <p:ph type="dt" sz="half" idx="10"/>
          </p:nvPr>
        </p:nvSpPr>
        <p:spPr/>
        <p:txBody>
          <a:bodyPr/>
          <a:lstStyle/>
          <a:p>
            <a:fld id="{2340565E-DA84-4275-8725-788E7F26B170}" type="datetimeFigureOut">
              <a:rPr lang="el-GR" smtClean="0"/>
              <a:t>10/6/2026</a:t>
            </a:fld>
            <a:endParaRPr lang="el-GR"/>
          </a:p>
        </p:txBody>
      </p:sp>
      <p:sp>
        <p:nvSpPr>
          <p:cNvPr id="6" name="Θέση υποσέλιδου 5">
            <a:extLst>
              <a:ext uri="{FF2B5EF4-FFF2-40B4-BE49-F238E27FC236}">
                <a16:creationId xmlns:a16="http://schemas.microsoft.com/office/drawing/2014/main" id="{D20D2FBD-7468-4D25-ACFC-F40A0382CBC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CFAC56E-7365-C617-0AB8-A4F449106BB6}"/>
              </a:ext>
            </a:extLst>
          </p:cNvPr>
          <p:cNvSpPr>
            <a:spLocks noGrp="1"/>
          </p:cNvSpPr>
          <p:nvPr>
            <p:ph type="sldNum" sz="quarter" idx="12"/>
          </p:nvPr>
        </p:nvSpPr>
        <p:spPr/>
        <p:txBody>
          <a:bodyPr/>
          <a:lstStyle/>
          <a:p>
            <a:fld id="{B3652D7E-6D50-4449-A118-E0F24FD1C7AE}" type="slidenum">
              <a:rPr lang="el-GR" smtClean="0"/>
              <a:t>‹#›</a:t>
            </a:fld>
            <a:endParaRPr lang="el-GR"/>
          </a:p>
        </p:txBody>
      </p:sp>
    </p:spTree>
    <p:extLst>
      <p:ext uri="{BB962C8B-B14F-4D97-AF65-F5344CB8AC3E}">
        <p14:creationId xmlns:p14="http://schemas.microsoft.com/office/powerpoint/2010/main" val="243014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5353B0-4673-C517-69CC-62C4B79E579A}"/>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5B8684B-14EB-289B-DA51-B25223B436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61EA902-9BEC-D812-BE6D-9DB70166663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D81912E8-8E12-E676-3F3B-E4B6E00AC5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65AD5E3E-53D4-F419-F90F-E23BD4D60EBB}"/>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9D9ADF40-19D3-C6DD-519A-23BB00C0036C}"/>
              </a:ext>
            </a:extLst>
          </p:cNvPr>
          <p:cNvSpPr>
            <a:spLocks noGrp="1"/>
          </p:cNvSpPr>
          <p:nvPr>
            <p:ph type="dt" sz="half" idx="10"/>
          </p:nvPr>
        </p:nvSpPr>
        <p:spPr/>
        <p:txBody>
          <a:bodyPr/>
          <a:lstStyle/>
          <a:p>
            <a:fld id="{2340565E-DA84-4275-8725-788E7F26B170}" type="datetimeFigureOut">
              <a:rPr lang="el-GR" smtClean="0"/>
              <a:t>10/6/2026</a:t>
            </a:fld>
            <a:endParaRPr lang="el-GR"/>
          </a:p>
        </p:txBody>
      </p:sp>
      <p:sp>
        <p:nvSpPr>
          <p:cNvPr id="8" name="Θέση υποσέλιδου 7">
            <a:extLst>
              <a:ext uri="{FF2B5EF4-FFF2-40B4-BE49-F238E27FC236}">
                <a16:creationId xmlns:a16="http://schemas.microsoft.com/office/drawing/2014/main" id="{A7DE4D7C-F9BE-1AED-F457-1C46040F49F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5F9A082-B8CE-3434-7DBC-039133C42300}"/>
              </a:ext>
            </a:extLst>
          </p:cNvPr>
          <p:cNvSpPr>
            <a:spLocks noGrp="1"/>
          </p:cNvSpPr>
          <p:nvPr>
            <p:ph type="sldNum" sz="quarter" idx="12"/>
          </p:nvPr>
        </p:nvSpPr>
        <p:spPr/>
        <p:txBody>
          <a:bodyPr/>
          <a:lstStyle/>
          <a:p>
            <a:fld id="{B3652D7E-6D50-4449-A118-E0F24FD1C7AE}" type="slidenum">
              <a:rPr lang="el-GR" smtClean="0"/>
              <a:t>‹#›</a:t>
            </a:fld>
            <a:endParaRPr lang="el-GR"/>
          </a:p>
        </p:txBody>
      </p:sp>
    </p:spTree>
    <p:extLst>
      <p:ext uri="{BB962C8B-B14F-4D97-AF65-F5344CB8AC3E}">
        <p14:creationId xmlns:p14="http://schemas.microsoft.com/office/powerpoint/2010/main" val="3736586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470995-C93F-E63F-4A4F-2CBCBEC47A6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B485464A-6ABB-7A0F-CCCB-0CD6E6A50BAF}"/>
              </a:ext>
            </a:extLst>
          </p:cNvPr>
          <p:cNvSpPr>
            <a:spLocks noGrp="1"/>
          </p:cNvSpPr>
          <p:nvPr>
            <p:ph type="dt" sz="half" idx="10"/>
          </p:nvPr>
        </p:nvSpPr>
        <p:spPr/>
        <p:txBody>
          <a:bodyPr/>
          <a:lstStyle/>
          <a:p>
            <a:fld id="{2340565E-DA84-4275-8725-788E7F26B170}" type="datetimeFigureOut">
              <a:rPr lang="el-GR" smtClean="0"/>
              <a:t>10/6/2026</a:t>
            </a:fld>
            <a:endParaRPr lang="el-GR"/>
          </a:p>
        </p:txBody>
      </p:sp>
      <p:sp>
        <p:nvSpPr>
          <p:cNvPr id="4" name="Θέση υποσέλιδου 3">
            <a:extLst>
              <a:ext uri="{FF2B5EF4-FFF2-40B4-BE49-F238E27FC236}">
                <a16:creationId xmlns:a16="http://schemas.microsoft.com/office/drawing/2014/main" id="{6B6825D8-E349-56BC-558D-991460417A2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C104485-7AFB-DA15-18FD-D8322AC26D2C}"/>
              </a:ext>
            </a:extLst>
          </p:cNvPr>
          <p:cNvSpPr>
            <a:spLocks noGrp="1"/>
          </p:cNvSpPr>
          <p:nvPr>
            <p:ph type="sldNum" sz="quarter" idx="12"/>
          </p:nvPr>
        </p:nvSpPr>
        <p:spPr/>
        <p:txBody>
          <a:bodyPr/>
          <a:lstStyle/>
          <a:p>
            <a:fld id="{B3652D7E-6D50-4449-A118-E0F24FD1C7AE}" type="slidenum">
              <a:rPr lang="el-GR" smtClean="0"/>
              <a:t>‹#›</a:t>
            </a:fld>
            <a:endParaRPr lang="el-GR"/>
          </a:p>
        </p:txBody>
      </p:sp>
    </p:spTree>
    <p:extLst>
      <p:ext uri="{BB962C8B-B14F-4D97-AF65-F5344CB8AC3E}">
        <p14:creationId xmlns:p14="http://schemas.microsoft.com/office/powerpoint/2010/main" val="312331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BA63BE5F-3BDA-C1A7-BA2E-03F1CEA01C37}"/>
              </a:ext>
            </a:extLst>
          </p:cNvPr>
          <p:cNvSpPr>
            <a:spLocks noGrp="1"/>
          </p:cNvSpPr>
          <p:nvPr>
            <p:ph type="dt" sz="half" idx="10"/>
          </p:nvPr>
        </p:nvSpPr>
        <p:spPr/>
        <p:txBody>
          <a:bodyPr/>
          <a:lstStyle/>
          <a:p>
            <a:fld id="{2340565E-DA84-4275-8725-788E7F26B170}" type="datetimeFigureOut">
              <a:rPr lang="el-GR" smtClean="0"/>
              <a:t>10/6/2026</a:t>
            </a:fld>
            <a:endParaRPr lang="el-GR"/>
          </a:p>
        </p:txBody>
      </p:sp>
      <p:sp>
        <p:nvSpPr>
          <p:cNvPr id="3" name="Θέση υποσέλιδου 2">
            <a:extLst>
              <a:ext uri="{FF2B5EF4-FFF2-40B4-BE49-F238E27FC236}">
                <a16:creationId xmlns:a16="http://schemas.microsoft.com/office/drawing/2014/main" id="{19E5463D-2812-037D-DFEE-EB8D8DC08265}"/>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909DDAB-AE51-17A1-EA48-F2AB0FE27A71}"/>
              </a:ext>
            </a:extLst>
          </p:cNvPr>
          <p:cNvSpPr>
            <a:spLocks noGrp="1"/>
          </p:cNvSpPr>
          <p:nvPr>
            <p:ph type="sldNum" sz="quarter" idx="12"/>
          </p:nvPr>
        </p:nvSpPr>
        <p:spPr/>
        <p:txBody>
          <a:bodyPr/>
          <a:lstStyle/>
          <a:p>
            <a:fld id="{B3652D7E-6D50-4449-A118-E0F24FD1C7AE}" type="slidenum">
              <a:rPr lang="el-GR" smtClean="0"/>
              <a:t>‹#›</a:t>
            </a:fld>
            <a:endParaRPr lang="el-GR"/>
          </a:p>
        </p:txBody>
      </p:sp>
    </p:spTree>
    <p:extLst>
      <p:ext uri="{BB962C8B-B14F-4D97-AF65-F5344CB8AC3E}">
        <p14:creationId xmlns:p14="http://schemas.microsoft.com/office/powerpoint/2010/main" val="1063912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2053B6-33CE-06E8-360A-C5D759BF17F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3AB7BC8-59A5-ECAC-080B-EEB2AE3F47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6ECDF013-5C90-8778-B38D-D9AA49D123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C800A67-BFA2-AE63-977B-28E46D9B8164}"/>
              </a:ext>
            </a:extLst>
          </p:cNvPr>
          <p:cNvSpPr>
            <a:spLocks noGrp="1"/>
          </p:cNvSpPr>
          <p:nvPr>
            <p:ph type="dt" sz="half" idx="10"/>
          </p:nvPr>
        </p:nvSpPr>
        <p:spPr/>
        <p:txBody>
          <a:bodyPr/>
          <a:lstStyle/>
          <a:p>
            <a:fld id="{2340565E-DA84-4275-8725-788E7F26B170}" type="datetimeFigureOut">
              <a:rPr lang="el-GR" smtClean="0"/>
              <a:t>10/6/2026</a:t>
            </a:fld>
            <a:endParaRPr lang="el-GR"/>
          </a:p>
        </p:txBody>
      </p:sp>
      <p:sp>
        <p:nvSpPr>
          <p:cNvPr id="6" name="Θέση υποσέλιδου 5">
            <a:extLst>
              <a:ext uri="{FF2B5EF4-FFF2-40B4-BE49-F238E27FC236}">
                <a16:creationId xmlns:a16="http://schemas.microsoft.com/office/drawing/2014/main" id="{7841BF32-0953-B0E7-C8BB-C37648928C5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FD7F6E9-9A41-6D03-DF45-A6F59ED74ECE}"/>
              </a:ext>
            </a:extLst>
          </p:cNvPr>
          <p:cNvSpPr>
            <a:spLocks noGrp="1"/>
          </p:cNvSpPr>
          <p:nvPr>
            <p:ph type="sldNum" sz="quarter" idx="12"/>
          </p:nvPr>
        </p:nvSpPr>
        <p:spPr/>
        <p:txBody>
          <a:bodyPr/>
          <a:lstStyle/>
          <a:p>
            <a:fld id="{B3652D7E-6D50-4449-A118-E0F24FD1C7AE}" type="slidenum">
              <a:rPr lang="el-GR" smtClean="0"/>
              <a:t>‹#›</a:t>
            </a:fld>
            <a:endParaRPr lang="el-GR"/>
          </a:p>
        </p:txBody>
      </p:sp>
    </p:spTree>
    <p:extLst>
      <p:ext uri="{BB962C8B-B14F-4D97-AF65-F5344CB8AC3E}">
        <p14:creationId xmlns:p14="http://schemas.microsoft.com/office/powerpoint/2010/main" val="3619064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069076-BC51-0BBB-266E-AFF2A9D29A6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A4F74799-4FEB-198E-2586-B942C9E652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EC72D2A2-624D-9B09-1388-D023B23AE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AA35364-8EE3-142E-5344-A761B8CE02A1}"/>
              </a:ext>
            </a:extLst>
          </p:cNvPr>
          <p:cNvSpPr>
            <a:spLocks noGrp="1"/>
          </p:cNvSpPr>
          <p:nvPr>
            <p:ph type="dt" sz="half" idx="10"/>
          </p:nvPr>
        </p:nvSpPr>
        <p:spPr/>
        <p:txBody>
          <a:bodyPr/>
          <a:lstStyle/>
          <a:p>
            <a:fld id="{2340565E-DA84-4275-8725-788E7F26B170}" type="datetimeFigureOut">
              <a:rPr lang="el-GR" smtClean="0"/>
              <a:t>10/6/2026</a:t>
            </a:fld>
            <a:endParaRPr lang="el-GR"/>
          </a:p>
        </p:txBody>
      </p:sp>
      <p:sp>
        <p:nvSpPr>
          <p:cNvPr id="6" name="Θέση υποσέλιδου 5">
            <a:extLst>
              <a:ext uri="{FF2B5EF4-FFF2-40B4-BE49-F238E27FC236}">
                <a16:creationId xmlns:a16="http://schemas.microsoft.com/office/drawing/2014/main" id="{B1627EE2-EAE3-1744-D100-79A44DBB3F4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998DE43-9E37-AE81-9DCD-9398A6E89163}"/>
              </a:ext>
            </a:extLst>
          </p:cNvPr>
          <p:cNvSpPr>
            <a:spLocks noGrp="1"/>
          </p:cNvSpPr>
          <p:nvPr>
            <p:ph type="sldNum" sz="quarter" idx="12"/>
          </p:nvPr>
        </p:nvSpPr>
        <p:spPr/>
        <p:txBody>
          <a:bodyPr/>
          <a:lstStyle/>
          <a:p>
            <a:fld id="{B3652D7E-6D50-4449-A118-E0F24FD1C7AE}" type="slidenum">
              <a:rPr lang="el-GR" smtClean="0"/>
              <a:t>‹#›</a:t>
            </a:fld>
            <a:endParaRPr lang="el-GR"/>
          </a:p>
        </p:txBody>
      </p:sp>
    </p:spTree>
    <p:extLst>
      <p:ext uri="{BB962C8B-B14F-4D97-AF65-F5344CB8AC3E}">
        <p14:creationId xmlns:p14="http://schemas.microsoft.com/office/powerpoint/2010/main" val="4211812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F4B42D51-E4DC-7FCC-9688-D8D285FEC0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FDAA195-4A62-64AB-6EB6-FCF0302B1A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7358038-F800-3BBD-B22D-2B4E716A0A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40565E-DA84-4275-8725-788E7F26B170}" type="datetimeFigureOut">
              <a:rPr lang="el-GR" smtClean="0"/>
              <a:t>10/6/2026</a:t>
            </a:fld>
            <a:endParaRPr lang="el-GR"/>
          </a:p>
        </p:txBody>
      </p:sp>
      <p:sp>
        <p:nvSpPr>
          <p:cNvPr id="5" name="Θέση υποσέλιδου 4">
            <a:extLst>
              <a:ext uri="{FF2B5EF4-FFF2-40B4-BE49-F238E27FC236}">
                <a16:creationId xmlns:a16="http://schemas.microsoft.com/office/drawing/2014/main" id="{12F6AA94-1240-0479-F3D0-E2C4F133B5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06D6CF04-8945-6AF0-3511-A5388FB2AC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652D7E-6D50-4449-A118-E0F24FD1C7AE}" type="slidenum">
              <a:rPr lang="el-GR" smtClean="0"/>
              <a:t>‹#›</a:t>
            </a:fld>
            <a:endParaRPr lang="el-GR"/>
          </a:p>
        </p:txBody>
      </p:sp>
    </p:spTree>
    <p:extLst>
      <p:ext uri="{BB962C8B-B14F-4D97-AF65-F5344CB8AC3E}">
        <p14:creationId xmlns:p14="http://schemas.microsoft.com/office/powerpoint/2010/main" val="4275126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mailto:elenecharalampous72@gmail.com" TargetMode="External"/><Relationship Id="rId4" Type="http://schemas.openxmlformats.org/officeDocument/2006/relationships/hyperlink" Target="https://el.wikipedia.org/wiki/%CE%94%CE%B5%CE%BA%CE%AD%CE%BB%CE%B5%CE%B9%CE%B1_%CE%9A%CF%8D%CF%80%CF%81%CE%BF%CF%85"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istom.schools.ac.cy/el/istoria/analytiko-programma"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Δεκέλεια Κύπρου - Βικιπαίδεια">
            <a:extLst>
              <a:ext uri="{FF2B5EF4-FFF2-40B4-BE49-F238E27FC236}">
                <a16:creationId xmlns:a16="http://schemas.microsoft.com/office/drawing/2014/main" id="{8AABB9E6-DE47-2855-117D-954FC1554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544" y="977771"/>
            <a:ext cx="9648964" cy="4548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2C0EAC6-3B24-FF79-53FB-B015697727F8}"/>
              </a:ext>
            </a:extLst>
          </p:cNvPr>
          <p:cNvSpPr txBox="1"/>
          <p:nvPr/>
        </p:nvSpPr>
        <p:spPr>
          <a:xfrm>
            <a:off x="4265838" y="6298029"/>
            <a:ext cx="3464377" cy="369332"/>
          </a:xfrm>
          <a:prstGeom prst="rect">
            <a:avLst/>
          </a:prstGeom>
          <a:noFill/>
        </p:spPr>
        <p:txBody>
          <a:bodyPr wrap="square">
            <a:spAutoFit/>
          </a:bodyPr>
          <a:lstStyle/>
          <a:p>
            <a:r>
              <a:rPr lang="el-GR" dirty="0">
                <a:hlinkClick r:id="rId4"/>
              </a:rPr>
              <a:t>Δεκέλεια Κύπρου - </a:t>
            </a:r>
            <a:r>
              <a:rPr lang="el-GR" dirty="0" err="1">
                <a:hlinkClick r:id="rId4"/>
              </a:rPr>
              <a:t>Βικιπαίδεια</a:t>
            </a:r>
            <a:endParaRPr lang="el-GR" dirty="0"/>
          </a:p>
        </p:txBody>
      </p:sp>
      <p:sp>
        <p:nvSpPr>
          <p:cNvPr id="2" name="Ορθογώνιο 1">
            <a:extLst>
              <a:ext uri="{FF2B5EF4-FFF2-40B4-BE49-F238E27FC236}">
                <a16:creationId xmlns:a16="http://schemas.microsoft.com/office/drawing/2014/main" id="{F946E56A-1207-95D6-545C-6CBA615E4653}"/>
              </a:ext>
            </a:extLst>
          </p:cNvPr>
          <p:cNvSpPr/>
          <p:nvPr/>
        </p:nvSpPr>
        <p:spPr>
          <a:xfrm rot="20853191">
            <a:off x="9231400" y="5833461"/>
            <a:ext cx="2924851" cy="650678"/>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l-CY"/>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l-GR" sz="1200" dirty="0" err="1"/>
              <a:t>Δρ</a:t>
            </a:r>
            <a:r>
              <a:rPr lang="el-GR" sz="1200" dirty="0"/>
              <a:t> Ελένη  Χαραλάμπους</a:t>
            </a:r>
          </a:p>
          <a:p>
            <a:pPr algn="ctr"/>
            <a:r>
              <a:rPr lang="en-US" sz="1200" dirty="0">
                <a:solidFill>
                  <a:schemeClr val="tx1"/>
                </a:solidFill>
                <a:hlinkClick r:id="rId5"/>
              </a:rPr>
              <a:t>elenecharalampous72@gmail.com</a:t>
            </a:r>
            <a:endParaRPr lang="el-GR" sz="1200" dirty="0">
              <a:solidFill>
                <a:schemeClr val="tx1"/>
              </a:solidFill>
            </a:endParaRPr>
          </a:p>
          <a:p>
            <a:pPr algn="ctr"/>
            <a:r>
              <a:rPr lang="en-US" sz="1200" dirty="0"/>
              <a:t>https://www.e-charalambous.com</a:t>
            </a:r>
            <a:endParaRPr lang="el-GR" sz="1200" dirty="0"/>
          </a:p>
        </p:txBody>
      </p:sp>
      <p:sp>
        <p:nvSpPr>
          <p:cNvPr id="4" name="TextBox 3">
            <a:extLst>
              <a:ext uri="{FF2B5EF4-FFF2-40B4-BE49-F238E27FC236}">
                <a16:creationId xmlns:a16="http://schemas.microsoft.com/office/drawing/2014/main" id="{4053778F-4CB3-8A3B-E289-6F84C35166DC}"/>
              </a:ext>
            </a:extLst>
          </p:cNvPr>
          <p:cNvSpPr txBox="1"/>
          <p:nvPr/>
        </p:nvSpPr>
        <p:spPr>
          <a:xfrm>
            <a:off x="87087" y="329978"/>
            <a:ext cx="11952514" cy="461665"/>
          </a:xfrm>
          <a:prstGeom prst="rect">
            <a:avLst/>
          </a:prstGeom>
          <a:noFill/>
        </p:spPr>
        <p:txBody>
          <a:bodyPr wrap="square">
            <a:spAutoFit/>
          </a:bodyPr>
          <a:lstStyle/>
          <a:p>
            <a:r>
              <a:rPr lang="el-GR" sz="2400" b="1" dirty="0">
                <a:solidFill>
                  <a:srgbClr val="FF0000"/>
                </a:solidFill>
              </a:rPr>
              <a:t>Βρετανικές Βάσεις στην Κύπρο (1959–2026): Στρατηγική Ασφάλεια ή Αποικιακή Σκιά;</a:t>
            </a:r>
          </a:p>
        </p:txBody>
      </p:sp>
    </p:spTree>
    <p:extLst>
      <p:ext uri="{BB962C8B-B14F-4D97-AF65-F5344CB8AC3E}">
        <p14:creationId xmlns:p14="http://schemas.microsoft.com/office/powerpoint/2010/main" val="470669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52FB0-BCA7-5EE5-3B6F-17B4B053FFC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0F14A7E9-CB96-7CBD-E89A-E21403E6BDB9}"/>
              </a:ext>
            </a:extLst>
          </p:cNvPr>
          <p:cNvSpPr>
            <a:spLocks noGrp="1"/>
          </p:cNvSpPr>
          <p:nvPr>
            <p:ph type="title"/>
          </p:nvPr>
        </p:nvSpPr>
        <p:spPr/>
        <p:txBody>
          <a:bodyPr/>
          <a:lstStyle/>
          <a:p>
            <a:pPr algn="ctr"/>
            <a:r>
              <a:rPr lang="el-GR" baseline="30000" dirty="0"/>
              <a:t>3η</a:t>
            </a:r>
            <a:r>
              <a:rPr lang="el-GR" dirty="0"/>
              <a:t> δραστηριότητα</a:t>
            </a:r>
          </a:p>
        </p:txBody>
      </p:sp>
      <p:pic>
        <p:nvPicPr>
          <p:cNvPr id="4" name="Εικόνα 3">
            <a:extLst>
              <a:ext uri="{FF2B5EF4-FFF2-40B4-BE49-F238E27FC236}">
                <a16:creationId xmlns:a16="http://schemas.microsoft.com/office/drawing/2014/main" id="{EA72352C-AD65-AE69-5ED7-7DBDE502A13C}"/>
              </a:ext>
            </a:extLst>
          </p:cNvPr>
          <p:cNvPicPr>
            <a:picLocks noChangeAspect="1"/>
          </p:cNvPicPr>
          <p:nvPr/>
        </p:nvPicPr>
        <p:blipFill>
          <a:blip r:embed="rId2"/>
          <a:srcRect t="12561"/>
          <a:stretch>
            <a:fillRect/>
          </a:stretch>
        </p:blipFill>
        <p:spPr>
          <a:xfrm>
            <a:off x="488497" y="1690688"/>
            <a:ext cx="4889046" cy="4347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6B896E07-AD4B-CBE1-8046-71E7DB31E740}"/>
              </a:ext>
            </a:extLst>
          </p:cNvPr>
          <p:cNvSpPr txBox="1"/>
          <p:nvPr/>
        </p:nvSpPr>
        <p:spPr>
          <a:xfrm>
            <a:off x="718459" y="6259286"/>
            <a:ext cx="4571998" cy="369332"/>
          </a:xfrm>
          <a:prstGeom prst="rect">
            <a:avLst/>
          </a:prstGeom>
          <a:noFill/>
        </p:spPr>
        <p:txBody>
          <a:bodyPr wrap="square">
            <a:spAutoFit/>
          </a:bodyPr>
          <a:lstStyle/>
          <a:p>
            <a:r>
              <a:rPr lang="el-GR" dirty="0">
                <a:solidFill>
                  <a:schemeClr val="bg2"/>
                </a:solidFill>
              </a:rPr>
              <a:t>https://share.google/nAItOQ9Y4f6OVEn2b</a:t>
            </a:r>
          </a:p>
        </p:txBody>
      </p:sp>
      <p:pic>
        <p:nvPicPr>
          <p:cNvPr id="7" name="Εικόνα 6">
            <a:extLst>
              <a:ext uri="{FF2B5EF4-FFF2-40B4-BE49-F238E27FC236}">
                <a16:creationId xmlns:a16="http://schemas.microsoft.com/office/drawing/2014/main" id="{32DA074D-E1DA-2FD8-D30C-E2FA1394A6C2}"/>
              </a:ext>
            </a:extLst>
          </p:cNvPr>
          <p:cNvPicPr>
            <a:picLocks noChangeAspect="1"/>
          </p:cNvPicPr>
          <p:nvPr/>
        </p:nvPicPr>
        <p:blipFill>
          <a:blip r:embed="rId3"/>
          <a:stretch>
            <a:fillRect/>
          </a:stretch>
        </p:blipFill>
        <p:spPr>
          <a:xfrm rot="10800000" flipV="1">
            <a:off x="5601363" y="1690688"/>
            <a:ext cx="6007055" cy="4347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25F26EEC-7EA2-70F0-50A1-026134AEDD3C}"/>
              </a:ext>
            </a:extLst>
          </p:cNvPr>
          <p:cNvSpPr txBox="1"/>
          <p:nvPr/>
        </p:nvSpPr>
        <p:spPr>
          <a:xfrm>
            <a:off x="6596743" y="6259286"/>
            <a:ext cx="6096000" cy="369332"/>
          </a:xfrm>
          <a:prstGeom prst="rect">
            <a:avLst/>
          </a:prstGeom>
          <a:noFill/>
        </p:spPr>
        <p:txBody>
          <a:bodyPr wrap="square">
            <a:spAutoFit/>
          </a:bodyPr>
          <a:lstStyle/>
          <a:p>
            <a:r>
              <a:rPr lang="el-GR" dirty="0">
                <a:solidFill>
                  <a:schemeClr val="bg2"/>
                </a:solidFill>
              </a:rPr>
              <a:t>https://share.google/uBnv17pFIFS6ocuxZ</a:t>
            </a:r>
          </a:p>
        </p:txBody>
      </p:sp>
    </p:spTree>
    <p:extLst>
      <p:ext uri="{BB962C8B-B14F-4D97-AF65-F5344CB8AC3E}">
        <p14:creationId xmlns:p14="http://schemas.microsoft.com/office/powerpoint/2010/main" val="1319097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065A5F-279C-4CB0-9BD4-2283A2C531C0}"/>
              </a:ext>
            </a:extLst>
          </p:cNvPr>
          <p:cNvSpPr txBox="1"/>
          <p:nvPr/>
        </p:nvSpPr>
        <p:spPr>
          <a:xfrm>
            <a:off x="587829" y="5870784"/>
            <a:ext cx="10330542" cy="646331"/>
          </a:xfrm>
          <a:prstGeom prst="rect">
            <a:avLst/>
          </a:prstGeom>
          <a:noFill/>
        </p:spPr>
        <p:txBody>
          <a:bodyPr wrap="square">
            <a:spAutoFit/>
          </a:bodyPr>
          <a:lstStyle/>
          <a:p>
            <a:r>
              <a:rPr lang="el-GR" b="0" u="none" strike="noStrike" dirty="0" err="1">
                <a:solidFill>
                  <a:schemeClr val="bg2"/>
                </a:solidFill>
                <a:effectLst/>
                <a:latin typeface="Google Sans"/>
              </a:rPr>
              <a:t>Φανούλα</a:t>
            </a:r>
            <a:r>
              <a:rPr lang="el-GR" b="0" u="none" strike="noStrike" dirty="0">
                <a:solidFill>
                  <a:schemeClr val="bg2"/>
                </a:solidFill>
                <a:effectLst/>
                <a:latin typeface="Google Sans"/>
              </a:rPr>
              <a:t> Αργυρού, «Οι βιασμοί Ελληνίδων το 1974 από τους βάρβαρους», </a:t>
            </a:r>
            <a:r>
              <a:rPr lang="el-GR" b="0" u="none" strike="noStrike" dirty="0" err="1">
                <a:solidFill>
                  <a:schemeClr val="bg2"/>
                </a:solidFill>
                <a:effectLst/>
                <a:latin typeface="Google Sans"/>
              </a:rPr>
              <a:t>Ονήσιλος</a:t>
            </a:r>
            <a:r>
              <a:rPr lang="el-GR" b="0" u="none" strike="noStrike" dirty="0">
                <a:solidFill>
                  <a:schemeClr val="bg2"/>
                </a:solidFill>
                <a:effectLst/>
                <a:latin typeface="Google Sans"/>
              </a:rPr>
              <a:t>, 31 Ιουλίου 2022, https://www.onisilos.gr/?p=34786</a:t>
            </a:r>
            <a:r>
              <a:rPr lang="el-GR" dirty="0">
                <a:solidFill>
                  <a:schemeClr val="bg2"/>
                </a:solidFill>
              </a:rPr>
              <a:t>. </a:t>
            </a:r>
          </a:p>
        </p:txBody>
      </p:sp>
      <p:pic>
        <p:nvPicPr>
          <p:cNvPr id="5" name="Εικόνα 4">
            <a:extLst>
              <a:ext uri="{FF2B5EF4-FFF2-40B4-BE49-F238E27FC236}">
                <a16:creationId xmlns:a16="http://schemas.microsoft.com/office/drawing/2014/main" id="{0CF83E4A-D821-4554-155D-E98A7FDF9202}"/>
              </a:ext>
            </a:extLst>
          </p:cNvPr>
          <p:cNvPicPr>
            <a:picLocks noChangeAspect="1"/>
          </p:cNvPicPr>
          <p:nvPr/>
        </p:nvPicPr>
        <p:blipFill>
          <a:blip r:embed="rId2"/>
          <a:stretch>
            <a:fillRect/>
          </a:stretch>
        </p:blipFill>
        <p:spPr>
          <a:xfrm>
            <a:off x="587829" y="300068"/>
            <a:ext cx="6890657" cy="5004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Εικόνα 6">
            <a:extLst>
              <a:ext uri="{FF2B5EF4-FFF2-40B4-BE49-F238E27FC236}">
                <a16:creationId xmlns:a16="http://schemas.microsoft.com/office/drawing/2014/main" id="{D5F7C8BC-BA75-6B93-2327-BCABF3365A19}"/>
              </a:ext>
            </a:extLst>
          </p:cNvPr>
          <p:cNvPicPr>
            <a:picLocks noChangeAspect="1"/>
          </p:cNvPicPr>
          <p:nvPr/>
        </p:nvPicPr>
        <p:blipFill>
          <a:blip r:embed="rId3"/>
          <a:srcRect b="33644"/>
          <a:stretch>
            <a:fillRect/>
          </a:stretch>
        </p:blipFill>
        <p:spPr>
          <a:xfrm>
            <a:off x="7679094" y="43731"/>
            <a:ext cx="4225655" cy="1785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Εικόνα 8">
            <a:extLst>
              <a:ext uri="{FF2B5EF4-FFF2-40B4-BE49-F238E27FC236}">
                <a16:creationId xmlns:a16="http://schemas.microsoft.com/office/drawing/2014/main" id="{AEC6521F-8BAB-3A9C-1315-05E704F8F46F}"/>
              </a:ext>
            </a:extLst>
          </p:cNvPr>
          <p:cNvPicPr>
            <a:picLocks noChangeAspect="1"/>
          </p:cNvPicPr>
          <p:nvPr/>
        </p:nvPicPr>
        <p:blipFill>
          <a:blip r:embed="rId4"/>
          <a:stretch>
            <a:fillRect/>
          </a:stretch>
        </p:blipFill>
        <p:spPr>
          <a:xfrm>
            <a:off x="7722635" y="1967163"/>
            <a:ext cx="4225655" cy="2923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3C9134EF-E3FE-6026-1DB3-8CB654D11EFF}"/>
              </a:ext>
            </a:extLst>
          </p:cNvPr>
          <p:cNvSpPr txBox="1"/>
          <p:nvPr/>
        </p:nvSpPr>
        <p:spPr>
          <a:xfrm>
            <a:off x="7679092" y="5029201"/>
            <a:ext cx="4225656" cy="738664"/>
          </a:xfrm>
          <a:prstGeom prst="rect">
            <a:avLst/>
          </a:prstGeom>
          <a:noFill/>
        </p:spPr>
        <p:txBody>
          <a:bodyPr wrap="square">
            <a:spAutoFit/>
          </a:bodyPr>
          <a:lstStyle/>
          <a:p>
            <a:r>
              <a:rPr lang="el-GR" dirty="0"/>
              <a:t> </a:t>
            </a:r>
            <a:r>
              <a:rPr lang="el-GR" sz="1200" dirty="0"/>
              <a:t>Μία επιστολή από την αλληλογραφία για τις εκτρώσεις στις βρετανικές βάσεις.</a:t>
            </a:r>
            <a:br>
              <a:rPr lang="el-GR" sz="1200" dirty="0"/>
            </a:br>
            <a:endParaRPr lang="el-GR" sz="1200" dirty="0"/>
          </a:p>
        </p:txBody>
      </p:sp>
    </p:spTree>
    <p:extLst>
      <p:ext uri="{BB962C8B-B14F-4D97-AF65-F5344CB8AC3E}">
        <p14:creationId xmlns:p14="http://schemas.microsoft.com/office/powerpoint/2010/main" val="1184921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1FE514-79D0-6EAE-ED2B-BEB38AE675CA}"/>
              </a:ext>
            </a:extLst>
          </p:cNvPr>
          <p:cNvSpPr txBox="1"/>
          <p:nvPr/>
        </p:nvSpPr>
        <p:spPr>
          <a:xfrm>
            <a:off x="0" y="2497409"/>
            <a:ext cx="6096000" cy="1200329"/>
          </a:xfrm>
          <a:prstGeom prst="rect">
            <a:avLst/>
          </a:prstGeom>
          <a:noFill/>
          <a:ln w="38100">
            <a:solidFill>
              <a:schemeClr val="tx1"/>
            </a:solidFill>
          </a:ln>
        </p:spPr>
        <p:txBody>
          <a:bodyPr wrap="square">
            <a:spAutoFit/>
          </a:bodyPr>
          <a:lstStyle/>
          <a:p>
            <a:r>
              <a:rPr lang="el-GR" altLang="el-GR" b="1" dirty="0">
                <a:latin typeface="Google Sans"/>
              </a:rPr>
              <a:t>Πώς οι κοινωνικές αντιλήψεις και τα ταμπού της κυπριακής κοινωνίας του 1974 συνέβαλαν στο να παραμείνει το ζήτημα αυτό στο σκοτάδι;</a:t>
            </a:r>
          </a:p>
          <a:p>
            <a:endParaRPr lang="el-GR" b="1" dirty="0"/>
          </a:p>
        </p:txBody>
      </p:sp>
      <p:sp>
        <p:nvSpPr>
          <p:cNvPr id="2" name="Rectangle 1">
            <a:extLst>
              <a:ext uri="{FF2B5EF4-FFF2-40B4-BE49-F238E27FC236}">
                <a16:creationId xmlns:a16="http://schemas.microsoft.com/office/drawing/2014/main" id="{E36690E5-0517-F679-FCE9-2564C95938BD}"/>
              </a:ext>
            </a:extLst>
          </p:cNvPr>
          <p:cNvSpPr>
            <a:spLocks noChangeArrowheads="1"/>
          </p:cNvSpPr>
          <p:nvPr/>
        </p:nvSpPr>
        <p:spPr bwMode="auto">
          <a:xfrm>
            <a:off x="674915" y="960958"/>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7198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2BCD0-1B94-C8DC-F1A6-8B64CE55F6E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4C3B014C-8756-1E8C-FEA8-2CC0728C223E}"/>
              </a:ext>
            </a:extLst>
          </p:cNvPr>
          <p:cNvSpPr>
            <a:spLocks noGrp="1"/>
          </p:cNvSpPr>
          <p:nvPr>
            <p:ph type="title"/>
          </p:nvPr>
        </p:nvSpPr>
        <p:spPr/>
        <p:txBody>
          <a:bodyPr/>
          <a:lstStyle/>
          <a:p>
            <a:pPr algn="ctr"/>
            <a:r>
              <a:rPr lang="el-GR" baseline="30000" dirty="0"/>
              <a:t>4η</a:t>
            </a:r>
            <a:r>
              <a:rPr lang="el-GR" dirty="0"/>
              <a:t> δραστηριότητα</a:t>
            </a:r>
          </a:p>
        </p:txBody>
      </p:sp>
      <p:pic>
        <p:nvPicPr>
          <p:cNvPr id="4" name="Εικόνα 3">
            <a:extLst>
              <a:ext uri="{FF2B5EF4-FFF2-40B4-BE49-F238E27FC236}">
                <a16:creationId xmlns:a16="http://schemas.microsoft.com/office/drawing/2014/main" id="{55B8676C-40B5-2919-DC79-AC4035978008}"/>
              </a:ext>
            </a:extLst>
          </p:cNvPr>
          <p:cNvPicPr>
            <a:picLocks noChangeAspect="1"/>
          </p:cNvPicPr>
          <p:nvPr/>
        </p:nvPicPr>
        <p:blipFill>
          <a:blip r:embed="rId2"/>
          <a:srcRect t="12561"/>
          <a:stretch>
            <a:fillRect/>
          </a:stretch>
        </p:blipFill>
        <p:spPr>
          <a:xfrm>
            <a:off x="488497" y="1690688"/>
            <a:ext cx="4889046" cy="4347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ED7AB84D-C237-A731-DDB9-4BD2E5A92272}"/>
              </a:ext>
            </a:extLst>
          </p:cNvPr>
          <p:cNvSpPr txBox="1"/>
          <p:nvPr/>
        </p:nvSpPr>
        <p:spPr>
          <a:xfrm>
            <a:off x="718459" y="6259286"/>
            <a:ext cx="4571998" cy="369332"/>
          </a:xfrm>
          <a:prstGeom prst="rect">
            <a:avLst/>
          </a:prstGeom>
          <a:noFill/>
        </p:spPr>
        <p:txBody>
          <a:bodyPr wrap="square">
            <a:spAutoFit/>
          </a:bodyPr>
          <a:lstStyle/>
          <a:p>
            <a:r>
              <a:rPr lang="el-GR" dirty="0">
                <a:solidFill>
                  <a:schemeClr val="bg2"/>
                </a:solidFill>
              </a:rPr>
              <a:t>https://share.google/nAItOQ9Y4f6OVEn2b</a:t>
            </a:r>
          </a:p>
        </p:txBody>
      </p:sp>
      <p:pic>
        <p:nvPicPr>
          <p:cNvPr id="7" name="Εικόνα 6">
            <a:extLst>
              <a:ext uri="{FF2B5EF4-FFF2-40B4-BE49-F238E27FC236}">
                <a16:creationId xmlns:a16="http://schemas.microsoft.com/office/drawing/2014/main" id="{42DE9C5F-C863-6381-B779-3E10CF4A90E1}"/>
              </a:ext>
            </a:extLst>
          </p:cNvPr>
          <p:cNvPicPr>
            <a:picLocks noChangeAspect="1"/>
          </p:cNvPicPr>
          <p:nvPr/>
        </p:nvPicPr>
        <p:blipFill>
          <a:blip r:embed="rId3"/>
          <a:stretch>
            <a:fillRect/>
          </a:stretch>
        </p:blipFill>
        <p:spPr>
          <a:xfrm rot="10800000" flipV="1">
            <a:off x="5601363" y="1690688"/>
            <a:ext cx="6007055" cy="4347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D470483C-AD76-5260-CD94-F172CADA04EA}"/>
              </a:ext>
            </a:extLst>
          </p:cNvPr>
          <p:cNvSpPr txBox="1"/>
          <p:nvPr/>
        </p:nvSpPr>
        <p:spPr>
          <a:xfrm>
            <a:off x="6596743" y="6259286"/>
            <a:ext cx="6096000" cy="369332"/>
          </a:xfrm>
          <a:prstGeom prst="rect">
            <a:avLst/>
          </a:prstGeom>
          <a:noFill/>
        </p:spPr>
        <p:txBody>
          <a:bodyPr wrap="square">
            <a:spAutoFit/>
          </a:bodyPr>
          <a:lstStyle/>
          <a:p>
            <a:r>
              <a:rPr lang="el-GR" dirty="0">
                <a:solidFill>
                  <a:schemeClr val="bg2"/>
                </a:solidFill>
              </a:rPr>
              <a:t>https://share.google/uBnv17pFIFS6ocuxZ</a:t>
            </a:r>
          </a:p>
        </p:txBody>
      </p:sp>
    </p:spTree>
    <p:extLst>
      <p:ext uri="{BB962C8B-B14F-4D97-AF65-F5344CB8AC3E}">
        <p14:creationId xmlns:p14="http://schemas.microsoft.com/office/powerpoint/2010/main" val="4040584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BC60746A-5A32-55C1-351C-834839C71B7E}"/>
              </a:ext>
            </a:extLst>
          </p:cNvPr>
          <p:cNvPicPr>
            <a:picLocks noChangeAspect="1"/>
          </p:cNvPicPr>
          <p:nvPr/>
        </p:nvPicPr>
        <p:blipFill>
          <a:blip r:embed="rId2"/>
          <a:stretch>
            <a:fillRect/>
          </a:stretch>
        </p:blipFill>
        <p:spPr>
          <a:xfrm>
            <a:off x="821750" y="276922"/>
            <a:ext cx="10548499" cy="2074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Εικόνα 9">
            <a:extLst>
              <a:ext uri="{FF2B5EF4-FFF2-40B4-BE49-F238E27FC236}">
                <a16:creationId xmlns:a16="http://schemas.microsoft.com/office/drawing/2014/main" id="{46FAC9D8-D5F2-538D-47D5-151179F932F3}"/>
              </a:ext>
            </a:extLst>
          </p:cNvPr>
          <p:cNvPicPr>
            <a:picLocks noChangeAspect="1"/>
          </p:cNvPicPr>
          <p:nvPr/>
        </p:nvPicPr>
        <p:blipFill>
          <a:blip r:embed="rId3"/>
          <a:srcRect r="3379"/>
          <a:stretch>
            <a:fillRect/>
          </a:stretch>
        </p:blipFill>
        <p:spPr>
          <a:xfrm>
            <a:off x="337456" y="2814288"/>
            <a:ext cx="11517086" cy="2862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84968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331F4-CB71-4B73-1B8F-8D0D2076EA96}"/>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99442411-1448-544E-A72C-12ACD7828783}"/>
              </a:ext>
            </a:extLst>
          </p:cNvPr>
          <p:cNvPicPr>
            <a:picLocks noChangeAspect="1"/>
          </p:cNvPicPr>
          <p:nvPr/>
        </p:nvPicPr>
        <p:blipFill>
          <a:blip r:embed="rId2"/>
          <a:srcRect b="81939"/>
          <a:stretch>
            <a:fillRect/>
          </a:stretch>
        </p:blipFill>
        <p:spPr>
          <a:xfrm>
            <a:off x="130629" y="187178"/>
            <a:ext cx="9699171" cy="1151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Εικόνα 1">
            <a:extLst>
              <a:ext uri="{FF2B5EF4-FFF2-40B4-BE49-F238E27FC236}">
                <a16:creationId xmlns:a16="http://schemas.microsoft.com/office/drawing/2014/main" id="{22E441DC-31F3-C289-A9A3-C44C5F855E32}"/>
              </a:ext>
            </a:extLst>
          </p:cNvPr>
          <p:cNvPicPr>
            <a:picLocks noChangeAspect="1"/>
          </p:cNvPicPr>
          <p:nvPr/>
        </p:nvPicPr>
        <p:blipFill>
          <a:blip r:embed="rId3"/>
          <a:stretch>
            <a:fillRect/>
          </a:stretch>
        </p:blipFill>
        <p:spPr>
          <a:xfrm>
            <a:off x="5088391" y="1835604"/>
            <a:ext cx="1819275" cy="4514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Εικόνα 3">
            <a:extLst>
              <a:ext uri="{FF2B5EF4-FFF2-40B4-BE49-F238E27FC236}">
                <a16:creationId xmlns:a16="http://schemas.microsoft.com/office/drawing/2014/main" id="{F1C11EDB-40CB-D238-10AE-301D74C85DC2}"/>
              </a:ext>
            </a:extLst>
          </p:cNvPr>
          <p:cNvPicPr>
            <a:picLocks noChangeAspect="1"/>
          </p:cNvPicPr>
          <p:nvPr/>
        </p:nvPicPr>
        <p:blipFill>
          <a:blip r:embed="rId2"/>
          <a:srcRect t="15501" r="55556" b="66405"/>
          <a:stretch>
            <a:fillRect/>
          </a:stretch>
        </p:blipFill>
        <p:spPr>
          <a:xfrm>
            <a:off x="130629" y="1447799"/>
            <a:ext cx="4310742" cy="1153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Εικόνα 4">
            <a:extLst>
              <a:ext uri="{FF2B5EF4-FFF2-40B4-BE49-F238E27FC236}">
                <a16:creationId xmlns:a16="http://schemas.microsoft.com/office/drawing/2014/main" id="{9E151B0A-C20B-1B07-75DA-FECC473DE879}"/>
              </a:ext>
            </a:extLst>
          </p:cNvPr>
          <p:cNvPicPr>
            <a:picLocks noChangeAspect="1"/>
          </p:cNvPicPr>
          <p:nvPr/>
        </p:nvPicPr>
        <p:blipFill>
          <a:blip r:embed="rId2"/>
          <a:srcRect t="30011" r="54545" b="33458"/>
          <a:stretch>
            <a:fillRect/>
          </a:stretch>
        </p:blipFill>
        <p:spPr>
          <a:xfrm>
            <a:off x="130629" y="2819400"/>
            <a:ext cx="4408714" cy="2329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Εικόνα 5">
            <a:extLst>
              <a:ext uri="{FF2B5EF4-FFF2-40B4-BE49-F238E27FC236}">
                <a16:creationId xmlns:a16="http://schemas.microsoft.com/office/drawing/2014/main" id="{2FA999B4-3218-97B1-000C-764E5573BE51}"/>
              </a:ext>
            </a:extLst>
          </p:cNvPr>
          <p:cNvPicPr>
            <a:picLocks noChangeAspect="1"/>
          </p:cNvPicPr>
          <p:nvPr/>
        </p:nvPicPr>
        <p:blipFill>
          <a:blip r:embed="rId4"/>
          <a:srcRect t="16842"/>
          <a:stretch>
            <a:fillRect/>
          </a:stretch>
        </p:blipFill>
        <p:spPr>
          <a:xfrm>
            <a:off x="7334250" y="1835604"/>
            <a:ext cx="2495550" cy="4514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2092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C2B8CA-A746-6FCB-5825-ED840B3976CC}"/>
              </a:ext>
            </a:extLst>
          </p:cNvPr>
          <p:cNvSpPr txBox="1"/>
          <p:nvPr/>
        </p:nvSpPr>
        <p:spPr>
          <a:xfrm>
            <a:off x="-1" y="2368621"/>
            <a:ext cx="6901543" cy="1200329"/>
          </a:xfrm>
          <a:prstGeom prst="rect">
            <a:avLst/>
          </a:prstGeom>
          <a:noFill/>
          <a:ln w="57150">
            <a:solidFill>
              <a:schemeClr val="tx1"/>
            </a:solidFill>
          </a:ln>
        </p:spPr>
        <p:txBody>
          <a:bodyPr wrap="square">
            <a:spAutoFit/>
          </a:bodyPr>
          <a:lstStyle/>
          <a:p>
            <a:r>
              <a:rPr lang="el-GR" b="1" dirty="0"/>
              <a:t>Μεταφερόμαστε στο καλοκαίρι του 1986. Στις Βρετανικές Βάσεις Ακρωτηρίου πέφτουν όλμοι και ρουκέτες. Οι δράστες αφήνουν μια προκήρυξη. Εσείς είστε μια ομάδα διεθνών ανταποκριτών</a:t>
            </a:r>
            <a:r>
              <a:rPr lang="en-US" b="1" dirty="0"/>
              <a:t>.</a:t>
            </a:r>
            <a:r>
              <a:rPr lang="el-GR" b="1" dirty="0"/>
              <a:t> Γιατί έγινε αυτή η επίθεση στην Κύπρο;</a:t>
            </a:r>
          </a:p>
        </p:txBody>
      </p:sp>
    </p:spTree>
    <p:extLst>
      <p:ext uri="{BB962C8B-B14F-4D97-AF65-F5344CB8AC3E}">
        <p14:creationId xmlns:p14="http://schemas.microsoft.com/office/powerpoint/2010/main" val="3490606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311B0-4D20-33BF-80E9-BCE230B1197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04089E21-FF74-DA67-B1ED-E6E4FBE61C2E}"/>
              </a:ext>
            </a:extLst>
          </p:cNvPr>
          <p:cNvSpPr>
            <a:spLocks noGrp="1"/>
          </p:cNvSpPr>
          <p:nvPr>
            <p:ph type="title"/>
          </p:nvPr>
        </p:nvSpPr>
        <p:spPr/>
        <p:txBody>
          <a:bodyPr/>
          <a:lstStyle/>
          <a:p>
            <a:pPr algn="ctr"/>
            <a:r>
              <a:rPr lang="el-GR" baseline="30000" dirty="0"/>
              <a:t>5η</a:t>
            </a:r>
            <a:r>
              <a:rPr lang="el-GR" dirty="0"/>
              <a:t> δραστηριότητα</a:t>
            </a:r>
          </a:p>
        </p:txBody>
      </p:sp>
      <p:pic>
        <p:nvPicPr>
          <p:cNvPr id="4" name="Εικόνα 3">
            <a:extLst>
              <a:ext uri="{FF2B5EF4-FFF2-40B4-BE49-F238E27FC236}">
                <a16:creationId xmlns:a16="http://schemas.microsoft.com/office/drawing/2014/main" id="{6FC4D4E2-115E-F7BD-2205-DF24EFCC1618}"/>
              </a:ext>
            </a:extLst>
          </p:cNvPr>
          <p:cNvPicPr>
            <a:picLocks noChangeAspect="1"/>
          </p:cNvPicPr>
          <p:nvPr/>
        </p:nvPicPr>
        <p:blipFill>
          <a:blip r:embed="rId2"/>
          <a:srcRect t="12561"/>
          <a:stretch>
            <a:fillRect/>
          </a:stretch>
        </p:blipFill>
        <p:spPr>
          <a:xfrm>
            <a:off x="488497" y="1690688"/>
            <a:ext cx="4889046" cy="4347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0B23D1D6-930E-B69C-5154-40163924EE67}"/>
              </a:ext>
            </a:extLst>
          </p:cNvPr>
          <p:cNvSpPr txBox="1"/>
          <p:nvPr/>
        </p:nvSpPr>
        <p:spPr>
          <a:xfrm>
            <a:off x="718459" y="6259286"/>
            <a:ext cx="4571998" cy="369332"/>
          </a:xfrm>
          <a:prstGeom prst="rect">
            <a:avLst/>
          </a:prstGeom>
          <a:noFill/>
        </p:spPr>
        <p:txBody>
          <a:bodyPr wrap="square">
            <a:spAutoFit/>
          </a:bodyPr>
          <a:lstStyle/>
          <a:p>
            <a:r>
              <a:rPr lang="el-GR" dirty="0">
                <a:solidFill>
                  <a:schemeClr val="bg2"/>
                </a:solidFill>
              </a:rPr>
              <a:t>https://share.google/nAItOQ9Y4f6OVEn2b</a:t>
            </a:r>
          </a:p>
        </p:txBody>
      </p:sp>
      <p:pic>
        <p:nvPicPr>
          <p:cNvPr id="7" name="Εικόνα 6">
            <a:extLst>
              <a:ext uri="{FF2B5EF4-FFF2-40B4-BE49-F238E27FC236}">
                <a16:creationId xmlns:a16="http://schemas.microsoft.com/office/drawing/2014/main" id="{8887C373-583A-043F-B59A-95C26B3DC257}"/>
              </a:ext>
            </a:extLst>
          </p:cNvPr>
          <p:cNvPicPr>
            <a:picLocks noChangeAspect="1"/>
          </p:cNvPicPr>
          <p:nvPr/>
        </p:nvPicPr>
        <p:blipFill>
          <a:blip r:embed="rId3"/>
          <a:stretch>
            <a:fillRect/>
          </a:stretch>
        </p:blipFill>
        <p:spPr>
          <a:xfrm rot="10800000" flipV="1">
            <a:off x="5601363" y="1690688"/>
            <a:ext cx="6007055" cy="4347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E0BC72EB-61EC-58D7-AD48-73CEFD6D0CC2}"/>
              </a:ext>
            </a:extLst>
          </p:cNvPr>
          <p:cNvSpPr txBox="1"/>
          <p:nvPr/>
        </p:nvSpPr>
        <p:spPr>
          <a:xfrm>
            <a:off x="6596743" y="6259286"/>
            <a:ext cx="6096000" cy="369332"/>
          </a:xfrm>
          <a:prstGeom prst="rect">
            <a:avLst/>
          </a:prstGeom>
          <a:noFill/>
        </p:spPr>
        <p:txBody>
          <a:bodyPr wrap="square">
            <a:spAutoFit/>
          </a:bodyPr>
          <a:lstStyle/>
          <a:p>
            <a:r>
              <a:rPr lang="el-GR" dirty="0">
                <a:solidFill>
                  <a:schemeClr val="bg2"/>
                </a:solidFill>
              </a:rPr>
              <a:t>https://share.google/uBnv17pFIFS6ocuxZ</a:t>
            </a:r>
          </a:p>
        </p:txBody>
      </p:sp>
    </p:spTree>
    <p:extLst>
      <p:ext uri="{BB962C8B-B14F-4D97-AF65-F5344CB8AC3E}">
        <p14:creationId xmlns:p14="http://schemas.microsoft.com/office/powerpoint/2010/main" val="581508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28B56A4-6AF5-A5B1-8377-BFC923551A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30" t="63482" r="52884" b="13228"/>
          <a:stretch>
            <a:fillRect/>
          </a:stretch>
        </p:blipFill>
        <p:spPr bwMode="auto">
          <a:xfrm>
            <a:off x="292587" y="194350"/>
            <a:ext cx="6558288" cy="6407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9E9E383A-06D8-4B6D-8976-75F7732026ED}"/>
              </a:ext>
            </a:extLst>
          </p:cNvPr>
          <p:cNvSpPr/>
          <p:nvPr/>
        </p:nvSpPr>
        <p:spPr>
          <a:xfrm>
            <a:off x="7237141" y="4103649"/>
            <a:ext cx="4348976" cy="11708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dirty="0"/>
              <a:t>Εφημερίδα, </a:t>
            </a:r>
            <a:r>
              <a:rPr lang="el-GR" i="1" dirty="0"/>
              <a:t>Η Σημερινή</a:t>
            </a:r>
            <a:r>
              <a:rPr lang="el-GR" dirty="0"/>
              <a:t>, 23 Ιανουαρίου 1991.  </a:t>
            </a:r>
          </a:p>
        </p:txBody>
      </p:sp>
    </p:spTree>
    <p:extLst>
      <p:ext uri="{BB962C8B-B14F-4D97-AF65-F5344CB8AC3E}">
        <p14:creationId xmlns:p14="http://schemas.microsoft.com/office/powerpoint/2010/main" val="3363373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9BD79B-444E-1FCB-6580-AEAC6570EC2B}"/>
              </a:ext>
            </a:extLst>
          </p:cNvPr>
          <p:cNvSpPr txBox="1"/>
          <p:nvPr/>
        </p:nvSpPr>
        <p:spPr>
          <a:xfrm>
            <a:off x="0" y="2274838"/>
            <a:ext cx="6096000" cy="2308324"/>
          </a:xfrm>
          <a:prstGeom prst="rect">
            <a:avLst/>
          </a:prstGeom>
          <a:noFill/>
          <a:ln w="57150">
            <a:solidFill>
              <a:schemeClr val="tx1"/>
            </a:solidFill>
          </a:ln>
        </p:spPr>
        <p:txBody>
          <a:bodyPr wrap="square">
            <a:spAutoFit/>
          </a:bodyPr>
          <a:lstStyle/>
          <a:p>
            <a:pPr>
              <a:spcBef>
                <a:spcPts val="300"/>
              </a:spcBef>
              <a:buNone/>
            </a:pPr>
            <a:r>
              <a:rPr lang="el-GR" b="1" u="none" strike="noStrike" dirty="0">
                <a:effectLst/>
                <a:latin typeface="Google Sans"/>
              </a:rPr>
              <a:t>Παρατηρώντας τον χάρτη της Κύπρου, γιατί η Μεγάλη Βρετανία επέλεξε το 1960 να κρατήσει υπό την κυριαρχία της δύο συγκεκριμένες περιοχές (το Ακρωτήρι στα δυτικά και τη Δεκέλεια στα ανατολικά) και όχι ένα ενιαίο κομμάτι γης; Πώς η γεωγραφική θέση καθεμιάς από τις δύο αυτές βάσεις εξυπηρέτησε διαφορετικούς στρατιωτικούς και κατασκοπευτικούς στόχους κατά τις κρίσεις στη Μέση Ανατολή;</a:t>
            </a:r>
            <a:endParaRPr lang="el-GR" b="0" u="none" strike="noStrike" dirty="0">
              <a:effectLst/>
              <a:latin typeface="Google Sans"/>
            </a:endParaRPr>
          </a:p>
        </p:txBody>
      </p:sp>
    </p:spTree>
    <p:extLst>
      <p:ext uri="{BB962C8B-B14F-4D97-AF65-F5344CB8AC3E}">
        <p14:creationId xmlns:p14="http://schemas.microsoft.com/office/powerpoint/2010/main" val="1727314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ECB2A34-2200-63B4-7CC3-9E7EAE310196}"/>
              </a:ext>
            </a:extLst>
          </p:cNvPr>
          <p:cNvPicPr>
            <a:picLocks noChangeAspect="1"/>
          </p:cNvPicPr>
          <p:nvPr/>
        </p:nvPicPr>
        <p:blipFill>
          <a:blip r:embed="rId2"/>
          <a:stretch>
            <a:fillRect/>
          </a:stretch>
        </p:blipFill>
        <p:spPr>
          <a:xfrm>
            <a:off x="210910" y="100011"/>
            <a:ext cx="4773685" cy="1171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E14988B5-8AA0-8F3C-400D-D546EDAAFF4C}"/>
              </a:ext>
            </a:extLst>
          </p:cNvPr>
          <p:cNvSpPr txBox="1"/>
          <p:nvPr/>
        </p:nvSpPr>
        <p:spPr>
          <a:xfrm>
            <a:off x="210910" y="1817996"/>
            <a:ext cx="4539510" cy="646331"/>
          </a:xfrm>
          <a:prstGeom prst="rect">
            <a:avLst/>
          </a:prstGeom>
          <a:noFill/>
        </p:spPr>
        <p:txBody>
          <a:bodyPr wrap="square">
            <a:spAutoFit/>
          </a:bodyPr>
          <a:lstStyle/>
          <a:p>
            <a:r>
              <a:rPr lang="el-GR" dirty="0"/>
              <a:t>Να κατανοούν τις πρόνοιες του Κυπριακού Συντάγματος του 1960.(ΣT) </a:t>
            </a:r>
          </a:p>
        </p:txBody>
      </p:sp>
      <p:pic>
        <p:nvPicPr>
          <p:cNvPr id="8" name="Εικόνα 7">
            <a:extLst>
              <a:ext uri="{FF2B5EF4-FFF2-40B4-BE49-F238E27FC236}">
                <a16:creationId xmlns:a16="http://schemas.microsoft.com/office/drawing/2014/main" id="{CB95C1A6-CC27-A0C3-61CE-70683E3F794D}"/>
              </a:ext>
            </a:extLst>
          </p:cNvPr>
          <p:cNvPicPr>
            <a:picLocks noChangeAspect="1"/>
          </p:cNvPicPr>
          <p:nvPr/>
        </p:nvPicPr>
        <p:blipFill>
          <a:blip r:embed="rId3"/>
          <a:stretch>
            <a:fillRect/>
          </a:stretch>
        </p:blipFill>
        <p:spPr>
          <a:xfrm>
            <a:off x="5648624" y="100011"/>
            <a:ext cx="5116667" cy="1209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Εικόνα 8">
            <a:extLst>
              <a:ext uri="{FF2B5EF4-FFF2-40B4-BE49-F238E27FC236}">
                <a16:creationId xmlns:a16="http://schemas.microsoft.com/office/drawing/2014/main" id="{DF769038-A296-4584-8B88-8DF68337A50C}"/>
              </a:ext>
            </a:extLst>
          </p:cNvPr>
          <p:cNvPicPr>
            <a:picLocks noChangeAspect="1"/>
          </p:cNvPicPr>
          <p:nvPr/>
        </p:nvPicPr>
        <p:blipFill>
          <a:blip r:embed="rId4"/>
          <a:srcRect t="6411" r="2980" b="40110"/>
          <a:stretch>
            <a:fillRect/>
          </a:stretch>
        </p:blipFill>
        <p:spPr>
          <a:xfrm>
            <a:off x="1915887" y="2521331"/>
            <a:ext cx="10276113" cy="1872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Εικόνα 9">
            <a:extLst>
              <a:ext uri="{FF2B5EF4-FFF2-40B4-BE49-F238E27FC236}">
                <a16:creationId xmlns:a16="http://schemas.microsoft.com/office/drawing/2014/main" id="{68136A88-6BC0-029B-F632-8EE10F6C4786}"/>
              </a:ext>
            </a:extLst>
          </p:cNvPr>
          <p:cNvPicPr>
            <a:picLocks noChangeAspect="1"/>
          </p:cNvPicPr>
          <p:nvPr/>
        </p:nvPicPr>
        <p:blipFill>
          <a:blip r:embed="rId5"/>
          <a:srcRect l="6651" t="10697" r="3584"/>
          <a:stretch>
            <a:fillRect/>
          </a:stretch>
        </p:blipFill>
        <p:spPr>
          <a:xfrm>
            <a:off x="6836229" y="4450678"/>
            <a:ext cx="4615544" cy="2122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 name="Ευθεία γραμμή σύνδεσης 11">
            <a:extLst>
              <a:ext uri="{FF2B5EF4-FFF2-40B4-BE49-F238E27FC236}">
                <a16:creationId xmlns:a16="http://schemas.microsoft.com/office/drawing/2014/main" id="{75D574D2-5BD4-773A-A2F4-D10DFCF9CAD7}"/>
              </a:ext>
            </a:extLst>
          </p:cNvPr>
          <p:cNvCxnSpPr/>
          <p:nvPr/>
        </p:nvCxnSpPr>
        <p:spPr>
          <a:xfrm>
            <a:off x="8206957" y="5421086"/>
            <a:ext cx="2929129"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68C1FD7-C961-A580-0250-0CAD36CC09E9}"/>
              </a:ext>
            </a:extLst>
          </p:cNvPr>
          <p:cNvSpPr txBox="1"/>
          <p:nvPr/>
        </p:nvSpPr>
        <p:spPr>
          <a:xfrm>
            <a:off x="369051" y="6204061"/>
            <a:ext cx="3920516" cy="369332"/>
          </a:xfrm>
          <a:prstGeom prst="rect">
            <a:avLst/>
          </a:prstGeom>
          <a:noFill/>
        </p:spPr>
        <p:txBody>
          <a:bodyPr wrap="square">
            <a:spAutoFit/>
          </a:bodyPr>
          <a:lstStyle/>
          <a:p>
            <a:r>
              <a:rPr lang="el-GR" dirty="0">
                <a:hlinkClick r:id="rId6"/>
              </a:rPr>
              <a:t>Αναλυτικό Πρόγραμμα</a:t>
            </a:r>
            <a:endParaRPr lang="el-GR" dirty="0"/>
          </a:p>
        </p:txBody>
      </p:sp>
    </p:spTree>
    <p:extLst>
      <p:ext uri="{BB962C8B-B14F-4D97-AF65-F5344CB8AC3E}">
        <p14:creationId xmlns:p14="http://schemas.microsoft.com/office/powerpoint/2010/main" val="17240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664BA-E795-CC73-70DF-9DA285AFF82E}"/>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797224D5-230B-6FBB-0D2B-E19261E1A80F}"/>
              </a:ext>
            </a:extLst>
          </p:cNvPr>
          <p:cNvSpPr>
            <a:spLocks noGrp="1"/>
          </p:cNvSpPr>
          <p:nvPr>
            <p:ph type="title"/>
          </p:nvPr>
        </p:nvSpPr>
        <p:spPr/>
        <p:txBody>
          <a:bodyPr/>
          <a:lstStyle/>
          <a:p>
            <a:pPr algn="ctr"/>
            <a:r>
              <a:rPr lang="el-GR" baseline="30000" dirty="0"/>
              <a:t>6η</a:t>
            </a:r>
            <a:r>
              <a:rPr lang="el-GR" dirty="0"/>
              <a:t> δραστηριότητα</a:t>
            </a:r>
          </a:p>
        </p:txBody>
      </p:sp>
      <p:pic>
        <p:nvPicPr>
          <p:cNvPr id="4" name="Εικόνα 3">
            <a:extLst>
              <a:ext uri="{FF2B5EF4-FFF2-40B4-BE49-F238E27FC236}">
                <a16:creationId xmlns:a16="http://schemas.microsoft.com/office/drawing/2014/main" id="{0A5B559D-FE49-AEF3-7940-F21E4457ACC2}"/>
              </a:ext>
            </a:extLst>
          </p:cNvPr>
          <p:cNvPicPr>
            <a:picLocks noChangeAspect="1"/>
          </p:cNvPicPr>
          <p:nvPr/>
        </p:nvPicPr>
        <p:blipFill>
          <a:blip r:embed="rId2"/>
          <a:srcRect t="12561"/>
          <a:stretch>
            <a:fillRect/>
          </a:stretch>
        </p:blipFill>
        <p:spPr>
          <a:xfrm>
            <a:off x="488497" y="1690688"/>
            <a:ext cx="4889046" cy="4347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65A6065F-2930-433F-955E-5E84339B0955}"/>
              </a:ext>
            </a:extLst>
          </p:cNvPr>
          <p:cNvSpPr txBox="1"/>
          <p:nvPr/>
        </p:nvSpPr>
        <p:spPr>
          <a:xfrm>
            <a:off x="718459" y="6259286"/>
            <a:ext cx="4571998" cy="369332"/>
          </a:xfrm>
          <a:prstGeom prst="rect">
            <a:avLst/>
          </a:prstGeom>
          <a:noFill/>
        </p:spPr>
        <p:txBody>
          <a:bodyPr wrap="square">
            <a:spAutoFit/>
          </a:bodyPr>
          <a:lstStyle/>
          <a:p>
            <a:r>
              <a:rPr lang="el-GR" dirty="0">
                <a:solidFill>
                  <a:schemeClr val="bg2"/>
                </a:solidFill>
              </a:rPr>
              <a:t>https://share.google/nAItOQ9Y4f6OVEn2b</a:t>
            </a:r>
          </a:p>
        </p:txBody>
      </p:sp>
      <p:pic>
        <p:nvPicPr>
          <p:cNvPr id="7" name="Εικόνα 6">
            <a:extLst>
              <a:ext uri="{FF2B5EF4-FFF2-40B4-BE49-F238E27FC236}">
                <a16:creationId xmlns:a16="http://schemas.microsoft.com/office/drawing/2014/main" id="{54B8AEA5-14D1-F1F9-9C50-7D058DEA8DE7}"/>
              </a:ext>
            </a:extLst>
          </p:cNvPr>
          <p:cNvPicPr>
            <a:picLocks noChangeAspect="1"/>
          </p:cNvPicPr>
          <p:nvPr/>
        </p:nvPicPr>
        <p:blipFill>
          <a:blip r:embed="rId3"/>
          <a:stretch>
            <a:fillRect/>
          </a:stretch>
        </p:blipFill>
        <p:spPr>
          <a:xfrm rot="10800000" flipV="1">
            <a:off x="5601363" y="1690688"/>
            <a:ext cx="6007055" cy="4347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B5A150E-09D9-F804-3B12-6B2CA7E3ACC5}"/>
              </a:ext>
            </a:extLst>
          </p:cNvPr>
          <p:cNvSpPr txBox="1"/>
          <p:nvPr/>
        </p:nvSpPr>
        <p:spPr>
          <a:xfrm>
            <a:off x="6596743" y="6259286"/>
            <a:ext cx="6096000" cy="369332"/>
          </a:xfrm>
          <a:prstGeom prst="rect">
            <a:avLst/>
          </a:prstGeom>
          <a:noFill/>
        </p:spPr>
        <p:txBody>
          <a:bodyPr wrap="square">
            <a:spAutoFit/>
          </a:bodyPr>
          <a:lstStyle/>
          <a:p>
            <a:r>
              <a:rPr lang="el-GR" dirty="0">
                <a:solidFill>
                  <a:schemeClr val="bg2"/>
                </a:solidFill>
              </a:rPr>
              <a:t>https://share.google/uBnv17pFIFS6ocuxZ</a:t>
            </a:r>
          </a:p>
        </p:txBody>
      </p:sp>
    </p:spTree>
    <p:extLst>
      <p:ext uri="{BB962C8B-B14F-4D97-AF65-F5344CB8AC3E}">
        <p14:creationId xmlns:p14="http://schemas.microsoft.com/office/powerpoint/2010/main" val="4122229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E535751-1929-2C65-3E6E-3683AD8605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159" t="46623" r="3862" b="25205"/>
          <a:stretch>
            <a:fillRect/>
          </a:stretch>
        </p:blipFill>
        <p:spPr bwMode="auto">
          <a:xfrm>
            <a:off x="576942" y="239486"/>
            <a:ext cx="4604657" cy="6151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A19AEF3F-2BA7-25F0-750E-0A41D9784B13}"/>
              </a:ext>
            </a:extLst>
          </p:cNvPr>
          <p:cNvSpPr/>
          <p:nvPr/>
        </p:nvSpPr>
        <p:spPr>
          <a:xfrm>
            <a:off x="7237141" y="4103649"/>
            <a:ext cx="4348976" cy="11708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dirty="0"/>
              <a:t>Εφημερίδα, </a:t>
            </a:r>
            <a:r>
              <a:rPr lang="el-GR" i="1" dirty="0"/>
              <a:t>Ο φιλελεύθερος</a:t>
            </a:r>
            <a:r>
              <a:rPr lang="el-GR" dirty="0"/>
              <a:t>, 29 Μαρτίου 2003. </a:t>
            </a:r>
          </a:p>
        </p:txBody>
      </p:sp>
    </p:spTree>
    <p:extLst>
      <p:ext uri="{BB962C8B-B14F-4D97-AF65-F5344CB8AC3E}">
        <p14:creationId xmlns:p14="http://schemas.microsoft.com/office/powerpoint/2010/main" val="3533493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1D08B8-9C3D-33B8-B982-BD49C1D86C84}"/>
              </a:ext>
            </a:extLst>
          </p:cNvPr>
          <p:cNvSpPr txBox="1"/>
          <p:nvPr/>
        </p:nvSpPr>
        <p:spPr>
          <a:xfrm>
            <a:off x="0" y="2828835"/>
            <a:ext cx="6096000" cy="1200329"/>
          </a:xfrm>
          <a:prstGeom prst="rect">
            <a:avLst/>
          </a:prstGeom>
          <a:noFill/>
          <a:ln w="57150">
            <a:solidFill>
              <a:schemeClr val="tx1"/>
            </a:solidFill>
          </a:ln>
        </p:spPr>
        <p:txBody>
          <a:bodyPr wrap="square">
            <a:spAutoFit/>
          </a:bodyPr>
          <a:lstStyle/>
          <a:p>
            <a:pPr>
              <a:spcBef>
                <a:spcPts val="900"/>
              </a:spcBef>
              <a:spcAft>
                <a:spcPts val="1200"/>
              </a:spcAft>
              <a:buNone/>
            </a:pPr>
            <a:r>
              <a:rPr lang="el-GR" b="1" dirty="0"/>
              <a:t>Πώς εξελίχθηκε η ταυτότητα των κινητοποιήσεων στην Κύπρο μέσα σε 40 χρόνια; Συγκρίνετε τα κυρίαρχα συνθήματα της πορείας του 1964 με τα συνθήματα του 2003 κατά του Πολέμου στο Ιράκ. </a:t>
            </a:r>
            <a:endParaRPr lang="el-GR" b="1" u="none" strike="noStrike" dirty="0">
              <a:effectLst/>
            </a:endParaRPr>
          </a:p>
        </p:txBody>
      </p:sp>
    </p:spTree>
    <p:extLst>
      <p:ext uri="{BB962C8B-B14F-4D97-AF65-F5344CB8AC3E}">
        <p14:creationId xmlns:p14="http://schemas.microsoft.com/office/powerpoint/2010/main" val="1715104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68275-7C3A-3093-A549-2869C88C7740}"/>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B39F47B4-C3DC-CA59-7B5F-A466808802F5}"/>
              </a:ext>
            </a:extLst>
          </p:cNvPr>
          <p:cNvSpPr>
            <a:spLocks noGrp="1"/>
          </p:cNvSpPr>
          <p:nvPr>
            <p:ph type="title"/>
          </p:nvPr>
        </p:nvSpPr>
        <p:spPr/>
        <p:txBody>
          <a:bodyPr/>
          <a:lstStyle/>
          <a:p>
            <a:pPr algn="ctr"/>
            <a:r>
              <a:rPr lang="el-GR" baseline="30000" dirty="0"/>
              <a:t>7η</a:t>
            </a:r>
            <a:r>
              <a:rPr lang="el-GR" dirty="0"/>
              <a:t> δραστηριότητα</a:t>
            </a:r>
          </a:p>
        </p:txBody>
      </p:sp>
      <p:pic>
        <p:nvPicPr>
          <p:cNvPr id="4" name="Εικόνα 3">
            <a:extLst>
              <a:ext uri="{FF2B5EF4-FFF2-40B4-BE49-F238E27FC236}">
                <a16:creationId xmlns:a16="http://schemas.microsoft.com/office/drawing/2014/main" id="{3E7566F4-D36F-30C5-DD88-9F2DC6D61F58}"/>
              </a:ext>
            </a:extLst>
          </p:cNvPr>
          <p:cNvPicPr>
            <a:picLocks noChangeAspect="1"/>
          </p:cNvPicPr>
          <p:nvPr/>
        </p:nvPicPr>
        <p:blipFill>
          <a:blip r:embed="rId2"/>
          <a:srcRect t="12561"/>
          <a:stretch>
            <a:fillRect/>
          </a:stretch>
        </p:blipFill>
        <p:spPr>
          <a:xfrm>
            <a:off x="488497" y="1690688"/>
            <a:ext cx="4889046" cy="4347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13D2D2A1-CB0D-95BE-9B2A-911DA40DB509}"/>
              </a:ext>
            </a:extLst>
          </p:cNvPr>
          <p:cNvSpPr txBox="1"/>
          <p:nvPr/>
        </p:nvSpPr>
        <p:spPr>
          <a:xfrm>
            <a:off x="718459" y="6259286"/>
            <a:ext cx="4571998" cy="369332"/>
          </a:xfrm>
          <a:prstGeom prst="rect">
            <a:avLst/>
          </a:prstGeom>
          <a:noFill/>
        </p:spPr>
        <p:txBody>
          <a:bodyPr wrap="square">
            <a:spAutoFit/>
          </a:bodyPr>
          <a:lstStyle/>
          <a:p>
            <a:r>
              <a:rPr lang="el-GR" dirty="0">
                <a:solidFill>
                  <a:schemeClr val="bg2"/>
                </a:solidFill>
              </a:rPr>
              <a:t>https://share.google/nAItOQ9Y4f6OVEn2b</a:t>
            </a:r>
          </a:p>
        </p:txBody>
      </p:sp>
      <p:pic>
        <p:nvPicPr>
          <p:cNvPr id="7" name="Εικόνα 6">
            <a:extLst>
              <a:ext uri="{FF2B5EF4-FFF2-40B4-BE49-F238E27FC236}">
                <a16:creationId xmlns:a16="http://schemas.microsoft.com/office/drawing/2014/main" id="{22DC7C4D-77DF-8EEC-AA71-6DB5CC69B9C4}"/>
              </a:ext>
            </a:extLst>
          </p:cNvPr>
          <p:cNvPicPr>
            <a:picLocks noChangeAspect="1"/>
          </p:cNvPicPr>
          <p:nvPr/>
        </p:nvPicPr>
        <p:blipFill>
          <a:blip r:embed="rId3"/>
          <a:stretch>
            <a:fillRect/>
          </a:stretch>
        </p:blipFill>
        <p:spPr>
          <a:xfrm rot="10800000" flipV="1">
            <a:off x="5601363" y="1690688"/>
            <a:ext cx="6007055" cy="4347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745D67A0-79FB-BE0E-F6F6-7E17E5698D1D}"/>
              </a:ext>
            </a:extLst>
          </p:cNvPr>
          <p:cNvSpPr txBox="1"/>
          <p:nvPr/>
        </p:nvSpPr>
        <p:spPr>
          <a:xfrm>
            <a:off x="6596743" y="6259286"/>
            <a:ext cx="6096000" cy="369332"/>
          </a:xfrm>
          <a:prstGeom prst="rect">
            <a:avLst/>
          </a:prstGeom>
          <a:noFill/>
        </p:spPr>
        <p:txBody>
          <a:bodyPr wrap="square">
            <a:spAutoFit/>
          </a:bodyPr>
          <a:lstStyle/>
          <a:p>
            <a:r>
              <a:rPr lang="el-GR" dirty="0">
                <a:solidFill>
                  <a:schemeClr val="bg2"/>
                </a:solidFill>
              </a:rPr>
              <a:t>https://share.google/uBnv17pFIFS6ocuxZ</a:t>
            </a:r>
          </a:p>
        </p:txBody>
      </p:sp>
    </p:spTree>
    <p:extLst>
      <p:ext uri="{BB962C8B-B14F-4D97-AF65-F5344CB8AC3E}">
        <p14:creationId xmlns:p14="http://schemas.microsoft.com/office/powerpoint/2010/main" val="2941180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E9DA9-78FF-AD47-D2D1-7C7BF1CD7B9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47EDB8A-A93C-FCDD-2595-F0DDC16C6CBB}"/>
              </a:ext>
            </a:extLst>
          </p:cNvPr>
          <p:cNvSpPr txBox="1"/>
          <p:nvPr/>
        </p:nvSpPr>
        <p:spPr>
          <a:xfrm>
            <a:off x="370115" y="6311127"/>
            <a:ext cx="6096000" cy="461665"/>
          </a:xfrm>
          <a:prstGeom prst="rect">
            <a:avLst/>
          </a:prstGeom>
          <a:noFill/>
          <a:ln w="22225">
            <a:solidFill>
              <a:schemeClr val="tx1"/>
            </a:solidFill>
          </a:ln>
        </p:spPr>
        <p:txBody>
          <a:bodyPr wrap="square">
            <a:spAutoFit/>
          </a:bodyPr>
          <a:lstStyle/>
          <a:p>
            <a:pPr>
              <a:spcBef>
                <a:spcPts val="300"/>
              </a:spcBef>
              <a:buNone/>
            </a:pPr>
            <a:r>
              <a:rPr lang="el-GR" sz="1200" b="0" u="none" strike="noStrike" dirty="0">
                <a:effectLst/>
              </a:rPr>
              <a:t>ΚΙΣΑ. (2015, Νοέμβριος </a:t>
            </a:r>
            <a:r>
              <a:rPr lang="en-US" sz="1200" b="0" u="none" strike="noStrike" dirty="0">
                <a:effectLst/>
              </a:rPr>
              <a:t>9</a:t>
            </a:r>
            <a:r>
              <a:rPr lang="el-GR" sz="1200" b="0" u="none" strike="noStrike" dirty="0">
                <a:effectLst/>
              </a:rPr>
              <a:t>). </a:t>
            </a:r>
            <a:r>
              <a:rPr lang="el-GR" sz="1200" b="0" i="1" u="none" strike="noStrike" dirty="0">
                <a:effectLst/>
              </a:rPr>
              <a:t>Η ΚΙΣΑ καλεί τις Βρετανικές αρχές να σεβαστούν τα δικαιώματα των προσφύγων στη Δεκέλεια</a:t>
            </a:r>
            <a:r>
              <a:rPr lang="el-GR" sz="1200" b="0" u="none" strike="noStrike" dirty="0">
                <a:effectLst/>
              </a:rPr>
              <a:t>. Κίνηση για Ισότητα, Στήριξη, </a:t>
            </a:r>
            <a:r>
              <a:rPr lang="el-GR" sz="1200" b="0" u="none" strike="noStrike" dirty="0" err="1">
                <a:effectLst/>
              </a:rPr>
              <a:t>Αντιρατσισμό</a:t>
            </a:r>
            <a:r>
              <a:rPr lang="el-GR" sz="1200" b="0" u="none" strike="noStrike" dirty="0">
                <a:effectLst/>
              </a:rPr>
              <a:t>. kisa.org.cy</a:t>
            </a:r>
          </a:p>
        </p:txBody>
      </p:sp>
      <p:pic>
        <p:nvPicPr>
          <p:cNvPr id="5" name="Εικόνα 4">
            <a:extLst>
              <a:ext uri="{FF2B5EF4-FFF2-40B4-BE49-F238E27FC236}">
                <a16:creationId xmlns:a16="http://schemas.microsoft.com/office/drawing/2014/main" id="{2FA37B45-3869-6460-816E-BD83AFFBF775}"/>
              </a:ext>
            </a:extLst>
          </p:cNvPr>
          <p:cNvPicPr>
            <a:picLocks noChangeAspect="1"/>
          </p:cNvPicPr>
          <p:nvPr/>
        </p:nvPicPr>
        <p:blipFill>
          <a:blip r:embed="rId2"/>
          <a:stretch>
            <a:fillRect/>
          </a:stretch>
        </p:blipFill>
        <p:spPr>
          <a:xfrm>
            <a:off x="272143" y="270265"/>
            <a:ext cx="5105400" cy="1830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Εικόνα 6">
            <a:extLst>
              <a:ext uri="{FF2B5EF4-FFF2-40B4-BE49-F238E27FC236}">
                <a16:creationId xmlns:a16="http://schemas.microsoft.com/office/drawing/2014/main" id="{CE68487B-DCDF-FA43-8837-A39AFBDC6D6D}"/>
              </a:ext>
            </a:extLst>
          </p:cNvPr>
          <p:cNvPicPr>
            <a:picLocks noChangeAspect="1"/>
          </p:cNvPicPr>
          <p:nvPr/>
        </p:nvPicPr>
        <p:blipFill>
          <a:blip r:embed="rId3"/>
          <a:stretch>
            <a:fillRect/>
          </a:stretch>
        </p:blipFill>
        <p:spPr>
          <a:xfrm>
            <a:off x="5736771" y="632167"/>
            <a:ext cx="6183086" cy="5439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8355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EDF66-0F5F-E752-86E9-FA8E65D582D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DBF7C4-0587-8F0F-2C58-F4041259EE95}"/>
              </a:ext>
            </a:extLst>
          </p:cNvPr>
          <p:cNvSpPr txBox="1"/>
          <p:nvPr/>
        </p:nvSpPr>
        <p:spPr>
          <a:xfrm>
            <a:off x="370115" y="6311127"/>
            <a:ext cx="6096000" cy="461665"/>
          </a:xfrm>
          <a:prstGeom prst="rect">
            <a:avLst/>
          </a:prstGeom>
          <a:noFill/>
          <a:ln w="22225">
            <a:solidFill>
              <a:schemeClr val="tx1"/>
            </a:solidFill>
          </a:ln>
        </p:spPr>
        <p:txBody>
          <a:bodyPr wrap="square">
            <a:spAutoFit/>
          </a:bodyPr>
          <a:lstStyle/>
          <a:p>
            <a:pPr>
              <a:spcBef>
                <a:spcPts val="300"/>
              </a:spcBef>
              <a:buNone/>
            </a:pPr>
            <a:r>
              <a:rPr lang="el-GR" sz="1200" b="0" u="none" strike="noStrike" dirty="0">
                <a:effectLst/>
              </a:rPr>
              <a:t>ΚΙΣΑ. (2015, Νοέμβριος </a:t>
            </a:r>
            <a:r>
              <a:rPr lang="en-US" sz="1200" b="0" u="none" strike="noStrike" dirty="0">
                <a:effectLst/>
              </a:rPr>
              <a:t>9</a:t>
            </a:r>
            <a:r>
              <a:rPr lang="el-GR" sz="1200" b="0" u="none" strike="noStrike" dirty="0">
                <a:effectLst/>
              </a:rPr>
              <a:t>). </a:t>
            </a:r>
            <a:r>
              <a:rPr lang="el-GR" sz="1200" b="0" i="1" u="none" strike="noStrike" dirty="0">
                <a:effectLst/>
              </a:rPr>
              <a:t>Η ΚΙΣΑ καλεί τις Βρετανικές αρχές να σεβαστούν τα δικαιώματα των προσφύγων στη Δεκέλεια</a:t>
            </a:r>
            <a:r>
              <a:rPr lang="el-GR" sz="1200" b="0" u="none" strike="noStrike" dirty="0">
                <a:effectLst/>
              </a:rPr>
              <a:t>. Κίνηση για Ισότητα, Στήριξη, </a:t>
            </a:r>
            <a:r>
              <a:rPr lang="el-GR" sz="1200" b="0" u="none" strike="noStrike" dirty="0" err="1">
                <a:effectLst/>
              </a:rPr>
              <a:t>Αντιρατσισμό</a:t>
            </a:r>
            <a:r>
              <a:rPr lang="el-GR" sz="1200" b="0" u="none" strike="noStrike" dirty="0">
                <a:effectLst/>
              </a:rPr>
              <a:t>. kisa.org.cy</a:t>
            </a:r>
          </a:p>
        </p:txBody>
      </p:sp>
      <p:pic>
        <p:nvPicPr>
          <p:cNvPr id="5" name="Εικόνα 4">
            <a:extLst>
              <a:ext uri="{FF2B5EF4-FFF2-40B4-BE49-F238E27FC236}">
                <a16:creationId xmlns:a16="http://schemas.microsoft.com/office/drawing/2014/main" id="{0AFDB92E-F7ED-1178-DCE9-B74E479545DD}"/>
              </a:ext>
            </a:extLst>
          </p:cNvPr>
          <p:cNvPicPr>
            <a:picLocks noChangeAspect="1"/>
          </p:cNvPicPr>
          <p:nvPr/>
        </p:nvPicPr>
        <p:blipFill>
          <a:blip r:embed="rId2"/>
          <a:stretch>
            <a:fillRect/>
          </a:stretch>
        </p:blipFill>
        <p:spPr>
          <a:xfrm>
            <a:off x="370115" y="1761608"/>
            <a:ext cx="5105400" cy="2766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Εικόνα 8">
            <a:extLst>
              <a:ext uri="{FF2B5EF4-FFF2-40B4-BE49-F238E27FC236}">
                <a16:creationId xmlns:a16="http://schemas.microsoft.com/office/drawing/2014/main" id="{7D7B3618-F90E-A4C1-1CE4-20CA3755BC22}"/>
              </a:ext>
            </a:extLst>
          </p:cNvPr>
          <p:cNvPicPr>
            <a:picLocks noChangeAspect="1"/>
          </p:cNvPicPr>
          <p:nvPr/>
        </p:nvPicPr>
        <p:blipFill>
          <a:blip r:embed="rId3"/>
          <a:stretch>
            <a:fillRect/>
          </a:stretch>
        </p:blipFill>
        <p:spPr>
          <a:xfrm>
            <a:off x="5660571" y="172295"/>
            <a:ext cx="6252483" cy="5945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11446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5463C-AAC8-4E88-0578-E2698E2E8EC3}"/>
              </a:ext>
            </a:extLst>
          </p:cNvPr>
          <p:cNvSpPr txBox="1"/>
          <p:nvPr/>
        </p:nvSpPr>
        <p:spPr>
          <a:xfrm>
            <a:off x="0" y="2274838"/>
            <a:ext cx="6096000" cy="2031325"/>
          </a:xfrm>
          <a:prstGeom prst="rect">
            <a:avLst/>
          </a:prstGeom>
          <a:noFill/>
          <a:ln w="38100">
            <a:solidFill>
              <a:schemeClr val="tx1"/>
            </a:solidFill>
          </a:ln>
        </p:spPr>
        <p:txBody>
          <a:bodyPr wrap="square">
            <a:spAutoFit/>
          </a:bodyPr>
          <a:lstStyle/>
          <a:p>
            <a:r>
              <a:rPr lang="el-GR" b="1" dirty="0"/>
              <a:t>Η συμπεριφορά των αρχών των Βρετανικών Βάσεων προς τους πρόσφυγες χαρακτηρίζεται από μια αντίφαση: από τη μία παρείχαν άμεση ανθρωπιστική βοήθεια (ιατροφαρμακευτική περίθαλψη, τροφή) και από την άλλη επέβαλαν αυστηρούς περιορισμούς (φρούρηση, απαγόρευση εξόδου). Πώς κρίνετε αυτή τη στάση των αρχών των Βάσεων; </a:t>
            </a:r>
          </a:p>
        </p:txBody>
      </p:sp>
    </p:spTree>
    <p:extLst>
      <p:ext uri="{BB962C8B-B14F-4D97-AF65-F5344CB8AC3E}">
        <p14:creationId xmlns:p14="http://schemas.microsoft.com/office/powerpoint/2010/main" val="1416881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27804-C9B0-4B57-2C68-58DCE5B790A4}"/>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32B1E012-7954-C2D4-4E02-39578B1DD850}"/>
              </a:ext>
            </a:extLst>
          </p:cNvPr>
          <p:cNvSpPr>
            <a:spLocks noGrp="1"/>
          </p:cNvSpPr>
          <p:nvPr>
            <p:ph type="title"/>
          </p:nvPr>
        </p:nvSpPr>
        <p:spPr/>
        <p:txBody>
          <a:bodyPr/>
          <a:lstStyle/>
          <a:p>
            <a:pPr algn="ctr"/>
            <a:r>
              <a:rPr lang="el-GR" baseline="30000" dirty="0"/>
              <a:t>8η</a:t>
            </a:r>
            <a:r>
              <a:rPr lang="el-GR" dirty="0"/>
              <a:t> δραστηριότητα</a:t>
            </a:r>
          </a:p>
        </p:txBody>
      </p:sp>
      <p:pic>
        <p:nvPicPr>
          <p:cNvPr id="4" name="Εικόνα 3">
            <a:extLst>
              <a:ext uri="{FF2B5EF4-FFF2-40B4-BE49-F238E27FC236}">
                <a16:creationId xmlns:a16="http://schemas.microsoft.com/office/drawing/2014/main" id="{22DFFE64-653A-FCDA-EBAB-332CAC61748B}"/>
              </a:ext>
            </a:extLst>
          </p:cNvPr>
          <p:cNvPicPr>
            <a:picLocks noChangeAspect="1"/>
          </p:cNvPicPr>
          <p:nvPr/>
        </p:nvPicPr>
        <p:blipFill>
          <a:blip r:embed="rId2"/>
          <a:srcRect t="12561"/>
          <a:stretch>
            <a:fillRect/>
          </a:stretch>
        </p:blipFill>
        <p:spPr>
          <a:xfrm>
            <a:off x="488497" y="1690688"/>
            <a:ext cx="4889046" cy="4347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345BC8D3-B3B7-66F0-FED4-1A15D7509954}"/>
              </a:ext>
            </a:extLst>
          </p:cNvPr>
          <p:cNvSpPr txBox="1"/>
          <p:nvPr/>
        </p:nvSpPr>
        <p:spPr>
          <a:xfrm>
            <a:off x="718459" y="6259286"/>
            <a:ext cx="4571998" cy="369332"/>
          </a:xfrm>
          <a:prstGeom prst="rect">
            <a:avLst/>
          </a:prstGeom>
          <a:noFill/>
        </p:spPr>
        <p:txBody>
          <a:bodyPr wrap="square">
            <a:spAutoFit/>
          </a:bodyPr>
          <a:lstStyle/>
          <a:p>
            <a:r>
              <a:rPr lang="el-GR" dirty="0">
                <a:solidFill>
                  <a:schemeClr val="bg2"/>
                </a:solidFill>
              </a:rPr>
              <a:t>https://share.google/nAItOQ9Y4f6OVEn2b</a:t>
            </a:r>
          </a:p>
        </p:txBody>
      </p:sp>
      <p:pic>
        <p:nvPicPr>
          <p:cNvPr id="7" name="Εικόνα 6">
            <a:extLst>
              <a:ext uri="{FF2B5EF4-FFF2-40B4-BE49-F238E27FC236}">
                <a16:creationId xmlns:a16="http://schemas.microsoft.com/office/drawing/2014/main" id="{E315800C-18BB-B349-F408-05C89D3BEDD7}"/>
              </a:ext>
            </a:extLst>
          </p:cNvPr>
          <p:cNvPicPr>
            <a:picLocks noChangeAspect="1"/>
          </p:cNvPicPr>
          <p:nvPr/>
        </p:nvPicPr>
        <p:blipFill>
          <a:blip r:embed="rId3"/>
          <a:stretch>
            <a:fillRect/>
          </a:stretch>
        </p:blipFill>
        <p:spPr>
          <a:xfrm rot="10800000" flipV="1">
            <a:off x="5601363" y="1690688"/>
            <a:ext cx="6007055" cy="4347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0CC3D8BA-37D0-C950-4CBF-FB7DFCA1D983}"/>
              </a:ext>
            </a:extLst>
          </p:cNvPr>
          <p:cNvSpPr txBox="1"/>
          <p:nvPr/>
        </p:nvSpPr>
        <p:spPr>
          <a:xfrm>
            <a:off x="6596743" y="6259286"/>
            <a:ext cx="6096000" cy="369332"/>
          </a:xfrm>
          <a:prstGeom prst="rect">
            <a:avLst/>
          </a:prstGeom>
          <a:noFill/>
        </p:spPr>
        <p:txBody>
          <a:bodyPr wrap="square">
            <a:spAutoFit/>
          </a:bodyPr>
          <a:lstStyle/>
          <a:p>
            <a:r>
              <a:rPr lang="el-GR" dirty="0">
                <a:solidFill>
                  <a:schemeClr val="bg2"/>
                </a:solidFill>
              </a:rPr>
              <a:t>https://share.google/uBnv17pFIFS6ocuxZ</a:t>
            </a:r>
          </a:p>
        </p:txBody>
      </p:sp>
    </p:spTree>
    <p:extLst>
      <p:ext uri="{BB962C8B-B14F-4D97-AF65-F5344CB8AC3E}">
        <p14:creationId xmlns:p14="http://schemas.microsoft.com/office/powerpoint/2010/main" val="3244424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B435A92-86C8-3CD1-A85C-EE6B6F5B23FC}"/>
              </a:ext>
            </a:extLst>
          </p:cNvPr>
          <p:cNvPicPr>
            <a:picLocks noChangeAspect="1"/>
          </p:cNvPicPr>
          <p:nvPr/>
        </p:nvPicPr>
        <p:blipFill>
          <a:blip r:embed="rId2"/>
          <a:stretch>
            <a:fillRect/>
          </a:stretch>
        </p:blipFill>
        <p:spPr>
          <a:xfrm>
            <a:off x="0" y="97948"/>
            <a:ext cx="12192000" cy="2013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Εικόνα 3">
            <a:extLst>
              <a:ext uri="{FF2B5EF4-FFF2-40B4-BE49-F238E27FC236}">
                <a16:creationId xmlns:a16="http://schemas.microsoft.com/office/drawing/2014/main" id="{813C52B4-2A60-CB1A-AD8A-F1C1CBADD4BB}"/>
              </a:ext>
            </a:extLst>
          </p:cNvPr>
          <p:cNvPicPr>
            <a:picLocks noChangeAspect="1"/>
          </p:cNvPicPr>
          <p:nvPr/>
        </p:nvPicPr>
        <p:blipFill>
          <a:blip r:embed="rId3"/>
          <a:stretch>
            <a:fillRect/>
          </a:stretch>
        </p:blipFill>
        <p:spPr>
          <a:xfrm>
            <a:off x="1433084" y="2329544"/>
            <a:ext cx="9539715" cy="42127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00707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60D169C-552E-9710-BEB3-0D85E56C4D3A}"/>
              </a:ext>
            </a:extLst>
          </p:cNvPr>
          <p:cNvPicPr>
            <a:picLocks noChangeAspect="1"/>
          </p:cNvPicPr>
          <p:nvPr/>
        </p:nvPicPr>
        <p:blipFill>
          <a:blip r:embed="rId2"/>
          <a:srcRect b="24273"/>
          <a:stretch>
            <a:fillRect/>
          </a:stretch>
        </p:blipFill>
        <p:spPr>
          <a:xfrm>
            <a:off x="348343" y="201045"/>
            <a:ext cx="5344886" cy="2818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Εικόνα 4">
            <a:extLst>
              <a:ext uri="{FF2B5EF4-FFF2-40B4-BE49-F238E27FC236}">
                <a16:creationId xmlns:a16="http://schemas.microsoft.com/office/drawing/2014/main" id="{792D2D58-9E40-CC7E-C225-F481A09FD55D}"/>
              </a:ext>
            </a:extLst>
          </p:cNvPr>
          <p:cNvPicPr>
            <a:picLocks noChangeAspect="1"/>
          </p:cNvPicPr>
          <p:nvPr/>
        </p:nvPicPr>
        <p:blipFill>
          <a:blip r:embed="rId3"/>
          <a:stretch>
            <a:fillRect/>
          </a:stretch>
        </p:blipFill>
        <p:spPr>
          <a:xfrm>
            <a:off x="3614738" y="3287485"/>
            <a:ext cx="8228919" cy="33694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9137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Βέλος: Δεξιό 1">
            <a:extLst>
              <a:ext uri="{FF2B5EF4-FFF2-40B4-BE49-F238E27FC236}">
                <a16:creationId xmlns:a16="http://schemas.microsoft.com/office/drawing/2014/main" id="{008AD34B-9432-E397-6015-BA677661E7FF}"/>
              </a:ext>
            </a:extLst>
          </p:cNvPr>
          <p:cNvSpPr/>
          <p:nvPr/>
        </p:nvSpPr>
        <p:spPr>
          <a:xfrm>
            <a:off x="0" y="989312"/>
            <a:ext cx="12192000" cy="12627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βάλ 2">
            <a:extLst>
              <a:ext uri="{FF2B5EF4-FFF2-40B4-BE49-F238E27FC236}">
                <a16:creationId xmlns:a16="http://schemas.microsoft.com/office/drawing/2014/main" id="{B80D774E-5D8D-81F3-B45E-1F7A1FA3942C}"/>
              </a:ext>
            </a:extLst>
          </p:cNvPr>
          <p:cNvSpPr/>
          <p:nvPr/>
        </p:nvSpPr>
        <p:spPr>
          <a:xfrm>
            <a:off x="146957" y="1315883"/>
            <a:ext cx="707572" cy="609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 name="Οβάλ 3">
            <a:extLst>
              <a:ext uri="{FF2B5EF4-FFF2-40B4-BE49-F238E27FC236}">
                <a16:creationId xmlns:a16="http://schemas.microsoft.com/office/drawing/2014/main" id="{5BC973CA-116F-C319-6B43-F2823AB2A33D}"/>
              </a:ext>
            </a:extLst>
          </p:cNvPr>
          <p:cNvSpPr/>
          <p:nvPr/>
        </p:nvSpPr>
        <p:spPr>
          <a:xfrm>
            <a:off x="1616531" y="1315883"/>
            <a:ext cx="707572" cy="609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 name="Οβάλ 4">
            <a:extLst>
              <a:ext uri="{FF2B5EF4-FFF2-40B4-BE49-F238E27FC236}">
                <a16:creationId xmlns:a16="http://schemas.microsoft.com/office/drawing/2014/main" id="{C301376E-DCE1-A2F1-1D24-DB50B6CD0DDC}"/>
              </a:ext>
            </a:extLst>
          </p:cNvPr>
          <p:cNvSpPr/>
          <p:nvPr/>
        </p:nvSpPr>
        <p:spPr>
          <a:xfrm>
            <a:off x="2784022" y="1315883"/>
            <a:ext cx="707572" cy="609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Οβάλ 5">
            <a:extLst>
              <a:ext uri="{FF2B5EF4-FFF2-40B4-BE49-F238E27FC236}">
                <a16:creationId xmlns:a16="http://schemas.microsoft.com/office/drawing/2014/main" id="{E9CBB2AA-8800-E86E-D83A-C1C0D0DC1570}"/>
              </a:ext>
            </a:extLst>
          </p:cNvPr>
          <p:cNvSpPr/>
          <p:nvPr/>
        </p:nvSpPr>
        <p:spPr>
          <a:xfrm>
            <a:off x="10789103" y="1315883"/>
            <a:ext cx="707572" cy="609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TextBox 7">
            <a:extLst>
              <a:ext uri="{FF2B5EF4-FFF2-40B4-BE49-F238E27FC236}">
                <a16:creationId xmlns:a16="http://schemas.microsoft.com/office/drawing/2014/main" id="{92293A43-EDA5-925B-94D1-E6B0DA77FB2A}"/>
              </a:ext>
            </a:extLst>
          </p:cNvPr>
          <p:cNvSpPr txBox="1"/>
          <p:nvPr/>
        </p:nvSpPr>
        <p:spPr>
          <a:xfrm rot="10800000" flipV="1">
            <a:off x="9528" y="3730623"/>
            <a:ext cx="1378399" cy="1200329"/>
          </a:xfrm>
          <a:prstGeom prst="rect">
            <a:avLst/>
          </a:prstGeom>
          <a:noFill/>
        </p:spPr>
        <p:txBody>
          <a:bodyPr wrap="square">
            <a:spAutoFit/>
          </a:bodyPr>
          <a:lstStyle/>
          <a:p>
            <a:r>
              <a:rPr lang="el-GR" sz="1200" dirty="0"/>
              <a:t>«Η Βρετανία θα  διατηρεί υπό  τον πλήρη  έλεγχό της   μεγάλες  περιοχές  στη Λεμεσό και τη Λάρνακα.»</a:t>
            </a:r>
          </a:p>
        </p:txBody>
      </p:sp>
      <p:sp>
        <p:nvSpPr>
          <p:cNvPr id="9" name="Ορθογώνιο: Στρογγύλεμα γωνιών 8">
            <a:extLst>
              <a:ext uri="{FF2B5EF4-FFF2-40B4-BE49-F238E27FC236}">
                <a16:creationId xmlns:a16="http://schemas.microsoft.com/office/drawing/2014/main" id="{57843787-760D-1F86-100B-A574B94819BE}"/>
              </a:ext>
            </a:extLst>
          </p:cNvPr>
          <p:cNvSpPr/>
          <p:nvPr/>
        </p:nvSpPr>
        <p:spPr>
          <a:xfrm>
            <a:off x="0" y="2508555"/>
            <a:ext cx="925286" cy="3813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1959</a:t>
            </a:r>
          </a:p>
        </p:txBody>
      </p:sp>
      <p:sp>
        <p:nvSpPr>
          <p:cNvPr id="10" name="Ορθογώνιο: Στρογγύλεμα γωνιών 9">
            <a:extLst>
              <a:ext uri="{FF2B5EF4-FFF2-40B4-BE49-F238E27FC236}">
                <a16:creationId xmlns:a16="http://schemas.microsoft.com/office/drawing/2014/main" id="{4EF83A76-65AE-E453-B336-17A66B5E2122}"/>
              </a:ext>
            </a:extLst>
          </p:cNvPr>
          <p:cNvSpPr/>
          <p:nvPr/>
        </p:nvSpPr>
        <p:spPr>
          <a:xfrm>
            <a:off x="1453928" y="2508555"/>
            <a:ext cx="925286" cy="3813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1964</a:t>
            </a:r>
          </a:p>
        </p:txBody>
      </p:sp>
      <p:sp>
        <p:nvSpPr>
          <p:cNvPr id="11" name="Ορθογώνιο: Στρογγύλεμα γωνιών 10">
            <a:extLst>
              <a:ext uri="{FF2B5EF4-FFF2-40B4-BE49-F238E27FC236}">
                <a16:creationId xmlns:a16="http://schemas.microsoft.com/office/drawing/2014/main" id="{F2B2EC84-221B-B6ED-3DB9-A2F40FB0042F}"/>
              </a:ext>
            </a:extLst>
          </p:cNvPr>
          <p:cNvSpPr/>
          <p:nvPr/>
        </p:nvSpPr>
        <p:spPr>
          <a:xfrm>
            <a:off x="2675165" y="2477625"/>
            <a:ext cx="925286" cy="3813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1974</a:t>
            </a:r>
          </a:p>
        </p:txBody>
      </p:sp>
      <p:sp>
        <p:nvSpPr>
          <p:cNvPr id="12" name="Οβάλ 11">
            <a:extLst>
              <a:ext uri="{FF2B5EF4-FFF2-40B4-BE49-F238E27FC236}">
                <a16:creationId xmlns:a16="http://schemas.microsoft.com/office/drawing/2014/main" id="{7A1AF8E0-9077-9F9D-109E-556D42A072E3}"/>
              </a:ext>
            </a:extLst>
          </p:cNvPr>
          <p:cNvSpPr/>
          <p:nvPr/>
        </p:nvSpPr>
        <p:spPr>
          <a:xfrm>
            <a:off x="6562726" y="1315883"/>
            <a:ext cx="707572" cy="609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3" name="Οβάλ 12">
            <a:extLst>
              <a:ext uri="{FF2B5EF4-FFF2-40B4-BE49-F238E27FC236}">
                <a16:creationId xmlns:a16="http://schemas.microsoft.com/office/drawing/2014/main" id="{AAD9F6F2-890E-39DB-8796-FA274F3F5FE7}"/>
              </a:ext>
            </a:extLst>
          </p:cNvPr>
          <p:cNvSpPr/>
          <p:nvPr/>
        </p:nvSpPr>
        <p:spPr>
          <a:xfrm>
            <a:off x="3895045" y="1315883"/>
            <a:ext cx="707572" cy="609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4" name="Ορθογώνιο: Στρογγύλεμα γωνιών 13">
            <a:extLst>
              <a:ext uri="{FF2B5EF4-FFF2-40B4-BE49-F238E27FC236}">
                <a16:creationId xmlns:a16="http://schemas.microsoft.com/office/drawing/2014/main" id="{504CE75C-0CFE-0122-CF98-AA92F6E851F1}"/>
              </a:ext>
            </a:extLst>
          </p:cNvPr>
          <p:cNvSpPr/>
          <p:nvPr/>
        </p:nvSpPr>
        <p:spPr>
          <a:xfrm>
            <a:off x="10571389" y="2481046"/>
            <a:ext cx="925286" cy="3813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2026</a:t>
            </a:r>
          </a:p>
        </p:txBody>
      </p:sp>
      <p:sp>
        <p:nvSpPr>
          <p:cNvPr id="15" name="Ορθογώνιο: Στρογγύλεμα γωνιών 14">
            <a:extLst>
              <a:ext uri="{FF2B5EF4-FFF2-40B4-BE49-F238E27FC236}">
                <a16:creationId xmlns:a16="http://schemas.microsoft.com/office/drawing/2014/main" id="{C8DAF2C4-FEE7-9FF4-0AA6-362594BA0082}"/>
              </a:ext>
            </a:extLst>
          </p:cNvPr>
          <p:cNvSpPr/>
          <p:nvPr/>
        </p:nvSpPr>
        <p:spPr>
          <a:xfrm>
            <a:off x="4916263" y="2481046"/>
            <a:ext cx="925286" cy="3813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1991</a:t>
            </a:r>
          </a:p>
        </p:txBody>
      </p:sp>
      <p:sp>
        <p:nvSpPr>
          <p:cNvPr id="16" name="Ορθογώνιο: Στρογγύλεμα γωνιών 15">
            <a:extLst>
              <a:ext uri="{FF2B5EF4-FFF2-40B4-BE49-F238E27FC236}">
                <a16:creationId xmlns:a16="http://schemas.microsoft.com/office/drawing/2014/main" id="{625F49D0-E809-D579-E050-EEE14B548A48}"/>
              </a:ext>
            </a:extLst>
          </p:cNvPr>
          <p:cNvSpPr/>
          <p:nvPr/>
        </p:nvSpPr>
        <p:spPr>
          <a:xfrm>
            <a:off x="6379029" y="2471650"/>
            <a:ext cx="925286" cy="3813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2003</a:t>
            </a:r>
          </a:p>
        </p:txBody>
      </p:sp>
      <p:sp>
        <p:nvSpPr>
          <p:cNvPr id="17" name="Ορθογώνιο: Στρογγύλεμα γωνιών 16">
            <a:extLst>
              <a:ext uri="{FF2B5EF4-FFF2-40B4-BE49-F238E27FC236}">
                <a16:creationId xmlns:a16="http://schemas.microsoft.com/office/drawing/2014/main" id="{EE977043-6337-2675-7642-AFAE2F008C98}"/>
              </a:ext>
            </a:extLst>
          </p:cNvPr>
          <p:cNvSpPr/>
          <p:nvPr/>
        </p:nvSpPr>
        <p:spPr>
          <a:xfrm>
            <a:off x="8591551" y="2471650"/>
            <a:ext cx="925286" cy="3813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2015</a:t>
            </a:r>
          </a:p>
        </p:txBody>
      </p:sp>
      <p:sp>
        <p:nvSpPr>
          <p:cNvPr id="19" name="Οβάλ 18">
            <a:extLst>
              <a:ext uri="{FF2B5EF4-FFF2-40B4-BE49-F238E27FC236}">
                <a16:creationId xmlns:a16="http://schemas.microsoft.com/office/drawing/2014/main" id="{AA1591BF-12E7-91BE-E65E-A1C7E327CD40}"/>
              </a:ext>
            </a:extLst>
          </p:cNvPr>
          <p:cNvSpPr/>
          <p:nvPr/>
        </p:nvSpPr>
        <p:spPr>
          <a:xfrm>
            <a:off x="8669791" y="1315883"/>
            <a:ext cx="707572" cy="609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 name="TextBox 6">
            <a:extLst>
              <a:ext uri="{FF2B5EF4-FFF2-40B4-BE49-F238E27FC236}">
                <a16:creationId xmlns:a16="http://schemas.microsoft.com/office/drawing/2014/main" id="{1CB4F3A8-70C4-8DB5-2ACF-8E44B1EB6140}"/>
              </a:ext>
            </a:extLst>
          </p:cNvPr>
          <p:cNvSpPr txBox="1"/>
          <p:nvPr/>
        </p:nvSpPr>
        <p:spPr>
          <a:xfrm rot="10800000" flipV="1">
            <a:off x="1398471" y="3776789"/>
            <a:ext cx="937534" cy="1200329"/>
          </a:xfrm>
          <a:prstGeom prst="rect">
            <a:avLst/>
          </a:prstGeom>
          <a:noFill/>
        </p:spPr>
        <p:txBody>
          <a:bodyPr wrap="square">
            <a:spAutoFit/>
          </a:bodyPr>
          <a:lstStyle/>
          <a:p>
            <a:r>
              <a:rPr lang="el-GR" sz="1200" dirty="0"/>
              <a:t>Πορεία Ειρήνης  για την  Κατάργηση των Βάσεων</a:t>
            </a:r>
          </a:p>
        </p:txBody>
      </p:sp>
      <p:sp>
        <p:nvSpPr>
          <p:cNvPr id="20" name="TextBox 19">
            <a:extLst>
              <a:ext uri="{FF2B5EF4-FFF2-40B4-BE49-F238E27FC236}">
                <a16:creationId xmlns:a16="http://schemas.microsoft.com/office/drawing/2014/main" id="{9722E2C5-6E28-45BE-0989-409B463262E3}"/>
              </a:ext>
            </a:extLst>
          </p:cNvPr>
          <p:cNvSpPr txBox="1"/>
          <p:nvPr/>
        </p:nvSpPr>
        <p:spPr>
          <a:xfrm>
            <a:off x="2271883" y="3688478"/>
            <a:ext cx="1644082" cy="2677656"/>
          </a:xfrm>
          <a:prstGeom prst="rect">
            <a:avLst/>
          </a:prstGeom>
          <a:noFill/>
        </p:spPr>
        <p:txBody>
          <a:bodyPr wrap="square">
            <a:spAutoFit/>
          </a:bodyPr>
          <a:lstStyle/>
          <a:p>
            <a:r>
              <a:rPr lang="el-GR" sz="1200" dirty="0"/>
              <a:t>Τ</a:t>
            </a:r>
            <a:r>
              <a:rPr lang="el-GR" sz="1200" u="none" strike="noStrike" dirty="0">
                <a:effectLst/>
              </a:rPr>
              <a:t>α στρατιωτικά νοσοκομεία των Βρετανικών Βάσεων στο Ακρωτήρι και τη Δεκέλεια χρησιμοποιήθηκαν για τη διενέργεια μαζικών εκτρώσεων σε Ελληνοκύπριες γυναίκες που είχαν πέσει θύματα βιασμού</a:t>
            </a:r>
            <a:r>
              <a:rPr lang="el-GR" sz="1200" dirty="0"/>
              <a:t> από τα τουρκικά στρατεύματα.</a:t>
            </a:r>
          </a:p>
        </p:txBody>
      </p:sp>
      <p:sp>
        <p:nvSpPr>
          <p:cNvPr id="22" name="TextBox 21">
            <a:extLst>
              <a:ext uri="{FF2B5EF4-FFF2-40B4-BE49-F238E27FC236}">
                <a16:creationId xmlns:a16="http://schemas.microsoft.com/office/drawing/2014/main" id="{8B407E39-5781-1547-2359-4FDF09DD5BB8}"/>
              </a:ext>
            </a:extLst>
          </p:cNvPr>
          <p:cNvSpPr txBox="1"/>
          <p:nvPr/>
        </p:nvSpPr>
        <p:spPr>
          <a:xfrm>
            <a:off x="4916263" y="3678482"/>
            <a:ext cx="1364794" cy="3231654"/>
          </a:xfrm>
          <a:prstGeom prst="rect">
            <a:avLst/>
          </a:prstGeom>
          <a:noFill/>
        </p:spPr>
        <p:txBody>
          <a:bodyPr wrap="square">
            <a:spAutoFit/>
          </a:bodyPr>
          <a:lstStyle/>
          <a:p>
            <a:r>
              <a:rPr lang="el-GR" sz="1200" u="none" strike="noStrike" dirty="0">
                <a:effectLst/>
              </a:rPr>
              <a:t>Το 1991, η ένταση στη Μέση Ανατολή κορυφώθηκε με τον Πόλεμο του Κόλπου (Ιανουάριος – Φεβρουάριος 1991), γεγονός που μετέτρεψε τις Βρετανικές Βάσεις στην Κύπρο σε κρίσιμο στρατιωτικό προπύργιο των συμμαχικών δυνάμεων.</a:t>
            </a:r>
            <a:r>
              <a:rPr lang="el-GR" sz="1200" dirty="0"/>
              <a:t> </a:t>
            </a:r>
          </a:p>
        </p:txBody>
      </p:sp>
      <p:sp>
        <p:nvSpPr>
          <p:cNvPr id="26" name="TextBox 25">
            <a:extLst>
              <a:ext uri="{FF2B5EF4-FFF2-40B4-BE49-F238E27FC236}">
                <a16:creationId xmlns:a16="http://schemas.microsoft.com/office/drawing/2014/main" id="{151970D8-A86E-8D27-A27E-DEAB076C6966}"/>
              </a:ext>
            </a:extLst>
          </p:cNvPr>
          <p:cNvSpPr txBox="1"/>
          <p:nvPr/>
        </p:nvSpPr>
        <p:spPr>
          <a:xfrm>
            <a:off x="6379029" y="3684457"/>
            <a:ext cx="2388053" cy="2492990"/>
          </a:xfrm>
          <a:prstGeom prst="rect">
            <a:avLst/>
          </a:prstGeom>
          <a:noFill/>
        </p:spPr>
        <p:txBody>
          <a:bodyPr wrap="square">
            <a:spAutoFit/>
          </a:bodyPr>
          <a:lstStyle/>
          <a:p>
            <a:r>
              <a:rPr lang="el-GR" sz="1200" u="none" strike="noStrike" dirty="0">
                <a:effectLst/>
              </a:rPr>
              <a:t>Το 2003, η ένοπλη κατάσταση στη Μέση Ανατολή κλιμακώθηκε με την εισβολή των ΗΠΑ και της Μεγάλης Βρετανίας στο Ιράκ (Μάρτιος 2003). Οι Βρετανικές Βάσεις στην Κύπρο μετατράπηκαν σε κρίσιμο στρατηγικό προπύργιο και κέντρο υποστήριξης των πολεμικών επιχειρήσεων, προκαλώντας δρακόντεια μέτρα ασφαλείας, αλλά και μαζικές λαϊκές αντιδράσεις στο νησί.</a:t>
            </a:r>
            <a:r>
              <a:rPr lang="el-GR" sz="1200" dirty="0"/>
              <a:t> </a:t>
            </a:r>
          </a:p>
        </p:txBody>
      </p:sp>
      <p:sp>
        <p:nvSpPr>
          <p:cNvPr id="28" name="TextBox 27">
            <a:extLst>
              <a:ext uri="{FF2B5EF4-FFF2-40B4-BE49-F238E27FC236}">
                <a16:creationId xmlns:a16="http://schemas.microsoft.com/office/drawing/2014/main" id="{FB4C4EE2-510C-A2D0-1C6A-54AECA166DF6}"/>
              </a:ext>
            </a:extLst>
          </p:cNvPr>
          <p:cNvSpPr txBox="1"/>
          <p:nvPr/>
        </p:nvSpPr>
        <p:spPr>
          <a:xfrm>
            <a:off x="8720819" y="3638290"/>
            <a:ext cx="1589313" cy="3231654"/>
          </a:xfrm>
          <a:prstGeom prst="rect">
            <a:avLst/>
          </a:prstGeom>
          <a:noFill/>
        </p:spPr>
        <p:txBody>
          <a:bodyPr wrap="square">
            <a:spAutoFit/>
          </a:bodyPr>
          <a:lstStyle/>
          <a:p>
            <a:r>
              <a:rPr lang="el-GR" sz="1200" u="none" strike="noStrike" dirty="0">
                <a:effectLst/>
              </a:rPr>
              <a:t>Το 2015, οι Βρετανικές Βάσεις στην Κύπρο βρέθηκαν στην πρώτη γραμμή της ένοπλης επικαιρότητας στη Μέση Ανατολή λόγω της έναρξης των αεροπορικών επιθέσεων της Μεγάλης Βρετανίας εναντίον του Ισλαμικού Κράτους (ISIS) στη Συρία</a:t>
            </a:r>
            <a:r>
              <a:rPr lang="el-GR" sz="1200" dirty="0"/>
              <a:t> και της παράλληλης </a:t>
            </a:r>
            <a:r>
              <a:rPr lang="el-GR" sz="1200" u="none" strike="noStrike" dirty="0">
                <a:effectLst/>
              </a:rPr>
              <a:t>προσφυγικής κρίσης</a:t>
            </a:r>
            <a:r>
              <a:rPr lang="el-GR" sz="1200" dirty="0"/>
              <a:t>.</a:t>
            </a:r>
          </a:p>
        </p:txBody>
      </p:sp>
      <p:sp>
        <p:nvSpPr>
          <p:cNvPr id="30" name="TextBox 29">
            <a:extLst>
              <a:ext uri="{FF2B5EF4-FFF2-40B4-BE49-F238E27FC236}">
                <a16:creationId xmlns:a16="http://schemas.microsoft.com/office/drawing/2014/main" id="{89A93258-D3C5-9EF6-3C69-B61F510698F4}"/>
              </a:ext>
            </a:extLst>
          </p:cNvPr>
          <p:cNvSpPr txBox="1"/>
          <p:nvPr/>
        </p:nvSpPr>
        <p:spPr>
          <a:xfrm>
            <a:off x="10314215" y="3638290"/>
            <a:ext cx="1589313" cy="3046988"/>
          </a:xfrm>
          <a:prstGeom prst="rect">
            <a:avLst/>
          </a:prstGeom>
          <a:noFill/>
        </p:spPr>
        <p:txBody>
          <a:bodyPr wrap="square">
            <a:spAutoFit/>
          </a:bodyPr>
          <a:lstStyle/>
          <a:p>
            <a:r>
              <a:rPr lang="el-GR" sz="1200" dirty="0"/>
              <a:t>Η Επίθεση της 1ης Μαρτίου: Για πρώτη φορά στην ιστορία τους, οι Κυρίαρχες Βρετανικές Βάσεις δέχθηκαν άμεσο πολεμικό πλήγμα. Ένα ιρανικής κατασκευής </a:t>
            </a:r>
            <a:r>
              <a:rPr lang="el-GR" sz="1200" dirty="0" err="1"/>
              <a:t>Shahed</a:t>
            </a:r>
            <a:r>
              <a:rPr lang="el-GR" sz="1200" dirty="0"/>
              <a:t> </a:t>
            </a:r>
            <a:r>
              <a:rPr lang="el-GR" sz="1200" dirty="0" err="1"/>
              <a:t>drone</a:t>
            </a:r>
            <a:r>
              <a:rPr lang="el-GR" sz="1200" dirty="0"/>
              <a:t> (που εκτοξεύθηκε από τον Λίβανο) έπληξε την αεροπορική βάση της RAF </a:t>
            </a:r>
            <a:r>
              <a:rPr lang="el-GR" sz="1200" dirty="0" err="1"/>
              <a:t>Akrotiri</a:t>
            </a:r>
            <a:r>
              <a:rPr lang="el-GR" sz="1200" dirty="0"/>
              <a:t>, προκαλώντας υλικές ζημιές. </a:t>
            </a:r>
          </a:p>
        </p:txBody>
      </p:sp>
      <p:sp>
        <p:nvSpPr>
          <p:cNvPr id="31" name="Βέλος: Καμπύλο προς τα κάτω 30">
            <a:extLst>
              <a:ext uri="{FF2B5EF4-FFF2-40B4-BE49-F238E27FC236}">
                <a16:creationId xmlns:a16="http://schemas.microsoft.com/office/drawing/2014/main" id="{23373640-E369-ED31-34BB-EDA8F146D319}"/>
              </a:ext>
            </a:extLst>
          </p:cNvPr>
          <p:cNvSpPr/>
          <p:nvPr/>
        </p:nvSpPr>
        <p:spPr>
          <a:xfrm>
            <a:off x="3229315" y="462363"/>
            <a:ext cx="1229749" cy="81966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p:txBody>
      </p:sp>
      <p:sp>
        <p:nvSpPr>
          <p:cNvPr id="32" name="Βέλος: Καμπύλο προς τα κάτω 31">
            <a:extLst>
              <a:ext uri="{FF2B5EF4-FFF2-40B4-BE49-F238E27FC236}">
                <a16:creationId xmlns:a16="http://schemas.microsoft.com/office/drawing/2014/main" id="{A47A1C2A-209B-7D6E-5ACF-B16EA35FE26E}"/>
              </a:ext>
            </a:extLst>
          </p:cNvPr>
          <p:cNvSpPr/>
          <p:nvPr/>
        </p:nvSpPr>
        <p:spPr>
          <a:xfrm>
            <a:off x="5209500" y="449238"/>
            <a:ext cx="1581828" cy="843562"/>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3" name="Βέλος: Καμπύλο προς τα κάτω 32">
            <a:extLst>
              <a:ext uri="{FF2B5EF4-FFF2-40B4-BE49-F238E27FC236}">
                <a16:creationId xmlns:a16="http://schemas.microsoft.com/office/drawing/2014/main" id="{0EB899D5-EE12-AF86-1ED3-BD7FFAB903CF}"/>
              </a:ext>
            </a:extLst>
          </p:cNvPr>
          <p:cNvSpPr/>
          <p:nvPr/>
        </p:nvSpPr>
        <p:spPr>
          <a:xfrm>
            <a:off x="6704240" y="472321"/>
            <a:ext cx="2349954" cy="843562"/>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4" name="Βέλος: Καμπύλο προς τα κάτω 33">
            <a:extLst>
              <a:ext uri="{FF2B5EF4-FFF2-40B4-BE49-F238E27FC236}">
                <a16:creationId xmlns:a16="http://schemas.microsoft.com/office/drawing/2014/main" id="{47E4FD8F-BEF7-856B-613B-F22146347AEB}"/>
              </a:ext>
            </a:extLst>
          </p:cNvPr>
          <p:cNvSpPr/>
          <p:nvPr/>
        </p:nvSpPr>
        <p:spPr>
          <a:xfrm>
            <a:off x="1771651" y="463260"/>
            <a:ext cx="1581828" cy="843562"/>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5" name="Βέλος: Καμπύλο προς τα κάτω 34">
            <a:extLst>
              <a:ext uri="{FF2B5EF4-FFF2-40B4-BE49-F238E27FC236}">
                <a16:creationId xmlns:a16="http://schemas.microsoft.com/office/drawing/2014/main" id="{226C4751-9064-A3CF-00B2-7BE215921B39}"/>
              </a:ext>
            </a:extLst>
          </p:cNvPr>
          <p:cNvSpPr/>
          <p:nvPr/>
        </p:nvSpPr>
        <p:spPr>
          <a:xfrm>
            <a:off x="334743" y="427304"/>
            <a:ext cx="1581828" cy="888579"/>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6" name="Βέλος: Καμπύλο προς τα κάτω 35">
            <a:extLst>
              <a:ext uri="{FF2B5EF4-FFF2-40B4-BE49-F238E27FC236}">
                <a16:creationId xmlns:a16="http://schemas.microsoft.com/office/drawing/2014/main" id="{C8C3211C-2046-9729-1D85-76FB5BE97F1D}"/>
              </a:ext>
            </a:extLst>
          </p:cNvPr>
          <p:cNvSpPr/>
          <p:nvPr/>
        </p:nvSpPr>
        <p:spPr>
          <a:xfrm>
            <a:off x="8931383" y="438466"/>
            <a:ext cx="2367987" cy="843562"/>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8" name="Ορθογώνιο: Στρογγύλεμα γωνιών 17">
            <a:extLst>
              <a:ext uri="{FF2B5EF4-FFF2-40B4-BE49-F238E27FC236}">
                <a16:creationId xmlns:a16="http://schemas.microsoft.com/office/drawing/2014/main" id="{C3C40258-B3F9-3AE8-0DAA-9189531BD7AA}"/>
              </a:ext>
            </a:extLst>
          </p:cNvPr>
          <p:cNvSpPr/>
          <p:nvPr/>
        </p:nvSpPr>
        <p:spPr>
          <a:xfrm>
            <a:off x="3781426" y="2471650"/>
            <a:ext cx="925286" cy="3813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1986</a:t>
            </a:r>
          </a:p>
        </p:txBody>
      </p:sp>
      <p:sp>
        <p:nvSpPr>
          <p:cNvPr id="23" name="TextBox 22">
            <a:extLst>
              <a:ext uri="{FF2B5EF4-FFF2-40B4-BE49-F238E27FC236}">
                <a16:creationId xmlns:a16="http://schemas.microsoft.com/office/drawing/2014/main" id="{AA976D49-EBE0-E72A-97B1-83568B336F9B}"/>
              </a:ext>
            </a:extLst>
          </p:cNvPr>
          <p:cNvSpPr txBox="1"/>
          <p:nvPr/>
        </p:nvSpPr>
        <p:spPr>
          <a:xfrm>
            <a:off x="3827689" y="3696985"/>
            <a:ext cx="1174298" cy="1200329"/>
          </a:xfrm>
          <a:prstGeom prst="rect">
            <a:avLst/>
          </a:prstGeom>
          <a:noFill/>
        </p:spPr>
        <p:txBody>
          <a:bodyPr wrap="square">
            <a:spAutoFit/>
          </a:bodyPr>
          <a:lstStyle/>
          <a:p>
            <a:pPr algn="l" fontAlgn="base">
              <a:buNone/>
            </a:pPr>
            <a:r>
              <a:rPr lang="el-GR" sz="1200" i="0" dirty="0">
                <a:effectLst/>
              </a:rPr>
              <a:t>3 Αυγούστου 1986: Η επίθεση με ρουκέτες και όλμους - Ακρωτήρι</a:t>
            </a:r>
          </a:p>
        </p:txBody>
      </p:sp>
      <p:sp>
        <p:nvSpPr>
          <p:cNvPr id="21" name="Οβάλ 20">
            <a:extLst>
              <a:ext uri="{FF2B5EF4-FFF2-40B4-BE49-F238E27FC236}">
                <a16:creationId xmlns:a16="http://schemas.microsoft.com/office/drawing/2014/main" id="{8537BB53-66F7-9D73-7D65-13F67E6D7B45}"/>
              </a:ext>
            </a:extLst>
          </p:cNvPr>
          <p:cNvSpPr/>
          <p:nvPr/>
        </p:nvSpPr>
        <p:spPr>
          <a:xfrm>
            <a:off x="4804343" y="1292800"/>
            <a:ext cx="707572" cy="609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4" name="Βέλος: Καμπύλο προς τα κάτω 23">
            <a:extLst>
              <a:ext uri="{FF2B5EF4-FFF2-40B4-BE49-F238E27FC236}">
                <a16:creationId xmlns:a16="http://schemas.microsoft.com/office/drawing/2014/main" id="{5AD73CBF-D8DC-D7B7-2FB8-2AC65DDC60D5}"/>
              </a:ext>
            </a:extLst>
          </p:cNvPr>
          <p:cNvSpPr/>
          <p:nvPr/>
        </p:nvSpPr>
        <p:spPr>
          <a:xfrm>
            <a:off x="4282166" y="461186"/>
            <a:ext cx="1008291" cy="81966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p:txBody>
      </p:sp>
    </p:spTree>
    <p:extLst>
      <p:ext uri="{BB962C8B-B14F-4D97-AF65-F5344CB8AC3E}">
        <p14:creationId xmlns:p14="http://schemas.microsoft.com/office/powerpoint/2010/main" val="1649180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1843CDD-743C-68CC-5000-2E98E8481B4A}"/>
              </a:ext>
            </a:extLst>
          </p:cNvPr>
          <p:cNvPicPr>
            <a:picLocks noChangeAspect="1"/>
          </p:cNvPicPr>
          <p:nvPr/>
        </p:nvPicPr>
        <p:blipFill>
          <a:blip r:embed="rId2"/>
          <a:stretch>
            <a:fillRect/>
          </a:stretch>
        </p:blipFill>
        <p:spPr>
          <a:xfrm>
            <a:off x="528637" y="498023"/>
            <a:ext cx="11134725" cy="3551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Εικόνα 3">
            <a:extLst>
              <a:ext uri="{FF2B5EF4-FFF2-40B4-BE49-F238E27FC236}">
                <a16:creationId xmlns:a16="http://schemas.microsoft.com/office/drawing/2014/main" id="{5EDE7BBD-73B7-A573-A82A-52D347923671}"/>
              </a:ext>
            </a:extLst>
          </p:cNvPr>
          <p:cNvPicPr>
            <a:picLocks noChangeAspect="1"/>
          </p:cNvPicPr>
          <p:nvPr/>
        </p:nvPicPr>
        <p:blipFill>
          <a:blip r:embed="rId3"/>
          <a:stretch>
            <a:fillRect/>
          </a:stretch>
        </p:blipFill>
        <p:spPr>
          <a:xfrm>
            <a:off x="528637" y="3950834"/>
            <a:ext cx="11134725" cy="21778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89557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E9D0A73-C61B-29A1-A118-3E839DBFCDC6}"/>
              </a:ext>
            </a:extLst>
          </p:cNvPr>
          <p:cNvPicPr>
            <a:picLocks noChangeAspect="1"/>
          </p:cNvPicPr>
          <p:nvPr/>
        </p:nvPicPr>
        <p:blipFill>
          <a:blip r:embed="rId2"/>
          <a:stretch>
            <a:fillRect/>
          </a:stretch>
        </p:blipFill>
        <p:spPr>
          <a:xfrm>
            <a:off x="360589" y="89807"/>
            <a:ext cx="11296650" cy="3110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Εικόνα 3">
            <a:extLst>
              <a:ext uri="{FF2B5EF4-FFF2-40B4-BE49-F238E27FC236}">
                <a16:creationId xmlns:a16="http://schemas.microsoft.com/office/drawing/2014/main" id="{7653C896-45EA-BECD-63F9-B8D61AB5F405}"/>
              </a:ext>
            </a:extLst>
          </p:cNvPr>
          <p:cNvPicPr>
            <a:picLocks noChangeAspect="1"/>
          </p:cNvPicPr>
          <p:nvPr/>
        </p:nvPicPr>
        <p:blipFill>
          <a:blip r:embed="rId3"/>
          <a:srcRect b="7749"/>
          <a:stretch>
            <a:fillRect/>
          </a:stretch>
        </p:blipFill>
        <p:spPr>
          <a:xfrm>
            <a:off x="360588" y="3429000"/>
            <a:ext cx="11296649" cy="3110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9226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1CC6535-7BBF-8248-6C4E-15A79DD52C5F}"/>
              </a:ext>
            </a:extLst>
          </p:cNvPr>
          <p:cNvPicPr>
            <a:picLocks noChangeAspect="1"/>
          </p:cNvPicPr>
          <p:nvPr/>
        </p:nvPicPr>
        <p:blipFill>
          <a:blip r:embed="rId2"/>
          <a:stretch>
            <a:fillRect/>
          </a:stretch>
        </p:blipFill>
        <p:spPr>
          <a:xfrm>
            <a:off x="813027" y="197303"/>
            <a:ext cx="10239375" cy="2970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Εικόνα 3">
            <a:extLst>
              <a:ext uri="{FF2B5EF4-FFF2-40B4-BE49-F238E27FC236}">
                <a16:creationId xmlns:a16="http://schemas.microsoft.com/office/drawing/2014/main" id="{AEFE2510-911F-7A85-3821-39CD26FEFADB}"/>
              </a:ext>
            </a:extLst>
          </p:cNvPr>
          <p:cNvPicPr>
            <a:picLocks noChangeAspect="1"/>
          </p:cNvPicPr>
          <p:nvPr/>
        </p:nvPicPr>
        <p:blipFill>
          <a:blip r:embed="rId3"/>
          <a:stretch>
            <a:fillRect/>
          </a:stretch>
        </p:blipFill>
        <p:spPr>
          <a:xfrm>
            <a:off x="328612" y="3611336"/>
            <a:ext cx="11382375" cy="2201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6146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4EC9127-B63B-E682-3469-E14D23538A90}"/>
              </a:ext>
            </a:extLst>
          </p:cNvPr>
          <p:cNvPicPr>
            <a:picLocks noChangeAspect="1"/>
          </p:cNvPicPr>
          <p:nvPr/>
        </p:nvPicPr>
        <p:blipFill>
          <a:blip r:embed="rId2"/>
          <a:stretch>
            <a:fillRect/>
          </a:stretch>
        </p:blipFill>
        <p:spPr>
          <a:xfrm>
            <a:off x="476250" y="252413"/>
            <a:ext cx="11239500" cy="3089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Εικόνα 3">
            <a:extLst>
              <a:ext uri="{FF2B5EF4-FFF2-40B4-BE49-F238E27FC236}">
                <a16:creationId xmlns:a16="http://schemas.microsoft.com/office/drawing/2014/main" id="{B02249C3-A08F-7AA7-2F11-0B5C2AE90374}"/>
              </a:ext>
            </a:extLst>
          </p:cNvPr>
          <p:cNvPicPr>
            <a:picLocks noChangeAspect="1"/>
          </p:cNvPicPr>
          <p:nvPr/>
        </p:nvPicPr>
        <p:blipFill>
          <a:blip r:embed="rId3"/>
          <a:srcRect b="39418"/>
          <a:stretch>
            <a:fillRect/>
          </a:stretch>
        </p:blipFill>
        <p:spPr>
          <a:xfrm>
            <a:off x="829355" y="3667125"/>
            <a:ext cx="10315575" cy="2744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279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35F3596-C9B3-5D5D-4C27-3AC0BDEEF2CA}"/>
              </a:ext>
            </a:extLst>
          </p:cNvPr>
          <p:cNvPicPr>
            <a:picLocks noChangeAspect="1"/>
          </p:cNvPicPr>
          <p:nvPr/>
        </p:nvPicPr>
        <p:blipFill>
          <a:blip r:embed="rId2"/>
          <a:stretch>
            <a:fillRect/>
          </a:stretch>
        </p:blipFill>
        <p:spPr>
          <a:xfrm>
            <a:off x="681037" y="138112"/>
            <a:ext cx="10829925" cy="6581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11545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038FD7-B363-21A2-5818-35FAAA8E0E09}"/>
              </a:ext>
            </a:extLst>
          </p:cNvPr>
          <p:cNvSpPr>
            <a:spLocks noChangeArrowheads="1"/>
          </p:cNvSpPr>
          <p:nvPr/>
        </p:nvSpPr>
        <p:spPr bwMode="auto">
          <a:xfrm>
            <a:off x="1" y="2663156"/>
            <a:ext cx="8001000" cy="1333569"/>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03136" rIns="0" bIns="203136" numCol="1" anchor="ctr" anchorCtr="0" compatLnSpc="1">
            <a:prstTxWarp prst="textNoShape">
              <a:avLst/>
            </a:prstTxWarp>
            <a:spAutoFit/>
          </a:bodyPr>
          <a:lstStyle/>
          <a:p>
            <a:r>
              <a:rPr lang="el-GR" altLang="el-GR" sz="2000" b="1" dirty="0">
                <a:latin typeface="Google Sans"/>
              </a:rPr>
              <a:t>Πώς η εξέλιξη της τεχνολογίας (</a:t>
            </a:r>
            <a:r>
              <a:rPr lang="el-GR" altLang="el-GR" sz="2000" b="1" dirty="0" err="1">
                <a:latin typeface="Google Sans"/>
              </a:rPr>
              <a:t>drones</a:t>
            </a:r>
            <a:r>
              <a:rPr lang="el-GR" altLang="el-GR" sz="2000" b="1" dirty="0">
                <a:latin typeface="Google Sans"/>
              </a:rPr>
              <a:t>, πύραυλοι ακριβείας) το 2026 καθιστά τις Αγγλικές Βάσεις πηγή κινδύνου για τις γύρω κυπριακές κοινότητες σε περίπτωση αντιποίνων;</a:t>
            </a:r>
            <a:endParaRPr lang="el-GR" sz="2000" b="1" dirty="0"/>
          </a:p>
        </p:txBody>
      </p:sp>
    </p:spTree>
    <p:extLst>
      <p:ext uri="{BB962C8B-B14F-4D97-AF65-F5344CB8AC3E}">
        <p14:creationId xmlns:p14="http://schemas.microsoft.com/office/powerpoint/2010/main" val="2133583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Λήξη μαθημάτων σχολικών μονάδων Δευτεροβάθμιας Εκπαίδευσης διδακτικού έτους  2020-2021">
            <a:extLst>
              <a:ext uri="{FF2B5EF4-FFF2-40B4-BE49-F238E27FC236}">
                <a16:creationId xmlns:a16="http://schemas.microsoft.com/office/drawing/2014/main" id="{4ADE1F56-3910-07CB-1A71-3B719F13C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631" y="1094013"/>
            <a:ext cx="5012026" cy="4403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DE93AD6A-B361-EC6C-6432-431BF7147A62}"/>
              </a:ext>
            </a:extLst>
          </p:cNvPr>
          <p:cNvPicPr>
            <a:picLocks noChangeAspect="1"/>
          </p:cNvPicPr>
          <p:nvPr/>
        </p:nvPicPr>
        <p:blipFill>
          <a:blip r:embed="rId3"/>
          <a:stretch>
            <a:fillRect/>
          </a:stretch>
        </p:blipFill>
        <p:spPr>
          <a:xfrm>
            <a:off x="6096000" y="1730829"/>
            <a:ext cx="5388229" cy="293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6293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CB140607-A968-F613-6D46-D2BCA6A2BE3F}"/>
              </a:ext>
            </a:extLst>
          </p:cNvPr>
          <p:cNvPicPr>
            <a:picLocks noChangeAspect="1"/>
          </p:cNvPicPr>
          <p:nvPr/>
        </p:nvPicPr>
        <p:blipFill>
          <a:blip r:embed="rId2"/>
          <a:srcRect l="-1187" t="-907" r="43135" b="907"/>
          <a:stretch>
            <a:fillRect/>
          </a:stretch>
        </p:blipFill>
        <p:spPr>
          <a:xfrm>
            <a:off x="201385" y="1859498"/>
            <a:ext cx="3727677" cy="3983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Εικόνα 8">
            <a:extLst>
              <a:ext uri="{FF2B5EF4-FFF2-40B4-BE49-F238E27FC236}">
                <a16:creationId xmlns:a16="http://schemas.microsoft.com/office/drawing/2014/main" id="{762842B1-D9BE-2FC7-0C13-9E6B5A0FB476}"/>
              </a:ext>
            </a:extLst>
          </p:cNvPr>
          <p:cNvPicPr>
            <a:picLocks noChangeAspect="1"/>
          </p:cNvPicPr>
          <p:nvPr/>
        </p:nvPicPr>
        <p:blipFill>
          <a:blip r:embed="rId3"/>
          <a:srcRect t="15541" b="21582"/>
          <a:stretch>
            <a:fillRect/>
          </a:stretch>
        </p:blipFill>
        <p:spPr>
          <a:xfrm>
            <a:off x="7417934" y="2188028"/>
            <a:ext cx="4256993" cy="2046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Εικόνα 10">
            <a:extLst>
              <a:ext uri="{FF2B5EF4-FFF2-40B4-BE49-F238E27FC236}">
                <a16:creationId xmlns:a16="http://schemas.microsoft.com/office/drawing/2014/main" id="{5FBB0327-4C21-1C1F-54D6-CE87BA2240B8}"/>
              </a:ext>
            </a:extLst>
          </p:cNvPr>
          <p:cNvPicPr>
            <a:picLocks noChangeAspect="1"/>
          </p:cNvPicPr>
          <p:nvPr/>
        </p:nvPicPr>
        <p:blipFill>
          <a:blip r:embed="rId4"/>
          <a:stretch>
            <a:fillRect/>
          </a:stretch>
        </p:blipFill>
        <p:spPr>
          <a:xfrm>
            <a:off x="7417935" y="4408714"/>
            <a:ext cx="4256992" cy="2144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Εικόνα 12">
            <a:extLst>
              <a:ext uri="{FF2B5EF4-FFF2-40B4-BE49-F238E27FC236}">
                <a16:creationId xmlns:a16="http://schemas.microsoft.com/office/drawing/2014/main" id="{1900A230-3A15-0F76-C8D9-9B9F602C9993}"/>
              </a:ext>
            </a:extLst>
          </p:cNvPr>
          <p:cNvPicPr>
            <a:picLocks noChangeAspect="1"/>
          </p:cNvPicPr>
          <p:nvPr/>
        </p:nvPicPr>
        <p:blipFill>
          <a:blip r:embed="rId5"/>
          <a:stretch>
            <a:fillRect/>
          </a:stretch>
        </p:blipFill>
        <p:spPr>
          <a:xfrm>
            <a:off x="7858125" y="1565160"/>
            <a:ext cx="2984046" cy="516392"/>
          </a:xfrm>
          <a:prstGeom prst="rect">
            <a:avLst/>
          </a:prstGeom>
        </p:spPr>
      </p:pic>
      <p:pic>
        <p:nvPicPr>
          <p:cNvPr id="15" name="Εικόνα 14">
            <a:extLst>
              <a:ext uri="{FF2B5EF4-FFF2-40B4-BE49-F238E27FC236}">
                <a16:creationId xmlns:a16="http://schemas.microsoft.com/office/drawing/2014/main" id="{E48135D9-68E7-5888-E613-B363614526BC}"/>
              </a:ext>
            </a:extLst>
          </p:cNvPr>
          <p:cNvPicPr>
            <a:picLocks noChangeAspect="1"/>
          </p:cNvPicPr>
          <p:nvPr/>
        </p:nvPicPr>
        <p:blipFill>
          <a:blip r:embed="rId6"/>
          <a:stretch>
            <a:fillRect/>
          </a:stretch>
        </p:blipFill>
        <p:spPr>
          <a:xfrm>
            <a:off x="0" y="31283"/>
            <a:ext cx="12192000" cy="1623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071B3B31-A9E2-2C7F-2D48-071B3AB27D80}"/>
              </a:ext>
            </a:extLst>
          </p:cNvPr>
          <p:cNvSpPr txBox="1"/>
          <p:nvPr/>
        </p:nvSpPr>
        <p:spPr>
          <a:xfrm>
            <a:off x="791936" y="6086642"/>
            <a:ext cx="6373585" cy="584775"/>
          </a:xfrm>
          <a:prstGeom prst="rect">
            <a:avLst/>
          </a:prstGeom>
          <a:noFill/>
        </p:spPr>
        <p:txBody>
          <a:bodyPr wrap="square">
            <a:spAutoFit/>
          </a:bodyPr>
          <a:lstStyle/>
          <a:p>
            <a:r>
              <a:rPr lang="el-GR" sz="3200" dirty="0">
                <a:solidFill>
                  <a:srgbClr val="FF0000"/>
                </a:solidFill>
              </a:rPr>
              <a:t>https://www.e-charalambous.com</a:t>
            </a:r>
          </a:p>
        </p:txBody>
      </p:sp>
      <p:pic>
        <p:nvPicPr>
          <p:cNvPr id="18" name="Εικόνα 17">
            <a:extLst>
              <a:ext uri="{FF2B5EF4-FFF2-40B4-BE49-F238E27FC236}">
                <a16:creationId xmlns:a16="http://schemas.microsoft.com/office/drawing/2014/main" id="{6AC1CE05-AE60-6877-4C36-6455E33E1115}"/>
              </a:ext>
            </a:extLst>
          </p:cNvPr>
          <p:cNvPicPr>
            <a:picLocks noChangeAspect="1"/>
          </p:cNvPicPr>
          <p:nvPr/>
        </p:nvPicPr>
        <p:blipFill>
          <a:blip r:embed="rId2"/>
          <a:srcRect l="53528" b="59245"/>
          <a:stretch>
            <a:fillRect/>
          </a:stretch>
        </p:blipFill>
        <p:spPr>
          <a:xfrm>
            <a:off x="4181475" y="1859498"/>
            <a:ext cx="2984046" cy="1623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Βέλος: Δεξιό 18">
            <a:extLst>
              <a:ext uri="{FF2B5EF4-FFF2-40B4-BE49-F238E27FC236}">
                <a16:creationId xmlns:a16="http://schemas.microsoft.com/office/drawing/2014/main" id="{2BE2D2F5-C4F9-CC06-5FF4-46A0620717E9}"/>
              </a:ext>
            </a:extLst>
          </p:cNvPr>
          <p:cNvSpPr/>
          <p:nvPr/>
        </p:nvSpPr>
        <p:spPr>
          <a:xfrm>
            <a:off x="119743" y="6215743"/>
            <a:ext cx="672192" cy="337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72237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019AF4-BB43-0176-5E8A-370FFA2BCE49}"/>
              </a:ext>
            </a:extLst>
          </p:cNvPr>
          <p:cNvSpPr>
            <a:spLocks noGrp="1"/>
          </p:cNvSpPr>
          <p:nvPr>
            <p:ph type="title"/>
          </p:nvPr>
        </p:nvSpPr>
        <p:spPr/>
        <p:txBody>
          <a:bodyPr/>
          <a:lstStyle/>
          <a:p>
            <a:pPr algn="ctr"/>
            <a:r>
              <a:rPr lang="el-GR" dirty="0"/>
              <a:t>1</a:t>
            </a:r>
            <a:r>
              <a:rPr lang="el-GR" baseline="30000" dirty="0"/>
              <a:t>η</a:t>
            </a:r>
            <a:r>
              <a:rPr lang="el-GR" dirty="0"/>
              <a:t> δραστηριότητα</a:t>
            </a:r>
          </a:p>
        </p:txBody>
      </p:sp>
      <p:pic>
        <p:nvPicPr>
          <p:cNvPr id="4" name="Εικόνα 3">
            <a:extLst>
              <a:ext uri="{FF2B5EF4-FFF2-40B4-BE49-F238E27FC236}">
                <a16:creationId xmlns:a16="http://schemas.microsoft.com/office/drawing/2014/main" id="{85A79B48-32D1-28A9-5F8A-343D644320F0}"/>
              </a:ext>
            </a:extLst>
          </p:cNvPr>
          <p:cNvPicPr>
            <a:picLocks noChangeAspect="1"/>
          </p:cNvPicPr>
          <p:nvPr/>
        </p:nvPicPr>
        <p:blipFill>
          <a:blip r:embed="rId2"/>
          <a:srcRect t="12561"/>
          <a:stretch>
            <a:fillRect/>
          </a:stretch>
        </p:blipFill>
        <p:spPr>
          <a:xfrm>
            <a:off x="488497" y="1690688"/>
            <a:ext cx="4889046" cy="4347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4EFF077B-B195-6DFF-7E35-9935A689673B}"/>
              </a:ext>
            </a:extLst>
          </p:cNvPr>
          <p:cNvSpPr txBox="1"/>
          <p:nvPr/>
        </p:nvSpPr>
        <p:spPr>
          <a:xfrm>
            <a:off x="718459" y="6259286"/>
            <a:ext cx="4571998" cy="369332"/>
          </a:xfrm>
          <a:prstGeom prst="rect">
            <a:avLst/>
          </a:prstGeom>
          <a:noFill/>
        </p:spPr>
        <p:txBody>
          <a:bodyPr wrap="square">
            <a:spAutoFit/>
          </a:bodyPr>
          <a:lstStyle/>
          <a:p>
            <a:r>
              <a:rPr lang="el-GR" dirty="0">
                <a:solidFill>
                  <a:schemeClr val="bg2"/>
                </a:solidFill>
              </a:rPr>
              <a:t>https://share.google/nAItOQ9Y4f6OVEn2b</a:t>
            </a:r>
          </a:p>
        </p:txBody>
      </p:sp>
      <p:pic>
        <p:nvPicPr>
          <p:cNvPr id="7" name="Εικόνα 6">
            <a:extLst>
              <a:ext uri="{FF2B5EF4-FFF2-40B4-BE49-F238E27FC236}">
                <a16:creationId xmlns:a16="http://schemas.microsoft.com/office/drawing/2014/main" id="{92CF52E0-E8A5-5F58-C1C9-BE07B55C6CE7}"/>
              </a:ext>
            </a:extLst>
          </p:cNvPr>
          <p:cNvPicPr>
            <a:picLocks noChangeAspect="1"/>
          </p:cNvPicPr>
          <p:nvPr/>
        </p:nvPicPr>
        <p:blipFill>
          <a:blip r:embed="rId3"/>
          <a:stretch>
            <a:fillRect/>
          </a:stretch>
        </p:blipFill>
        <p:spPr>
          <a:xfrm rot="10800000" flipV="1">
            <a:off x="5601363" y="1690688"/>
            <a:ext cx="6007055" cy="4347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5BBBF2A7-939E-35A7-17B4-072F8A33B34D}"/>
              </a:ext>
            </a:extLst>
          </p:cNvPr>
          <p:cNvSpPr txBox="1"/>
          <p:nvPr/>
        </p:nvSpPr>
        <p:spPr>
          <a:xfrm>
            <a:off x="6596743" y="6259286"/>
            <a:ext cx="6096000" cy="369332"/>
          </a:xfrm>
          <a:prstGeom prst="rect">
            <a:avLst/>
          </a:prstGeom>
          <a:noFill/>
        </p:spPr>
        <p:txBody>
          <a:bodyPr wrap="square">
            <a:spAutoFit/>
          </a:bodyPr>
          <a:lstStyle/>
          <a:p>
            <a:r>
              <a:rPr lang="el-GR" dirty="0">
                <a:solidFill>
                  <a:schemeClr val="bg2"/>
                </a:solidFill>
              </a:rPr>
              <a:t>https://share.google/uBnv17pFIFS6ocuxZ</a:t>
            </a:r>
          </a:p>
        </p:txBody>
      </p:sp>
    </p:spTree>
    <p:extLst>
      <p:ext uri="{BB962C8B-B14F-4D97-AF65-F5344CB8AC3E}">
        <p14:creationId xmlns:p14="http://schemas.microsoft.com/office/powerpoint/2010/main" val="2167399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D6820-4FE2-FE8D-0FCE-7CBBDFD10DAB}"/>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4CA92624-ACD2-B679-F562-3D5F5F2E1A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05" t="217" r="3074" b="86505"/>
          <a:stretch>
            <a:fillRect/>
          </a:stretch>
        </p:blipFill>
        <p:spPr bwMode="auto">
          <a:xfrm>
            <a:off x="272143" y="152400"/>
            <a:ext cx="11647714" cy="1632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DDD1B792-DF5B-D131-F5DA-7A8F4931A4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282" t="21904" r="6016" b="58446"/>
          <a:stretch>
            <a:fillRect/>
          </a:stretch>
        </p:blipFill>
        <p:spPr bwMode="auto">
          <a:xfrm>
            <a:off x="832624" y="1905001"/>
            <a:ext cx="10526751" cy="46699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706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E7D755-6781-9B9A-7832-7CB7AD06FE08}"/>
              </a:ext>
            </a:extLst>
          </p:cNvPr>
          <p:cNvSpPr txBox="1"/>
          <p:nvPr/>
        </p:nvSpPr>
        <p:spPr>
          <a:xfrm>
            <a:off x="0" y="1156626"/>
            <a:ext cx="6096000" cy="2031325"/>
          </a:xfrm>
          <a:prstGeom prst="rect">
            <a:avLst/>
          </a:prstGeom>
          <a:noFill/>
          <a:ln w="57150">
            <a:solidFill>
              <a:schemeClr val="tx1"/>
            </a:solidFill>
          </a:ln>
        </p:spPr>
        <p:txBody>
          <a:bodyPr wrap="square">
            <a:spAutoFit/>
          </a:bodyPr>
          <a:lstStyle/>
          <a:p>
            <a:r>
              <a:rPr lang="el-GR" b="1" dirty="0"/>
              <a:t>Είστε ένας νεαρός Ελληνοκύπριος αγωνιστής που μόλις κατέβηκε από το βουνό μετά το τέλος του αγώνα (1959). Γράφετε μια σελίδα στο προσωπικό σας ημερολόγιο την ημέρα που ανακοινώνονται οι λεπτομέρειες των Συμφωνιών Ζυρίχης-Λονδίνου. Πώς σχολιάζετε το γεγονός ότι οι Άγγλοι διατηρούν κυρίαρχες στρατιωτικές βάσεις στο νησί; </a:t>
            </a:r>
          </a:p>
        </p:txBody>
      </p:sp>
      <p:sp>
        <p:nvSpPr>
          <p:cNvPr id="4" name="TextBox 3">
            <a:extLst>
              <a:ext uri="{FF2B5EF4-FFF2-40B4-BE49-F238E27FC236}">
                <a16:creationId xmlns:a16="http://schemas.microsoft.com/office/drawing/2014/main" id="{C6F06BA9-DEB1-B37F-F34C-572FC8BB5AE2}"/>
              </a:ext>
            </a:extLst>
          </p:cNvPr>
          <p:cNvSpPr txBox="1"/>
          <p:nvPr/>
        </p:nvSpPr>
        <p:spPr>
          <a:xfrm>
            <a:off x="0" y="3240650"/>
            <a:ext cx="6096000" cy="1754326"/>
          </a:xfrm>
          <a:prstGeom prst="rect">
            <a:avLst/>
          </a:prstGeom>
          <a:noFill/>
          <a:ln w="57150">
            <a:solidFill>
              <a:schemeClr val="tx1"/>
            </a:solidFill>
          </a:ln>
        </p:spPr>
        <p:txBody>
          <a:bodyPr wrap="square">
            <a:spAutoFit/>
          </a:bodyPr>
          <a:lstStyle/>
          <a:p>
            <a:pPr>
              <a:spcBef>
                <a:spcPts val="300"/>
              </a:spcBef>
              <a:buNone/>
            </a:pPr>
            <a:r>
              <a:rPr lang="el-GR" b="1" u="none" strike="noStrike" dirty="0">
                <a:effectLst/>
                <a:latin typeface="Google Sans"/>
              </a:rPr>
              <a:t>Αν ήσασταν μέλος της κυπριακής αποστολής  στις συνομιλίες του Λονδίνου το 1959, μπροστά στο δίλημμα της υπογραφής των Συμφωνιών που προέβλεπαν τη δημιουργία Κυρίαρχων Βρετανικών Βάσεων, ποιους παράγοντες, φόβους και προσδοκίες της συγκεκριμένης ιστορικής στιγμής θα έπρεπε να ζυγίσετε για να πάρετε την απόφασή σας;</a:t>
            </a:r>
          </a:p>
        </p:txBody>
      </p:sp>
    </p:spTree>
    <p:extLst>
      <p:ext uri="{BB962C8B-B14F-4D97-AF65-F5344CB8AC3E}">
        <p14:creationId xmlns:p14="http://schemas.microsoft.com/office/powerpoint/2010/main" val="1770478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C7EFD-98EF-2829-1CFE-75ACCABC1737}"/>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BA2DE596-3BFF-2034-E9CD-28F8AC1A046B}"/>
              </a:ext>
            </a:extLst>
          </p:cNvPr>
          <p:cNvSpPr>
            <a:spLocks noGrp="1"/>
          </p:cNvSpPr>
          <p:nvPr>
            <p:ph type="title"/>
          </p:nvPr>
        </p:nvSpPr>
        <p:spPr/>
        <p:txBody>
          <a:bodyPr/>
          <a:lstStyle/>
          <a:p>
            <a:pPr algn="ctr"/>
            <a:r>
              <a:rPr lang="el-GR" baseline="30000" dirty="0"/>
              <a:t>2η</a:t>
            </a:r>
            <a:r>
              <a:rPr lang="el-GR" dirty="0"/>
              <a:t> δραστηριότητα</a:t>
            </a:r>
          </a:p>
        </p:txBody>
      </p:sp>
      <p:pic>
        <p:nvPicPr>
          <p:cNvPr id="4" name="Εικόνα 3">
            <a:extLst>
              <a:ext uri="{FF2B5EF4-FFF2-40B4-BE49-F238E27FC236}">
                <a16:creationId xmlns:a16="http://schemas.microsoft.com/office/drawing/2014/main" id="{A42BD25D-9E7E-D572-FF5C-842D0F17A682}"/>
              </a:ext>
            </a:extLst>
          </p:cNvPr>
          <p:cNvPicPr>
            <a:picLocks noChangeAspect="1"/>
          </p:cNvPicPr>
          <p:nvPr/>
        </p:nvPicPr>
        <p:blipFill>
          <a:blip r:embed="rId2"/>
          <a:srcRect t="12561"/>
          <a:stretch>
            <a:fillRect/>
          </a:stretch>
        </p:blipFill>
        <p:spPr>
          <a:xfrm>
            <a:off x="488497" y="1690688"/>
            <a:ext cx="4889046" cy="4347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37F1C7CC-922B-7AB2-212E-2916B481F803}"/>
              </a:ext>
            </a:extLst>
          </p:cNvPr>
          <p:cNvSpPr txBox="1"/>
          <p:nvPr/>
        </p:nvSpPr>
        <p:spPr>
          <a:xfrm>
            <a:off x="718459" y="6259286"/>
            <a:ext cx="4571998" cy="369332"/>
          </a:xfrm>
          <a:prstGeom prst="rect">
            <a:avLst/>
          </a:prstGeom>
          <a:noFill/>
        </p:spPr>
        <p:txBody>
          <a:bodyPr wrap="square">
            <a:spAutoFit/>
          </a:bodyPr>
          <a:lstStyle/>
          <a:p>
            <a:r>
              <a:rPr lang="el-GR" dirty="0">
                <a:solidFill>
                  <a:schemeClr val="bg2"/>
                </a:solidFill>
              </a:rPr>
              <a:t>https://share.google/nAItOQ9Y4f6OVEn2b</a:t>
            </a:r>
          </a:p>
        </p:txBody>
      </p:sp>
      <p:pic>
        <p:nvPicPr>
          <p:cNvPr id="7" name="Εικόνα 6">
            <a:extLst>
              <a:ext uri="{FF2B5EF4-FFF2-40B4-BE49-F238E27FC236}">
                <a16:creationId xmlns:a16="http://schemas.microsoft.com/office/drawing/2014/main" id="{91CA5686-FE00-361B-265A-81AA5B6BAA0E}"/>
              </a:ext>
            </a:extLst>
          </p:cNvPr>
          <p:cNvPicPr>
            <a:picLocks noChangeAspect="1"/>
          </p:cNvPicPr>
          <p:nvPr/>
        </p:nvPicPr>
        <p:blipFill>
          <a:blip r:embed="rId3"/>
          <a:stretch>
            <a:fillRect/>
          </a:stretch>
        </p:blipFill>
        <p:spPr>
          <a:xfrm rot="10800000" flipV="1">
            <a:off x="5601363" y="1690688"/>
            <a:ext cx="6007055" cy="4347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71375136-2851-ABF4-097F-00663AA1B2D3}"/>
              </a:ext>
            </a:extLst>
          </p:cNvPr>
          <p:cNvSpPr txBox="1"/>
          <p:nvPr/>
        </p:nvSpPr>
        <p:spPr>
          <a:xfrm>
            <a:off x="6596743" y="6259286"/>
            <a:ext cx="6096000" cy="369332"/>
          </a:xfrm>
          <a:prstGeom prst="rect">
            <a:avLst/>
          </a:prstGeom>
          <a:noFill/>
        </p:spPr>
        <p:txBody>
          <a:bodyPr wrap="square">
            <a:spAutoFit/>
          </a:bodyPr>
          <a:lstStyle/>
          <a:p>
            <a:r>
              <a:rPr lang="el-GR" dirty="0">
                <a:solidFill>
                  <a:schemeClr val="bg2"/>
                </a:solidFill>
              </a:rPr>
              <a:t>https://share.google/uBnv17pFIFS6ocuxZ</a:t>
            </a:r>
          </a:p>
        </p:txBody>
      </p:sp>
    </p:spTree>
    <p:extLst>
      <p:ext uri="{BB962C8B-B14F-4D97-AF65-F5344CB8AC3E}">
        <p14:creationId xmlns:p14="http://schemas.microsoft.com/office/powerpoint/2010/main" val="3569797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31A1D33-94DA-4401-4F06-C76CA367C0BD}"/>
              </a:ext>
            </a:extLst>
          </p:cNvPr>
          <p:cNvPicPr>
            <a:picLocks noChangeAspect="1"/>
          </p:cNvPicPr>
          <p:nvPr/>
        </p:nvPicPr>
        <p:blipFill>
          <a:blip r:embed="rId2"/>
          <a:stretch>
            <a:fillRect/>
          </a:stretch>
        </p:blipFill>
        <p:spPr>
          <a:xfrm>
            <a:off x="193651" y="348341"/>
            <a:ext cx="5534526" cy="6117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3CA7E90C-E1E3-0240-874F-DD98F0A3474B}"/>
              </a:ext>
            </a:extLst>
          </p:cNvPr>
          <p:cNvSpPr txBox="1"/>
          <p:nvPr/>
        </p:nvSpPr>
        <p:spPr>
          <a:xfrm>
            <a:off x="5902349" y="3012054"/>
            <a:ext cx="6096000" cy="395173"/>
          </a:xfrm>
          <a:prstGeom prst="rect">
            <a:avLst/>
          </a:prstGeom>
          <a:noFill/>
        </p:spPr>
        <p:txBody>
          <a:bodyPr wrap="square">
            <a:spAutoFit/>
          </a:bodyPr>
          <a:lstStyle/>
          <a:p>
            <a:pPr>
              <a:lnSpc>
                <a:spcPct val="115000"/>
              </a:lnSpc>
              <a:spcAft>
                <a:spcPts val="800"/>
              </a:spcAft>
              <a:buNone/>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Εφημερίδα </a:t>
            </a:r>
            <a:r>
              <a:rPr lang="el-GR" sz="1800" i="1" kern="100" dirty="0">
                <a:effectLst/>
                <a:latin typeface="Aptos" panose="020B0004020202020204" pitchFamily="34" charset="0"/>
                <a:ea typeface="Aptos" panose="020B0004020202020204" pitchFamily="34" charset="0"/>
                <a:cs typeface="Times New Roman" panose="02020603050405020304" pitchFamily="18" charset="0"/>
              </a:rPr>
              <a:t>Η </a:t>
            </a:r>
            <a:r>
              <a:rPr lang="el-GR" i="1" kern="100" dirty="0">
                <a:latin typeface="Aptos" panose="020B0004020202020204" pitchFamily="34" charset="0"/>
                <a:ea typeface="Aptos" panose="020B0004020202020204" pitchFamily="34" charset="0"/>
                <a:cs typeface="Times New Roman" panose="02020603050405020304" pitchFamily="18" charset="0"/>
              </a:rPr>
              <a:t>ΜΑΧΗ</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1 Οκτωβρίο</a:t>
            </a:r>
            <a:r>
              <a:rPr lang="el-GR" kern="100" dirty="0">
                <a:latin typeface="Aptos" panose="020B0004020202020204" pitchFamily="34" charset="0"/>
                <a:ea typeface="Aptos" panose="020B0004020202020204" pitchFamily="34" charset="0"/>
                <a:cs typeface="Times New Roman" panose="02020603050405020304" pitchFamily="18" charset="0"/>
              </a:rPr>
              <a:t>υ </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1964.</a:t>
            </a:r>
          </a:p>
        </p:txBody>
      </p:sp>
    </p:spTree>
    <p:extLst>
      <p:ext uri="{BB962C8B-B14F-4D97-AF65-F5344CB8AC3E}">
        <p14:creationId xmlns:p14="http://schemas.microsoft.com/office/powerpoint/2010/main" val="1703211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9549CC-A962-13A5-FC7A-118CA4DBEF27}"/>
              </a:ext>
            </a:extLst>
          </p:cNvPr>
          <p:cNvSpPr txBox="1"/>
          <p:nvPr/>
        </p:nvSpPr>
        <p:spPr>
          <a:xfrm>
            <a:off x="0" y="2315367"/>
            <a:ext cx="6096000" cy="1754326"/>
          </a:xfrm>
          <a:prstGeom prst="rect">
            <a:avLst/>
          </a:prstGeom>
          <a:noFill/>
          <a:ln w="57150">
            <a:solidFill>
              <a:schemeClr val="tx1"/>
            </a:solidFill>
          </a:ln>
        </p:spPr>
        <p:txBody>
          <a:bodyPr wrap="square">
            <a:spAutoFit/>
          </a:bodyPr>
          <a:lstStyle/>
          <a:p>
            <a:r>
              <a:rPr lang="el-GR" b="1" dirty="0"/>
              <a:t>Φανταστείτε ότι είστε νεαροί διαδηλωτές που συμμετέχουν σε εκείνη τη μεγάλη πορεία στη Λεμεσό. </a:t>
            </a:r>
            <a:r>
              <a:rPr lang="el-GR" b="1" u="none" strike="noStrike" dirty="0">
                <a:effectLst/>
                <a:latin typeface="Google Sans"/>
              </a:rPr>
              <a:t>Δημιουργήστε το δικό σας σύνθημα και σχεδιάστε μια αφίσα εποχής</a:t>
            </a:r>
            <a:r>
              <a:rPr lang="el-GR" b="1" dirty="0"/>
              <a:t>, η οποία να αποτυπώνει την οργή του κυπριακού λαού και τα συγκεκριμένα αιτήματά του για την ασφάλεια και την κυριαρχία του νησιού.</a:t>
            </a:r>
          </a:p>
        </p:txBody>
      </p:sp>
    </p:spTree>
    <p:extLst>
      <p:ext uri="{BB962C8B-B14F-4D97-AF65-F5344CB8AC3E}">
        <p14:creationId xmlns:p14="http://schemas.microsoft.com/office/powerpoint/2010/main" val="15866819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630</TotalTime>
  <Words>959</Words>
  <Application>Microsoft Office PowerPoint</Application>
  <PresentationFormat>Ευρεία οθόνη</PresentationFormat>
  <Paragraphs>65</Paragraphs>
  <Slides>37</Slides>
  <Notes>1</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37</vt:i4>
      </vt:variant>
    </vt:vector>
  </HeadingPairs>
  <TitlesOfParts>
    <vt:vector size="42" baseType="lpstr">
      <vt:lpstr>Aptos</vt:lpstr>
      <vt:lpstr>Aptos Display</vt:lpstr>
      <vt:lpstr>Arial</vt:lpstr>
      <vt:lpstr>Google Sans</vt:lpstr>
      <vt:lpstr>Θέμα του Office</vt:lpstr>
      <vt:lpstr>Παρουσίαση του PowerPoint</vt:lpstr>
      <vt:lpstr>Παρουσίαση του PowerPoint</vt:lpstr>
      <vt:lpstr>Παρουσίαση του PowerPoint</vt:lpstr>
      <vt:lpstr>1η δραστηριότητα</vt:lpstr>
      <vt:lpstr>Παρουσίαση του PowerPoint</vt:lpstr>
      <vt:lpstr>Παρουσίαση του PowerPoint</vt:lpstr>
      <vt:lpstr>2η δραστηριότητα</vt:lpstr>
      <vt:lpstr>Παρουσίαση του PowerPoint</vt:lpstr>
      <vt:lpstr>Παρουσίαση του PowerPoint</vt:lpstr>
      <vt:lpstr>3η δραστηριότητα</vt:lpstr>
      <vt:lpstr>Παρουσίαση του PowerPoint</vt:lpstr>
      <vt:lpstr>Παρουσίαση του PowerPoint</vt:lpstr>
      <vt:lpstr>4η δραστηριότητα</vt:lpstr>
      <vt:lpstr>Παρουσίαση του PowerPoint</vt:lpstr>
      <vt:lpstr>Παρουσίαση του PowerPoint</vt:lpstr>
      <vt:lpstr>Παρουσίαση του PowerPoint</vt:lpstr>
      <vt:lpstr>5η δραστηριότητα</vt:lpstr>
      <vt:lpstr>Παρουσίαση του PowerPoint</vt:lpstr>
      <vt:lpstr>Παρουσίαση του PowerPoint</vt:lpstr>
      <vt:lpstr>6η δραστηριότητα</vt:lpstr>
      <vt:lpstr>Παρουσίαση του PowerPoint</vt:lpstr>
      <vt:lpstr>Παρουσίαση του PowerPoint</vt:lpstr>
      <vt:lpstr>7η δραστηριότητα</vt:lpstr>
      <vt:lpstr>Παρουσίαση του PowerPoint</vt:lpstr>
      <vt:lpstr>Παρουσίαση του PowerPoint</vt:lpstr>
      <vt:lpstr>Παρουσίαση του PowerPoint</vt:lpstr>
      <vt:lpstr>8η δραστηριότητα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Ελένη Χαραλάμπους</dc:creator>
  <cp:lastModifiedBy>Ελένη Χαραλάμπους</cp:lastModifiedBy>
  <cp:revision>76</cp:revision>
  <dcterms:created xsi:type="dcterms:W3CDTF">2026-06-06T11:59:10Z</dcterms:created>
  <dcterms:modified xsi:type="dcterms:W3CDTF">2026-06-10T12:24:00Z</dcterms:modified>
</cp:coreProperties>
</file>