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0" r:id="rId2"/>
    <p:sldId id="641" r:id="rId3"/>
    <p:sldId id="451" r:id="rId4"/>
    <p:sldId id="611" r:id="rId5"/>
    <p:sldId id="612" r:id="rId6"/>
    <p:sldId id="644" r:id="rId7"/>
    <p:sldId id="642" r:id="rId8"/>
    <p:sldId id="615" r:id="rId9"/>
    <p:sldId id="614" r:id="rId10"/>
    <p:sldId id="643" r:id="rId11"/>
    <p:sldId id="440" r:id="rId12"/>
    <p:sldId id="646" r:id="rId13"/>
    <p:sldId id="645" r:id="rId14"/>
    <p:sldId id="647" r:id="rId15"/>
    <p:sldId id="616" r:id="rId16"/>
    <p:sldId id="617" r:id="rId17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7302-57F0-4D39-97FB-3D4AD8BD51A0}" type="datetimeFigureOut">
              <a:rPr lang="en-US" smtClean="0"/>
              <a:t>6/12/2026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BD75-56D0-42E4-8813-DAAD8F82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06/12/2026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06/12/2026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06/12/2026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06/12/2026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06/12/2026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06/12/2026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06/12/2026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06/12/2026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85387" y="6075807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1395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73. Α2_Θεματικός κύκλος 5_Συγκριτικός βαθμός επιθέτων (μονολεκτικά και περιφραστικά)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32215-99A4-26A3-506B-E84900FCC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F78BA1D-1775-69E7-7B04-A90C103EEB6F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952A1A30-26ED-32D7-DE96-9C2DD6731096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149C3E28-3F72-9533-147D-3A3022DDC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321128" y="3352800"/>
            <a:ext cx="2476500" cy="17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C5F696-88D0-AA27-9F80-32D91065EED0}"/>
              </a:ext>
            </a:extLst>
          </p:cNvPr>
          <p:cNvSpPr txBox="1"/>
          <p:nvPr/>
        </p:nvSpPr>
        <p:spPr>
          <a:xfrm>
            <a:off x="119743" y="2219068"/>
            <a:ext cx="12072257" cy="752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  <a:buFont typeface="+mj-lt"/>
              <a:buAutoNum type="arabicPeriod"/>
            </a:pPr>
            <a:endParaRPr lang="el-GR" sz="40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sz="4000" dirty="0">
                <a:solidFill>
                  <a:srgbClr val="0A0A0A"/>
                </a:solidFill>
                <a:latin typeface="Google Sans"/>
              </a:rPr>
              <a:t>2. Αυτά </a:t>
            </a:r>
            <a:r>
              <a:rPr lang="el-GR" sz="4000" b="0" i="0" dirty="0">
                <a:solidFill>
                  <a:srgbClr val="0A0A0A"/>
                </a:solidFill>
                <a:effectLst/>
                <a:latin typeface="Google Sans"/>
              </a:rPr>
              <a:t> ___________________________________.</a:t>
            </a:r>
            <a:endParaRPr lang="el-GR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D76EB-CAA2-FD9D-CAA6-9790DAFEFAC0}"/>
              </a:ext>
            </a:extLst>
          </p:cNvPr>
          <p:cNvSpPr txBox="1"/>
          <p:nvPr/>
        </p:nvSpPr>
        <p:spPr>
          <a:xfrm>
            <a:off x="9459686" y="4040481"/>
            <a:ext cx="2356757" cy="2406172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/>
              <a:t>είναι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/>
              <a:t>πιο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/>
              <a:t>τα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/>
              <a:t>παπούτσια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/>
              <a:t>από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/>
              <a:t>ακριβά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/>
              <a:t>άλλα </a:t>
            </a:r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275346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8CCE4-DFF3-9505-79A9-4F76B5EFD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B1AD21A-10D5-94CF-B239-EAC5FC7C6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13" y="1799545"/>
            <a:ext cx="5361216" cy="43910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5A30B63-2871-9AEE-E6CC-8D95AC63F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813" y="0"/>
            <a:ext cx="5361216" cy="1828800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946FC3A-C726-A8A1-2B3A-28449847B1D4}"/>
              </a:ext>
            </a:extLst>
          </p:cNvPr>
          <p:cNvSpPr/>
          <p:nvPr/>
        </p:nvSpPr>
        <p:spPr>
          <a:xfrm>
            <a:off x="3047999" y="2046513"/>
            <a:ext cx="1600200" cy="7402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183DEDB-EF90-10B7-1243-2BBB54FA66B0}"/>
              </a:ext>
            </a:extLst>
          </p:cNvPr>
          <p:cNvSpPr/>
          <p:nvPr/>
        </p:nvSpPr>
        <p:spPr>
          <a:xfrm>
            <a:off x="3086098" y="4352585"/>
            <a:ext cx="1600200" cy="304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0EF1F5D0-FB78-776C-A7FC-10BB2D846553}"/>
              </a:ext>
            </a:extLst>
          </p:cNvPr>
          <p:cNvSpPr/>
          <p:nvPr/>
        </p:nvSpPr>
        <p:spPr>
          <a:xfrm>
            <a:off x="3047999" y="3124200"/>
            <a:ext cx="1600200" cy="304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3DF72B5A-8109-C569-5B0D-055C4C64D81A}"/>
              </a:ext>
            </a:extLst>
          </p:cNvPr>
          <p:cNvSpPr/>
          <p:nvPr/>
        </p:nvSpPr>
        <p:spPr>
          <a:xfrm>
            <a:off x="3086098" y="3690257"/>
            <a:ext cx="1600200" cy="304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F947B75D-4288-EF3D-901B-4EF75044C04D}"/>
              </a:ext>
            </a:extLst>
          </p:cNvPr>
          <p:cNvSpPr/>
          <p:nvPr/>
        </p:nvSpPr>
        <p:spPr>
          <a:xfrm>
            <a:off x="3086098" y="4923745"/>
            <a:ext cx="1600200" cy="304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704E8F3E-EFE4-4E47-70F8-9C937A632867}"/>
              </a:ext>
            </a:extLst>
          </p:cNvPr>
          <p:cNvSpPr/>
          <p:nvPr/>
        </p:nvSpPr>
        <p:spPr>
          <a:xfrm>
            <a:off x="3047999" y="5562599"/>
            <a:ext cx="1600200" cy="304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5B6800CC-8A7A-E850-CD1B-182530EC8DAC}"/>
              </a:ext>
            </a:extLst>
          </p:cNvPr>
          <p:cNvSpPr/>
          <p:nvPr/>
        </p:nvSpPr>
        <p:spPr>
          <a:xfrm>
            <a:off x="4933949" y="2046512"/>
            <a:ext cx="1600200" cy="7402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143EA56-8EBF-66BB-3F0E-1B7504465439}"/>
              </a:ext>
            </a:extLst>
          </p:cNvPr>
          <p:cNvSpPr/>
          <p:nvPr/>
        </p:nvSpPr>
        <p:spPr>
          <a:xfrm>
            <a:off x="4933949" y="3058888"/>
            <a:ext cx="1600200" cy="4245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6733457F-5686-46EE-09C4-012C694729F3}"/>
              </a:ext>
            </a:extLst>
          </p:cNvPr>
          <p:cNvSpPr/>
          <p:nvPr/>
        </p:nvSpPr>
        <p:spPr>
          <a:xfrm>
            <a:off x="4933949" y="4863874"/>
            <a:ext cx="1600200" cy="4245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32B0333A-2E9A-C562-87CE-A5A513166B8F}"/>
              </a:ext>
            </a:extLst>
          </p:cNvPr>
          <p:cNvSpPr/>
          <p:nvPr/>
        </p:nvSpPr>
        <p:spPr>
          <a:xfrm>
            <a:off x="4933949" y="4200188"/>
            <a:ext cx="1600200" cy="4245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EAF86CE0-72A9-3729-E6DE-862FFB2D4948}"/>
              </a:ext>
            </a:extLst>
          </p:cNvPr>
          <p:cNvSpPr/>
          <p:nvPr/>
        </p:nvSpPr>
        <p:spPr>
          <a:xfrm>
            <a:off x="4904014" y="5502728"/>
            <a:ext cx="1600200" cy="42454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695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14511C2-91AF-C91F-2191-6B520577E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13" y="1799545"/>
            <a:ext cx="5361216" cy="439102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9B43FD6-F3DE-06C6-FF09-7F93D49B5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813" y="0"/>
            <a:ext cx="5361216" cy="1828800"/>
          </a:xfrm>
          <a:prstGeom prst="rect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19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Δείτε σχετικές λεπτομέρειες εικόνας. Three Figures - Don Cincone : r/HowToDraw101">
            <a:extLst>
              <a:ext uri="{FF2B5EF4-FFF2-40B4-BE49-F238E27FC236}">
                <a16:creationId xmlns:a16="http://schemas.microsoft.com/office/drawing/2014/main" id="{59BB0524-781D-8E75-614C-8E79D56078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D821E6B-5962-3B89-59A7-B4F1B5C64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42" y="310923"/>
            <a:ext cx="4555671" cy="6088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058E9AF-8B58-34A1-EF6E-D0C21C31C81F}"/>
              </a:ext>
            </a:extLst>
          </p:cNvPr>
          <p:cNvSpPr/>
          <p:nvPr/>
        </p:nvSpPr>
        <p:spPr>
          <a:xfrm>
            <a:off x="2993571" y="1469571"/>
            <a:ext cx="1491343" cy="5116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Ελένη</a:t>
            </a: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445EC011-032A-84EE-E9F8-5889B7B1D0AD}"/>
              </a:ext>
            </a:extLst>
          </p:cNvPr>
          <p:cNvSpPr/>
          <p:nvPr/>
        </p:nvSpPr>
        <p:spPr>
          <a:xfrm>
            <a:off x="348342" y="3099523"/>
            <a:ext cx="1186543" cy="51162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Μαρία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1F51C415-F417-6947-0134-A22AB840AAFA}"/>
              </a:ext>
            </a:extLst>
          </p:cNvPr>
          <p:cNvSpPr/>
          <p:nvPr/>
        </p:nvSpPr>
        <p:spPr>
          <a:xfrm>
            <a:off x="5225142" y="2579914"/>
            <a:ext cx="6738258" cy="252548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dirty="0"/>
              <a:t>Η Ελένη  ήταν  πιο  ψηλή  από  τη Μαρία.</a:t>
            </a:r>
          </a:p>
          <a:p>
            <a:pPr algn="ctr"/>
            <a:r>
              <a:rPr lang="el-GR" sz="2800" dirty="0"/>
              <a:t>Η Ελένη ήταν ψηλότερη   από  τη Μαρία.</a:t>
            </a:r>
          </a:p>
          <a:p>
            <a:pPr algn="ctr"/>
            <a:r>
              <a:rPr lang="el-GR" sz="2800" dirty="0"/>
              <a:t>Η Μαρία  ήταν  πιο κοντή από  την Ελένη.</a:t>
            </a:r>
          </a:p>
          <a:p>
            <a:pPr algn="ctr"/>
            <a:r>
              <a:rPr lang="el-GR" sz="2800" dirty="0"/>
              <a:t>Η Μαρία ήταν κοντύτερη από  την Ελένη.</a:t>
            </a:r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09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7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300481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D08E40E-8250-09EB-6F5A-D0121D2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30069-6EFE-DC67-6F68-6E209853F64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8" name="Picture 4" descr="Καρτούν Ένας Κοντός Άντρας Και Ψηλός Άντρας Διάνυσμα από ©azdesign64  377210410">
            <a:extLst>
              <a:ext uri="{FF2B5EF4-FFF2-40B4-BE49-F238E27FC236}">
                <a16:creationId xmlns:a16="http://schemas.microsoft.com/office/drawing/2014/main" id="{4C23CE95-6284-E469-A76F-E461B79AA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2"/>
          <a:stretch>
            <a:fillRect/>
          </a:stretch>
        </p:blipFill>
        <p:spPr bwMode="auto">
          <a:xfrm>
            <a:off x="6755945" y="3526971"/>
            <a:ext cx="3400426" cy="3057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Καρτούν Ένας Κοντός Άντρας Και Ψηλός Άντρας Διάνυσμα από ©azdesign64  377210410">
            <a:extLst>
              <a:ext uri="{FF2B5EF4-FFF2-40B4-BE49-F238E27FC236}">
                <a16:creationId xmlns:a16="http://schemas.microsoft.com/office/drawing/2014/main" id="{8C33FE2E-01C4-5C33-0A98-3D7988B75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1" b="6462"/>
          <a:stretch>
            <a:fillRect/>
          </a:stretch>
        </p:blipFill>
        <p:spPr bwMode="auto">
          <a:xfrm>
            <a:off x="2427514" y="3614058"/>
            <a:ext cx="1462180" cy="3057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975CC4D6-9E8E-48A3-75B7-E1DEAA4A18DB}"/>
              </a:ext>
            </a:extLst>
          </p:cNvPr>
          <p:cNvSpPr/>
          <p:nvPr/>
        </p:nvSpPr>
        <p:spPr>
          <a:xfrm>
            <a:off x="1197429" y="2209800"/>
            <a:ext cx="3820885" cy="103414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ψηλός</a:t>
            </a: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9EF33738-9F23-97B1-AB52-51421FCEC7C6}"/>
              </a:ext>
            </a:extLst>
          </p:cNvPr>
          <p:cNvSpPr/>
          <p:nvPr/>
        </p:nvSpPr>
        <p:spPr>
          <a:xfrm>
            <a:off x="6545714" y="860313"/>
            <a:ext cx="3820885" cy="103414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ψηλότερος</a:t>
            </a: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35A5F7FF-2A3C-755A-5C98-2615FBF2A282}"/>
              </a:ext>
            </a:extLst>
          </p:cNvPr>
          <p:cNvSpPr/>
          <p:nvPr/>
        </p:nvSpPr>
        <p:spPr>
          <a:xfrm>
            <a:off x="6545715" y="2209800"/>
            <a:ext cx="3820885" cy="103414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πιο ψηλός</a:t>
            </a:r>
          </a:p>
        </p:txBody>
      </p:sp>
    </p:spTree>
    <p:extLst>
      <p:ext uri="{BB962C8B-B14F-4D97-AF65-F5344CB8AC3E}">
        <p14:creationId xmlns:p14="http://schemas.microsoft.com/office/powerpoint/2010/main" val="196750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295275"/>
            <a:ext cx="7097486" cy="99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163541" y="5855617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3" name="ElevenLabs_2026-03-18T08_43_14_Martha - Expressive Greek Female_pvc_sp100_s50_sb75_v3">
            <a:hlinkClick r:id="" action="ppaction://media"/>
            <a:extLst>
              <a:ext uri="{FF2B5EF4-FFF2-40B4-BE49-F238E27FC236}">
                <a16:creationId xmlns:a16="http://schemas.microsoft.com/office/drawing/2014/main" id="{59C72977-A1A3-695F-6063-8675FEB9420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50400" y="879475"/>
            <a:ext cx="406400" cy="406400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FE75B0B-58F6-4168-9238-8506E1004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5356" y="2439297"/>
            <a:ext cx="9360319" cy="341632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Ελένη πήγε στο εμπορικό κέντρο γιατί ήθελε ένα καινούριο_____.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Είδε δύο σχέδια: ένα κόκκινο και ένα_______.</a:t>
            </a:r>
            <a:endParaRPr kumimoji="0" lang="el-GR" altLang="el-G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Το κόκκινο φόρεμα ήταν πιο ωραίο από το μπλε, αλλά ήταν πιο_____.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400" b="1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Ελένη σκέφτηκε: "Αυτό το φόρεμα είναι καλύτερο για το πάρτι,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αλλά το μπλε είναι πιο ____________".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Τελικά, θα δοκιμάσει και τα δύο. Θα μπει στο δοκιμαστήριο και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θα φορέσει πρώτα το___________. </a:t>
            </a:r>
          </a:p>
        </p:txBody>
      </p:sp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179614" y="6020171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566738" y="3114973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4EF4689-20DE-AB29-D37D-943FC640B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5356" y="2254631"/>
            <a:ext cx="9587946" cy="378565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Ελένη πήγε στο εμπορικό κέντρο γιατί ήθελε ένα καινούριο φόρεμα.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Είδε δύο σχέδια: ένα κόκκινο και ένα μπλε.</a:t>
            </a:r>
            <a:endParaRPr kumimoji="0" lang="el-GR" altLang="el-G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Το κόκκινο φόρεμα ήταν πιο ωραίο από το μπλε, αλλά ήταν πιο ακριβό.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Ελένη σκέφτηκε: </a:t>
            </a:r>
            <a:endParaRPr kumimoji="0" lang="en-US" altLang="el-GR" sz="2400" b="1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l-GR" sz="2400" b="1" dirty="0">
              <a:solidFill>
                <a:srgbClr val="0A0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"Αυτό το φόρεμα είναι καλύτερο για το πάρτι,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αλλά το μπλε είναι πιο φθηνό".</a:t>
            </a:r>
            <a:endParaRPr kumimoji="0" lang="en-US" altLang="el-GR" sz="2400" b="1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Τελικά, θα δοκιμάσει και τα δύο. Θα μπει στο δοκιμαστήριο και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θα φορέσει πρώτα το μπλε. </a:t>
            </a:r>
          </a:p>
        </p:txBody>
      </p:sp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,700+ Shopping Mall Cartoon Stock Photos, Pictures &amp; Royalty-Free Images  - iStock | Virtual mall">
            <a:extLst>
              <a:ext uri="{FF2B5EF4-FFF2-40B4-BE49-F238E27FC236}">
                <a16:creationId xmlns:a16="http://schemas.microsoft.com/office/drawing/2014/main" id="{4FB65EE7-1807-0178-9AC2-ED95FCFDC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9" y="1490662"/>
            <a:ext cx="3012621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κεφτείτε Στοκ Εικονογραφήσεις, Vectors, &amp; Clipart – (373,122 Στοκ  Εικονογραφήσεις)">
            <a:extLst>
              <a:ext uri="{FF2B5EF4-FFF2-40B4-BE49-F238E27FC236}">
                <a16:creationId xmlns:a16="http://schemas.microsoft.com/office/drawing/2014/main" id="{160F0BCE-BBA8-7DF3-C847-22ADFF584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360" y="2503715"/>
            <a:ext cx="2152650" cy="261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σκεφτείτε Στοκ Εικονογραφήσεις, Vectors, &amp; Clipart – (373,122 Στοκ  Εικονογραφήσεις)">
            <a:extLst>
              <a:ext uri="{FF2B5EF4-FFF2-40B4-BE49-F238E27FC236}">
                <a16:creationId xmlns:a16="http://schemas.microsoft.com/office/drawing/2014/main" id="{DBA57587-CA28-DB2C-F73A-17F0434DA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41" y="2209801"/>
            <a:ext cx="2152650" cy="298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 descr="A red dress with a blue belt that says red dress | Premium Vector">
            <a:extLst>
              <a:ext uri="{FF2B5EF4-FFF2-40B4-BE49-F238E27FC236}">
                <a16:creationId xmlns:a16="http://schemas.microsoft.com/office/drawing/2014/main" id="{DBBA9F59-47FB-7523-BBDB-DF2E5A528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295" y="2034572"/>
            <a:ext cx="1158647" cy="115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Blue dress baby - 84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778B2F23-41EB-B1BB-FFD2-0E5FB2463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/>
          <a:stretch>
            <a:fillRect/>
          </a:stretch>
        </p:blipFill>
        <p:spPr bwMode="auto">
          <a:xfrm>
            <a:off x="7664222" y="2034572"/>
            <a:ext cx="816429" cy="13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Ευθεία γραμμή σύνδεσης 4">
            <a:extLst>
              <a:ext uri="{FF2B5EF4-FFF2-40B4-BE49-F238E27FC236}">
                <a16:creationId xmlns:a16="http://schemas.microsoft.com/office/drawing/2014/main" id="{D5947253-8E44-0E6B-52F8-B1FEAF0F7DB3}"/>
              </a:ext>
            </a:extLst>
          </p:cNvPr>
          <p:cNvCxnSpPr/>
          <p:nvPr/>
        </p:nvCxnSpPr>
        <p:spPr>
          <a:xfrm flipH="1">
            <a:off x="2721429" y="0"/>
            <a:ext cx="2991189" cy="6716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149D8454-6574-FDA8-4EC5-6ABEF1CF392D}"/>
              </a:ext>
            </a:extLst>
          </p:cNvPr>
          <p:cNvCxnSpPr/>
          <p:nvPr/>
        </p:nvCxnSpPr>
        <p:spPr>
          <a:xfrm flipH="1">
            <a:off x="7229984" y="141514"/>
            <a:ext cx="2991189" cy="67164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Character Dressing Στοκ Εικονογραφήσεις, Vectors, &amp; Clipart – (3,935 Στοκ  Εικονογραφήσεις)">
            <a:extLst>
              <a:ext uri="{FF2B5EF4-FFF2-40B4-BE49-F238E27FC236}">
                <a16:creationId xmlns:a16="http://schemas.microsoft.com/office/drawing/2014/main" id="{32FC4743-4CF2-86E5-8D5F-EF78D32E5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090" y="4343399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Δοκιμαστήριο: Περισσότερες από 50 χιλιάδες εικονογραφήσεις και σχέδια στοκ  χωρίς δικαιώματα και με δυνατότητα χορήγησης άδειας χρήσης | Shutterstock">
            <a:extLst>
              <a:ext uri="{FF2B5EF4-FFF2-40B4-BE49-F238E27FC236}">
                <a16:creationId xmlns:a16="http://schemas.microsoft.com/office/drawing/2014/main" id="{C090578B-7180-AFF5-D830-9ADE7FC09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92"/>
          <a:stretch>
            <a:fillRect/>
          </a:stretch>
        </p:blipFill>
        <p:spPr bwMode="auto">
          <a:xfrm>
            <a:off x="9065248" y="2835262"/>
            <a:ext cx="3038475" cy="13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69F71F0F-7538-3F36-B484-2DC45000867A}"/>
              </a:ext>
            </a:extLst>
          </p:cNvPr>
          <p:cNvSpPr/>
          <p:nvPr/>
        </p:nvSpPr>
        <p:spPr>
          <a:xfrm>
            <a:off x="696686" y="424543"/>
            <a:ext cx="3222171" cy="70757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πριν</a:t>
            </a: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FB7B2726-FA5A-5BF0-C616-FBFC2715DE0D}"/>
              </a:ext>
            </a:extLst>
          </p:cNvPr>
          <p:cNvSpPr/>
          <p:nvPr/>
        </p:nvSpPr>
        <p:spPr>
          <a:xfrm>
            <a:off x="10289381" y="516697"/>
            <a:ext cx="1854311" cy="70757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μετά</a:t>
            </a: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C84C7449-EBBB-A9DE-54DE-B38E1AA99ECF}"/>
              </a:ext>
            </a:extLst>
          </p:cNvPr>
          <p:cNvSpPr/>
          <p:nvPr/>
        </p:nvSpPr>
        <p:spPr>
          <a:xfrm>
            <a:off x="5712618" y="516697"/>
            <a:ext cx="3222171" cy="70757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τώρα</a:t>
            </a:r>
          </a:p>
        </p:txBody>
      </p:sp>
    </p:spTree>
    <p:extLst>
      <p:ext uri="{BB962C8B-B14F-4D97-AF65-F5344CB8AC3E}">
        <p14:creationId xmlns:p14="http://schemas.microsoft.com/office/powerpoint/2010/main" val="94775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A060A9-189A-9DF2-4EA3-1FFAAA82F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0915" y="469097"/>
            <a:ext cx="4811486" cy="60939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Η Ελένη πήγε στο εμπορικό κέντρο για να αγοράσει παπούτσια.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Σωστό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/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Λάθος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Το μπλε φόρεμα ήταν πιο ωραίο από το κόκκινο.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Σωστό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/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Λάθος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Το κόκκινο φόρεμα ήταν πιο ακριβό από το μπλε.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Σωστό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/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Λάθος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Η Ελένη πιστεύει ότι το κόκκινο φόρεμα είναι καλύτερο για το πάρτι.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Σωστό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/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Λάθος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Η Ελένη θα δοκιμάσει μόνο το κόκκινο φόρεμα.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Σωστό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/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Λάθος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Το πρώτο φόρεμα που θα φορέσει η Ελένη είναι το μπλε.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Σωστό</a:t>
            </a:r>
            <a:r>
              <a:rPr kumimoji="0" lang="el-GR" altLang="el-GR" sz="20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/ 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Λάθος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9129A2C-1C70-15BF-C74F-6B26959B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670" y="2084371"/>
            <a:ext cx="5350330" cy="452431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Ελένη πήγε στο εμπορικό κέντρο γιατί ήθελε ένα καινούριο φόρεμα.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Είδε δύο σχέδια: ένα κόκκινο και ένα μπλε.</a:t>
            </a:r>
            <a:endParaRPr kumimoji="0" lang="el-GR" altLang="el-G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Το κόκκινο φόρεμα ήταν πιο ωραίο από το μπλε, αλλά ήταν πιο ακριβό.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Η Ελένη σκέφτηκε: "Αυτό το φόρεμα είναι καλύτερο για το πάρτι,  αλλά το μπλε είναι πιο φθηνό".</a:t>
            </a:r>
            <a:endParaRPr kumimoji="0" lang="el-GR" altLang="el-GR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Τελικά, θα δοκιμάσει και τα δύο. Θα μπει στο δοκιμαστήριο και θα φορέσει πρώτα το μπλε. </a:t>
            </a:r>
          </a:p>
        </p:txBody>
      </p:sp>
      <p:pic>
        <p:nvPicPr>
          <p:cNvPr id="3077" name="Picture 5" descr="A red dress with a blue belt that says red dress | Premium Vector">
            <a:extLst>
              <a:ext uri="{FF2B5EF4-FFF2-40B4-BE49-F238E27FC236}">
                <a16:creationId xmlns:a16="http://schemas.microsoft.com/office/drawing/2014/main" id="{2F1182AB-08CC-E152-8247-1FECC43C1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67" y="249314"/>
            <a:ext cx="1724705" cy="172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Blue dress baby - 84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A27F1C6A-BD1C-63AD-A3A8-81DFF91B5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19" y="323132"/>
            <a:ext cx="1577067" cy="157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96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81CC-190A-3B58-1B5E-3B73AFA2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6BC4B4C-AAEB-0B81-2657-A4427E8360F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7C6F45F-77A1-DFB9-60FE-1D145B15C866}"/>
              </a:ext>
            </a:extLst>
          </p:cNvPr>
          <p:cNvSpPr/>
          <p:nvPr/>
        </p:nvSpPr>
        <p:spPr>
          <a:xfrm>
            <a:off x="636303" y="5867399"/>
            <a:ext cx="322812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Παιχνίδι ρόλων</a:t>
            </a:r>
          </a:p>
        </p:txBody>
      </p:sp>
      <p:pic>
        <p:nvPicPr>
          <p:cNvPr id="4098" name="Picture 2" descr="Πωλητή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CB0EE892-BFC2-ECF1-999C-C2FB14D55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9" y="2747282"/>
            <a:ext cx="2745240" cy="2647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22EC19-7974-FCBD-1EAE-B1292FA06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829" y="2345437"/>
            <a:ext cx="7197497" cy="1508105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altLang="el-G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Εσύ  ποιο θα </a:t>
            </a:r>
            <a:r>
              <a:rPr lang="el-GR" altLang="el-GR" sz="4400" dirty="0"/>
              <a:t>διάλεγ</a:t>
            </a:r>
            <a:r>
              <a:rPr lang="el-GR" altLang="el-GR" sz="4400" dirty="0">
                <a:solidFill>
                  <a:srgbClr val="FF0000"/>
                </a:solidFill>
              </a:rPr>
              <a:t>ες</a:t>
            </a:r>
            <a:r>
              <a:rPr kumimoji="0" lang="el-GR" altLang="el-G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B041DEC-6730-76A8-08E6-872F54A36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743" y="4486754"/>
            <a:ext cx="7197497" cy="677108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GR" sz="4400" dirty="0"/>
              <a:t>Θ</a:t>
            </a:r>
            <a:r>
              <a:rPr kumimoji="0" lang="el-GR" altLang="el-G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α </a:t>
            </a:r>
            <a:r>
              <a:rPr lang="el-GR" altLang="el-GR" sz="4400" dirty="0"/>
              <a:t>διάλεγ</a:t>
            </a:r>
            <a:r>
              <a:rPr lang="el-GR" altLang="el-GR" sz="4400" dirty="0">
                <a:solidFill>
                  <a:srgbClr val="FF0000"/>
                </a:solidFill>
              </a:rPr>
              <a:t>α</a:t>
            </a:r>
            <a:r>
              <a:rPr lang="el-GR" altLang="el-GR" sz="4400" dirty="0"/>
              <a:t> το__________.</a:t>
            </a:r>
            <a:endParaRPr kumimoji="0" lang="el-GR" altLang="el-G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50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8678-D783-6AEF-19F0-9A03A91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321128" y="3352800"/>
            <a:ext cx="2476500" cy="17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DE7E30-8C38-87BF-0926-7E39FC6E7B65}"/>
              </a:ext>
            </a:extLst>
          </p:cNvPr>
          <p:cNvSpPr txBox="1"/>
          <p:nvPr/>
        </p:nvSpPr>
        <p:spPr>
          <a:xfrm>
            <a:off x="119743" y="2219068"/>
            <a:ext cx="12072257" cy="752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  <a:buFont typeface="+mj-lt"/>
              <a:buAutoNum type="arabicPeriod"/>
            </a:pPr>
            <a:endParaRPr lang="el-GR" sz="4000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  <a:buFont typeface="+mj-lt"/>
              <a:buAutoNum type="arabicPeriod"/>
            </a:pPr>
            <a:r>
              <a:rPr lang="el-GR" sz="4000" b="0" i="0" dirty="0">
                <a:solidFill>
                  <a:srgbClr val="0A0A0A"/>
                </a:solidFill>
                <a:effectLst/>
                <a:latin typeface="Google Sans"/>
              </a:rPr>
              <a:t>Το κόκκινο ___________________________________.</a:t>
            </a:r>
            <a:endParaRPr lang="el-GR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34C01-D669-1F6F-D005-776284CC6A1F}"/>
              </a:ext>
            </a:extLst>
          </p:cNvPr>
          <p:cNvSpPr txBox="1"/>
          <p:nvPr/>
        </p:nvSpPr>
        <p:spPr>
          <a:xfrm>
            <a:off x="9459686" y="4040481"/>
            <a:ext cx="2356757" cy="2403863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φ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όρεμα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ωραίο</a:t>
            </a:r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μπλε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πιο</a:t>
            </a:r>
          </a:p>
          <a:p>
            <a:pPr>
              <a:lnSpc>
                <a:spcPts val="1800"/>
              </a:lnSpc>
              <a:spcAft>
                <a:spcPts val="900"/>
              </a:spcAft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από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dirty="0">
                <a:solidFill>
                  <a:srgbClr val="0A0A0A"/>
                </a:solidFill>
                <a:latin typeface="Google Sans"/>
              </a:rPr>
              <a:t>το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είναι</a:t>
            </a:r>
          </a:p>
        </p:txBody>
      </p:sp>
    </p:spTree>
    <p:extLst>
      <p:ext uri="{BB962C8B-B14F-4D97-AF65-F5344CB8AC3E}">
        <p14:creationId xmlns:p14="http://schemas.microsoft.com/office/powerpoint/2010/main" val="231994452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462</Words>
  <Application>Microsoft Office PowerPoint</Application>
  <PresentationFormat>Ευρεία οθόνη</PresentationFormat>
  <Paragraphs>96</Paragraphs>
  <Slides>16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Google Sans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162</cp:revision>
  <cp:lastPrinted>2025-04-04T04:22:18Z</cp:lastPrinted>
  <dcterms:created xsi:type="dcterms:W3CDTF">2025-02-12T05:42:48Z</dcterms:created>
  <dcterms:modified xsi:type="dcterms:W3CDTF">2026-06-12T03:05:09Z</dcterms:modified>
</cp:coreProperties>
</file>