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6" r:id="rId2"/>
    <p:sldId id="580" r:id="rId3"/>
    <p:sldId id="487" r:id="rId4"/>
    <p:sldId id="582" r:id="rId5"/>
    <p:sldId id="584" r:id="rId6"/>
    <p:sldId id="506" r:id="rId7"/>
    <p:sldId id="585" r:id="rId8"/>
    <p:sldId id="491" r:id="rId9"/>
    <p:sldId id="291" r:id="rId10"/>
    <p:sldId id="490" r:id="rId11"/>
    <p:sldId id="583" r:id="rId12"/>
    <p:sldId id="519" r:id="rId13"/>
    <p:sldId id="586" r:id="rId14"/>
    <p:sldId id="539" r:id="rId15"/>
    <p:sldId id="272" r:id="rId16"/>
    <p:sldId id="396" r:id="rId17"/>
  </p:sldIdLst>
  <p:sldSz cx="9144000" cy="6858000" type="screen4x3"/>
  <p:notesSz cx="6797675" cy="99822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9770" autoAdjust="0"/>
  </p:normalViewPr>
  <p:slideViewPr>
    <p:cSldViewPr>
      <p:cViewPr varScale="1">
        <p:scale>
          <a:sx n="63" d="100"/>
          <a:sy n="63" d="100"/>
        </p:scale>
        <p:origin x="14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>
            <a:extLst>
              <a:ext uri="{FF2B5EF4-FFF2-40B4-BE49-F238E27FC236}">
                <a16:creationId xmlns:a16="http://schemas.microsoft.com/office/drawing/2014/main" id="{D9E11586-0F35-3246-C9AA-2FE2D88253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1C86D530-84A3-9F63-6EAD-D4E567184D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A9D61D-19F8-49B6-9E15-5A534498F100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8A5EE469-149E-3DDD-5EF8-9AC2CDAC16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>
            <a:extLst>
              <a:ext uri="{FF2B5EF4-FFF2-40B4-BE49-F238E27FC236}">
                <a16:creationId xmlns:a16="http://schemas.microsoft.com/office/drawing/2014/main" id="{6BD0891F-2541-2EB1-79E2-7997FFBEC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EB59D0-C990-4AA1-A485-ACA29D51F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0971F9-130C-67A8-9227-73AE87E111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CF7E-ADA3-9E6B-9E57-747D828600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64285D-B5AB-4595-9703-41385CAC2570}" type="datetimeFigureOut">
              <a:rPr lang="el-GR"/>
              <a:pPr>
                <a:defRPr/>
              </a:pPr>
              <a:t>15/6/2026</a:t>
            </a:fld>
            <a:endParaRPr lang="el-G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41158A6-6063-A50F-D7CF-844F07D365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BC12DF3-EBF9-4034-F008-E00390844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41863"/>
            <a:ext cx="5438775" cy="449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22187-0CB1-75CE-922B-CA125A8B0C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33302-B0F1-98F4-9BA2-A0A6D955D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B13491-179E-41A9-A446-6E161CADD67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B1274CC5-677C-D864-3835-941B26AD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32FB0-9199-463E-8D49-FD5BB52DF63E}" type="datetime1">
              <a:rPr lang="el-GR"/>
              <a:pPr>
                <a:defRPr/>
              </a:pPr>
              <a:t>15/6/2026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3BA9B1D9-79DC-9166-2DB3-B5D4357D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9C767C87-7AFE-524A-CFFA-304B7097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4BA9-7375-4611-BF5A-15A58FC23B0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0527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8E7673E5-DE78-47DF-66EC-A94B84D7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CED7-A2B1-4746-BC29-59F25BBFD1B0}" type="datetime1">
              <a:rPr lang="el-GR"/>
              <a:pPr>
                <a:defRPr/>
              </a:pPr>
              <a:t>15/6/2026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E655A8F2-C81C-BA28-1FD3-F2FFDCB1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CB66AF1F-074A-644E-DC05-5A610BFF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2FCE8-731C-43FC-8E26-C42141D1440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8096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F124A44F-9F4C-EE91-19F2-63714F3C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B6FC-C9E9-4531-BA74-2A40C75CB52A}" type="datetime1">
              <a:rPr lang="el-GR"/>
              <a:pPr>
                <a:defRPr/>
              </a:pPr>
              <a:t>15/6/2026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032103D8-CD7F-B108-20C2-55348ABA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A42804D-8931-0E49-D71E-0D996844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2D8B-07C7-4BFE-99B3-D860CF94D88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2541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0F77D724-3078-8D52-6D57-F5AD5CAA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3B7A-C333-4B65-A2FA-7674269392FF}" type="datetime1">
              <a:rPr lang="el-GR"/>
              <a:pPr>
                <a:defRPr/>
              </a:pPr>
              <a:t>15/6/2026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82ABC59E-B4BB-21AB-09DE-80A350B2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A155790B-5E4E-60D6-F793-EF113154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77B4-7590-49B0-868A-0F25973B1CC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400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19FA2D66-4D35-6A7C-4849-550316E9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3069-7413-4409-859D-9C09B6004D87}" type="datetime1">
              <a:rPr lang="el-GR"/>
              <a:pPr>
                <a:defRPr/>
              </a:pPr>
              <a:t>15/6/2026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62DB1065-F046-F6FF-C2DB-D48316AC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61F9EEC2-FA1E-9368-A31D-73F86F24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F7A7-9A66-4D4B-A200-89A2669D3C3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667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DCB3B210-347B-0EBF-FE1D-A9BCEF7C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E250-41FB-426A-AEC0-A4B6C6B883E2}" type="datetime1">
              <a:rPr lang="el-GR"/>
              <a:pPr>
                <a:defRPr/>
              </a:pPr>
              <a:t>15/6/2026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CCB80FA6-D567-302E-4A15-DB216579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AFAE1394-1C41-AB31-4FA9-5C7E0321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90C6-89C4-4A85-8208-60094057999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1038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842C9EDB-3212-D456-8C2E-02441505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389D-DA22-409B-904A-B395C5DAED39}" type="datetime1">
              <a:rPr lang="el-GR"/>
              <a:pPr>
                <a:defRPr/>
              </a:pPr>
              <a:t>15/6/2026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0A2414D5-F02F-3BC7-2D95-0180CF27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B5D551FC-72E7-305D-9DE2-17385FF0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869F-569C-4CB6-920F-2C43D45CF67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3060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F14C665A-AD36-2891-53D1-6B60D965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AE6D-BBAF-4166-827A-2301189EEB8B}" type="datetime1">
              <a:rPr lang="el-GR"/>
              <a:pPr>
                <a:defRPr/>
              </a:pPr>
              <a:t>15/6/2026</a:t>
            </a:fld>
            <a:endParaRPr lang="el-GR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32A82B38-C91D-80C6-BA28-383E6311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31B637B6-BFC6-172A-C3B8-B6196066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78E8-F24D-495D-8A6C-ED4BD107B5D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3617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28138F0A-F022-3EC5-1CD1-369BF237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2B7E-A924-40C1-894A-C968C4D1D71F}" type="datetime1">
              <a:rPr lang="el-GR"/>
              <a:pPr>
                <a:defRPr/>
              </a:pPr>
              <a:t>15/6/2026</a:t>
            </a:fld>
            <a:endParaRPr lang="el-GR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D7B99DF6-BD89-C60F-F0E5-A52975E3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1101EF6F-68FC-F92C-0A86-2D0C8553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6B05-3CF1-4786-8F03-D3D93FB7D77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125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65C702D3-6B5D-3659-3CC0-A8C666D2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4F33-7936-4516-B1ED-7FB9264E5DCE}" type="datetime1">
              <a:rPr lang="el-GR"/>
              <a:pPr>
                <a:defRPr/>
              </a:pPr>
              <a:t>15/6/2026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AD9322CE-8402-B604-1E0F-4812BF12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EC2C8BD8-76AC-C861-C734-51FE2FCF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F527-E7CE-49A9-8194-432063E9390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3950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7CA7D0D1-45D2-898D-9EAB-57CC57D0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A420-7AAF-4410-B695-91F4E8F9620C}" type="datetime1">
              <a:rPr lang="el-GR"/>
              <a:pPr>
                <a:defRPr/>
              </a:pPr>
              <a:t>15/6/2026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1DC95ABD-F3C4-F491-2387-8FF598B2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310AE530-62C9-3719-F847-611C97E7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6285-B3D2-4438-9C0E-DAEE713004A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7030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:a16="http://schemas.microsoft.com/office/drawing/2014/main" id="{2ECF0381-A16E-BD09-D17E-F416CC0550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επεξεργασία του τίτλου</a:t>
            </a:r>
          </a:p>
        </p:txBody>
      </p:sp>
      <p:sp>
        <p:nvSpPr>
          <p:cNvPr id="1027" name="2 - Θέση κειμένου">
            <a:extLst>
              <a:ext uri="{FF2B5EF4-FFF2-40B4-BE49-F238E27FC236}">
                <a16:creationId xmlns:a16="http://schemas.microsoft.com/office/drawing/2014/main" id="{CDB590D0-589A-24D6-9D1F-1AEE475C07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CF5A53A9-107B-9588-983B-6D92319DB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EBDBA0-B0D9-4EF3-B3E0-51C58C87A983}" type="datetime1">
              <a:rPr lang="el-GR"/>
              <a:pPr>
                <a:defRPr/>
              </a:pPr>
              <a:t>15/6/2026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B2E414B3-E8CE-5FD5-C30F-8AB399F5F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9640C6F-47BE-F81A-85E0-F1FC6E90A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E1498A-887C-4565-9799-F916369020E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hyperlink" Target="https://istanbulalerjimerkezi.com.tr/az-kalorili-saglikli-yemek-tarifleri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toon παιδάκια">
            <a:extLst>
              <a:ext uri="{FF2B5EF4-FFF2-40B4-BE49-F238E27FC236}">
                <a16:creationId xmlns:a16="http://schemas.microsoft.com/office/drawing/2014/main" id="{0F475A35-6058-C358-55EF-5A6D1749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25525"/>
            <a:ext cx="8321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D2D2513-728F-E32A-1B3A-5A24DF7439C9}"/>
              </a:ext>
            </a:extLst>
          </p:cNvPr>
          <p:cNvSpPr/>
          <p:nvPr/>
        </p:nvSpPr>
        <p:spPr>
          <a:xfrm>
            <a:off x="3046413" y="3060700"/>
            <a:ext cx="2867025" cy="45243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Türkçe Öğreniyoruz</a:t>
            </a:r>
            <a:endParaRPr lang="el-C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31BAC2F-0C7F-172B-C3C2-4D001DC42EB3}"/>
              </a:ext>
            </a:extLst>
          </p:cNvPr>
          <p:cNvSpPr/>
          <p:nvPr/>
        </p:nvSpPr>
        <p:spPr>
          <a:xfrm>
            <a:off x="5913438" y="5706200"/>
            <a:ext cx="2867025" cy="450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 err="1">
                <a:solidFill>
                  <a:schemeClr val="tx1"/>
                </a:solidFill>
              </a:rPr>
              <a:t>Δρ</a:t>
            </a:r>
            <a:r>
              <a:rPr lang="el-GR" b="1" dirty="0">
                <a:solidFill>
                  <a:schemeClr val="tx1"/>
                </a:solidFill>
              </a:rPr>
              <a:t> Ελένη Χαραλάμπους 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8059F9-6027-419E-9D11-6F554D2F3AFE}"/>
              </a:ext>
            </a:extLst>
          </p:cNvPr>
          <p:cNvSpPr/>
          <p:nvPr/>
        </p:nvSpPr>
        <p:spPr>
          <a:xfrm>
            <a:off x="511175" y="4929461"/>
            <a:ext cx="5284961" cy="123770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b="1" dirty="0">
                <a:solidFill>
                  <a:schemeClr val="tx1"/>
                </a:solidFill>
              </a:rPr>
              <a:t> </a:t>
            </a:r>
            <a:r>
              <a:rPr lang="el-GR" sz="2000" b="1" dirty="0" err="1">
                <a:solidFill>
                  <a:schemeClr val="tx1"/>
                </a:solidFill>
              </a:rPr>
              <a:t>İsimden</a:t>
            </a:r>
            <a:r>
              <a:rPr lang="el-GR" sz="2000" b="1" dirty="0">
                <a:solidFill>
                  <a:schemeClr val="tx1"/>
                </a:solidFill>
              </a:rPr>
              <a:t> </a:t>
            </a:r>
            <a:r>
              <a:rPr lang="el-GR" sz="2000" b="1" dirty="0" err="1">
                <a:solidFill>
                  <a:schemeClr val="tx1"/>
                </a:solidFill>
              </a:rPr>
              <a:t>İsim</a:t>
            </a:r>
            <a:r>
              <a:rPr lang="el-GR" sz="2000" b="1" dirty="0">
                <a:solidFill>
                  <a:schemeClr val="tx1"/>
                </a:solidFill>
              </a:rPr>
              <a:t> </a:t>
            </a:r>
            <a:r>
              <a:rPr lang="el-GR" sz="2000" b="1" dirty="0" err="1">
                <a:solidFill>
                  <a:schemeClr val="tx1"/>
                </a:solidFill>
              </a:rPr>
              <a:t>Yapım</a:t>
            </a:r>
            <a:r>
              <a:rPr lang="el-GR" sz="2000" b="1" dirty="0">
                <a:solidFill>
                  <a:schemeClr val="tx1"/>
                </a:solidFill>
              </a:rPr>
              <a:t> </a:t>
            </a:r>
            <a:r>
              <a:rPr lang="el-GR" sz="2000" b="1" dirty="0" err="1">
                <a:solidFill>
                  <a:schemeClr val="tx1"/>
                </a:solidFill>
              </a:rPr>
              <a:t>Ekleri</a:t>
            </a:r>
            <a:r>
              <a:rPr lang="el-GR" sz="2000" b="1" dirty="0">
                <a:solidFill>
                  <a:schemeClr val="tx1"/>
                </a:solidFill>
              </a:rPr>
              <a:t> _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-</a:t>
            </a:r>
            <a:r>
              <a:rPr lang="tr-TR" sz="2000" b="1" dirty="0">
                <a:solidFill>
                  <a:schemeClr val="tx1"/>
                </a:solidFill>
              </a:rPr>
              <a:t>lIk </a:t>
            </a:r>
            <a:r>
              <a:rPr lang="el-GR" sz="2000" b="1" dirty="0">
                <a:solidFill>
                  <a:schemeClr val="tx1"/>
                </a:solidFill>
              </a:rPr>
              <a:t>-</a:t>
            </a:r>
            <a:r>
              <a:rPr lang="tr-TR" sz="2000" b="1" dirty="0">
                <a:solidFill>
                  <a:schemeClr val="tx1"/>
                </a:solidFill>
              </a:rPr>
              <a:t>lI </a:t>
            </a:r>
            <a:r>
              <a:rPr lang="el-GR" sz="2000" b="1" dirty="0">
                <a:solidFill>
                  <a:schemeClr val="tx1"/>
                </a:solidFill>
              </a:rPr>
              <a:t>-</a:t>
            </a:r>
            <a:r>
              <a:rPr lang="tr-TR" sz="2000" b="1" dirty="0">
                <a:solidFill>
                  <a:schemeClr val="tx1"/>
                </a:solidFill>
              </a:rPr>
              <a:t>sIz </a:t>
            </a:r>
            <a:r>
              <a:rPr lang="el-GR" sz="2000" b="1" dirty="0">
                <a:solidFill>
                  <a:schemeClr val="tx1"/>
                </a:solidFill>
              </a:rPr>
              <a:t>-</a:t>
            </a:r>
            <a:r>
              <a:rPr lang="tr-TR" sz="2000" b="1" dirty="0">
                <a:solidFill>
                  <a:schemeClr val="tx1"/>
                </a:solidFill>
              </a:rPr>
              <a:t>DAş</a:t>
            </a:r>
            <a:r>
              <a:rPr lang="el-GR" sz="2000" b="1" dirty="0">
                <a:solidFill>
                  <a:schemeClr val="tx1"/>
                </a:solidFill>
              </a:rPr>
              <a:t>   </a:t>
            </a:r>
            <a:endParaRPr lang="en-US" sz="2000" b="1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>
              <a:defRPr/>
            </a:pPr>
            <a:r>
              <a:rPr lang="tr-TR" sz="2000" b="1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l-CY" sz="2000" b="1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785C92BB-C8ED-87FD-45C6-2B62276D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BBD625B-9A0D-ADE4-9E90-260FDA9EA69A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KONUŞMA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706009D-263C-BB7D-7BBF-6E81CF28462C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272B16C-79A8-677B-C9F5-A7E0620F4F81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EC25B2-C30D-3B03-D411-46BDFB47E129}"/>
              </a:ext>
            </a:extLst>
          </p:cNvPr>
          <p:cNvSpPr txBox="1"/>
          <p:nvPr/>
        </p:nvSpPr>
        <p:spPr>
          <a:xfrm>
            <a:off x="6047656" y="3917513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>
                <a:latin typeface="+mn-lt"/>
                <a:cs typeface="Arial" charset="0"/>
              </a:rPr>
              <a:t>B</a:t>
            </a:r>
            <a:r>
              <a:rPr lang="en-US" dirty="0">
                <a:latin typeface="+mn-lt"/>
                <a:cs typeface="Arial" charset="0"/>
              </a:rPr>
              <a:t>ana _______________ </a:t>
            </a:r>
            <a:r>
              <a:rPr lang="en-US" dirty="0" err="1">
                <a:latin typeface="+mn-lt"/>
                <a:cs typeface="Arial" charset="0"/>
              </a:rPr>
              <a:t>uzat</a:t>
            </a:r>
            <a:r>
              <a:rPr lang="tr-TR" dirty="0">
                <a:latin typeface="+mn-lt"/>
                <a:cs typeface="Arial" charset="0"/>
              </a:rPr>
              <a:t>!</a:t>
            </a:r>
            <a:endParaRPr lang="tr-TR" b="1" dirty="0">
              <a:latin typeface="+mn-lt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44EE0-7A27-EB82-B873-C79E88953481}"/>
              </a:ext>
            </a:extLst>
          </p:cNvPr>
          <p:cNvSpPr txBox="1"/>
          <p:nvPr/>
        </p:nvSpPr>
        <p:spPr>
          <a:xfrm>
            <a:off x="-29696" y="908720"/>
            <a:ext cx="8706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 err="1"/>
              <a:t>İki</a:t>
            </a:r>
            <a:r>
              <a:rPr lang="el-GR" sz="2800" b="1" dirty="0"/>
              <a:t> </a:t>
            </a:r>
            <a:r>
              <a:rPr lang="el-GR" sz="2800" b="1" dirty="0" err="1"/>
              <a:t>kişi</a:t>
            </a:r>
            <a:r>
              <a:rPr lang="el-GR" sz="2800" b="1" dirty="0"/>
              <a:t> </a:t>
            </a:r>
            <a:r>
              <a:rPr lang="el-GR" sz="2800" b="1" dirty="0" err="1"/>
              <a:t>masada</a:t>
            </a:r>
            <a:r>
              <a:rPr lang="el-GR" sz="2800" b="1" dirty="0"/>
              <a:t> </a:t>
            </a:r>
            <a:r>
              <a:rPr lang="el-GR" sz="2800" b="1" dirty="0" err="1"/>
              <a:t>oturuyor</a:t>
            </a:r>
            <a:r>
              <a:rPr lang="el-GR" sz="2800" b="1" dirty="0"/>
              <a:t> </a:t>
            </a:r>
            <a:r>
              <a:rPr lang="el-GR" sz="2800" b="1" dirty="0" err="1"/>
              <a:t>ve</a:t>
            </a:r>
            <a:r>
              <a:rPr lang="el-GR" sz="2800" b="1" dirty="0"/>
              <a:t> </a:t>
            </a:r>
            <a:r>
              <a:rPr lang="el-GR" sz="2800" b="1" dirty="0" err="1"/>
              <a:t>biri</a:t>
            </a:r>
            <a:r>
              <a:rPr lang="el-GR" sz="2800" b="1" dirty="0"/>
              <a:t> </a:t>
            </a:r>
            <a:r>
              <a:rPr lang="el-GR" sz="2800" b="1" dirty="0" err="1"/>
              <a:t>tuzluğu</a:t>
            </a:r>
            <a:r>
              <a:rPr lang="el-GR" sz="2800" b="1" dirty="0"/>
              <a:t> </a:t>
            </a:r>
            <a:r>
              <a:rPr lang="el-GR" sz="2800" b="1" dirty="0" err="1"/>
              <a:t>istiyor</a:t>
            </a:r>
            <a:r>
              <a:rPr lang="el-GR" sz="2800" b="1" dirty="0"/>
              <a:t>.</a:t>
            </a:r>
          </a:p>
        </p:txBody>
      </p:sp>
      <p:pic>
        <p:nvPicPr>
          <p:cNvPr id="6146" name="Picture 2" descr="Page 8 | Masada yemek yiyen insanlar Images - Free Download on Magnific  (formerly Freepik)">
            <a:extLst>
              <a:ext uri="{FF2B5EF4-FFF2-40B4-BE49-F238E27FC236}">
                <a16:creationId xmlns:a16="http://schemas.microsoft.com/office/drawing/2014/main" id="{8C5AE4A9-A318-2317-44EA-0AEE1BD6C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5820"/>
            <a:ext cx="3501008" cy="350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4FB26D-C93D-0D75-5BFF-6865AF5FD6C5}"/>
              </a:ext>
            </a:extLst>
          </p:cNvPr>
          <p:cNvSpPr txBox="1"/>
          <p:nvPr/>
        </p:nvSpPr>
        <p:spPr>
          <a:xfrm>
            <a:off x="6444208" y="3244334"/>
            <a:ext cx="244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1200"/>
              </a:spcAft>
              <a:buNone/>
            </a:pPr>
            <a:r>
              <a:rPr lang="el-GR" b="0" u="none" strike="noStrike" dirty="0" err="1">
                <a:effectLst/>
                <a:latin typeface="Google Sans"/>
              </a:rPr>
              <a:t>Çok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güzel</a:t>
            </a:r>
            <a:r>
              <a:rPr lang="el-GR" b="0" u="none" strike="noStrike" dirty="0">
                <a:effectLst/>
                <a:latin typeface="Google Sans"/>
              </a:rPr>
              <a:t> </a:t>
            </a:r>
            <a:r>
              <a:rPr lang="el-GR" b="0" u="none" strike="noStrike" dirty="0" err="1">
                <a:effectLst/>
                <a:latin typeface="Google Sans"/>
              </a:rPr>
              <a:t>kokuyor</a:t>
            </a:r>
            <a:r>
              <a:rPr lang="el-GR" b="0" u="none" strike="noStrike" dirty="0">
                <a:effectLst/>
                <a:latin typeface="Google Sans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ED9313-41F7-5FA1-2494-8EFF723F62BB}"/>
              </a:ext>
            </a:extLst>
          </p:cNvPr>
          <p:cNvSpPr txBox="1"/>
          <p:nvPr/>
        </p:nvSpPr>
        <p:spPr>
          <a:xfrm>
            <a:off x="5796136" y="2386489"/>
            <a:ext cx="3347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 err="1">
                <a:solidFill>
                  <a:srgbClr val="FF0000"/>
                </a:solidFill>
              </a:rPr>
              <a:t>İfadeleri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değerlendirin</a:t>
            </a:r>
            <a:r>
              <a:rPr lang="el-GR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1896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B7F4A019-8BB1-0928-A1B9-45E8A27CC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9C83ADF-E504-C3AD-4562-32EA6B21751B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TEKRAR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44327AA-E86F-AE2A-8268-57A9B7120201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2D716B9-7060-A0FC-F66B-D7D62BC068FF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A657E-6585-E57E-30BC-22418F93B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2 - TextBox">
            <a:extLst>
              <a:ext uri="{FF2B5EF4-FFF2-40B4-BE49-F238E27FC236}">
                <a16:creationId xmlns:a16="http://schemas.microsoft.com/office/drawing/2014/main" id="{1F0A1B83-A69C-336D-FF08-EF00E7978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2" y="620688"/>
            <a:ext cx="1418529" cy="464742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b="1" dirty="0">
                <a:latin typeface="Arial" panose="020B0604020202020204" pitchFamily="34" charset="0"/>
              </a:rPr>
              <a:t>ο</a:t>
            </a:r>
            <a:r>
              <a:rPr lang="tr-TR" altLang="el-GR" sz="1400" b="1" dirty="0">
                <a:latin typeface="Arial" panose="020B0604020202020204" pitchFamily="34" charset="0"/>
              </a:rPr>
              <a:t>rman</a:t>
            </a:r>
            <a:r>
              <a:rPr lang="el-GR" altLang="el-GR" sz="1400" b="1" dirty="0">
                <a:latin typeface="Arial" panose="020B0604020202020204" pitchFamily="34" charset="0"/>
              </a:rPr>
              <a:t> </a:t>
            </a:r>
            <a:r>
              <a:rPr lang="tr-TR" altLang="el-GR" sz="1400" b="1" dirty="0">
                <a:latin typeface="Arial" panose="020B0604020202020204" pitchFamily="34" charset="0"/>
              </a:rPr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taş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kum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çöp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ay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bayram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baş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kulak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diz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gece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gelin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sebze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buz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tuz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yağmur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ön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aç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arkadaş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iyi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temiz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yolcu</a:t>
            </a:r>
          </a:p>
        </p:txBody>
      </p:sp>
      <p:sp>
        <p:nvSpPr>
          <p:cNvPr id="2" name="2 - TextBox">
            <a:extLst>
              <a:ext uri="{FF2B5EF4-FFF2-40B4-BE49-F238E27FC236}">
                <a16:creationId xmlns:a16="http://schemas.microsoft.com/office/drawing/2014/main" id="{E2B3F527-FF68-C8AA-EAB7-68B5BF5D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20688"/>
            <a:ext cx="1418529" cy="464742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b="1" dirty="0">
                <a:latin typeface="Arial" panose="020B0604020202020204" pitchFamily="34" charset="0"/>
              </a:rPr>
              <a:t>ο</a:t>
            </a:r>
            <a:r>
              <a:rPr lang="tr-TR" altLang="el-GR" sz="1400" b="1" dirty="0">
                <a:latin typeface="Arial" panose="020B0604020202020204" pitchFamily="34" charset="0"/>
              </a:rPr>
              <a:t>rmanlık</a:t>
            </a:r>
            <a:r>
              <a:rPr lang="el-GR" altLang="el-GR" sz="1400" b="1" dirty="0">
                <a:latin typeface="Arial" panose="020B0604020202020204" pitchFamily="34" charset="0"/>
              </a:rPr>
              <a:t> </a:t>
            </a:r>
            <a:r>
              <a:rPr lang="tr-TR" altLang="el-GR" sz="1400" b="1" dirty="0">
                <a:latin typeface="Arial" panose="020B0604020202020204" pitchFamily="34" charset="0"/>
              </a:rPr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taşlık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kumluk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çöplük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aylık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bayramlık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başlık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kulaklık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dizlik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gecelik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gelinlik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sebzelik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buzluk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tuzluk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yağmurluk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önlük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açlık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arkadaşlık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iyilik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 dirty="0">
                <a:latin typeface="Arial" panose="020B0604020202020204" pitchFamily="34" charset="0"/>
              </a:rPr>
              <a:t>temizlik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l-GR" sz="1400" b="1">
                <a:latin typeface="Arial" panose="020B0604020202020204" pitchFamily="34" charset="0"/>
              </a:rPr>
              <a:t>yolculuk</a:t>
            </a:r>
            <a:endParaRPr lang="tr-TR" altLang="el-GR" sz="1400" b="1" dirty="0">
              <a:latin typeface="Arial" panose="020B0604020202020204" pitchFamily="34" charset="0"/>
            </a:endParaRPr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FFAB133A-EDE0-7D73-1861-FC711D73E1F3}"/>
              </a:ext>
            </a:extLst>
          </p:cNvPr>
          <p:cNvSpPr txBox="1"/>
          <p:nvPr/>
        </p:nvSpPr>
        <p:spPr>
          <a:xfrm>
            <a:off x="4572000" y="0"/>
            <a:ext cx="142875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-LIK eki</a:t>
            </a:r>
            <a:endParaRPr lang="en-US" dirty="0"/>
          </a:p>
        </p:txBody>
      </p:sp>
      <p:sp>
        <p:nvSpPr>
          <p:cNvPr id="4" name="2 - Ορθογώνιο">
            <a:extLst>
              <a:ext uri="{FF2B5EF4-FFF2-40B4-BE49-F238E27FC236}">
                <a16:creationId xmlns:a16="http://schemas.microsoft.com/office/drawing/2014/main" id="{7B1823B2-6C54-0F1F-27ED-00BC7BD57A8D}"/>
              </a:ext>
            </a:extLst>
          </p:cNvPr>
          <p:cNvSpPr/>
          <p:nvPr/>
        </p:nvSpPr>
        <p:spPr>
          <a:xfrm>
            <a:off x="362742" y="2780928"/>
            <a:ext cx="2000250" cy="3323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a-</a:t>
            </a:r>
            <a:r>
              <a:rPr lang="en-US" sz="1400" dirty="0" err="1"/>
              <a:t>daş</a:t>
            </a:r>
            <a:r>
              <a:rPr lang="en-US" sz="1400" dirty="0"/>
              <a:t> </a:t>
            </a:r>
            <a:endParaRPr lang="el-GR" sz="1400" dirty="0"/>
          </a:p>
          <a:p>
            <a:pPr>
              <a:defRPr/>
            </a:pPr>
            <a:r>
              <a:rPr lang="en-US" sz="1400" dirty="0" err="1"/>
              <a:t>anlam-daş</a:t>
            </a:r>
            <a:endParaRPr lang="tr-TR" sz="1400" dirty="0"/>
          </a:p>
          <a:p>
            <a:pPr>
              <a:defRPr/>
            </a:pPr>
            <a:r>
              <a:rPr lang="en-US" sz="1400" dirty="0" err="1"/>
              <a:t>arka-daş</a:t>
            </a:r>
            <a:endParaRPr lang="tr-TR" sz="1400" dirty="0"/>
          </a:p>
          <a:p>
            <a:pPr>
              <a:defRPr/>
            </a:pPr>
            <a:r>
              <a:rPr lang="en-US" sz="1400" dirty="0" err="1"/>
              <a:t>çağ-daş</a:t>
            </a:r>
            <a:endParaRPr lang="tr-TR" sz="1400" dirty="0"/>
          </a:p>
          <a:p>
            <a:pPr>
              <a:defRPr/>
            </a:pPr>
            <a:r>
              <a:rPr lang="en-US" sz="1400" dirty="0" err="1"/>
              <a:t>gönül-daş</a:t>
            </a:r>
            <a:r>
              <a:rPr lang="en-US" sz="1400" dirty="0"/>
              <a:t>, </a:t>
            </a:r>
            <a:endParaRPr lang="tr-TR" sz="1400" dirty="0"/>
          </a:p>
          <a:p>
            <a:pPr>
              <a:defRPr/>
            </a:pPr>
            <a:r>
              <a:rPr lang="en-US" sz="1400" dirty="0" err="1"/>
              <a:t>kar-deş</a:t>
            </a:r>
            <a:r>
              <a:rPr lang="en-US" sz="1400" dirty="0"/>
              <a:t> </a:t>
            </a:r>
            <a:endParaRPr lang="tr-TR" sz="1400" dirty="0"/>
          </a:p>
          <a:p>
            <a:pPr>
              <a:defRPr/>
            </a:pPr>
            <a:r>
              <a:rPr lang="en-US" sz="1400" dirty="0" err="1"/>
              <a:t>sır-daş</a:t>
            </a:r>
            <a:endParaRPr lang="tr-TR" sz="1400" dirty="0"/>
          </a:p>
          <a:p>
            <a:pPr>
              <a:defRPr/>
            </a:pPr>
            <a:r>
              <a:rPr lang="en-US" sz="1400" dirty="0"/>
              <a:t>soy-</a:t>
            </a:r>
            <a:r>
              <a:rPr lang="en-US" sz="1400" dirty="0" err="1"/>
              <a:t>daş</a:t>
            </a:r>
            <a:endParaRPr lang="tr-TR" sz="1400" dirty="0"/>
          </a:p>
          <a:p>
            <a:pPr>
              <a:defRPr/>
            </a:pPr>
            <a:r>
              <a:rPr lang="en-US" sz="1400" dirty="0" err="1"/>
              <a:t>yol-daş</a:t>
            </a:r>
            <a:endParaRPr lang="tr-TR" sz="1400" dirty="0"/>
          </a:p>
          <a:p>
            <a:pPr>
              <a:defRPr/>
            </a:pPr>
            <a:r>
              <a:rPr lang="en-US" sz="1400" dirty="0" err="1"/>
              <a:t>öz-deş</a:t>
            </a:r>
            <a:endParaRPr lang="tr-TR" sz="1400" dirty="0"/>
          </a:p>
          <a:p>
            <a:pPr>
              <a:defRPr/>
            </a:pPr>
            <a:r>
              <a:rPr lang="en-US" sz="1400" dirty="0" err="1"/>
              <a:t>yön-deş</a:t>
            </a:r>
            <a:endParaRPr lang="tr-TR" sz="1400" dirty="0"/>
          </a:p>
          <a:p>
            <a:pPr>
              <a:defRPr/>
            </a:pPr>
            <a:r>
              <a:rPr lang="en-US" sz="1400" dirty="0" err="1"/>
              <a:t>denk-taş</a:t>
            </a:r>
            <a:endParaRPr lang="tr-TR" sz="1400" dirty="0"/>
          </a:p>
          <a:p>
            <a:pPr>
              <a:defRPr/>
            </a:pPr>
            <a:r>
              <a:rPr lang="en-US" sz="1400" dirty="0" err="1"/>
              <a:t>emek-taş</a:t>
            </a:r>
            <a:endParaRPr lang="tr-TR" sz="1400" dirty="0"/>
          </a:p>
          <a:p>
            <a:pPr>
              <a:defRPr/>
            </a:pPr>
            <a:r>
              <a:rPr lang="en-US" sz="1400" dirty="0"/>
              <a:t>yurt-</a:t>
            </a:r>
            <a:r>
              <a:rPr lang="en-US" sz="1400" dirty="0" err="1"/>
              <a:t>taş</a:t>
            </a:r>
            <a:endParaRPr lang="tr-TR" sz="1400" dirty="0"/>
          </a:p>
          <a:p>
            <a:pPr>
              <a:defRPr/>
            </a:pPr>
            <a:r>
              <a:rPr lang="en-US" sz="1400" dirty="0" err="1"/>
              <a:t>kök-teş</a:t>
            </a:r>
            <a:endParaRPr lang="tr-TR" sz="1400" dirty="0"/>
          </a:p>
        </p:txBody>
      </p:sp>
      <p:sp>
        <p:nvSpPr>
          <p:cNvPr id="6" name="3 - Ορθογώνιο">
            <a:extLst>
              <a:ext uri="{FF2B5EF4-FFF2-40B4-BE49-F238E27FC236}">
                <a16:creationId xmlns:a16="http://schemas.microsoft.com/office/drawing/2014/main" id="{462ACDD2-7F2E-1BCB-B3AE-F502F610319C}"/>
              </a:ext>
            </a:extLst>
          </p:cNvPr>
          <p:cNvSpPr/>
          <p:nvPr/>
        </p:nvSpPr>
        <p:spPr>
          <a:xfrm>
            <a:off x="148430" y="2141909"/>
            <a:ext cx="2428875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-</a:t>
            </a:r>
            <a:r>
              <a:rPr lang="en-US" b="1" dirty="0" err="1"/>
              <a:t>daş</a:t>
            </a:r>
            <a:r>
              <a:rPr lang="en-US" b="1" dirty="0"/>
              <a:t> (-</a:t>
            </a:r>
            <a:r>
              <a:rPr lang="en-US" b="1" dirty="0" err="1"/>
              <a:t>deş</a:t>
            </a:r>
            <a:r>
              <a:rPr lang="en-US" b="1" dirty="0"/>
              <a:t>, -</a:t>
            </a:r>
            <a:r>
              <a:rPr lang="en-US" b="1" dirty="0" err="1"/>
              <a:t>taş</a:t>
            </a:r>
            <a:r>
              <a:rPr lang="en-US" b="1" dirty="0"/>
              <a:t>, -</a:t>
            </a:r>
            <a:r>
              <a:rPr lang="en-US" b="1" dirty="0" err="1"/>
              <a:t>teş</a:t>
            </a:r>
            <a:r>
              <a:rPr lang="en-US" b="1" dirty="0"/>
              <a:t>)</a:t>
            </a:r>
            <a:endParaRPr lang="en-US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DAB507A-A3E8-0886-3044-4CE5E7D21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820" y="2443367"/>
            <a:ext cx="2842526" cy="3659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97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3A755589-1CAB-7942-2AC3-ED85A583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561092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6D936-E422-9020-EAEB-D1664746D74C}"/>
              </a:ext>
            </a:extLst>
          </p:cNvPr>
          <p:cNvSpPr txBox="1"/>
          <p:nvPr/>
        </p:nvSpPr>
        <p:spPr>
          <a:xfrm>
            <a:off x="5364088" y="1484784"/>
            <a:ext cx="31980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  <a:p>
            <a:r>
              <a:rPr lang="en-US" dirty="0">
                <a:latin typeface="+mn-lt"/>
              </a:rPr>
              <a:t>Öztürk, T., Akçay, S., Yiğit, A., Taşdemir, E., &amp; Başak, S. S. (2004</a:t>
            </a:r>
            <a:r>
              <a:rPr lang="el-GR" dirty="0">
                <a:latin typeface="+mn-lt"/>
              </a:rPr>
              <a:t>α</a:t>
            </a:r>
            <a:r>
              <a:rPr lang="en-US" dirty="0">
                <a:latin typeface="+mn-lt"/>
              </a:rPr>
              <a:t>). </a:t>
            </a:r>
            <a:r>
              <a:rPr lang="en-US" i="1" dirty="0" err="1">
                <a:latin typeface="+mn-lt"/>
              </a:rPr>
              <a:t>Gökkuşağı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Türkçe</a:t>
            </a:r>
            <a:r>
              <a:rPr lang="en-US" i="1" dirty="0">
                <a:latin typeface="+mn-lt"/>
              </a:rPr>
              <a:t>: Ders Kitab</a:t>
            </a:r>
            <a:r>
              <a:rPr lang="tr-TR" i="1" dirty="0">
                <a:latin typeface="+mn-lt"/>
              </a:rPr>
              <a:t>i</a:t>
            </a:r>
            <a:r>
              <a:rPr lang="en-US" i="1" dirty="0">
                <a:latin typeface="+mn-lt"/>
              </a:rPr>
              <a:t> 1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Dilset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Yayınları</a:t>
            </a:r>
            <a:r>
              <a:rPr lang="en-US" dirty="0">
                <a:latin typeface="+mn-lt"/>
              </a:rPr>
              <a:t>.</a:t>
            </a:r>
            <a:endParaRPr lang="el-GR" dirty="0">
              <a:solidFill>
                <a:srgbClr val="0A0A0A"/>
              </a:solidFill>
              <a:latin typeface="+mn-lt"/>
            </a:endParaRPr>
          </a:p>
          <a:p>
            <a:endParaRPr lang="tr-TR" b="0" i="0" dirty="0">
              <a:solidFill>
                <a:srgbClr val="0A0A0A"/>
              </a:solidFill>
              <a:effectLst/>
              <a:latin typeface="+mn-lt"/>
            </a:endParaRPr>
          </a:p>
          <a:p>
            <a:r>
              <a:rPr lang="en-US" dirty="0">
                <a:latin typeface="+mn-lt"/>
              </a:rPr>
              <a:t>Öztürk, T., Akçay, S., Yiğit, A., Taşdemir, E., &amp; Başak, S. S. (2004b). </a:t>
            </a:r>
            <a:r>
              <a:rPr lang="en-US" i="1" dirty="0" err="1">
                <a:latin typeface="+mn-lt"/>
              </a:rPr>
              <a:t>Gökkuşağı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Türkçe</a:t>
            </a:r>
            <a:r>
              <a:rPr lang="en-US" i="1" dirty="0">
                <a:latin typeface="+mn-lt"/>
              </a:rPr>
              <a:t>: </a:t>
            </a:r>
            <a:r>
              <a:rPr lang="tr-TR" i="1" dirty="0">
                <a:solidFill>
                  <a:srgbClr val="0A0A0A"/>
                </a:solidFill>
                <a:latin typeface="+mn-lt"/>
              </a:rPr>
              <a:t>Çalışma Kitabi</a:t>
            </a:r>
            <a:r>
              <a:rPr lang="en-US" i="1" dirty="0">
                <a:solidFill>
                  <a:srgbClr val="0A0A0A"/>
                </a:solidFill>
                <a:latin typeface="+mn-lt"/>
              </a:rPr>
              <a:t> </a:t>
            </a:r>
            <a:r>
              <a:rPr lang="en-US" i="1" dirty="0">
                <a:latin typeface="+mn-lt"/>
              </a:rPr>
              <a:t>1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Dilset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Yayınları</a:t>
            </a:r>
            <a:r>
              <a:rPr lang="en-US" dirty="0">
                <a:latin typeface="+mn-lt"/>
              </a:rPr>
              <a:t>.</a:t>
            </a:r>
            <a:endParaRPr lang="tr-TR" dirty="0">
              <a:solidFill>
                <a:srgbClr val="0A0A0A"/>
              </a:solidFill>
              <a:latin typeface="+mn-lt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748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5ABD92A8-2629-D35B-2D30-806956D2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285875"/>
            <a:ext cx="5937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29C18010-C743-1467-F938-848CC2942A16}"/>
              </a:ext>
            </a:extLst>
          </p:cNvPr>
          <p:cNvSpPr/>
          <p:nvPr/>
        </p:nvSpPr>
        <p:spPr>
          <a:xfrm>
            <a:off x="1065213" y="1284288"/>
            <a:ext cx="2528887" cy="96837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65F17E03-32C6-FDB1-0950-566F68091798}"/>
              </a:ext>
            </a:extLst>
          </p:cNvPr>
          <p:cNvSpPr/>
          <p:nvPr/>
        </p:nvSpPr>
        <p:spPr>
          <a:xfrm>
            <a:off x="4489450" y="987425"/>
            <a:ext cx="2530475" cy="96996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B5B98EB1-E466-69E0-0C99-6892F787F8EC}"/>
              </a:ext>
            </a:extLst>
          </p:cNvPr>
          <p:cNvSpPr/>
          <p:nvPr/>
        </p:nvSpPr>
        <p:spPr>
          <a:xfrm>
            <a:off x="587375" y="3636963"/>
            <a:ext cx="2530475" cy="96837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1D41731F-E56B-4031-4ADD-8204F6E8CEE9}"/>
              </a:ext>
            </a:extLst>
          </p:cNvPr>
          <p:cNvSpPr/>
          <p:nvPr/>
        </p:nvSpPr>
        <p:spPr>
          <a:xfrm>
            <a:off x="3425825" y="4603750"/>
            <a:ext cx="2530475" cy="96837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8095E8CF-4873-21CC-9FF5-CA571FFCAE2C}"/>
              </a:ext>
            </a:extLst>
          </p:cNvPr>
          <p:cNvSpPr/>
          <p:nvPr/>
        </p:nvSpPr>
        <p:spPr>
          <a:xfrm>
            <a:off x="6427788" y="3351213"/>
            <a:ext cx="2530475" cy="97155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CBAD756F-1B05-FDBD-B16E-259C730C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1727200"/>
            <a:ext cx="437515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D23251C-BECE-2EDE-CEF2-A8EDF7794232}"/>
              </a:ext>
            </a:extLst>
          </p:cNvPr>
          <p:cNvSpPr/>
          <p:nvPr/>
        </p:nvSpPr>
        <p:spPr>
          <a:xfrm>
            <a:off x="2911475" y="2862263"/>
            <a:ext cx="2511425" cy="485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75" dirty="0"/>
              <a:t>www.e-charalambous.com</a:t>
            </a:r>
            <a:endParaRPr lang="el-CY" sz="15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3F9806FF-3C9C-3EB4-997E-CF3F68D9F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" y="61651"/>
            <a:ext cx="21653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F9F917D-7073-AB46-96BC-25F9B274D807}"/>
              </a:ext>
            </a:extLst>
          </p:cNvPr>
          <p:cNvSpPr/>
          <p:nvPr/>
        </p:nvSpPr>
        <p:spPr>
          <a:xfrm>
            <a:off x="627062" y="548680"/>
            <a:ext cx="1042987" cy="738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1013" dirty="0">
                <a:solidFill>
                  <a:schemeClr val="tx1"/>
                </a:solidFill>
              </a:rPr>
              <a:t> </a:t>
            </a:r>
            <a:endParaRPr lang="el-CY" sz="1013" dirty="0">
              <a:solidFill>
                <a:schemeClr val="tx1"/>
              </a:solidFill>
            </a:endParaRPr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45A0F2D5-A4D7-DD59-0EA5-34C102768954}"/>
              </a:ext>
            </a:extLst>
          </p:cNvPr>
          <p:cNvSpPr txBox="1"/>
          <p:nvPr/>
        </p:nvSpPr>
        <p:spPr>
          <a:xfrm>
            <a:off x="3620872" y="4067964"/>
            <a:ext cx="142875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-</a:t>
            </a:r>
            <a:r>
              <a:rPr lang="en-US" dirty="0"/>
              <a:t>l</a:t>
            </a:r>
            <a:r>
              <a:rPr lang="tr-TR" dirty="0"/>
              <a:t>IK eki</a:t>
            </a:r>
            <a:endParaRPr lang="en-US" dirty="0"/>
          </a:p>
        </p:txBody>
      </p:sp>
      <p:sp>
        <p:nvSpPr>
          <p:cNvPr id="8" name="7 - TextBox">
            <a:extLst>
              <a:ext uri="{FF2B5EF4-FFF2-40B4-BE49-F238E27FC236}">
                <a16:creationId xmlns:a16="http://schemas.microsoft.com/office/drawing/2014/main" id="{9EDA622E-609D-0E7A-3CFC-6C82485A53AF}"/>
              </a:ext>
            </a:extLst>
          </p:cNvPr>
          <p:cNvSpPr txBox="1"/>
          <p:nvPr/>
        </p:nvSpPr>
        <p:spPr>
          <a:xfrm>
            <a:off x="3551938" y="4906279"/>
            <a:ext cx="142875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/>
              <a:t>a </a:t>
            </a:r>
            <a:r>
              <a:rPr lang="tr-TR" dirty="0"/>
              <a:t>ı      </a:t>
            </a:r>
            <a:r>
              <a:rPr lang="el-GR" dirty="0"/>
              <a:t>:  </a:t>
            </a:r>
            <a:r>
              <a:rPr lang="tr-TR" dirty="0"/>
              <a:t> </a:t>
            </a:r>
            <a:r>
              <a:rPr lang="en-GB" dirty="0"/>
              <a:t>l</a:t>
            </a:r>
            <a:r>
              <a:rPr lang="tr-TR" dirty="0"/>
              <a:t>ık</a:t>
            </a:r>
            <a:r>
              <a:rPr lang="el-GR" dirty="0"/>
              <a:t> </a:t>
            </a:r>
            <a:endParaRPr lang="tr-TR" dirty="0"/>
          </a:p>
          <a:p>
            <a:pPr eaLnBrk="1" hangingPunct="1">
              <a:defRPr/>
            </a:pPr>
            <a:r>
              <a:rPr lang="tr-TR" dirty="0"/>
              <a:t>e i</a:t>
            </a:r>
            <a:r>
              <a:rPr lang="el-GR" dirty="0"/>
              <a:t>      :</a:t>
            </a:r>
            <a:r>
              <a:rPr lang="tr-TR" dirty="0"/>
              <a:t>   lik</a:t>
            </a:r>
          </a:p>
          <a:p>
            <a:pPr eaLnBrk="1" hangingPunct="1">
              <a:defRPr/>
            </a:pPr>
            <a:r>
              <a:rPr lang="tr-TR" dirty="0"/>
              <a:t>o u </a:t>
            </a:r>
            <a:r>
              <a:rPr lang="el-GR" dirty="0"/>
              <a:t>    :</a:t>
            </a:r>
            <a:r>
              <a:rPr lang="tr-TR" dirty="0"/>
              <a:t>   luk</a:t>
            </a:r>
          </a:p>
          <a:p>
            <a:pPr eaLnBrk="1" hangingPunct="1">
              <a:defRPr/>
            </a:pPr>
            <a:r>
              <a:rPr lang="tr-TR" dirty="0"/>
              <a:t>ö ü </a:t>
            </a:r>
            <a:r>
              <a:rPr lang="el-GR" dirty="0"/>
              <a:t>    :</a:t>
            </a:r>
            <a:r>
              <a:rPr lang="tr-TR" dirty="0"/>
              <a:t>   lük</a:t>
            </a:r>
            <a:endParaRPr lang="en-US" dirty="0"/>
          </a:p>
        </p:txBody>
      </p:sp>
      <p:sp>
        <p:nvSpPr>
          <p:cNvPr id="4" name="2 - Ορθογώνιο">
            <a:extLst>
              <a:ext uri="{FF2B5EF4-FFF2-40B4-BE49-F238E27FC236}">
                <a16:creationId xmlns:a16="http://schemas.microsoft.com/office/drawing/2014/main" id="{F2884105-33F7-5439-DAEF-2FFB73831047}"/>
              </a:ext>
            </a:extLst>
          </p:cNvPr>
          <p:cNvSpPr/>
          <p:nvPr/>
        </p:nvSpPr>
        <p:spPr>
          <a:xfrm>
            <a:off x="611633" y="5219327"/>
            <a:ext cx="200025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a</a:t>
            </a:r>
            <a:r>
              <a:rPr lang="tr-TR" sz="1400" dirty="0"/>
              <a:t>rka</a:t>
            </a:r>
            <a:r>
              <a:rPr lang="en-US" sz="1400" dirty="0"/>
              <a:t>-</a:t>
            </a:r>
            <a:r>
              <a:rPr lang="en-US" sz="1400" dirty="0" err="1"/>
              <a:t>daş</a:t>
            </a:r>
            <a:endParaRPr lang="tr-TR" sz="1400" dirty="0"/>
          </a:p>
        </p:txBody>
      </p:sp>
      <p:sp>
        <p:nvSpPr>
          <p:cNvPr id="6" name="3 - Ορθογώνιο">
            <a:extLst>
              <a:ext uri="{FF2B5EF4-FFF2-40B4-BE49-F238E27FC236}">
                <a16:creationId xmlns:a16="http://schemas.microsoft.com/office/drawing/2014/main" id="{6129C16C-1310-A86A-E52A-4F990BCA53C5}"/>
              </a:ext>
            </a:extLst>
          </p:cNvPr>
          <p:cNvSpPr/>
          <p:nvPr/>
        </p:nvSpPr>
        <p:spPr>
          <a:xfrm>
            <a:off x="358590" y="5973290"/>
            <a:ext cx="26155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-</a:t>
            </a:r>
            <a:r>
              <a:rPr lang="tr-TR" b="1" dirty="0"/>
              <a:t>DA</a:t>
            </a:r>
            <a:r>
              <a:rPr lang="en-US" b="1" dirty="0"/>
              <a:t>ş (-da</a:t>
            </a:r>
            <a:r>
              <a:rPr lang="tr-TR" b="1" dirty="0"/>
              <a:t>ş,</a:t>
            </a:r>
            <a:r>
              <a:rPr lang="en-US" b="1" dirty="0"/>
              <a:t>-</a:t>
            </a:r>
            <a:r>
              <a:rPr lang="en-US" b="1" dirty="0" err="1"/>
              <a:t>deş</a:t>
            </a:r>
            <a:r>
              <a:rPr lang="en-US" b="1" dirty="0"/>
              <a:t>, -</a:t>
            </a:r>
            <a:r>
              <a:rPr lang="en-US" b="1" dirty="0" err="1"/>
              <a:t>taş</a:t>
            </a:r>
            <a:r>
              <a:rPr lang="en-US" b="1" dirty="0"/>
              <a:t>, -</a:t>
            </a:r>
            <a:r>
              <a:rPr lang="en-US" b="1" dirty="0" err="1"/>
              <a:t>teş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9" name="6 - TextBox">
            <a:extLst>
              <a:ext uri="{FF2B5EF4-FFF2-40B4-BE49-F238E27FC236}">
                <a16:creationId xmlns:a16="http://schemas.microsoft.com/office/drawing/2014/main" id="{88EED5C3-3F67-7B8F-76FB-595E58F1A97F}"/>
              </a:ext>
            </a:extLst>
          </p:cNvPr>
          <p:cNvSpPr txBox="1"/>
          <p:nvPr/>
        </p:nvSpPr>
        <p:spPr>
          <a:xfrm>
            <a:off x="6322204" y="4067964"/>
            <a:ext cx="1571625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dirty="0"/>
              <a:t>-</a:t>
            </a:r>
            <a:r>
              <a:rPr lang="tr-TR" dirty="0"/>
              <a:t>lı </a:t>
            </a:r>
            <a:r>
              <a:rPr lang="el-GR" dirty="0"/>
              <a:t>[</a:t>
            </a:r>
            <a:r>
              <a:rPr lang="tr-TR" dirty="0"/>
              <a:t>a/ı</a:t>
            </a:r>
            <a:r>
              <a:rPr lang="el-GR" dirty="0"/>
              <a:t>]</a:t>
            </a:r>
            <a:endParaRPr lang="tr-TR" dirty="0"/>
          </a:p>
          <a:p>
            <a:pPr>
              <a:defRPr/>
            </a:pPr>
            <a:r>
              <a:rPr lang="tr-TR" dirty="0"/>
              <a:t>-li</a:t>
            </a:r>
            <a:r>
              <a:rPr lang="el-GR" dirty="0"/>
              <a:t> [</a:t>
            </a:r>
            <a:r>
              <a:rPr lang="tr-TR" dirty="0"/>
              <a:t>e/i</a:t>
            </a:r>
            <a:r>
              <a:rPr lang="el-GR" dirty="0"/>
              <a:t>]</a:t>
            </a:r>
            <a:endParaRPr lang="tr-TR" dirty="0"/>
          </a:p>
          <a:p>
            <a:pPr>
              <a:defRPr/>
            </a:pPr>
            <a:r>
              <a:rPr lang="tr-TR" dirty="0"/>
              <a:t>-lu</a:t>
            </a:r>
            <a:r>
              <a:rPr lang="el-GR" dirty="0"/>
              <a:t> [</a:t>
            </a:r>
            <a:r>
              <a:rPr lang="tr-TR" dirty="0"/>
              <a:t>o/u</a:t>
            </a:r>
            <a:r>
              <a:rPr lang="el-GR" dirty="0"/>
              <a:t>]</a:t>
            </a:r>
            <a:endParaRPr lang="tr-TR" dirty="0"/>
          </a:p>
          <a:p>
            <a:pPr>
              <a:defRPr/>
            </a:pPr>
            <a:r>
              <a:rPr lang="tr-TR" dirty="0"/>
              <a:t>-lü</a:t>
            </a:r>
            <a:r>
              <a:rPr lang="el-GR" dirty="0"/>
              <a:t> [</a:t>
            </a:r>
            <a:r>
              <a:rPr lang="tr-TR" dirty="0"/>
              <a:t>ö/ü</a:t>
            </a:r>
            <a:r>
              <a:rPr lang="el-GR" dirty="0"/>
              <a:t>]</a:t>
            </a:r>
            <a:endParaRPr lang="en-US" dirty="0"/>
          </a:p>
        </p:txBody>
      </p:sp>
      <p:sp>
        <p:nvSpPr>
          <p:cNvPr id="10" name="8 - TextBox">
            <a:extLst>
              <a:ext uri="{FF2B5EF4-FFF2-40B4-BE49-F238E27FC236}">
                <a16:creationId xmlns:a16="http://schemas.microsoft.com/office/drawing/2014/main" id="{718D5AFB-311A-8665-7AE3-B9FFA24139B2}"/>
              </a:ext>
            </a:extLst>
          </p:cNvPr>
          <p:cNvSpPr txBox="1"/>
          <p:nvPr/>
        </p:nvSpPr>
        <p:spPr>
          <a:xfrm>
            <a:off x="6322204" y="5373216"/>
            <a:ext cx="2143125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dirty="0"/>
              <a:t>-</a:t>
            </a:r>
            <a:r>
              <a:rPr lang="tr-TR" dirty="0"/>
              <a:t>sız</a:t>
            </a:r>
            <a:r>
              <a:rPr lang="el-GR" dirty="0"/>
              <a:t> [</a:t>
            </a:r>
            <a:r>
              <a:rPr lang="tr-TR" dirty="0"/>
              <a:t>a/ı</a:t>
            </a:r>
            <a:r>
              <a:rPr lang="el-GR" dirty="0"/>
              <a:t>]</a:t>
            </a:r>
            <a:endParaRPr lang="tr-TR" dirty="0"/>
          </a:p>
          <a:p>
            <a:pPr>
              <a:defRPr/>
            </a:pPr>
            <a:r>
              <a:rPr lang="tr-TR" dirty="0"/>
              <a:t>-siz</a:t>
            </a:r>
            <a:r>
              <a:rPr lang="el-GR" dirty="0"/>
              <a:t> [</a:t>
            </a:r>
            <a:r>
              <a:rPr lang="tr-TR" dirty="0"/>
              <a:t>e/i</a:t>
            </a:r>
            <a:r>
              <a:rPr lang="el-GR" dirty="0"/>
              <a:t>]</a:t>
            </a:r>
            <a:endParaRPr lang="tr-TR" dirty="0"/>
          </a:p>
          <a:p>
            <a:pPr>
              <a:defRPr/>
            </a:pPr>
            <a:r>
              <a:rPr lang="tr-TR" dirty="0"/>
              <a:t>-suz</a:t>
            </a:r>
            <a:r>
              <a:rPr lang="el-GR" dirty="0"/>
              <a:t> [</a:t>
            </a:r>
            <a:r>
              <a:rPr lang="tr-TR" dirty="0"/>
              <a:t>o/u</a:t>
            </a:r>
            <a:r>
              <a:rPr lang="el-GR" dirty="0"/>
              <a:t>]</a:t>
            </a:r>
            <a:endParaRPr lang="tr-TR" dirty="0"/>
          </a:p>
          <a:p>
            <a:pPr>
              <a:defRPr/>
            </a:pPr>
            <a:r>
              <a:rPr lang="tr-TR" dirty="0"/>
              <a:t>-süz</a:t>
            </a:r>
            <a:r>
              <a:rPr lang="el-GR" dirty="0"/>
              <a:t>[</a:t>
            </a:r>
            <a:r>
              <a:rPr lang="tr-TR" dirty="0"/>
              <a:t>ö/ü</a:t>
            </a:r>
            <a:r>
              <a:rPr lang="el-GR" dirty="0"/>
              <a:t>]</a:t>
            </a:r>
            <a:endParaRPr lang="en-US" dirty="0"/>
          </a:p>
        </p:txBody>
      </p:sp>
      <p:sp>
        <p:nvSpPr>
          <p:cNvPr id="11" name="7 - Έλλειψη">
            <a:extLst>
              <a:ext uri="{FF2B5EF4-FFF2-40B4-BE49-F238E27FC236}">
                <a16:creationId xmlns:a16="http://schemas.microsoft.com/office/drawing/2014/main" id="{89CF64F4-11FE-98A4-3476-26567AE29E3A}"/>
              </a:ext>
            </a:extLst>
          </p:cNvPr>
          <p:cNvSpPr/>
          <p:nvPr/>
        </p:nvSpPr>
        <p:spPr>
          <a:xfrm>
            <a:off x="7965296" y="5562339"/>
            <a:ext cx="1178704" cy="8219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ΧΩΡΙΣ </a:t>
            </a:r>
            <a:endParaRPr lang="en-US" dirty="0"/>
          </a:p>
        </p:txBody>
      </p:sp>
      <p:sp>
        <p:nvSpPr>
          <p:cNvPr id="12" name="7 - Έλλειψη">
            <a:extLst>
              <a:ext uri="{FF2B5EF4-FFF2-40B4-BE49-F238E27FC236}">
                <a16:creationId xmlns:a16="http://schemas.microsoft.com/office/drawing/2014/main" id="{0D079D39-3EBA-A52E-CBE0-1E5DB90594BF}"/>
              </a:ext>
            </a:extLst>
          </p:cNvPr>
          <p:cNvSpPr/>
          <p:nvPr/>
        </p:nvSpPr>
        <p:spPr>
          <a:xfrm>
            <a:off x="7602554" y="4189992"/>
            <a:ext cx="1178704" cy="8219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ΜΕ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94E29-D828-D3DD-D468-FF5D9BED1E26}"/>
              </a:ext>
            </a:extLst>
          </p:cNvPr>
          <p:cNvSpPr txBox="1"/>
          <p:nvPr/>
        </p:nvSpPr>
        <p:spPr>
          <a:xfrm>
            <a:off x="3347864" y="3059112"/>
            <a:ext cx="1974767" cy="3698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altLang="el-GR" sz="1800" b="1" dirty="0">
                <a:latin typeface="Arial" panose="020B0604020202020204" pitchFamily="34" charset="0"/>
              </a:rPr>
              <a:t>kulak</a:t>
            </a:r>
            <a:r>
              <a:rPr lang="tr-TR" altLang="el-GR" b="1" dirty="0"/>
              <a:t>lık</a:t>
            </a:r>
            <a:endParaRPr lang="el-GR" dirty="0"/>
          </a:p>
        </p:txBody>
      </p:sp>
      <p:pic>
        <p:nvPicPr>
          <p:cNvPr id="2050" name="Picture 2" descr="Best friends cartoon">
            <a:extLst>
              <a:ext uri="{FF2B5EF4-FFF2-40B4-BE49-F238E27FC236}">
                <a16:creationId xmlns:a16="http://schemas.microsoft.com/office/drawing/2014/main" id="{F27FF873-409C-27C9-EB67-5D0B4073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0" y="2201064"/>
            <a:ext cx="1857375" cy="246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ulaklık takan ve telefon tutan bir çocuğun çizgi filmi | Premium AI ile  oluşturulan vektör">
            <a:extLst>
              <a:ext uri="{FF2B5EF4-FFF2-40B4-BE49-F238E27FC236}">
                <a16:creationId xmlns:a16="http://schemas.microsoft.com/office/drawing/2014/main" id="{C9031C40-AF57-286F-FDEC-05C2CF3F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027" y="467177"/>
            <a:ext cx="1847850" cy="246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lle çizilmiş tuz Kaşık ve kasede baharat tozu İzole elle tuzlu deniz  kristalleri yayan Cam şişelerde ve paketlerde baharat Beyaz zemin yığınları  Vektör yemek pişirme malzemesi renkli çizimler seti | Premium vektör">
            <a:extLst>
              <a:ext uri="{FF2B5EF4-FFF2-40B4-BE49-F238E27FC236}">
                <a16:creationId xmlns:a16="http://schemas.microsoft.com/office/drawing/2014/main" id="{52EA8A0C-ADC1-7AAD-FD8B-ED072E849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1"/>
          <a:stretch>
            <a:fillRect/>
          </a:stretch>
        </p:blipFill>
        <p:spPr bwMode="auto">
          <a:xfrm>
            <a:off x="6322204" y="380996"/>
            <a:ext cx="1974768" cy="164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yve Tabakları, Tuzlu Yemekler ve Renkli Tatlılar İçeren Çizgi Film Tarzı  Yemek İkon Seti | Premium vektör">
            <a:extLst>
              <a:ext uri="{FF2B5EF4-FFF2-40B4-BE49-F238E27FC236}">
                <a16:creationId xmlns:a16="http://schemas.microsoft.com/office/drawing/2014/main" id="{E12BAD52-768B-A8CA-BF61-746A23CEE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47" y="2150731"/>
            <a:ext cx="1785681" cy="1745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51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F3B921B9-0626-BF17-03FF-C368C348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8DF9238-95A4-692B-6C3E-46099424BEE9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Dinleme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BCFA0A7-E515-76B4-FCB0-68AF80BEBD5C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451AFDD-9B64-064F-26B2-1D4259D94952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- TextBox">
            <a:extLst>
              <a:ext uri="{FF2B5EF4-FFF2-40B4-BE49-F238E27FC236}">
                <a16:creationId xmlns:a16="http://schemas.microsoft.com/office/drawing/2014/main" id="{531E88D2-A035-89D8-520C-BB40E99CD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1628800"/>
            <a:ext cx="4968552" cy="4247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>
                <a:latin typeface="+mn-lt"/>
                <a:cs typeface="Arial" charset="0"/>
              </a:rPr>
              <a:t>A</a:t>
            </a:r>
            <a:r>
              <a:rPr lang="en-US" dirty="0">
                <a:latin typeface="+mn-lt"/>
                <a:cs typeface="Arial" charset="0"/>
              </a:rPr>
              <a:t>caba ne </a:t>
            </a:r>
            <a:r>
              <a:rPr lang="en-US" dirty="0" err="1">
                <a:latin typeface="+mn-lt"/>
                <a:cs typeface="Arial" charset="0"/>
              </a:rPr>
              <a:t>kadar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l-GR" dirty="0">
                <a:latin typeface="+mn-lt"/>
                <a:cs typeface="Arial" charset="0"/>
              </a:rPr>
              <a:t>_________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l-GR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alı</a:t>
            </a:r>
            <a:r>
              <a:rPr lang="tr-TR" dirty="0">
                <a:latin typeface="+mn-lt"/>
                <a:cs typeface="Arial" charset="0"/>
              </a:rPr>
              <a:t>yorum</a:t>
            </a:r>
            <a:r>
              <a:rPr lang="en-US" dirty="0">
                <a:latin typeface="+mn-lt"/>
                <a:cs typeface="Arial" charset="0"/>
              </a:rPr>
              <a:t>?</a:t>
            </a:r>
            <a:r>
              <a:rPr lang="tr-TR" dirty="0">
                <a:latin typeface="+mn-lt"/>
                <a:cs typeface="Arial" charset="0"/>
              </a:rPr>
              <a:t> </a:t>
            </a:r>
            <a:endParaRPr lang="tr-TR" b="1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tr-TR" dirty="0">
                <a:latin typeface="+mn-lt"/>
                <a:cs typeface="Arial" charset="0"/>
              </a:rPr>
              <a:t>M</a:t>
            </a:r>
            <a:r>
              <a:rPr lang="en-US" dirty="0" err="1">
                <a:latin typeface="+mn-lt"/>
                <a:cs typeface="Arial" charset="0"/>
              </a:rPr>
              <a:t>otosiklet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sürücüsü</a:t>
            </a:r>
            <a:r>
              <a:rPr lang="tr-TR" dirty="0">
                <a:latin typeface="+mn-lt"/>
                <a:cs typeface="Arial" charset="0"/>
              </a:rPr>
              <a:t> </a:t>
            </a:r>
            <a:r>
              <a:rPr lang="el-GR" dirty="0">
                <a:latin typeface="+mn-lt"/>
                <a:cs typeface="Arial" charset="0"/>
              </a:rPr>
              <a:t>________</a:t>
            </a:r>
            <a:r>
              <a:rPr lang="tr-TR" dirty="0">
                <a:latin typeface="+mn-lt"/>
                <a:cs typeface="Arial" charset="0"/>
              </a:rPr>
              <a:t>kullanıyor.</a:t>
            </a:r>
          </a:p>
          <a:p>
            <a:pPr eaLnBrk="1" hangingPunct="1">
              <a:defRPr/>
            </a:pPr>
            <a:r>
              <a:rPr lang="en-US" dirty="0" err="1">
                <a:latin typeface="+mn-lt"/>
                <a:cs typeface="Arial" charset="0"/>
              </a:rPr>
              <a:t>Üşüyor</a:t>
            </a:r>
            <a:r>
              <a:rPr lang="tr-TR" dirty="0">
                <a:latin typeface="+mn-lt"/>
                <a:cs typeface="Arial" charset="0"/>
              </a:rPr>
              <a:t> mu</a:t>
            </a:r>
            <a:r>
              <a:rPr lang="en-US" dirty="0">
                <a:latin typeface="+mn-lt"/>
                <a:cs typeface="Arial" charset="0"/>
              </a:rPr>
              <a:t>sun</a:t>
            </a:r>
            <a:r>
              <a:rPr lang="el-GR" dirty="0">
                <a:latin typeface="+mn-lt"/>
                <a:cs typeface="Arial" charset="0"/>
              </a:rPr>
              <a:t>?</a:t>
            </a:r>
            <a:r>
              <a:rPr lang="tr-TR" dirty="0">
                <a:latin typeface="+mn-lt"/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________</a:t>
            </a:r>
            <a:r>
              <a:rPr lang="en-US" dirty="0">
                <a:latin typeface="+mn-lt"/>
                <a:cs typeface="Arial" charset="0"/>
              </a:rPr>
              <a:t>  </a:t>
            </a:r>
            <a:r>
              <a:rPr lang="en-US" dirty="0" err="1">
                <a:latin typeface="+mn-lt"/>
                <a:cs typeface="Arial" charset="0"/>
              </a:rPr>
              <a:t>ile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korun</a:t>
            </a:r>
            <a:r>
              <a:rPr lang="tr-TR" dirty="0">
                <a:latin typeface="+mn-lt"/>
                <a:cs typeface="Arial" charset="0"/>
              </a:rPr>
              <a:t>! </a:t>
            </a:r>
          </a:p>
          <a:p>
            <a:pPr eaLnBrk="1" hangingPunct="1">
              <a:defRPr/>
            </a:pPr>
            <a:r>
              <a:rPr lang="en-US" dirty="0" err="1">
                <a:latin typeface="+mn-lt"/>
                <a:cs typeface="Arial" charset="0"/>
              </a:rPr>
              <a:t>Konu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________</a:t>
            </a:r>
            <a:r>
              <a:rPr lang="en-US" dirty="0" err="1">
                <a:latin typeface="+mn-lt"/>
                <a:cs typeface="Arial" charset="0"/>
              </a:rPr>
              <a:t>nedir</a:t>
            </a:r>
            <a:r>
              <a:rPr lang="en-US" dirty="0">
                <a:latin typeface="+mn-lt"/>
                <a:cs typeface="Arial" charset="0"/>
              </a:rPr>
              <a:t>?</a:t>
            </a:r>
            <a:endParaRPr lang="tr-TR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tr-TR" dirty="0">
                <a:latin typeface="+mn-lt"/>
                <a:cs typeface="Arial" charset="0"/>
              </a:rPr>
              <a:t>G</a:t>
            </a:r>
            <a:r>
              <a:rPr lang="en-US" dirty="0" err="1">
                <a:latin typeface="+mn-lt"/>
                <a:cs typeface="Arial" charset="0"/>
              </a:rPr>
              <a:t>ürültü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yapma</a:t>
            </a:r>
            <a:r>
              <a:rPr lang="tr-TR" dirty="0">
                <a:latin typeface="+mn-lt"/>
                <a:cs typeface="Arial" charset="0"/>
              </a:rPr>
              <a:t>! </a:t>
            </a:r>
            <a:r>
              <a:rPr lang="el-GR" dirty="0">
                <a:cs typeface="Arial" charset="0"/>
              </a:rPr>
              <a:t>________</a:t>
            </a:r>
            <a:r>
              <a:rPr lang="tr-TR" dirty="0">
                <a:latin typeface="+mn-lt"/>
                <a:cs typeface="Arial" charset="0"/>
              </a:rPr>
              <a:t> tak!</a:t>
            </a:r>
            <a:r>
              <a:rPr lang="el-GR" dirty="0">
                <a:latin typeface="+mn-lt"/>
                <a:cs typeface="Arial" charset="0"/>
              </a:rPr>
              <a:t> </a:t>
            </a:r>
            <a:endParaRPr lang="tr-TR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l-GR" dirty="0">
                <a:cs typeface="Arial" charset="0"/>
              </a:rPr>
              <a:t>________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ar</a:t>
            </a:r>
            <a:r>
              <a:rPr lang="tr-TR" dirty="0">
                <a:latin typeface="+mn-lt"/>
                <a:cs typeface="Arial" charset="0"/>
              </a:rPr>
              <a:t>ı</a:t>
            </a:r>
            <a:r>
              <a:rPr lang="en-US" dirty="0" err="1">
                <a:latin typeface="+mn-lt"/>
                <a:cs typeface="Arial" charset="0"/>
              </a:rPr>
              <a:t>yorum</a:t>
            </a:r>
            <a:r>
              <a:rPr lang="tr-TR" dirty="0">
                <a:latin typeface="+mn-lt"/>
                <a:cs typeface="Arial" charset="0"/>
              </a:rPr>
              <a:t>.</a:t>
            </a:r>
          </a:p>
          <a:p>
            <a:pPr eaLnBrk="1" hangingPunct="1">
              <a:defRPr/>
            </a:pPr>
            <a:r>
              <a:rPr lang="el-GR" dirty="0">
                <a:cs typeface="Arial" charset="0"/>
              </a:rPr>
              <a:t>________</a:t>
            </a:r>
            <a:r>
              <a:rPr lang="en-US" dirty="0">
                <a:latin typeface="+mn-lt"/>
                <a:cs typeface="Arial" charset="0"/>
              </a:rPr>
              <a:t>le </a:t>
            </a:r>
            <a:r>
              <a:rPr lang="en-US" dirty="0" err="1">
                <a:latin typeface="+mn-lt"/>
                <a:cs typeface="Arial" charset="0"/>
              </a:rPr>
              <a:t>yatağa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yatı</a:t>
            </a:r>
            <a:r>
              <a:rPr lang="tr-TR" dirty="0">
                <a:latin typeface="+mn-lt"/>
                <a:cs typeface="Arial" charset="0"/>
              </a:rPr>
              <a:t>yorum.</a:t>
            </a:r>
            <a:endParaRPr lang="tr-TR" b="1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tr-TR" dirty="0">
                <a:latin typeface="+mn-lt"/>
                <a:cs typeface="Arial" charset="0"/>
              </a:rPr>
              <a:t>B</a:t>
            </a:r>
            <a:r>
              <a:rPr lang="en-US" dirty="0" err="1">
                <a:latin typeface="+mn-lt"/>
                <a:cs typeface="Arial" charset="0"/>
              </a:rPr>
              <a:t>asit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bir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________</a:t>
            </a:r>
            <a:r>
              <a:rPr lang="en-US" dirty="0" err="1">
                <a:latin typeface="+mn-lt"/>
                <a:cs typeface="Arial" charset="0"/>
              </a:rPr>
              <a:t>tercih</a:t>
            </a:r>
            <a:r>
              <a:rPr lang="en-US" dirty="0">
                <a:latin typeface="+mn-lt"/>
                <a:cs typeface="Arial" charset="0"/>
              </a:rPr>
              <a:t> e</a:t>
            </a:r>
            <a:r>
              <a:rPr lang="tr-TR" dirty="0">
                <a:latin typeface="+mn-lt"/>
                <a:cs typeface="Arial" charset="0"/>
              </a:rPr>
              <a:t>diyorum.</a:t>
            </a:r>
            <a:r>
              <a:rPr lang="el-GR" dirty="0">
                <a:latin typeface="+mn-lt"/>
                <a:cs typeface="Arial" charset="0"/>
              </a:rPr>
              <a:t> </a:t>
            </a:r>
            <a:endParaRPr lang="tr-TR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l-GR" dirty="0">
                <a:cs typeface="Arial" charset="0"/>
              </a:rPr>
              <a:t>________</a:t>
            </a:r>
            <a:r>
              <a:rPr lang="tr-TR" dirty="0">
                <a:latin typeface="+mn-lt"/>
                <a:cs typeface="Arial" charset="0"/>
              </a:rPr>
              <a:t>te soğan, patlıcan ve kuşkonmaz var. </a:t>
            </a:r>
            <a:r>
              <a:rPr lang="en-US" dirty="0">
                <a:latin typeface="+mn-lt"/>
                <a:cs typeface="Arial" charset="0"/>
              </a:rPr>
              <a:t> </a:t>
            </a:r>
            <a:endParaRPr lang="el-GR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l-GR" dirty="0">
                <a:cs typeface="Arial" charset="0"/>
              </a:rPr>
              <a:t>________</a:t>
            </a:r>
            <a:r>
              <a:rPr lang="tr-TR" dirty="0">
                <a:latin typeface="+mn-lt"/>
                <a:cs typeface="Arial" charset="0"/>
              </a:rPr>
              <a:t>ta tavuk var.</a:t>
            </a:r>
            <a:endParaRPr lang="tr-TR" b="1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tr-TR" dirty="0">
                <a:latin typeface="+mn-lt"/>
                <a:cs typeface="Arial" charset="0"/>
              </a:rPr>
              <a:t>Y</a:t>
            </a:r>
            <a:r>
              <a:rPr lang="en-US" dirty="0" err="1">
                <a:latin typeface="+mn-lt"/>
                <a:cs typeface="Arial" charset="0"/>
              </a:rPr>
              <a:t>ağmur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yağıyor</a:t>
            </a:r>
            <a:r>
              <a:rPr lang="en-US" dirty="0">
                <a:latin typeface="+mn-lt"/>
                <a:cs typeface="Arial" charset="0"/>
              </a:rPr>
              <a:t>, </a:t>
            </a:r>
            <a:r>
              <a:rPr lang="el-GR" dirty="0">
                <a:cs typeface="Arial" charset="0"/>
              </a:rPr>
              <a:t>________</a:t>
            </a:r>
            <a:r>
              <a:rPr lang="en-US" dirty="0" err="1">
                <a:latin typeface="+mn-lt"/>
                <a:cs typeface="Arial" charset="0"/>
              </a:rPr>
              <a:t>unu</a:t>
            </a:r>
            <a:r>
              <a:rPr lang="tr-TR" dirty="0">
                <a:latin typeface="+mn-lt"/>
                <a:cs typeface="Arial" charset="0"/>
              </a:rPr>
              <a:t>  </a:t>
            </a:r>
            <a:r>
              <a:rPr lang="en-US" dirty="0">
                <a:latin typeface="+mn-lt"/>
                <a:cs typeface="Arial" charset="0"/>
              </a:rPr>
              <a:t> al</a:t>
            </a:r>
            <a:r>
              <a:rPr lang="tr-TR" dirty="0">
                <a:latin typeface="+mn-lt"/>
                <a:cs typeface="Arial" charset="0"/>
              </a:rPr>
              <a:t>!</a:t>
            </a:r>
            <a:endParaRPr lang="tr-TR" b="1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dirty="0" err="1">
                <a:latin typeface="+mn-lt"/>
                <a:cs typeface="Arial" charset="0"/>
              </a:rPr>
              <a:t>Bebek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________</a:t>
            </a:r>
            <a:r>
              <a:rPr lang="en-US" dirty="0">
                <a:latin typeface="+mn-lt"/>
                <a:cs typeface="Arial" charset="0"/>
              </a:rPr>
              <a:t>ü </a:t>
            </a:r>
            <a:r>
              <a:rPr lang="tr-TR" dirty="0">
                <a:latin typeface="+mn-lt"/>
                <a:cs typeface="Arial" charset="0"/>
              </a:rPr>
              <a:t>çok </a:t>
            </a:r>
            <a:r>
              <a:rPr lang="en-US" dirty="0" err="1">
                <a:latin typeface="+mn-lt"/>
                <a:cs typeface="Arial" charset="0"/>
              </a:rPr>
              <a:t>kirli</a:t>
            </a:r>
            <a:r>
              <a:rPr lang="tr-TR" dirty="0">
                <a:latin typeface="+mn-lt"/>
                <a:cs typeface="Arial" charset="0"/>
              </a:rPr>
              <a:t>dir.</a:t>
            </a:r>
            <a:r>
              <a:rPr lang="en-US" dirty="0">
                <a:latin typeface="+mn-lt"/>
                <a:cs typeface="Arial" charset="0"/>
              </a:rPr>
              <a:t> </a:t>
            </a:r>
            <a:endParaRPr lang="el-GR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l-GR" dirty="0">
                <a:cs typeface="Arial" charset="0"/>
              </a:rPr>
              <a:t>________</a:t>
            </a:r>
            <a:r>
              <a:rPr lang="tr-TR" dirty="0">
                <a:latin typeface="+mn-lt"/>
                <a:cs typeface="Arial" charset="0"/>
              </a:rPr>
              <a:t> duyuyorum.</a:t>
            </a:r>
            <a:endParaRPr lang="tr-TR" b="1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tr-TR" dirty="0">
                <a:latin typeface="+mn-lt"/>
                <a:cs typeface="Arial" charset="0"/>
              </a:rPr>
              <a:t>H</a:t>
            </a:r>
            <a:r>
              <a:rPr lang="en-US" dirty="0" err="1">
                <a:latin typeface="+mn-lt"/>
                <a:cs typeface="Arial" charset="0"/>
              </a:rPr>
              <a:t>afta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sonları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________</a:t>
            </a:r>
            <a:r>
              <a:rPr lang="tr-TR" dirty="0">
                <a:latin typeface="+mn-lt"/>
                <a:cs typeface="Arial" charset="0"/>
              </a:rPr>
              <a:t> yapıyorum. </a:t>
            </a:r>
            <a:r>
              <a:rPr lang="el-GR" dirty="0">
                <a:latin typeface="+mn-lt"/>
                <a:cs typeface="Arial" charset="0"/>
              </a:rPr>
              <a:t> </a:t>
            </a:r>
            <a:endParaRPr lang="tr-TR" b="1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tr-TR" dirty="0">
                <a:latin typeface="+mn-lt"/>
                <a:cs typeface="Arial" charset="0"/>
              </a:rPr>
              <a:t>İ</a:t>
            </a:r>
            <a:r>
              <a:rPr lang="en-US" dirty="0" err="1">
                <a:latin typeface="+mn-lt"/>
                <a:cs typeface="Arial" charset="0"/>
              </a:rPr>
              <a:t>yi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________</a:t>
            </a:r>
            <a:r>
              <a:rPr lang="en-US" dirty="0">
                <a:latin typeface="+mn-lt"/>
                <a:cs typeface="Arial" charset="0"/>
              </a:rPr>
              <a:t>lar</a:t>
            </a:r>
            <a:r>
              <a:rPr lang="tr-TR" dirty="0">
                <a:latin typeface="+mn-lt"/>
                <a:cs typeface="Arial" charset="0"/>
              </a:rPr>
              <a:t>!</a:t>
            </a:r>
          </a:p>
        </p:txBody>
      </p:sp>
      <p:pic>
        <p:nvPicPr>
          <p:cNvPr id="1026" name="Picture 2" descr="Duyuru Ve Dikkat Için Hoparlörle Bağıran çizgi Film Karakterinin 3d  Illüstrasyonu, Aramak, Etkileşim, Bağırmak PNG Resim Şeffaf ve çizimi  Ücretsiz İndirilebilir">
            <a:extLst>
              <a:ext uri="{FF2B5EF4-FFF2-40B4-BE49-F238E27FC236}">
                <a16:creationId xmlns:a16="http://schemas.microsoft.com/office/drawing/2014/main" id="{ED651FBA-4B10-D5E1-52FF-ED8ED6EA1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63" y="1267971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7061C3-DC4F-D2DA-AFC9-70A2B3550145}"/>
              </a:ext>
            </a:extLst>
          </p:cNvPr>
          <p:cNvSpPr txBox="1"/>
          <p:nvPr/>
        </p:nvSpPr>
        <p:spPr>
          <a:xfrm>
            <a:off x="0" y="366095"/>
            <a:ext cx="7056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 err="1"/>
              <a:t>Dikkatlice</a:t>
            </a:r>
            <a:r>
              <a:rPr lang="el-GR" sz="2400" b="1" dirty="0"/>
              <a:t> </a:t>
            </a:r>
            <a:r>
              <a:rPr lang="el-GR" sz="2400" b="1" dirty="0" err="1"/>
              <a:t>dinleyin</a:t>
            </a:r>
            <a:r>
              <a:rPr lang="el-GR" sz="2400" b="1" dirty="0"/>
              <a:t> </a:t>
            </a:r>
            <a:r>
              <a:rPr lang="el-GR" sz="2400" b="1" dirty="0" err="1"/>
              <a:t>ve</a:t>
            </a:r>
            <a:r>
              <a:rPr lang="el-GR" sz="2400" b="1" dirty="0"/>
              <a:t> </a:t>
            </a:r>
            <a:r>
              <a:rPr lang="el-GR" sz="2400" b="1" dirty="0" err="1"/>
              <a:t>boşlukları</a:t>
            </a:r>
            <a:r>
              <a:rPr lang="el-GR" sz="2400" b="1" dirty="0"/>
              <a:t> </a:t>
            </a:r>
            <a:r>
              <a:rPr lang="el-GR" sz="2400" b="1" dirty="0" err="1"/>
              <a:t>doldurun</a:t>
            </a:r>
            <a:r>
              <a:rPr lang="el-GR" sz="2400" b="1" dirty="0"/>
              <a:t>!</a:t>
            </a:r>
          </a:p>
        </p:txBody>
      </p:sp>
      <p:pic>
        <p:nvPicPr>
          <p:cNvPr id="6" name="ElevenLabs_2026-06-15T03_20_11_Irem - Audiobook Narrator_pvc_sp100_s50_sb75_v3 (1)">
            <a:hlinkClick r:id="" action="ppaction://media"/>
            <a:extLst>
              <a:ext uri="{FF2B5EF4-FFF2-40B4-BE49-F238E27FC236}">
                <a16:creationId xmlns:a16="http://schemas.microsoft.com/office/drawing/2014/main" id="{E5E2F152-3564-ECA8-A014-98CAD1CB9791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9752" y="5559013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2059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0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0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01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9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- TextBox">
            <a:extLst>
              <a:ext uri="{FF2B5EF4-FFF2-40B4-BE49-F238E27FC236}">
                <a16:creationId xmlns:a16="http://schemas.microsoft.com/office/drawing/2014/main" id="{531E88D2-A035-89D8-520C-BB40E99CD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6232" y="620688"/>
            <a:ext cx="4464496" cy="4247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>
                <a:latin typeface="+mn-lt"/>
                <a:cs typeface="Arial" charset="0"/>
              </a:rPr>
              <a:t>A</a:t>
            </a:r>
            <a:r>
              <a:rPr lang="en-US" dirty="0">
                <a:latin typeface="+mn-lt"/>
                <a:cs typeface="Arial" charset="0"/>
              </a:rPr>
              <a:t>caba ne </a:t>
            </a:r>
            <a:r>
              <a:rPr lang="en-US" dirty="0" err="1">
                <a:latin typeface="+mn-lt"/>
                <a:cs typeface="Arial" charset="0"/>
              </a:rPr>
              <a:t>kadar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aylık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l-GR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alı</a:t>
            </a:r>
            <a:r>
              <a:rPr lang="tr-TR" dirty="0">
                <a:latin typeface="+mn-lt"/>
                <a:cs typeface="Arial" charset="0"/>
              </a:rPr>
              <a:t>yorum</a:t>
            </a:r>
            <a:r>
              <a:rPr lang="en-US" dirty="0">
                <a:latin typeface="+mn-lt"/>
                <a:cs typeface="Arial" charset="0"/>
              </a:rPr>
              <a:t>?</a:t>
            </a:r>
            <a:r>
              <a:rPr lang="tr-TR" dirty="0">
                <a:latin typeface="+mn-lt"/>
                <a:cs typeface="Arial" charset="0"/>
              </a:rPr>
              <a:t> </a:t>
            </a:r>
            <a:endParaRPr lang="tr-TR" b="1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tr-TR" dirty="0">
                <a:latin typeface="+mn-lt"/>
                <a:cs typeface="Arial" charset="0"/>
              </a:rPr>
              <a:t>M</a:t>
            </a:r>
            <a:r>
              <a:rPr lang="en-US" dirty="0" err="1">
                <a:latin typeface="+mn-lt"/>
                <a:cs typeface="Arial" charset="0"/>
              </a:rPr>
              <a:t>otosiklet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sürücüsü</a:t>
            </a:r>
            <a:r>
              <a:rPr lang="tr-TR" dirty="0">
                <a:latin typeface="+mn-lt"/>
                <a:cs typeface="Arial" charset="0"/>
              </a:rPr>
              <a:t>  başlık  kullanıyor.</a:t>
            </a:r>
          </a:p>
          <a:p>
            <a:pPr eaLnBrk="1" hangingPunct="1">
              <a:defRPr/>
            </a:pPr>
            <a:r>
              <a:rPr lang="en-US" dirty="0" err="1">
                <a:latin typeface="+mn-lt"/>
                <a:cs typeface="Arial" charset="0"/>
              </a:rPr>
              <a:t>Üşüyor</a:t>
            </a:r>
            <a:r>
              <a:rPr lang="tr-TR" dirty="0">
                <a:latin typeface="+mn-lt"/>
                <a:cs typeface="Arial" charset="0"/>
              </a:rPr>
              <a:t> mu</a:t>
            </a:r>
            <a:r>
              <a:rPr lang="en-US" dirty="0">
                <a:latin typeface="+mn-lt"/>
                <a:cs typeface="Arial" charset="0"/>
              </a:rPr>
              <a:t>sun</a:t>
            </a:r>
            <a:r>
              <a:rPr lang="el-GR" dirty="0">
                <a:latin typeface="+mn-lt"/>
                <a:cs typeface="Arial" charset="0"/>
              </a:rPr>
              <a:t>?</a:t>
            </a:r>
            <a:r>
              <a:rPr lang="tr-TR" dirty="0">
                <a:latin typeface="+mn-lt"/>
                <a:cs typeface="Arial" charset="0"/>
              </a:rPr>
              <a:t>  B</a:t>
            </a:r>
            <a:r>
              <a:rPr lang="en-US" dirty="0" err="1">
                <a:latin typeface="+mn-lt"/>
                <a:cs typeface="Arial" charset="0"/>
              </a:rPr>
              <a:t>aşlık</a:t>
            </a:r>
            <a:r>
              <a:rPr lang="en-US" dirty="0">
                <a:latin typeface="+mn-lt"/>
                <a:cs typeface="Arial" charset="0"/>
              </a:rPr>
              <a:t>  </a:t>
            </a:r>
            <a:r>
              <a:rPr lang="en-US" dirty="0" err="1">
                <a:latin typeface="+mn-lt"/>
                <a:cs typeface="Arial" charset="0"/>
              </a:rPr>
              <a:t>ile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korun</a:t>
            </a:r>
            <a:r>
              <a:rPr lang="tr-TR" dirty="0">
                <a:latin typeface="+mn-lt"/>
                <a:cs typeface="Arial" charset="0"/>
              </a:rPr>
              <a:t>! </a:t>
            </a:r>
          </a:p>
          <a:p>
            <a:pPr eaLnBrk="1" hangingPunct="1">
              <a:defRPr/>
            </a:pPr>
            <a:r>
              <a:rPr lang="en-US" dirty="0" err="1">
                <a:latin typeface="+mn-lt"/>
                <a:cs typeface="Arial" charset="0"/>
              </a:rPr>
              <a:t>Konu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tr-TR" dirty="0">
                <a:latin typeface="+mn-lt"/>
                <a:cs typeface="Arial" charset="0"/>
              </a:rPr>
              <a:t>b</a:t>
            </a:r>
            <a:r>
              <a:rPr lang="en-US" dirty="0" err="1">
                <a:latin typeface="+mn-lt"/>
                <a:cs typeface="Arial" charset="0"/>
              </a:rPr>
              <a:t>aşlığı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nedir</a:t>
            </a:r>
            <a:r>
              <a:rPr lang="en-US" dirty="0">
                <a:latin typeface="+mn-lt"/>
                <a:cs typeface="Arial" charset="0"/>
              </a:rPr>
              <a:t>?</a:t>
            </a:r>
            <a:endParaRPr lang="tr-TR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tr-TR" dirty="0">
                <a:latin typeface="+mn-lt"/>
                <a:cs typeface="Arial" charset="0"/>
              </a:rPr>
              <a:t>G</a:t>
            </a:r>
            <a:r>
              <a:rPr lang="en-US" dirty="0" err="1">
                <a:latin typeface="+mn-lt"/>
                <a:cs typeface="Arial" charset="0"/>
              </a:rPr>
              <a:t>ürültü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yapma</a:t>
            </a:r>
            <a:r>
              <a:rPr lang="tr-TR" dirty="0">
                <a:latin typeface="+mn-lt"/>
                <a:cs typeface="Arial" charset="0"/>
              </a:rPr>
              <a:t>! Kulaklık tak!</a:t>
            </a:r>
          </a:p>
          <a:p>
            <a:pPr eaLnBrk="1" hangingPunct="1">
              <a:defRPr/>
            </a:pPr>
            <a:r>
              <a:rPr lang="tr-TR" dirty="0">
                <a:latin typeface="+mn-lt"/>
                <a:cs typeface="Arial" charset="0"/>
              </a:rPr>
              <a:t>D</a:t>
            </a:r>
            <a:r>
              <a:rPr lang="en-US" dirty="0" err="1">
                <a:latin typeface="+mn-lt"/>
                <a:cs typeface="Arial" charset="0"/>
              </a:rPr>
              <a:t>izlik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ar</a:t>
            </a:r>
            <a:r>
              <a:rPr lang="tr-TR" dirty="0">
                <a:latin typeface="+mn-lt"/>
                <a:cs typeface="Arial" charset="0"/>
              </a:rPr>
              <a:t>ı</a:t>
            </a:r>
            <a:r>
              <a:rPr lang="en-US" dirty="0" err="1">
                <a:latin typeface="+mn-lt"/>
                <a:cs typeface="Arial" charset="0"/>
              </a:rPr>
              <a:t>yorum</a:t>
            </a:r>
            <a:r>
              <a:rPr lang="tr-TR" dirty="0">
                <a:latin typeface="+mn-lt"/>
                <a:cs typeface="Arial" charset="0"/>
              </a:rPr>
              <a:t>.</a:t>
            </a:r>
          </a:p>
          <a:p>
            <a:pPr eaLnBrk="1" hangingPunct="1">
              <a:defRPr/>
            </a:pPr>
            <a:r>
              <a:rPr lang="tr-TR" dirty="0">
                <a:latin typeface="+mn-lt"/>
                <a:cs typeface="Arial" charset="0"/>
              </a:rPr>
              <a:t>G</a:t>
            </a:r>
            <a:r>
              <a:rPr lang="en-US" dirty="0" err="1">
                <a:latin typeface="+mn-lt"/>
                <a:cs typeface="Arial" charset="0"/>
              </a:rPr>
              <a:t>ecelikle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yatağa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yatı</a:t>
            </a:r>
            <a:r>
              <a:rPr lang="tr-TR" dirty="0">
                <a:latin typeface="+mn-lt"/>
                <a:cs typeface="Arial" charset="0"/>
              </a:rPr>
              <a:t>yorum.</a:t>
            </a:r>
            <a:endParaRPr lang="tr-TR" b="1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tr-TR" dirty="0">
                <a:latin typeface="+mn-lt"/>
                <a:cs typeface="Arial" charset="0"/>
              </a:rPr>
              <a:t>B</a:t>
            </a:r>
            <a:r>
              <a:rPr lang="en-US" dirty="0" err="1">
                <a:latin typeface="+mn-lt"/>
                <a:cs typeface="Arial" charset="0"/>
              </a:rPr>
              <a:t>asit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bir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gelinlik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tercih</a:t>
            </a:r>
            <a:r>
              <a:rPr lang="en-US" dirty="0">
                <a:latin typeface="+mn-lt"/>
                <a:cs typeface="Arial" charset="0"/>
              </a:rPr>
              <a:t> e</a:t>
            </a:r>
            <a:r>
              <a:rPr lang="tr-TR" dirty="0">
                <a:latin typeface="+mn-lt"/>
                <a:cs typeface="Arial" charset="0"/>
              </a:rPr>
              <a:t>diyorum.</a:t>
            </a:r>
          </a:p>
          <a:p>
            <a:pPr eaLnBrk="1" hangingPunct="1">
              <a:defRPr/>
            </a:pPr>
            <a:r>
              <a:rPr lang="en-US" dirty="0" err="1">
                <a:latin typeface="+mn-lt"/>
                <a:cs typeface="Arial" charset="0"/>
              </a:rPr>
              <a:t>Sebzelik</a:t>
            </a:r>
            <a:r>
              <a:rPr lang="tr-TR" dirty="0">
                <a:latin typeface="+mn-lt"/>
                <a:cs typeface="Arial" charset="0"/>
              </a:rPr>
              <a:t>te soğan, patlıcan ve kuşkonmaz var. </a:t>
            </a:r>
            <a:r>
              <a:rPr lang="en-US" dirty="0">
                <a:latin typeface="+mn-lt"/>
                <a:cs typeface="Arial" charset="0"/>
              </a:rPr>
              <a:t> </a:t>
            </a:r>
            <a:endParaRPr lang="el-GR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tr-TR" dirty="0">
                <a:latin typeface="+mn-lt"/>
                <a:cs typeface="Arial" charset="0"/>
              </a:rPr>
              <a:t>Buzlukta tavuk var.</a:t>
            </a:r>
            <a:endParaRPr lang="tr-TR" b="1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tr-TR" dirty="0">
                <a:latin typeface="+mn-lt"/>
                <a:cs typeface="Arial" charset="0"/>
              </a:rPr>
              <a:t>Y</a:t>
            </a:r>
            <a:r>
              <a:rPr lang="en-US" dirty="0" err="1">
                <a:latin typeface="+mn-lt"/>
                <a:cs typeface="Arial" charset="0"/>
              </a:rPr>
              <a:t>ağmur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yağıyor</a:t>
            </a:r>
            <a:r>
              <a:rPr lang="en-US" dirty="0">
                <a:latin typeface="+mn-lt"/>
                <a:cs typeface="Arial" charset="0"/>
              </a:rPr>
              <a:t>, </a:t>
            </a:r>
            <a:r>
              <a:rPr lang="en-US" dirty="0" err="1">
                <a:latin typeface="+mn-lt"/>
                <a:cs typeface="Arial" charset="0"/>
              </a:rPr>
              <a:t>yağmurluğunu</a:t>
            </a:r>
            <a:r>
              <a:rPr lang="tr-TR" dirty="0">
                <a:latin typeface="+mn-lt"/>
                <a:cs typeface="Arial" charset="0"/>
              </a:rPr>
              <a:t>  </a:t>
            </a:r>
            <a:r>
              <a:rPr lang="en-US" dirty="0">
                <a:latin typeface="+mn-lt"/>
                <a:cs typeface="Arial" charset="0"/>
              </a:rPr>
              <a:t> al</a:t>
            </a:r>
            <a:r>
              <a:rPr lang="tr-TR" dirty="0">
                <a:latin typeface="+mn-lt"/>
                <a:cs typeface="Arial" charset="0"/>
              </a:rPr>
              <a:t>!</a:t>
            </a:r>
            <a:endParaRPr lang="tr-TR" b="1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dirty="0" err="1">
                <a:latin typeface="+mn-lt"/>
                <a:cs typeface="Arial" charset="0"/>
              </a:rPr>
              <a:t>Bebek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önlüğü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tr-TR" dirty="0">
                <a:latin typeface="+mn-lt"/>
                <a:cs typeface="Arial" charset="0"/>
              </a:rPr>
              <a:t>çok </a:t>
            </a:r>
            <a:r>
              <a:rPr lang="en-US" dirty="0" err="1">
                <a:latin typeface="+mn-lt"/>
                <a:cs typeface="Arial" charset="0"/>
              </a:rPr>
              <a:t>kirli</a:t>
            </a:r>
            <a:r>
              <a:rPr lang="tr-TR" dirty="0">
                <a:latin typeface="+mn-lt"/>
                <a:cs typeface="Arial" charset="0"/>
              </a:rPr>
              <a:t>dir.</a:t>
            </a:r>
            <a:r>
              <a:rPr lang="en-US" dirty="0">
                <a:latin typeface="+mn-lt"/>
                <a:cs typeface="Arial" charset="0"/>
              </a:rPr>
              <a:t> </a:t>
            </a:r>
            <a:endParaRPr lang="el-GR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tr-TR" dirty="0">
                <a:latin typeface="+mn-lt"/>
                <a:cs typeface="Arial" charset="0"/>
              </a:rPr>
              <a:t>Açlık duyuyorum.</a:t>
            </a:r>
            <a:endParaRPr lang="tr-TR" b="1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tr-TR" dirty="0">
                <a:latin typeface="+mn-lt"/>
                <a:cs typeface="Arial" charset="0"/>
              </a:rPr>
              <a:t>H</a:t>
            </a:r>
            <a:r>
              <a:rPr lang="en-US" dirty="0" err="1">
                <a:latin typeface="+mn-lt"/>
                <a:cs typeface="Arial" charset="0"/>
              </a:rPr>
              <a:t>afta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sonları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tr-TR" dirty="0">
                <a:latin typeface="+mn-lt"/>
                <a:cs typeface="Arial" charset="0"/>
              </a:rPr>
              <a:t>temizlik yapıyorum. </a:t>
            </a:r>
            <a:endParaRPr lang="tr-TR" b="1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tr-TR" dirty="0">
                <a:latin typeface="+mn-lt"/>
                <a:cs typeface="Arial" charset="0"/>
              </a:rPr>
              <a:t>İ</a:t>
            </a:r>
            <a:r>
              <a:rPr lang="en-US" dirty="0" err="1">
                <a:latin typeface="+mn-lt"/>
                <a:cs typeface="Arial" charset="0"/>
              </a:rPr>
              <a:t>yi</a:t>
            </a: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dirty="0" err="1">
                <a:latin typeface="+mn-lt"/>
                <a:cs typeface="Arial" charset="0"/>
              </a:rPr>
              <a:t>yolculuklar</a:t>
            </a:r>
            <a:r>
              <a:rPr lang="tr-TR" dirty="0">
                <a:latin typeface="+mn-lt"/>
                <a:cs typeface="Arial" charset="0"/>
              </a:rPr>
              <a:t>!</a:t>
            </a:r>
          </a:p>
        </p:txBody>
      </p:sp>
      <p:pic>
        <p:nvPicPr>
          <p:cNvPr id="7" name="ElevenLabs_2026-06-12T12_00_41_Ember - Energetic, Confident Protagonist_pvc_sp100_s32_sb100_v3">
            <a:hlinkClick r:id="" action="ppaction://media"/>
            <a:extLst>
              <a:ext uri="{FF2B5EF4-FFF2-40B4-BE49-F238E27FC236}">
                <a16:creationId xmlns:a16="http://schemas.microsoft.com/office/drawing/2014/main" id="{736060F5-1725-1904-3C16-A7A09F33B570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9992" y="2963326"/>
            <a:ext cx="151994" cy="151994"/>
          </a:xfrm>
        </p:spPr>
      </p:pic>
      <p:pic>
        <p:nvPicPr>
          <p:cNvPr id="2" name="Picture 2" descr="öğretmen Ve öğrenci Sınıfta Karikatür öğretiyor, Soru Ve Cevap, Sınıf, Okul  PNG Resim Şeffaf ve çizimi Ücretsiz İndirilebilir">
            <a:extLst>
              <a:ext uri="{FF2B5EF4-FFF2-40B4-BE49-F238E27FC236}">
                <a16:creationId xmlns:a16="http://schemas.microsoft.com/office/drawing/2014/main" id="{68FC1137-F539-9646-03AF-E892C8067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564904" cy="256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0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0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83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09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ABD88EF6-A8DC-C610-10B0-D768CB7D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2E81F5C-3085-C034-28B8-20C0F5F97E58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OKUMA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7664381-C6ED-4C0B-E1F7-E414EBD42D24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AE217F5-5A17-8EC1-B7B6-C554BBE077CF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83C58D-D323-2142-C3DC-C79B8B4456A5}"/>
              </a:ext>
            </a:extLst>
          </p:cNvPr>
          <p:cNvSpPr txBox="1"/>
          <p:nvPr/>
        </p:nvSpPr>
        <p:spPr>
          <a:xfrm>
            <a:off x="3640128" y="33239"/>
            <a:ext cx="28803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  <a:buNone/>
            </a:pPr>
            <a:r>
              <a:rPr lang="el-GR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</a:t>
            </a:r>
            <a:r>
              <a:rPr lang="el-GR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l-GR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kalorili</a:t>
            </a:r>
            <a:r>
              <a:rPr lang="el-GR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l-GR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tarifler</a:t>
            </a:r>
            <a:r>
              <a:rPr lang="el-GR" b="1" dirty="0"/>
              <a:t> </a:t>
            </a:r>
            <a:endParaRPr lang="tr-TR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90A605-7B45-B68A-C82B-ACFDAA04B0DD}"/>
              </a:ext>
            </a:extLst>
          </p:cNvPr>
          <p:cNvSpPr txBox="1"/>
          <p:nvPr/>
        </p:nvSpPr>
        <p:spPr>
          <a:xfrm>
            <a:off x="323528" y="103814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  <a:buNone/>
            </a:pPr>
            <a:r>
              <a:rPr lang="el-GR" dirty="0" err="1"/>
              <a:t>Fırında</a:t>
            </a:r>
            <a:r>
              <a:rPr lang="el-GR" dirty="0"/>
              <a:t> </a:t>
            </a:r>
            <a:r>
              <a:rPr lang="el-GR" dirty="0" err="1"/>
              <a:t>Sebzeli</a:t>
            </a:r>
            <a:r>
              <a:rPr lang="el-GR" dirty="0"/>
              <a:t> </a:t>
            </a:r>
            <a:r>
              <a:rPr lang="el-GR" dirty="0" err="1"/>
              <a:t>Tavuk</a:t>
            </a:r>
            <a:r>
              <a:rPr lang="tr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D9396-F8E1-C3C4-6F9F-B600FC91531D}"/>
              </a:ext>
            </a:extLst>
          </p:cNvPr>
          <p:cNvSpPr txBox="1"/>
          <p:nvPr/>
        </p:nvSpPr>
        <p:spPr>
          <a:xfrm>
            <a:off x="350560" y="18768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  <a:buNone/>
            </a:pPr>
            <a:r>
              <a:rPr lang="el-GR" dirty="0" err="1"/>
              <a:t>Kabak</a:t>
            </a:r>
            <a:r>
              <a:rPr lang="el-GR" dirty="0"/>
              <a:t> </a:t>
            </a:r>
            <a:r>
              <a:rPr lang="el-GR" dirty="0" err="1"/>
              <a:t>Spagetti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F5B3F-B66A-E7E5-F89D-220A8F44BE14}"/>
              </a:ext>
            </a:extLst>
          </p:cNvPr>
          <p:cNvSpPr txBox="1"/>
          <p:nvPr/>
        </p:nvSpPr>
        <p:spPr>
          <a:xfrm>
            <a:off x="373648" y="3639483"/>
            <a:ext cx="4643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 err="1"/>
              <a:t>Mercimekli</a:t>
            </a:r>
            <a:r>
              <a:rPr lang="el-GR" dirty="0"/>
              <a:t> </a:t>
            </a:r>
            <a:r>
              <a:rPr lang="el-GR" dirty="0" err="1"/>
              <a:t>Yeşil</a:t>
            </a:r>
            <a:r>
              <a:rPr lang="el-GR" dirty="0"/>
              <a:t> </a:t>
            </a:r>
            <a:r>
              <a:rPr lang="el-GR" dirty="0" err="1"/>
              <a:t>Salata</a:t>
            </a:r>
            <a:endParaRPr lang="tr-T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AAA1AE-6BEC-27BC-FD76-D57E1DDE3903}"/>
              </a:ext>
            </a:extLst>
          </p:cNvPr>
          <p:cNvSpPr txBox="1"/>
          <p:nvPr/>
        </p:nvSpPr>
        <p:spPr>
          <a:xfrm>
            <a:off x="350560" y="2723289"/>
            <a:ext cx="4643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 err="1"/>
              <a:t>Fırında</a:t>
            </a:r>
            <a:r>
              <a:rPr lang="el-GR" dirty="0"/>
              <a:t> </a:t>
            </a:r>
            <a:r>
              <a:rPr lang="el-GR" dirty="0" err="1"/>
              <a:t>Karnabahar</a:t>
            </a:r>
            <a:r>
              <a:rPr lang="el-GR" dirty="0"/>
              <a:t> </a:t>
            </a:r>
            <a:r>
              <a:rPr lang="el-GR" dirty="0" err="1"/>
              <a:t>Dilimleri</a:t>
            </a:r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934C49-266E-ACEE-93BB-80759C2A612A}"/>
              </a:ext>
            </a:extLst>
          </p:cNvPr>
          <p:cNvSpPr txBox="1"/>
          <p:nvPr/>
        </p:nvSpPr>
        <p:spPr>
          <a:xfrm>
            <a:off x="467544" y="4644390"/>
            <a:ext cx="4643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 err="1"/>
              <a:t>Zeytinyağlı</a:t>
            </a:r>
            <a:r>
              <a:rPr lang="el-GR" dirty="0"/>
              <a:t> </a:t>
            </a:r>
            <a:r>
              <a:rPr lang="el-GR" dirty="0" err="1"/>
              <a:t>Kabak</a:t>
            </a:r>
            <a:r>
              <a:rPr lang="el-GR" dirty="0"/>
              <a:t> </a:t>
            </a:r>
            <a:r>
              <a:rPr lang="el-GR" dirty="0" err="1"/>
              <a:t>Yemeği</a:t>
            </a:r>
            <a:endParaRPr lang="el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281067-D5D4-BF1B-EE0C-330845963407}"/>
              </a:ext>
            </a:extLst>
          </p:cNvPr>
          <p:cNvSpPr txBox="1"/>
          <p:nvPr/>
        </p:nvSpPr>
        <p:spPr>
          <a:xfrm>
            <a:off x="397128" y="6190226"/>
            <a:ext cx="4643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 err="1"/>
              <a:t>Yoğurtlu</a:t>
            </a:r>
            <a:r>
              <a:rPr lang="el-GR" dirty="0"/>
              <a:t> </a:t>
            </a:r>
            <a:r>
              <a:rPr lang="el-GR" dirty="0" err="1"/>
              <a:t>Ispanak</a:t>
            </a:r>
            <a:r>
              <a:rPr lang="el-GR" dirty="0"/>
              <a:t> </a:t>
            </a:r>
            <a:r>
              <a:rPr lang="el-GR" dirty="0" err="1"/>
              <a:t>Mezesi</a:t>
            </a:r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0EE240-79A5-BFCC-17EA-EDB8C0293552}"/>
              </a:ext>
            </a:extLst>
          </p:cNvPr>
          <p:cNvSpPr txBox="1"/>
          <p:nvPr/>
        </p:nvSpPr>
        <p:spPr>
          <a:xfrm>
            <a:off x="416848" y="5464631"/>
            <a:ext cx="4663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 err="1"/>
              <a:t>Chia</a:t>
            </a:r>
            <a:r>
              <a:rPr lang="el-GR" dirty="0"/>
              <a:t> </a:t>
            </a:r>
            <a:r>
              <a:rPr lang="el-GR" dirty="0" err="1"/>
              <a:t>Tohumlu</a:t>
            </a:r>
            <a:r>
              <a:rPr lang="el-GR" dirty="0"/>
              <a:t> </a:t>
            </a:r>
            <a:r>
              <a:rPr lang="el-GR" dirty="0" err="1"/>
              <a:t>Meyve</a:t>
            </a:r>
            <a:r>
              <a:rPr lang="el-GR" dirty="0"/>
              <a:t> </a:t>
            </a:r>
            <a:r>
              <a:rPr lang="el-GR" dirty="0" err="1"/>
              <a:t>Salatası</a:t>
            </a:r>
            <a:endParaRPr lang="el-GR" b="0" i="0" dirty="0">
              <a:effectLst/>
              <a:latin typeface="Open Sans" panose="020F0502020204030204" pitchFamily="34" charset="0"/>
            </a:endParaRPr>
          </a:p>
        </p:txBody>
      </p:sp>
      <p:pic>
        <p:nvPicPr>
          <p:cNvPr id="5122" name="Picture 2" descr="1.500+ Fırında Tavuk Stock İllüstrasyonlar, Royalty-Free Vektör Grafik ve  Clip Art - iStock">
            <a:extLst>
              <a:ext uri="{FF2B5EF4-FFF2-40B4-BE49-F238E27FC236}">
                <a16:creationId xmlns:a16="http://schemas.microsoft.com/office/drawing/2014/main" id="{15212119-FD97-BCC8-7BF3-1012BD82B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29" y="1978626"/>
            <a:ext cx="1581583" cy="1071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abak Clipart çizimi PNG, Vektör Resimleri, ve PSD Resmi Ücretsiz İndirmek  İçin Şeffaf Arka Planlı | Pngtree">
            <a:extLst>
              <a:ext uri="{FF2B5EF4-FFF2-40B4-BE49-F238E27FC236}">
                <a16:creationId xmlns:a16="http://schemas.microsoft.com/office/drawing/2014/main" id="{AD164B0C-A61D-9676-6EF3-81FEFC33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453" y="49340"/>
            <a:ext cx="1567061" cy="988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arnabahar görseli İzole edilmiş bir karnabaharın şirin görseli | Premium  AI ile oluşturulan vektör">
            <a:extLst>
              <a:ext uri="{FF2B5EF4-FFF2-40B4-BE49-F238E27FC236}">
                <a16:creationId xmlns:a16="http://schemas.microsoft.com/office/drawing/2014/main" id="{8316DC3D-B923-8417-878E-1460E456E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29" y="3123065"/>
            <a:ext cx="1609399" cy="1294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ahverengi mercimek Vektörler – Freepik'ten Ücretsiz Yüksek Kaliteli  Vektörler İndirin | Freepik">
            <a:extLst>
              <a:ext uri="{FF2B5EF4-FFF2-40B4-BE49-F238E27FC236}">
                <a16:creationId xmlns:a16="http://schemas.microsoft.com/office/drawing/2014/main" id="{A9A1C399-2D4F-7CA6-E2AF-20E3A468C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29" y="4498708"/>
            <a:ext cx="1609399" cy="1064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Ellerinde Mutlu Çin Tohumlu Puding Kase Stok Vektör (Telifsiz) 2674404547 |  Shutterstock">
            <a:extLst>
              <a:ext uri="{FF2B5EF4-FFF2-40B4-BE49-F238E27FC236}">
                <a16:creationId xmlns:a16="http://schemas.microsoft.com/office/drawing/2014/main" id="{67ABA7E4-0CE1-87A3-A4A8-05B318134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35"/>
          <a:stretch>
            <a:fillRect/>
          </a:stretch>
        </p:blipFill>
        <p:spPr bwMode="auto">
          <a:xfrm>
            <a:off x="6898994" y="1101309"/>
            <a:ext cx="1609400" cy="877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ıspanak çizim Karikatür öğeleri | png görüntüleri PSD bedava indir - Pikbest">
            <a:extLst>
              <a:ext uri="{FF2B5EF4-FFF2-40B4-BE49-F238E27FC236}">
                <a16:creationId xmlns:a16="http://schemas.microsoft.com/office/drawing/2014/main" id="{C807D529-1A33-6BA0-1D1A-6D7B876DA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85" y="5658023"/>
            <a:ext cx="1620943" cy="1064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EC37FD-64D3-63C6-6893-AD0E71A238A5}"/>
              </a:ext>
            </a:extLst>
          </p:cNvPr>
          <p:cNvSpPr txBox="1"/>
          <p:nvPr/>
        </p:nvSpPr>
        <p:spPr>
          <a:xfrm>
            <a:off x="0" y="40257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 err="1">
                <a:solidFill>
                  <a:srgbClr val="FF0000"/>
                </a:solidFill>
              </a:rPr>
              <a:t>Resimleri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yemeklerle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eşleştirin</a:t>
            </a:r>
            <a:r>
              <a:rPr lang="el-GR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6334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963F915-3AA6-9935-46A6-ECACC051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1EF34F1-C86C-DEF1-F584-5F7C230911E4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YAZMA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E59D395-62C1-5399-A569-C19134E5DCBA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A04F159-3C2B-8D08-DC6E-162653ABAE61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4 - TextBox">
            <a:extLst>
              <a:ext uri="{FF2B5EF4-FFF2-40B4-BE49-F238E27FC236}">
                <a16:creationId xmlns:a16="http://schemas.microsoft.com/office/drawing/2014/main" id="{0FA630E9-F284-DEF7-2715-F3C42DEF3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824" y="2302620"/>
            <a:ext cx="9144000" cy="378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tr-TR" sz="1800" dirty="0"/>
              <a:t>Ben  yağmurlu  havalarda  evde  kalıyorum.</a:t>
            </a:r>
            <a:endParaRPr lang="el-GR" sz="18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tr-TR" altLang="el-GR" sz="1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panose="020B0604020202020204" pitchFamily="34" charset="0"/>
              </a:rPr>
              <a:t>……………………………………………………………………………………………………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panose="020B0604020202020204" pitchFamily="34" charset="0"/>
              </a:rPr>
              <a:t>……………………………………………………………………………………………………</a:t>
            </a:r>
            <a:endParaRPr lang="en-US" altLang="el-GR" sz="1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panose="020B0604020202020204" pitchFamily="34" charset="0"/>
              </a:rPr>
              <a:t>……………………………………………………………………………………………………</a:t>
            </a:r>
            <a:endParaRPr lang="en-US" altLang="el-GR" sz="1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panose="020B0604020202020204" pitchFamily="34" charset="0"/>
              </a:rPr>
              <a:t>……………………………………………………………………………………………………</a:t>
            </a:r>
            <a:endParaRPr lang="en-US" altLang="el-GR" sz="1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panose="020B0604020202020204" pitchFamily="34" charset="0"/>
              </a:rPr>
              <a:t>……………………………………………………………………………………………………</a:t>
            </a:r>
            <a:endParaRPr lang="en-US" altLang="el-GR" sz="1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panose="020B0604020202020204" pitchFamily="34" charset="0"/>
              </a:rPr>
              <a:t>……………………………………………………………………………………………………</a:t>
            </a:r>
            <a:endParaRPr lang="en-US" altLang="el-GR" sz="1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l-GR" altLang="el-GR" sz="1800" dirty="0">
                <a:latin typeface="Arial" panose="020B0604020202020204" pitchFamily="34" charset="0"/>
              </a:rPr>
              <a:t>……………………………………………………………………………………………………</a:t>
            </a:r>
            <a:endParaRPr lang="en-US" altLang="el-GR" sz="1800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Yağmurlu Bir Günde Pencereden Dışarı Bakan Çocuklar Stok Vektör Sanatı &amp; 13  - 19 Yaş arası'nin Daha Fazla Görseli - iStock">
            <a:extLst>
              <a:ext uri="{FF2B5EF4-FFF2-40B4-BE49-F238E27FC236}">
                <a16:creationId xmlns:a16="http://schemas.microsoft.com/office/drawing/2014/main" id="{42B5D40F-85DE-116E-9F2B-58E36EE1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2818640" cy="2113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571D73-9AC7-7159-AD23-436FAA329236}"/>
              </a:ext>
            </a:extLst>
          </p:cNvPr>
          <p:cNvSpPr txBox="1"/>
          <p:nvPr/>
        </p:nvSpPr>
        <p:spPr>
          <a:xfrm>
            <a:off x="0" y="620688"/>
            <a:ext cx="4699000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200" dirty="0" err="1"/>
              <a:t>Cümleyi</a:t>
            </a:r>
            <a:r>
              <a:rPr lang="el-GR" sz="3200" dirty="0"/>
              <a:t> </a:t>
            </a:r>
            <a:r>
              <a:rPr lang="el-GR" sz="3200" dirty="0" err="1"/>
              <a:t>tamamlayın</a:t>
            </a:r>
            <a:r>
              <a:rPr lang="el-GR" sz="3200" dirty="0"/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555</Words>
  <Application>Microsoft Office PowerPoint</Application>
  <PresentationFormat>Προβολή στην οθόνη (4:3)</PresentationFormat>
  <Paragraphs>152</Paragraphs>
  <Slides>16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Google Sans</vt:lpstr>
      <vt:lpstr>Open Sans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Ελένη Χαραλάμπους</cp:lastModifiedBy>
  <cp:revision>482</cp:revision>
  <cp:lastPrinted>2018-10-09T14:44:47Z</cp:lastPrinted>
  <dcterms:created xsi:type="dcterms:W3CDTF">2018-09-28T12:04:20Z</dcterms:created>
  <dcterms:modified xsi:type="dcterms:W3CDTF">2026-06-15T05:57:39Z</dcterms:modified>
</cp:coreProperties>
</file>