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0" r:id="rId2"/>
    <p:sldId id="641" r:id="rId3"/>
    <p:sldId id="451" r:id="rId4"/>
    <p:sldId id="651" r:id="rId5"/>
    <p:sldId id="650" r:id="rId6"/>
    <p:sldId id="653" r:id="rId7"/>
    <p:sldId id="611" r:id="rId8"/>
    <p:sldId id="652" r:id="rId9"/>
    <p:sldId id="657" r:id="rId10"/>
    <p:sldId id="658" r:id="rId11"/>
    <p:sldId id="612" r:id="rId12"/>
    <p:sldId id="659" r:id="rId13"/>
    <p:sldId id="615" r:id="rId14"/>
    <p:sldId id="656" r:id="rId15"/>
    <p:sldId id="643" r:id="rId16"/>
    <p:sldId id="644" r:id="rId17"/>
    <p:sldId id="645" r:id="rId18"/>
    <p:sldId id="654" r:id="rId19"/>
    <p:sldId id="440" r:id="rId20"/>
    <p:sldId id="642" r:id="rId21"/>
    <p:sldId id="655" r:id="rId22"/>
    <p:sldId id="616" r:id="rId23"/>
    <p:sldId id="617" r:id="rId24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1.jpeg"/><Relationship Id="rId5" Type="http://schemas.openxmlformats.org/officeDocument/2006/relationships/image" Target="../media/image6.jpe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74. Α2_Θεματικός κύκλος 6 : Διατροφή και υγεία_ Συνοπτική Προστακτική_ Β’ πρόσωπο  πληθυντικού αριθμού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9C784-7D6D-378F-B747-A19C0FDED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AE81016-8710-D8A7-738E-3CEAD39DCA7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BBA930B-E408-6B5F-75AF-2317C0BC891D}"/>
              </a:ext>
            </a:extLst>
          </p:cNvPr>
          <p:cNvSpPr/>
          <p:nvPr/>
        </p:nvSpPr>
        <p:spPr>
          <a:xfrm>
            <a:off x="179614" y="6020171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91D5A31E-451D-81AD-929D-C7CA07C44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0" y="3095896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B1899-2897-AEC2-FA27-E398E294CD27}"/>
              </a:ext>
            </a:extLst>
          </p:cNvPr>
          <p:cNvSpPr txBox="1"/>
          <p:nvPr/>
        </p:nvSpPr>
        <p:spPr>
          <a:xfrm>
            <a:off x="1894115" y="2122713"/>
            <a:ext cx="4724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Οι οδηγίες της καθηγήτριας 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6A53EE7-ED77-9F94-945F-5D045BD35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777292"/>
            <a:ext cx="8855529" cy="34470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1.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Πλύντε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σας! 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Χρησιμοποιήστε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σαπούνι και κρύο νερό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!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Καθαρίστε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τις επιφάνειες! 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Απλώστε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αντισηπτικό στο τραπέζι ή στο γραφείο σας! Στη συνέχεια, 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σκουπίστε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καλά!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Βάλτε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φρούτα στο διαιτολόγιό σας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!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el-GR" altLang="el-GR" sz="3200" dirty="0">
                <a:solidFill>
                  <a:srgbClr val="FF0000"/>
                </a:solidFill>
                <a:latin typeface="Google Sans"/>
              </a:rPr>
              <a:t>Φορέστε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 τη μάσκα σας!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2050" name="Picture 2" descr="Πώς να μιλήσουμε στα παιδιά για τον Κορωνοϊό Covid-19 - Epsyka">
            <a:extLst>
              <a:ext uri="{FF2B5EF4-FFF2-40B4-BE49-F238E27FC236}">
                <a16:creationId xmlns:a16="http://schemas.microsoft.com/office/drawing/2014/main" id="{C89EC6E4-916C-6ACE-AEAE-5B4CA48A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10" y="12961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2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179614" y="6020171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0" y="3095896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F27C4-04FE-04BF-F27B-595642CEEA30}"/>
              </a:ext>
            </a:extLst>
          </p:cNvPr>
          <p:cNvSpPr txBox="1"/>
          <p:nvPr/>
        </p:nvSpPr>
        <p:spPr>
          <a:xfrm>
            <a:off x="1894115" y="1977469"/>
            <a:ext cx="1040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Σχολικό φυλλάδιο για την προστασία από τον κορονοϊό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1F27842-0BC5-F7EC-877D-337026817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777292"/>
            <a:ext cx="8855529" cy="34470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1.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</a:t>
            </a:r>
            <a:r>
              <a:rPr lang="el-GR" altLang="el-GR" sz="3200" dirty="0">
                <a:solidFill>
                  <a:srgbClr val="FF0000"/>
                </a:solidFill>
                <a:latin typeface="Google Sans"/>
              </a:rPr>
              <a:t>λένετε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σας. 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Χρησιμοποιείτε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σαπούνι και κρύο νερό.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Καθαρίζετε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τις επιφάνειες. 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Απλώνετε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αντισηπτικό στο τραπέζι ή στο γραφείο σας. Στη συνέχεια, 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σκουπίζετε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καλά.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Βάζετε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φρούτα στο διαιτολόγιό σας.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el-GR" altLang="el-GR" sz="3200" dirty="0">
                <a:solidFill>
                  <a:srgbClr val="FF0000"/>
                </a:solidFill>
                <a:latin typeface="Google Sans"/>
              </a:rPr>
              <a:t>Φοράτε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 τη μάσκα σας.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2050" name="Picture 2" descr="Πώς να μιλήσουμε στα παιδιά για τον Κορωνοϊό Covid-19 - Epsyka">
            <a:extLst>
              <a:ext uri="{FF2B5EF4-FFF2-40B4-BE49-F238E27FC236}">
                <a16:creationId xmlns:a16="http://schemas.microsoft.com/office/drawing/2014/main" id="{F676AD15-8676-C3DC-D57A-FE0336D3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10" y="12961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40C16D-F58E-9BB6-A77F-860E13C99E4E}"/>
              </a:ext>
            </a:extLst>
          </p:cNvPr>
          <p:cNvSpPr txBox="1"/>
          <p:nvPr/>
        </p:nvSpPr>
        <p:spPr>
          <a:xfrm>
            <a:off x="5529943" y="2942549"/>
            <a:ext cx="6520543" cy="181588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Το φυλλάδιο δίνει </a:t>
            </a:r>
            <a:r>
              <a:rPr lang="el-GR" sz="2800" b="1" i="0" dirty="0">
                <a:solidFill>
                  <a:srgbClr val="0A0A0A"/>
                </a:solidFill>
                <a:effectLst/>
                <a:latin typeface="Google Sans"/>
              </a:rPr>
              <a:t>γενικές οδηγίες</a:t>
            </a:r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 και συμβουλές υγιεινής που πρέπει να γίνουν </a:t>
            </a:r>
            <a:r>
              <a:rPr lang="el-GR" sz="2800" b="1" i="0" dirty="0">
                <a:solidFill>
                  <a:srgbClr val="0A0A0A"/>
                </a:solidFill>
                <a:effectLst/>
                <a:latin typeface="Google Sans"/>
              </a:rPr>
              <a:t>μόνιμη συνήθεια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(διάρκεια/επανάληψη).</a:t>
            </a:r>
            <a:endParaRPr lang="el-G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DFBFF-3330-57BA-7A2B-4C5A69001AFF}"/>
              </a:ext>
            </a:extLst>
          </p:cNvPr>
          <p:cNvSpPr txBox="1"/>
          <p:nvPr/>
        </p:nvSpPr>
        <p:spPr>
          <a:xfrm>
            <a:off x="179614" y="3157992"/>
            <a:ext cx="5078186" cy="13849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Η δασκάλα δίνει </a:t>
            </a:r>
            <a:r>
              <a:rPr lang="el-GR" sz="2800" b="1" i="0" dirty="0">
                <a:solidFill>
                  <a:srgbClr val="0A0A0A"/>
                </a:solidFill>
                <a:effectLst/>
                <a:latin typeface="Google Sans"/>
              </a:rPr>
              <a:t>συγκεκριμένες εντολές</a:t>
            </a:r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 για κάτι που πρέπει να γίνει </a:t>
            </a:r>
            <a:r>
              <a:rPr lang="el-GR" sz="2800" b="1" i="0" dirty="0">
                <a:solidFill>
                  <a:srgbClr val="0A0A0A"/>
                </a:solidFill>
                <a:effectLst/>
                <a:latin typeface="Google Sans"/>
              </a:rPr>
              <a:t>τώρα/αμέσως</a:t>
            </a:r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endParaRPr lang="el-GR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1608C-4D0D-A21A-CBB1-02BA93D20B07}"/>
              </a:ext>
            </a:extLst>
          </p:cNvPr>
          <p:cNvSpPr txBox="1"/>
          <p:nvPr/>
        </p:nvSpPr>
        <p:spPr>
          <a:xfrm>
            <a:off x="6574970" y="5391876"/>
            <a:ext cx="4887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η πράξη πρέπει να επαναλαμβάνεται </a:t>
            </a:r>
            <a:r>
              <a:rPr lang="el-GR" b="0" i="0" dirty="0">
                <a:solidFill>
                  <a:srgbClr val="FF0000"/>
                </a:solidFill>
                <a:effectLst/>
                <a:latin typeface="Google Sans"/>
              </a:rPr>
              <a:t>κάθε μέρα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547F7-F101-867A-EDC6-FC1834C17773}"/>
              </a:ext>
            </a:extLst>
          </p:cNvPr>
          <p:cNvSpPr txBox="1"/>
          <p:nvPr/>
        </p:nvSpPr>
        <p:spPr>
          <a:xfrm>
            <a:off x="925285" y="5435129"/>
            <a:ext cx="4441372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η εντολή αφορά τη </a:t>
            </a:r>
            <a:r>
              <a:rPr lang="el-GR" b="0" i="0" dirty="0">
                <a:solidFill>
                  <a:srgbClr val="FF0000"/>
                </a:solidFill>
                <a:effectLst/>
                <a:latin typeface="Google Sans"/>
              </a:rPr>
              <a:t>συγκεκριμένη στιγμή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B3FE0-3662-AD96-6A70-A78D63460826}"/>
              </a:ext>
            </a:extLst>
          </p:cNvPr>
          <p:cNvSpPr txBox="1"/>
          <p:nvPr/>
        </p:nvSpPr>
        <p:spPr>
          <a:xfrm>
            <a:off x="6251120" y="1777006"/>
            <a:ext cx="5012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</a:t>
            </a:r>
            <a:r>
              <a:rPr lang="el-GR" altLang="el-GR" sz="4000" dirty="0">
                <a:solidFill>
                  <a:srgbClr val="FF0000"/>
                </a:solidFill>
                <a:latin typeface="Google Sans"/>
              </a:rPr>
              <a:t>λένετε</a:t>
            </a:r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σας. </a:t>
            </a:r>
            <a:endParaRPr lang="el-GR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F724B-547C-1CBA-5B2E-A3395E98BEC0}"/>
              </a:ext>
            </a:extLst>
          </p:cNvPr>
          <p:cNvSpPr txBox="1"/>
          <p:nvPr/>
        </p:nvSpPr>
        <p:spPr>
          <a:xfrm>
            <a:off x="277586" y="1777006"/>
            <a:ext cx="5225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Πλύντε</a:t>
            </a:r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σας!</a:t>
            </a:r>
            <a:endParaRPr lang="el-GR" sz="4000" dirty="0"/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47B07706-8F30-A544-A331-CB60E77E7163}"/>
              </a:ext>
            </a:extLst>
          </p:cNvPr>
          <p:cNvCxnSpPr>
            <a:cxnSpLocks/>
          </p:cNvCxnSpPr>
          <p:nvPr/>
        </p:nvCxnSpPr>
        <p:spPr>
          <a:xfrm>
            <a:off x="5339443" y="0"/>
            <a:ext cx="108857" cy="685800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Πλένουμε τα χέρια μας σχολαστικά – 2ο ΕΠΑ.Λ. ΡΟΔΟΥ">
            <a:extLst>
              <a:ext uri="{FF2B5EF4-FFF2-40B4-BE49-F238E27FC236}">
                <a16:creationId xmlns:a16="http://schemas.microsoft.com/office/drawing/2014/main" id="{255A6F0F-21BF-99C4-2A29-F17E6B2A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4" y="377482"/>
            <a:ext cx="2143125" cy="1279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Πλένουμε τα χέρια μας σχολαστικά – 2ο ΕΠΑ.Λ. ΡΟΔΟΥ">
            <a:extLst>
              <a:ext uri="{FF2B5EF4-FFF2-40B4-BE49-F238E27FC236}">
                <a16:creationId xmlns:a16="http://schemas.microsoft.com/office/drawing/2014/main" id="{70360F5D-9544-55F8-639F-92619F88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08" y="497893"/>
            <a:ext cx="2143125" cy="1279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2" y="5867399"/>
            <a:ext cx="7430011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b="1" dirty="0"/>
              <a:t>Παιχνίδι ρόλων</a:t>
            </a:r>
          </a:p>
          <a:p>
            <a:r>
              <a:rPr lang="el-GR" sz="1400" b="1" dirty="0"/>
              <a:t>Φανταστείτε ότι είστε _____________________. Μπορείτε να  δώσετε  μια συμβουλή! </a:t>
            </a:r>
          </a:p>
        </p:txBody>
      </p:sp>
      <p:pic>
        <p:nvPicPr>
          <p:cNvPr id="4098" name="Picture 2" descr="Πωλ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B0EE892-BFC2-ECF1-999C-C2FB14D5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7" y="2919474"/>
            <a:ext cx="1460725" cy="140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FDC10-5BAA-A72E-F118-66C6C8C4EC15}"/>
              </a:ext>
            </a:extLst>
          </p:cNvPr>
          <p:cNvSpPr txBox="1"/>
          <p:nvPr/>
        </p:nvSpPr>
        <p:spPr>
          <a:xfrm>
            <a:off x="4215494" y="4703410"/>
            <a:ext cx="2261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φαρμακοποιός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D8AC3-9635-8710-EB8C-04F39F65D115}"/>
              </a:ext>
            </a:extLst>
          </p:cNvPr>
          <p:cNvSpPr txBox="1"/>
          <p:nvPr/>
        </p:nvSpPr>
        <p:spPr>
          <a:xfrm>
            <a:off x="7565571" y="4703410"/>
            <a:ext cx="1948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διαιτολόγος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C7FA3-048A-D998-D241-02817BC357E9}"/>
              </a:ext>
            </a:extLst>
          </p:cNvPr>
          <p:cNvSpPr txBox="1"/>
          <p:nvPr/>
        </p:nvSpPr>
        <p:spPr>
          <a:xfrm>
            <a:off x="10093780" y="4691741"/>
            <a:ext cx="1847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γιατρός</a:t>
            </a:r>
            <a:endParaRPr lang="el-GR" dirty="0"/>
          </a:p>
        </p:txBody>
      </p:sp>
      <p:pic>
        <p:nvPicPr>
          <p:cNvPr id="11" name="Picture 2" descr="φαρμακοποιός Στοκ Εικονογραφήσεις, Vectors, &amp; Clipart – (31,948 Στοκ  Εικονογραφήσεις)">
            <a:extLst>
              <a:ext uri="{FF2B5EF4-FFF2-40B4-BE49-F238E27FC236}">
                <a16:creationId xmlns:a16="http://schemas.microsoft.com/office/drawing/2014/main" id="{B7F073A7-36CF-F05A-DC5D-4E03121E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439182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Καραμπόλα Μαρία -Διαιτολόγος, PhD | Thessaloníki">
            <a:extLst>
              <a:ext uri="{FF2B5EF4-FFF2-40B4-BE49-F238E27FC236}">
                <a16:creationId xmlns:a16="http://schemas.microsoft.com/office/drawing/2014/main" id="{04DD35BB-7722-148E-35A6-D0FA79923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0"/>
          <a:stretch>
            <a:fillRect/>
          </a:stretch>
        </p:blipFill>
        <p:spPr bwMode="auto">
          <a:xfrm>
            <a:off x="7194775" y="2154590"/>
            <a:ext cx="1743075" cy="22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Απεικόνιση Διάνυσμα Του Αρσενικού Γιατρού Καρτούν Κρατώντας Ένα Πρόχειρο  Διάνυσμα από ©tigatelu 266567304">
            <a:extLst>
              <a:ext uri="{FF2B5EF4-FFF2-40B4-BE49-F238E27FC236}">
                <a16:creationId xmlns:a16="http://schemas.microsoft.com/office/drawing/2014/main" id="{78D4463A-283E-5904-33BB-F844A3FF2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8"/>
          <a:stretch>
            <a:fillRect/>
          </a:stretch>
        </p:blipFill>
        <p:spPr bwMode="auto">
          <a:xfrm>
            <a:off x="9456283" y="1747899"/>
            <a:ext cx="1943100" cy="214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C956AF-9C6B-98B7-9A35-67B34FE5CA88}"/>
              </a:ext>
            </a:extLst>
          </p:cNvPr>
          <p:cNvSpPr txBox="1"/>
          <p:nvPr/>
        </p:nvSpPr>
        <p:spPr>
          <a:xfrm>
            <a:off x="3450771" y="1654630"/>
            <a:ext cx="8392886" cy="466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</a:rPr>
              <a:t>Είσαι ένας από τους πιο διάσημους </a:t>
            </a:r>
            <a:r>
              <a:rPr lang="el-GR" b="1" i="0" dirty="0">
                <a:solidFill>
                  <a:srgbClr val="0A0A0A"/>
                </a:solidFill>
                <a:effectLst/>
              </a:rPr>
              <a:t>διαιτολόγους</a:t>
            </a:r>
            <a:r>
              <a:rPr lang="el-GR" i="0" dirty="0">
                <a:solidFill>
                  <a:srgbClr val="0A0A0A"/>
                </a:solidFill>
                <a:effectLst/>
              </a:rPr>
              <a:t>  της πόλης. Στο γραφείο σου καταφθάνει ένας πελάτης.</a:t>
            </a:r>
          </a:p>
          <a:p>
            <a:pPr algn="l">
              <a:lnSpc>
                <a:spcPct val="150000"/>
              </a:lnSpc>
              <a:buNone/>
            </a:pPr>
            <a:br>
              <a:rPr lang="el-GR" i="0" dirty="0">
                <a:solidFill>
                  <a:srgbClr val="0A0A0A"/>
                </a:solidFill>
                <a:effectLst/>
              </a:rPr>
            </a:br>
            <a:r>
              <a:rPr lang="el-GR" i="0" dirty="0">
                <a:solidFill>
                  <a:srgbClr val="0A0A0A"/>
                </a:solidFill>
                <a:effectLst/>
              </a:rPr>
              <a:t>Ο πελάτης σου είναι ένας </a:t>
            </a:r>
            <a:r>
              <a:rPr lang="el-GR" b="1" i="0" dirty="0">
                <a:solidFill>
                  <a:srgbClr val="0A0A0A"/>
                </a:solidFill>
                <a:effectLst/>
              </a:rPr>
              <a:t>έφηβος</a:t>
            </a:r>
            <a:r>
              <a:rPr lang="el-GR" b="1" dirty="0">
                <a:solidFill>
                  <a:srgbClr val="0A0A0A"/>
                </a:solidFill>
              </a:rPr>
              <a:t>-μαθητής γυμνασίου  </a:t>
            </a:r>
            <a:r>
              <a:rPr lang="el-GR" b="1" i="0" dirty="0">
                <a:solidFill>
                  <a:srgbClr val="0A0A0A"/>
                </a:solidFill>
                <a:effectLst/>
              </a:rPr>
              <a:t> </a:t>
            </a:r>
            <a:r>
              <a:rPr lang="el-GR" i="0" dirty="0">
                <a:solidFill>
                  <a:srgbClr val="0A0A0A"/>
                </a:solidFill>
                <a:effectLst/>
              </a:rPr>
              <a:t>που: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</a:rPr>
              <a:t>Δεν τρώει πρωινό.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</a:rPr>
              <a:t>Νιώθει κουρασμένος το μεσημέρι.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</a:rPr>
              <a:t>Του αρέσουν πολύ τα γλυκά.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A0A0A"/>
                </a:solidFill>
              </a:rPr>
              <a:t> Δεν  γυμνάζεται.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br>
              <a:rPr lang="el-GR" i="0" dirty="0">
                <a:solidFill>
                  <a:srgbClr val="0A0A0A"/>
                </a:solidFill>
                <a:effectLst/>
              </a:rPr>
            </a:br>
            <a:r>
              <a:rPr lang="el-GR" i="0" dirty="0">
                <a:solidFill>
                  <a:srgbClr val="0A0A0A"/>
                </a:solidFill>
                <a:effectLst/>
              </a:rPr>
              <a:t>Σχεδίασε ένα ημερήσιο πρόγραμμα διατροφής (πρωινό, μεσημεριανό, </a:t>
            </a:r>
            <a:r>
              <a:rPr lang="el-GR" dirty="0">
                <a:solidFill>
                  <a:srgbClr val="0A0A0A"/>
                </a:solidFill>
              </a:rPr>
              <a:t>β</a:t>
            </a:r>
            <a:r>
              <a:rPr lang="el-GR" i="0" dirty="0">
                <a:solidFill>
                  <a:srgbClr val="0A0A0A"/>
                </a:solidFill>
                <a:effectLst/>
              </a:rPr>
              <a:t>ραδινό) </a:t>
            </a:r>
            <a:r>
              <a:rPr lang="el-GR" dirty="0">
                <a:solidFill>
                  <a:srgbClr val="0A0A0A"/>
                </a:solidFill>
              </a:rPr>
              <a:t>:</a:t>
            </a:r>
            <a:endParaRPr lang="el-GR" i="0" dirty="0">
              <a:solidFill>
                <a:srgbClr val="0A0A0A"/>
              </a:solidFill>
              <a:effectLst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359618"/>
            <a:ext cx="7097486" cy="870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239485" y="3511119"/>
            <a:ext cx="2476500" cy="17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451757" y="5792751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4" name="Picture 4" descr="Καραμπόλα Μαρία -Διαιτολόγος, PhD | Thessaloníki">
            <a:extLst>
              <a:ext uri="{FF2B5EF4-FFF2-40B4-BE49-F238E27FC236}">
                <a16:creationId xmlns:a16="http://schemas.microsoft.com/office/drawing/2014/main" id="{B7AE3AFC-20A8-AE12-789B-03B018A77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0"/>
          <a:stretch>
            <a:fillRect/>
          </a:stretch>
        </p:blipFill>
        <p:spPr bwMode="auto">
          <a:xfrm>
            <a:off x="9709375" y="4383102"/>
            <a:ext cx="1775053" cy="1409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μαθητής γυμνασίου νιώθει μπερδεμένος ή έχει έναν χαριτωμένο χαρακτήρα  καγουάι Διανυσματική απεικόνιση - εικονογραφία: 346607076">
            <a:extLst>
              <a:ext uri="{FF2B5EF4-FFF2-40B4-BE49-F238E27FC236}">
                <a16:creationId xmlns:a16="http://schemas.microsoft.com/office/drawing/2014/main" id="{838113BE-161F-4CAA-AE4C-85888FD73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90" y="2601008"/>
            <a:ext cx="1569821" cy="1569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5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36E0C9-5A62-235D-8144-84F7C0D9C299}"/>
              </a:ext>
            </a:extLst>
          </p:cNvPr>
          <p:cNvSpPr txBox="1"/>
          <p:nvPr/>
        </p:nvSpPr>
        <p:spPr>
          <a:xfrm>
            <a:off x="7494811" y="858130"/>
            <a:ext cx="3389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dirty="0" err="1"/>
              <a:t>κρεατικά</a:t>
            </a:r>
            <a:r>
              <a:rPr lang="el-GR" dirty="0"/>
              <a:t>  : __________</a:t>
            </a:r>
          </a:p>
          <a:p>
            <a:r>
              <a:rPr lang="el-GR" dirty="0" err="1"/>
              <a:t>αρτοποιήματα</a:t>
            </a:r>
            <a:r>
              <a:rPr lang="el-GR" dirty="0"/>
              <a:t>  : _______________</a:t>
            </a:r>
          </a:p>
          <a:p>
            <a:r>
              <a:rPr lang="el-GR" dirty="0"/>
              <a:t>ξηροί καρποί : 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3A5A0-347F-272F-3898-A550028FB60A}"/>
              </a:ext>
            </a:extLst>
          </p:cNvPr>
          <p:cNvSpPr txBox="1"/>
          <p:nvPr/>
        </p:nvSpPr>
        <p:spPr>
          <a:xfrm>
            <a:off x="1126669" y="457591"/>
            <a:ext cx="1905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το πρωινό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67FFC-4EDE-5ED5-FAD6-86C53325C36B}"/>
              </a:ext>
            </a:extLst>
          </p:cNvPr>
          <p:cNvSpPr txBox="1"/>
          <p:nvPr/>
        </p:nvSpPr>
        <p:spPr>
          <a:xfrm>
            <a:off x="4337956" y="348734"/>
            <a:ext cx="2275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το μεσημεριανό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2A01A-F875-7A27-8ADF-9D07DD4D0276}"/>
              </a:ext>
            </a:extLst>
          </p:cNvPr>
          <p:cNvSpPr txBox="1"/>
          <p:nvPr/>
        </p:nvSpPr>
        <p:spPr>
          <a:xfrm>
            <a:off x="8871857" y="348734"/>
            <a:ext cx="2122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το βραδινό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A0558-8FC8-3CB9-9FB1-F327A4F40F54}"/>
              </a:ext>
            </a:extLst>
          </p:cNvPr>
          <p:cNvSpPr txBox="1"/>
          <p:nvPr/>
        </p:nvSpPr>
        <p:spPr>
          <a:xfrm>
            <a:off x="315686" y="1273629"/>
            <a:ext cx="3178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γαλακτοκομικά : _____________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BE396-1B9F-D625-96A0-A9A44FB67B6A}"/>
              </a:ext>
            </a:extLst>
          </p:cNvPr>
          <p:cNvSpPr txBox="1"/>
          <p:nvPr/>
        </p:nvSpPr>
        <p:spPr>
          <a:xfrm>
            <a:off x="4263116" y="1199580"/>
            <a:ext cx="24247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ψαρικά  : _________</a:t>
            </a:r>
          </a:p>
          <a:p>
            <a:r>
              <a:rPr lang="el-GR" dirty="0"/>
              <a:t>λαχανικά  : ________</a:t>
            </a:r>
          </a:p>
          <a:p>
            <a:r>
              <a:rPr lang="el-GR" dirty="0"/>
              <a:t>όσπρια  : __________</a:t>
            </a:r>
          </a:p>
          <a:p>
            <a:r>
              <a:rPr lang="el-GR" dirty="0"/>
              <a:t>ποτά  : ____________</a:t>
            </a:r>
          </a:p>
        </p:txBody>
      </p:sp>
      <p:pic>
        <p:nvPicPr>
          <p:cNvPr id="1026" name="Picture 2" descr="γάλα Στοκ Εικονογραφήσεις, Vectors, &amp; Clipart – (367,761 ...">
            <a:extLst>
              <a:ext uri="{FF2B5EF4-FFF2-40B4-BE49-F238E27FC236}">
                <a16:creationId xmlns:a16="http://schemas.microsoft.com/office/drawing/2014/main" id="{3B1FA7F9-3A2B-B0DA-D3AD-41691B9B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2" y="3313383"/>
            <a:ext cx="2941133" cy="2749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seafood - 149 χιλιάδες εικόνες, εικονογραφήσεις και ...">
            <a:extLst>
              <a:ext uri="{FF2B5EF4-FFF2-40B4-BE49-F238E27FC236}">
                <a16:creationId xmlns:a16="http://schemas.microsoft.com/office/drawing/2014/main" id="{E37BA6C0-0EE0-8069-A0E4-8D6709BB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58" y="2881423"/>
            <a:ext cx="3763684" cy="3427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Κινούμενα σχέδια μπριζόλες βοδινού. Ψητή μπριζόλα, κρέατα ...">
            <a:extLst>
              <a:ext uri="{FF2B5EF4-FFF2-40B4-BE49-F238E27FC236}">
                <a16:creationId xmlns:a16="http://schemas.microsoft.com/office/drawing/2014/main" id="{15334916-CB5C-5298-4144-DE93EF953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2"/>
          <a:stretch>
            <a:fillRect/>
          </a:stretch>
        </p:blipFill>
        <p:spPr bwMode="auto">
          <a:xfrm>
            <a:off x="8520062" y="3045100"/>
            <a:ext cx="3039836" cy="3263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5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B78B-5C80-73F4-556B-D0380703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979FE8-EE45-1730-CB51-8AA80BBD466E}"/>
              </a:ext>
            </a:extLst>
          </p:cNvPr>
          <p:cNvSpPr txBox="1"/>
          <p:nvPr/>
        </p:nvSpPr>
        <p:spPr>
          <a:xfrm>
            <a:off x="282241" y="314717"/>
            <a:ext cx="11311044" cy="6228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γαλακτοκομικά</a:t>
            </a:r>
            <a:r>
              <a:rPr lang="el-GR" sz="2800" dirty="0"/>
              <a:t> (φρέσκο γάλα, κεφαλοτύρι, φέτα, γιαούρτι…) </a:t>
            </a:r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>
                <a:solidFill>
                  <a:srgbClr val="FF0000"/>
                </a:solidFill>
              </a:rPr>
              <a:t>ψαρικά</a:t>
            </a:r>
            <a:r>
              <a:rPr lang="el-GR" sz="2800" dirty="0"/>
              <a:t> (τσιπούρα, χταπόδι, καλαμαράκι…)</a:t>
            </a:r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 err="1">
                <a:solidFill>
                  <a:srgbClr val="FF0000"/>
                </a:solidFill>
              </a:rPr>
              <a:t>κρεατικά</a:t>
            </a:r>
            <a:r>
              <a:rPr lang="el-GR" sz="2800" dirty="0"/>
              <a:t> (μπριζόλα, λουκάνικο, γαλοπούλα, αρνί, κιμάς…) 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 err="1">
                <a:solidFill>
                  <a:srgbClr val="FF0000"/>
                </a:solidFill>
              </a:rPr>
              <a:t>αρτοποιήματα</a:t>
            </a:r>
            <a:r>
              <a:rPr lang="el-GR" sz="2800" dirty="0"/>
              <a:t> (καρβέλι, φραντζόλα…)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  <p:pic>
        <p:nvPicPr>
          <p:cNvPr id="1026" name="Picture 2" descr="60,000+ Cartoon Milk Stock Photos, Pictures &amp; Royalty-Free ...">
            <a:extLst>
              <a:ext uri="{FF2B5EF4-FFF2-40B4-BE49-F238E27FC236}">
                <a16:creationId xmlns:a16="http://schemas.microsoft.com/office/drawing/2014/main" id="{DF058B7C-37C9-1FF2-D9DB-B10AFF90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97" y="772619"/>
            <a:ext cx="917122" cy="8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υρί Στοκ Εικονογραφήσεις, Vectors, &amp; Clipart – (225,905 ...">
            <a:extLst>
              <a:ext uri="{FF2B5EF4-FFF2-40B4-BE49-F238E27FC236}">
                <a16:creationId xmlns:a16="http://schemas.microsoft.com/office/drawing/2014/main" id="{1D6C105A-A76B-0EB5-816D-33CCF6F6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3" y="805541"/>
            <a:ext cx="763360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ta cartoon icon white soft greek cheese | Premium Vector">
            <a:extLst>
              <a:ext uri="{FF2B5EF4-FFF2-40B4-BE49-F238E27FC236}">
                <a16:creationId xmlns:a16="http://schemas.microsoft.com/office/drawing/2014/main" id="{FD99FFC0-C415-7CF1-690D-E3646CB8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02" y="805541"/>
            <a:ext cx="763362" cy="7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Χέρι Συρμένο Doodle Στυλ Καρτούν Γιαούρτι Διάνυσμα από ©lineartestpilot  225548996">
            <a:extLst>
              <a:ext uri="{FF2B5EF4-FFF2-40B4-BE49-F238E27FC236}">
                <a16:creationId xmlns:a16="http://schemas.microsoft.com/office/drawing/2014/main" id="{42AFF744-4EEF-4566-3FAB-79B5A817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99" y="819148"/>
            <a:ext cx="1476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Τσιπούρα - 8,8 χιλιάδες εικόνες, εικονογραφήσεις και ...">
            <a:extLst>
              <a:ext uri="{FF2B5EF4-FFF2-40B4-BE49-F238E27FC236}">
                <a16:creationId xmlns:a16="http://schemas.microsoft.com/office/drawing/2014/main" id="{1F9F0181-675C-9EFF-C41E-2408E5B3E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 bwMode="auto">
          <a:xfrm>
            <a:off x="1887312" y="2143951"/>
            <a:ext cx="801459" cy="6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χταπόδι Στοκ Εικονογραφήσεις, Vectors, &amp; Clipart – (57,928 ...">
            <a:extLst>
              <a:ext uri="{FF2B5EF4-FFF2-40B4-BE49-F238E27FC236}">
                <a16:creationId xmlns:a16="http://schemas.microsoft.com/office/drawing/2014/main" id="{7AA110E2-9C2F-A6E1-319A-91F4DC94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68" y="2143951"/>
            <a:ext cx="763360" cy="7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καλαμάρι Στοκ Εικονογραφήσεις, Vectors, &amp; Clipart – (29,329 ...">
            <a:extLst>
              <a:ext uri="{FF2B5EF4-FFF2-40B4-BE49-F238E27FC236}">
                <a16:creationId xmlns:a16="http://schemas.microsoft.com/office/drawing/2014/main" id="{6185E17B-4CB9-F25A-AFB3-AE462384F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0" b="22381"/>
          <a:stretch>
            <a:fillRect/>
          </a:stretch>
        </p:blipFill>
        <p:spPr bwMode="auto">
          <a:xfrm>
            <a:off x="4976492" y="2163314"/>
            <a:ext cx="1441996" cy="6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rtoon Μπριζόλα Μαγειρεμένο Και Πιρούνι Διάνυσμα από ©lineartestpilot  193198226">
            <a:extLst>
              <a:ext uri="{FF2B5EF4-FFF2-40B4-BE49-F238E27FC236}">
                <a16:creationId xmlns:a16="http://schemas.microsoft.com/office/drawing/2014/main" id="{4BD5F28B-094A-A262-2E0E-F9F272102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66" y="3597222"/>
            <a:ext cx="9715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λουκάνικο Στοκ Εικονογραφήσεις, Vectors, &amp; Clipart ...">
            <a:extLst>
              <a:ext uri="{FF2B5EF4-FFF2-40B4-BE49-F238E27FC236}">
                <a16:creationId xmlns:a16="http://schemas.microsoft.com/office/drawing/2014/main" id="{BD348774-5D33-4B47-A9FD-089AE3D80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4" b="29900"/>
          <a:stretch>
            <a:fillRect/>
          </a:stretch>
        </p:blipFill>
        <p:spPr bwMode="auto">
          <a:xfrm>
            <a:off x="3391011" y="3597222"/>
            <a:ext cx="1585481" cy="5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καρτούν χαριτωμένο πουλί γαλοπούλα που τρέχει Διανυσματική ...">
            <a:extLst>
              <a:ext uri="{FF2B5EF4-FFF2-40B4-BE49-F238E27FC236}">
                <a16:creationId xmlns:a16="http://schemas.microsoft.com/office/drawing/2014/main" id="{52FC5C68-3597-7544-ABE1-6997C234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3" y="3372595"/>
            <a:ext cx="9715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χαρούτσικνο αρνί Στοκ Εικονογραφήσεις, Vectors, &amp; Clipart ...">
            <a:extLst>
              <a:ext uri="{FF2B5EF4-FFF2-40B4-BE49-F238E27FC236}">
                <a16:creationId xmlns:a16="http://schemas.microsoft.com/office/drawing/2014/main" id="{3FBDD304-77C6-D6A4-4D26-2EC5443D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44" y="3429000"/>
            <a:ext cx="9715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Κιμάς: Περισσότερες από 270 χιλιάδες εικονογραφήσεις και ...">
            <a:extLst>
              <a:ext uri="{FF2B5EF4-FFF2-40B4-BE49-F238E27FC236}">
                <a16:creationId xmlns:a16="http://schemas.microsoft.com/office/drawing/2014/main" id="{785631C3-1102-E01B-12D1-6AEEB8F7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7"/>
          <a:stretch>
            <a:fillRect/>
          </a:stretch>
        </p:blipFill>
        <p:spPr bwMode="auto">
          <a:xfrm>
            <a:off x="8118022" y="3429000"/>
            <a:ext cx="1300843" cy="10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μικρό καρβέλι Στοκ Εικονογραφήσεις, Vectors, &amp; Clipart ...">
            <a:extLst>
              <a:ext uri="{FF2B5EF4-FFF2-40B4-BE49-F238E27FC236}">
                <a16:creationId xmlns:a16="http://schemas.microsoft.com/office/drawing/2014/main" id="{8B5430BC-1E62-C944-2DAE-D9862B82E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0795" r="6666" b="19523"/>
          <a:stretch>
            <a:fillRect/>
          </a:stretch>
        </p:blipFill>
        <p:spPr bwMode="auto">
          <a:xfrm>
            <a:off x="2431830" y="5246437"/>
            <a:ext cx="1751921" cy="12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Διάνυσμα Καρτούν Εικονογράφηση Μακρύ Καρβέλι Ψωμί Γαλλική Μπαγκέτα Διάνυσμα  από ©nikiteev 221580950">
            <a:extLst>
              <a:ext uri="{FF2B5EF4-FFF2-40B4-BE49-F238E27FC236}">
                <a16:creationId xmlns:a16="http://schemas.microsoft.com/office/drawing/2014/main" id="{9860F2B8-865C-D080-B2AA-392CB5018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4780863" y="5208752"/>
            <a:ext cx="1315137" cy="128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8B09C-EB3F-F989-3472-BA287C1CB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8BD864-548B-07EE-6507-2D8A996A1E6E}"/>
              </a:ext>
            </a:extLst>
          </p:cNvPr>
          <p:cNvSpPr txBox="1"/>
          <p:nvPr/>
        </p:nvSpPr>
        <p:spPr>
          <a:xfrm>
            <a:off x="416377" y="606310"/>
            <a:ext cx="1059996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λαχανικά</a:t>
            </a:r>
            <a:r>
              <a:rPr lang="el-GR" sz="2800" dirty="0"/>
              <a:t> (μανιτάρια, φασολάκια…)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>
                <a:solidFill>
                  <a:srgbClr val="FF0000"/>
                </a:solidFill>
              </a:rPr>
              <a:t>όσπρια</a:t>
            </a:r>
            <a:r>
              <a:rPr lang="el-GR" sz="2800" dirty="0"/>
              <a:t> (φασόλια, φακές, ρεβίθια…)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>
                <a:solidFill>
                  <a:srgbClr val="FF0000"/>
                </a:solidFill>
              </a:rPr>
              <a:t>ξηροί καρποί </a:t>
            </a:r>
            <a:r>
              <a:rPr lang="el-GR" sz="2800" dirty="0"/>
              <a:t>(αμύγδαλα, φιστίκια, καρύδια…)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  <p:pic>
        <p:nvPicPr>
          <p:cNvPr id="2050" name="Picture 2" descr="Mushroom vegetable cartoon colored clipart – Royalty-Free Vector |  VectorStock">
            <a:extLst>
              <a:ext uri="{FF2B5EF4-FFF2-40B4-BE49-F238E27FC236}">
                <a16:creationId xmlns:a16="http://schemas.microsoft.com/office/drawing/2014/main" id="{9DE7F607-05D6-C640-0E8E-1894DABE2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>
            <a:fillRect/>
          </a:stretch>
        </p:blipFill>
        <p:spPr bwMode="auto">
          <a:xfrm>
            <a:off x="2332264" y="1278390"/>
            <a:ext cx="1009650" cy="10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Φασολάκι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E38A1F8-8EEF-F643-F1AE-3E5016FB0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8" y="1416842"/>
            <a:ext cx="3048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φασόλια φαγητό Στοκ Εικονογραφήσεις, Vectors, &amp; Clipart – (62,028 Στοκ  Εικονογραφήσεις)">
            <a:extLst>
              <a:ext uri="{FF2B5EF4-FFF2-40B4-BE49-F238E27FC236}">
                <a16:creationId xmlns:a16="http://schemas.microsoft.com/office/drawing/2014/main" id="{AF68D59E-DD79-4CCE-451E-ABB845DD7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9"/>
          <a:stretch>
            <a:fillRect/>
          </a:stretch>
        </p:blipFill>
        <p:spPr bwMode="auto">
          <a:xfrm>
            <a:off x="963172" y="3077005"/>
            <a:ext cx="2133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Οι φακές που βρίσκουμε στην αγορά | ΑΓΟΡΑ | Gastronomos.gr">
            <a:extLst>
              <a:ext uri="{FF2B5EF4-FFF2-40B4-BE49-F238E27FC236}">
                <a16:creationId xmlns:a16="http://schemas.microsoft.com/office/drawing/2014/main" id="{400382F4-247B-DDA9-8B84-7869D3B5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33" y="3118303"/>
            <a:ext cx="1274989" cy="7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is chiches Royalty-Free Διανύσματα">
            <a:extLst>
              <a:ext uri="{FF2B5EF4-FFF2-40B4-BE49-F238E27FC236}">
                <a16:creationId xmlns:a16="http://schemas.microsoft.com/office/drawing/2014/main" id="{B9C1DD63-5557-25BF-1A96-2CB3E69B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00" y="3118303"/>
            <a:ext cx="1044559" cy="7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lluvium Στοκ Εικονογραφήσεις, Vectors, &amp; Clipart – (26,781 Στοκ  Εικονογραφήσεις)">
            <a:extLst>
              <a:ext uri="{FF2B5EF4-FFF2-40B4-BE49-F238E27FC236}">
                <a16:creationId xmlns:a16="http://schemas.microsoft.com/office/drawing/2014/main" id="{95F6D832-7BEB-A6D4-6DB6-7AF5171F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14" y="5333387"/>
            <a:ext cx="1181101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φυστίκια Στοκ Εικονογραφήσεις, Vectors, &amp; Clipart – (4,881 Στοκ  Εικονογραφήσεις)">
            <a:extLst>
              <a:ext uri="{FF2B5EF4-FFF2-40B4-BE49-F238E27FC236}">
                <a16:creationId xmlns:a16="http://schemas.microsoft.com/office/drawing/2014/main" id="{59B35511-63E5-8AE2-6713-1F1FE84A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22" y="5205123"/>
            <a:ext cx="1169533" cy="116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καρτούν. καρύδια με κέλυφος και αποφλοιωμένα τεμάχια. απομονωμένο φυσικό  φυτικό συστατικό. βιολογικά χορτοφαγικά τρόφιμα. υγιής Απεικόνιση  αποθεμάτων - εικονογραφία από διατροφή, αντικείμενο: 206923290">
            <a:extLst>
              <a:ext uri="{FF2B5EF4-FFF2-40B4-BE49-F238E27FC236}">
                <a16:creationId xmlns:a16="http://schemas.microsoft.com/office/drawing/2014/main" id="{DF5873E4-166B-AE0C-37E7-0E1F3807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09" y="5205123"/>
            <a:ext cx="1458686" cy="11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0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9D4299-14BD-E591-0A06-500BFF8CE88A}"/>
              </a:ext>
            </a:extLst>
          </p:cNvPr>
          <p:cNvSpPr txBox="1"/>
          <p:nvPr/>
        </p:nvSpPr>
        <p:spPr>
          <a:xfrm>
            <a:off x="370113" y="667435"/>
            <a:ext cx="10787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ποτά/ροφήματα: </a:t>
            </a:r>
            <a:r>
              <a:rPr lang="el-GR" sz="2400" dirty="0"/>
              <a:t>καφές, πορτοκαλάδα, λεμονάδα, κρασί, πράσινο τσάι</a:t>
            </a:r>
          </a:p>
        </p:txBody>
      </p:sp>
      <p:pic>
        <p:nvPicPr>
          <p:cNvPr id="1026" name="Picture 2" descr="Coffee mug cartoon - 112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C6AE428B-271C-EFA7-4E18-CB784E16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1" y="20526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αρτούν λεμονάδα και λεμόνια σε μπουκάλι: Vector στοκ (χωρίς δικαιώματα)  2667036245 | Shutterstock">
            <a:extLst>
              <a:ext uri="{FF2B5EF4-FFF2-40B4-BE49-F238E27FC236}">
                <a16:creationId xmlns:a16="http://schemas.microsoft.com/office/drawing/2014/main" id="{708022D7-2A34-4171-1542-1AD11755E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>
            <a:fillRect/>
          </a:stretch>
        </p:blipFill>
        <p:spPr bwMode="auto">
          <a:xfrm>
            <a:off x="5328045" y="2128837"/>
            <a:ext cx="1981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,446,604 Orange juice cartoon Εικονογραφήσεις | DepositPhotos">
            <a:extLst>
              <a:ext uri="{FF2B5EF4-FFF2-40B4-BE49-F238E27FC236}">
                <a16:creationId xmlns:a16="http://schemas.microsoft.com/office/drawing/2014/main" id="{26D53104-3DFE-98FE-2377-72F1770E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81" y="1862816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wine - 103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10AAE89E-5E48-A5D1-A847-3940E108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84" y="22859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a Cartoon Images – Browse 304,613 Stock Photos, Vectors, and Video |  Adobe Stock">
            <a:extLst>
              <a:ext uri="{FF2B5EF4-FFF2-40B4-BE49-F238E27FC236}">
                <a16:creationId xmlns:a16="http://schemas.microsoft.com/office/drawing/2014/main" id="{771DB18D-1151-0C5E-AC9D-6465531F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709" y="21288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9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6C0E5-DAFE-A6CD-F039-84A66FA2D9E7}"/>
              </a:ext>
            </a:extLst>
          </p:cNvPr>
          <p:cNvSpPr txBox="1"/>
          <p:nvPr/>
        </p:nvSpPr>
        <p:spPr>
          <a:xfrm>
            <a:off x="2166257" y="324836"/>
            <a:ext cx="1937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ανακατέψτε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567F3-A296-967A-504D-6E80C6BD74CE}"/>
              </a:ext>
            </a:extLst>
          </p:cNvPr>
          <p:cNvSpPr txBox="1"/>
          <p:nvPr/>
        </p:nvSpPr>
        <p:spPr>
          <a:xfrm>
            <a:off x="4996543" y="324836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βάλτε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ED072-5B9D-1DD3-4302-85C0BF3B63FC}"/>
              </a:ext>
            </a:extLst>
          </p:cNvPr>
          <p:cNvSpPr txBox="1"/>
          <p:nvPr/>
        </p:nvSpPr>
        <p:spPr>
          <a:xfrm>
            <a:off x="8392888" y="324836"/>
            <a:ext cx="237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ζεστάνετε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CB884-008B-DB35-AC3E-912FCE6BD228}"/>
              </a:ext>
            </a:extLst>
          </p:cNvPr>
          <p:cNvSpPr txBox="1"/>
          <p:nvPr/>
        </p:nvSpPr>
        <p:spPr>
          <a:xfrm>
            <a:off x="2013857" y="3864829"/>
            <a:ext cx="1800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προσθέστε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19556B-E287-F7B2-776E-205ACDA11DA7}"/>
              </a:ext>
            </a:extLst>
          </p:cNvPr>
          <p:cNvSpPr txBox="1"/>
          <p:nvPr/>
        </p:nvSpPr>
        <p:spPr>
          <a:xfrm>
            <a:off x="5246914" y="3864829"/>
            <a:ext cx="169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ψήστε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782CB9-6947-4AD0-3247-013C22B3BAE9}"/>
              </a:ext>
            </a:extLst>
          </p:cNvPr>
          <p:cNvSpPr txBox="1"/>
          <p:nvPr/>
        </p:nvSpPr>
        <p:spPr>
          <a:xfrm>
            <a:off x="8692244" y="3723715"/>
            <a:ext cx="1774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απλώστε</a:t>
            </a:r>
          </a:p>
        </p:txBody>
      </p:sp>
      <p:pic>
        <p:nvPicPr>
          <p:cNvPr id="2051" name="Picture 3" descr="σεφ ανακατεύει Στοκ Εικονογραφήσεις, Vectors, &amp; Clipart – (673 Στοκ  Εικονογραφήσεις)">
            <a:extLst>
              <a:ext uri="{FF2B5EF4-FFF2-40B4-BE49-F238E27FC236}">
                <a16:creationId xmlns:a16="http://schemas.microsoft.com/office/drawing/2014/main" id="{42572A65-3725-C75B-3D76-51DFB155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57" y="946665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C2BE193D-5BAE-B8CD-9C6B-D2A2E89F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58" y="1741731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Ερυθριτόλη ενεργό συστατικό Erythritol - ValsamoNatural">
            <a:extLst>
              <a:ext uri="{FF2B5EF4-FFF2-40B4-BE49-F238E27FC236}">
                <a16:creationId xmlns:a16="http://schemas.microsoft.com/office/drawing/2014/main" id="{7733B5FC-9531-B869-7913-1B8C3602A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4" y="4673504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Μπάρμπεκιου και μπαμπά Ψήσιμο Μπιφτέκια Καρτούν: Vector στοκ (χωρίς  δικαιώματα) 2651392163 | Shutterstock">
            <a:extLst>
              <a:ext uri="{FF2B5EF4-FFF2-40B4-BE49-F238E27FC236}">
                <a16:creationId xmlns:a16="http://schemas.microsoft.com/office/drawing/2014/main" id="{2550B714-3ECD-624A-3CFB-9978ED2C5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"/>
          <a:stretch>
            <a:fillRect/>
          </a:stretch>
        </p:blipFill>
        <p:spPr bwMode="auto">
          <a:xfrm>
            <a:off x="4810125" y="4379969"/>
            <a:ext cx="2047875" cy="20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Pot - 4,6 εκατομμύρια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070A0832-D8AE-C1C4-A033-80323D2BC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3" t="18975" b="16017"/>
          <a:stretch>
            <a:fillRect/>
          </a:stretch>
        </p:blipFill>
        <p:spPr bwMode="auto">
          <a:xfrm>
            <a:off x="8251373" y="1211125"/>
            <a:ext cx="1774370" cy="23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Peanut butter doodle - 1,4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DB2A278B-4D5F-4291-8464-55DC74E98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r="48308" b="12260"/>
          <a:stretch>
            <a:fillRect/>
          </a:stretch>
        </p:blipFill>
        <p:spPr bwMode="auto">
          <a:xfrm>
            <a:off x="8251374" y="3979527"/>
            <a:ext cx="1600198" cy="20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Peanut butter doodle - 1,4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CBB4130E-B838-D0B1-E9B4-3296378CB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38352" b="12259"/>
          <a:stretch>
            <a:fillRect/>
          </a:stretch>
        </p:blipFill>
        <p:spPr bwMode="auto">
          <a:xfrm>
            <a:off x="9224284" y="4746572"/>
            <a:ext cx="2125437" cy="13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ΠΡΟΣΟΧΗ ΣΚΥΛΟΣ #23 - The Sticker">
            <a:extLst>
              <a:ext uri="{FF2B5EF4-FFF2-40B4-BE49-F238E27FC236}">
                <a16:creationId xmlns:a16="http://schemas.microsoft.com/office/drawing/2014/main" id="{453D00BE-7942-2F53-7BF4-3CD8A18C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38" y="2548203"/>
            <a:ext cx="1544844" cy="15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4AF1E-DBED-FD7F-4ED2-35EF62317FB5}"/>
              </a:ext>
            </a:extLst>
          </p:cNvPr>
          <p:cNvSpPr txBox="1"/>
          <p:nvPr/>
        </p:nvSpPr>
        <p:spPr>
          <a:xfrm>
            <a:off x="213632" y="4234161"/>
            <a:ext cx="1800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προσέξτε!</a:t>
            </a:r>
          </a:p>
        </p:txBody>
      </p:sp>
    </p:spTree>
    <p:extLst>
      <p:ext uri="{BB962C8B-B14F-4D97-AF65-F5344CB8AC3E}">
        <p14:creationId xmlns:p14="http://schemas.microsoft.com/office/powerpoint/2010/main" val="196750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D1CCA0-D2F1-0E9A-75A7-6CC56F87BA54}"/>
              </a:ext>
            </a:extLst>
          </p:cNvPr>
          <p:cNvSpPr txBox="1"/>
          <p:nvPr/>
        </p:nvSpPr>
        <p:spPr>
          <a:xfrm>
            <a:off x="97972" y="218105"/>
            <a:ext cx="6487886" cy="707886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Οδηγίες ενός/μιας γιατρού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7A37B-BD04-F4BF-1C63-EA6B6EDEF01D}"/>
              </a:ext>
            </a:extLst>
          </p:cNvPr>
          <p:cNvSpPr txBox="1"/>
          <p:nvPr/>
        </p:nvSpPr>
        <p:spPr>
          <a:xfrm>
            <a:off x="4288972" y="1332505"/>
            <a:ext cx="7478486" cy="707886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Οδηγίες ενός/μιας διαιτολόγου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83D42-9A87-F8AF-B764-EF324431B499}"/>
              </a:ext>
            </a:extLst>
          </p:cNvPr>
          <p:cNvSpPr txBox="1"/>
          <p:nvPr/>
        </p:nvSpPr>
        <p:spPr>
          <a:xfrm>
            <a:off x="253092" y="5987772"/>
            <a:ext cx="6248400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7.Πάρτε βαθιά αναπνοή!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B610F-D941-5EBD-F8B8-3335B16366AC}"/>
              </a:ext>
            </a:extLst>
          </p:cNvPr>
          <p:cNvSpPr txBox="1"/>
          <p:nvPr/>
        </p:nvSpPr>
        <p:spPr>
          <a:xfrm>
            <a:off x="6760028" y="3951540"/>
            <a:ext cx="446314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4.Ανοίξτε το στόμα!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943B9-7D61-56D5-0689-0FE1F0323BF2}"/>
              </a:ext>
            </a:extLst>
          </p:cNvPr>
          <p:cNvSpPr txBox="1"/>
          <p:nvPr/>
        </p:nvSpPr>
        <p:spPr>
          <a:xfrm>
            <a:off x="402772" y="3146085"/>
            <a:ext cx="3243941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2.Βήξτε λίγο!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6A2A9-C168-E63C-8CBD-20C09491C5D1}"/>
              </a:ext>
            </a:extLst>
          </p:cNvPr>
          <p:cNvSpPr txBox="1"/>
          <p:nvPr/>
        </p:nvSpPr>
        <p:spPr>
          <a:xfrm>
            <a:off x="7526112" y="4872682"/>
            <a:ext cx="3239859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6.Ξαπλώστε!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25ADA-0CAC-D644-367B-A2CEB8B326D4}"/>
              </a:ext>
            </a:extLst>
          </p:cNvPr>
          <p:cNvSpPr txBox="1"/>
          <p:nvPr/>
        </p:nvSpPr>
        <p:spPr>
          <a:xfrm>
            <a:off x="3995057" y="3368951"/>
            <a:ext cx="5486400" cy="36933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3.Πρέπει να πίνετε τουλάχιστον 8 ποτήρια κρύο νερό.</a:t>
            </a:r>
            <a:endParaRPr lang="el-G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50AD1E-3870-011E-F075-21C9F56CE181}"/>
              </a:ext>
            </a:extLst>
          </p:cNvPr>
          <p:cNvSpPr txBox="1"/>
          <p:nvPr/>
        </p:nvSpPr>
        <p:spPr>
          <a:xfrm>
            <a:off x="4343400" y="2479023"/>
            <a:ext cx="6161314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1.Μπορείτε να τρώτε μικρά γεύματα κάθε 3 ώρες.</a:t>
            </a:r>
            <a:endParaRPr lang="el-GR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448315-522A-9803-0593-19231785650E}"/>
              </a:ext>
            </a:extLst>
          </p:cNvPr>
          <p:cNvSpPr txBox="1"/>
          <p:nvPr/>
        </p:nvSpPr>
        <p:spPr>
          <a:xfrm>
            <a:off x="1164771" y="4736205"/>
            <a:ext cx="4789715" cy="369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5.Μην προσθέστε πολύ αλάτι στο πιάτο σας.</a:t>
            </a:r>
            <a:endParaRPr lang="el-GR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DC8406-B614-9B74-8EAA-C7CCD9689D20}"/>
              </a:ext>
            </a:extLst>
          </p:cNvPr>
          <p:cNvSpPr txBox="1"/>
          <p:nvPr/>
        </p:nvSpPr>
        <p:spPr>
          <a:xfrm>
            <a:off x="7424057" y="5993535"/>
            <a:ext cx="4332514" cy="32637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8.Βάλτε φρούτα στο γιαούρτι σας.</a:t>
            </a:r>
          </a:p>
        </p:txBody>
      </p: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0D5742AA-095F-DDBC-61BE-F6172C0FD785}"/>
              </a:ext>
            </a:extLst>
          </p:cNvPr>
          <p:cNvCxnSpPr/>
          <p:nvPr/>
        </p:nvCxnSpPr>
        <p:spPr>
          <a:xfrm flipH="1">
            <a:off x="718457" y="925991"/>
            <a:ext cx="664029" cy="576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DF87F843-B27B-38D8-397E-7225A75C9D19}"/>
              </a:ext>
            </a:extLst>
          </p:cNvPr>
          <p:cNvCxnSpPr/>
          <p:nvPr/>
        </p:nvCxnSpPr>
        <p:spPr>
          <a:xfrm>
            <a:off x="1872343" y="925991"/>
            <a:ext cx="0" cy="826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1ACAE357-74E0-B3EA-ED8A-4B8D503F0E79}"/>
              </a:ext>
            </a:extLst>
          </p:cNvPr>
          <p:cNvCxnSpPr/>
          <p:nvPr/>
        </p:nvCxnSpPr>
        <p:spPr>
          <a:xfrm>
            <a:off x="2503714" y="925991"/>
            <a:ext cx="195943" cy="989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id="{F3D044B2-870A-BBFF-CA71-48D68AF08D80}"/>
              </a:ext>
            </a:extLst>
          </p:cNvPr>
          <p:cNvCxnSpPr/>
          <p:nvPr/>
        </p:nvCxnSpPr>
        <p:spPr>
          <a:xfrm>
            <a:off x="3145971" y="925991"/>
            <a:ext cx="231321" cy="745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66F96F17-859D-A7D7-B39D-75CB25947D8B}"/>
              </a:ext>
            </a:extLst>
          </p:cNvPr>
          <p:cNvCxnSpPr/>
          <p:nvPr/>
        </p:nvCxnSpPr>
        <p:spPr>
          <a:xfrm flipV="1">
            <a:off x="7173686" y="696686"/>
            <a:ext cx="108857" cy="642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AD9D19CC-B2F3-8715-8D6C-A05D523E4396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8028215" y="685422"/>
            <a:ext cx="908956" cy="647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>
            <a:extLst>
              <a:ext uri="{FF2B5EF4-FFF2-40B4-BE49-F238E27FC236}">
                <a16:creationId xmlns:a16="http://schemas.microsoft.com/office/drawing/2014/main" id="{2815770D-CCD1-554C-5FEA-2A6F9F6EF0E8}"/>
              </a:ext>
            </a:extLst>
          </p:cNvPr>
          <p:cNvCxnSpPr/>
          <p:nvPr/>
        </p:nvCxnSpPr>
        <p:spPr>
          <a:xfrm flipV="1">
            <a:off x="9481457" y="816429"/>
            <a:ext cx="402772" cy="522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1413A2CA-C794-37F4-A4CC-C033906D8A0F}"/>
              </a:ext>
            </a:extLst>
          </p:cNvPr>
          <p:cNvCxnSpPr/>
          <p:nvPr/>
        </p:nvCxnSpPr>
        <p:spPr>
          <a:xfrm flipV="1">
            <a:off x="10384971" y="696686"/>
            <a:ext cx="838200" cy="642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2E83170C-A602-9A61-E20B-12CEBAA3D9B1}"/>
              </a:ext>
            </a:extLst>
          </p:cNvPr>
          <p:cNvSpPr/>
          <p:nvPr/>
        </p:nvSpPr>
        <p:spPr>
          <a:xfrm>
            <a:off x="187777" y="1661777"/>
            <a:ext cx="1284514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dirty="0"/>
              <a:t>2</a:t>
            </a:r>
          </a:p>
          <a:p>
            <a:pPr algn="ctr"/>
            <a:r>
              <a:rPr lang="el-GR" sz="1200" dirty="0"/>
              <a:t>ΠΑΡΑΔΕΙΓΜΑ</a:t>
            </a:r>
          </a:p>
          <a:p>
            <a:pPr algn="ctr"/>
            <a:endParaRPr lang="el-GR" dirty="0"/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FC962B46-F842-383E-B52D-FCBD3925B4BE}"/>
              </a:ext>
            </a:extLst>
          </p:cNvPr>
          <p:cNvSpPr/>
          <p:nvPr/>
        </p:nvSpPr>
        <p:spPr>
          <a:xfrm>
            <a:off x="6809014" y="101096"/>
            <a:ext cx="1284514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dirty="0"/>
              <a:t>1</a:t>
            </a:r>
          </a:p>
          <a:p>
            <a:pPr algn="ctr"/>
            <a:r>
              <a:rPr lang="el-GR" sz="1200" dirty="0"/>
              <a:t>ΠΑΡΑΔΕΙΓΜΑ</a:t>
            </a:r>
          </a:p>
          <a:p>
            <a:pPr algn="ctr"/>
            <a:endParaRPr lang="el-GR" dirty="0"/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D1F764BD-1CED-A0CD-97C6-08D2B7265C7F}"/>
              </a:ext>
            </a:extLst>
          </p:cNvPr>
          <p:cNvSpPr/>
          <p:nvPr/>
        </p:nvSpPr>
        <p:spPr>
          <a:xfrm>
            <a:off x="1556660" y="2071697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EEF53806-C76D-B200-F103-FFBCD515863E}"/>
              </a:ext>
            </a:extLst>
          </p:cNvPr>
          <p:cNvSpPr/>
          <p:nvPr/>
        </p:nvSpPr>
        <p:spPr>
          <a:xfrm>
            <a:off x="2466976" y="2049492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E50375F5-CDC8-274A-B2BC-265994A59B11}"/>
              </a:ext>
            </a:extLst>
          </p:cNvPr>
          <p:cNvSpPr/>
          <p:nvPr/>
        </p:nvSpPr>
        <p:spPr>
          <a:xfrm>
            <a:off x="10461172" y="74647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EC0B928F-2404-9A32-4796-F2872FDA62BB}"/>
              </a:ext>
            </a:extLst>
          </p:cNvPr>
          <p:cNvSpPr/>
          <p:nvPr/>
        </p:nvSpPr>
        <p:spPr>
          <a:xfrm>
            <a:off x="9470571" y="101095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4B177166-93F6-EDD7-72CE-67E3EEB4470A}"/>
              </a:ext>
            </a:extLst>
          </p:cNvPr>
          <p:cNvSpPr/>
          <p:nvPr/>
        </p:nvSpPr>
        <p:spPr>
          <a:xfrm>
            <a:off x="8316684" y="101096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CEA9BADB-E7E2-8C53-AD38-C5FA0EDD4159}"/>
              </a:ext>
            </a:extLst>
          </p:cNvPr>
          <p:cNvSpPr/>
          <p:nvPr/>
        </p:nvSpPr>
        <p:spPr>
          <a:xfrm>
            <a:off x="3377292" y="2064335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16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81D659-70B5-490E-679A-4A25430AB4A9}"/>
              </a:ext>
            </a:extLst>
          </p:cNvPr>
          <p:cNvSpPr txBox="1"/>
          <p:nvPr/>
        </p:nvSpPr>
        <p:spPr>
          <a:xfrm>
            <a:off x="424544" y="184751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/>
              <a:t>Δώσε μού το!</a:t>
            </a:r>
          </a:p>
          <a:p>
            <a:r>
              <a:rPr lang="el-GR" sz="3600" b="1" dirty="0"/>
              <a:t>Στείλε μού το!</a:t>
            </a:r>
          </a:p>
          <a:p>
            <a:r>
              <a:rPr lang="el-GR" sz="3600" b="1" dirty="0"/>
              <a:t>Γράψε μού το!</a:t>
            </a:r>
          </a:p>
          <a:p>
            <a:r>
              <a:rPr lang="el-GR" sz="3600" b="1" dirty="0"/>
              <a:t>Αγόρασέ μού το!</a:t>
            </a:r>
          </a:p>
          <a:p>
            <a:r>
              <a:rPr lang="el-GR" sz="3600" b="1" dirty="0"/>
              <a:t>Φέρε μού το!</a:t>
            </a:r>
          </a:p>
          <a:p>
            <a:r>
              <a:rPr lang="el-GR" sz="3600" b="1" dirty="0"/>
              <a:t>Δείξε μού το!</a:t>
            </a:r>
            <a:endParaRPr lang="tr-TR" sz="3600" b="1" dirty="0"/>
          </a:p>
          <a:p>
            <a:r>
              <a:rPr lang="el-GR" sz="3600" b="1" dirty="0"/>
              <a:t>Άφησέ μού το!</a:t>
            </a:r>
          </a:p>
          <a:p>
            <a:r>
              <a:rPr lang="el-GR" sz="3600" b="1" dirty="0"/>
              <a:t>Φτιάξε μού το!</a:t>
            </a:r>
          </a:p>
        </p:txBody>
      </p:sp>
      <p:pic>
        <p:nvPicPr>
          <p:cNvPr id="1026" name="Picture 2" descr="Vector Illustration Of Kid Giving Gift To Friend Stock Illustration -  Download Image Now - Birthday, Birthday Present, Boys - iStock">
            <a:extLst>
              <a:ext uri="{FF2B5EF4-FFF2-40B4-BE49-F238E27FC236}">
                <a16:creationId xmlns:a16="http://schemas.microsoft.com/office/drawing/2014/main" id="{509E92EA-2CC4-30BE-FB87-F47E1D90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94" y="204788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mily Shopping In Supermarket With Product Cart Fun Cartoon Characters  Parents And Child At Shop Stock Illustration - Download Image Now - iStock">
            <a:extLst>
              <a:ext uri="{FF2B5EF4-FFF2-40B4-BE49-F238E27FC236}">
                <a16:creationId xmlns:a16="http://schemas.microsoft.com/office/drawing/2014/main" id="{FD7CA9D7-C4CF-4931-B98F-4FF22110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53" y="2629581"/>
            <a:ext cx="2828925" cy="2529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3 bin Tour cartoon Telifsiz Görseli, Stok Fotoğrafı ve Resmi | Shutterstock">
            <a:extLst>
              <a:ext uri="{FF2B5EF4-FFF2-40B4-BE49-F238E27FC236}">
                <a16:creationId xmlns:a16="http://schemas.microsoft.com/office/drawing/2014/main" id="{3B38F1B1-83B3-47C6-F75E-88CAE72AA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4"/>
          <a:stretch>
            <a:fillRect/>
          </a:stretch>
        </p:blipFill>
        <p:spPr bwMode="auto">
          <a:xfrm>
            <a:off x="6738258" y="277586"/>
            <a:ext cx="2057400" cy="1997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ύρτα γενεθλίων Διανυσματική απεικόνιση - εικονογραφία: 27136160">
            <a:extLst>
              <a:ext uri="{FF2B5EF4-FFF2-40B4-BE49-F238E27FC236}">
                <a16:creationId xmlns:a16="http://schemas.microsoft.com/office/drawing/2014/main" id="{6B54B32B-FDC0-A894-7648-2E7F4AF6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069" y="126320"/>
            <a:ext cx="2828925" cy="2324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öndermek PNG Resimleri | çizimi Ve Resmi Dosyaları | Pngtree'de Ücretsiz  İndir">
            <a:extLst>
              <a:ext uri="{FF2B5EF4-FFF2-40B4-BE49-F238E27FC236}">
                <a16:creationId xmlns:a16="http://schemas.microsoft.com/office/drawing/2014/main" id="{4A030C62-0062-D5B0-A487-C55370C11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24" y="2629581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422.100+ Yazmak Clipart Stock İllüstrasyonlar, Royalty-Free Vektör Grafik  ve Clip Art - iStock">
            <a:extLst>
              <a:ext uri="{FF2B5EF4-FFF2-40B4-BE49-F238E27FC236}">
                <a16:creationId xmlns:a16="http://schemas.microsoft.com/office/drawing/2014/main" id="{62FA3E43-8D1E-E3AB-7B9A-1ACBEC17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4" y="2716667"/>
            <a:ext cx="2133600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826848DE-D11D-4328-051D-3EAF65591D43}"/>
              </a:ext>
            </a:extLst>
          </p:cNvPr>
          <p:cNvSpPr/>
          <p:nvPr/>
        </p:nvSpPr>
        <p:spPr>
          <a:xfrm>
            <a:off x="5573486" y="2035629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CE74ECC4-A025-C4F5-84DD-7DA2525F3ED8}"/>
              </a:ext>
            </a:extLst>
          </p:cNvPr>
          <p:cNvSpPr/>
          <p:nvPr/>
        </p:nvSpPr>
        <p:spPr>
          <a:xfrm>
            <a:off x="11213648" y="4300828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1FB2E373-921C-D03B-15B9-A373C727AF56}"/>
              </a:ext>
            </a:extLst>
          </p:cNvPr>
          <p:cNvSpPr/>
          <p:nvPr/>
        </p:nvSpPr>
        <p:spPr>
          <a:xfrm>
            <a:off x="8039782" y="4091668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D1087C8-B9E1-7F42-B2F9-885B08A86B24}"/>
              </a:ext>
            </a:extLst>
          </p:cNvPr>
          <p:cNvSpPr/>
          <p:nvPr/>
        </p:nvSpPr>
        <p:spPr>
          <a:xfrm>
            <a:off x="5257802" y="4272933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6B62F366-38F2-0D80-FEBE-B5F4495BBACE}"/>
              </a:ext>
            </a:extLst>
          </p:cNvPr>
          <p:cNvSpPr/>
          <p:nvPr/>
        </p:nvSpPr>
        <p:spPr>
          <a:xfrm>
            <a:off x="10765971" y="1786392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5C934599-DAFE-F67C-4D4C-DECEA94A3406}"/>
              </a:ext>
            </a:extLst>
          </p:cNvPr>
          <p:cNvSpPr/>
          <p:nvPr/>
        </p:nvSpPr>
        <p:spPr>
          <a:xfrm>
            <a:off x="7716611" y="1847510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75327-706C-66C1-138D-58C29488636A}"/>
              </a:ext>
            </a:extLst>
          </p:cNvPr>
          <p:cNvSpPr txBox="1"/>
          <p:nvPr/>
        </p:nvSpPr>
        <p:spPr>
          <a:xfrm>
            <a:off x="315006" y="277586"/>
            <a:ext cx="37576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None/>
            </a:pPr>
            <a:r>
              <a:rPr lang="el-GR" b="1" u="none" strike="noStrike" dirty="0">
                <a:solidFill>
                  <a:srgbClr val="FF0000"/>
                </a:solidFill>
                <a:effectLst/>
                <a:latin typeface="Google Sans"/>
              </a:rPr>
              <a:t>Κοίταξε προσεκτικά τις εικόνες και διάβασε τις προτάσεις. Ταίριαξε κάθε πρόταση με τη σωστή εικόνα, γράφοντας τον αντίστοιχο αριθμό.</a:t>
            </a:r>
            <a:endParaRPr lang="el-GR" b="0" u="none" strike="noStrike" dirty="0">
              <a:solidFill>
                <a:srgbClr val="FF0000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6014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0FE43-5709-FB54-47F2-2E0518C74C89}"/>
              </a:ext>
            </a:extLst>
          </p:cNvPr>
          <p:cNvSpPr txBox="1"/>
          <p:nvPr/>
        </p:nvSpPr>
        <p:spPr>
          <a:xfrm>
            <a:off x="4212771" y="707570"/>
            <a:ext cx="3690258" cy="77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sz="4800" b="1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sz="4800" b="1" i="0" dirty="0">
                <a:solidFill>
                  <a:srgbClr val="0A0A0A"/>
                </a:solidFill>
                <a:effectLst/>
                <a:latin typeface="Google Sans"/>
              </a:rPr>
              <a:t>Προστακτική</a:t>
            </a:r>
            <a:endParaRPr lang="el-GR" sz="4800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4" name="Picture 2" descr="Η κυρία Προστακτική και η κυρία Υποτακτική – Μαθαίνουμε μαζί!">
            <a:extLst>
              <a:ext uri="{FF2B5EF4-FFF2-40B4-BE49-F238E27FC236}">
                <a16:creationId xmlns:a16="http://schemas.microsoft.com/office/drawing/2014/main" id="{062AFA4A-D7BA-19B9-147A-1EB8CF18E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-317" r="53215" b="50317"/>
          <a:stretch>
            <a:fillRect/>
          </a:stretch>
        </p:blipFill>
        <p:spPr bwMode="auto">
          <a:xfrm>
            <a:off x="2661556" y="1600200"/>
            <a:ext cx="3102430" cy="493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Η κυρία Προστακτική και η κυρία Υποτακτική – Μαθαίνουμε μαζί!">
            <a:extLst>
              <a:ext uri="{FF2B5EF4-FFF2-40B4-BE49-F238E27FC236}">
                <a16:creationId xmlns:a16="http://schemas.microsoft.com/office/drawing/2014/main" id="{8261B97C-8C39-3214-0926-58FD5CB4F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1" t="4603" r="3761" b="75555"/>
          <a:stretch>
            <a:fillRect/>
          </a:stretch>
        </p:blipFill>
        <p:spPr bwMode="auto">
          <a:xfrm>
            <a:off x="7059387" y="2275114"/>
            <a:ext cx="2471057" cy="13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6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1C9A11-60CA-36C4-B15B-793837E25245}"/>
              </a:ext>
            </a:extLst>
          </p:cNvPr>
          <p:cNvSpPr txBox="1"/>
          <p:nvPr/>
        </p:nvSpPr>
        <p:spPr>
          <a:xfrm>
            <a:off x="195943" y="488772"/>
            <a:ext cx="609600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Συνεχής Προστακτική: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1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1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Βάζετε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lang="el-GR" dirty="0">
              <a:solidFill>
                <a:srgbClr val="0A0A0A"/>
              </a:solidFill>
              <a:latin typeface="Google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5B7AD-D0A7-8A16-1AA1-6865342F0AC0}"/>
              </a:ext>
            </a:extLst>
          </p:cNvPr>
          <p:cNvSpPr txBox="1"/>
          <p:nvPr/>
        </p:nvSpPr>
        <p:spPr>
          <a:xfrm>
            <a:off x="6291943" y="488772"/>
            <a:ext cx="6096000" cy="2750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Συνοπτική Προστακτική: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1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1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Βάλτε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5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F86AACCF-8C7E-81CF-611B-09F07A76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6" y="3026229"/>
            <a:ext cx="5324681" cy="279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73148090-1A87-F44B-B6A1-E27C09C4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3026229"/>
            <a:ext cx="2099376" cy="11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A28CC65A-3550-912E-46EF-CA6006F3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026229"/>
            <a:ext cx="2099376" cy="11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E0C413F6-025D-7B38-8B42-47EAEF6B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4659086"/>
            <a:ext cx="2099376" cy="11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AE1FC553-3033-2BEB-8AC2-A3909F2D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659086"/>
            <a:ext cx="2099376" cy="11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8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BA38094-6630-DC4A-636B-9DE35711147C}"/>
              </a:ext>
            </a:extLst>
          </p:cNvPr>
          <p:cNvSpPr/>
          <p:nvPr/>
        </p:nvSpPr>
        <p:spPr>
          <a:xfrm>
            <a:off x="0" y="295275"/>
            <a:ext cx="7097486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2050" name="Picture 2" descr="φακές Στοκ Εικονογραφήσεις, Vectors, &amp; Clipart – (1,612 Στοκ  Εικονογραφήσεις)">
            <a:extLst>
              <a:ext uri="{FF2B5EF4-FFF2-40B4-BE49-F238E27FC236}">
                <a16:creationId xmlns:a16="http://schemas.microsoft.com/office/drawing/2014/main" id="{DABE25C4-DEDE-FFE4-DDE8-EDFAEE57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28" y="3914775"/>
            <a:ext cx="264795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όκκινες φακές στο ξύλινο κύπελλο που απομονώνεται Κόκκοι στο ξύλινο πιάτο  σιτάρι Διανυσματική απεικόνιση - εικονογραφία από πεδίο,  εμπορευματοκιβώτιο: 100362232">
            <a:extLst>
              <a:ext uri="{FF2B5EF4-FFF2-40B4-BE49-F238E27FC236}">
                <a16:creationId xmlns:a16="http://schemas.microsoft.com/office/drawing/2014/main" id="{E2C69EDC-D60B-1849-9580-72E10B104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349"/>
          <a:stretch>
            <a:fillRect/>
          </a:stretch>
        </p:blipFill>
        <p:spPr bwMode="auto">
          <a:xfrm>
            <a:off x="8798128" y="1993742"/>
            <a:ext cx="2170340" cy="170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0A8095-1392-75F1-A263-C04A7EC6093E}"/>
              </a:ext>
            </a:extLst>
          </p:cNvPr>
          <p:cNvSpPr txBox="1"/>
          <p:nvPr/>
        </p:nvSpPr>
        <p:spPr>
          <a:xfrm>
            <a:off x="7650547" y="632804"/>
            <a:ext cx="40606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σούπα με </a:t>
            </a:r>
          </a:p>
          <a:p>
            <a:pPr algn="ctr"/>
            <a:r>
              <a:rPr lang="el-GR" sz="3600" b="1" dirty="0">
                <a:solidFill>
                  <a:srgbClr val="FF0000"/>
                </a:solidFill>
              </a:rPr>
              <a:t>κόκκινες φακές </a:t>
            </a:r>
          </a:p>
        </p:txBody>
      </p:sp>
      <p:pic>
        <p:nvPicPr>
          <p:cNvPr id="2054" name="Picture 6" descr="Η σωστή διατροφή στην νηστεία της Σαρακοστής">
            <a:extLst>
              <a:ext uri="{FF2B5EF4-FFF2-40B4-BE49-F238E27FC236}">
                <a16:creationId xmlns:a16="http://schemas.microsoft.com/office/drawing/2014/main" id="{D3C48338-5B4B-B868-15B6-904E6E7A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1" y="2806361"/>
            <a:ext cx="2164453" cy="3366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διαφορετική διατροφή Στοκ Εικονογραφήσεις, Vectors, &amp; Clipart – (17,322  Στοκ Εικονογραφήσεις)">
            <a:extLst>
              <a:ext uri="{FF2B5EF4-FFF2-40B4-BE49-F238E27FC236}">
                <a16:creationId xmlns:a16="http://schemas.microsoft.com/office/drawing/2014/main" id="{89F0EB53-520D-8720-FF36-559782CB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11" y="3387919"/>
            <a:ext cx="2647950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Διατροφολόγος Διατροφή Cartoon Σύνθεση Διάνυσμα από ©Freepik Company SL  365716372">
            <a:extLst>
              <a:ext uri="{FF2B5EF4-FFF2-40B4-BE49-F238E27FC236}">
                <a16:creationId xmlns:a16="http://schemas.microsoft.com/office/drawing/2014/main" id="{3DCC2A1C-F795-EB2B-F241-6E66B98D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b="13101"/>
          <a:stretch>
            <a:fillRect/>
          </a:stretch>
        </p:blipFill>
        <p:spPr bwMode="auto">
          <a:xfrm>
            <a:off x="6096000" y="3387919"/>
            <a:ext cx="2152650" cy="1491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D3B12-86FA-BF45-6001-D5A35E452664}"/>
              </a:ext>
            </a:extLst>
          </p:cNvPr>
          <p:cNvSpPr txBox="1"/>
          <p:nvPr/>
        </p:nvSpPr>
        <p:spPr>
          <a:xfrm>
            <a:off x="622230" y="1693831"/>
            <a:ext cx="21644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νηστεία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F26F3-0F07-5F84-EE48-56F62042A776}"/>
              </a:ext>
            </a:extLst>
          </p:cNvPr>
          <p:cNvSpPr txBox="1"/>
          <p:nvPr/>
        </p:nvSpPr>
        <p:spPr>
          <a:xfrm>
            <a:off x="3393873" y="2185722"/>
            <a:ext cx="1630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δίαιτα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B204C-9C0A-C76D-00F2-6D7819DE24AA}"/>
              </a:ext>
            </a:extLst>
          </p:cNvPr>
          <p:cNvSpPr txBox="1"/>
          <p:nvPr/>
        </p:nvSpPr>
        <p:spPr>
          <a:xfrm>
            <a:off x="5715610" y="1946173"/>
            <a:ext cx="25330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υγιεινή διατροφή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4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144366"/>
            <a:ext cx="7097486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0" y="3053444"/>
            <a:ext cx="1475526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152655" y="6034253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AA36B42-C979-BD48-DCC8-1DD0308C1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744" y="1977632"/>
            <a:ext cx="9742715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Εδώ είναι μια συνταγή για μια νόστιμη  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σ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ούπα με κόκκινες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φ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ακές, που ταιριάζει απόλυτα σε νηστεία, δίαιτα ή απλά σε μια υγιεινή διατροφή.</a:t>
            </a: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Σούπα με κόκκινες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φ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ακές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Εκτέλεση: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Πρώτα, ____________καλά τις φακές σε ένα σουρωτήρι με κρύο νερό.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Σε μια κατσαρόλα, _______________ μια κουταλιά σούπας ελαιόλαδο σε μέτρια προς χαμηλή φωτιά.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____________ μέσα ένα ψιλοκομμένο κρεμμύδι.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Στη συνέχεια, ______________ τις φακές και ένα κουταλάκι γλυκού 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αλάτι.</a:t>
            </a:r>
            <a:endParaRPr kumimoji="0" lang="el-GR" altLang="el-GR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5. _______________στην κατσαρόλα 1 λίτρο νερό και ____________ καλά.</a:t>
            </a:r>
          </a:p>
          <a:p>
            <a:r>
              <a:rPr lang="el-GR" altLang="el-GR" dirty="0">
                <a:solidFill>
                  <a:srgbClr val="0A0A0A"/>
                </a:solidFill>
                <a:latin typeface="Google Sans"/>
              </a:rPr>
              <a:t>6. _______________τη σούπα να  σιγοβράσει για περίπου 20 λεπτά.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7.______________ από πάνω λίγο φρέσκο μαϊντανό και χρησιμοποιήστε  λεμόνι για έξτρα γεύση.</a:t>
            </a:r>
          </a:p>
        </p:txBody>
      </p:sp>
      <p:pic>
        <p:nvPicPr>
          <p:cNvPr id="3" name="ElevenLabs_2026-03-21T05_55_53_Martha - Expressive Greek Female_pvc_sp100_s50_sb75_v3 (1)">
            <a:hlinkClick r:id="" action="ppaction://media"/>
            <a:extLst>
              <a:ext uri="{FF2B5EF4-FFF2-40B4-BE49-F238E27FC236}">
                <a16:creationId xmlns:a16="http://schemas.microsoft.com/office/drawing/2014/main" id="{B4CA08D5-FDE9-CD3F-4730-75E86259DE7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3564" y="728566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9BFCA-1C5D-A000-8961-9C4054AC0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5B50CF-A176-9894-8322-43C26A422E7A}"/>
              </a:ext>
            </a:extLst>
          </p:cNvPr>
          <p:cNvSpPr/>
          <p:nvPr/>
        </p:nvSpPr>
        <p:spPr>
          <a:xfrm>
            <a:off x="0" y="295275"/>
            <a:ext cx="7097486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DEB6BCFC-0DCD-7E4F-AB22-E36F3188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0" y="31451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660C31-DBDC-28D7-C435-561E548A6EFD}"/>
              </a:ext>
            </a:extLst>
          </p:cNvPr>
          <p:cNvSpPr/>
          <p:nvPr/>
        </p:nvSpPr>
        <p:spPr>
          <a:xfrm>
            <a:off x="163541" y="5976418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51EDD35-3EEE-81A0-E151-9B97B0079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128" y="1911108"/>
            <a:ext cx="9742715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Εδώ είναι μια συνταγή για μια νόστιμη  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σ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ούπα με κόκκινες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φ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ακές, που ταιριάζει απόλυτα σε νηστεία, δίαιτα ή απλά σε μια υγιεινή διατροφή.</a:t>
            </a: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Σούπα με κόκκινες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φ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ακές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Εκτέλεση: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Πρώτα, πλύντε καλά τις φακές σε ένα σουρωτήρι με κρύο νερό.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Σε μια κατσαρόλα, ζεστάνετε μια κουταλιά σούπας ελαιόλαδο σε μέτρια προς χαμηλή φωτιά.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Βάλτε μέσα ένα ψιλοκομμένο κρεμμύδι.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Στη συνέχεια, προσθέστε τις φακές και ένα κουταλάκι γλυκού 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αλάτι.</a:t>
            </a:r>
            <a:endParaRPr kumimoji="0" lang="el-GR" altLang="el-GR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5. Ρίξτε στην κατσαρόλα 1 λίτρο νερό και ανακατέψτε καλά.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6. Αφήστε τη σούπα να  σιγοβράσει για περίπου 20 λεπτά.</a:t>
            </a:r>
            <a:endParaRPr lang="el-GR" altLang="el-GR" dirty="0">
              <a:solidFill>
                <a:srgbClr val="0A0A0A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7. Απλώστε από πάνω λίγο φρέσκο μαϊντανό και χρησιμοποιήστε  λεμόνι για έξτρα γεύση.</a:t>
            </a:r>
          </a:p>
        </p:txBody>
      </p:sp>
      <p:pic>
        <p:nvPicPr>
          <p:cNvPr id="3" name="ElevenLabs_2026-03-21T05_55_53_Martha - Expressive Greek Female_pvc_sp100_s50_sb75_v3 (1)">
            <a:hlinkClick r:id="" action="ppaction://media"/>
            <a:extLst>
              <a:ext uri="{FF2B5EF4-FFF2-40B4-BE49-F238E27FC236}">
                <a16:creationId xmlns:a16="http://schemas.microsoft.com/office/drawing/2014/main" id="{12516758-38E0-5298-1AF4-526FFFF7C40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9763" y="69215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487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A0C4F-BB76-50F9-26B2-BBF315DB2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90B31F-BDB3-62CF-6066-11A31F71EF19}"/>
              </a:ext>
            </a:extLst>
          </p:cNvPr>
          <p:cNvSpPr txBox="1"/>
          <p:nvPr/>
        </p:nvSpPr>
        <p:spPr>
          <a:xfrm>
            <a:off x="2166257" y="324836"/>
            <a:ext cx="1937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ανακατέψτε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4531C-1899-3DA8-C078-1EADF7A95A1D}"/>
              </a:ext>
            </a:extLst>
          </p:cNvPr>
          <p:cNvSpPr txBox="1"/>
          <p:nvPr/>
        </p:nvSpPr>
        <p:spPr>
          <a:xfrm>
            <a:off x="4996543" y="324836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βάλτε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2FD391-4C13-CE44-2EC8-AD1ACDA33337}"/>
              </a:ext>
            </a:extLst>
          </p:cNvPr>
          <p:cNvSpPr txBox="1"/>
          <p:nvPr/>
        </p:nvSpPr>
        <p:spPr>
          <a:xfrm>
            <a:off x="8392888" y="324836"/>
            <a:ext cx="237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ζεστάνετε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20EE1-2E11-9D87-836D-9FFBADC64601}"/>
              </a:ext>
            </a:extLst>
          </p:cNvPr>
          <p:cNvSpPr txBox="1"/>
          <p:nvPr/>
        </p:nvSpPr>
        <p:spPr>
          <a:xfrm>
            <a:off x="2013857" y="3864829"/>
            <a:ext cx="1800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προσθέστε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9E9CF1-79EA-5964-99BA-CCA1E9BE332D}"/>
              </a:ext>
            </a:extLst>
          </p:cNvPr>
          <p:cNvSpPr txBox="1"/>
          <p:nvPr/>
        </p:nvSpPr>
        <p:spPr>
          <a:xfrm>
            <a:off x="5246914" y="3864829"/>
            <a:ext cx="169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ψήστε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6D582A-AC44-35BA-A523-72BE241C2003}"/>
              </a:ext>
            </a:extLst>
          </p:cNvPr>
          <p:cNvSpPr txBox="1"/>
          <p:nvPr/>
        </p:nvSpPr>
        <p:spPr>
          <a:xfrm>
            <a:off x="8692244" y="3723715"/>
            <a:ext cx="1774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απλώστε</a:t>
            </a:r>
          </a:p>
        </p:txBody>
      </p:sp>
      <p:pic>
        <p:nvPicPr>
          <p:cNvPr id="2051" name="Picture 3" descr="σεφ ανακατεύει Στοκ Εικονογραφήσεις, Vectors, &amp; Clipart – (673 Στοκ  Εικονογραφήσεις)">
            <a:extLst>
              <a:ext uri="{FF2B5EF4-FFF2-40B4-BE49-F238E27FC236}">
                <a16:creationId xmlns:a16="http://schemas.microsoft.com/office/drawing/2014/main" id="{89B96D7F-1D9E-335C-D4B9-B47866DF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57" y="946665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549DA638-DF75-4265-F5EB-82E02AA2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58" y="1741731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Ερυθριτόλη ενεργό συστατικό Erythritol - ValsamoNatural">
            <a:extLst>
              <a:ext uri="{FF2B5EF4-FFF2-40B4-BE49-F238E27FC236}">
                <a16:creationId xmlns:a16="http://schemas.microsoft.com/office/drawing/2014/main" id="{0CB1FA34-850F-E0B0-0053-B56BA6A7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4" y="4673504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Μπάρμπεκιου και μπαμπά Ψήσιμο Μπιφτέκια Καρτούν: Vector στοκ (χωρίς  δικαιώματα) 2651392163 | Shutterstock">
            <a:extLst>
              <a:ext uri="{FF2B5EF4-FFF2-40B4-BE49-F238E27FC236}">
                <a16:creationId xmlns:a16="http://schemas.microsoft.com/office/drawing/2014/main" id="{0B93A883-063E-7A4A-F0BA-11BF7B869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"/>
          <a:stretch>
            <a:fillRect/>
          </a:stretch>
        </p:blipFill>
        <p:spPr bwMode="auto">
          <a:xfrm>
            <a:off x="4810125" y="4379969"/>
            <a:ext cx="2047875" cy="20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Pot - 4,6 εκατομμύρια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EC10C636-AA6E-83DA-3D81-4518C8848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3" t="18975" b="16017"/>
          <a:stretch>
            <a:fillRect/>
          </a:stretch>
        </p:blipFill>
        <p:spPr bwMode="auto">
          <a:xfrm>
            <a:off x="8251373" y="1211125"/>
            <a:ext cx="1774370" cy="23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Peanut butter doodle - 1,4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F190DE26-BF74-D229-D064-8415C44CB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r="48308" b="12260"/>
          <a:stretch>
            <a:fillRect/>
          </a:stretch>
        </p:blipFill>
        <p:spPr bwMode="auto">
          <a:xfrm>
            <a:off x="8251374" y="3979527"/>
            <a:ext cx="1600198" cy="20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Peanut butter doodle - 1,4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005474EC-0537-0DC4-6B94-91417D781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38352" b="12259"/>
          <a:stretch>
            <a:fillRect/>
          </a:stretch>
        </p:blipFill>
        <p:spPr bwMode="auto">
          <a:xfrm>
            <a:off x="9224284" y="4746572"/>
            <a:ext cx="2125437" cy="13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Σουρωτήρι - 71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085834C6-4CFE-F631-2E46-EF014A74B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0" t="26102" b="27310"/>
          <a:stretch>
            <a:fillRect/>
          </a:stretch>
        </p:blipFill>
        <p:spPr bwMode="auto">
          <a:xfrm>
            <a:off x="204448" y="1610723"/>
            <a:ext cx="1334181" cy="947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5D624-2026-822B-5A18-62DDAFB01004}"/>
              </a:ext>
            </a:extLst>
          </p:cNvPr>
          <p:cNvSpPr txBox="1"/>
          <p:nvPr/>
        </p:nvSpPr>
        <p:spPr>
          <a:xfrm>
            <a:off x="213462" y="967304"/>
            <a:ext cx="1345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Google Sans"/>
              </a:rPr>
              <a:t>σουρωτήρι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κατσαρόλλα Στοκ Εικονογραφήσεις, Vectors, &amp; Clipart – (32,831 Στοκ  Εικονογραφήσεις)">
            <a:extLst>
              <a:ext uri="{FF2B5EF4-FFF2-40B4-BE49-F238E27FC236}">
                <a16:creationId xmlns:a16="http://schemas.microsoft.com/office/drawing/2014/main" id="{76BFD461-F4E7-1BFC-B928-531799EC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8" y="3242776"/>
            <a:ext cx="1282133" cy="1613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0AB943-D0D3-28C5-DE29-4C1C9716EDA3}"/>
              </a:ext>
            </a:extLst>
          </p:cNvPr>
          <p:cNvSpPr txBox="1"/>
          <p:nvPr/>
        </p:nvSpPr>
        <p:spPr>
          <a:xfrm>
            <a:off x="105456" y="2694601"/>
            <a:ext cx="1445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κατσαρόλα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Ψιλοκομμένο πράσινο κρεμμύδι ή σχοινόπρασο με: Vector στοκ (χωρίς  δικαιώματα) 2662957251 | Shutterstock">
            <a:extLst>
              <a:ext uri="{FF2B5EF4-FFF2-40B4-BE49-F238E27FC236}">
                <a16:creationId xmlns:a16="http://schemas.microsoft.com/office/drawing/2014/main" id="{513A47BC-9BBE-F5DE-6318-CD2F098E1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6"/>
          <a:stretch>
            <a:fillRect/>
          </a:stretch>
        </p:blipFill>
        <p:spPr bwMode="auto">
          <a:xfrm>
            <a:off x="10221686" y="1413605"/>
            <a:ext cx="1653269" cy="1352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3E2F64-4D22-1392-A561-12B5F7D3DE21}"/>
              </a:ext>
            </a:extLst>
          </p:cNvPr>
          <p:cNvSpPr txBox="1"/>
          <p:nvPr/>
        </p:nvSpPr>
        <p:spPr>
          <a:xfrm>
            <a:off x="9459686" y="803826"/>
            <a:ext cx="273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ψιλοκομμένο κρεμμύδι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Ιταλική επίπεδη φύλλα μαϊντανό Διάνυσμα από ©casejustin 144902179">
            <a:extLst>
              <a:ext uri="{FF2B5EF4-FFF2-40B4-BE49-F238E27FC236}">
                <a16:creationId xmlns:a16="http://schemas.microsoft.com/office/drawing/2014/main" id="{11E9D071-E60F-539A-F9B3-C1009846E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9"/>
          <a:stretch>
            <a:fillRect/>
          </a:stretch>
        </p:blipFill>
        <p:spPr bwMode="auto">
          <a:xfrm>
            <a:off x="10292442" y="3492578"/>
            <a:ext cx="1639322" cy="1180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0D55CF-FE08-9CA0-5681-789AB0AC9156}"/>
              </a:ext>
            </a:extLst>
          </p:cNvPr>
          <p:cNvSpPr txBox="1"/>
          <p:nvPr/>
        </p:nvSpPr>
        <p:spPr>
          <a:xfrm>
            <a:off x="10154330" y="2996090"/>
            <a:ext cx="2198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φρέσκος μαϊντανός 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829</Words>
  <Application>Microsoft Office PowerPoint</Application>
  <PresentationFormat>Ευρεία οθόνη</PresentationFormat>
  <Paragraphs>182</Paragraphs>
  <Slides>23</Slides>
  <Notes>1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219</cp:revision>
  <cp:lastPrinted>2025-04-04T04:22:18Z</cp:lastPrinted>
  <dcterms:created xsi:type="dcterms:W3CDTF">2025-02-12T05:42:48Z</dcterms:created>
  <dcterms:modified xsi:type="dcterms:W3CDTF">2026-06-16T03:24:10Z</dcterms:modified>
</cp:coreProperties>
</file>