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6" r:id="rId2"/>
    <p:sldId id="580" r:id="rId3"/>
    <p:sldId id="487" r:id="rId4"/>
    <p:sldId id="256" r:id="rId5"/>
    <p:sldId id="257" r:id="rId6"/>
    <p:sldId id="585" r:id="rId7"/>
    <p:sldId id="582" r:id="rId8"/>
    <p:sldId id="506" r:id="rId9"/>
    <p:sldId id="586" r:id="rId10"/>
    <p:sldId id="591" r:id="rId11"/>
    <p:sldId id="590" r:id="rId12"/>
    <p:sldId id="491" r:id="rId13"/>
    <p:sldId id="588" r:id="rId14"/>
    <p:sldId id="592" r:id="rId15"/>
    <p:sldId id="593" r:id="rId16"/>
    <p:sldId id="490" r:id="rId17"/>
    <p:sldId id="283" r:id="rId18"/>
    <p:sldId id="519" r:id="rId19"/>
    <p:sldId id="316" r:id="rId20"/>
    <p:sldId id="539" r:id="rId21"/>
    <p:sldId id="589" r:id="rId22"/>
    <p:sldId id="272" r:id="rId23"/>
    <p:sldId id="396" r:id="rId24"/>
  </p:sldIdLst>
  <p:sldSz cx="9144000" cy="6858000" type="screen4x3"/>
  <p:notesSz cx="6797675" cy="99822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9770" autoAdjust="0"/>
  </p:normalViewPr>
  <p:slideViewPr>
    <p:cSldViewPr>
      <p:cViewPr varScale="1">
        <p:scale>
          <a:sx n="63" d="100"/>
          <a:sy n="63" d="100"/>
        </p:scale>
        <p:origin x="14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:a16="http://schemas.microsoft.com/office/drawing/2014/main" id="{D9E11586-0F35-3246-C9AA-2FE2D88253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1C86D530-84A3-9F63-6EAD-D4E567184D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A9D61D-19F8-49B6-9E15-5A534498F100}" type="datetimeFigureOut">
              <a:rPr lang="en-US"/>
              <a:pPr>
                <a:defRPr/>
              </a:pPr>
              <a:t>6/16/2026</a:t>
            </a:fld>
            <a:endParaRPr lang="en-US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8A5EE469-149E-3DDD-5EF8-9AC2CDAC16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>
            <a:extLst>
              <a:ext uri="{FF2B5EF4-FFF2-40B4-BE49-F238E27FC236}">
                <a16:creationId xmlns:a16="http://schemas.microsoft.com/office/drawing/2014/main" id="{6BD0891F-2541-2EB1-79E2-7997FFBEC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EB59D0-C990-4AA1-A485-ACA29D51F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0971F9-130C-67A8-9227-73AE87E11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CF7E-ADA3-9E6B-9E57-747D828600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64285D-B5AB-4595-9703-41385CAC2570}" type="datetimeFigureOut">
              <a:rPr lang="el-GR"/>
              <a:pPr>
                <a:defRPr/>
              </a:pPr>
              <a:t>16/6/2026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41158A6-6063-A50F-D7CF-844F07D365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C12DF3-EBF9-4034-F008-E00390844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41863"/>
            <a:ext cx="5438775" cy="449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22187-0CB1-75CE-922B-CA125A8B0C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33302-B0F1-98F4-9BA2-A0A6D955D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B13491-179E-41A9-A446-6E161CADD67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B1274CC5-677C-D864-3835-941B26AD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2FB0-9199-463E-8D49-FD5BB52DF63E}" type="datetime1">
              <a:rPr lang="el-GR"/>
              <a:pPr>
                <a:defRPr/>
              </a:pPr>
              <a:t>16/6/2026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3BA9B1D9-79DC-9166-2DB3-B5D4357D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9C767C87-7AFE-524A-CFFA-304B7097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4BA9-7375-4611-BF5A-15A58FC23B0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0527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8E7673E5-DE78-47DF-66EC-A94B84D7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CED7-A2B1-4746-BC29-59F25BBFD1B0}" type="datetime1">
              <a:rPr lang="el-GR"/>
              <a:pPr>
                <a:defRPr/>
              </a:pPr>
              <a:t>16/6/2026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E655A8F2-C81C-BA28-1FD3-F2FFDCB1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CB66AF1F-074A-644E-DC05-5A610BFF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FCE8-731C-43FC-8E26-C42141D1440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8096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F124A44F-9F4C-EE91-19F2-63714F3C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B6FC-C9E9-4531-BA74-2A40C75CB52A}" type="datetime1">
              <a:rPr lang="el-GR"/>
              <a:pPr>
                <a:defRPr/>
              </a:pPr>
              <a:t>16/6/2026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032103D8-CD7F-B108-20C2-55348ABA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A42804D-8931-0E49-D71E-0D996844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2D8B-07C7-4BFE-99B3-D860CF94D88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2541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19197332-DCD7-40F1-3983-CAEDEE88F0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2D73A-960C-48CB-AD2C-5BF3A10C1A00}" type="datetimeFigureOut">
              <a:rPr lang="en-US"/>
              <a:pPr>
                <a:defRPr/>
              </a:pPr>
              <a:t>6/16/2026</a:t>
            </a:fld>
            <a:endParaRPr lang="en-US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26697A04-202B-7377-88E0-ED65F80938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1EF01701-DF92-AF45-C300-1E5E2E5AD0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EB83-5B1E-4908-B9C1-F58F99E1F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64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0F77D724-3078-8D52-6D57-F5AD5CA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3B7A-C333-4B65-A2FA-7674269392FF}" type="datetime1">
              <a:rPr lang="el-GR"/>
              <a:pPr>
                <a:defRPr/>
              </a:pPr>
              <a:t>16/6/2026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82ABC59E-B4BB-21AB-09DE-80A350B2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A155790B-5E4E-60D6-F793-EF113154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77B4-7590-49B0-868A-0F25973B1CC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400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19FA2D66-4D35-6A7C-4849-550316E9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3069-7413-4409-859D-9C09B6004D87}" type="datetime1">
              <a:rPr lang="el-GR"/>
              <a:pPr>
                <a:defRPr/>
              </a:pPr>
              <a:t>16/6/2026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62DB1065-F046-F6FF-C2DB-D48316AC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61F9EEC2-FA1E-9368-A31D-73F86F24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F7A7-9A66-4D4B-A200-89A2669D3C3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667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DCB3B210-347B-0EBF-FE1D-A9BCEF7C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E250-41FB-426A-AEC0-A4B6C6B883E2}" type="datetime1">
              <a:rPr lang="el-GR"/>
              <a:pPr>
                <a:defRPr/>
              </a:pPr>
              <a:t>16/6/2026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CCB80FA6-D567-302E-4A15-DB216579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AFAE1394-1C41-AB31-4FA9-5C7E0321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90C6-89C4-4A85-8208-60094057999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1038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842C9EDB-3212-D456-8C2E-02441505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389D-DA22-409B-904A-B395C5DAED39}" type="datetime1">
              <a:rPr lang="el-GR"/>
              <a:pPr>
                <a:defRPr/>
              </a:pPr>
              <a:t>16/6/2026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0A2414D5-F02F-3BC7-2D95-0180CF27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B5D551FC-72E7-305D-9DE2-17385FF0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869F-569C-4CB6-920F-2C43D45CF67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3060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F14C665A-AD36-2891-53D1-6B60D965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AE6D-BBAF-4166-827A-2301189EEB8B}" type="datetime1">
              <a:rPr lang="el-GR"/>
              <a:pPr>
                <a:defRPr/>
              </a:pPr>
              <a:t>16/6/2026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32A82B38-C91D-80C6-BA28-383E6311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31B637B6-BFC6-172A-C3B8-B6196066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78E8-F24D-495D-8A6C-ED4BD107B5D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3617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28138F0A-F022-3EC5-1CD1-369BF237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2B7E-A924-40C1-894A-C968C4D1D71F}" type="datetime1">
              <a:rPr lang="el-GR"/>
              <a:pPr>
                <a:defRPr/>
              </a:pPr>
              <a:t>16/6/2026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D7B99DF6-BD89-C60F-F0E5-A52975E3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1101EF6F-68FC-F92C-0A86-2D0C8553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6B05-3CF1-4786-8F03-D3D93FB7D77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125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65C702D3-6B5D-3659-3CC0-A8C666D2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4F33-7936-4516-B1ED-7FB9264E5DCE}" type="datetime1">
              <a:rPr lang="el-GR"/>
              <a:pPr>
                <a:defRPr/>
              </a:pPr>
              <a:t>16/6/2026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AD9322CE-8402-B604-1E0F-4812BF12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EC2C8BD8-76AC-C861-C734-51FE2FCF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F527-E7CE-49A9-8194-432063E9390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395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7CA7D0D1-45D2-898D-9EAB-57CC57D0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A420-7AAF-4410-B695-91F4E8F9620C}" type="datetime1">
              <a:rPr lang="el-GR"/>
              <a:pPr>
                <a:defRPr/>
              </a:pPr>
              <a:t>16/6/2026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1DC95ABD-F3C4-F491-2387-8FF598B2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310AE530-62C9-3719-F847-611C97E7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6285-B3D2-4438-9C0E-DAEE713004A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703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2ECF0381-A16E-BD09-D17E-F416CC0550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CDB590D0-589A-24D6-9D1F-1AEE475C07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CF5A53A9-107B-9588-983B-6D92319DB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EBDBA0-B0D9-4EF3-B3E0-51C58C87A983}" type="datetime1">
              <a:rPr lang="el-GR"/>
              <a:pPr>
                <a:defRPr/>
              </a:pPr>
              <a:t>16/6/2026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B2E414B3-E8CE-5FD5-C30F-8AB399F5F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9640C6F-47BE-F81A-85E0-F1FC6E90A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E1498A-887C-4565-9799-F916369020E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Kl1zlS7i6Q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Kl1zlS7i6Q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Kl1zlS7i6Q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toon παιδάκια">
            <a:extLst>
              <a:ext uri="{FF2B5EF4-FFF2-40B4-BE49-F238E27FC236}">
                <a16:creationId xmlns:a16="http://schemas.microsoft.com/office/drawing/2014/main" id="{0F475A35-6058-C358-55EF-5A6D1749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25525"/>
            <a:ext cx="8321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D2D2513-728F-E32A-1B3A-5A24DF7439C9}"/>
              </a:ext>
            </a:extLst>
          </p:cNvPr>
          <p:cNvSpPr/>
          <p:nvPr/>
        </p:nvSpPr>
        <p:spPr>
          <a:xfrm>
            <a:off x="3046413" y="3060700"/>
            <a:ext cx="2867025" cy="452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 Öğreniyoruz</a:t>
            </a:r>
            <a:endParaRPr lang="el-C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31BAC2F-0C7F-172B-C3C2-4D001DC42EB3}"/>
              </a:ext>
            </a:extLst>
          </p:cNvPr>
          <p:cNvSpPr/>
          <p:nvPr/>
        </p:nvSpPr>
        <p:spPr>
          <a:xfrm>
            <a:off x="5913438" y="5706200"/>
            <a:ext cx="2867025" cy="450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Δρ</a:t>
            </a:r>
            <a:r>
              <a:rPr lang="el-GR" b="1" dirty="0">
                <a:solidFill>
                  <a:schemeClr val="tx1"/>
                </a:solidFill>
              </a:rPr>
              <a:t> Ελένη Χαραλάμπους 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8059F9-6027-419E-9D11-6F554D2F3AFE}"/>
              </a:ext>
            </a:extLst>
          </p:cNvPr>
          <p:cNvSpPr/>
          <p:nvPr/>
        </p:nvSpPr>
        <p:spPr>
          <a:xfrm>
            <a:off x="511175" y="4929461"/>
            <a:ext cx="5284961" cy="123770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l-G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b="1">
                <a:solidFill>
                  <a:schemeClr val="tx1"/>
                </a:solidFill>
              </a:rPr>
              <a:t>    </a:t>
            </a:r>
            <a:endParaRPr lang="en-US" sz="2000" b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>
              <a:defRPr/>
            </a:pPr>
            <a:r>
              <a:rPr lang="tr-TR" sz="2000" b="1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l-CY" sz="2000" b="1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3C463B0-472A-A8CC-936B-CD78FA17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5043488"/>
            <a:ext cx="4710732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3C662A-FAF7-0C63-9E4C-D3C53884C492}"/>
              </a:ext>
            </a:extLst>
          </p:cNvPr>
          <p:cNvSpPr txBox="1"/>
          <p:nvPr/>
        </p:nvSpPr>
        <p:spPr>
          <a:xfrm>
            <a:off x="467544" y="764704"/>
            <a:ext cx="8208912" cy="5101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900"/>
              </a:spcAft>
              <a:buNone/>
            </a:pPr>
            <a:r>
              <a:rPr lang="el-GR" b="1" u="none" strike="noStrike" dirty="0" err="1">
                <a:effectLst/>
                <a:latin typeface="Google Sans"/>
              </a:rPr>
              <a:t>Doğru</a:t>
            </a:r>
            <a:r>
              <a:rPr lang="el-GR" b="1" u="none" strike="noStrike" dirty="0">
                <a:effectLst/>
                <a:latin typeface="Google Sans"/>
              </a:rPr>
              <a:t> (D) / </a:t>
            </a:r>
            <a:r>
              <a:rPr lang="el-GR" b="1" u="none" strike="noStrike" dirty="0" err="1">
                <a:effectLst/>
                <a:latin typeface="Google Sans"/>
              </a:rPr>
              <a:t>Yanlış</a:t>
            </a:r>
            <a:r>
              <a:rPr lang="el-GR" b="1" u="none" strike="noStrike" dirty="0">
                <a:effectLst/>
                <a:latin typeface="Google Sans"/>
              </a:rPr>
              <a:t> (Y) </a:t>
            </a:r>
            <a:r>
              <a:rPr lang="el-GR" b="1" u="none" strike="noStrike" dirty="0" err="1">
                <a:effectLst/>
                <a:latin typeface="Google Sans"/>
              </a:rPr>
              <a:t>Soruları</a:t>
            </a:r>
            <a:endParaRPr lang="el-GR" b="1" u="none" strike="noStrike" dirty="0">
              <a:effectLst/>
              <a:latin typeface="Google Sans"/>
            </a:endParaRPr>
          </a:p>
          <a:p>
            <a:pPr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b="1" u="none" strike="noStrike" dirty="0">
                <a:effectLst/>
                <a:latin typeface="Google Sans"/>
              </a:rPr>
              <a:t>( </a:t>
            </a:r>
            <a:r>
              <a:rPr lang="el-GR" b="1" dirty="0">
                <a:latin typeface="Google Sans"/>
              </a:rPr>
              <a:t> </a:t>
            </a:r>
            <a:r>
              <a:rPr lang="el-GR" b="1" u="none" strike="noStrike" dirty="0">
                <a:effectLst/>
                <a:latin typeface="Google Sans"/>
              </a:rPr>
              <a:t>)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Fatma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Hanım</a:t>
            </a:r>
            <a:r>
              <a:rPr lang="el-GR" b="0" u="none" strike="noStrike" dirty="0">
                <a:effectLst/>
                <a:latin typeface="Google Sans"/>
              </a:rPr>
              <a:t>, </a:t>
            </a:r>
            <a:r>
              <a:rPr lang="el-GR" b="0" u="none" strike="noStrike" dirty="0" err="1">
                <a:effectLst/>
                <a:latin typeface="Google Sans"/>
              </a:rPr>
              <a:t>sabah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saat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üçte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işten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çıkacak</a:t>
            </a:r>
            <a:r>
              <a:rPr lang="el-GR" b="0" u="none" strike="noStrike" dirty="0">
                <a:effectLst/>
                <a:latin typeface="Google Sans"/>
              </a:rPr>
              <a:t>.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b="1" u="none" strike="noStrike" dirty="0">
                <a:effectLst/>
                <a:latin typeface="Google Sans"/>
              </a:rPr>
              <a:t>(  )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Alışveriş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yapmak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için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manava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gidecek</a:t>
            </a:r>
            <a:r>
              <a:rPr lang="el-GR" b="0" u="none" strike="noStrike" dirty="0">
                <a:effectLst/>
                <a:latin typeface="Google Sans"/>
              </a:rPr>
              <a:t>.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b="1" u="none" strike="noStrike" dirty="0">
                <a:effectLst/>
                <a:latin typeface="Google Sans"/>
              </a:rPr>
              <a:t>(  )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Sebzelerden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patlıcan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ve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dolmalık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biber</a:t>
            </a:r>
            <a:r>
              <a:rPr lang="el-GR" b="0" u="none" strike="noStrike" dirty="0">
                <a:effectLst/>
                <a:latin typeface="Google Sans"/>
              </a:rPr>
              <a:t> de </a:t>
            </a:r>
            <a:r>
              <a:rPr lang="el-GR" b="0" u="none" strike="noStrike" dirty="0" err="1">
                <a:effectLst/>
                <a:latin typeface="Google Sans"/>
              </a:rPr>
              <a:t>alacak</a:t>
            </a:r>
            <a:r>
              <a:rPr lang="el-GR" b="0" u="none" strike="noStrike" dirty="0">
                <a:effectLst/>
                <a:latin typeface="Google Sans"/>
              </a:rPr>
              <a:t>.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b="1" u="none" strike="noStrike" dirty="0">
                <a:effectLst/>
                <a:latin typeface="Google Sans"/>
              </a:rPr>
              <a:t>(  )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Meyve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reyonundan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çilek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ve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portakal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alacak</a:t>
            </a:r>
            <a:r>
              <a:rPr lang="el-GR" b="0" u="none" strike="noStrike" dirty="0">
                <a:effectLst/>
                <a:latin typeface="Google Sans"/>
              </a:rPr>
              <a:t>.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b="1" u="none" strike="noStrike" dirty="0">
                <a:effectLst/>
                <a:latin typeface="Google Sans"/>
              </a:rPr>
              <a:t>(  )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Kahvaltılık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için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bir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kavanoz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reçel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ve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yarım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kilo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tereyağı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alacak</a:t>
            </a:r>
            <a:r>
              <a:rPr lang="el-GR" b="0" u="none" strike="noStrike" dirty="0">
                <a:effectLst/>
                <a:latin typeface="Google Sans"/>
              </a:rPr>
              <a:t>.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b="1" u="none" strike="noStrike" dirty="0">
                <a:effectLst/>
                <a:latin typeface="Google Sans"/>
              </a:rPr>
              <a:t>(  )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Akşam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yemeği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için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iki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kilo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tavuk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eti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alacak</a:t>
            </a:r>
            <a:r>
              <a:rPr lang="el-GR" b="0" u="none" strike="noStrike" dirty="0">
                <a:effectLst/>
                <a:latin typeface="Google Sans"/>
              </a:rPr>
              <a:t>.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b="1" u="none" strike="noStrike" dirty="0">
                <a:effectLst/>
                <a:latin typeface="Google Sans"/>
              </a:rPr>
              <a:t>(  )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Çocuklarına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çikolata</a:t>
            </a:r>
            <a:r>
              <a:rPr lang="el-GR" b="0" u="none" strike="noStrike" dirty="0">
                <a:effectLst/>
                <a:latin typeface="Google Sans"/>
              </a:rPr>
              <a:t>, </a:t>
            </a:r>
            <a:r>
              <a:rPr lang="el-GR" b="0" u="none" strike="noStrike" dirty="0" err="1">
                <a:effectLst/>
                <a:latin typeface="Google Sans"/>
              </a:rPr>
              <a:t>bisküvi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ve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sakız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alacak</a:t>
            </a:r>
            <a:r>
              <a:rPr lang="el-GR" b="0" u="none" strike="noStrike" dirty="0">
                <a:effectLst/>
                <a:latin typeface="Google Sans"/>
              </a:rPr>
              <a:t>.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b="1" u="none" strike="noStrike" dirty="0">
                <a:effectLst/>
                <a:latin typeface="Google Sans"/>
              </a:rPr>
              <a:t>(  )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Fatma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Hanım</a:t>
            </a:r>
            <a:r>
              <a:rPr lang="el-GR" b="0" u="none" strike="noStrike" dirty="0">
                <a:effectLst/>
                <a:latin typeface="Google Sans"/>
              </a:rPr>
              <a:t>, </a:t>
            </a:r>
            <a:r>
              <a:rPr lang="el-GR" b="0" u="none" strike="noStrike" dirty="0" err="1">
                <a:effectLst/>
                <a:latin typeface="Google Sans"/>
              </a:rPr>
              <a:t>ödemeyi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nakit</a:t>
            </a:r>
            <a:r>
              <a:rPr lang="el-GR" b="0" u="none" strike="noStrike" dirty="0">
                <a:effectLst/>
                <a:latin typeface="Google Sans"/>
              </a:rPr>
              <a:t> para </a:t>
            </a:r>
            <a:r>
              <a:rPr lang="el-GR" b="0" u="none" strike="noStrike" dirty="0" err="1">
                <a:effectLst/>
                <a:latin typeface="Google Sans"/>
              </a:rPr>
              <a:t>ile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yapmayı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düşünüyor</a:t>
            </a:r>
            <a:r>
              <a:rPr lang="el-GR" b="0" u="none" strike="noStrike" dirty="0">
                <a:effectLst/>
                <a:latin typeface="Google Sans"/>
              </a:rPr>
              <a:t>.</a:t>
            </a:r>
          </a:p>
          <a:p>
            <a:pPr>
              <a:buNone/>
            </a:pP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08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52EEBA-CC6C-EB02-6777-01192FA76D93}"/>
              </a:ext>
            </a:extLst>
          </p:cNvPr>
          <p:cNvSpPr txBox="1"/>
          <p:nvPr/>
        </p:nvSpPr>
        <p:spPr>
          <a:xfrm>
            <a:off x="323528" y="188640"/>
            <a:ext cx="8712968" cy="6532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b="1" u="none" strike="noStrike" dirty="0" err="1">
                <a:effectLst/>
                <a:latin typeface="Google Sans"/>
              </a:rPr>
              <a:t>Fatma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Hanım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saat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kaçta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işten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çıkacak</a:t>
            </a:r>
            <a:r>
              <a:rPr lang="el-GR" b="1" u="none" strike="noStrike" dirty="0">
                <a:effectLst/>
                <a:latin typeface="Google Sans"/>
              </a:rPr>
              <a:t>?</a:t>
            </a:r>
            <a:endParaRPr lang="el-GR" b="0" u="none" strike="noStrike" dirty="0">
              <a:effectLst/>
              <a:latin typeface="Google Sans"/>
            </a:endParaRPr>
          </a:p>
          <a:p>
            <a:pPr>
              <a:lnSpc>
                <a:spcPct val="200000"/>
              </a:lnSpc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b="1" u="none" strike="noStrike" dirty="0" err="1">
                <a:effectLst/>
                <a:latin typeface="Google Sans"/>
              </a:rPr>
              <a:t>Fatma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Hanım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alışveriş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yapmak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için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nereye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gidecek</a:t>
            </a:r>
            <a:r>
              <a:rPr lang="el-GR" b="1" u="none" strike="noStrike" dirty="0">
                <a:effectLst/>
                <a:latin typeface="Google Sans"/>
              </a:rPr>
              <a:t>?</a:t>
            </a:r>
            <a:endParaRPr lang="el-GR" b="0" u="none" strike="noStrike" dirty="0">
              <a:effectLst/>
              <a:latin typeface="Google Sans"/>
            </a:endParaRPr>
          </a:p>
          <a:p>
            <a:pPr>
              <a:lnSpc>
                <a:spcPct val="200000"/>
              </a:lnSpc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b="1" u="none" strike="noStrike" dirty="0" err="1">
                <a:effectLst/>
                <a:latin typeface="Google Sans"/>
              </a:rPr>
              <a:t>Fatma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Hanım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sebzelerden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neler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alacak</a:t>
            </a:r>
            <a:r>
              <a:rPr lang="el-GR" b="1" u="none" strike="noStrike" dirty="0">
                <a:effectLst/>
                <a:latin typeface="Google Sans"/>
              </a:rPr>
              <a:t>?</a:t>
            </a:r>
            <a:endParaRPr lang="el-GR" b="0" u="none" strike="noStrike" dirty="0">
              <a:effectLst/>
              <a:latin typeface="Google Sans"/>
            </a:endParaRPr>
          </a:p>
          <a:p>
            <a:pPr>
              <a:lnSpc>
                <a:spcPct val="200000"/>
              </a:lnSpc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b="1" u="none" strike="noStrike" dirty="0" err="1">
                <a:effectLst/>
                <a:latin typeface="Google Sans"/>
              </a:rPr>
              <a:t>Meyve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reyonundan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hangi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meyveleri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seçecek</a:t>
            </a:r>
            <a:r>
              <a:rPr lang="el-GR" b="1" u="none" strike="noStrike" dirty="0">
                <a:effectLst/>
                <a:latin typeface="Google Sans"/>
              </a:rPr>
              <a:t>?</a:t>
            </a:r>
            <a:endParaRPr lang="el-GR" b="0" u="none" strike="noStrike" dirty="0">
              <a:effectLst/>
              <a:latin typeface="Google Sans"/>
            </a:endParaRPr>
          </a:p>
          <a:p>
            <a:pPr>
              <a:lnSpc>
                <a:spcPct val="200000"/>
              </a:lnSpc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b="1" u="none" strike="noStrike" dirty="0" err="1">
                <a:effectLst/>
                <a:latin typeface="Google Sans"/>
              </a:rPr>
              <a:t>Kahvaltılık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olarak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ne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kadar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beyaz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peynir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ve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yeşil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zeytin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alacak</a:t>
            </a:r>
            <a:r>
              <a:rPr lang="el-GR" b="1" u="none" strike="noStrike" dirty="0">
                <a:effectLst/>
                <a:latin typeface="Google Sans"/>
              </a:rPr>
              <a:t>?</a:t>
            </a:r>
            <a:endParaRPr lang="el-GR" b="0" u="none" strike="noStrike" dirty="0">
              <a:effectLst/>
              <a:latin typeface="Google Sans"/>
            </a:endParaRPr>
          </a:p>
          <a:p>
            <a:pPr>
              <a:lnSpc>
                <a:spcPct val="200000"/>
              </a:lnSpc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b="1" u="none" strike="noStrike" dirty="0" err="1">
                <a:effectLst/>
                <a:latin typeface="Google Sans"/>
              </a:rPr>
              <a:t>Akşam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yemeği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için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et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reyonundan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ne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kadar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tavuk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eti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ve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kıyma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alacak</a:t>
            </a:r>
            <a:r>
              <a:rPr lang="el-GR" b="1" u="none" strike="noStrike" dirty="0">
                <a:effectLst/>
                <a:latin typeface="Google Sans"/>
              </a:rPr>
              <a:t>?</a:t>
            </a:r>
            <a:endParaRPr lang="el-GR" b="0" u="none" strike="noStrike" dirty="0">
              <a:effectLst/>
              <a:latin typeface="Google Sans"/>
            </a:endParaRPr>
          </a:p>
          <a:p>
            <a:pPr>
              <a:lnSpc>
                <a:spcPct val="200000"/>
              </a:lnSpc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b="1" u="none" strike="noStrike" dirty="0" err="1">
                <a:effectLst/>
                <a:latin typeface="Google Sans"/>
              </a:rPr>
              <a:t>Fatma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Hanım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çocuklarına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ne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alacak</a:t>
            </a:r>
            <a:r>
              <a:rPr lang="el-GR" b="1" u="none" strike="noStrike" dirty="0">
                <a:effectLst/>
                <a:latin typeface="Google Sans"/>
              </a:rPr>
              <a:t>?</a:t>
            </a:r>
            <a:endParaRPr lang="el-GR" b="0" u="none" strike="noStrike" dirty="0">
              <a:effectLst/>
              <a:latin typeface="Google Sans"/>
            </a:endParaRPr>
          </a:p>
          <a:p>
            <a:pPr>
              <a:lnSpc>
                <a:spcPct val="200000"/>
              </a:lnSpc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b="1" u="none" strike="noStrike" dirty="0" err="1">
                <a:effectLst/>
                <a:latin typeface="Google Sans"/>
              </a:rPr>
              <a:t>Alışveriş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ücretini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nasıl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ödemeyi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düşünüyor</a:t>
            </a:r>
            <a:r>
              <a:rPr lang="el-GR" b="1" u="none" strike="noStrike" dirty="0">
                <a:effectLst/>
                <a:latin typeface="Google Sans"/>
              </a:rPr>
              <a:t>?</a:t>
            </a:r>
            <a:endParaRPr lang="el-GR" b="0" u="none" strike="noStrike" dirty="0">
              <a:effectLst/>
              <a:latin typeface="Google Sans"/>
            </a:endParaRP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915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963F915-3AA6-9935-46A6-ECACC051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1EF34F1-C86C-DEF1-F584-5F7C230911E4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YAZMA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E59D395-62C1-5399-A569-C19134E5DCBA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A04F159-3C2B-8D08-DC6E-162653ABAE61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41174-50C2-2563-4AD7-C0CE8EB6A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1E7DEC51-9074-810E-5987-5C47D75F3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2" r="55707" b="55952"/>
          <a:stretch>
            <a:fillRect/>
          </a:stretch>
        </p:blipFill>
        <p:spPr bwMode="auto">
          <a:xfrm>
            <a:off x="6373416" y="2961180"/>
            <a:ext cx="1914936" cy="1833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15B254E3-8665-D07D-F479-4B1AC84EF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9" r="8900"/>
          <a:stretch>
            <a:fillRect/>
          </a:stretch>
        </p:blipFill>
        <p:spPr bwMode="auto">
          <a:xfrm>
            <a:off x="179512" y="3981768"/>
            <a:ext cx="5688632" cy="272448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DCBC521-1601-0B43-98E1-D4404C08C9C5}"/>
              </a:ext>
            </a:extLst>
          </p:cNvPr>
          <p:cNvSpPr/>
          <p:nvPr/>
        </p:nvSpPr>
        <p:spPr>
          <a:xfrm>
            <a:off x="0" y="151743"/>
            <a:ext cx="176368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el-GR" b="1" dirty="0">
                <a:solidFill>
                  <a:schemeClr val="tx1"/>
                </a:solidFill>
                <a:latin typeface="Arial" panose="020B0604020202020204" pitchFamily="34" charset="0"/>
              </a:rPr>
              <a:t>düzine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D9FBD30-346B-4510-63B2-CB670FB024BB}"/>
              </a:ext>
            </a:extLst>
          </p:cNvPr>
          <p:cNvSpPr/>
          <p:nvPr/>
        </p:nvSpPr>
        <p:spPr>
          <a:xfrm>
            <a:off x="4652656" y="151743"/>
            <a:ext cx="100719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paket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BCF5198-C881-F30E-4C63-F203A498C40B}"/>
              </a:ext>
            </a:extLst>
          </p:cNvPr>
          <p:cNvSpPr/>
          <p:nvPr/>
        </p:nvSpPr>
        <p:spPr>
          <a:xfrm>
            <a:off x="3412640" y="151743"/>
            <a:ext cx="11228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kilo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3B4B4D36-5A72-7624-3091-BF83242E105E}"/>
              </a:ext>
            </a:extLst>
          </p:cNvPr>
          <p:cNvSpPr/>
          <p:nvPr/>
        </p:nvSpPr>
        <p:spPr>
          <a:xfrm>
            <a:off x="2026740" y="151743"/>
            <a:ext cx="11228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el-GR" b="1" dirty="0">
                <a:solidFill>
                  <a:schemeClr val="tx1"/>
                </a:solidFill>
                <a:latin typeface="Arial" panose="020B0604020202020204" pitchFamily="34" charset="0"/>
              </a:rPr>
              <a:t>şişe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8A9BAD5-7B28-C05C-EC91-0A1A61C17D42}"/>
              </a:ext>
            </a:extLst>
          </p:cNvPr>
          <p:cNvSpPr/>
          <p:nvPr/>
        </p:nvSpPr>
        <p:spPr>
          <a:xfrm>
            <a:off x="5868144" y="151743"/>
            <a:ext cx="10721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kutu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1D5296-9A63-7206-D5CD-64674B8CAF41}"/>
              </a:ext>
            </a:extLst>
          </p:cNvPr>
          <p:cNvSpPr/>
          <p:nvPr/>
        </p:nvSpPr>
        <p:spPr>
          <a:xfrm>
            <a:off x="8143120" y="151743"/>
            <a:ext cx="9092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tane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6465DB30-828C-5A13-806D-A2BD7775C3BA}"/>
              </a:ext>
            </a:extLst>
          </p:cNvPr>
          <p:cNvSpPr/>
          <p:nvPr/>
        </p:nvSpPr>
        <p:spPr>
          <a:xfrm>
            <a:off x="7020272" y="151743"/>
            <a:ext cx="9629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litre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92F5E3A6-1CEB-8D12-7F9E-A43415312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4" t="13238" r="15937" b="67734"/>
          <a:stretch>
            <a:fillRect/>
          </a:stretch>
        </p:blipFill>
        <p:spPr bwMode="auto">
          <a:xfrm>
            <a:off x="6012160" y="5068548"/>
            <a:ext cx="2952328" cy="79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 descr="Dozen Eggs Stok Vektör Sanatı &amp; Düzine Yumurta'nin Daha Fazla Görseli -  Düzine Yumurta, Düzine, Gıda ürünleri - iStock">
            <a:extLst>
              <a:ext uri="{FF2B5EF4-FFF2-40B4-BE49-F238E27FC236}">
                <a16:creationId xmlns:a16="http://schemas.microsoft.com/office/drawing/2014/main" id="{D275F3C9-E85D-7B72-E9D6-7F10E3204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41" y="1412776"/>
            <a:ext cx="1608048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Εικόνα 14" descr="Bir Karikatür Su şişesi Etiketi, Su Clipart, çizgi Film Küçük Resmi, şişe  Clipart PNG Resim Şeffaf ve çizimi Ücretsiz İndirilebilir">
            <a:extLst>
              <a:ext uri="{FF2B5EF4-FFF2-40B4-BE49-F238E27FC236}">
                <a16:creationId xmlns:a16="http://schemas.microsoft.com/office/drawing/2014/main" id="{494AF5D5-72C6-11F1-32ED-001CFD9BA9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474" r="21133"/>
          <a:stretch>
            <a:fillRect/>
          </a:stretch>
        </p:blipFill>
        <p:spPr>
          <a:xfrm>
            <a:off x="2123729" y="1412776"/>
            <a:ext cx="1122848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Εικόνα 15" descr="1,000+ Kilo Cartoon Stock Illustrations, Royalty-Free Vector Graphics &amp;  Clip Art - iStock">
            <a:extLst>
              <a:ext uri="{FF2B5EF4-FFF2-40B4-BE49-F238E27FC236}">
                <a16:creationId xmlns:a16="http://schemas.microsoft.com/office/drawing/2014/main" id="{E9686581-D493-1667-B418-DB212B061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615" y="1440037"/>
            <a:ext cx="1049591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Εικόνα 16" descr="Paket Kartun Ilustrasi Stok - Unduh Gambar Sekarang - Aneh - Konsep, Budaya  - Subjek, Clip art - iStock">
            <a:extLst>
              <a:ext uri="{FF2B5EF4-FFF2-40B4-BE49-F238E27FC236}">
                <a16:creationId xmlns:a16="http://schemas.microsoft.com/office/drawing/2014/main" id="{3D54FF75-3493-9F9F-7D3D-1FAEA0841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473" y="1412776"/>
            <a:ext cx="917446" cy="1249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Εικόνα 17" descr="Jug 1000ml Stock Illustrations – 7 Jug 1000ml Stock Illustrations, Vectors  &amp; Clipart - Dreamstime">
            <a:extLst>
              <a:ext uri="{FF2B5EF4-FFF2-40B4-BE49-F238E27FC236}">
                <a16:creationId xmlns:a16="http://schemas.microsoft.com/office/drawing/2014/main" id="{32846984-604F-5DF8-6A70-BFF5C6148B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1241116"/>
            <a:ext cx="1122848" cy="1337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Εικόνα 18" descr="Havuç Karikatür Görüntüsü, Havuç Resmi, çizgi Film Küçük Resmi, çizgi Film  Resmi PNG Resim Şeffaf Küçük ve Ücretsiz İndirebileceğiniz PSD çizimi">
            <a:extLst>
              <a:ext uri="{FF2B5EF4-FFF2-40B4-BE49-F238E27FC236}">
                <a16:creationId xmlns:a16="http://schemas.microsoft.com/office/drawing/2014/main" id="{61FF5B7A-2C01-D19A-AB55-53C4CB6B8E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9352" y="1393408"/>
            <a:ext cx="1076643" cy="10766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Εικόνα 8" descr="Gıda Festivali Çizim Karikatür Gıda Snacks Ambalaj Bisküvi | png  görüntüleri AI bedava indir - Pikbest">
            <a:extLst>
              <a:ext uri="{FF2B5EF4-FFF2-40B4-BE49-F238E27FC236}">
                <a16:creationId xmlns:a16="http://schemas.microsoft.com/office/drawing/2014/main" id="{AD257B30-D834-F5BC-2B88-C01D9F4FD43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8069" t="13112" r="24935" b="14444"/>
          <a:stretch>
            <a:fillRect/>
          </a:stretch>
        </p:blipFill>
        <p:spPr>
          <a:xfrm>
            <a:off x="4681079" y="1393408"/>
            <a:ext cx="755018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351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85B88-C7E5-DBB5-811C-2B16BDE5B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D687B3-2DF8-E418-B92B-8F5C583B676C}"/>
              </a:ext>
            </a:extLst>
          </p:cNvPr>
          <p:cNvSpPr txBox="1"/>
          <p:nvPr/>
        </p:nvSpPr>
        <p:spPr>
          <a:xfrm>
            <a:off x="0" y="620688"/>
            <a:ext cx="4699000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200" dirty="0" err="1"/>
              <a:t>Cümle</a:t>
            </a:r>
            <a:r>
              <a:rPr lang="tr-TR" sz="3200" dirty="0"/>
              <a:t>ler</a:t>
            </a:r>
            <a:r>
              <a:rPr lang="el-GR" sz="3200" dirty="0"/>
              <a:t>i </a:t>
            </a:r>
            <a:r>
              <a:rPr lang="el-GR" sz="3200" dirty="0" err="1"/>
              <a:t>tamamlayın</a:t>
            </a:r>
            <a:r>
              <a:rPr lang="el-GR" sz="3200" dirty="0"/>
              <a:t>!</a:t>
            </a:r>
          </a:p>
        </p:txBody>
      </p:sp>
      <p:sp>
        <p:nvSpPr>
          <p:cNvPr id="13" name="12 - Ορθογώνιο">
            <a:extLst>
              <a:ext uri="{FF2B5EF4-FFF2-40B4-BE49-F238E27FC236}">
                <a16:creationId xmlns:a16="http://schemas.microsoft.com/office/drawing/2014/main" id="{44F1735E-CD2A-5814-4BDA-343B65C531B8}"/>
              </a:ext>
            </a:extLst>
          </p:cNvPr>
          <p:cNvSpPr/>
          <p:nvPr/>
        </p:nvSpPr>
        <p:spPr>
          <a:xfrm>
            <a:off x="179512" y="1700808"/>
            <a:ext cx="7704856" cy="4448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200" dirty="0"/>
              <a:t>1.İki </a:t>
            </a:r>
            <a:r>
              <a:rPr lang="el-GR" sz="3200" dirty="0"/>
              <a:t>______</a:t>
            </a:r>
            <a:r>
              <a:rPr lang="en-US" sz="3200" dirty="0" err="1"/>
              <a:t>ekmek</a:t>
            </a:r>
            <a:r>
              <a:rPr lang="en-US" sz="3200" dirty="0"/>
              <a:t> </a:t>
            </a:r>
            <a:r>
              <a:rPr lang="en-US" sz="3200" dirty="0" err="1"/>
              <a:t>almak</a:t>
            </a:r>
            <a:r>
              <a:rPr lang="en-US" sz="3200" dirty="0"/>
              <a:t> </a:t>
            </a:r>
            <a:r>
              <a:rPr lang="en-US" sz="3200" dirty="0" err="1"/>
              <a:t>istiyorum</a:t>
            </a:r>
            <a:r>
              <a:rPr lang="tr-TR" sz="3200" dirty="0"/>
              <a:t>.</a:t>
            </a:r>
            <a:r>
              <a:rPr lang="en-US" sz="3200" dirty="0"/>
              <a:t> </a:t>
            </a:r>
            <a:endParaRPr lang="tr-TR" sz="32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dirty="0"/>
              <a:t>2.</a:t>
            </a:r>
            <a:r>
              <a:rPr lang="tr-TR" sz="3200" dirty="0"/>
              <a:t>B</a:t>
            </a:r>
            <a:r>
              <a:rPr lang="en-US" sz="3200" dirty="0" err="1"/>
              <a:t>ozuk</a:t>
            </a:r>
            <a:r>
              <a:rPr lang="tr-TR" sz="3200" dirty="0"/>
              <a:t> </a:t>
            </a:r>
            <a:r>
              <a:rPr lang="el-GR" sz="3200" dirty="0"/>
              <a:t>____</a:t>
            </a:r>
            <a:r>
              <a:rPr lang="en-US" sz="3200" dirty="0"/>
              <a:t>yok</a:t>
            </a:r>
            <a:r>
              <a:rPr lang="tr-TR" sz="3200" dirty="0"/>
              <a:t>.</a:t>
            </a:r>
            <a:endParaRPr lang="el-GR" sz="32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dirty="0"/>
              <a:t>3.</a:t>
            </a:r>
            <a:r>
              <a:rPr lang="tr-TR" sz="3200" dirty="0"/>
              <a:t>Merak </a:t>
            </a:r>
            <a:r>
              <a:rPr lang="el-GR" sz="3200" dirty="0"/>
              <a:t>_____</a:t>
            </a:r>
            <a:r>
              <a:rPr lang="tr-TR" sz="3200" dirty="0"/>
              <a:t>!</a:t>
            </a:r>
            <a:endParaRPr lang="en-US" sz="32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dirty="0"/>
              <a:t>4.Buyrun, </a:t>
            </a:r>
            <a:r>
              <a:rPr lang="el-GR" sz="3200" dirty="0"/>
              <a:t>_______ </a:t>
            </a:r>
            <a:r>
              <a:rPr lang="en-US" sz="3200" dirty="0" err="1"/>
              <a:t>üstü</a:t>
            </a:r>
            <a:r>
              <a:rPr lang="en-US" sz="3200" dirty="0"/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dirty="0"/>
              <a:t>5.Hayırlı</a:t>
            </a:r>
            <a:r>
              <a:rPr lang="el-GR" sz="3200" dirty="0"/>
              <a:t>_____</a:t>
            </a:r>
            <a:r>
              <a:rPr lang="en-US" sz="3200" dirty="0"/>
              <a:t>!</a:t>
            </a:r>
            <a:endParaRPr lang="tr-TR" sz="32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dirty="0"/>
              <a:t>6.Güle </a:t>
            </a:r>
            <a:r>
              <a:rPr lang="en-US" sz="3200" dirty="0" err="1"/>
              <a:t>güle</a:t>
            </a:r>
            <a:r>
              <a:rPr lang="en-US" sz="3200" dirty="0"/>
              <a:t> </a:t>
            </a:r>
            <a:r>
              <a:rPr lang="el-GR" sz="3200" dirty="0"/>
              <a:t>______ </a:t>
            </a:r>
            <a:r>
              <a:rPr lang="en-US" sz="3200" dirty="0" err="1"/>
              <a:t>bekl</a:t>
            </a:r>
            <a:r>
              <a:rPr lang="tr-TR" sz="3200" dirty="0"/>
              <a:t>iyorum</a:t>
            </a:r>
            <a:r>
              <a:rPr lang="en-US" sz="3200" dirty="0"/>
              <a:t>!</a:t>
            </a:r>
            <a:endParaRPr lang="tr-TR" sz="3200" dirty="0"/>
          </a:p>
        </p:txBody>
      </p:sp>
      <p:pic>
        <p:nvPicPr>
          <p:cNvPr id="2" name="Εικόνα 1" descr="Her Birinin üstüne Iki Ekmek PNG Resimleri | çizimi Ve Resmi Dosyaları |  Pngtree'de Ücretsiz İndir">
            <a:extLst>
              <a:ext uri="{FF2B5EF4-FFF2-40B4-BE49-F238E27FC236}">
                <a16:creationId xmlns:a16="http://schemas.microsoft.com/office/drawing/2014/main" id="{DD4DDBEE-E9FE-801E-0895-C15A7332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33900"/>
            <a:ext cx="2649003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Εικόνα 2" descr="Κουμπαρά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6DED5677-02C1-D293-58CB-316E5C1F6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1" y="2310406"/>
            <a:ext cx="2649004" cy="1044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BC7C421-D31D-F8A6-9602-2BB84CD8A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1" y="3382709"/>
            <a:ext cx="2664296" cy="1369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Εικόνα 6" descr="🇹🇷 Hayırlı işler ne demek? “Hayırlı işler”, Türkçede özellikle çalışan,  dükkan sahibi, esnaf gibi kişilere söylenen kibar bir selamlaşma  ifadesidir. Bir iş yerinden geçerken ya da alışveriş yaparken bu kalıp  kullanılır. 🔸">
            <a:extLst>
              <a:ext uri="{FF2B5EF4-FFF2-40B4-BE49-F238E27FC236}">
                <a16:creationId xmlns:a16="http://schemas.microsoft.com/office/drawing/2014/main" id="{60E03A50-0849-7E77-8C63-0544B31F4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4779803"/>
            <a:ext cx="2664296" cy="1369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5955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7974D-5C53-0987-97B9-380FDDFED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CF5614-5E63-3244-EF50-E310CB08F14D}"/>
              </a:ext>
            </a:extLst>
          </p:cNvPr>
          <p:cNvSpPr txBox="1"/>
          <p:nvPr/>
        </p:nvSpPr>
        <p:spPr>
          <a:xfrm>
            <a:off x="0" y="620688"/>
            <a:ext cx="4699000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200" dirty="0" err="1"/>
              <a:t>Cümle</a:t>
            </a:r>
            <a:r>
              <a:rPr lang="tr-TR" sz="3200" dirty="0"/>
              <a:t>ler</a:t>
            </a:r>
            <a:r>
              <a:rPr lang="el-GR" sz="3200" dirty="0"/>
              <a:t>i </a:t>
            </a:r>
            <a:r>
              <a:rPr lang="el-GR" sz="3200" dirty="0" err="1"/>
              <a:t>tamamlayın</a:t>
            </a:r>
            <a:r>
              <a:rPr lang="el-GR" sz="3200" dirty="0"/>
              <a:t>!</a:t>
            </a:r>
          </a:p>
        </p:txBody>
      </p:sp>
      <p:sp>
        <p:nvSpPr>
          <p:cNvPr id="13" name="12 - Ορθογώνιο">
            <a:extLst>
              <a:ext uri="{FF2B5EF4-FFF2-40B4-BE49-F238E27FC236}">
                <a16:creationId xmlns:a16="http://schemas.microsoft.com/office/drawing/2014/main" id="{725CBEF4-40F3-FC3D-8E70-08F39804EB32}"/>
              </a:ext>
            </a:extLst>
          </p:cNvPr>
          <p:cNvSpPr/>
          <p:nvPr/>
        </p:nvSpPr>
        <p:spPr>
          <a:xfrm>
            <a:off x="179512" y="1700808"/>
            <a:ext cx="7704856" cy="4448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200" dirty="0"/>
              <a:t>1. İki </a:t>
            </a:r>
            <a:r>
              <a:rPr lang="en-US" sz="3200" dirty="0" err="1"/>
              <a:t>tane</a:t>
            </a:r>
            <a:r>
              <a:rPr lang="en-US" sz="3200" dirty="0"/>
              <a:t> </a:t>
            </a:r>
            <a:r>
              <a:rPr lang="en-US" sz="3200" dirty="0" err="1"/>
              <a:t>ekmek</a:t>
            </a:r>
            <a:r>
              <a:rPr lang="en-US" sz="3200" dirty="0"/>
              <a:t> </a:t>
            </a:r>
            <a:r>
              <a:rPr lang="en-US" sz="3200" dirty="0" err="1"/>
              <a:t>almak</a:t>
            </a:r>
            <a:r>
              <a:rPr lang="en-US" sz="3200" dirty="0"/>
              <a:t> </a:t>
            </a:r>
            <a:r>
              <a:rPr lang="en-US" sz="3200" dirty="0" err="1"/>
              <a:t>istiyorum</a:t>
            </a:r>
            <a:r>
              <a:rPr lang="tr-TR" sz="3200" dirty="0"/>
              <a:t>.</a:t>
            </a:r>
            <a:r>
              <a:rPr lang="en-US" sz="3200" dirty="0"/>
              <a:t> </a:t>
            </a:r>
            <a:endParaRPr lang="tr-TR" sz="32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dirty="0"/>
              <a:t>2. </a:t>
            </a:r>
            <a:r>
              <a:rPr lang="tr-TR" sz="3200" dirty="0"/>
              <a:t>B</a:t>
            </a:r>
            <a:r>
              <a:rPr lang="en-US" sz="3200" dirty="0" err="1"/>
              <a:t>ozuk</a:t>
            </a:r>
            <a:r>
              <a:rPr lang="tr-TR" sz="3200" dirty="0"/>
              <a:t> </a:t>
            </a:r>
            <a:r>
              <a:rPr lang="en-US" sz="3200" dirty="0"/>
              <a:t>param yok</a:t>
            </a:r>
            <a:r>
              <a:rPr lang="tr-TR" sz="3200" dirty="0"/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dirty="0"/>
              <a:t>3. </a:t>
            </a:r>
            <a:r>
              <a:rPr lang="tr-TR" sz="3200" dirty="0"/>
              <a:t>Merak etme!</a:t>
            </a:r>
            <a:endParaRPr lang="en-US" sz="32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dirty="0"/>
              <a:t>4. </a:t>
            </a:r>
            <a:r>
              <a:rPr lang="en-US" sz="3200" dirty="0" err="1"/>
              <a:t>Buyrun</a:t>
            </a:r>
            <a:r>
              <a:rPr lang="en-US" sz="3200" dirty="0"/>
              <a:t>, </a:t>
            </a:r>
            <a:r>
              <a:rPr lang="en-US" sz="3200" dirty="0" err="1"/>
              <a:t>paranızın</a:t>
            </a:r>
            <a:r>
              <a:rPr lang="en-US" sz="3200" dirty="0"/>
              <a:t> </a:t>
            </a:r>
            <a:r>
              <a:rPr lang="en-US" sz="3200" dirty="0" err="1"/>
              <a:t>üstü</a:t>
            </a:r>
            <a:r>
              <a:rPr lang="en-US" sz="3200" dirty="0"/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dirty="0"/>
              <a:t>5. </a:t>
            </a:r>
            <a:r>
              <a:rPr lang="en-US" sz="3200" dirty="0" err="1"/>
              <a:t>Hayırlı</a:t>
            </a:r>
            <a:r>
              <a:rPr lang="en-US" sz="3200" dirty="0"/>
              <a:t> </a:t>
            </a:r>
            <a:r>
              <a:rPr lang="en-US" sz="3200" dirty="0" err="1"/>
              <a:t>işler</a:t>
            </a:r>
            <a:r>
              <a:rPr lang="en-US" sz="3200" dirty="0"/>
              <a:t>!</a:t>
            </a:r>
            <a:endParaRPr lang="tr-TR" sz="32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dirty="0"/>
              <a:t>6. </a:t>
            </a:r>
            <a:r>
              <a:rPr lang="en-US" sz="3200" dirty="0" err="1"/>
              <a:t>Güle</a:t>
            </a:r>
            <a:r>
              <a:rPr lang="en-US" sz="3200" dirty="0"/>
              <a:t> </a:t>
            </a:r>
            <a:r>
              <a:rPr lang="en-US" sz="3200" dirty="0" err="1"/>
              <a:t>güle</a:t>
            </a:r>
            <a:r>
              <a:rPr lang="en-US" sz="3200" dirty="0"/>
              <a:t> </a:t>
            </a:r>
            <a:r>
              <a:rPr lang="en-US" sz="3200" dirty="0" err="1"/>
              <a:t>yine</a:t>
            </a:r>
            <a:r>
              <a:rPr lang="en-US" sz="3200" dirty="0"/>
              <a:t> </a:t>
            </a:r>
            <a:r>
              <a:rPr lang="en-US" sz="3200" dirty="0" err="1"/>
              <a:t>bekl</a:t>
            </a:r>
            <a:r>
              <a:rPr lang="tr-TR" sz="3200" dirty="0"/>
              <a:t>iyorum</a:t>
            </a:r>
            <a:r>
              <a:rPr lang="en-US" sz="3200" dirty="0"/>
              <a:t>!</a:t>
            </a:r>
            <a:endParaRPr lang="tr-TR" sz="3200" dirty="0"/>
          </a:p>
        </p:txBody>
      </p:sp>
      <p:pic>
        <p:nvPicPr>
          <p:cNvPr id="2" name="Εικόνα 1" descr="Her Birinin üstüne Iki Ekmek PNG Resimleri | çizimi Ve Resmi Dosyaları |  Pngtree'de Ücretsiz İndir">
            <a:extLst>
              <a:ext uri="{FF2B5EF4-FFF2-40B4-BE49-F238E27FC236}">
                <a16:creationId xmlns:a16="http://schemas.microsoft.com/office/drawing/2014/main" id="{7864DD3C-78B3-52B5-60CF-ED22D1E85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33900"/>
            <a:ext cx="2649003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Εικόνα 2" descr="Κουμπαρά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7D4A26F2-2551-E639-3A83-F40EA50C1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1" y="2310406"/>
            <a:ext cx="2649004" cy="1044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A0079D3-E298-A436-9001-AA60CD920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1" y="3382709"/>
            <a:ext cx="2664296" cy="1369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Εικόνα 6" descr="🇹🇷 Hayırlı işler ne demek? “Hayırlı işler”, Türkçede özellikle çalışan,  dükkan sahibi, esnaf gibi kişilere söylenen kibar bir selamlaşma  ifadesidir. Bir iş yerinden geçerken ya da alışveriş yaparken bu kalıp  kullanılır. 🔸">
            <a:extLst>
              <a:ext uri="{FF2B5EF4-FFF2-40B4-BE49-F238E27FC236}">
                <a16:creationId xmlns:a16="http://schemas.microsoft.com/office/drawing/2014/main" id="{85100323-AD6C-7F2A-3BCE-B33CC5515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4779803"/>
            <a:ext cx="2664296" cy="1369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056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785C92BB-C8ED-87FD-45C6-2B62276D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BBD625B-9A0D-ADE4-9E90-260FDA9EA69A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KONUŞMA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706009D-263C-BB7D-7BBF-6E81CF28462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272B16C-79A8-677B-C9F5-A7E0620F4F81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3">
            <a:extLst>
              <a:ext uri="{FF2B5EF4-FFF2-40B4-BE49-F238E27FC236}">
                <a16:creationId xmlns:a16="http://schemas.microsoft.com/office/drawing/2014/main" id="{BCD111AA-1028-6CFF-67DD-187342184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8" r="48483"/>
          <a:stretch>
            <a:fillRect/>
          </a:stretch>
        </p:blipFill>
        <p:spPr bwMode="auto">
          <a:xfrm>
            <a:off x="6067776" y="3837568"/>
            <a:ext cx="232064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 descr="İki kadın komşu evlerinin çitlerinden konuşuyor. Komşuları tanıyorum.  Vektör stok illüstrasyonu ©ElviraT 325366100'e ait Stok Vektör">
            <a:extLst>
              <a:ext uri="{FF2B5EF4-FFF2-40B4-BE49-F238E27FC236}">
                <a16:creationId xmlns:a16="http://schemas.microsoft.com/office/drawing/2014/main" id="{069F536B-7A20-DA95-57B2-E85993C14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24664"/>
            <a:ext cx="2818011" cy="2818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1D66B426-CB21-8B57-5406-C0833C9BB989}"/>
              </a:ext>
            </a:extLst>
          </p:cNvPr>
          <p:cNvSpPr/>
          <p:nvPr/>
        </p:nvSpPr>
        <p:spPr>
          <a:xfrm>
            <a:off x="5652120" y="116632"/>
            <a:ext cx="2592288" cy="2097931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l-GR" sz="2400" dirty="0">
              <a:solidFill>
                <a:schemeClr val="tx1"/>
              </a:solidFill>
            </a:endParaRPr>
          </a:p>
          <a:p>
            <a:pPr algn="ctr"/>
            <a:r>
              <a:rPr lang="tr-TR" altLang="el-GR" sz="2400" dirty="0">
                <a:solidFill>
                  <a:schemeClr val="tx1"/>
                </a:solidFill>
              </a:rPr>
              <a:t>MARKETTEN  BİR ŞEY</a:t>
            </a:r>
            <a:r>
              <a:rPr lang="en-US" altLang="el-GR" sz="2400" dirty="0">
                <a:solidFill>
                  <a:schemeClr val="tx1"/>
                </a:solidFill>
              </a:rPr>
              <a:t>E</a:t>
            </a:r>
            <a:r>
              <a:rPr lang="tr-TR" altLang="el-GR" sz="2400" dirty="0">
                <a:solidFill>
                  <a:schemeClr val="tx1"/>
                </a:solidFill>
              </a:rPr>
              <a:t> İHTİYACINIZ  VAR MI?</a:t>
            </a:r>
            <a:endParaRPr lang="en-US" altLang="el-GR" sz="2400" dirty="0">
              <a:solidFill>
                <a:schemeClr val="tx1"/>
              </a:solidFill>
            </a:endParaRPr>
          </a:p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CBC48-90E2-94D7-394B-2F0B0D16824E}"/>
              </a:ext>
            </a:extLst>
          </p:cNvPr>
          <p:cNvSpPr txBox="1"/>
          <p:nvPr/>
        </p:nvSpPr>
        <p:spPr>
          <a:xfrm>
            <a:off x="0" y="136848"/>
            <a:ext cx="2899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 err="1"/>
              <a:t>İki</a:t>
            </a:r>
            <a:r>
              <a:rPr lang="el-GR" b="1" dirty="0"/>
              <a:t> </a:t>
            </a:r>
            <a:r>
              <a:rPr lang="el-GR" b="1" dirty="0" err="1"/>
              <a:t>komşu</a:t>
            </a:r>
            <a:r>
              <a:rPr lang="el-GR" b="1" dirty="0"/>
              <a:t> </a:t>
            </a:r>
            <a:r>
              <a:rPr lang="el-GR" b="1" dirty="0" err="1"/>
              <a:t>konuşuyor</a:t>
            </a:r>
            <a:r>
              <a:rPr lang="el-GR" b="1" dirty="0"/>
              <a:t>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AF589CD-BB6D-B4BB-235F-F07BE74F6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8" t="-1803" r="2148" b="50984"/>
          <a:stretch>
            <a:fillRect/>
          </a:stretch>
        </p:blipFill>
        <p:spPr bwMode="auto">
          <a:xfrm>
            <a:off x="0" y="4005064"/>
            <a:ext cx="4504664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 descr="Peynir clipart çizgi film tarzı vektör illüstrasyonu | Premium AI ile  oluşturulan vektör">
            <a:extLst>
              <a:ext uri="{FF2B5EF4-FFF2-40B4-BE49-F238E27FC236}">
                <a16:creationId xmlns:a16="http://schemas.microsoft.com/office/drawing/2014/main" id="{7AFF1EB6-6837-B725-D21D-66C553A15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112" y="3429000"/>
            <a:ext cx="1064672" cy="1064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Εικόνα 8" descr="Pekmez çizimi PNG, Vektör Resimleri, ve PSD Resmi Ücretsiz İndirmek İçin  Şeffaf Arka Planlı | Pngtree">
            <a:extLst>
              <a:ext uri="{FF2B5EF4-FFF2-40B4-BE49-F238E27FC236}">
                <a16:creationId xmlns:a16="http://schemas.microsoft.com/office/drawing/2014/main" id="{34FD1595-2568-FEDC-7E34-27B1CB718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4629656"/>
            <a:ext cx="1008112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Εικόνα 9" descr="Yeşil Yapraklı Siyah Zeytin Clipart Illüstrasyon Yemek Için Mükemmel, Yeşil  Ile Siyah Zeytin, Yeşil Yapraklı Siyah Zeytin Clipart, Zeytin PNG Resim  Şeffaf ve çizimi Ücretsiz İndirilebilir">
            <a:extLst>
              <a:ext uri="{FF2B5EF4-FFF2-40B4-BE49-F238E27FC236}">
                <a16:creationId xmlns:a16="http://schemas.microsoft.com/office/drawing/2014/main" id="{8172C7D7-7965-6DC6-35E4-981FA478B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43860" flipH="1" flipV="1">
            <a:off x="1663772" y="5789245"/>
            <a:ext cx="656630" cy="656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D51192A1-DCE9-9073-5551-C521C701D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3" t="50548"/>
          <a:stretch>
            <a:fillRect/>
          </a:stretch>
        </p:blipFill>
        <p:spPr bwMode="auto">
          <a:xfrm>
            <a:off x="166052" y="724561"/>
            <a:ext cx="2320649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Εικόνα 11" descr="Makarna Fast Food çizgi Film, Yiyecek Clipart, çizgi Film Küçük Resmi,  Makarna Clipart PNG Resim Şeffaf ve çizimi Ücretsiz İndirilebilir">
            <a:extLst>
              <a:ext uri="{FF2B5EF4-FFF2-40B4-BE49-F238E27FC236}">
                <a16:creationId xmlns:a16="http://schemas.microsoft.com/office/drawing/2014/main" id="{8E836D0B-A0A3-649B-3343-36BAA815B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0936" y="3411270"/>
            <a:ext cx="1008112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Εικόνα 12" descr="Renkli Karikatür Doodle Meyve Suyu Paketi, çizgi Film Küçük Resmi, Meyve  Suyu Clipart, Karalama Küçük Resmi PNG Resim Şeffaf ve çizimi Ücretsiz  İndirilebilir">
            <a:extLst>
              <a:ext uri="{FF2B5EF4-FFF2-40B4-BE49-F238E27FC236}">
                <a16:creationId xmlns:a16="http://schemas.microsoft.com/office/drawing/2014/main" id="{DAC9BCBD-4947-B257-F33F-141D56990C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4664" y="4629656"/>
            <a:ext cx="1219459" cy="1219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Εικόνα 13" descr="çizgi Film çilek Reçeli, çilek Clipart, çizgi Film Küçük Resmi, Reçel  Clipart PNG Resim Şeffaf ve çizimi Ücretsiz İndirilebilir">
            <a:extLst>
              <a:ext uri="{FF2B5EF4-FFF2-40B4-BE49-F238E27FC236}">
                <a16:creationId xmlns:a16="http://schemas.microsoft.com/office/drawing/2014/main" id="{16A48C5B-76E4-E977-06A3-A6F59F6E18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6515" y="5493067"/>
            <a:ext cx="1182533" cy="1182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Εικόνα 14" descr="Domates Salçası Yemeği Ile Kavanoz, Domates, Salça, Yiyecek PNG Resim  Şeffaf ve çizimi Ücretsiz İndirilebilir">
            <a:extLst>
              <a:ext uri="{FF2B5EF4-FFF2-40B4-BE49-F238E27FC236}">
                <a16:creationId xmlns:a16="http://schemas.microsoft.com/office/drawing/2014/main" id="{E738BE62-D288-A4F2-98AD-1017C382BE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1065" y="515412"/>
            <a:ext cx="1182533" cy="1182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Εικόνα 15" descr="Pirinç Karikatür çizimi PNG, Vektör Resimleri, ve PSD Resmi Ücretsiz  İndirmek İçin Şeffaf Arka Planlı | Pngtree">
            <a:extLst>
              <a:ext uri="{FF2B5EF4-FFF2-40B4-BE49-F238E27FC236}">
                <a16:creationId xmlns:a16="http://schemas.microsoft.com/office/drawing/2014/main" id="{1F2EF7AB-39FA-B808-A7D6-B89C33D59A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2866" y="1421517"/>
            <a:ext cx="1453851" cy="1453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Εικόνα 16" descr="Egg images cartoon | Clipart egg, Egg clip art, Cute egg">
            <a:extLst>
              <a:ext uri="{FF2B5EF4-FFF2-40B4-BE49-F238E27FC236}">
                <a16:creationId xmlns:a16="http://schemas.microsoft.com/office/drawing/2014/main" id="{D8C80F12-9DB1-9C69-D129-69FBFCC492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1032" y="2489482"/>
            <a:ext cx="1154141" cy="1154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Εικόνα 17" descr="Havuç Sebze çizgi Film Renkli Küçük Resim Yürümeye Başlayan çocuk Organik  Lezzetli Vektör, çizgi Film Küçük Resmi, Havuç Clipart, Yürümeye Başlayan  çocuk Pngtree'de İllüstrasyon Görseli, Pngtree'de Ücretsiz İndirme">
            <a:extLst>
              <a:ext uri="{FF2B5EF4-FFF2-40B4-BE49-F238E27FC236}">
                <a16:creationId xmlns:a16="http://schemas.microsoft.com/office/drawing/2014/main" id="{D1789084-0D83-E0D1-ADFF-EEBBFA1128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7802" y="2942675"/>
            <a:ext cx="1068921" cy="1092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Εικόνα 18" descr="50,764,289 Tereyağı Stok İlüstrasyon | DepositPhotos">
            <a:extLst>
              <a:ext uri="{FF2B5EF4-FFF2-40B4-BE49-F238E27FC236}">
                <a16:creationId xmlns:a16="http://schemas.microsoft.com/office/drawing/2014/main" id="{A6B1121C-3763-C91E-3184-FBEA157E6D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61607" y="4160518"/>
            <a:ext cx="1008112" cy="934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Εικόνα 19" descr="Ekmek Clipart çizimi PNG, Vektör Resimleri, ve PSD Resmi Ücretsiz İndirmek  İçin Şeffaf Arka Planlı | Pngtree">
            <a:extLst>
              <a:ext uri="{FF2B5EF4-FFF2-40B4-BE49-F238E27FC236}">
                <a16:creationId xmlns:a16="http://schemas.microsoft.com/office/drawing/2014/main" id="{B6616B1E-7A75-1CBA-799E-43C8AF8E96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7802" y="5104980"/>
            <a:ext cx="1413211" cy="1413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B7F4A019-8BB1-0928-A1B9-45E8A27CC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9C83ADF-E504-C3AD-4562-32EA6B21751B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TEKRAR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4327AA-E86F-AE2A-8268-57A9B7120201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2D716B9-7060-A0FC-F66B-D7D62BC068FF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>
            <a:extLst>
              <a:ext uri="{FF2B5EF4-FFF2-40B4-BE49-F238E27FC236}">
                <a16:creationId xmlns:a16="http://schemas.microsoft.com/office/drawing/2014/main" id="{4717F269-607D-8614-ACE6-0E0F2F68D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908720"/>
            <a:ext cx="5694536" cy="24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2">
            <a:extLst>
              <a:ext uri="{FF2B5EF4-FFF2-40B4-BE49-F238E27FC236}">
                <a16:creationId xmlns:a16="http://schemas.microsoft.com/office/drawing/2014/main" id="{266DE2AB-32DA-5604-2575-7B6745733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5724128" cy="30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AA6E41-9C2F-9FEC-13F7-2BEFB279EF67}"/>
              </a:ext>
            </a:extLst>
          </p:cNvPr>
          <p:cNvSpPr txBox="1"/>
          <p:nvPr/>
        </p:nvSpPr>
        <p:spPr>
          <a:xfrm>
            <a:off x="29592" y="205998"/>
            <a:ext cx="5118472" cy="3667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b="1" u="none" strike="noStrike" dirty="0" err="1">
                <a:effectLst/>
                <a:latin typeface="Google Sans"/>
              </a:rPr>
              <a:t>Aşağıdaki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kelimelerden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hangisi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grubun</a:t>
            </a:r>
            <a:r>
              <a:rPr lang="el-GR" b="1" u="none" strike="noStrike" dirty="0">
                <a:effectLst/>
                <a:latin typeface="Google Sans"/>
              </a:rPr>
              <a:t> </a:t>
            </a:r>
            <a:r>
              <a:rPr lang="el-GR" b="1" u="none" strike="noStrike" dirty="0" err="1">
                <a:effectLst/>
                <a:latin typeface="Google Sans"/>
              </a:rPr>
              <a:t>dışındadır</a:t>
            </a:r>
            <a:r>
              <a:rPr lang="el-GR" b="1" u="none" strike="noStrike" dirty="0">
                <a:effectLst/>
                <a:latin typeface="Google Sans"/>
              </a:rPr>
              <a:t>?</a:t>
            </a:r>
            <a:r>
              <a:rPr lang="el-GR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3F9806FF-3C9C-3EB4-997E-CF3F68D9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" y="61651"/>
            <a:ext cx="21653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F9F917D-7073-AB46-96BC-25F9B274D807}"/>
              </a:ext>
            </a:extLst>
          </p:cNvPr>
          <p:cNvSpPr/>
          <p:nvPr/>
        </p:nvSpPr>
        <p:spPr>
          <a:xfrm>
            <a:off x="627062" y="548680"/>
            <a:ext cx="1042987" cy="738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013" dirty="0">
                <a:solidFill>
                  <a:schemeClr val="tx1"/>
                </a:solidFill>
              </a:rPr>
              <a:t> </a:t>
            </a:r>
            <a:endParaRPr lang="el-CY" sz="1013" dirty="0">
              <a:solidFill>
                <a:schemeClr val="tx1"/>
              </a:solidFill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485ED353-9EEE-D862-AE0B-59502F65C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 r="29939" b="40167"/>
          <a:stretch>
            <a:fillRect/>
          </a:stretch>
        </p:blipFill>
        <p:spPr bwMode="auto">
          <a:xfrm>
            <a:off x="2932990" y="548680"/>
            <a:ext cx="5797153" cy="2666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02A557-74CA-BBDE-6054-9BF0F0C7B329}"/>
              </a:ext>
            </a:extLst>
          </p:cNvPr>
          <p:cNvSpPr txBox="1"/>
          <p:nvPr/>
        </p:nvSpPr>
        <p:spPr>
          <a:xfrm>
            <a:off x="65880" y="3861048"/>
            <a:ext cx="6522343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altLang="el-GR" sz="3200" dirty="0"/>
              <a:t>Son kullanma  tarihine  bakalım</a:t>
            </a:r>
            <a:r>
              <a:rPr lang="en-US" altLang="el-GR" sz="3200" dirty="0"/>
              <a:t>!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615514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3A755589-1CAB-7942-2AC3-ED85A583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56109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6D936-E422-9020-EAEB-D1664746D74C}"/>
              </a:ext>
            </a:extLst>
          </p:cNvPr>
          <p:cNvSpPr txBox="1"/>
          <p:nvPr/>
        </p:nvSpPr>
        <p:spPr>
          <a:xfrm>
            <a:off x="5364088" y="1484784"/>
            <a:ext cx="31980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  <a:p>
            <a:r>
              <a:rPr lang="en-US" dirty="0">
                <a:latin typeface="+mn-lt"/>
              </a:rPr>
              <a:t>Öztürk, T., Akçay, S., Yiğit, A., Taşdemir, E., &amp; Başak, S. S. (2004</a:t>
            </a:r>
            <a:r>
              <a:rPr lang="el-GR" dirty="0">
                <a:latin typeface="+mn-lt"/>
              </a:rPr>
              <a:t>α</a:t>
            </a:r>
            <a:r>
              <a:rPr lang="en-US" dirty="0">
                <a:latin typeface="+mn-lt"/>
              </a:rPr>
              <a:t>). </a:t>
            </a:r>
            <a:r>
              <a:rPr lang="en-US" i="1" dirty="0" err="1">
                <a:latin typeface="+mn-lt"/>
              </a:rPr>
              <a:t>Gökkuşağı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Türkçe</a:t>
            </a:r>
            <a:r>
              <a:rPr lang="en-US" i="1" dirty="0">
                <a:latin typeface="+mn-lt"/>
              </a:rPr>
              <a:t>: Ders Kitab</a:t>
            </a:r>
            <a:r>
              <a:rPr lang="tr-TR" i="1" dirty="0">
                <a:latin typeface="+mn-lt"/>
              </a:rPr>
              <a:t>i</a:t>
            </a:r>
            <a:r>
              <a:rPr lang="en-US" i="1" dirty="0">
                <a:latin typeface="+mn-lt"/>
              </a:rPr>
              <a:t> 1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Dilset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Yayınları</a:t>
            </a:r>
            <a:r>
              <a:rPr lang="en-US" dirty="0">
                <a:latin typeface="+mn-lt"/>
              </a:rPr>
              <a:t>.</a:t>
            </a:r>
            <a:endParaRPr lang="el-GR" dirty="0">
              <a:solidFill>
                <a:srgbClr val="0A0A0A"/>
              </a:solidFill>
              <a:latin typeface="+mn-lt"/>
            </a:endParaRPr>
          </a:p>
          <a:p>
            <a:endParaRPr lang="tr-TR" b="0" i="0" dirty="0">
              <a:solidFill>
                <a:srgbClr val="0A0A0A"/>
              </a:solidFill>
              <a:effectLst/>
              <a:latin typeface="+mn-lt"/>
            </a:endParaRPr>
          </a:p>
          <a:p>
            <a:r>
              <a:rPr lang="en-US" dirty="0">
                <a:latin typeface="+mn-lt"/>
              </a:rPr>
              <a:t>Öztürk, T., Akçay, S., Yiğit, A., Taşdemir, E., &amp; Başak, S. S. (2004b). </a:t>
            </a:r>
            <a:r>
              <a:rPr lang="en-US" i="1" dirty="0" err="1">
                <a:latin typeface="+mn-lt"/>
              </a:rPr>
              <a:t>Gökkuşağı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Türkçe</a:t>
            </a:r>
            <a:r>
              <a:rPr lang="en-US" i="1" dirty="0">
                <a:latin typeface="+mn-lt"/>
              </a:rPr>
              <a:t>: </a:t>
            </a:r>
            <a:r>
              <a:rPr lang="tr-TR" i="1" dirty="0">
                <a:solidFill>
                  <a:srgbClr val="0A0A0A"/>
                </a:solidFill>
                <a:latin typeface="+mn-lt"/>
              </a:rPr>
              <a:t>Çalışma Kitabi</a:t>
            </a:r>
            <a:r>
              <a:rPr lang="en-US" i="1" dirty="0">
                <a:solidFill>
                  <a:srgbClr val="0A0A0A"/>
                </a:solidFill>
                <a:latin typeface="+mn-lt"/>
              </a:rPr>
              <a:t> </a:t>
            </a:r>
            <a:r>
              <a:rPr lang="en-US" i="1" dirty="0">
                <a:latin typeface="+mn-lt"/>
              </a:rPr>
              <a:t>1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Dilset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Yayınları</a:t>
            </a:r>
            <a:r>
              <a:rPr lang="en-US" dirty="0">
                <a:latin typeface="+mn-lt"/>
              </a:rPr>
              <a:t>.</a:t>
            </a:r>
            <a:endParaRPr lang="tr-TR" dirty="0">
              <a:solidFill>
                <a:srgbClr val="0A0A0A"/>
              </a:solidFill>
              <a:latin typeface="+mn-lt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748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No 77 Iyi Niyetimin Son Kullanma Tarihi Bitti Ahşap Poster Fiyatı">
            <a:extLst>
              <a:ext uri="{FF2B5EF4-FFF2-40B4-BE49-F238E27FC236}">
                <a16:creationId xmlns:a16="http://schemas.microsoft.com/office/drawing/2014/main" id="{F47B068C-B377-3168-4894-AEF566CA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35" t="6907" r="16635" b="6406"/>
          <a:stretch>
            <a:fillRect/>
          </a:stretch>
        </p:blipFill>
        <p:spPr>
          <a:xfrm>
            <a:off x="1619672" y="404663"/>
            <a:ext cx="5544616" cy="5815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348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5ABD92A8-2629-D35B-2D30-806956D2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285875"/>
            <a:ext cx="593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9C18010-C743-1467-F938-848CC2942A16}"/>
              </a:ext>
            </a:extLst>
          </p:cNvPr>
          <p:cNvSpPr/>
          <p:nvPr/>
        </p:nvSpPr>
        <p:spPr>
          <a:xfrm>
            <a:off x="1065213" y="1284288"/>
            <a:ext cx="2528887" cy="968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65F17E03-32C6-FDB1-0950-566F68091798}"/>
              </a:ext>
            </a:extLst>
          </p:cNvPr>
          <p:cNvSpPr/>
          <p:nvPr/>
        </p:nvSpPr>
        <p:spPr>
          <a:xfrm>
            <a:off x="4489450" y="987425"/>
            <a:ext cx="2530475" cy="969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B5B98EB1-E466-69E0-0C99-6892F787F8EC}"/>
              </a:ext>
            </a:extLst>
          </p:cNvPr>
          <p:cNvSpPr/>
          <p:nvPr/>
        </p:nvSpPr>
        <p:spPr>
          <a:xfrm>
            <a:off x="587375" y="3636963"/>
            <a:ext cx="2530475" cy="968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1D41731F-E56B-4031-4ADD-8204F6E8CEE9}"/>
              </a:ext>
            </a:extLst>
          </p:cNvPr>
          <p:cNvSpPr/>
          <p:nvPr/>
        </p:nvSpPr>
        <p:spPr>
          <a:xfrm>
            <a:off x="3425825" y="4603750"/>
            <a:ext cx="2530475" cy="9683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8095E8CF-4873-21CC-9FF5-CA571FFCAE2C}"/>
              </a:ext>
            </a:extLst>
          </p:cNvPr>
          <p:cNvSpPr/>
          <p:nvPr/>
        </p:nvSpPr>
        <p:spPr>
          <a:xfrm>
            <a:off x="6427788" y="3351213"/>
            <a:ext cx="2530475" cy="9715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CBAD756F-1B05-FDBD-B16E-259C730C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727200"/>
            <a:ext cx="437515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D23251C-BECE-2EDE-CEF2-A8EDF7794232}"/>
              </a:ext>
            </a:extLst>
          </p:cNvPr>
          <p:cNvSpPr/>
          <p:nvPr/>
        </p:nvSpPr>
        <p:spPr>
          <a:xfrm>
            <a:off x="2911475" y="2862263"/>
            <a:ext cx="2511425" cy="485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75" dirty="0"/>
              <a:t>www.e-charalambous.com</a:t>
            </a:r>
            <a:endParaRPr lang="el-CY" sz="15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F3B921B9-0626-BF17-03FF-C368C348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8DF9238-95A4-692B-6C3E-46099424BEE9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Dinleme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BCFA0A7-E515-76B4-FCB0-68AF80BEBD5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451AFDD-9B64-064F-26B2-1D4259D94952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Ηλεκτρονικά πολυμέσα 3" title="Çocuklara Yabancı Dil Olarak Türkçe Öğretimi - A1 Seviyesi Meyveler&amp;Sebzeler Şarkısı">
            <a:hlinkClick r:id="" action="ppaction://media"/>
            <a:extLst>
              <a:ext uri="{FF2B5EF4-FFF2-40B4-BE49-F238E27FC236}">
                <a16:creationId xmlns:a16="http://schemas.microsoft.com/office/drawing/2014/main" id="{48ED9217-3439-8F72-1269-6EA75354704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4713" y="1339850"/>
            <a:ext cx="7394575" cy="4178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48C020-7B6D-82EF-E05A-8F55D34BF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65100"/>
            <a:ext cx="3600400" cy="6288236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Manava gidelim.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Manava, manava.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Sebzeler, meyveler.</a:t>
            </a:r>
            <a:endParaRPr lang="el-GR" sz="8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Elma, üzüm,</a:t>
            </a:r>
            <a:r>
              <a:rPr lang="el-GR" sz="8000" dirty="0"/>
              <a:t>______</a:t>
            </a:r>
            <a:r>
              <a:rPr lang="tr-TR" sz="8000" dirty="0"/>
              <a:t>.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Muz, portakal.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Domates,</a:t>
            </a:r>
            <a:r>
              <a:rPr lang="el-GR" sz="8000" dirty="0"/>
              <a:t>________</a:t>
            </a:r>
            <a:r>
              <a:rPr lang="tr-TR" sz="8000" dirty="0"/>
              <a:t>, salata.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Yazın hepsi birden   rafta.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Kereviz,</a:t>
            </a:r>
            <a:r>
              <a:rPr lang="el-GR" sz="8000" dirty="0"/>
              <a:t>________</a:t>
            </a:r>
            <a:r>
              <a:rPr lang="tr-TR" sz="8000" dirty="0"/>
              <a:t>, lahana.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Sen de yap haydi bir  çorba.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 Bir  kİlo soğan, bir kilo patates.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 Sever bunları herkes.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Vitamin  Mineral Gençlik  Sağlık.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Kiraz, çilek,</a:t>
            </a:r>
            <a:r>
              <a:rPr lang="el-GR" sz="8000" dirty="0"/>
              <a:t>_____</a:t>
            </a:r>
            <a:r>
              <a:rPr lang="tr-TR" sz="8000" dirty="0"/>
              <a:t>, kivi,  marul,  kabak.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Sebzeler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Meyveler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Sebzeler Meyveler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Sebzeler Meyveler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Haydı  gidelim  manava manava.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Haydı  gidelim  manava manava.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Haydı  gidelim  manava manava. </a:t>
            </a:r>
            <a:endParaRPr lang="el-GR" sz="8000" dirty="0"/>
          </a:p>
          <a:p>
            <a:pPr>
              <a:defRPr/>
            </a:pPr>
            <a:endParaRPr lang="el-GR" dirty="0"/>
          </a:p>
        </p:txBody>
      </p:sp>
      <p:pic>
        <p:nvPicPr>
          <p:cNvPr id="5" name="Ηλεκτρονικά πολυμέσα 4" title="Çocuklara Yabancı Dil Olarak Türkçe Öğretimi - A1 Seviyesi Meyveler&amp;Sebzeler Şarkısı">
            <a:hlinkClick r:id="" action="ppaction://media"/>
            <a:extLst>
              <a:ext uri="{FF2B5EF4-FFF2-40B4-BE49-F238E27FC236}">
                <a16:creationId xmlns:a16="http://schemas.microsoft.com/office/drawing/2014/main" id="{90B4E064-EEF3-8230-9D4B-5D7159E3C31F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39952" y="899902"/>
            <a:ext cx="4788024" cy="50581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48C020-7B6D-82EF-E05A-8F55D34BF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65100"/>
            <a:ext cx="3886200" cy="6288236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Manava gidelim.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Manava, manava.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Sebzeler, meyveler.</a:t>
            </a:r>
            <a:endParaRPr lang="el-GR" sz="8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Elma, üzüm, ayva.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Muz, portakal.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Domates,  biber, salata.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Yazın hepsi birden   rafta.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Kereviz,  ıspanak, lahana.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Sen de yap haydi bir  çorba.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 Bir  kİlo soğan, bir kilo patates.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 Sever bunları herkes.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Vitamin  Mineral Gençlik  Sağlık.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Kiraz, çilek, erik, kivi,  marul,  kabak.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Sebzeler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Meyveler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Sebzeler Meyveler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Sebzeler Meyveler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Haydı  gidelim  manava manava.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Haydı  gidelim  manava manava.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8000" dirty="0"/>
              <a:t>Haydı  gidelim  manava manava. </a:t>
            </a:r>
            <a:endParaRPr lang="el-GR" sz="8000" dirty="0"/>
          </a:p>
          <a:p>
            <a:pPr>
              <a:defRPr/>
            </a:pPr>
            <a:endParaRPr lang="el-GR" dirty="0"/>
          </a:p>
        </p:txBody>
      </p:sp>
      <p:pic>
        <p:nvPicPr>
          <p:cNvPr id="5" name="Ηλεκτρονικά πολυμέσα 4" title="Çocuklara Yabancı Dil Olarak Türkçe Öğretimi - A1 Seviyesi Meyveler&amp;Sebzeler Şarkısı">
            <a:hlinkClick r:id="" action="ppaction://media"/>
            <a:extLst>
              <a:ext uri="{FF2B5EF4-FFF2-40B4-BE49-F238E27FC236}">
                <a16:creationId xmlns:a16="http://schemas.microsoft.com/office/drawing/2014/main" id="{90B4E064-EEF3-8230-9D4B-5D7159E3C31F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09728" y="980728"/>
            <a:ext cx="4958744" cy="5040560"/>
          </a:xfrm>
        </p:spPr>
      </p:pic>
    </p:spTree>
    <p:extLst>
      <p:ext uri="{BB962C8B-B14F-4D97-AF65-F5344CB8AC3E}">
        <p14:creationId xmlns:p14="http://schemas.microsoft.com/office/powerpoint/2010/main" val="20220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yuru Ve Dikkat Için Hoparlörle Bağıran çizgi Film Karakterinin 3d  Illüstrasyonu, Aramak, Etkileşim, Bağırmak PNG Resim Şeffaf ve çizimi  Ücretsiz İndirilebilir">
            <a:extLst>
              <a:ext uri="{FF2B5EF4-FFF2-40B4-BE49-F238E27FC236}">
                <a16:creationId xmlns:a16="http://schemas.microsoft.com/office/drawing/2014/main" id="{ED651FBA-4B10-D5E1-52FF-ED8ED6EA1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63" y="1267971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7061C3-DC4F-D2DA-AFC9-70A2B3550145}"/>
              </a:ext>
            </a:extLst>
          </p:cNvPr>
          <p:cNvSpPr txBox="1"/>
          <p:nvPr/>
        </p:nvSpPr>
        <p:spPr>
          <a:xfrm>
            <a:off x="0" y="366095"/>
            <a:ext cx="7056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 err="1"/>
              <a:t>Dikkatlice</a:t>
            </a:r>
            <a:r>
              <a:rPr lang="el-GR" sz="2400" b="1" dirty="0"/>
              <a:t> </a:t>
            </a:r>
            <a:r>
              <a:rPr lang="el-GR" sz="2400" b="1" dirty="0" err="1"/>
              <a:t>dinleyin</a:t>
            </a:r>
            <a:r>
              <a:rPr lang="el-GR" sz="2400" b="1" dirty="0"/>
              <a:t> </a:t>
            </a:r>
            <a:r>
              <a:rPr lang="el-GR" sz="2400" b="1" dirty="0" err="1"/>
              <a:t>ve</a:t>
            </a:r>
            <a:r>
              <a:rPr lang="el-GR" sz="2400" b="1" dirty="0"/>
              <a:t> </a:t>
            </a:r>
            <a:r>
              <a:rPr lang="el-GR" sz="2400" b="1" dirty="0" err="1"/>
              <a:t>boşlukları</a:t>
            </a:r>
            <a:r>
              <a:rPr lang="el-GR" sz="2400" b="1" dirty="0"/>
              <a:t> </a:t>
            </a:r>
            <a:r>
              <a:rPr lang="el-GR" sz="2400" b="1" dirty="0" err="1"/>
              <a:t>doldurun</a:t>
            </a:r>
            <a:r>
              <a:rPr lang="el-GR" sz="2400" b="1" dirty="0"/>
              <a:t>!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FC92C7CD-2620-CA3D-1BA6-23D5FF0B5179}"/>
              </a:ext>
            </a:extLst>
          </p:cNvPr>
          <p:cNvSpPr/>
          <p:nvPr/>
        </p:nvSpPr>
        <p:spPr>
          <a:xfrm>
            <a:off x="3528392" y="1011342"/>
            <a:ext cx="5231741" cy="50347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/>
                </a:solidFill>
              </a:rPr>
              <a:t>Fatma Hanım, öğleden  sonra saat  üçte  işten  çıkacak. </a:t>
            </a:r>
          </a:p>
          <a:p>
            <a:pPr algn="ctr"/>
            <a:r>
              <a:rPr lang="tr-TR" sz="1600" dirty="0">
                <a:solidFill>
                  <a:schemeClr val="tx1"/>
                </a:solidFill>
              </a:rPr>
              <a:t>O, alışveriş yapmak için süpermarkete gidecek. </a:t>
            </a:r>
          </a:p>
          <a:p>
            <a:pPr algn="ctr"/>
            <a:r>
              <a:rPr lang="tr-TR" sz="1600" dirty="0">
                <a:solidFill>
                  <a:schemeClr val="tx1"/>
                </a:solidFill>
              </a:rPr>
              <a:t>Süpermarketten sebze, meyve ve </a:t>
            </a:r>
            <a:r>
              <a:rPr lang="el-GR" sz="1600" dirty="0">
                <a:solidFill>
                  <a:schemeClr val="tx1"/>
                </a:solidFill>
              </a:rPr>
              <a:t>_________ </a:t>
            </a:r>
            <a:r>
              <a:rPr lang="tr-TR" sz="1600" dirty="0">
                <a:solidFill>
                  <a:schemeClr val="tx1"/>
                </a:solidFill>
              </a:rPr>
              <a:t>malzemeler alacak.</a:t>
            </a:r>
          </a:p>
          <a:p>
            <a:pPr algn="ctr"/>
            <a:r>
              <a:rPr lang="tr-TR" sz="1600" dirty="0">
                <a:solidFill>
                  <a:schemeClr val="tx1"/>
                </a:solidFill>
              </a:rPr>
              <a:t>Fatma Hanım, sebzelerden  domates,  salatalık, sivribiber, dolmalık biber ve </a:t>
            </a:r>
            <a:r>
              <a:rPr lang="el-GR" sz="1600" dirty="0">
                <a:solidFill>
                  <a:schemeClr val="tx1"/>
                </a:solidFill>
              </a:rPr>
              <a:t>________ </a:t>
            </a:r>
            <a:r>
              <a:rPr lang="tr-TR" sz="1600" dirty="0">
                <a:solidFill>
                  <a:schemeClr val="tx1"/>
                </a:solidFill>
              </a:rPr>
              <a:t>alacak.</a:t>
            </a:r>
          </a:p>
          <a:p>
            <a:pPr algn="ctr"/>
            <a:r>
              <a:rPr lang="tr-TR" sz="1600" dirty="0">
                <a:solidFill>
                  <a:schemeClr val="tx1"/>
                </a:solidFill>
              </a:rPr>
              <a:t>Meyvelerden elma, muz, şeftali, erik ve karpuz alacak.</a:t>
            </a:r>
          </a:p>
          <a:p>
            <a:pPr algn="ctr"/>
            <a:r>
              <a:rPr lang="tr-TR" sz="1600" dirty="0">
                <a:solidFill>
                  <a:schemeClr val="tx1"/>
                </a:solidFill>
              </a:rPr>
              <a:t>O, et ve kahvaltılık reyonuna da uğrayacak. </a:t>
            </a:r>
          </a:p>
          <a:p>
            <a:pPr algn="ctr"/>
            <a:r>
              <a:rPr lang="tr-TR" sz="1600" dirty="0">
                <a:solidFill>
                  <a:schemeClr val="tx1"/>
                </a:solidFill>
              </a:rPr>
              <a:t>Kahvaltılıklardan bir  kilo  beyaz peynir, bir  kilo yeşil zeytin, kaymak, bir </a:t>
            </a:r>
            <a:r>
              <a:rPr lang="el-GR" sz="1600" dirty="0">
                <a:solidFill>
                  <a:schemeClr val="tx1"/>
                </a:solidFill>
              </a:rPr>
              <a:t>_________</a:t>
            </a:r>
            <a:r>
              <a:rPr lang="tr-TR" sz="1600" dirty="0">
                <a:solidFill>
                  <a:schemeClr val="tx1"/>
                </a:solidFill>
              </a:rPr>
              <a:t>reçel, yarım kilo tereyağı ve bir koli yumurta alacak. </a:t>
            </a:r>
          </a:p>
          <a:p>
            <a:pPr algn="ctr"/>
            <a:r>
              <a:rPr lang="tr-TR" sz="1600" dirty="0">
                <a:solidFill>
                  <a:schemeClr val="tx1"/>
                </a:solidFill>
              </a:rPr>
              <a:t>Ayrıca   akşam  yemeği yapmak  için  bir  kilo   tavuk  eti  ve  yarım  kilo  kıyma alacak.</a:t>
            </a:r>
          </a:p>
          <a:p>
            <a:pPr algn="ctr"/>
            <a:r>
              <a:rPr lang="tr-TR" sz="1600" dirty="0">
                <a:solidFill>
                  <a:schemeClr val="tx1"/>
                </a:solidFill>
              </a:rPr>
              <a:t>Fatma Hanım, çocuklarına çikolata,  bişküvi  ve </a:t>
            </a:r>
            <a:r>
              <a:rPr lang="el-GR" sz="1600" dirty="0">
                <a:solidFill>
                  <a:schemeClr val="tx1"/>
                </a:solidFill>
              </a:rPr>
              <a:t>________ </a:t>
            </a:r>
            <a:r>
              <a:rPr lang="tr-TR" sz="1600" dirty="0">
                <a:solidFill>
                  <a:schemeClr val="tx1"/>
                </a:solidFill>
              </a:rPr>
              <a:t>alacak. </a:t>
            </a:r>
          </a:p>
          <a:p>
            <a:pPr algn="ctr"/>
            <a:r>
              <a:rPr lang="tr-TR" sz="1600" dirty="0">
                <a:solidFill>
                  <a:schemeClr val="tx1"/>
                </a:solidFill>
              </a:rPr>
              <a:t>O, alışveriş  kredi kartıyla yapmayı  düşünüyor.</a:t>
            </a:r>
            <a:endParaRPr lang="el-GR" sz="1600" dirty="0">
              <a:solidFill>
                <a:schemeClr val="tx1"/>
              </a:solidFill>
            </a:endParaRPr>
          </a:p>
        </p:txBody>
      </p:sp>
      <p:pic>
        <p:nvPicPr>
          <p:cNvPr id="7" name="ElevenLabs_2026-06-16T07_05_51_Irem - Audiobook Narrator_pvc_sp85_s50_sb55_se0_b_m2">
            <a:hlinkClick r:id="" action="ppaction://media"/>
            <a:extLst>
              <a:ext uri="{FF2B5EF4-FFF2-40B4-BE49-F238E27FC236}">
                <a16:creationId xmlns:a16="http://schemas.microsoft.com/office/drawing/2014/main" id="{A438F6DA-3FCC-C9AE-C923-6B2B39A998BC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7325" y="584288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2059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ABD88EF6-A8DC-C610-10B0-D768CB7D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2E81F5C-3085-C034-28B8-20C0F5F97E58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OKUMA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7664381-C6ED-4C0B-E1F7-E414EBD42D24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AE217F5-5A17-8EC1-B7B6-C554BBE077CF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A8A93-E809-84A5-5E0F-724D8FE1E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>
            <a:extLst>
              <a:ext uri="{FF2B5EF4-FFF2-40B4-BE49-F238E27FC236}">
                <a16:creationId xmlns:a16="http://schemas.microsoft.com/office/drawing/2014/main" id="{EE4C3DDE-8EDD-45ED-0BCF-3447F24F4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214313"/>
            <a:ext cx="8390135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924DAD0-2189-FC61-983E-479E62BE1012}"/>
              </a:ext>
            </a:extLst>
          </p:cNvPr>
          <p:cNvSpPr/>
          <p:nvPr/>
        </p:nvSpPr>
        <p:spPr>
          <a:xfrm>
            <a:off x="194881" y="1608941"/>
            <a:ext cx="8697599" cy="50347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>
                <a:solidFill>
                  <a:schemeClr val="tx1"/>
                </a:solidFill>
              </a:rPr>
              <a:t>Fatma Hanım, öğleden  sonra saat  üçte  işten  çıkacak. 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O, alışveriş yapmak için süpermarkete gidecek. 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Süpermarketten sebze, meyve ve kahvaltılık malzemeler alacak.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Fatma Hanım, sebzelerden  domates,  salatalık, sivribiber, dolmalık biber ve  patlıcan alacak.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Meyvelerden elma, muz, şeftali, erik ve karpuz alacak.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O, et ve kahvaltılık reyonuna da uğrayacak. 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Kahvaltılıklardan bir  kilo  beyaz peynir, bir  kilo yeşil zeytin, kaymak, bir  kavanoz reçel, yarım kilo tereyağı ve bir koli yumurta alacak. 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Ayrıca   akşam  yemeği yapmak  için  bir  kilo   tavuk  eti  ve  yarım  kilo  kıyma alacak.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Fatma Hanım, çocuklarına çikolata,  bişküvi  ve  sakız alacak. 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O, alışveriş  kredi kartıyla yapmayı  düşünüyor.</a:t>
            </a:r>
            <a:endParaRPr lang="el-G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9524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834</Words>
  <Application>Microsoft Office PowerPoint</Application>
  <PresentationFormat>Προβολή στην οθόνη (4:3)</PresentationFormat>
  <Paragraphs>126</Paragraphs>
  <Slides>23</Slides>
  <Notes>0</Notes>
  <HiddenSlides>0</HiddenSlides>
  <MMClips>4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Google Sans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Ελένη Χαραλάμπους</cp:lastModifiedBy>
  <cp:revision>515</cp:revision>
  <cp:lastPrinted>2018-10-09T14:44:47Z</cp:lastPrinted>
  <dcterms:created xsi:type="dcterms:W3CDTF">2018-09-28T12:04:20Z</dcterms:created>
  <dcterms:modified xsi:type="dcterms:W3CDTF">2026-06-16T14:38:36Z</dcterms:modified>
</cp:coreProperties>
</file>