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30" r:id="rId2"/>
    <p:sldId id="641" r:id="rId3"/>
    <p:sldId id="451" r:id="rId4"/>
    <p:sldId id="611" r:id="rId5"/>
    <p:sldId id="612" r:id="rId6"/>
    <p:sldId id="615" r:id="rId7"/>
    <p:sldId id="645" r:id="rId8"/>
    <p:sldId id="644" r:id="rId9"/>
    <p:sldId id="614" r:id="rId10"/>
    <p:sldId id="440" r:id="rId11"/>
    <p:sldId id="642" r:id="rId12"/>
    <p:sldId id="646" r:id="rId13"/>
    <p:sldId id="616" r:id="rId14"/>
    <p:sldId id="617" r:id="rId15"/>
  </p:sldIdLst>
  <p:sldSz cx="12192000" cy="6858000"/>
  <p:notesSz cx="7010400" cy="92964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07302-57F0-4D39-97FB-3D4AD8BD51A0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2BD75-56D0-42E4-8813-DAAD8F82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65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2A32B8-9B16-4432-B8E1-FD3A79EF5D81}" type="datetimeFigureOut">
              <a:rPr lang="el-CY" smtClean="0"/>
              <a:t>06/16/2026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7F4B48-6750-40C4-8785-678CB7E3BB9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468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F4B48-6750-40C4-8785-678CB7E3BB9C}" type="slidenum">
              <a:rPr lang="el-CY" smtClean="0"/>
              <a:t>1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1595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D48AE-0A34-1AD0-DE75-4D3385EE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A5BF954-F970-B5DA-98CD-F418CBB94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BB177F-C41E-0222-533A-92B6118E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06/16/2026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932C90-3650-0DEB-0CC4-DDAD5E72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3A8799-995D-139D-2E7C-CF5792CA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9685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59EDDE-DD79-8A23-912A-CA19649D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0F6EC0-3D48-EB89-0B61-9F63AE4D4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917C78-D020-84AD-06AB-A1F87A72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06/16/2026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878C93-E90D-0E58-65C6-EE98EBA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846B60-0DF2-2617-8F4E-5E4B7D45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843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19CC27D-CBEC-267A-1837-FF7619FE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B27BF71-17CF-B325-E769-A24FA0A6D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FA7DB7-54FB-7FE8-ADD4-252DA302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06/16/2026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73C582-ACAE-2E73-BFE5-E428B4E6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F30325-4857-42F8-DEA4-065B48BA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7236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D5E37A-5CD5-29D4-2143-5D0F9FE9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89D895-9D28-0066-568C-167543F8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9210F7-1E15-C8D1-58E6-7B98FDB7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06/16/2026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BAD916-39ED-1481-75B9-085B2E2B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931F5C-8F3E-BB4C-83D5-4AD249D1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947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2C524-FE82-30E0-0A9A-9ECCBE21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084F15-CFE3-99E1-422D-19E5D6B2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63F4E-A626-16F4-FED1-FF0E5A34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06/16/2026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D9D462-6F38-9A54-F4F8-5A167F1A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568C06-0E94-BAAD-F1CC-A67A7067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87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BF075-4D79-065D-E65F-8ED6DE17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833033-0DE5-F221-FE65-1D69F4094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FE518B-D38A-D2F9-1B2D-29DD98656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647FE7-70B7-6649-559D-FAF1F65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06/16/2026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DF1353-792D-E066-6E3A-406FF874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50C8C3-60E9-EDA2-0E14-393B2553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55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0579EA-76FE-D11E-F12A-3BDCC1CB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E195C0-5E9F-C285-ED12-B9BDAF2FD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ED59D7-ECD7-AAE7-4D12-3FBCABBBE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1EFAB3-4CAB-D27A-89D9-FAF6B20B7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2FEF899-289F-5315-7D5A-6CFF12FF0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4B2EF73-FF83-0969-B4C5-1CCC3265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06/16/2026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F50148B-852D-5421-912A-33486FF3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78447AD-86BE-D896-D8CA-008599CA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6497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298ADE-CEDB-E948-A0C0-770C480F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3E37CF8-E9FD-D2B4-E224-07B47545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06/16/2026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617B3A2-4F58-2D12-D229-E08F8716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5684628-9B86-0FDB-CD1C-1EE2DAC8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2041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216CB07-1719-C387-6BFC-DE508D47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06/16/2026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CF82915-809A-37A8-B586-C1482CF2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54BEA6-B907-C6D8-A5D8-6E42D33E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04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8030C4-36FC-58EC-E4AB-6243B0C0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676D63-9BCD-2771-2D78-C080FD5E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2DD2B1B-A886-1C5B-A0EC-8542DF286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66C72B-0B16-F511-E4FA-2257529F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06/16/2026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C82C32-47DB-6747-F8AA-9EF9332D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800592E-09B5-CB2C-D6A9-DE4AFE0B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393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412277-8EDE-2FBA-8E56-59E34560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A3B39FE-3162-FB11-91D1-541743FC6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E76131-0C5A-207F-6C79-A7512734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913E78-42DC-A977-E341-822F508B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06/16/2026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2E936C0-67B0-BA5E-D927-ADF4347C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3D727F-36CD-FE55-6BEA-03FCBD4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0681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BA06497-C93A-CEF5-4672-DF53D3C8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10BA97B-74F4-6B17-5260-6B8202A2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9B602D-991B-656E-1783-E4033B744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EC341A-B424-4232-856C-59CB96D37032}" type="datetimeFigureOut">
              <a:rPr lang="el-CY" smtClean="0"/>
              <a:t>06/16/2026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D4C19B-0E89-A68B-4837-61603D532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FB69BA-4FF7-1DB5-150A-D37FCD5D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0219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85387" y="6075807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11174" y="5364971"/>
            <a:ext cx="6901542" cy="1395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75. Α2_Θεματικός κύκλος 6 : Διατροφή και υγεία_ Αναφορική πρόταση με το που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4881D9-4206-70B2-99EC-4BEEC5DF451D}"/>
              </a:ext>
            </a:extLst>
          </p:cNvPr>
          <p:cNvSpPr txBox="1"/>
          <p:nvPr/>
        </p:nvSpPr>
        <p:spPr>
          <a:xfrm>
            <a:off x="168729" y="392871"/>
            <a:ext cx="8376557" cy="5127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900"/>
              </a:spcAft>
            </a:pPr>
            <a:r>
              <a:rPr lang="el-GR" sz="2800" dirty="0">
                <a:solidFill>
                  <a:srgbClr val="FF0000"/>
                </a:solidFill>
                <a:latin typeface="Google Sans"/>
              </a:rPr>
              <a:t>που/κάποιος/μερικοί/πορτοκαλάδα/</a:t>
            </a:r>
            <a:endParaRPr lang="el-GR" sz="2800" i="0" dirty="0">
              <a:solidFill>
                <a:srgbClr val="FF0000"/>
              </a:solidFill>
              <a:effectLst/>
              <a:latin typeface="Google Sans"/>
            </a:endParaRPr>
          </a:p>
          <a:p>
            <a:pPr algn="l"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Αυτός είναι ο φούρνος ___________ αγοράζω κάθε πρωί φρέσκο ψωμί.</a:t>
            </a:r>
          </a:p>
          <a:p>
            <a:pPr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l-GR" sz="2000" dirty="0"/>
              <a:t> Πίνω πάντα μια φρέσκια ___________ για πρωινό.</a:t>
            </a:r>
            <a:endParaRPr lang="el-GR" sz="2000" dirty="0">
              <a:solidFill>
                <a:srgbClr val="0A0A0A"/>
              </a:solidFill>
              <a:latin typeface="Google Sans"/>
            </a:endParaRPr>
          </a:p>
          <a:p>
            <a:pPr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l-GR" sz="2000" dirty="0"/>
              <a:t>___________ μαθητές δεν ήρθαν σήμερα στην τάξη.</a:t>
            </a:r>
            <a:endParaRPr lang="el-GR" sz="2000" i="0" dirty="0">
              <a:solidFill>
                <a:srgbClr val="0A0A0A"/>
              </a:solidFill>
              <a:effectLst/>
              <a:latin typeface="Google Sans"/>
            </a:endParaRPr>
          </a:p>
          <a:p>
            <a:pPr algn="l"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 Εκείνη είναι η κοπέλα ___________ μένει στο διπλανό διαμέρισμα.</a:t>
            </a:r>
          </a:p>
          <a:p>
            <a:pPr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l-GR" sz="2000" dirty="0"/>
              <a:t>___________ κύριος σε περιμένει στην είσοδο.</a:t>
            </a:r>
            <a:endParaRPr lang="el-GR" sz="2000" i="0" dirty="0">
              <a:solidFill>
                <a:srgbClr val="0A0A0A"/>
              </a:solidFill>
              <a:effectLst/>
              <a:latin typeface="Google Sans"/>
            </a:endParaRPr>
          </a:p>
          <a:p>
            <a:pPr algn="l"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 Σου αρέσουν τα παπούτσια ___________ φοράω σήμερα;</a:t>
            </a:r>
          </a:p>
          <a:p>
            <a:pPr algn="l"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 Αυτό είναι το βιβλίο ___________ μου </a:t>
            </a:r>
            <a:r>
              <a:rPr lang="el-GR" sz="2000" dirty="0">
                <a:solidFill>
                  <a:srgbClr val="0A0A0A"/>
                </a:solidFill>
                <a:latin typeface="Google Sans"/>
              </a:rPr>
              <a:t>αγόρασε</a:t>
            </a: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 ο Γιώργος.</a:t>
            </a:r>
          </a:p>
          <a:p>
            <a:pPr algn="l">
              <a:lnSpc>
                <a:spcPts val="1800"/>
              </a:lnSpc>
              <a:spcAft>
                <a:spcPts val="900"/>
              </a:spcAft>
              <a:buFont typeface="+mj-lt"/>
              <a:buAutoNum type="arabicPeriod"/>
            </a:pPr>
            <a:endParaRPr lang="el-GR" b="0" i="0" dirty="0">
              <a:solidFill>
                <a:srgbClr val="0A0A0A"/>
              </a:solidFill>
              <a:effectLst/>
              <a:latin typeface="Google Sans"/>
            </a:endParaRPr>
          </a:p>
        </p:txBody>
      </p:sp>
      <p:pic>
        <p:nvPicPr>
          <p:cNvPr id="1026" name="Picture 2" descr="Clipart - Cartoon baker selling bread and buns at the bakery">
            <a:extLst>
              <a:ext uri="{FF2B5EF4-FFF2-40B4-BE49-F238E27FC236}">
                <a16:creationId xmlns:a16="http://schemas.microsoft.com/office/drawing/2014/main" id="{5A3BBA60-2D77-81C0-C498-934B3D86A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286" y="24819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,483,631 Orange juice cartoon Εικονογραφήσεις | DepositPhotos">
            <a:extLst>
              <a:ext uri="{FF2B5EF4-FFF2-40B4-BE49-F238E27FC236}">
                <a16:creationId xmlns:a16="http://schemas.microsoft.com/office/drawing/2014/main" id="{0371F771-C406-D27E-2E20-217EA68E2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39887" flipV="1">
            <a:off x="6374056" y="1845072"/>
            <a:ext cx="670823" cy="99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Μαθητές στην Πένα | » Ιδού ο μαθητής!">
            <a:extLst>
              <a:ext uri="{FF2B5EF4-FFF2-40B4-BE49-F238E27FC236}">
                <a16:creationId xmlns:a16="http://schemas.microsoft.com/office/drawing/2014/main" id="{27E7B8B0-EB26-7B54-06E0-A31D5B4EC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281" y="2135946"/>
            <a:ext cx="2828925" cy="129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Κτίρ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64ACCB3C-A049-AB8D-E8E4-0E49D7B77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871" y="3805237"/>
            <a:ext cx="16764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καρτούν είσοδος Στοκ Εικονογραφήσεις, Vectors, &amp; Clipart – (31,512 Στοκ  Εικονογραφήσεις)">
            <a:extLst>
              <a:ext uri="{FF2B5EF4-FFF2-40B4-BE49-F238E27FC236}">
                <a16:creationId xmlns:a16="http://schemas.microsoft.com/office/drawing/2014/main" id="{EA9714D1-2797-43E3-E818-63E28AEC4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678" y="3507991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unning shoes cartoon Images - Free Download on Freepik">
            <a:extLst>
              <a:ext uri="{FF2B5EF4-FFF2-40B4-BE49-F238E27FC236}">
                <a16:creationId xmlns:a16="http://schemas.microsoft.com/office/drawing/2014/main" id="{94ECEA32-DF7B-D7CD-A133-CBAB09B87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09" y="5223303"/>
            <a:ext cx="1315609" cy="131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Το βιβλιοπωλείο του μέλλοντος | Manolis Andriotakis">
            <a:extLst>
              <a:ext uri="{FF2B5EF4-FFF2-40B4-BE49-F238E27FC236}">
                <a16:creationId xmlns:a16="http://schemas.microsoft.com/office/drawing/2014/main" id="{C7D4A516-8049-4B6F-7FA9-66EA2756C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758" y="5223303"/>
            <a:ext cx="1876854" cy="155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AE63871C-0F58-3FCE-4AB7-BB479A591819}"/>
              </a:ext>
            </a:extLst>
          </p:cNvPr>
          <p:cNvSpPr/>
          <p:nvPr/>
        </p:nvSpPr>
        <p:spPr>
          <a:xfrm>
            <a:off x="10482943" y="1371600"/>
            <a:ext cx="914400" cy="76434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CAEDBC1B-F582-63F3-7F5F-5D25EA99F1D9}"/>
              </a:ext>
            </a:extLst>
          </p:cNvPr>
          <p:cNvSpPr/>
          <p:nvPr/>
        </p:nvSpPr>
        <p:spPr>
          <a:xfrm>
            <a:off x="6894489" y="1609092"/>
            <a:ext cx="914400" cy="76434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CAFDF871-83EB-3382-6F94-83B100375483}"/>
              </a:ext>
            </a:extLst>
          </p:cNvPr>
          <p:cNvSpPr/>
          <p:nvPr/>
        </p:nvSpPr>
        <p:spPr>
          <a:xfrm>
            <a:off x="10707461" y="2574541"/>
            <a:ext cx="914400" cy="76434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A4A4D1D2-6953-B71B-19E2-DA8E6B87F18C}"/>
              </a:ext>
            </a:extLst>
          </p:cNvPr>
          <p:cNvSpPr/>
          <p:nvPr/>
        </p:nvSpPr>
        <p:spPr>
          <a:xfrm>
            <a:off x="10311063" y="3485422"/>
            <a:ext cx="914400" cy="76434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1D6B2B92-EE8E-2C7C-7406-7A49A6291A25}"/>
              </a:ext>
            </a:extLst>
          </p:cNvPr>
          <p:cNvSpPr/>
          <p:nvPr/>
        </p:nvSpPr>
        <p:spPr>
          <a:xfrm>
            <a:off x="7122431" y="5000468"/>
            <a:ext cx="914400" cy="76434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5</a:t>
            </a: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8EE53B16-AD8C-1758-3A21-FE44020F8BB8}"/>
              </a:ext>
            </a:extLst>
          </p:cNvPr>
          <p:cNvSpPr/>
          <p:nvPr/>
        </p:nvSpPr>
        <p:spPr>
          <a:xfrm>
            <a:off x="2152901" y="5372928"/>
            <a:ext cx="914400" cy="76434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6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30EE35AA-FA4A-6073-B7A5-4F26B7F849FB}"/>
              </a:ext>
            </a:extLst>
          </p:cNvPr>
          <p:cNvSpPr/>
          <p:nvPr/>
        </p:nvSpPr>
        <p:spPr>
          <a:xfrm>
            <a:off x="4651965" y="5234014"/>
            <a:ext cx="914400" cy="76434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56237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21EC0-2DB6-6BAF-10EC-5C6300BF4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B80946-461C-848E-FB5C-2B8A24D6FFD8}"/>
              </a:ext>
            </a:extLst>
          </p:cNvPr>
          <p:cNvSpPr txBox="1"/>
          <p:nvPr/>
        </p:nvSpPr>
        <p:spPr>
          <a:xfrm>
            <a:off x="168729" y="392871"/>
            <a:ext cx="8376557" cy="4804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900"/>
              </a:spcAft>
            </a:pPr>
            <a:r>
              <a:rPr lang="el-GR" sz="2800" dirty="0">
                <a:solidFill>
                  <a:srgbClr val="FF0000"/>
                </a:solidFill>
                <a:latin typeface="Google Sans"/>
              </a:rPr>
              <a:t>που/κάποιος/μερικοί/πορτοκαλάδα/</a:t>
            </a:r>
            <a:endParaRPr lang="el-GR" sz="2800" i="0" dirty="0">
              <a:solidFill>
                <a:srgbClr val="FF0000"/>
              </a:solidFill>
              <a:effectLst/>
              <a:latin typeface="Google Sans"/>
            </a:endParaRPr>
          </a:p>
          <a:p>
            <a:pPr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l-GR" dirty="0">
                <a:solidFill>
                  <a:srgbClr val="0A0A0A"/>
                </a:solidFill>
                <a:latin typeface="Google Sans"/>
              </a:rPr>
              <a:t> Αυτός είναι ο φούρνος </a:t>
            </a:r>
            <a:r>
              <a:rPr lang="el-GR" dirty="0">
                <a:solidFill>
                  <a:srgbClr val="FF0000"/>
                </a:solidFill>
                <a:latin typeface="Google Sans"/>
              </a:rPr>
              <a:t>που</a:t>
            </a:r>
            <a:r>
              <a:rPr lang="el-GR" dirty="0">
                <a:solidFill>
                  <a:srgbClr val="0A0A0A"/>
                </a:solidFill>
                <a:latin typeface="Google Sans"/>
              </a:rPr>
              <a:t> αγοράζω κάθε πρωί φρέσκο ψωμί.</a:t>
            </a:r>
          </a:p>
          <a:p>
            <a:pPr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l-GR" dirty="0"/>
              <a:t> Πίνω πάντα μια φρέσκια </a:t>
            </a:r>
            <a:r>
              <a:rPr lang="el-GR" dirty="0">
                <a:solidFill>
                  <a:srgbClr val="FF0000"/>
                </a:solidFill>
              </a:rPr>
              <a:t>πορτοκαλάδα</a:t>
            </a:r>
            <a:r>
              <a:rPr lang="el-GR" dirty="0"/>
              <a:t> για πρωινό.</a:t>
            </a:r>
            <a:endParaRPr lang="el-GR" dirty="0">
              <a:solidFill>
                <a:srgbClr val="0A0A0A"/>
              </a:solidFill>
              <a:latin typeface="Google Sans"/>
            </a:endParaRPr>
          </a:p>
          <a:p>
            <a:pPr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l-GR" dirty="0">
                <a:solidFill>
                  <a:srgbClr val="FF0000"/>
                </a:solidFill>
              </a:rPr>
              <a:t> Μερικοί</a:t>
            </a:r>
            <a:r>
              <a:rPr lang="el-GR" dirty="0"/>
              <a:t>  μαθητές δεν ήρθαν σήμερα στην τάξη.</a:t>
            </a:r>
            <a:endParaRPr lang="el-GR" dirty="0">
              <a:solidFill>
                <a:srgbClr val="0A0A0A"/>
              </a:solidFill>
              <a:latin typeface="Google Sans"/>
            </a:endParaRPr>
          </a:p>
          <a:p>
            <a:pPr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l-GR" dirty="0">
                <a:solidFill>
                  <a:srgbClr val="0A0A0A"/>
                </a:solidFill>
                <a:latin typeface="Google Sans"/>
              </a:rPr>
              <a:t> Εκείνη είναι η κοπέλα </a:t>
            </a:r>
            <a:r>
              <a:rPr lang="el-GR" dirty="0">
                <a:solidFill>
                  <a:srgbClr val="FF0000"/>
                </a:solidFill>
                <a:latin typeface="Google Sans"/>
              </a:rPr>
              <a:t>που </a:t>
            </a:r>
            <a:r>
              <a:rPr lang="el-GR" dirty="0">
                <a:solidFill>
                  <a:srgbClr val="0A0A0A"/>
                </a:solidFill>
                <a:latin typeface="Google Sans"/>
              </a:rPr>
              <a:t>μένει στο διπλανό διαμέρισμα.</a:t>
            </a:r>
          </a:p>
          <a:p>
            <a:pPr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l-GR" dirty="0">
                <a:solidFill>
                  <a:srgbClr val="FF0000"/>
                </a:solidFill>
              </a:rPr>
              <a:t>Κάποιος</a:t>
            </a:r>
            <a:r>
              <a:rPr lang="el-GR" dirty="0"/>
              <a:t>  κύριος σε περιμένει στην είσοδο.</a:t>
            </a:r>
            <a:endParaRPr lang="el-GR" dirty="0">
              <a:solidFill>
                <a:srgbClr val="0A0A0A"/>
              </a:solidFill>
              <a:latin typeface="Google Sans"/>
            </a:endParaRPr>
          </a:p>
          <a:p>
            <a:pPr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l-GR" dirty="0">
                <a:solidFill>
                  <a:srgbClr val="0A0A0A"/>
                </a:solidFill>
                <a:latin typeface="Google Sans"/>
              </a:rPr>
              <a:t> Σου αρέσουν τα παπούτσια </a:t>
            </a:r>
            <a:r>
              <a:rPr lang="el-GR" dirty="0">
                <a:solidFill>
                  <a:srgbClr val="FF0000"/>
                </a:solidFill>
                <a:latin typeface="Google Sans"/>
              </a:rPr>
              <a:t>που </a:t>
            </a:r>
            <a:r>
              <a:rPr lang="el-GR" dirty="0">
                <a:solidFill>
                  <a:srgbClr val="0A0A0A"/>
                </a:solidFill>
                <a:latin typeface="Google Sans"/>
              </a:rPr>
              <a:t>φοράω σήμερα;</a:t>
            </a:r>
          </a:p>
          <a:p>
            <a:pPr>
              <a:lnSpc>
                <a:spcPct val="15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l-GR" dirty="0">
                <a:solidFill>
                  <a:srgbClr val="0A0A0A"/>
                </a:solidFill>
                <a:latin typeface="Google Sans"/>
              </a:rPr>
              <a:t> Αυτό είναι το βιβλίο </a:t>
            </a:r>
            <a:r>
              <a:rPr lang="el-GR" dirty="0">
                <a:solidFill>
                  <a:srgbClr val="FF0000"/>
                </a:solidFill>
                <a:latin typeface="Google Sans"/>
              </a:rPr>
              <a:t>που </a:t>
            </a:r>
            <a:r>
              <a:rPr lang="el-GR" dirty="0">
                <a:solidFill>
                  <a:srgbClr val="0A0A0A"/>
                </a:solidFill>
                <a:latin typeface="Google Sans"/>
              </a:rPr>
              <a:t>μου αγόρασε ο Γιώργος.</a:t>
            </a:r>
          </a:p>
          <a:p>
            <a:pPr algn="l">
              <a:lnSpc>
                <a:spcPts val="1800"/>
              </a:lnSpc>
              <a:spcAft>
                <a:spcPts val="900"/>
              </a:spcAft>
            </a:pPr>
            <a:endParaRPr lang="el-GR" b="0" i="0" dirty="0">
              <a:solidFill>
                <a:srgbClr val="0A0A0A"/>
              </a:solidFill>
              <a:effectLst/>
              <a:latin typeface="Google Sans"/>
            </a:endParaRPr>
          </a:p>
        </p:txBody>
      </p:sp>
      <p:pic>
        <p:nvPicPr>
          <p:cNvPr id="1026" name="Picture 2" descr="Clipart - Cartoon baker selling bread and buns at the bakery">
            <a:extLst>
              <a:ext uri="{FF2B5EF4-FFF2-40B4-BE49-F238E27FC236}">
                <a16:creationId xmlns:a16="http://schemas.microsoft.com/office/drawing/2014/main" id="{B8DF92B9-BCB7-7B13-394C-3BA84BF2A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286" y="24819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,483,631 Orange juice cartoon Εικονογραφήσεις | DepositPhotos">
            <a:extLst>
              <a:ext uri="{FF2B5EF4-FFF2-40B4-BE49-F238E27FC236}">
                <a16:creationId xmlns:a16="http://schemas.microsoft.com/office/drawing/2014/main" id="{5268E1F5-25E4-9A1B-0603-DE87DA2A3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39887" flipV="1">
            <a:off x="6374056" y="1845072"/>
            <a:ext cx="670823" cy="99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Μαθητές στην Πένα | » Ιδού ο μαθητής!">
            <a:extLst>
              <a:ext uri="{FF2B5EF4-FFF2-40B4-BE49-F238E27FC236}">
                <a16:creationId xmlns:a16="http://schemas.microsoft.com/office/drawing/2014/main" id="{C6E84569-DE5C-2B99-31BB-C22F33AC1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281" y="2135946"/>
            <a:ext cx="2828925" cy="129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Κτίρ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D075B4FC-D7CA-05CA-A140-004228376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871" y="3805237"/>
            <a:ext cx="16764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καρτούν είσοδος Στοκ Εικονογραφήσεις, Vectors, &amp; Clipart – (31,512 Στοκ  Εικονογραφήσεις)">
            <a:extLst>
              <a:ext uri="{FF2B5EF4-FFF2-40B4-BE49-F238E27FC236}">
                <a16:creationId xmlns:a16="http://schemas.microsoft.com/office/drawing/2014/main" id="{8EF2A085-D10E-5C2E-1480-9096369A3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678" y="3507991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unning shoes cartoon Images - Free Download on Freepik">
            <a:extLst>
              <a:ext uri="{FF2B5EF4-FFF2-40B4-BE49-F238E27FC236}">
                <a16:creationId xmlns:a16="http://schemas.microsoft.com/office/drawing/2014/main" id="{FD5BA608-EE9D-FC97-9363-30106D4FB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09" y="5223303"/>
            <a:ext cx="1315609" cy="131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Το βιβλιοπωλείο του μέλλοντος | Manolis Andriotakis">
            <a:extLst>
              <a:ext uri="{FF2B5EF4-FFF2-40B4-BE49-F238E27FC236}">
                <a16:creationId xmlns:a16="http://schemas.microsoft.com/office/drawing/2014/main" id="{8D184036-3BAE-CD8E-77CC-1D5BDEC14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758" y="5223303"/>
            <a:ext cx="1876854" cy="155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E52BFAA4-F24C-B579-1346-3D6322E35082}"/>
              </a:ext>
            </a:extLst>
          </p:cNvPr>
          <p:cNvSpPr/>
          <p:nvPr/>
        </p:nvSpPr>
        <p:spPr>
          <a:xfrm>
            <a:off x="10482943" y="1371600"/>
            <a:ext cx="914400" cy="76434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B72783E7-AE92-927A-CAFD-86905489BE69}"/>
              </a:ext>
            </a:extLst>
          </p:cNvPr>
          <p:cNvSpPr/>
          <p:nvPr/>
        </p:nvSpPr>
        <p:spPr>
          <a:xfrm>
            <a:off x="6894489" y="1609092"/>
            <a:ext cx="914400" cy="76434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D4D2816C-9A8D-9CF8-D775-A51D7113AB50}"/>
              </a:ext>
            </a:extLst>
          </p:cNvPr>
          <p:cNvSpPr/>
          <p:nvPr/>
        </p:nvSpPr>
        <p:spPr>
          <a:xfrm>
            <a:off x="10707461" y="2574541"/>
            <a:ext cx="914400" cy="76434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F41E294C-A380-1333-B729-A09A2D11CB62}"/>
              </a:ext>
            </a:extLst>
          </p:cNvPr>
          <p:cNvSpPr/>
          <p:nvPr/>
        </p:nvSpPr>
        <p:spPr>
          <a:xfrm>
            <a:off x="10311063" y="3485422"/>
            <a:ext cx="914400" cy="76434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80D70F6B-5304-5370-CD3C-5B1C19482933}"/>
              </a:ext>
            </a:extLst>
          </p:cNvPr>
          <p:cNvSpPr/>
          <p:nvPr/>
        </p:nvSpPr>
        <p:spPr>
          <a:xfrm>
            <a:off x="7122431" y="5000468"/>
            <a:ext cx="914400" cy="76434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5</a:t>
            </a: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3D764691-25ED-D75E-D079-751BEF0E4371}"/>
              </a:ext>
            </a:extLst>
          </p:cNvPr>
          <p:cNvSpPr/>
          <p:nvPr/>
        </p:nvSpPr>
        <p:spPr>
          <a:xfrm>
            <a:off x="2152901" y="5372928"/>
            <a:ext cx="914400" cy="76434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6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D53C22F8-33ED-8D8A-1F33-3AE1EE7850CD}"/>
              </a:ext>
            </a:extLst>
          </p:cNvPr>
          <p:cNvSpPr/>
          <p:nvPr/>
        </p:nvSpPr>
        <p:spPr>
          <a:xfrm>
            <a:off x="4651965" y="5234014"/>
            <a:ext cx="914400" cy="76434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86638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47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300481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DD08E40E-8250-09EB-6F5A-D0121D202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E930069-6EFE-DC67-6F68-6E209853F64C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8B7ECA-C80E-690E-7AE9-60B3351643C2}"/>
              </a:ext>
            </a:extLst>
          </p:cNvPr>
          <p:cNvSpPr txBox="1"/>
          <p:nvPr/>
        </p:nvSpPr>
        <p:spPr>
          <a:xfrm>
            <a:off x="4173650" y="3669167"/>
            <a:ext cx="1587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πορτοκαλάδα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ACBB1B-2719-CD6B-827B-4310AF6DDA5E}"/>
              </a:ext>
            </a:extLst>
          </p:cNvPr>
          <p:cNvSpPr txBox="1"/>
          <p:nvPr/>
        </p:nvSpPr>
        <p:spPr>
          <a:xfrm>
            <a:off x="5584915" y="243900"/>
            <a:ext cx="6477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Κάποια τρώει.   Κάποιος τρώει. </a:t>
            </a:r>
          </a:p>
        </p:txBody>
      </p:sp>
      <p:pic>
        <p:nvPicPr>
          <p:cNvPr id="1026" name="Picture 2" descr="πορτοκάλια Στοκ Εικονογραφήσεις, Vectors, &amp; Clipart ...">
            <a:extLst>
              <a:ext uri="{FF2B5EF4-FFF2-40B4-BE49-F238E27FC236}">
                <a16:creationId xmlns:a16="http://schemas.microsoft.com/office/drawing/2014/main" id="{BE7FD55D-15F5-F5E1-E25F-0379452B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03" y="2138261"/>
            <a:ext cx="1695450" cy="1409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,446,604 Orange juice cartoon Εικονογραφήσεις | DepositPhotos">
            <a:extLst>
              <a:ext uri="{FF2B5EF4-FFF2-40B4-BE49-F238E27FC236}">
                <a16:creationId xmlns:a16="http://schemas.microsoft.com/office/drawing/2014/main" id="{C23B6913-3CFA-BA27-FB43-D37F97473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324" y="1304823"/>
            <a:ext cx="1752600" cy="2124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FD7B32-E858-5C78-D9D3-651B69A4BFF0}"/>
              </a:ext>
            </a:extLst>
          </p:cNvPr>
          <p:cNvSpPr txBox="1"/>
          <p:nvPr/>
        </p:nvSpPr>
        <p:spPr>
          <a:xfrm>
            <a:off x="4227058" y="6256290"/>
            <a:ext cx="1480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φασολάδα </a:t>
            </a:r>
          </a:p>
        </p:txBody>
      </p:sp>
      <p:pic>
        <p:nvPicPr>
          <p:cNvPr id="1030" name="Picture 6" descr="Fasolada Stock Illustrations – 14 Fasolada Stock Illustrations, Vectors &amp;  Clipart - Dreamstime">
            <a:extLst>
              <a:ext uri="{FF2B5EF4-FFF2-40B4-BE49-F238E27FC236}">
                <a16:creationId xmlns:a16="http://schemas.microsoft.com/office/drawing/2014/main" id="{32AF4A3F-2C6F-99B4-1FAB-67B6AB107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324" y="4489923"/>
            <a:ext cx="1752600" cy="1499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Φασολάκια: Περισσότερες από 62 χιλιάδες εικονογραφήσεις και σχέδια στοκ  χωρίς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997C0E3A-670A-1688-4AF1-C64751C26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60" y="4256995"/>
            <a:ext cx="2057400" cy="2219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Αγόρι και κορίτσι με το κουτάβι τρώει σάντουιτς σε πικ-νικ Διάνυσμα από  ©kharlamova_lv 234742162">
            <a:extLst>
              <a:ext uri="{FF2B5EF4-FFF2-40B4-BE49-F238E27FC236}">
                <a16:creationId xmlns:a16="http://schemas.microsoft.com/office/drawing/2014/main" id="{B69F9B04-44D6-D6A2-12B1-ACF40BA03E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8" b="16237"/>
          <a:stretch>
            <a:fillRect/>
          </a:stretch>
        </p:blipFill>
        <p:spPr bwMode="auto">
          <a:xfrm>
            <a:off x="7643676" y="1113567"/>
            <a:ext cx="2359478" cy="1460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BC5F1F-A406-7347-E11C-37649FB10E25}"/>
              </a:ext>
            </a:extLst>
          </p:cNvPr>
          <p:cNvSpPr txBox="1"/>
          <p:nvPr/>
        </p:nvSpPr>
        <p:spPr>
          <a:xfrm>
            <a:off x="6354536" y="2754285"/>
            <a:ext cx="6177642" cy="326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Aft>
                <a:spcPts val="900"/>
              </a:spcAft>
            </a:pP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Μερικοί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μαθητές έλειπαν σήμερα από το μάθημα.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442249-DE8B-366C-403F-6F9AEE70DDA7}"/>
              </a:ext>
            </a:extLst>
          </p:cNvPr>
          <p:cNvSpPr txBox="1"/>
          <p:nvPr/>
        </p:nvSpPr>
        <p:spPr>
          <a:xfrm>
            <a:off x="6594022" y="4764038"/>
            <a:ext cx="6177642" cy="326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Aft>
                <a:spcPts val="900"/>
              </a:spcAft>
            </a:pP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Μερικές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μαθήτριες  έλειπαν σήμερα από το μάθημα.</a:t>
            </a:r>
          </a:p>
        </p:txBody>
      </p:sp>
      <p:pic>
        <p:nvPicPr>
          <p:cNvPr id="1036" name="Picture 12" descr="μαθητές Στοκ Εικονογραφήσεις, Vectors, &amp; Clipart – (12,419 Στοκ  Εικονογραφήσεις)">
            <a:extLst>
              <a:ext uri="{FF2B5EF4-FFF2-40B4-BE49-F238E27FC236}">
                <a16:creationId xmlns:a16="http://schemas.microsoft.com/office/drawing/2014/main" id="{6E375312-8410-86B5-C102-916D8D726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657" y="3289219"/>
            <a:ext cx="1695450" cy="129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μαθητές Στοκ Εικονογραφήσεις, Vectors, &amp; Clipart – (12,419 Στοκ  Εικονογραφήσεις)">
            <a:extLst>
              <a:ext uri="{FF2B5EF4-FFF2-40B4-BE49-F238E27FC236}">
                <a16:creationId xmlns:a16="http://schemas.microsoft.com/office/drawing/2014/main" id="{4A2C1AF8-57A1-B10A-4649-7993EE0DA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711" y="5298972"/>
            <a:ext cx="1752600" cy="130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504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828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Μαρτίου 2026 (__/03/2026).Τώρα είμαστε στην άνοιξη.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0" y="295275"/>
            <a:ext cx="7097486" cy="990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3" y="2922815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163541" y="5855617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9852B9-315B-B15D-3BD9-16167BFCCA71}"/>
              </a:ext>
            </a:extLst>
          </p:cNvPr>
          <p:cNvSpPr txBox="1"/>
          <p:nvPr/>
        </p:nvSpPr>
        <p:spPr>
          <a:xfrm>
            <a:off x="3056165" y="1803390"/>
            <a:ext cx="8591550" cy="4549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l-GR" sz="2800" i="0" dirty="0">
                <a:solidFill>
                  <a:srgbClr val="0A0A0A"/>
                </a:solidFill>
                <a:effectLst/>
                <a:latin typeface="Google Sans"/>
              </a:rPr>
              <a:t>Χθες το βράδυ βγήκαμε έξω με _______ φίλους. Πήγαμε σε ένα μικρό ταβερνάκι στο κέντρο της πόλης. Το εστιατόριο _____πήγαμε χθες ήταν φθηνό, αλλά το φαγητό ήταν πολύ__________! Φάγαμε  σαλάτες και ___________ </a:t>
            </a:r>
            <a:r>
              <a:rPr lang="el-GR" sz="2800" i="0" dirty="0" err="1">
                <a:solidFill>
                  <a:srgbClr val="0A0A0A"/>
                </a:solidFill>
                <a:effectLst/>
                <a:latin typeface="Google Sans"/>
              </a:rPr>
              <a:t>κρεατικά</a:t>
            </a:r>
            <a:r>
              <a:rPr lang="el-GR" sz="2800" i="0" dirty="0">
                <a:solidFill>
                  <a:srgbClr val="0A0A0A"/>
                </a:solidFill>
                <a:effectLst/>
                <a:latin typeface="Google Sans"/>
              </a:rPr>
              <a:t>. _________ από την παρέα παρήγγειλε και κρασί. Περάσαμε πολύ όμορφα και γελάσαμε πολύ!</a:t>
            </a:r>
          </a:p>
        </p:txBody>
      </p:sp>
      <p:pic>
        <p:nvPicPr>
          <p:cNvPr id="2" name="ElevenLabs_2026-03-23T09_15_33_Martha - Expressive Greek Female_pvc_sp100_s50_sb75_v3">
            <a:hlinkClick r:id="" action="ppaction://media"/>
            <a:extLst>
              <a:ext uri="{FF2B5EF4-FFF2-40B4-BE49-F238E27FC236}">
                <a16:creationId xmlns:a16="http://schemas.microsoft.com/office/drawing/2014/main" id="{25CEB479-48BE-388F-E4C7-C3E26B1F8CCC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18613" y="754063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217819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A9CBC-AE6D-58DB-9515-EC7E09507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C7C0CF5-2645-001B-B5B4-9B048ACE433C}"/>
              </a:ext>
            </a:extLst>
          </p:cNvPr>
          <p:cNvSpPr/>
          <p:nvPr/>
        </p:nvSpPr>
        <p:spPr>
          <a:xfrm>
            <a:off x="0" y="500743"/>
            <a:ext cx="4648200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87FFEE1-6A8E-3823-C041-ECA7BB528FC2}"/>
              </a:ext>
            </a:extLst>
          </p:cNvPr>
          <p:cNvSpPr/>
          <p:nvPr/>
        </p:nvSpPr>
        <p:spPr>
          <a:xfrm>
            <a:off x="179614" y="6020171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Διάβασε!</a:t>
            </a:r>
          </a:p>
        </p:txBody>
      </p:sp>
      <p:pic>
        <p:nvPicPr>
          <p:cNvPr id="5122" name="Picture 2" descr="Παιδί Διαβάζει Βιβλίο Παιδί Που Κάθεται Ένα Σωρό Βιβλία Μου ...">
            <a:extLst>
              <a:ext uri="{FF2B5EF4-FFF2-40B4-BE49-F238E27FC236}">
                <a16:creationId xmlns:a16="http://schemas.microsoft.com/office/drawing/2014/main" id="{C428F8C5-A3DE-4574-CDEA-A5EF7578F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3"/>
          <a:stretch>
            <a:fillRect/>
          </a:stretch>
        </p:blipFill>
        <p:spPr bwMode="auto">
          <a:xfrm>
            <a:off x="566738" y="3114973"/>
            <a:ext cx="2143805" cy="20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6030EA-AC05-7A9F-8EA2-CD98952E94C1}"/>
              </a:ext>
            </a:extLst>
          </p:cNvPr>
          <p:cNvSpPr txBox="1"/>
          <p:nvPr/>
        </p:nvSpPr>
        <p:spPr>
          <a:xfrm>
            <a:off x="3352800" y="2263683"/>
            <a:ext cx="8673907" cy="4116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  <a:t>Χθες το βράδυ βγήκαμε έξω με μερικούς φίλους. Πήγαμε σε ένα μικρό ταβερνάκι στο κέντρο της </a:t>
            </a:r>
          </a:p>
          <a:p>
            <a:pPr algn="l">
              <a:lnSpc>
                <a:spcPct val="150000"/>
              </a:lnSpc>
              <a:buNone/>
            </a:pPr>
            <a:endParaRPr lang="el-GR" sz="1600" dirty="0">
              <a:solidFill>
                <a:srgbClr val="0A0A0A"/>
              </a:solidFill>
              <a:latin typeface="Google Sans"/>
            </a:endParaRPr>
          </a:p>
          <a:p>
            <a:pPr algn="l">
              <a:lnSpc>
                <a:spcPct val="150000"/>
              </a:lnSpc>
              <a:buNone/>
            </a:pPr>
            <a:endParaRPr lang="el-GR" sz="1600" i="0" dirty="0">
              <a:solidFill>
                <a:srgbClr val="0A0A0A"/>
              </a:solidFill>
              <a:effectLst/>
              <a:latin typeface="Google Sans"/>
            </a:endParaRPr>
          </a:p>
          <a:p>
            <a:pPr algn="l">
              <a:lnSpc>
                <a:spcPct val="150000"/>
              </a:lnSpc>
              <a:buNone/>
            </a:pPr>
            <a:endParaRPr lang="el-GR" sz="1600" i="0" dirty="0">
              <a:solidFill>
                <a:srgbClr val="0A0A0A"/>
              </a:solidFill>
              <a:effectLst/>
              <a:latin typeface="Google Sans"/>
            </a:endParaRPr>
          </a:p>
          <a:p>
            <a:pPr algn="l">
              <a:lnSpc>
                <a:spcPct val="150000"/>
              </a:lnSpc>
              <a:buNone/>
            </a:pPr>
            <a: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  <a:t>πόλης. Το εστιατόριο που πήγαμε χθες ήταν φθηνό, αλλά το φαγητό ήταν πολύ νόστιμο! </a:t>
            </a:r>
          </a:p>
          <a:p>
            <a:pPr algn="l">
              <a:lnSpc>
                <a:spcPct val="150000"/>
              </a:lnSpc>
              <a:buNone/>
            </a:pPr>
            <a:endParaRPr lang="el-GR" sz="1600" dirty="0">
              <a:solidFill>
                <a:srgbClr val="0A0A0A"/>
              </a:solidFill>
              <a:latin typeface="Google Sans"/>
            </a:endParaRPr>
          </a:p>
          <a:p>
            <a:pPr algn="l">
              <a:lnSpc>
                <a:spcPct val="150000"/>
              </a:lnSpc>
              <a:buNone/>
            </a:pPr>
            <a:endParaRPr lang="el-GR" sz="1600" i="0" dirty="0">
              <a:solidFill>
                <a:srgbClr val="0A0A0A"/>
              </a:solidFill>
              <a:effectLst/>
              <a:latin typeface="Google Sans"/>
            </a:endParaRPr>
          </a:p>
          <a:p>
            <a:pPr algn="l">
              <a:lnSpc>
                <a:spcPct val="150000"/>
              </a:lnSpc>
              <a:buNone/>
            </a:pPr>
            <a: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  <a:t>Φάγαμε  σαλάτες και μερικά </a:t>
            </a:r>
            <a:r>
              <a:rPr lang="el-GR" sz="1600" i="0" dirty="0" err="1">
                <a:solidFill>
                  <a:srgbClr val="0A0A0A"/>
                </a:solidFill>
                <a:effectLst/>
                <a:latin typeface="Google Sans"/>
              </a:rPr>
              <a:t>κρεατικά</a:t>
            </a:r>
            <a: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  <a:t>. Κάποιος από την παρέα παρήγγειλε και κρασί. Περάσαμε πολύ </a:t>
            </a:r>
          </a:p>
          <a:p>
            <a:pPr algn="l">
              <a:lnSpc>
                <a:spcPct val="150000"/>
              </a:lnSpc>
              <a:buNone/>
            </a:pPr>
            <a:endParaRPr lang="el-GR" sz="1600" dirty="0">
              <a:solidFill>
                <a:srgbClr val="0A0A0A"/>
              </a:solidFill>
              <a:latin typeface="Google Sans"/>
            </a:endParaRPr>
          </a:p>
          <a:p>
            <a:pPr algn="l">
              <a:lnSpc>
                <a:spcPct val="150000"/>
              </a:lnSpc>
              <a:buNone/>
            </a:pPr>
            <a:endParaRPr lang="el-GR" sz="1600" i="0" dirty="0">
              <a:solidFill>
                <a:srgbClr val="0A0A0A"/>
              </a:solidFill>
              <a:effectLst/>
              <a:latin typeface="Google Sans"/>
            </a:endParaRPr>
          </a:p>
          <a:p>
            <a:pPr algn="l">
              <a:lnSpc>
                <a:spcPct val="150000"/>
              </a:lnSpc>
              <a:buNone/>
            </a:pPr>
            <a:r>
              <a:rPr lang="el-GR" sz="1600" i="0" dirty="0">
                <a:solidFill>
                  <a:srgbClr val="0A0A0A"/>
                </a:solidFill>
                <a:effectLst/>
                <a:latin typeface="Google Sans"/>
              </a:rPr>
              <a:t>όμορφα και γελάσαμε πολύ!</a:t>
            </a:r>
          </a:p>
        </p:txBody>
      </p:sp>
      <p:pic>
        <p:nvPicPr>
          <p:cNvPr id="2050" name="Picture 2" descr="Streets of Greece Clipart, Urban view Chania, Greece, Printable Watercolor  clipart, 12 High Quality JPGs, Digital download, junk journal">
            <a:extLst>
              <a:ext uri="{FF2B5EF4-FFF2-40B4-BE49-F238E27FC236}">
                <a16:creationId xmlns:a16="http://schemas.microsoft.com/office/drawing/2014/main" id="{A18F5CB7-22F6-CD41-AAB5-77E87671A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594" y="929637"/>
            <a:ext cx="1338943" cy="1338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ood night cartoon Φωτογραφίες Αρχείου, Royalty Free Good night cartoon  Εικόνες | DepositPhotos">
            <a:extLst>
              <a:ext uri="{FF2B5EF4-FFF2-40B4-BE49-F238E27FC236}">
                <a16:creationId xmlns:a16="http://schemas.microsoft.com/office/drawing/2014/main" id="{F8778FD7-9735-C52F-60D6-1C9908CBA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81" y="712741"/>
            <a:ext cx="1305834" cy="1338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πρότυπο εστιατορίου Στοκ Εικονογραφήσεις, Vectors, &amp; Clipart – (4,693 Στοκ  Εικονογραφήσεις)">
            <a:extLst>
              <a:ext uri="{FF2B5EF4-FFF2-40B4-BE49-F238E27FC236}">
                <a16:creationId xmlns:a16="http://schemas.microsoft.com/office/drawing/2014/main" id="{415F5499-CC73-0DA5-C62C-B22FAB381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7"/>
          <a:stretch>
            <a:fillRect/>
          </a:stretch>
        </p:blipFill>
        <p:spPr bwMode="auto">
          <a:xfrm>
            <a:off x="6652358" y="2733973"/>
            <a:ext cx="1470754" cy="1033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Προϊόντα κρέατος. Cartoon κρεοπωλείο τροφίμων, κοτόπουλο, μπριζόλα βοείου  κρέατος, χοιρινό, παϊδάκια, μπέικον φέτα και λουκάνικα. Εικονογράφηση φορέα  νωπού κρέατος Διάνυσμα από ©winwin.artlab@gmail.com 436025906">
            <a:extLst>
              <a:ext uri="{FF2B5EF4-FFF2-40B4-BE49-F238E27FC236}">
                <a16:creationId xmlns:a16="http://schemas.microsoft.com/office/drawing/2014/main" id="{F7031595-AF8E-A43F-69B4-1F4A83D15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8"/>
          <a:stretch>
            <a:fillRect/>
          </a:stretch>
        </p:blipFill>
        <p:spPr bwMode="auto">
          <a:xfrm>
            <a:off x="5914499" y="4322067"/>
            <a:ext cx="737859" cy="5769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artoon Wine Bottles Στοκ Εικονογραφήσεις, Vectors, &amp; Clipart – (48,367  Στοκ Εικονογραφήσεις)">
            <a:extLst>
              <a:ext uri="{FF2B5EF4-FFF2-40B4-BE49-F238E27FC236}">
                <a16:creationId xmlns:a16="http://schemas.microsoft.com/office/drawing/2014/main" id="{615AD459-A53E-37AF-6E14-34D8AD1B4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868" y="4244559"/>
            <a:ext cx="535669" cy="654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22 γελαω ιδέες για αποθήκευση σήμερα | αστεία gif, αστείες εικόνες, γέλιο  και άλλα">
            <a:extLst>
              <a:ext uri="{FF2B5EF4-FFF2-40B4-BE49-F238E27FC236}">
                <a16:creationId xmlns:a16="http://schemas.microsoft.com/office/drawing/2014/main" id="{64340BF0-604F-D0F4-7312-05C833B45F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63" b="52763"/>
          <a:stretch>
            <a:fillRect/>
          </a:stretch>
        </p:blipFill>
        <p:spPr bwMode="auto">
          <a:xfrm>
            <a:off x="4540620" y="5321108"/>
            <a:ext cx="871978" cy="582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001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381CC-190A-3B58-1B5E-3B73AFA20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6BC4B4C-AAEB-0B81-2657-A4427E8360F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 προφορικού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7C6F45F-77A1-DFB9-60FE-1D145B15C866}"/>
              </a:ext>
            </a:extLst>
          </p:cNvPr>
          <p:cNvSpPr/>
          <p:nvPr/>
        </p:nvSpPr>
        <p:spPr>
          <a:xfrm>
            <a:off x="636303" y="5867399"/>
            <a:ext cx="3228126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Απάντησε!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FC8173-2199-63C8-2223-46558F452CF0}"/>
              </a:ext>
            </a:extLst>
          </p:cNvPr>
          <p:cNvSpPr txBox="1"/>
          <p:nvPr/>
        </p:nvSpPr>
        <p:spPr>
          <a:xfrm>
            <a:off x="4357007" y="2530103"/>
            <a:ext cx="783499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b="0" i="0" dirty="0">
                <a:solidFill>
                  <a:srgbClr val="0A0A0A"/>
                </a:solidFill>
                <a:effectLst/>
                <a:latin typeface="Google Sans"/>
              </a:rPr>
              <a:t>Το εστιατόριο </a:t>
            </a:r>
            <a:r>
              <a:rPr lang="el-GR" sz="4000" dirty="0">
                <a:solidFill>
                  <a:srgbClr val="0A0A0A"/>
                </a:solidFill>
                <a:latin typeface="Google Sans"/>
              </a:rPr>
              <a:t>που </a:t>
            </a:r>
            <a:r>
              <a:rPr lang="el-GR" sz="4000" b="0" i="0" dirty="0">
                <a:solidFill>
                  <a:srgbClr val="0A0A0A"/>
                </a:solidFill>
                <a:effectLst/>
                <a:latin typeface="Google Sans"/>
              </a:rPr>
              <a:t> πήγατε χθες ήταν  ακριβό;</a:t>
            </a:r>
          </a:p>
          <a:p>
            <a:endParaRPr lang="el-GR" sz="4000" dirty="0">
              <a:solidFill>
                <a:srgbClr val="0A0A0A"/>
              </a:solidFill>
              <a:latin typeface="Google Sans"/>
            </a:endParaRPr>
          </a:p>
          <a:p>
            <a:endParaRPr lang="el-GR" sz="4000" b="0" i="0" dirty="0">
              <a:solidFill>
                <a:srgbClr val="0A0A0A"/>
              </a:solidFill>
              <a:effectLst/>
              <a:latin typeface="Google Sans"/>
            </a:endParaRPr>
          </a:p>
          <a:p>
            <a:r>
              <a:rPr lang="el-GR" sz="4000" dirty="0">
                <a:solidFill>
                  <a:srgbClr val="0A0A0A"/>
                </a:solidFill>
                <a:latin typeface="Google Sans"/>
              </a:rPr>
              <a:t>Τι φάγατε;</a:t>
            </a:r>
          </a:p>
          <a:p>
            <a:endParaRPr lang="el-GR" sz="4000" dirty="0"/>
          </a:p>
        </p:txBody>
      </p:sp>
      <p:pic>
        <p:nvPicPr>
          <p:cNvPr id="2050" name="Picture 2" descr="Two boys talking - 32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35382EFE-E54A-E92B-3AE0-5C297D2CD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>
            <a:fillRect/>
          </a:stretch>
        </p:blipFill>
        <p:spPr bwMode="auto">
          <a:xfrm>
            <a:off x="1085171" y="2676525"/>
            <a:ext cx="2162175" cy="1862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450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7F116-39BF-D7C9-2BFB-60C643A73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290D89C-6268-3B8D-EF5B-CB73682BF0DA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 προφορικού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5146222-67A8-5BA1-75AD-C28797E6BC50}"/>
              </a:ext>
            </a:extLst>
          </p:cNvPr>
          <p:cNvSpPr/>
          <p:nvPr/>
        </p:nvSpPr>
        <p:spPr>
          <a:xfrm>
            <a:off x="636303" y="5867399"/>
            <a:ext cx="3228126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Παιχνίδι ρόλων</a:t>
            </a:r>
          </a:p>
        </p:txBody>
      </p:sp>
      <p:pic>
        <p:nvPicPr>
          <p:cNvPr id="4098" name="Picture 2" descr="Πωλητής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29139E68-8A86-A328-BBD4-7D5AE1753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9" y="2747282"/>
            <a:ext cx="2745240" cy="2647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481DD9-C136-1982-4F2C-6C16D889C81A}"/>
              </a:ext>
            </a:extLst>
          </p:cNvPr>
          <p:cNvSpPr txBox="1"/>
          <p:nvPr/>
        </p:nvSpPr>
        <p:spPr>
          <a:xfrm>
            <a:off x="4204607" y="3175778"/>
            <a:ext cx="7987393" cy="1051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  <a:buNone/>
            </a:pPr>
            <a:r>
              <a:rPr lang="el-GR" sz="3600" b="1" i="0" dirty="0">
                <a:solidFill>
                  <a:srgbClr val="0A0A0A"/>
                </a:solidFill>
                <a:effectLst/>
              </a:rPr>
              <a:t>Στο γραφείο του διαιτολόγου </a:t>
            </a:r>
          </a:p>
        </p:txBody>
      </p:sp>
    </p:spTree>
    <p:extLst>
      <p:ext uri="{BB962C8B-B14F-4D97-AF65-F5344CB8AC3E}">
        <p14:creationId xmlns:p14="http://schemas.microsoft.com/office/powerpoint/2010/main" val="28204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6E32A7-E64C-B9A8-8D1F-20D398C51075}"/>
              </a:ext>
            </a:extLst>
          </p:cNvPr>
          <p:cNvSpPr txBox="1"/>
          <p:nvPr/>
        </p:nvSpPr>
        <p:spPr>
          <a:xfrm>
            <a:off x="489857" y="314487"/>
            <a:ext cx="11571514" cy="5834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  <a:buNone/>
            </a:pPr>
            <a:r>
              <a:rPr lang="el-GR" b="1" i="0" dirty="0">
                <a:solidFill>
                  <a:srgbClr val="0A0A0A"/>
                </a:solidFill>
                <a:effectLst/>
              </a:rPr>
              <a:t>Στο γραφείο του διαιτολόγου </a:t>
            </a:r>
          </a:p>
          <a:p>
            <a:pPr>
              <a:lnSpc>
                <a:spcPct val="200000"/>
              </a:lnSpc>
            </a:pPr>
            <a:r>
              <a:rPr lang="el-GR" b="1" i="0" dirty="0">
                <a:solidFill>
                  <a:srgbClr val="0A0A0A"/>
                </a:solidFill>
                <a:effectLst/>
              </a:rPr>
              <a:t>Ρόλος Α (μαθητής/μαθήτρια </a:t>
            </a:r>
            <a:r>
              <a:rPr lang="el-GR" b="1" dirty="0"/>
              <a:t>που συνοδεύεται από τους γονείς </a:t>
            </a:r>
            <a:r>
              <a:rPr lang="el-GR" b="1" i="0" dirty="0">
                <a:solidFill>
                  <a:srgbClr val="0A0A0A"/>
                </a:solidFill>
                <a:effectLst/>
              </a:rPr>
              <a:t>του/της):</a:t>
            </a:r>
            <a:br>
              <a:rPr lang="el-GR" b="0" i="0" dirty="0">
                <a:solidFill>
                  <a:srgbClr val="0A0A0A"/>
                </a:solidFill>
                <a:effectLst/>
              </a:rPr>
            </a:br>
            <a:r>
              <a:rPr lang="el-GR" b="0" i="0" dirty="0">
                <a:solidFill>
                  <a:srgbClr val="0A0A0A"/>
                </a:solidFill>
                <a:effectLst/>
              </a:rPr>
              <a:t>Π</a:t>
            </a:r>
            <a:r>
              <a:rPr lang="el-GR" dirty="0"/>
              <a:t>ηγαίνεις στη διαιτολόγο </a:t>
            </a:r>
            <a:r>
              <a:rPr lang="el-GR" b="1" dirty="0"/>
              <a:t>που</a:t>
            </a:r>
            <a:r>
              <a:rPr lang="el-GR" dirty="0"/>
              <a:t> είναι στη γειτονιά σου.</a:t>
            </a:r>
          </a:p>
          <a:p>
            <a:pPr>
              <a:lnSpc>
                <a:spcPct val="200000"/>
              </a:lnSpc>
            </a:pPr>
            <a:r>
              <a:rPr lang="el-GR" dirty="0"/>
              <a:t>Της λες τι τρως συνήθως το πρωί και το μεσημέρι.</a:t>
            </a:r>
          </a:p>
          <a:p>
            <a:pPr>
              <a:lnSpc>
                <a:spcPct val="200000"/>
              </a:lnSpc>
            </a:pPr>
            <a:r>
              <a:rPr lang="el-GR" dirty="0"/>
              <a:t>Της εξηγείς ποια είναι η δυσκολία σου (π.χ. τρως πολλά γλυκά ή ξεχνάς να πίνεις νερό).</a:t>
            </a:r>
          </a:p>
          <a:p>
            <a:pPr>
              <a:lnSpc>
                <a:spcPct val="200000"/>
              </a:lnSpc>
            </a:pPr>
            <a:r>
              <a:rPr lang="el-GR" dirty="0"/>
              <a:t>Της ζητάς να σου προτείνει </a:t>
            </a:r>
            <a:r>
              <a:rPr lang="el-GR" b="1" dirty="0"/>
              <a:t>δύο (2) υγιεινά σνακ</a:t>
            </a:r>
            <a:r>
              <a:rPr lang="el-GR" dirty="0"/>
              <a:t> για το σχολείο.</a:t>
            </a:r>
          </a:p>
          <a:p>
            <a:r>
              <a:rPr lang="el-GR" b="1" i="0" dirty="0">
                <a:solidFill>
                  <a:srgbClr val="0A0A0A"/>
                </a:solidFill>
                <a:effectLst/>
              </a:rPr>
              <a:t>Ρόλος Β (διαιτολόγος):</a:t>
            </a:r>
            <a:endParaRPr lang="el-GR" b="1" dirty="0">
              <a:solidFill>
                <a:srgbClr val="0A0A0A"/>
              </a:solidFill>
            </a:endParaRPr>
          </a:p>
          <a:p>
            <a:br>
              <a:rPr lang="el-GR" b="0" i="0" dirty="0">
                <a:solidFill>
                  <a:srgbClr val="0A0A0A"/>
                </a:solidFill>
                <a:effectLst/>
              </a:rPr>
            </a:br>
            <a:r>
              <a:rPr lang="el-GR" dirty="0"/>
              <a:t>Καλωσορίζεις το παιδί και  τους γονείς του στο γραφείο σου.</a:t>
            </a:r>
          </a:p>
          <a:p>
            <a:pPr>
              <a:lnSpc>
                <a:spcPct val="200000"/>
              </a:lnSpc>
            </a:pPr>
            <a:r>
              <a:rPr lang="el-GR" dirty="0"/>
              <a:t>Ακούς τι τρώει και τον/τη ρωτάς </a:t>
            </a:r>
            <a:r>
              <a:rPr lang="el-GR" b="1" dirty="0"/>
              <a:t>αν κάνει κάποιο  άθλημα</a:t>
            </a:r>
            <a:r>
              <a:rPr lang="el-GR" dirty="0"/>
              <a:t>.</a:t>
            </a:r>
          </a:p>
          <a:p>
            <a:pPr>
              <a:lnSpc>
                <a:spcPct val="200000"/>
              </a:lnSpc>
            </a:pPr>
            <a:r>
              <a:rPr lang="el-GR" dirty="0"/>
              <a:t>Του/της λες ένα </a:t>
            </a:r>
            <a:r>
              <a:rPr lang="el-GR" b="1" dirty="0"/>
              <a:t>λάθος</a:t>
            </a:r>
            <a:r>
              <a:rPr lang="el-GR" dirty="0"/>
              <a:t> που κάνει στο φαγητό του/της (π.χ. δεν τρώει καθόλου φρούτα).</a:t>
            </a:r>
          </a:p>
          <a:p>
            <a:pPr>
              <a:lnSpc>
                <a:spcPct val="200000"/>
              </a:lnSpc>
            </a:pPr>
            <a:r>
              <a:rPr lang="el-GR" dirty="0"/>
              <a:t>Του/της  προτείνεις </a:t>
            </a:r>
            <a:r>
              <a:rPr lang="el-GR" b="1" dirty="0"/>
              <a:t>δύο (2) συγκεκριμένα σνακ</a:t>
            </a:r>
            <a:r>
              <a:rPr lang="el-GR" dirty="0"/>
              <a:t>.</a:t>
            </a:r>
          </a:p>
        </p:txBody>
      </p:sp>
      <p:pic>
        <p:nvPicPr>
          <p:cNvPr id="1026" name="Picture 2" descr="HealthylifeCyprus - Andri Constantinou - Dietitian | Limassol">
            <a:extLst>
              <a:ext uri="{FF2B5EF4-FFF2-40B4-BE49-F238E27FC236}">
                <a16:creationId xmlns:a16="http://schemas.microsoft.com/office/drawing/2014/main" id="{9B02C880-4B35-78F1-FAE1-03B3DA590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599" y="2995775"/>
            <a:ext cx="2688771" cy="3637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Εξέταση από διατροφολόγο, συζήτηση στο νοσοκομείο. Χαρακτήρες καρτούν, μια  διαιτολόγος και ένας ασθενής, μιλούν για Διανυσματική απεικόνιση -  εικονογραφία: 217205475">
            <a:extLst>
              <a:ext uri="{FF2B5EF4-FFF2-40B4-BE49-F238E27FC236}">
                <a16:creationId xmlns:a16="http://schemas.microsoft.com/office/drawing/2014/main" id="{BFA90681-A6BF-9457-19D0-518667551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599" y="225199"/>
            <a:ext cx="2688772" cy="2594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ute snack: Περισσότερες από 345 χιλιάδες εικονογραφήσεις και σχέδια στοκ  χωρίς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42D174AF-1AEF-1B43-EBE7-1E4D88134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710557"/>
            <a:ext cx="2524125" cy="1055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77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F8678-D783-6AEF-19F0-9A03A91A6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2CFD191-1862-07AA-B408-0445DC186599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551F509-954F-E4BB-9046-243B75C2A870}"/>
              </a:ext>
            </a:extLst>
          </p:cNvPr>
          <p:cNvSpPr/>
          <p:nvPr/>
        </p:nvSpPr>
        <p:spPr>
          <a:xfrm>
            <a:off x="321128" y="5976256"/>
            <a:ext cx="1801586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Γράψε!</a:t>
            </a:r>
          </a:p>
        </p:txBody>
      </p:sp>
      <p:pic>
        <p:nvPicPr>
          <p:cNvPr id="7170" name="Picture 2" descr="Μαθητής που γράφει την εργασία στο: Vector στοκ (χωρίς ...">
            <a:extLst>
              <a:ext uri="{FF2B5EF4-FFF2-40B4-BE49-F238E27FC236}">
                <a16:creationId xmlns:a16="http://schemas.microsoft.com/office/drawing/2014/main" id="{8351C262-3AB8-B643-BD73-2368AAC56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>
            <a:fillRect/>
          </a:stretch>
        </p:blipFill>
        <p:spPr bwMode="auto">
          <a:xfrm>
            <a:off x="0" y="3951514"/>
            <a:ext cx="2476500" cy="177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9965E8-FBE6-DD40-52EB-360408A94D89}"/>
              </a:ext>
            </a:extLst>
          </p:cNvPr>
          <p:cNvSpPr txBox="1"/>
          <p:nvPr/>
        </p:nvSpPr>
        <p:spPr>
          <a:xfrm>
            <a:off x="2122714" y="2721820"/>
            <a:ext cx="9100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A0A0A"/>
                </a:solidFill>
                <a:latin typeface="Google Sans"/>
              </a:rPr>
              <a:t>Αυτός είναι ο φούρνος ___________ αγοράζω κάθε πρωί  _____________________________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D39752-5199-1DFF-AA1C-44EED4A932E9}"/>
              </a:ext>
            </a:extLst>
          </p:cNvPr>
          <p:cNvSpPr txBox="1"/>
          <p:nvPr/>
        </p:nvSpPr>
        <p:spPr>
          <a:xfrm>
            <a:off x="2253343" y="4284702"/>
            <a:ext cx="9100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A0A0A"/>
                </a:solidFill>
                <a:latin typeface="Google Sans"/>
              </a:rPr>
              <a:t>Αυτή είναι η υπεραγορά  ___________ αγοράζω κάθε απόγευμα  ________________________</a:t>
            </a:r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310CD5-99CE-6EDA-22FF-DAE645C4E5CC}"/>
              </a:ext>
            </a:extLst>
          </p:cNvPr>
          <p:cNvSpPr txBox="1"/>
          <p:nvPr/>
        </p:nvSpPr>
        <p:spPr>
          <a:xfrm>
            <a:off x="2360158" y="6077146"/>
            <a:ext cx="9644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A0A0A"/>
                </a:solidFill>
                <a:latin typeface="Google Sans"/>
              </a:rPr>
              <a:t>Αυτό είναι το εστιατόριο  ___________ τρώω με την οικογένειά μου  κάθε Σάββατο______________</a:t>
            </a:r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2EB30873-5BB0-8489-BECB-ED8931C7D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927" y="346301"/>
            <a:ext cx="1846490" cy="1647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1,200+ Family Shopping Supermarket Cartoon Stock Illustrations,  Royalty-Free Vector Graphics &amp; Clip Art - iStock">
            <a:extLst>
              <a:ext uri="{FF2B5EF4-FFF2-40B4-BE49-F238E27FC236}">
                <a16:creationId xmlns:a16="http://schemas.microsoft.com/office/drawing/2014/main" id="{90B57695-2005-C0A0-5479-1884BA926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196" y="3157847"/>
            <a:ext cx="1846490" cy="1073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talian Food Restaurant or Cafeteria Vector Illustration with Traditional  Italy Dishes Pizza or Pasta in Flat Cartoon Background Design 41761106  Vector Art at Vecteezy">
            <a:extLst>
              <a:ext uri="{FF2B5EF4-FFF2-40B4-BE49-F238E27FC236}">
                <a16:creationId xmlns:a16="http://schemas.microsoft.com/office/drawing/2014/main" id="{C5787FCE-84C4-E726-E0A5-F011A799C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158" y="4813441"/>
            <a:ext cx="1830842" cy="1034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4452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560</Words>
  <Application>Microsoft Office PowerPoint</Application>
  <PresentationFormat>Ευρεία οθόνη</PresentationFormat>
  <Paragraphs>89</Paragraphs>
  <Slides>14</Slides>
  <Notes>1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Google Sans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Charalambous</dc:creator>
  <cp:lastModifiedBy>Ελένη Χαραλάμπους</cp:lastModifiedBy>
  <cp:revision>201</cp:revision>
  <cp:lastPrinted>2025-04-04T04:22:18Z</cp:lastPrinted>
  <dcterms:created xsi:type="dcterms:W3CDTF">2025-02-12T05:42:48Z</dcterms:created>
  <dcterms:modified xsi:type="dcterms:W3CDTF">2026-06-16T17:38:58Z</dcterms:modified>
</cp:coreProperties>
</file>