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56" r:id="rId2"/>
    <p:sldId id="580" r:id="rId3"/>
    <p:sldId id="487" r:id="rId4"/>
    <p:sldId id="595" r:id="rId5"/>
    <p:sldId id="596" r:id="rId6"/>
    <p:sldId id="506" r:id="rId7"/>
    <p:sldId id="594" r:id="rId8"/>
    <p:sldId id="491" r:id="rId9"/>
    <p:sldId id="592" r:id="rId10"/>
    <p:sldId id="317" r:id="rId11"/>
    <p:sldId id="490" r:id="rId12"/>
    <p:sldId id="593" r:id="rId13"/>
    <p:sldId id="519" r:id="rId14"/>
    <p:sldId id="313" r:id="rId15"/>
    <p:sldId id="539" r:id="rId16"/>
    <p:sldId id="272" r:id="rId17"/>
    <p:sldId id="396" r:id="rId18"/>
  </p:sldIdLst>
  <p:sldSz cx="9144000" cy="6858000" type="screen4x3"/>
  <p:notesSz cx="6797675" cy="99822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8" autoAdjust="0"/>
    <p:restoredTop sz="99770" autoAdjust="0"/>
  </p:normalViewPr>
  <p:slideViewPr>
    <p:cSldViewPr>
      <p:cViewPr varScale="1">
        <p:scale>
          <a:sx n="63" d="100"/>
          <a:sy n="63" d="100"/>
        </p:scale>
        <p:origin x="14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>
            <a:extLst>
              <a:ext uri="{FF2B5EF4-FFF2-40B4-BE49-F238E27FC236}">
                <a16:creationId xmlns:a16="http://schemas.microsoft.com/office/drawing/2014/main" id="{D9E11586-0F35-3246-C9AA-2FE2D88253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1C86D530-84A3-9F63-6EAD-D4E567184D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A9D61D-19F8-49B6-9E15-5A534498F100}" type="datetimeFigureOut">
              <a:rPr lang="en-US"/>
              <a:pPr>
                <a:defRPr/>
              </a:pPr>
              <a:t>6/18/2026</a:t>
            </a:fld>
            <a:endParaRPr lang="en-US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8A5EE469-149E-3DDD-5EF8-9AC2CDAC16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id="{6BD0891F-2541-2EB1-79E2-7997FFBECD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EB59D0-C990-4AA1-A485-ACA29D51F4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0971F9-130C-67A8-9227-73AE87E1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BCF7E-ADA3-9E6B-9E57-747D828600A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64285D-B5AB-4595-9703-41385CAC2570}" type="datetimeFigureOut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1158A6-6063-A50F-D7CF-844F07D365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BC12DF3-EBF9-4034-F008-E00390844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8775" cy="44910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22187-0CB1-75CE-922B-CA125A8B0C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33302-B0F1-98F4-9BA2-A0A6D955DF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B13491-179E-41A9-A446-6E161CADD67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B1274CC5-677C-D864-3835-941B26AD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32FB0-9199-463E-8D49-FD5BB52DF63E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3BA9B1D9-79DC-9166-2DB3-B5D4357D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9C767C87-7AFE-524A-CFFA-304B7097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A4BA9-7375-4611-BF5A-15A58FC23B0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0527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8E7673E5-DE78-47DF-66EC-A94B84D7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0CED7-A2B1-4746-BC29-59F25BBFD1B0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E655A8F2-C81C-BA28-1FD3-F2FFDCB1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CB66AF1F-074A-644E-DC05-5A610BFF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2FCE8-731C-43FC-8E26-C42141D1440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096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F124A44F-9F4C-EE91-19F2-63714F3C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EB6FC-C9E9-4531-BA74-2A40C75CB52A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032103D8-CD7F-B108-20C2-55348ABA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A42804D-8931-0E49-D71E-0D996844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2D8B-07C7-4BFE-99B3-D860CF94D8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12541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0F77D724-3078-8D52-6D57-F5AD5CAA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13B7A-C333-4B65-A2FA-7674269392FF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82ABC59E-B4BB-21AB-09DE-80A350B2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A155790B-5E4E-60D6-F793-EF113154A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77B4-7590-49B0-868A-0F25973B1CC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8400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19FA2D66-4D35-6A7C-4849-550316E9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B3069-7413-4409-859D-9C09B6004D87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62DB1065-F046-F6FF-C2DB-D48316A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61F9EEC2-FA1E-9368-A31D-73F86F247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EF7A7-9A66-4D4B-A200-89A2669D3C3A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86671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DCB3B210-347B-0EBF-FE1D-A9BCEF7C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0E250-41FB-426A-AEC0-A4B6C6B883E2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CCB80FA6-D567-302E-4A15-DB216579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AFAE1394-1C41-AB31-4FA9-5C7E0321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F90C6-89C4-4A85-8208-60094057999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1038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id="{842C9EDB-3212-D456-8C2E-02441505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A389D-DA22-409B-904A-B395C5DAED39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id="{0A2414D5-F02F-3BC7-2D95-0180CF27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id="{B5D551FC-72E7-305D-9DE2-17385FF04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5869F-569C-4CB6-920F-2C43D45CF67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3060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F14C665A-AD36-2891-53D1-6B60D9652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FAE6D-BBAF-4166-827A-2301189EEB8B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32A82B38-C91D-80C6-BA28-383E6311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31B637B6-BFC6-172A-C3B8-B6196066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78E8-F24D-495D-8A6C-ED4BD107B5D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03617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id="{28138F0A-F022-3EC5-1CD1-369BF2371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12B7E-A924-40C1-894A-C968C4D1D71F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id="{D7B99DF6-BD89-C60F-F0E5-A52975E39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1101EF6F-68FC-F92C-0A86-2D0C85538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6B05-3CF1-4786-8F03-D3D93FB7D77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6125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65C702D3-6B5D-3659-3CC0-A8C666D2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44F33-7936-4516-B1ED-7FB9264E5DCE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AD9322CE-8402-B604-1E0F-4812BF12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EC2C8BD8-76AC-C861-C734-51FE2FCFE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0F527-E7CE-49A9-8194-432063E9390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63950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7CA7D0D1-45D2-898D-9EAB-57CC57D0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DA420-7AAF-4410-B695-91F4E8F9620C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1DC95ABD-F3C4-F491-2387-8FF598B2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310AE530-62C9-3719-F847-611C97E7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16285-B3D2-4438-9C0E-DAEE713004A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87030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>
            <a:extLst>
              <a:ext uri="{FF2B5EF4-FFF2-40B4-BE49-F238E27FC236}">
                <a16:creationId xmlns:a16="http://schemas.microsoft.com/office/drawing/2014/main" id="{2ECF0381-A16E-BD09-D17E-F416CC0550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Κάντε κλικ για επεξεργασία του τίτλου</a:t>
            </a:r>
          </a:p>
        </p:txBody>
      </p:sp>
      <p:sp>
        <p:nvSpPr>
          <p:cNvPr id="1027" name="2 - Θέση κειμένου">
            <a:extLst>
              <a:ext uri="{FF2B5EF4-FFF2-40B4-BE49-F238E27FC236}">
                <a16:creationId xmlns:a16="http://schemas.microsoft.com/office/drawing/2014/main" id="{CDB590D0-589A-24D6-9D1F-1AEE475C07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CF5A53A9-107B-9588-983B-6D92319DB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EBDBA0-B0D9-4EF3-B3E0-51C58C87A983}" type="datetime1">
              <a:rPr lang="el-GR"/>
              <a:pPr>
                <a:defRPr/>
              </a:pPr>
              <a:t>18/6/2026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B2E414B3-E8CE-5FD5-C30F-8AB399F5F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9640C6F-47BE-F81A-85E0-F1FC6E90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E1498A-887C-4565-9799-F916369020E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eTj_XeTojOk?feature=oembed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παιδάκια">
            <a:extLst>
              <a:ext uri="{FF2B5EF4-FFF2-40B4-BE49-F238E27FC236}">
                <a16:creationId xmlns:a16="http://schemas.microsoft.com/office/drawing/2014/main" id="{0F475A35-6058-C358-55EF-5A6D1749E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025525"/>
            <a:ext cx="8321675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D2D2513-728F-E32A-1B3A-5A24DF7439C9}"/>
              </a:ext>
            </a:extLst>
          </p:cNvPr>
          <p:cNvSpPr/>
          <p:nvPr/>
        </p:nvSpPr>
        <p:spPr>
          <a:xfrm>
            <a:off x="3046413" y="3060700"/>
            <a:ext cx="2867025" cy="452438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 Öğreniyoruz</a:t>
            </a:r>
            <a:endParaRPr lang="el-CY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31BAC2F-0C7F-172B-C3C2-4D001DC42EB3}"/>
              </a:ext>
            </a:extLst>
          </p:cNvPr>
          <p:cNvSpPr/>
          <p:nvPr/>
        </p:nvSpPr>
        <p:spPr>
          <a:xfrm>
            <a:off x="5913438" y="5706200"/>
            <a:ext cx="2867025" cy="45085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b="1" dirty="0" err="1">
                <a:solidFill>
                  <a:schemeClr val="tx1"/>
                </a:solidFill>
              </a:rPr>
              <a:t>Δρ</a:t>
            </a:r>
            <a:r>
              <a:rPr lang="el-GR" b="1" dirty="0">
                <a:solidFill>
                  <a:schemeClr val="tx1"/>
                </a:solidFill>
              </a:rPr>
              <a:t> Ελένη Χαραλάμπους 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478059F9-6027-419E-9D11-6F554D2F3AFE}"/>
              </a:ext>
            </a:extLst>
          </p:cNvPr>
          <p:cNvSpPr/>
          <p:nvPr/>
        </p:nvSpPr>
        <p:spPr>
          <a:xfrm>
            <a:off x="511175" y="5445224"/>
            <a:ext cx="5284961" cy="71182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Gelecek Zaman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_Μέλλοντας </a:t>
            </a:r>
            <a:r>
              <a:rPr lang="el-GR" sz="2000" b="1" dirty="0">
                <a:solidFill>
                  <a:schemeClr val="tx1"/>
                </a:solidFill>
              </a:rPr>
              <a:t>    </a:t>
            </a:r>
            <a:endParaRPr lang="en-US" sz="2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>
            <a:extLst>
              <a:ext uri="{FF2B5EF4-FFF2-40B4-BE49-F238E27FC236}">
                <a16:creationId xmlns:a16="http://schemas.microsoft.com/office/drawing/2014/main" id="{DB2A17F5-A50F-52C3-77C7-2FDD7297CB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" t="47676" r="11469" b="-818"/>
          <a:stretch>
            <a:fillRect/>
          </a:stretch>
        </p:blipFill>
        <p:spPr bwMode="auto">
          <a:xfrm>
            <a:off x="179512" y="3212976"/>
            <a:ext cx="5832648" cy="30501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Εικόνα 2" descr="Okulda Sınıfta Sevimli öğrenciler, Sınıf Clipart, Okul Clipart, öğrenci  Clipart PNG Resim Şeffaf ve çizimi Ücretsiz İndirilebilir">
            <a:extLst>
              <a:ext uri="{FF2B5EF4-FFF2-40B4-BE49-F238E27FC236}">
                <a16:creationId xmlns:a16="http://schemas.microsoft.com/office/drawing/2014/main" id="{B39ECD88-A4CB-FAF2-9C04-06DB9E4F20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024" y="306264"/>
            <a:ext cx="2438816" cy="243544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Εικόνα 3" descr="Cartoon School Recess Stock Illustrations – 202 Cartoon School Recess Stock  Illustrations, Vectors &amp; Clipart - Dreamstime">
            <a:extLst>
              <a:ext uri="{FF2B5EF4-FFF2-40B4-BE49-F238E27FC236}">
                <a16:creationId xmlns:a16="http://schemas.microsoft.com/office/drawing/2014/main" id="{96848D28-60A4-F52D-D759-FE3D7A6F29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5836" y="221615"/>
            <a:ext cx="3025328" cy="237075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Εικόνα 5" descr="Neighbors ziyaret etmek - GoodSalt">
            <a:extLst>
              <a:ext uri="{FF2B5EF4-FFF2-40B4-BE49-F238E27FC236}">
                <a16:creationId xmlns:a16="http://schemas.microsoft.com/office/drawing/2014/main" id="{3305CA83-DB0A-5DFB-BA71-824C10F7A2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6160" y="221615"/>
            <a:ext cx="2171700" cy="237075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Εικόνα 6" descr="The lemonade part 3 ders 6 | Baamboozle - Baamboozle | The Most Fun  Classroom Games!">
            <a:extLst>
              <a:ext uri="{FF2B5EF4-FFF2-40B4-BE49-F238E27FC236}">
                <a16:creationId xmlns:a16="http://schemas.microsoft.com/office/drawing/2014/main" id="{1B5EC493-B325-AF08-05CD-A6A39C6ADAE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8184" y="3059299"/>
            <a:ext cx="2513017" cy="33574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Οβάλ 7">
            <a:extLst>
              <a:ext uri="{FF2B5EF4-FFF2-40B4-BE49-F238E27FC236}">
                <a16:creationId xmlns:a16="http://schemas.microsoft.com/office/drawing/2014/main" id="{F1ED5C34-9EEF-36E8-25E3-5E931BEEBB90}"/>
              </a:ext>
            </a:extLst>
          </p:cNvPr>
          <p:cNvSpPr/>
          <p:nvPr/>
        </p:nvSpPr>
        <p:spPr>
          <a:xfrm>
            <a:off x="1884178" y="2165150"/>
            <a:ext cx="1019160" cy="8544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5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3EE68441-65CF-3F90-7ED6-8F6CF18417BF}"/>
              </a:ext>
            </a:extLst>
          </p:cNvPr>
          <p:cNvSpPr/>
          <p:nvPr/>
        </p:nvSpPr>
        <p:spPr>
          <a:xfrm>
            <a:off x="7998212" y="5835892"/>
            <a:ext cx="1019160" cy="8544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8</a:t>
            </a:r>
          </a:p>
        </p:txBody>
      </p:sp>
      <p:sp>
        <p:nvSpPr>
          <p:cNvPr id="12" name="Οβάλ 11">
            <a:extLst>
              <a:ext uri="{FF2B5EF4-FFF2-40B4-BE49-F238E27FC236}">
                <a16:creationId xmlns:a16="http://schemas.microsoft.com/office/drawing/2014/main" id="{4E78927C-EC89-2192-2F64-0E6A7BCDAD4C}"/>
              </a:ext>
            </a:extLst>
          </p:cNvPr>
          <p:cNvSpPr/>
          <p:nvPr/>
        </p:nvSpPr>
        <p:spPr>
          <a:xfrm>
            <a:off x="7990474" y="1971398"/>
            <a:ext cx="1019160" cy="8544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7</a:t>
            </a:r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34B7834A-7C34-9B5E-6317-DFD98026325D}"/>
              </a:ext>
            </a:extLst>
          </p:cNvPr>
          <p:cNvSpPr/>
          <p:nvPr/>
        </p:nvSpPr>
        <p:spPr>
          <a:xfrm>
            <a:off x="5102004" y="2165150"/>
            <a:ext cx="1019160" cy="8544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785C92BB-C8ED-87FD-45C6-2B62276D1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BBD625B-9A0D-ADE4-9E90-260FDA9EA69A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KONUŞMA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706009D-263C-BB7D-7BBF-6E81CF28462C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272B16C-79A8-677B-C9F5-A7E0620F4F81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E6CD80-23C7-7579-41A2-1E8A902C469A}"/>
              </a:ext>
            </a:extLst>
          </p:cNvPr>
          <p:cNvSpPr txBox="1"/>
          <p:nvPr/>
        </p:nvSpPr>
        <p:spPr>
          <a:xfrm>
            <a:off x="5417840" y="2924289"/>
            <a:ext cx="29523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/>
              <a:t>Saat </a:t>
            </a:r>
            <a:r>
              <a:rPr lang="en-US" b="1" dirty="0" err="1"/>
              <a:t>kaçta</a:t>
            </a:r>
            <a:r>
              <a:rPr lang="en-US" b="1" dirty="0"/>
              <a:t> </a:t>
            </a:r>
            <a:r>
              <a:rPr lang="en-US" b="1" dirty="0" err="1"/>
              <a:t>geleceksin</a:t>
            </a:r>
            <a:r>
              <a:rPr lang="tr-TR" b="1" dirty="0"/>
              <a:t>iz</a:t>
            </a:r>
            <a:r>
              <a:rPr lang="en-US" b="1" dirty="0"/>
              <a:t>?</a:t>
            </a:r>
            <a:endParaRPr lang="el-GR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AB0516-B1A7-10BE-49B4-3D38CC5E3191}"/>
              </a:ext>
            </a:extLst>
          </p:cNvPr>
          <p:cNvSpPr txBox="1"/>
          <p:nvPr/>
        </p:nvSpPr>
        <p:spPr>
          <a:xfrm>
            <a:off x="539552" y="2924289"/>
            <a:ext cx="33843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b="1" dirty="0"/>
              <a:t>Okula </a:t>
            </a:r>
            <a:r>
              <a:rPr lang="en-US" b="1" dirty="0" err="1"/>
              <a:t>geç</a:t>
            </a:r>
            <a:r>
              <a:rPr lang="en-US" b="1" dirty="0"/>
              <a:t> </a:t>
            </a:r>
            <a:r>
              <a:rPr lang="en-US" b="1" dirty="0" err="1"/>
              <a:t>kalacak</a:t>
            </a:r>
            <a:r>
              <a:rPr lang="tr-TR" b="1" dirty="0"/>
              <a:t>  mı</a:t>
            </a:r>
            <a:r>
              <a:rPr lang="en-US" b="1" dirty="0" err="1"/>
              <a:t>sın</a:t>
            </a:r>
            <a:r>
              <a:rPr lang="el-GR" b="1" dirty="0"/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04CFB6-4F95-B368-E163-48696B87CDC7}"/>
              </a:ext>
            </a:extLst>
          </p:cNvPr>
          <p:cNvSpPr txBox="1"/>
          <p:nvPr/>
        </p:nvSpPr>
        <p:spPr>
          <a:xfrm>
            <a:off x="179512" y="623383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b="1" dirty="0"/>
              <a:t>Kahvaltılıklardan neler alacaksınız</a:t>
            </a:r>
            <a:r>
              <a:rPr lang="el-GR" b="1" dirty="0"/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9A6689-FD71-37F6-3750-58ACF37BB344}"/>
              </a:ext>
            </a:extLst>
          </p:cNvPr>
          <p:cNvSpPr txBox="1"/>
          <p:nvPr/>
        </p:nvSpPr>
        <p:spPr>
          <a:xfrm>
            <a:off x="4967536" y="5495166"/>
            <a:ext cx="38529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l-GR" b="1" dirty="0"/>
              <a:t>-</a:t>
            </a:r>
            <a:r>
              <a:rPr lang="tr-TR" b="1" dirty="0"/>
              <a:t>Hesap lütfen.</a:t>
            </a:r>
            <a:endParaRPr lang="el-GR" b="1" dirty="0"/>
          </a:p>
          <a:p>
            <a:pPr eaLnBrk="1" hangingPunct="1">
              <a:defRPr/>
            </a:pPr>
            <a:r>
              <a:rPr lang="el-GR" b="1" dirty="0"/>
              <a:t>-</a:t>
            </a:r>
            <a:r>
              <a:rPr lang="tr-TR" b="1" dirty="0"/>
              <a:t>Kredi kartıyla mı  nakit mi ödeyeceksiniz</a:t>
            </a:r>
            <a:r>
              <a:rPr lang="el-GR" b="1" dirty="0"/>
              <a:t>?</a:t>
            </a:r>
          </a:p>
        </p:txBody>
      </p:sp>
      <p:pic>
        <p:nvPicPr>
          <p:cNvPr id="12" name="Εικόνα 11" descr="YİNE OKULA GEÇ KALDIM- ÇOCUK ŞARKISI">
            <a:extLst>
              <a:ext uri="{FF2B5EF4-FFF2-40B4-BE49-F238E27FC236}">
                <a16:creationId xmlns:a16="http://schemas.microsoft.com/office/drawing/2014/main" id="{6539693C-354F-BA32-A16B-873F53C502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449" r="21348"/>
          <a:stretch>
            <a:fillRect/>
          </a:stretch>
        </p:blipFill>
        <p:spPr>
          <a:xfrm>
            <a:off x="323528" y="439504"/>
            <a:ext cx="3672408" cy="20502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Εικόνα 12" descr="Telefonda konuşan karikatürist çocuk, neşeli ifade, Stok Vektör (Telifsiz)  2682753531 | Shutterstock">
            <a:extLst>
              <a:ext uri="{FF2B5EF4-FFF2-40B4-BE49-F238E27FC236}">
                <a16:creationId xmlns:a16="http://schemas.microsoft.com/office/drawing/2014/main" id="{01C21E11-B2A2-41D5-EA90-6EFC5321D2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6832"/>
          <a:stretch>
            <a:fillRect/>
          </a:stretch>
        </p:blipFill>
        <p:spPr>
          <a:xfrm>
            <a:off x="6084168" y="222241"/>
            <a:ext cx="1209675" cy="24847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Εικόνα 13" descr="Cartoon Kids Eating Breakfast Images – Browse 27,268 Stock Photos, Vectors,  and Video | Adobe Stock">
            <a:extLst>
              <a:ext uri="{FF2B5EF4-FFF2-40B4-BE49-F238E27FC236}">
                <a16:creationId xmlns:a16="http://schemas.microsoft.com/office/drawing/2014/main" id="{E3D570D4-3AAE-64A6-3927-7E61C0F5DC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502233"/>
            <a:ext cx="3744416" cy="25469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Εικόνα 14" descr="Άνθρωποι στο ταμείο του σούπερ μάρκετ, διανυσματικό καρτούν Διανυσματική  απεικόνιση - εικονογραφία από bagel: 114752721">
            <a:extLst>
              <a:ext uri="{FF2B5EF4-FFF2-40B4-BE49-F238E27FC236}">
                <a16:creationId xmlns:a16="http://schemas.microsoft.com/office/drawing/2014/main" id="{D45D733F-ABD7-B0E0-E477-60BB634A6C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6430" y="3478286"/>
            <a:ext cx="3994001" cy="18949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67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B7F4A019-8BB1-0928-A1B9-45E8A27CC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9C83ADF-E504-C3AD-4562-32EA6B21751B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TEKRAR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44327AA-E86F-AE2A-8268-57A9B7120201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2D716B9-7060-A0FC-F66B-D7D62BC068FF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- Πίνακας">
            <a:extLst>
              <a:ext uri="{FF2B5EF4-FFF2-40B4-BE49-F238E27FC236}">
                <a16:creationId xmlns:a16="http://schemas.microsoft.com/office/drawing/2014/main" id="{C8F971C5-914F-A258-F445-81ABA792B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68721"/>
              </p:ext>
            </p:extLst>
          </p:nvPr>
        </p:nvGraphicFramePr>
        <p:xfrm>
          <a:off x="571500" y="189872"/>
          <a:ext cx="8001000" cy="3235328"/>
        </p:xfrm>
        <a:graphic>
          <a:graphicData uri="http://schemas.openxmlformats.org/drawingml/2006/table">
            <a:tbl>
              <a:tblPr/>
              <a:tblGrid>
                <a:gridCol w="2053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6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Αν η  ρίζα του ρήματος  τελειώνει  στα ακόλουθα   φωνήεντα  : 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ı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,ο,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Αν η  ρίζα του ρήματος  τελειώνει  στα ακόλουθα   φωνήεντα  : 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ö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ü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7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ρίζα  +  (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  <a:r>
                        <a:rPr lang="en-GB" sz="1500" b="1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 +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(y)</a:t>
                      </a:r>
                      <a:r>
                        <a:rPr lang="en-US" sz="1500" b="1" dirty="0" err="1">
                          <a:latin typeface="Calibri"/>
                          <a:ea typeface="Calibri"/>
                          <a:cs typeface="Times New Roman"/>
                        </a:rPr>
                        <a:t>acak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 +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ım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ρίζα  +</a:t>
                      </a:r>
                      <a:r>
                        <a:rPr lang="el-GR" sz="1500" b="1" dirty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GB" sz="1500" b="1" baseline="0" dirty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l-GR" sz="1500" b="1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 +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(y)</a:t>
                      </a:r>
                      <a:r>
                        <a:rPr lang="en-US" sz="1500" b="1" dirty="0" err="1">
                          <a:latin typeface="Calibri"/>
                          <a:ea typeface="Calibri"/>
                          <a:cs typeface="Times New Roman"/>
                        </a:rPr>
                        <a:t>ecek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 +  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im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sın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sin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ız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iz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sınız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>
                          <a:latin typeface="Calibri"/>
                          <a:ea typeface="Calibri"/>
                          <a:cs typeface="Times New Roman"/>
                        </a:rPr>
                        <a:t>siniz</a:t>
                      </a: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lar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ler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1 - Πίνακας">
            <a:extLst>
              <a:ext uri="{FF2B5EF4-FFF2-40B4-BE49-F238E27FC236}">
                <a16:creationId xmlns:a16="http://schemas.microsoft.com/office/drawing/2014/main" id="{33A28CCE-6E7A-29BB-6033-E87FCB6D6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20622"/>
              </p:ext>
            </p:extLst>
          </p:nvPr>
        </p:nvGraphicFramePr>
        <p:xfrm>
          <a:off x="571500" y="3501008"/>
          <a:ext cx="8001000" cy="3235329"/>
        </p:xfrm>
        <a:graphic>
          <a:graphicData uri="http://schemas.openxmlformats.org/drawingml/2006/table">
            <a:tbl>
              <a:tblPr/>
              <a:tblGrid>
                <a:gridCol w="2053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6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Αν η  ρίζα του ρήματος  τελειώνει  στα ακόλουθα   φωνήεντα  : 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ı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,ο,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Αν η  ρίζα του ρήματος  τελειώνει  στα ακόλουθα   φωνήεντα  : 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ö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ü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7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ρίζα  +  (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ma</a:t>
                      </a:r>
                      <a:r>
                        <a:rPr lang="en-GB" sz="1500" b="1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 +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(y)</a:t>
                      </a:r>
                      <a:r>
                        <a:rPr lang="en-US" sz="1500" b="1" dirty="0" err="1">
                          <a:latin typeface="Calibri"/>
                          <a:ea typeface="Calibri"/>
                          <a:cs typeface="Times New Roman"/>
                        </a:rPr>
                        <a:t>acak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 +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ıyım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ρίζα  +</a:t>
                      </a:r>
                      <a:r>
                        <a:rPr lang="el-GR" sz="1500" b="1" dirty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GB" sz="1500" b="1" baseline="0" dirty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l-GR" sz="1500" b="1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 +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(y)</a:t>
                      </a:r>
                      <a:r>
                        <a:rPr lang="en-US" sz="1500" b="1" dirty="0" err="1">
                          <a:latin typeface="Calibri"/>
                          <a:ea typeface="Calibri"/>
                          <a:cs typeface="Times New Roman"/>
                        </a:rPr>
                        <a:t>ecek</a:t>
                      </a:r>
                      <a:r>
                        <a:rPr lang="en-US" sz="1500" b="1" dirty="0">
                          <a:latin typeface="Calibri"/>
                          <a:ea typeface="Calibri"/>
                          <a:cs typeface="Times New Roman"/>
                        </a:rPr>
                        <a:t> +  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miyim</a:t>
                      </a:r>
                      <a:r>
                        <a:rPr lang="el-GR" sz="1500" b="1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ısın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isin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ı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ı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ız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iyiz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ısınız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+mn-lt"/>
                          <a:ea typeface="Calibri"/>
                          <a:cs typeface="Times New Roman"/>
                        </a:rPr>
                        <a:t>isiniz</a:t>
                      </a:r>
                      <a:r>
                        <a:rPr lang="en-GB" sz="1500" b="1" dirty="0">
                          <a:latin typeface="+mn-lt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0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ı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tr-TR" sz="15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GB" sz="1500" b="1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Διαβάζω στη στιγμή - Κέντρο Αγωγής Παιδιού &amp; Εφήβου">
            <a:extLst>
              <a:ext uri="{FF2B5EF4-FFF2-40B4-BE49-F238E27FC236}">
                <a16:creationId xmlns:a16="http://schemas.microsoft.com/office/drawing/2014/main" id="{3A755589-1CAB-7942-2AC3-ED85A5834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4561092" cy="381642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56D936-E422-9020-EAEB-D1664746D74C}"/>
              </a:ext>
            </a:extLst>
          </p:cNvPr>
          <p:cNvSpPr txBox="1"/>
          <p:nvPr/>
        </p:nvSpPr>
        <p:spPr>
          <a:xfrm>
            <a:off x="5364088" y="1484784"/>
            <a:ext cx="319801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l-GR" b="0" i="0" dirty="0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dirty="0">
                <a:latin typeface="+mn-lt"/>
              </a:rPr>
              <a:t>Öztürk, T., Akçay, S., Yiğit, A., Taşdemir, E., &amp; Başak, S. S. (2004</a:t>
            </a:r>
            <a:r>
              <a:rPr lang="el-GR" dirty="0">
                <a:latin typeface="+mn-lt"/>
              </a:rPr>
              <a:t>α</a:t>
            </a:r>
            <a:r>
              <a:rPr lang="en-US" dirty="0">
                <a:latin typeface="+mn-lt"/>
              </a:rPr>
              <a:t>). </a:t>
            </a:r>
            <a:r>
              <a:rPr lang="en-US" i="1" dirty="0" err="1">
                <a:latin typeface="+mn-lt"/>
              </a:rPr>
              <a:t>Gökkuşağı</a:t>
            </a:r>
            <a:r>
              <a:rPr lang="en-US" i="1" dirty="0">
                <a:latin typeface="+mn-lt"/>
              </a:rPr>
              <a:t> </a:t>
            </a:r>
            <a:r>
              <a:rPr lang="en-US" i="1" dirty="0" err="1">
                <a:latin typeface="+mn-lt"/>
              </a:rPr>
              <a:t>Türkçe</a:t>
            </a:r>
            <a:r>
              <a:rPr lang="en-US" i="1" dirty="0">
                <a:latin typeface="+mn-lt"/>
              </a:rPr>
              <a:t>: Ders Kitab</a:t>
            </a:r>
            <a:r>
              <a:rPr lang="tr-TR" i="1" dirty="0">
                <a:latin typeface="+mn-lt"/>
              </a:rPr>
              <a:t>i</a:t>
            </a:r>
            <a:r>
              <a:rPr lang="en-US" i="1" dirty="0">
                <a:latin typeface="+mn-lt"/>
              </a:rPr>
              <a:t> 1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Dilset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Yayınları</a:t>
            </a:r>
            <a:r>
              <a:rPr lang="en-US" dirty="0">
                <a:latin typeface="+mn-lt"/>
              </a:rPr>
              <a:t>.</a:t>
            </a:r>
            <a:endParaRPr lang="el-GR" dirty="0">
              <a:solidFill>
                <a:srgbClr val="0A0A0A"/>
              </a:solidFill>
              <a:latin typeface="+mn-lt"/>
            </a:endParaRPr>
          </a:p>
          <a:p>
            <a:endParaRPr lang="tr-TR" b="0" i="0" dirty="0">
              <a:solidFill>
                <a:srgbClr val="0A0A0A"/>
              </a:solidFill>
              <a:effectLst/>
              <a:latin typeface="+mn-lt"/>
            </a:endParaRPr>
          </a:p>
          <a:p>
            <a:r>
              <a:rPr lang="en-US" dirty="0">
                <a:latin typeface="+mn-lt"/>
              </a:rPr>
              <a:t>Öztürk, T., Akçay, S., Yiğit, A., Taşdemir, E., &amp; Başak, S. S. (2004b). </a:t>
            </a:r>
            <a:r>
              <a:rPr lang="en-US" i="1" dirty="0" err="1">
                <a:latin typeface="+mn-lt"/>
              </a:rPr>
              <a:t>Gökkuşağı</a:t>
            </a:r>
            <a:r>
              <a:rPr lang="en-US" i="1" dirty="0">
                <a:latin typeface="+mn-lt"/>
              </a:rPr>
              <a:t> </a:t>
            </a:r>
            <a:r>
              <a:rPr lang="en-US" i="1" dirty="0" err="1">
                <a:latin typeface="+mn-lt"/>
              </a:rPr>
              <a:t>Türkçe</a:t>
            </a:r>
            <a:r>
              <a:rPr lang="en-US" i="1" dirty="0">
                <a:latin typeface="+mn-lt"/>
              </a:rPr>
              <a:t>: </a:t>
            </a:r>
            <a:r>
              <a:rPr lang="tr-TR" i="1" dirty="0">
                <a:solidFill>
                  <a:srgbClr val="0A0A0A"/>
                </a:solidFill>
                <a:latin typeface="+mn-lt"/>
              </a:rPr>
              <a:t>Çalışma Kitabi</a:t>
            </a:r>
            <a:r>
              <a:rPr lang="en-US" i="1" dirty="0">
                <a:solidFill>
                  <a:srgbClr val="0A0A0A"/>
                </a:solidFill>
                <a:latin typeface="+mn-lt"/>
              </a:rPr>
              <a:t> </a:t>
            </a:r>
            <a:r>
              <a:rPr lang="en-US" i="1" dirty="0">
                <a:latin typeface="+mn-lt"/>
              </a:rPr>
              <a:t>1</a:t>
            </a:r>
            <a:r>
              <a:rPr lang="en-US" dirty="0">
                <a:latin typeface="+mn-lt"/>
              </a:rPr>
              <a:t>. </a:t>
            </a:r>
            <a:r>
              <a:rPr lang="en-US" dirty="0" err="1">
                <a:latin typeface="+mn-lt"/>
              </a:rPr>
              <a:t>Dilset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Yayınları</a:t>
            </a:r>
            <a:r>
              <a:rPr lang="en-US" dirty="0">
                <a:latin typeface="+mn-lt"/>
              </a:rPr>
              <a:t>.</a:t>
            </a:r>
            <a:endParaRPr lang="tr-TR" dirty="0">
              <a:solidFill>
                <a:srgbClr val="0A0A0A"/>
              </a:solidFill>
              <a:latin typeface="+mn-lt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748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5ABD92A8-2629-D35B-2D30-806956D2B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1285875"/>
            <a:ext cx="593725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29C18010-C743-1467-F938-848CC2942A16}"/>
              </a:ext>
            </a:extLst>
          </p:cNvPr>
          <p:cNvSpPr/>
          <p:nvPr/>
        </p:nvSpPr>
        <p:spPr>
          <a:xfrm>
            <a:off x="1065213" y="1284288"/>
            <a:ext cx="2528887" cy="968375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65F17E03-32C6-FDB1-0950-566F68091798}"/>
              </a:ext>
            </a:extLst>
          </p:cNvPr>
          <p:cNvSpPr/>
          <p:nvPr/>
        </p:nvSpPr>
        <p:spPr>
          <a:xfrm>
            <a:off x="4489450" y="987425"/>
            <a:ext cx="2530475" cy="969963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B5B98EB1-E466-69E0-0C99-6892F787F8EC}"/>
              </a:ext>
            </a:extLst>
          </p:cNvPr>
          <p:cNvSpPr/>
          <p:nvPr/>
        </p:nvSpPr>
        <p:spPr>
          <a:xfrm>
            <a:off x="587375" y="3636963"/>
            <a:ext cx="2530475" cy="968375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1D41731F-E56B-4031-4ADD-8204F6E8CEE9}"/>
              </a:ext>
            </a:extLst>
          </p:cNvPr>
          <p:cNvSpPr/>
          <p:nvPr/>
        </p:nvSpPr>
        <p:spPr>
          <a:xfrm>
            <a:off x="3425825" y="4603750"/>
            <a:ext cx="2530475" cy="968375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8095E8CF-4873-21CC-9FF5-CA571FFCAE2C}"/>
              </a:ext>
            </a:extLst>
          </p:cNvPr>
          <p:cNvSpPr/>
          <p:nvPr/>
        </p:nvSpPr>
        <p:spPr>
          <a:xfrm>
            <a:off x="6427788" y="3351213"/>
            <a:ext cx="2530475" cy="971550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CBAD756F-1B05-FDBD-B16E-259C730CE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25" y="1727200"/>
            <a:ext cx="4375150" cy="316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D23251C-BECE-2EDE-CEF2-A8EDF7794232}"/>
              </a:ext>
            </a:extLst>
          </p:cNvPr>
          <p:cNvSpPr/>
          <p:nvPr/>
        </p:nvSpPr>
        <p:spPr>
          <a:xfrm>
            <a:off x="2911475" y="2862263"/>
            <a:ext cx="2511425" cy="4857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75" dirty="0"/>
              <a:t>www.e-charalambous.com</a:t>
            </a:r>
            <a:endParaRPr lang="el-CY" sz="1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3F9806FF-3C9C-3EB4-997E-CF3F68D9F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" y="61651"/>
            <a:ext cx="216535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F9F917D-7073-AB46-96BC-25F9B274D807}"/>
              </a:ext>
            </a:extLst>
          </p:cNvPr>
          <p:cNvSpPr/>
          <p:nvPr/>
        </p:nvSpPr>
        <p:spPr>
          <a:xfrm>
            <a:off x="627062" y="548680"/>
            <a:ext cx="1042987" cy="738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13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l-GR" sz="1013" dirty="0">
                <a:solidFill>
                  <a:schemeClr val="tx1"/>
                </a:solidFill>
              </a:rPr>
              <a:t> </a:t>
            </a:r>
            <a:endParaRPr lang="el-CY" sz="1013" dirty="0">
              <a:solidFill>
                <a:schemeClr val="tx1"/>
              </a:solidFill>
            </a:endParaRPr>
          </a:p>
        </p:txBody>
      </p:sp>
      <p:pic>
        <p:nvPicPr>
          <p:cNvPr id="6" name="Εικόνα 5" descr="Λάχανα και Χάχανα - Όταν Μεγαλώσω (Official Music Video) - YouTube">
            <a:extLst>
              <a:ext uri="{FF2B5EF4-FFF2-40B4-BE49-F238E27FC236}">
                <a16:creationId xmlns:a16="http://schemas.microsoft.com/office/drawing/2014/main" id="{D3E2AD4A-B7F5-8121-E5B4-69DB15BEDA5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928" t="20748" r="17986" b="23000"/>
          <a:stretch>
            <a:fillRect/>
          </a:stretch>
        </p:blipFill>
        <p:spPr>
          <a:xfrm>
            <a:off x="2195772" y="3442568"/>
            <a:ext cx="4752455" cy="23730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7C773BBC-5A98-6193-4497-56DB341651DC}"/>
              </a:ext>
            </a:extLst>
          </p:cNvPr>
          <p:cNvSpPr/>
          <p:nvPr/>
        </p:nvSpPr>
        <p:spPr>
          <a:xfrm>
            <a:off x="1476678" y="2288963"/>
            <a:ext cx="1893839" cy="64807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geçmiş </a:t>
            </a:r>
            <a:endParaRPr lang="el-GR" sz="3200" dirty="0"/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20796F55-E524-F5B3-E584-6623C359336A}"/>
              </a:ext>
            </a:extLst>
          </p:cNvPr>
          <p:cNvSpPr/>
          <p:nvPr/>
        </p:nvSpPr>
        <p:spPr>
          <a:xfrm>
            <a:off x="5960234" y="2294807"/>
            <a:ext cx="1893839" cy="64807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gelecek</a:t>
            </a:r>
            <a:endParaRPr lang="el-GR" sz="3200" dirty="0"/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899ECFF3-E95B-20BC-08DA-C16FADB83FBA}"/>
              </a:ext>
            </a:extLst>
          </p:cNvPr>
          <p:cNvSpPr/>
          <p:nvPr/>
        </p:nvSpPr>
        <p:spPr>
          <a:xfrm>
            <a:off x="3707904" y="2288963"/>
            <a:ext cx="1893839" cy="648072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/>
              <a:t>şimdi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61551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F3B921B9-0626-BF17-03FF-C368C348D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8DF9238-95A4-692B-6C3E-46099424BEE9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Dinleme 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BCFA0A7-E515-76B4-FCB0-68AF80BEBD5C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451AFDD-9B64-064F-26B2-1D4259D94952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uyuru Ve Dikkat Için Hoparlörle Bağıran çizgi Film Karakterinin 3d  Illüstrasyonu, Aramak, Etkileşim, Bağırmak PNG Resim Şeffaf ve çizimi  Ücretsiz İndirilebilir">
            <a:extLst>
              <a:ext uri="{FF2B5EF4-FFF2-40B4-BE49-F238E27FC236}">
                <a16:creationId xmlns:a16="http://schemas.microsoft.com/office/drawing/2014/main" id="{ED651FBA-4B10-D5E1-52FF-ED8ED6EA1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963" y="1267971"/>
            <a:ext cx="2143125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7061C3-DC4F-D2DA-AFC9-70A2B3550145}"/>
              </a:ext>
            </a:extLst>
          </p:cNvPr>
          <p:cNvSpPr txBox="1"/>
          <p:nvPr/>
        </p:nvSpPr>
        <p:spPr>
          <a:xfrm>
            <a:off x="0" y="366095"/>
            <a:ext cx="70567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 err="1"/>
              <a:t>Dikkatlice</a:t>
            </a:r>
            <a:r>
              <a:rPr lang="el-GR" sz="2400" b="1" dirty="0"/>
              <a:t> </a:t>
            </a:r>
            <a:r>
              <a:rPr lang="el-GR" sz="2400" b="1" dirty="0" err="1"/>
              <a:t>dinleyin</a:t>
            </a:r>
            <a:r>
              <a:rPr lang="el-GR" sz="2400" b="1" dirty="0"/>
              <a:t> </a:t>
            </a:r>
            <a:r>
              <a:rPr lang="el-GR" sz="2400" b="1" dirty="0" err="1"/>
              <a:t>ve</a:t>
            </a:r>
            <a:r>
              <a:rPr lang="el-GR" sz="2400" b="1" dirty="0"/>
              <a:t> </a:t>
            </a:r>
            <a:r>
              <a:rPr lang="el-GR" sz="2400" b="1" dirty="0" err="1"/>
              <a:t>boşlukları</a:t>
            </a:r>
            <a:r>
              <a:rPr lang="el-GR" sz="2400" b="1" dirty="0"/>
              <a:t> </a:t>
            </a:r>
            <a:r>
              <a:rPr lang="el-GR" sz="2400" b="1" dirty="0" err="1"/>
              <a:t>doldurun</a:t>
            </a:r>
            <a:r>
              <a:rPr lang="el-GR" sz="2400" b="1" dirty="0"/>
              <a:t>!</a:t>
            </a:r>
          </a:p>
        </p:txBody>
      </p:sp>
      <p:pic>
        <p:nvPicPr>
          <p:cNvPr id="3" name="Ηλεκτρονικά πολυμέσα 2" title="A2 - Ünite 1 - Türkçede Gelecek Zaman">
            <a:hlinkClick r:id="" action="ppaction://media"/>
            <a:extLst>
              <a:ext uri="{FF2B5EF4-FFF2-40B4-BE49-F238E27FC236}">
                <a16:creationId xmlns:a16="http://schemas.microsoft.com/office/drawing/2014/main" id="{61B680EB-1F47-4A17-B089-694B477F744C}"/>
              </a:ext>
            </a:extLst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707904" y="2146468"/>
            <a:ext cx="5357347" cy="30251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6B6AF9-CC41-2EDF-36B8-94F582E2FB40}"/>
              </a:ext>
            </a:extLst>
          </p:cNvPr>
          <p:cNvSpPr txBox="1"/>
          <p:nvPr/>
        </p:nvSpPr>
        <p:spPr>
          <a:xfrm>
            <a:off x="288836" y="3659031"/>
            <a:ext cx="32468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l-GR" dirty="0"/>
            </a:b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 </a:t>
            </a:r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_____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misin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?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B:Hayır,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Bu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_____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çok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işim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var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A:Ben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B:Nereye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gideceksin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?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</a:t>
            </a:r>
            <a:r>
              <a:rPr lang="en-US" dirty="0">
                <a:solidFill>
                  <a:srgbClr val="131313"/>
                </a:solidFill>
                <a:latin typeface="Roboto" panose="02000000000000000000" pitchFamily="2" charset="0"/>
              </a:rPr>
              <a:t> ________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Gülşen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de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benimle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gelecek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938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6B6AF9-CC41-2EDF-36B8-94F582E2FB40}"/>
              </a:ext>
            </a:extLst>
          </p:cNvPr>
          <p:cNvSpPr txBox="1"/>
          <p:nvPr/>
        </p:nvSpPr>
        <p:spPr>
          <a:xfrm>
            <a:off x="107044" y="836712"/>
            <a:ext cx="3203848" cy="230832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br>
              <a:rPr lang="el-GR" dirty="0"/>
            </a:b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Tatile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misin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?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B:Hayır,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Bu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yaz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çok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işim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var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A:Ben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B:Nereye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gideceksin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?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  <a:p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A:Antalya’ya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Gülşen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de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benimle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gelecek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</a:t>
            </a:r>
            <a:endParaRPr lang="el-GR" dirty="0"/>
          </a:p>
        </p:txBody>
      </p:sp>
      <p:pic>
        <p:nvPicPr>
          <p:cNvPr id="4" name="Εικόνα 3" descr="Διακοπές στην παραλία, καρτούν με ηλιοθεραπεία, φοίνικας, εικονογράφηση  κοκτέιλ Απεικόνιση αποθεμάτων - εικονογραφία από bazaars: 422087416">
            <a:extLst>
              <a:ext uri="{FF2B5EF4-FFF2-40B4-BE49-F238E27FC236}">
                <a16:creationId xmlns:a16="http://schemas.microsoft.com/office/drawing/2014/main" id="{2163FAF1-5840-7BAC-2C7E-6B47C49507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254" y="188640"/>
            <a:ext cx="2857500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Εικόνα 5" descr="Αύγουστος στη δουλειά: Πώς θα το δείτε με θετικό μάτι">
            <a:extLst>
              <a:ext uri="{FF2B5EF4-FFF2-40B4-BE49-F238E27FC236}">
                <a16:creationId xmlns:a16="http://schemas.microsoft.com/office/drawing/2014/main" id="{B18ED95F-E293-F938-F316-AD395D00D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896" y="2204864"/>
            <a:ext cx="2857500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Εικόνα 6" descr="1,000+ Antalya Beach Stock Illustrations, Royalty-Free Vector Graphics &amp;  Clip Art - iStock | Antalya turkey, Ankara, Antalya harbor">
            <a:extLst>
              <a:ext uri="{FF2B5EF4-FFF2-40B4-BE49-F238E27FC236}">
                <a16:creationId xmlns:a16="http://schemas.microsoft.com/office/drawing/2014/main" id="{F43F1841-496A-C8C5-2453-DFEF95C63A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040" y="4077072"/>
            <a:ext cx="2232760" cy="25134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Εικόνα 7" descr="δυο Στοκ Εικονογραφήσεις, Vectors, &amp; Clipart – (1,141,939 Στοκ  Εικονογραφήσεις)">
            <a:extLst>
              <a:ext uri="{FF2B5EF4-FFF2-40B4-BE49-F238E27FC236}">
                <a16:creationId xmlns:a16="http://schemas.microsoft.com/office/drawing/2014/main" id="{96396975-0F1C-19E5-7DFC-4A98D19462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576" y="4149078"/>
            <a:ext cx="2143125" cy="24414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2EAB152-CDE1-498F-58FE-4F470D224F1D}"/>
              </a:ext>
            </a:extLst>
          </p:cNvPr>
          <p:cNvSpPr txBox="1"/>
          <p:nvPr/>
        </p:nvSpPr>
        <p:spPr>
          <a:xfrm>
            <a:off x="6588224" y="508030"/>
            <a:ext cx="2350948" cy="657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Tatile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misin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? </a:t>
            </a:r>
            <a:endParaRPr lang="el-GR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ACDF36-5AAA-5D36-DAA8-53025ABDC711}"/>
              </a:ext>
            </a:extLst>
          </p:cNvPr>
          <p:cNvSpPr txBox="1"/>
          <p:nvPr/>
        </p:nvSpPr>
        <p:spPr>
          <a:xfrm rot="10800000" flipV="1">
            <a:off x="6818400" y="2325851"/>
            <a:ext cx="18580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Hayır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gitmeyeceğim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Bu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yaz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çok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işim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var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131313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F7D484-E9EB-290D-63F7-1F3127707C41}"/>
              </a:ext>
            </a:extLst>
          </p:cNvPr>
          <p:cNvSpPr txBox="1"/>
          <p:nvPr/>
        </p:nvSpPr>
        <p:spPr>
          <a:xfrm>
            <a:off x="7452320" y="4941168"/>
            <a:ext cx="14044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Antalya’ya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gideceğim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 </a:t>
            </a:r>
            <a:endParaRPr lang="el-GR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B082FB-0D2E-8AAB-F1D3-2207DB73F306}"/>
              </a:ext>
            </a:extLst>
          </p:cNvPr>
          <p:cNvSpPr txBox="1"/>
          <p:nvPr/>
        </p:nvSpPr>
        <p:spPr>
          <a:xfrm>
            <a:off x="3032788" y="4908125"/>
            <a:ext cx="17651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Gülşen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de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benimle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l-GR" b="0" i="0" dirty="0" err="1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gelecek</a:t>
            </a:r>
            <a:r>
              <a:rPr lang="el-GR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251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ABD88EF6-A8DC-C610-10B0-D768CB7DF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2E81F5C-3085-C034-28B8-20C0F5F97E58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OKUMA 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7664381-C6ED-4C0B-E1F7-E414EBD42D24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AE217F5-5A17-8EC1-B7B6-C554BBE077CF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1" name="Picture 2">
            <a:extLst>
              <a:ext uri="{FF2B5EF4-FFF2-40B4-BE49-F238E27FC236}">
                <a16:creationId xmlns:a16="http://schemas.microsoft.com/office/drawing/2014/main" id="{0AA92241-325B-445E-85F5-4440D968A3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38"/>
          <a:stretch>
            <a:fillRect/>
          </a:stretch>
        </p:blipFill>
        <p:spPr bwMode="auto">
          <a:xfrm>
            <a:off x="395536" y="2924944"/>
            <a:ext cx="7337112" cy="3588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 descr="Movie Theater Vector Art, Icons, and Graphics for Free Download">
            <a:extLst>
              <a:ext uri="{FF2B5EF4-FFF2-40B4-BE49-F238E27FC236}">
                <a16:creationId xmlns:a16="http://schemas.microsoft.com/office/drawing/2014/main" id="{A870BBE8-8A78-C083-DC0A-DB4CC024D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6802" y="260648"/>
            <a:ext cx="3305398" cy="25202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Εικόνα 2" descr="Σκηνή πικνίκ καρτούν με φαγητό και καλάθι Διανυσματική απεικόνιση -  εικονογραφία από breadboard, arroyos: 411262813">
            <a:extLst>
              <a:ext uri="{FF2B5EF4-FFF2-40B4-BE49-F238E27FC236}">
                <a16:creationId xmlns:a16="http://schemas.microsoft.com/office/drawing/2014/main" id="{F490A801-456F-27AE-287C-E07A146AA2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0232" y="260648"/>
            <a:ext cx="2351038" cy="25202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8C270E4-DF37-B646-42C1-71A7E7285C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37"/>
          <a:stretch>
            <a:fillRect/>
          </a:stretch>
        </p:blipFill>
        <p:spPr bwMode="auto">
          <a:xfrm>
            <a:off x="418912" y="344736"/>
            <a:ext cx="2483768" cy="23641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20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963F915-3AA6-9935-46A6-ECACC0513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1EF34F1-C86C-DEF1-F584-5F7C230911E4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YAZMA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E59D395-62C1-5399-A569-C19134E5DCBA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A04F159-3C2B-8D08-DC6E-162653ABAE61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85B88-C7E5-DBB5-811C-2B16BDE5B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D687B3-2DF8-E418-B92B-8F5C583B676C}"/>
              </a:ext>
            </a:extLst>
          </p:cNvPr>
          <p:cNvSpPr txBox="1"/>
          <p:nvPr/>
        </p:nvSpPr>
        <p:spPr>
          <a:xfrm>
            <a:off x="0" y="620688"/>
            <a:ext cx="4699000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l-GR" sz="3200" dirty="0" err="1"/>
              <a:t>Cümle</a:t>
            </a:r>
            <a:r>
              <a:rPr lang="tr-TR" sz="3200" dirty="0"/>
              <a:t>ler</a:t>
            </a:r>
            <a:r>
              <a:rPr lang="el-GR" sz="3200" dirty="0"/>
              <a:t>i </a:t>
            </a:r>
            <a:r>
              <a:rPr lang="el-GR" sz="3200" dirty="0" err="1"/>
              <a:t>tamamlayın</a:t>
            </a:r>
            <a:r>
              <a:rPr lang="el-GR" sz="3200" dirty="0"/>
              <a:t>!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BCFB311-E133-5024-DF13-D686E174E8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19" b="45679"/>
          <a:stretch>
            <a:fillRect/>
          </a:stretch>
        </p:blipFill>
        <p:spPr bwMode="auto">
          <a:xfrm>
            <a:off x="107504" y="2348880"/>
            <a:ext cx="6552728" cy="31432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Εικόνα 2" descr="Workout cartoon fitness scenes Images - Free Download on Magnific (formerly  Freepik)">
            <a:extLst>
              <a:ext uri="{FF2B5EF4-FFF2-40B4-BE49-F238E27FC236}">
                <a16:creationId xmlns:a16="http://schemas.microsoft.com/office/drawing/2014/main" id="{9E9F2AA2-6543-8DA7-A0E1-AE70ECE83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320" y="167260"/>
            <a:ext cx="1926364" cy="13175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Εικόνα 3" descr="156 Izmir Clock Stock Vectors and Vector Art | Shutterstock">
            <a:extLst>
              <a:ext uri="{FF2B5EF4-FFF2-40B4-BE49-F238E27FC236}">
                <a16:creationId xmlns:a16="http://schemas.microsoft.com/office/drawing/2014/main" id="{7C0C7600-ADE0-2788-99AF-C94C55CDDB4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3003"/>
          <a:stretch>
            <a:fillRect/>
          </a:stretch>
        </p:blipFill>
        <p:spPr>
          <a:xfrm>
            <a:off x="6948264" y="1717328"/>
            <a:ext cx="1929420" cy="127796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Εικόνα 5" descr="Türkçe öğrenmek | Istanbul">
            <a:extLst>
              <a:ext uri="{FF2B5EF4-FFF2-40B4-BE49-F238E27FC236}">
                <a16:creationId xmlns:a16="http://schemas.microsoft.com/office/drawing/2014/main" id="{D0023F13-D082-9922-C435-F48763DE75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0088" y="3267396"/>
            <a:ext cx="1929420" cy="15756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Εικόνα 6" descr="Cartoon fisherman catching a fish vector illustration © antonbrand  (#4523241) | Stockfresh">
            <a:extLst>
              <a:ext uri="{FF2B5EF4-FFF2-40B4-BE49-F238E27FC236}">
                <a16:creationId xmlns:a16="http://schemas.microsoft.com/office/drawing/2014/main" id="{37F6E89F-BEA6-DA30-BC34-B30FFCB54B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2939" y="5115122"/>
            <a:ext cx="2143125" cy="15756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Οβάλ 7">
            <a:extLst>
              <a:ext uri="{FF2B5EF4-FFF2-40B4-BE49-F238E27FC236}">
                <a16:creationId xmlns:a16="http://schemas.microsoft.com/office/drawing/2014/main" id="{7B96AE16-7761-D8F9-3A10-0EDB65AFFCFD}"/>
              </a:ext>
            </a:extLst>
          </p:cNvPr>
          <p:cNvSpPr/>
          <p:nvPr/>
        </p:nvSpPr>
        <p:spPr>
          <a:xfrm>
            <a:off x="8371528" y="1149702"/>
            <a:ext cx="644232" cy="4315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0DD351B9-3907-903E-E553-B1C34D3FFC55}"/>
              </a:ext>
            </a:extLst>
          </p:cNvPr>
          <p:cNvSpPr/>
          <p:nvPr/>
        </p:nvSpPr>
        <p:spPr>
          <a:xfrm>
            <a:off x="8250220" y="2677312"/>
            <a:ext cx="644232" cy="4315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  <p:sp>
        <p:nvSpPr>
          <p:cNvPr id="10" name="Οβάλ 9">
            <a:extLst>
              <a:ext uri="{FF2B5EF4-FFF2-40B4-BE49-F238E27FC236}">
                <a16:creationId xmlns:a16="http://schemas.microsoft.com/office/drawing/2014/main" id="{5D43D132-3588-D340-8B57-3443DD10EC19}"/>
              </a:ext>
            </a:extLst>
          </p:cNvPr>
          <p:cNvSpPr/>
          <p:nvPr/>
        </p:nvSpPr>
        <p:spPr>
          <a:xfrm>
            <a:off x="8341832" y="4525038"/>
            <a:ext cx="644232" cy="4315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B47B1FC4-4F98-9D3F-A1E8-7A3C5AFFAEE1}"/>
              </a:ext>
            </a:extLst>
          </p:cNvPr>
          <p:cNvSpPr/>
          <p:nvPr/>
        </p:nvSpPr>
        <p:spPr>
          <a:xfrm>
            <a:off x="8341832" y="6306282"/>
            <a:ext cx="644232" cy="43157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3595533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3477</TotalTime>
  <Words>422</Words>
  <Application>Microsoft Office PowerPoint</Application>
  <PresentationFormat>Προβολή στην οθόνη (4:3)</PresentationFormat>
  <Paragraphs>86</Paragraphs>
  <Slides>17</Slides>
  <Notes>0</Notes>
  <HiddenSlides>0</HiddenSlides>
  <MMClips>1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Google Sans</vt:lpstr>
      <vt:lpstr>Roboto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Ελένη Χαραλάμπους</cp:lastModifiedBy>
  <cp:revision>532</cp:revision>
  <cp:lastPrinted>2018-10-09T14:44:47Z</cp:lastPrinted>
  <dcterms:created xsi:type="dcterms:W3CDTF">2018-09-28T12:04:20Z</dcterms:created>
  <dcterms:modified xsi:type="dcterms:W3CDTF">2026-06-18T09:20:20Z</dcterms:modified>
</cp:coreProperties>
</file>