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30" r:id="rId2"/>
    <p:sldId id="642" r:id="rId3"/>
    <p:sldId id="451" r:id="rId4"/>
    <p:sldId id="432" r:id="rId5"/>
    <p:sldId id="433" r:id="rId6"/>
    <p:sldId id="435" r:id="rId7"/>
    <p:sldId id="437" r:id="rId8"/>
    <p:sldId id="438" r:id="rId9"/>
    <p:sldId id="439" r:id="rId10"/>
    <p:sldId id="682" r:id="rId11"/>
    <p:sldId id="683" r:id="rId12"/>
    <p:sldId id="440" r:id="rId13"/>
    <p:sldId id="685" r:id="rId14"/>
    <p:sldId id="686" r:id="rId15"/>
    <p:sldId id="442" r:id="rId16"/>
    <p:sldId id="443" r:id="rId17"/>
    <p:sldId id="684" r:id="rId18"/>
    <p:sldId id="445" r:id="rId19"/>
    <p:sldId id="681" r:id="rId20"/>
    <p:sldId id="687" r:id="rId21"/>
    <p:sldId id="616" r:id="rId22"/>
    <p:sldId id="617" r:id="rId23"/>
  </p:sldIdLst>
  <p:sldSz cx="12192000" cy="6858000"/>
  <p:notesSz cx="7010400" cy="92964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4E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snapToGrid="0">
      <p:cViewPr varScale="1">
        <p:scale>
          <a:sx n="59" d="100"/>
          <a:sy n="59" d="100"/>
        </p:scale>
        <p:origin x="9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5507302-57F0-4D39-97FB-3D4AD8BD51A0}" type="datetimeFigureOut">
              <a:rPr lang="en-US" smtClean="0"/>
              <a:t>6/23/2026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BA2BD75-56D0-42E4-8813-DAAD8F827761}" type="slidenum">
              <a:rPr lang="en-US" smtClean="0"/>
              <a:t>‹#›</a:t>
            </a:fld>
            <a:endParaRPr lang="en-US"/>
          </a:p>
        </p:txBody>
      </p:sp>
    </p:spTree>
    <p:extLst>
      <p:ext uri="{BB962C8B-B14F-4D97-AF65-F5344CB8AC3E}">
        <p14:creationId xmlns:p14="http://schemas.microsoft.com/office/powerpoint/2010/main" val="2857665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l-CY"/>
          </a:p>
        </p:txBody>
      </p:sp>
      <p:sp>
        <p:nvSpPr>
          <p:cNvPr id="3" name="Θέση ημερομηνίας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2A32B8-9B16-4432-B8E1-FD3A79EF5D81}" type="datetimeFigureOut">
              <a:rPr lang="el-CY" smtClean="0"/>
              <a:t>06/23/2026</a:t>
            </a:fld>
            <a:endParaRPr lang="el-CY"/>
          </a:p>
        </p:txBody>
      </p:sp>
      <p:sp>
        <p:nvSpPr>
          <p:cNvPr id="4" name="Θέση εικόνας διαφάνειας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l-CY"/>
          </a:p>
        </p:txBody>
      </p:sp>
      <p:sp>
        <p:nvSpPr>
          <p:cNvPr id="5" name="Θέση σημειώσεων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7F4B48-6750-40C4-8785-678CB7E3BB9C}" type="slidenum">
              <a:rPr lang="el-CY" smtClean="0"/>
              <a:t>‹#›</a:t>
            </a:fld>
            <a:endParaRPr lang="el-CY"/>
          </a:p>
        </p:txBody>
      </p:sp>
    </p:spTree>
    <p:extLst>
      <p:ext uri="{BB962C8B-B14F-4D97-AF65-F5344CB8AC3E}">
        <p14:creationId xmlns:p14="http://schemas.microsoft.com/office/powerpoint/2010/main" val="7468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77F4B48-6750-40C4-8785-678CB7E3BB9C}" type="slidenum">
              <a:rPr lang="el-CY" smtClean="0"/>
              <a:t>1</a:t>
            </a:fld>
            <a:endParaRPr lang="el-CY"/>
          </a:p>
        </p:txBody>
      </p:sp>
    </p:spTree>
    <p:extLst>
      <p:ext uri="{BB962C8B-B14F-4D97-AF65-F5344CB8AC3E}">
        <p14:creationId xmlns:p14="http://schemas.microsoft.com/office/powerpoint/2010/main" val="3115953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D48AE-0A34-1AD0-DE75-4D3385EEFAE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DA5BF954-F970-B5DA-98CD-F418CBB947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71BB177F-C41E-0222-533A-92B6118E26E3}"/>
              </a:ext>
            </a:extLst>
          </p:cNvPr>
          <p:cNvSpPr>
            <a:spLocks noGrp="1"/>
          </p:cNvSpPr>
          <p:nvPr>
            <p:ph type="dt" sz="half" idx="10"/>
          </p:nvPr>
        </p:nvSpPr>
        <p:spPr/>
        <p:txBody>
          <a:bodyPr/>
          <a:lstStyle/>
          <a:p>
            <a:fld id="{46EC341A-B424-4232-856C-59CB96D37032}" type="datetimeFigureOut">
              <a:rPr lang="el-CY" smtClean="0"/>
              <a:t>06/23/2026</a:t>
            </a:fld>
            <a:endParaRPr lang="el-CY"/>
          </a:p>
        </p:txBody>
      </p:sp>
      <p:sp>
        <p:nvSpPr>
          <p:cNvPr id="5" name="Θέση υποσέλιδου 4">
            <a:extLst>
              <a:ext uri="{FF2B5EF4-FFF2-40B4-BE49-F238E27FC236}">
                <a16:creationId xmlns:a16="http://schemas.microsoft.com/office/drawing/2014/main" id="{79932C90-3650-0DEB-0CC4-DDAD5E72E512}"/>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C3A8799-995D-139D-2E7C-CF5792CAC569}"/>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99685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59EDDE-DD79-8A23-912A-CA19649D052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4E0F6EC0-3D48-EB89-0B61-9F63AE4D488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63917C78-D020-84AD-06AB-A1F87A720974}"/>
              </a:ext>
            </a:extLst>
          </p:cNvPr>
          <p:cNvSpPr>
            <a:spLocks noGrp="1"/>
          </p:cNvSpPr>
          <p:nvPr>
            <p:ph type="dt" sz="half" idx="10"/>
          </p:nvPr>
        </p:nvSpPr>
        <p:spPr/>
        <p:txBody>
          <a:bodyPr/>
          <a:lstStyle/>
          <a:p>
            <a:fld id="{46EC341A-B424-4232-856C-59CB96D37032}" type="datetimeFigureOut">
              <a:rPr lang="el-CY" smtClean="0"/>
              <a:t>06/23/2026</a:t>
            </a:fld>
            <a:endParaRPr lang="el-CY"/>
          </a:p>
        </p:txBody>
      </p:sp>
      <p:sp>
        <p:nvSpPr>
          <p:cNvPr id="5" name="Θέση υποσέλιδου 4">
            <a:extLst>
              <a:ext uri="{FF2B5EF4-FFF2-40B4-BE49-F238E27FC236}">
                <a16:creationId xmlns:a16="http://schemas.microsoft.com/office/drawing/2014/main" id="{AC878C93-E90D-0E58-65C6-EE98EBAC1EF4}"/>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90846B60-0DF2-2617-8F4E-5E4B7D45F3F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884360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19CC27D-CBEC-267A-1837-FF7619FE4B7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8B27BF71-17CF-B325-E769-A24FA0A6DBD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DEFA7DB7-54FB-7FE8-ADD4-252DA30232A8}"/>
              </a:ext>
            </a:extLst>
          </p:cNvPr>
          <p:cNvSpPr>
            <a:spLocks noGrp="1"/>
          </p:cNvSpPr>
          <p:nvPr>
            <p:ph type="dt" sz="half" idx="10"/>
          </p:nvPr>
        </p:nvSpPr>
        <p:spPr/>
        <p:txBody>
          <a:bodyPr/>
          <a:lstStyle/>
          <a:p>
            <a:fld id="{46EC341A-B424-4232-856C-59CB96D37032}" type="datetimeFigureOut">
              <a:rPr lang="el-CY" smtClean="0"/>
              <a:t>06/23/2026</a:t>
            </a:fld>
            <a:endParaRPr lang="el-CY"/>
          </a:p>
        </p:txBody>
      </p:sp>
      <p:sp>
        <p:nvSpPr>
          <p:cNvPr id="5" name="Θέση υποσέλιδου 4">
            <a:extLst>
              <a:ext uri="{FF2B5EF4-FFF2-40B4-BE49-F238E27FC236}">
                <a16:creationId xmlns:a16="http://schemas.microsoft.com/office/drawing/2014/main" id="{0D73C582-ACAE-2E73-BFE5-E428B4E6DBC8}"/>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63F30325-4857-42F8-DEA4-065B48BA2B60}"/>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57236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D5E37A-5CD5-29D4-2143-5D0F9FE9F467}"/>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6A89D895-9D28-0066-568C-167543F808D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369210F7-1E15-C8D1-58E6-7B98FDB76CAB}"/>
              </a:ext>
            </a:extLst>
          </p:cNvPr>
          <p:cNvSpPr>
            <a:spLocks noGrp="1"/>
          </p:cNvSpPr>
          <p:nvPr>
            <p:ph type="dt" sz="half" idx="10"/>
          </p:nvPr>
        </p:nvSpPr>
        <p:spPr/>
        <p:txBody>
          <a:bodyPr/>
          <a:lstStyle/>
          <a:p>
            <a:fld id="{46EC341A-B424-4232-856C-59CB96D37032}" type="datetimeFigureOut">
              <a:rPr lang="el-CY" smtClean="0"/>
              <a:t>06/23/2026</a:t>
            </a:fld>
            <a:endParaRPr lang="el-CY"/>
          </a:p>
        </p:txBody>
      </p:sp>
      <p:sp>
        <p:nvSpPr>
          <p:cNvPr id="5" name="Θέση υποσέλιδου 4">
            <a:extLst>
              <a:ext uri="{FF2B5EF4-FFF2-40B4-BE49-F238E27FC236}">
                <a16:creationId xmlns:a16="http://schemas.microsoft.com/office/drawing/2014/main" id="{64BAD916-39ED-1481-75B9-085B2E2B0AA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88931F5C-8F3E-BB4C-83D5-4AD249D1B098}"/>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39479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62C524-FE82-30E0-0A9A-9ECCBE217E4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3D084F15-CFE3-99E1-422D-19E5D6B212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8563F4E-A626-16F4-FED1-FF0E5A34CE30}"/>
              </a:ext>
            </a:extLst>
          </p:cNvPr>
          <p:cNvSpPr>
            <a:spLocks noGrp="1"/>
          </p:cNvSpPr>
          <p:nvPr>
            <p:ph type="dt" sz="half" idx="10"/>
          </p:nvPr>
        </p:nvSpPr>
        <p:spPr/>
        <p:txBody>
          <a:bodyPr/>
          <a:lstStyle/>
          <a:p>
            <a:fld id="{46EC341A-B424-4232-856C-59CB96D37032}" type="datetimeFigureOut">
              <a:rPr lang="el-CY" smtClean="0"/>
              <a:t>06/23/2026</a:t>
            </a:fld>
            <a:endParaRPr lang="el-CY"/>
          </a:p>
        </p:txBody>
      </p:sp>
      <p:sp>
        <p:nvSpPr>
          <p:cNvPr id="5" name="Θέση υποσέλιδου 4">
            <a:extLst>
              <a:ext uri="{FF2B5EF4-FFF2-40B4-BE49-F238E27FC236}">
                <a16:creationId xmlns:a16="http://schemas.microsoft.com/office/drawing/2014/main" id="{17D9D462-6F38-9A54-F4F8-5A167F1A70C3}"/>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8568C06-0E94-BAAD-F1CC-A67A7067B23C}"/>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5870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3BF075-4D79-065D-E65F-8ED6DE171CD9}"/>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19833033-0DE5-F221-FE65-1D69F409459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7AFE518B-D38A-D2F9-1B2D-29DD986563D7}"/>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EB647FE7-70B7-6649-559D-FAF1F652E7AD}"/>
              </a:ext>
            </a:extLst>
          </p:cNvPr>
          <p:cNvSpPr>
            <a:spLocks noGrp="1"/>
          </p:cNvSpPr>
          <p:nvPr>
            <p:ph type="dt" sz="half" idx="10"/>
          </p:nvPr>
        </p:nvSpPr>
        <p:spPr/>
        <p:txBody>
          <a:bodyPr/>
          <a:lstStyle/>
          <a:p>
            <a:fld id="{46EC341A-B424-4232-856C-59CB96D37032}" type="datetimeFigureOut">
              <a:rPr lang="el-CY" smtClean="0"/>
              <a:t>06/23/2026</a:t>
            </a:fld>
            <a:endParaRPr lang="el-CY"/>
          </a:p>
        </p:txBody>
      </p:sp>
      <p:sp>
        <p:nvSpPr>
          <p:cNvPr id="6" name="Θέση υποσέλιδου 5">
            <a:extLst>
              <a:ext uri="{FF2B5EF4-FFF2-40B4-BE49-F238E27FC236}">
                <a16:creationId xmlns:a16="http://schemas.microsoft.com/office/drawing/2014/main" id="{CADF1353-792D-E066-6E3A-406FF8749459}"/>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B50C8C3-60E9-EDA2-0E14-393B255340DB}"/>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550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0579EA-76FE-D11E-F12A-3BDCC1CBD3C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AE195C0-5E9F-C285-ED12-B9BDAF2FDE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0ED59D7-ECD7-AAE7-4D12-3FBCABBBE2B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B51EFAB3-4CAB-D27A-89D9-FAF6B20B7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2FEF899-289F-5315-7D5A-6CFF12FF081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A4B2EF73-FF83-0969-B4C5-1CCC32658481}"/>
              </a:ext>
            </a:extLst>
          </p:cNvPr>
          <p:cNvSpPr>
            <a:spLocks noGrp="1"/>
          </p:cNvSpPr>
          <p:nvPr>
            <p:ph type="dt" sz="half" idx="10"/>
          </p:nvPr>
        </p:nvSpPr>
        <p:spPr/>
        <p:txBody>
          <a:bodyPr/>
          <a:lstStyle/>
          <a:p>
            <a:fld id="{46EC341A-B424-4232-856C-59CB96D37032}" type="datetimeFigureOut">
              <a:rPr lang="el-CY" smtClean="0"/>
              <a:t>06/23/2026</a:t>
            </a:fld>
            <a:endParaRPr lang="el-CY"/>
          </a:p>
        </p:txBody>
      </p:sp>
      <p:sp>
        <p:nvSpPr>
          <p:cNvPr id="8" name="Θέση υποσέλιδου 7">
            <a:extLst>
              <a:ext uri="{FF2B5EF4-FFF2-40B4-BE49-F238E27FC236}">
                <a16:creationId xmlns:a16="http://schemas.microsoft.com/office/drawing/2014/main" id="{1F50148B-852D-5421-912A-33486FF3ADC8}"/>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578447AD-86BE-D896-D8CA-008599CACE5E}"/>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6497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298ADE-CEDB-E948-A0C0-770C480F33CB}"/>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83E37CF8-E9FD-D2B4-E224-07B47545B1D2}"/>
              </a:ext>
            </a:extLst>
          </p:cNvPr>
          <p:cNvSpPr>
            <a:spLocks noGrp="1"/>
          </p:cNvSpPr>
          <p:nvPr>
            <p:ph type="dt" sz="half" idx="10"/>
          </p:nvPr>
        </p:nvSpPr>
        <p:spPr/>
        <p:txBody>
          <a:bodyPr/>
          <a:lstStyle/>
          <a:p>
            <a:fld id="{46EC341A-B424-4232-856C-59CB96D37032}" type="datetimeFigureOut">
              <a:rPr lang="el-CY" smtClean="0"/>
              <a:t>06/23/2026</a:t>
            </a:fld>
            <a:endParaRPr lang="el-CY"/>
          </a:p>
        </p:txBody>
      </p:sp>
      <p:sp>
        <p:nvSpPr>
          <p:cNvPr id="4" name="Θέση υποσέλιδου 3">
            <a:extLst>
              <a:ext uri="{FF2B5EF4-FFF2-40B4-BE49-F238E27FC236}">
                <a16:creationId xmlns:a16="http://schemas.microsoft.com/office/drawing/2014/main" id="{A617B3A2-4F58-2D12-D229-E08F87165FD4}"/>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65684628-9B86-0FDB-CD1C-1EE2DAC8D742}"/>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142041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216CB07-1719-C387-6BFC-DE508D47A03F}"/>
              </a:ext>
            </a:extLst>
          </p:cNvPr>
          <p:cNvSpPr>
            <a:spLocks noGrp="1"/>
          </p:cNvSpPr>
          <p:nvPr>
            <p:ph type="dt" sz="half" idx="10"/>
          </p:nvPr>
        </p:nvSpPr>
        <p:spPr/>
        <p:txBody>
          <a:bodyPr/>
          <a:lstStyle/>
          <a:p>
            <a:fld id="{46EC341A-B424-4232-856C-59CB96D37032}" type="datetimeFigureOut">
              <a:rPr lang="el-CY" smtClean="0"/>
              <a:t>06/23/2026</a:t>
            </a:fld>
            <a:endParaRPr lang="el-CY"/>
          </a:p>
        </p:txBody>
      </p:sp>
      <p:sp>
        <p:nvSpPr>
          <p:cNvPr id="3" name="Θέση υποσέλιδου 2">
            <a:extLst>
              <a:ext uri="{FF2B5EF4-FFF2-40B4-BE49-F238E27FC236}">
                <a16:creationId xmlns:a16="http://schemas.microsoft.com/office/drawing/2014/main" id="{9CF82915-809A-37A8-B586-C1482CF24290}"/>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BB54BEA6-B907-C6D8-A5D8-6E42D33E490D}"/>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21048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8030C4-36FC-58EC-E4AB-6243B0C0C27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91676D63-9BCD-2771-2D78-C080FD5E64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C2DD2B1B-A886-1C5B-A0EC-8542DF286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A66C72B-0B16-F511-E4FA-2257529F7C1F}"/>
              </a:ext>
            </a:extLst>
          </p:cNvPr>
          <p:cNvSpPr>
            <a:spLocks noGrp="1"/>
          </p:cNvSpPr>
          <p:nvPr>
            <p:ph type="dt" sz="half" idx="10"/>
          </p:nvPr>
        </p:nvSpPr>
        <p:spPr/>
        <p:txBody>
          <a:bodyPr/>
          <a:lstStyle/>
          <a:p>
            <a:fld id="{46EC341A-B424-4232-856C-59CB96D37032}" type="datetimeFigureOut">
              <a:rPr lang="el-CY" smtClean="0"/>
              <a:t>06/23/2026</a:t>
            </a:fld>
            <a:endParaRPr lang="el-CY"/>
          </a:p>
        </p:txBody>
      </p:sp>
      <p:sp>
        <p:nvSpPr>
          <p:cNvPr id="6" name="Θέση υποσέλιδου 5">
            <a:extLst>
              <a:ext uri="{FF2B5EF4-FFF2-40B4-BE49-F238E27FC236}">
                <a16:creationId xmlns:a16="http://schemas.microsoft.com/office/drawing/2014/main" id="{E8C82C32-47DB-6747-F8AA-9EF9332DBED3}"/>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D800592E-09B5-CB2C-D6A9-DE4AFE0B27C4}"/>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293930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412277-8EDE-2FBA-8E56-59E3456094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BA3B39FE-3162-FB11-91D1-541743FC6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12E76131-0C5A-207F-6C79-A75127344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D913E78-42DC-A977-E341-822F508B7C67}"/>
              </a:ext>
            </a:extLst>
          </p:cNvPr>
          <p:cNvSpPr>
            <a:spLocks noGrp="1"/>
          </p:cNvSpPr>
          <p:nvPr>
            <p:ph type="dt" sz="half" idx="10"/>
          </p:nvPr>
        </p:nvSpPr>
        <p:spPr/>
        <p:txBody>
          <a:bodyPr/>
          <a:lstStyle/>
          <a:p>
            <a:fld id="{46EC341A-B424-4232-856C-59CB96D37032}" type="datetimeFigureOut">
              <a:rPr lang="el-CY" smtClean="0"/>
              <a:t>06/23/2026</a:t>
            </a:fld>
            <a:endParaRPr lang="el-CY"/>
          </a:p>
        </p:txBody>
      </p:sp>
      <p:sp>
        <p:nvSpPr>
          <p:cNvPr id="6" name="Θέση υποσέλιδου 5">
            <a:extLst>
              <a:ext uri="{FF2B5EF4-FFF2-40B4-BE49-F238E27FC236}">
                <a16:creationId xmlns:a16="http://schemas.microsoft.com/office/drawing/2014/main" id="{92E936C0-67B0-BA5E-D927-ADF4347C7A74}"/>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903D727F-36CD-FE55-6BEA-03FCBD4FE1B5}"/>
              </a:ext>
            </a:extLst>
          </p:cNvPr>
          <p:cNvSpPr>
            <a:spLocks noGrp="1"/>
          </p:cNvSpPr>
          <p:nvPr>
            <p:ph type="sldNum" sz="quarter" idx="12"/>
          </p:nvPr>
        </p:nvSpPr>
        <p:spPr/>
        <p:txBody>
          <a:bodyPr/>
          <a:lstStyle/>
          <a:p>
            <a:fld id="{6C6DE6C5-04EF-4683-9462-4AE751B16FED}" type="slidenum">
              <a:rPr lang="el-CY" smtClean="0"/>
              <a:t>‹#›</a:t>
            </a:fld>
            <a:endParaRPr lang="el-CY"/>
          </a:p>
        </p:txBody>
      </p:sp>
    </p:spTree>
    <p:extLst>
      <p:ext uri="{BB962C8B-B14F-4D97-AF65-F5344CB8AC3E}">
        <p14:creationId xmlns:p14="http://schemas.microsoft.com/office/powerpoint/2010/main" val="310681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BA06497-C93A-CEF5-4672-DF53D3C8E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210BA97B-74F4-6B17-5260-6B8202A21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29B602D-991B-656E-1783-E4033B7445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EC341A-B424-4232-856C-59CB96D37032}" type="datetimeFigureOut">
              <a:rPr lang="el-CY" smtClean="0"/>
              <a:t>06/23/2026</a:t>
            </a:fld>
            <a:endParaRPr lang="el-CY"/>
          </a:p>
        </p:txBody>
      </p:sp>
      <p:sp>
        <p:nvSpPr>
          <p:cNvPr id="5" name="Θέση υποσέλιδου 4">
            <a:extLst>
              <a:ext uri="{FF2B5EF4-FFF2-40B4-BE49-F238E27FC236}">
                <a16:creationId xmlns:a16="http://schemas.microsoft.com/office/drawing/2014/main" id="{69D4C19B-0E89-A68B-4837-61603D5324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43FB69BA-4FF7-1DB5-150A-D37FCD5D9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6DE6C5-04EF-4683-9462-4AE751B16FED}" type="slidenum">
              <a:rPr lang="el-CY" smtClean="0"/>
              <a:t>‹#›</a:t>
            </a:fld>
            <a:endParaRPr lang="el-CY"/>
          </a:p>
        </p:txBody>
      </p:sp>
    </p:spTree>
    <p:extLst>
      <p:ext uri="{BB962C8B-B14F-4D97-AF65-F5344CB8AC3E}">
        <p14:creationId xmlns:p14="http://schemas.microsoft.com/office/powerpoint/2010/main" val="3702196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2.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424544"/>
            <a:ext cx="10951028" cy="475246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7885387" y="6075807"/>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811174" y="5364971"/>
            <a:ext cx="6901542" cy="1395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solidFill>
                  <a:schemeClr val="tx1"/>
                </a:solidFill>
              </a:rPr>
              <a:t>7</a:t>
            </a:r>
            <a:r>
              <a:rPr lang="en-US" dirty="0">
                <a:solidFill>
                  <a:schemeClr val="tx1"/>
                </a:solidFill>
              </a:rPr>
              <a:t>9</a:t>
            </a:r>
            <a:r>
              <a:rPr lang="el-GR" dirty="0">
                <a:solidFill>
                  <a:schemeClr val="tx1"/>
                </a:solidFill>
              </a:rPr>
              <a:t>. Ανατροφοδότηση _ Διαμορφωτική Διαγνωστική Αξιολόγηση στην Ελληνομάθεια _ ΜΑΡΤΙΟΣ 2026_ ΠΑΡΑΓΩΓΗ  ΠΡΟΦΟΡΙΚΟΥ ΚΑΙ ΓΡΑΠΤΟΥ ΛΟΓΟΥ </a:t>
            </a:r>
            <a:endParaRPr lang="el-CY"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Στρογγύλεμα γωνιών 1">
            <a:extLst>
              <a:ext uri="{FF2B5EF4-FFF2-40B4-BE49-F238E27FC236}">
                <a16:creationId xmlns:a16="http://schemas.microsoft.com/office/drawing/2014/main" id="{A35AA087-6448-6E1A-7506-74429263EB37}"/>
              </a:ext>
            </a:extLst>
          </p:cNvPr>
          <p:cNvSpPr/>
          <p:nvPr/>
        </p:nvSpPr>
        <p:spPr>
          <a:xfrm>
            <a:off x="2133600" y="598714"/>
            <a:ext cx="3886200" cy="1143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3600" b="1" dirty="0">
                <a:solidFill>
                  <a:srgbClr val="0A0A0A"/>
                </a:solidFill>
                <a:latin typeface="Google Sans"/>
              </a:rPr>
              <a:t>μεσίτης/μεσίτρια</a:t>
            </a:r>
            <a:endParaRPr lang="el-GR" sz="3600" dirty="0"/>
          </a:p>
        </p:txBody>
      </p:sp>
      <p:sp>
        <p:nvSpPr>
          <p:cNvPr id="3" name="Ορθογώνιο: Στρογγύλεμα γωνιών 2">
            <a:extLst>
              <a:ext uri="{FF2B5EF4-FFF2-40B4-BE49-F238E27FC236}">
                <a16:creationId xmlns:a16="http://schemas.microsoft.com/office/drawing/2014/main" id="{5F612A22-42B8-8940-8D8C-8CAE07318AA4}"/>
              </a:ext>
            </a:extLst>
          </p:cNvPr>
          <p:cNvSpPr/>
          <p:nvPr/>
        </p:nvSpPr>
        <p:spPr>
          <a:xfrm>
            <a:off x="6455229" y="598714"/>
            <a:ext cx="3886200" cy="114300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4800" b="1" dirty="0">
                <a:solidFill>
                  <a:srgbClr val="0A0A0A"/>
                </a:solidFill>
                <a:latin typeface="Google Sans"/>
              </a:rPr>
              <a:t>πελάτης</a:t>
            </a:r>
            <a:endParaRPr lang="el-GR" sz="4800" dirty="0"/>
          </a:p>
        </p:txBody>
      </p:sp>
      <p:pic>
        <p:nvPicPr>
          <p:cNvPr id="1026" name="Picture 2" descr="11,809,398 Real estate cartoon Εικονογραφήσεις | DepositPhotos">
            <a:extLst>
              <a:ext uri="{FF2B5EF4-FFF2-40B4-BE49-F238E27FC236}">
                <a16:creationId xmlns:a16="http://schemas.microsoft.com/office/drawing/2014/main" id="{649FA5EE-F0BD-B97E-6F62-43809BA00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866" y="2203675"/>
            <a:ext cx="1577512" cy="1584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artoon Investor Στοκ Εικονογραφήσεις, Vectors, &amp; Clipart – (10,562 Στοκ  Εικονογραφήσεις)">
            <a:extLst>
              <a:ext uri="{FF2B5EF4-FFF2-40B4-BE49-F238E27FC236}">
                <a16:creationId xmlns:a16="http://schemas.microsoft.com/office/drawing/2014/main" id="{C58C2293-BBF9-B41B-0BF8-C4D654426B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805" y="2160133"/>
            <a:ext cx="1823997" cy="1584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20.000+ δωρεάν εικόνες για Cartoon House και Σπίτι - Pixabay">
            <a:extLst>
              <a:ext uri="{FF2B5EF4-FFF2-40B4-BE49-F238E27FC236}">
                <a16:creationId xmlns:a16="http://schemas.microsoft.com/office/drawing/2014/main" id="{0CC571AB-862D-E843-60DA-EB18B4155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622" y="4197123"/>
            <a:ext cx="2486025" cy="1838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Family Clipart, Download Free Transparent PNG Format Clipart Images on  Pngtree">
            <a:extLst>
              <a:ext uri="{FF2B5EF4-FFF2-40B4-BE49-F238E27FC236}">
                <a16:creationId xmlns:a16="http://schemas.microsoft.com/office/drawing/2014/main" id="{16A50F67-E538-2E67-D4B8-0A6563CA31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5229" y="2335667"/>
            <a:ext cx="2143125"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4" name="Picture 10" descr="Cartoon female student - 167 χιλιάδες εικόνες, εικονογραφήσεις και  φωτογραφίες στοκ χωρίς δικαιώματα | Shutterstock">
            <a:extLst>
              <a:ext uri="{FF2B5EF4-FFF2-40B4-BE49-F238E27FC236}">
                <a16:creationId xmlns:a16="http://schemas.microsoft.com/office/drawing/2014/main" id="{8BBCB0B1-588B-A640-D5BC-C36ED3EF34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8224" y="2335667"/>
            <a:ext cx="1509033"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F032F8E1-CC01-B46B-1877-C433A67D7AFA}"/>
              </a:ext>
            </a:extLst>
          </p:cNvPr>
          <p:cNvSpPr/>
          <p:nvPr/>
        </p:nvSpPr>
        <p:spPr>
          <a:xfrm>
            <a:off x="6629400" y="4778828"/>
            <a:ext cx="1653949" cy="63137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οικογένεια</a:t>
            </a:r>
          </a:p>
        </p:txBody>
      </p:sp>
      <p:sp>
        <p:nvSpPr>
          <p:cNvPr id="5" name="Ορθογώνιο: Στρογγύλεμα γωνιών 4">
            <a:extLst>
              <a:ext uri="{FF2B5EF4-FFF2-40B4-BE49-F238E27FC236}">
                <a16:creationId xmlns:a16="http://schemas.microsoft.com/office/drawing/2014/main" id="{03A005E4-12DF-9E1C-D8B2-19AB81C1CAFB}"/>
              </a:ext>
            </a:extLst>
          </p:cNvPr>
          <p:cNvSpPr/>
          <p:nvPr/>
        </p:nvSpPr>
        <p:spPr>
          <a:xfrm>
            <a:off x="10391095" y="4778828"/>
            <a:ext cx="1653949" cy="63137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φοιτητής</a:t>
            </a:r>
          </a:p>
        </p:txBody>
      </p:sp>
      <p:pic>
        <p:nvPicPr>
          <p:cNvPr id="1038" name="Picture 14" descr="φοιτητής Clipart png | PNGEgg">
            <a:extLst>
              <a:ext uri="{FF2B5EF4-FFF2-40B4-BE49-F238E27FC236}">
                <a16:creationId xmlns:a16="http://schemas.microsoft.com/office/drawing/2014/main" id="{C5437708-B05E-E24B-8B84-EB37D5CC01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27127" y="2335667"/>
            <a:ext cx="1722666"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8E5D7DB9-0F4B-47B5-C85C-D09A54D09F8A}"/>
              </a:ext>
            </a:extLst>
          </p:cNvPr>
          <p:cNvSpPr/>
          <p:nvPr/>
        </p:nvSpPr>
        <p:spPr>
          <a:xfrm>
            <a:off x="8658224" y="4800601"/>
            <a:ext cx="1513114" cy="63137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φοιτήτρια</a:t>
            </a:r>
          </a:p>
        </p:txBody>
      </p:sp>
      <p:pic>
        <p:nvPicPr>
          <p:cNvPr id="1040" name="Picture 16" descr="Προσοχή καρτούν προειδοποίηση χαρακτήρα σημαδιών για: Vector στοκ (χωρίς  δικαιώματα) 2657807631 | Shutterstock">
            <a:extLst>
              <a:ext uri="{FF2B5EF4-FFF2-40B4-BE49-F238E27FC236}">
                <a16:creationId xmlns:a16="http://schemas.microsoft.com/office/drawing/2014/main" id="{F4813DCA-1280-E3B3-2EDD-B8F3446149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59" y="459888"/>
            <a:ext cx="1106941" cy="11940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Ορθογώνιο: Στρογγύλεμα γωνιών 6">
            <a:extLst>
              <a:ext uri="{FF2B5EF4-FFF2-40B4-BE49-F238E27FC236}">
                <a16:creationId xmlns:a16="http://schemas.microsoft.com/office/drawing/2014/main" id="{914C13CE-E63D-CDA0-C673-8DB1788835BE}"/>
              </a:ext>
            </a:extLst>
          </p:cNvPr>
          <p:cNvSpPr/>
          <p:nvPr/>
        </p:nvSpPr>
        <p:spPr>
          <a:xfrm>
            <a:off x="326480" y="1826417"/>
            <a:ext cx="2084301" cy="444375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2000" dirty="0"/>
          </a:p>
          <a:p>
            <a:pPr algn="ctr"/>
            <a:endParaRPr lang="el-GR" sz="2000" dirty="0"/>
          </a:p>
          <a:p>
            <a:pPr algn="ctr"/>
            <a:endParaRPr lang="el-GR" sz="2000" dirty="0"/>
          </a:p>
          <a:p>
            <a:pPr algn="ctr"/>
            <a:r>
              <a:rPr lang="el-GR" sz="2000" dirty="0"/>
              <a:t>να βοηθήσω</a:t>
            </a:r>
          </a:p>
          <a:p>
            <a:pPr algn="ctr"/>
            <a:r>
              <a:rPr lang="el-GR" sz="2000" dirty="0"/>
              <a:t>διαμέρισμα</a:t>
            </a:r>
          </a:p>
          <a:p>
            <a:pPr algn="ctr"/>
            <a:r>
              <a:rPr lang="el-GR" sz="2000" dirty="0"/>
              <a:t>στάση</a:t>
            </a:r>
          </a:p>
          <a:p>
            <a:pPr algn="ctr"/>
            <a:r>
              <a:rPr lang="el-GR" sz="2000" dirty="0"/>
              <a:t>έπιπλα</a:t>
            </a:r>
          </a:p>
          <a:p>
            <a:pPr algn="ctr"/>
            <a:r>
              <a:rPr lang="el-GR" sz="2000" dirty="0"/>
              <a:t>δωμάτια</a:t>
            </a:r>
          </a:p>
          <a:p>
            <a:pPr algn="ctr"/>
            <a:r>
              <a:rPr lang="el-GR" sz="2000" dirty="0"/>
              <a:t>όροφος</a:t>
            </a:r>
          </a:p>
          <a:p>
            <a:pPr algn="ctr"/>
            <a:r>
              <a:rPr lang="el-GR" sz="2000" dirty="0"/>
              <a:t>ενοίκιο</a:t>
            </a:r>
          </a:p>
          <a:p>
            <a:pPr algn="ctr"/>
            <a:r>
              <a:rPr lang="el-GR" sz="2000" dirty="0"/>
              <a:t>πότε</a:t>
            </a:r>
          </a:p>
          <a:p>
            <a:pPr algn="ctr"/>
            <a:r>
              <a:rPr lang="el-GR" sz="2000" dirty="0"/>
              <a:t>μπορείτε</a:t>
            </a:r>
          </a:p>
          <a:p>
            <a:pPr algn="ctr"/>
            <a:r>
              <a:rPr lang="el-GR" sz="2000" dirty="0"/>
              <a:t>αύριο </a:t>
            </a:r>
          </a:p>
          <a:p>
            <a:pPr algn="ctr"/>
            <a:r>
              <a:rPr lang="el-GR" sz="2000" dirty="0"/>
              <a:t>απόγευμα</a:t>
            </a:r>
          </a:p>
          <a:p>
            <a:pPr algn="ctr"/>
            <a:r>
              <a:rPr lang="el-GR" sz="2000" dirty="0"/>
              <a:t>πότε </a:t>
            </a:r>
          </a:p>
          <a:p>
            <a:pPr algn="ctr"/>
            <a:r>
              <a:rPr lang="el-GR" sz="2000" dirty="0"/>
              <a:t>περιμένω</a:t>
            </a:r>
          </a:p>
          <a:p>
            <a:pPr algn="ctr"/>
            <a:endParaRPr lang="el-GR" sz="2000" dirty="0"/>
          </a:p>
          <a:p>
            <a:pPr algn="ctr"/>
            <a:endParaRPr lang="el-GR" sz="2000" dirty="0"/>
          </a:p>
          <a:p>
            <a:pPr algn="ctr"/>
            <a:endParaRPr lang="el-GR" sz="1600" dirty="0"/>
          </a:p>
        </p:txBody>
      </p:sp>
    </p:spTree>
    <p:extLst>
      <p:ext uri="{BB962C8B-B14F-4D97-AF65-F5344CB8AC3E}">
        <p14:creationId xmlns:p14="http://schemas.microsoft.com/office/powerpoint/2010/main" val="2619368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2D1BB7-2617-8B6B-C9F3-40D4959DCE3D}"/>
              </a:ext>
            </a:extLst>
          </p:cNvPr>
          <p:cNvSpPr>
            <a:spLocks noChangeArrowheads="1"/>
          </p:cNvSpPr>
          <p:nvPr/>
        </p:nvSpPr>
        <p:spPr bwMode="auto">
          <a:xfrm>
            <a:off x="119743" y="466651"/>
            <a:ext cx="6139543" cy="5924699"/>
          </a:xfrm>
          <a:prstGeom prst="rect">
            <a:avLst/>
          </a:prstGeom>
          <a:solidFill>
            <a:srgbClr val="FFFF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2000" b="1" i="0" u="none" strike="noStrike" cap="none" normalizeH="0" baseline="0" dirty="0">
                <a:ln>
                  <a:noFill/>
                </a:ln>
                <a:solidFill>
                  <a:srgbClr val="0A0A0A"/>
                </a:solidFill>
                <a:effectLst/>
                <a:latin typeface="Google Sans"/>
              </a:rPr>
              <a:t>Σενάριο: Στο Μεσιτικό Γραφείο</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rgbClr val="0A0A0A"/>
                </a:solidFill>
                <a:effectLst/>
                <a:latin typeface="+mn-lt"/>
              </a:rPr>
              <a:t>Μεσίτης:</a:t>
            </a:r>
            <a:r>
              <a:rPr kumimoji="0" lang="el-GR" altLang="el-GR" b="0" i="0" u="none" strike="noStrike" cap="none" normalizeH="0" baseline="0" dirty="0">
                <a:ln>
                  <a:noFill/>
                </a:ln>
                <a:solidFill>
                  <a:srgbClr val="0A0A0A"/>
                </a:solidFill>
                <a:effectLst/>
                <a:latin typeface="+mn-lt"/>
              </a:rPr>
              <a:t> Γεια σας! Πώς μπορώ να βοηθήσω; Τι σπίτι θέλετε;</a:t>
            </a:r>
            <a:br>
              <a:rPr kumimoji="0" lang="el-GR" altLang="el-GR" b="0" i="0" u="none" strike="noStrike" cap="none" normalizeH="0" baseline="0" dirty="0">
                <a:ln>
                  <a:noFill/>
                </a:ln>
                <a:solidFill>
                  <a:srgbClr val="0A0A0A"/>
                </a:solidFill>
                <a:effectLst/>
                <a:latin typeface="+mn-lt"/>
              </a:rPr>
            </a:br>
            <a:r>
              <a:rPr kumimoji="0" lang="el-GR" altLang="el-GR" b="1" i="0" u="none" strike="noStrike" cap="none" normalizeH="0" baseline="0" dirty="0">
                <a:ln>
                  <a:noFill/>
                </a:ln>
                <a:solidFill>
                  <a:srgbClr val="0A0A0A"/>
                </a:solidFill>
                <a:effectLst/>
                <a:latin typeface="+mn-lt"/>
              </a:rPr>
              <a:t>Πελάτης:</a:t>
            </a:r>
            <a:r>
              <a:rPr kumimoji="0" lang="el-GR" altLang="el-GR" b="0" i="0" u="none" strike="noStrike" cap="none" normalizeH="0" baseline="0" dirty="0">
                <a:ln>
                  <a:noFill/>
                </a:ln>
                <a:solidFill>
                  <a:srgbClr val="0A0A0A"/>
                </a:solidFill>
                <a:effectLst/>
                <a:latin typeface="+mn-lt"/>
              </a:rPr>
              <a:t> Γεια σας. Ψάχνω ένα διαμέρισμα στο κέντρο της πόλης. Θέλω να είναι κοντά σε στάση λεωφορείου, γιατί </a:t>
            </a:r>
            <a:r>
              <a:rPr lang="el-GR" altLang="el-GR" dirty="0">
                <a:solidFill>
                  <a:srgbClr val="0A0A0A"/>
                </a:solidFill>
                <a:latin typeface="+mn-lt"/>
              </a:rPr>
              <a:t>δ</a:t>
            </a:r>
            <a:r>
              <a:rPr kumimoji="0" lang="el-GR" altLang="el-GR" b="0" i="0" u="none" strike="noStrike" cap="none" normalizeH="0" baseline="0" dirty="0">
                <a:ln>
                  <a:noFill/>
                </a:ln>
                <a:solidFill>
                  <a:srgbClr val="0A0A0A"/>
                </a:solidFill>
                <a:effectLst/>
                <a:latin typeface="+mn-lt"/>
              </a:rPr>
              <a:t>εν έχω αυτοκίνητο.</a:t>
            </a:r>
            <a:endParaRPr kumimoji="0" lang="el-GR" altLang="el-GR"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rgbClr val="0A0A0A"/>
                </a:solidFill>
                <a:effectLst/>
                <a:latin typeface="+mn-lt"/>
              </a:rPr>
              <a:t>Μεσίτης:</a:t>
            </a:r>
            <a:r>
              <a:rPr kumimoji="0" lang="el-GR" altLang="el-GR" b="0" i="0" u="none" strike="noStrike" cap="none" normalizeH="0" baseline="0" dirty="0">
                <a:ln>
                  <a:noFill/>
                </a:ln>
                <a:solidFill>
                  <a:srgbClr val="0A0A0A"/>
                </a:solidFill>
                <a:effectLst/>
                <a:latin typeface="+mn-lt"/>
              </a:rPr>
              <a:t> Εντάξει. Θέλετε έπιπλα στο σπίτι;</a:t>
            </a:r>
            <a:br>
              <a:rPr kumimoji="0" lang="el-GR" altLang="el-GR" b="0" i="0" u="none" strike="noStrike" cap="none" normalizeH="0" baseline="0" dirty="0">
                <a:ln>
                  <a:noFill/>
                </a:ln>
                <a:solidFill>
                  <a:srgbClr val="0A0A0A"/>
                </a:solidFill>
                <a:effectLst/>
                <a:latin typeface="+mn-lt"/>
              </a:rPr>
            </a:br>
            <a:r>
              <a:rPr kumimoji="0" lang="el-GR" altLang="el-GR" b="1" i="0" u="none" strike="noStrike" cap="none" normalizeH="0" baseline="0" dirty="0">
                <a:ln>
                  <a:noFill/>
                </a:ln>
                <a:solidFill>
                  <a:srgbClr val="0A0A0A"/>
                </a:solidFill>
                <a:effectLst/>
                <a:latin typeface="+mn-lt"/>
              </a:rPr>
              <a:t>Πελάτης:</a:t>
            </a:r>
            <a:r>
              <a:rPr kumimoji="0" lang="el-GR" altLang="el-GR" b="0" i="0" u="none" strike="noStrike" cap="none" normalizeH="0" baseline="0" dirty="0">
                <a:ln>
                  <a:noFill/>
                </a:ln>
                <a:solidFill>
                  <a:srgbClr val="0A0A0A"/>
                </a:solidFill>
                <a:effectLst/>
                <a:latin typeface="+mn-lt"/>
              </a:rPr>
              <a:t> Ναι, το θέλω με έπιπλα. Είμαι φοιτητής.</a:t>
            </a:r>
            <a:endParaRPr kumimoji="0" lang="el-GR" altLang="el-GR"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rgbClr val="0A0A0A"/>
                </a:solidFill>
                <a:effectLst/>
                <a:latin typeface="+mn-lt"/>
              </a:rPr>
              <a:t>Μεσίτης:</a:t>
            </a:r>
            <a:r>
              <a:rPr kumimoji="0" lang="el-GR" altLang="el-GR" b="0" i="0" u="none" strike="noStrike" cap="none" normalizeH="0" baseline="0" dirty="0">
                <a:ln>
                  <a:noFill/>
                </a:ln>
                <a:solidFill>
                  <a:srgbClr val="0A0A0A"/>
                </a:solidFill>
                <a:effectLst/>
                <a:latin typeface="+mn-lt"/>
              </a:rPr>
              <a:t> Πόσα δωμάτια θέλετε;</a:t>
            </a:r>
            <a:br>
              <a:rPr kumimoji="0" lang="el-GR" altLang="el-GR" b="0" i="0" u="none" strike="noStrike" cap="none" normalizeH="0" baseline="0" dirty="0">
                <a:ln>
                  <a:noFill/>
                </a:ln>
                <a:solidFill>
                  <a:srgbClr val="0A0A0A"/>
                </a:solidFill>
                <a:effectLst/>
                <a:latin typeface="+mn-lt"/>
              </a:rPr>
            </a:br>
            <a:r>
              <a:rPr kumimoji="0" lang="el-GR" altLang="el-GR" b="1" i="0" u="none" strike="noStrike" cap="none" normalizeH="0" baseline="0" dirty="0">
                <a:ln>
                  <a:noFill/>
                </a:ln>
                <a:solidFill>
                  <a:srgbClr val="0A0A0A"/>
                </a:solidFill>
                <a:effectLst/>
                <a:latin typeface="+mn-lt"/>
              </a:rPr>
              <a:t>Πελάτης:</a:t>
            </a:r>
            <a:r>
              <a:rPr kumimoji="0" lang="el-GR" altLang="el-GR" b="0" i="0" u="none" strike="noStrike" cap="none" normalizeH="0" baseline="0" dirty="0">
                <a:ln>
                  <a:noFill/>
                </a:ln>
                <a:solidFill>
                  <a:srgbClr val="0A0A0A"/>
                </a:solidFill>
                <a:effectLst/>
                <a:latin typeface="+mn-lt"/>
              </a:rPr>
              <a:t> Θέλω δύο υπνοδωμάτια, σαλόνι και κουζίνα.</a:t>
            </a:r>
          </a:p>
          <a:p>
            <a:pPr>
              <a:lnSpc>
                <a:spcPts val="1800"/>
              </a:lnSpc>
            </a:pPr>
            <a:r>
              <a:rPr lang="el-GR" altLang="el-GR" b="1" dirty="0">
                <a:solidFill>
                  <a:srgbClr val="0A0A0A"/>
                </a:solidFill>
                <a:latin typeface="+mn-lt"/>
              </a:rPr>
              <a:t>Μεσίτης:</a:t>
            </a:r>
            <a:r>
              <a:rPr lang="el-GR" altLang="el-GR" dirty="0">
                <a:solidFill>
                  <a:srgbClr val="0A0A0A"/>
                </a:solidFill>
                <a:latin typeface="+mn-lt"/>
              </a:rPr>
              <a:t> </a:t>
            </a:r>
            <a:r>
              <a:rPr lang="el-GR" dirty="0">
                <a:solidFill>
                  <a:srgbClr val="0A0A0A"/>
                </a:solidFill>
                <a:latin typeface="+mn-lt"/>
              </a:rPr>
              <a:t>Σε ποιον όροφο θέλετε το διαμέρισμα; </a:t>
            </a:r>
          </a:p>
          <a:p>
            <a:r>
              <a:rPr lang="el-GR" altLang="el-GR" b="1" dirty="0">
                <a:solidFill>
                  <a:srgbClr val="0A0A0A"/>
                </a:solidFill>
                <a:latin typeface="+mn-lt"/>
              </a:rPr>
              <a:t>Πελάτης: </a:t>
            </a:r>
            <a:r>
              <a:rPr lang="el-GR" dirty="0">
                <a:latin typeface="+mn-lt"/>
              </a:rPr>
              <a:t>Θέλω να είναι στον πρώτο ή στον δεύτερο όροφο.</a:t>
            </a:r>
            <a:endParaRPr kumimoji="0" lang="el-GR" altLang="el-GR"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rgbClr val="0A0A0A"/>
                </a:solidFill>
                <a:effectLst/>
                <a:latin typeface="+mn-lt"/>
              </a:rPr>
              <a:t>Μεσίτης:</a:t>
            </a:r>
            <a:r>
              <a:rPr kumimoji="0" lang="el-GR" altLang="el-GR" b="0" i="0" u="none" strike="noStrike" cap="none" normalizeH="0" baseline="0" dirty="0">
                <a:ln>
                  <a:noFill/>
                </a:ln>
                <a:solidFill>
                  <a:srgbClr val="0A0A0A"/>
                </a:solidFill>
                <a:effectLst/>
                <a:latin typeface="+mn-lt"/>
              </a:rPr>
              <a:t> Πόσα χρήματα δίνετε για το ενοίκιο;</a:t>
            </a:r>
            <a:br>
              <a:rPr kumimoji="0" lang="el-GR" altLang="el-GR" b="0" i="0" u="none" strike="noStrike" cap="none" normalizeH="0" baseline="0" dirty="0">
                <a:ln>
                  <a:noFill/>
                </a:ln>
                <a:solidFill>
                  <a:srgbClr val="0A0A0A"/>
                </a:solidFill>
                <a:effectLst/>
                <a:latin typeface="+mn-lt"/>
              </a:rPr>
            </a:br>
            <a:r>
              <a:rPr kumimoji="0" lang="el-GR" altLang="el-GR" b="1" i="0" u="none" strike="noStrike" cap="none" normalizeH="0" baseline="0" dirty="0">
                <a:ln>
                  <a:noFill/>
                </a:ln>
                <a:solidFill>
                  <a:srgbClr val="0A0A0A"/>
                </a:solidFill>
                <a:effectLst/>
                <a:latin typeface="+mn-lt"/>
              </a:rPr>
              <a:t>Πελάτης:</a:t>
            </a:r>
            <a:r>
              <a:rPr kumimoji="0" lang="el-GR" altLang="el-GR" b="0" i="0" u="none" strike="noStrike" cap="none" normalizeH="0" baseline="0" dirty="0">
                <a:ln>
                  <a:noFill/>
                </a:ln>
                <a:solidFill>
                  <a:srgbClr val="0A0A0A"/>
                </a:solidFill>
                <a:effectLst/>
                <a:latin typeface="+mn-lt"/>
              </a:rPr>
              <a:t> Μέχρι 500 ευρώ τον μήνα.</a:t>
            </a:r>
            <a:endParaRPr kumimoji="0" lang="el-GR" altLang="el-GR"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rgbClr val="0A0A0A"/>
                </a:solidFill>
                <a:effectLst/>
                <a:latin typeface="+mn-lt"/>
              </a:rPr>
              <a:t>Μεσίτης:</a:t>
            </a:r>
            <a:r>
              <a:rPr kumimoji="0" lang="el-GR" altLang="el-GR" b="0" i="0" u="none" strike="noStrike" cap="none" normalizeH="0" baseline="0" dirty="0">
                <a:ln>
                  <a:noFill/>
                </a:ln>
                <a:solidFill>
                  <a:srgbClr val="0A0A0A"/>
                </a:solidFill>
                <a:effectLst/>
                <a:latin typeface="+mn-lt"/>
              </a:rPr>
              <a:t> Πολύ ωραία. Έχω ένα σπίτι στην </a:t>
            </a:r>
            <a:r>
              <a:rPr kumimoji="0" lang="el-GR" altLang="el-GR" b="0" i="0" u="none" strike="noStrike" cap="none" normalizeH="0" baseline="0" dirty="0" err="1">
                <a:ln>
                  <a:noFill/>
                </a:ln>
                <a:solidFill>
                  <a:srgbClr val="0A0A0A"/>
                </a:solidFill>
                <a:effectLst/>
                <a:latin typeface="+mn-lt"/>
              </a:rPr>
              <a:t>Αγλαντζιά</a:t>
            </a:r>
            <a:r>
              <a:rPr kumimoji="0" lang="el-GR" altLang="el-GR" b="0" i="0" u="none" strike="noStrike" cap="none" normalizeH="0" baseline="0" dirty="0">
                <a:ln>
                  <a:noFill/>
                </a:ln>
                <a:solidFill>
                  <a:srgbClr val="0A0A0A"/>
                </a:solidFill>
                <a:effectLst/>
                <a:latin typeface="+mn-lt"/>
              </a:rPr>
              <a:t>  με 450 ευρώ. Είναι κοντά σε στάση. Πότε μπορείτε να το δείτε;</a:t>
            </a:r>
            <a:br>
              <a:rPr kumimoji="0" lang="el-GR" altLang="el-GR" b="0" i="0" u="none" strike="noStrike" cap="none" normalizeH="0" baseline="0" dirty="0">
                <a:ln>
                  <a:noFill/>
                </a:ln>
                <a:solidFill>
                  <a:srgbClr val="0A0A0A"/>
                </a:solidFill>
                <a:effectLst/>
                <a:latin typeface="+mn-lt"/>
              </a:rPr>
            </a:br>
            <a:r>
              <a:rPr kumimoji="0" lang="el-GR" altLang="el-GR" b="1" i="0" u="none" strike="noStrike" cap="none" normalizeH="0" baseline="0" dirty="0">
                <a:ln>
                  <a:noFill/>
                </a:ln>
                <a:solidFill>
                  <a:srgbClr val="0A0A0A"/>
                </a:solidFill>
                <a:effectLst/>
                <a:latin typeface="+mn-lt"/>
              </a:rPr>
              <a:t>Πελάτης:</a:t>
            </a:r>
            <a:r>
              <a:rPr kumimoji="0" lang="el-GR" altLang="el-GR" b="0" i="0" u="none" strike="noStrike" cap="none" normalizeH="0" baseline="0" dirty="0">
                <a:ln>
                  <a:noFill/>
                </a:ln>
                <a:solidFill>
                  <a:srgbClr val="0A0A0A"/>
                </a:solidFill>
                <a:effectLst/>
                <a:latin typeface="+mn-lt"/>
              </a:rPr>
              <a:t> Μπορώ αύριο το απόγευμα στις πέντε. Είναι εντάξει;</a:t>
            </a:r>
            <a:endParaRPr kumimoji="0" lang="el-GR" altLang="el-GR"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rgbClr val="0A0A0A"/>
                </a:solidFill>
                <a:effectLst/>
                <a:latin typeface="+mn-lt"/>
              </a:rPr>
              <a:t>Μεσίτης:</a:t>
            </a:r>
            <a:r>
              <a:rPr kumimoji="0" lang="el-GR" altLang="el-GR" b="0" i="0" u="none" strike="noStrike" cap="none" normalizeH="0" baseline="0" dirty="0">
                <a:ln>
                  <a:noFill/>
                </a:ln>
                <a:solidFill>
                  <a:srgbClr val="0A0A0A"/>
                </a:solidFill>
                <a:effectLst/>
                <a:latin typeface="+mn-lt"/>
              </a:rPr>
              <a:t> Ναι, είναι μια χαρά. Θα σας περιμένω εκεί. Γεια σας!</a:t>
            </a:r>
            <a:br>
              <a:rPr kumimoji="0" lang="el-GR" altLang="el-GR" b="0" i="0" u="none" strike="noStrike" cap="none" normalizeH="0" baseline="0" dirty="0">
                <a:ln>
                  <a:noFill/>
                </a:ln>
                <a:solidFill>
                  <a:srgbClr val="0A0A0A"/>
                </a:solidFill>
                <a:effectLst/>
                <a:latin typeface="+mn-lt"/>
              </a:rPr>
            </a:br>
            <a:r>
              <a:rPr kumimoji="0" lang="el-GR" altLang="el-GR" b="1" i="0" u="none" strike="noStrike" cap="none" normalizeH="0" baseline="0" dirty="0">
                <a:ln>
                  <a:noFill/>
                </a:ln>
                <a:solidFill>
                  <a:srgbClr val="0A0A0A"/>
                </a:solidFill>
                <a:effectLst/>
                <a:latin typeface="+mn-lt"/>
              </a:rPr>
              <a:t>Πελάτης:</a:t>
            </a:r>
            <a:r>
              <a:rPr kumimoji="0" lang="el-GR" altLang="el-GR" b="0" i="0" u="none" strike="noStrike" cap="none" normalizeH="0" baseline="0" dirty="0">
                <a:ln>
                  <a:noFill/>
                </a:ln>
                <a:solidFill>
                  <a:srgbClr val="0A0A0A"/>
                </a:solidFill>
                <a:effectLst/>
                <a:latin typeface="+mn-lt"/>
              </a:rPr>
              <a:t> Ευχαριστώ πολύ, γεια σας!</a:t>
            </a:r>
            <a:endParaRPr kumimoji="0" lang="el-GR" altLang="el-GR"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866909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816EBB9-D48A-0A10-ECCA-CD349A7BBAA1}"/>
              </a:ext>
            </a:extLst>
          </p:cNvPr>
          <p:cNvPicPr>
            <a:picLocks noChangeAspect="1"/>
          </p:cNvPicPr>
          <p:nvPr/>
        </p:nvPicPr>
        <p:blipFill>
          <a:blip r:embed="rId2"/>
          <a:stretch>
            <a:fillRect/>
          </a:stretch>
        </p:blipFill>
        <p:spPr>
          <a:xfrm>
            <a:off x="623207" y="534760"/>
            <a:ext cx="10926536" cy="595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37011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Αποτελέσματα εικόνων για αθλητης καρτουν">
            <a:extLst>
              <a:ext uri="{FF2B5EF4-FFF2-40B4-BE49-F238E27FC236}">
                <a16:creationId xmlns:a16="http://schemas.microsoft.com/office/drawing/2014/main" id="{691E0C50-ADA4-8305-5AE6-04D8298533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3" name="Εικόνα 2">
            <a:extLst>
              <a:ext uri="{FF2B5EF4-FFF2-40B4-BE49-F238E27FC236}">
                <a16:creationId xmlns:a16="http://schemas.microsoft.com/office/drawing/2014/main" id="{94850A72-3903-666F-C563-1B90D2249C85}"/>
              </a:ext>
            </a:extLst>
          </p:cNvPr>
          <p:cNvPicPr>
            <a:picLocks noChangeAspect="1"/>
          </p:cNvPicPr>
          <p:nvPr/>
        </p:nvPicPr>
        <p:blipFill>
          <a:blip r:embed="rId2"/>
          <a:stretch>
            <a:fillRect/>
          </a:stretch>
        </p:blipFill>
        <p:spPr>
          <a:xfrm>
            <a:off x="2723507" y="198164"/>
            <a:ext cx="1756002" cy="1736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AutoShape 4" descr="Αποτελέσματα εικόνων για φιλοι συζυτουν  καρτουν">
            <a:extLst>
              <a:ext uri="{FF2B5EF4-FFF2-40B4-BE49-F238E27FC236}">
                <a16:creationId xmlns:a16="http://schemas.microsoft.com/office/drawing/2014/main" id="{9B659BB5-D438-FDA7-271A-5D3F3D7D6CC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 name="Εικόνα 4">
            <a:extLst>
              <a:ext uri="{FF2B5EF4-FFF2-40B4-BE49-F238E27FC236}">
                <a16:creationId xmlns:a16="http://schemas.microsoft.com/office/drawing/2014/main" id="{194F7BAE-EEB4-CF25-1429-594E1C16AC19}"/>
              </a:ext>
            </a:extLst>
          </p:cNvPr>
          <p:cNvPicPr>
            <a:picLocks noChangeAspect="1"/>
          </p:cNvPicPr>
          <p:nvPr/>
        </p:nvPicPr>
        <p:blipFill>
          <a:blip r:embed="rId3"/>
          <a:stretch>
            <a:fillRect/>
          </a:stretch>
        </p:blipFill>
        <p:spPr>
          <a:xfrm>
            <a:off x="3124031" y="1324406"/>
            <a:ext cx="5065939" cy="5012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2" name="Picture 6" descr="Πώς λειτουργεί | Vinted">
            <a:extLst>
              <a:ext uri="{FF2B5EF4-FFF2-40B4-BE49-F238E27FC236}">
                <a16:creationId xmlns:a16="http://schemas.microsoft.com/office/drawing/2014/main" id="{21333499-DA1F-C15E-0746-8C20BA295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106" y="1225377"/>
            <a:ext cx="1756002" cy="1714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826A785-85B7-C28C-1902-EA690942237F}"/>
              </a:ext>
            </a:extLst>
          </p:cNvPr>
          <p:cNvSpPr txBox="1"/>
          <p:nvPr/>
        </p:nvSpPr>
        <p:spPr>
          <a:xfrm>
            <a:off x="8342370" y="1814661"/>
            <a:ext cx="3586181" cy="2923877"/>
          </a:xfrm>
          <a:prstGeom prst="rect">
            <a:avLst/>
          </a:prstGeom>
          <a:solidFill>
            <a:schemeClr val="bg1"/>
          </a:solidFill>
          <a:ln w="57150">
            <a:solidFill>
              <a:schemeClr val="tx1"/>
            </a:solidFill>
          </a:ln>
        </p:spPr>
        <p:txBody>
          <a:bodyPr wrap="square">
            <a:spAutoFit/>
          </a:bodyPr>
          <a:lstStyle/>
          <a:p>
            <a:pPr algn="l">
              <a:lnSpc>
                <a:spcPts val="2100"/>
              </a:lnSpc>
              <a:buNone/>
            </a:pPr>
            <a:r>
              <a:rPr lang="el-GR" dirty="0">
                <a:solidFill>
                  <a:srgbClr val="0A0A0A"/>
                </a:solidFill>
              </a:rPr>
              <a:t>θ</a:t>
            </a:r>
            <a:r>
              <a:rPr lang="el-GR" b="0" i="0" dirty="0">
                <a:solidFill>
                  <a:srgbClr val="0A0A0A"/>
                </a:solidFill>
                <a:effectLst/>
              </a:rPr>
              <a:t>έλω να αγοράσω</a:t>
            </a:r>
          </a:p>
          <a:p>
            <a:pPr algn="l">
              <a:lnSpc>
                <a:spcPts val="2100"/>
              </a:lnSpc>
              <a:buNone/>
            </a:pPr>
            <a:r>
              <a:rPr lang="el-GR" b="0" i="0" dirty="0">
                <a:solidFill>
                  <a:srgbClr val="0A0A0A"/>
                </a:solidFill>
                <a:effectLst/>
              </a:rPr>
              <a:t>αθλητικές φόρμες και παπούτσια </a:t>
            </a:r>
          </a:p>
          <a:p>
            <a:pPr algn="l">
              <a:lnSpc>
                <a:spcPts val="2100"/>
              </a:lnSpc>
              <a:buNone/>
            </a:pPr>
            <a:r>
              <a:rPr lang="el-GR" b="0" i="0" dirty="0">
                <a:solidFill>
                  <a:srgbClr val="0A0A0A"/>
                </a:solidFill>
                <a:effectLst/>
              </a:rPr>
              <a:t>αγώνες</a:t>
            </a:r>
            <a:br>
              <a:rPr lang="el-GR" b="0" i="0" dirty="0">
                <a:solidFill>
                  <a:srgbClr val="0A0A0A"/>
                </a:solidFill>
                <a:effectLst/>
              </a:rPr>
            </a:br>
            <a:r>
              <a:rPr lang="el-GR" b="0" i="0" dirty="0">
                <a:solidFill>
                  <a:srgbClr val="0A0A0A"/>
                </a:solidFill>
                <a:effectLst/>
              </a:rPr>
              <a:t>καλές τιμέ</a:t>
            </a:r>
            <a:r>
              <a:rPr lang="el-GR" dirty="0">
                <a:solidFill>
                  <a:srgbClr val="0A0A0A"/>
                </a:solidFill>
              </a:rPr>
              <a:t>ς</a:t>
            </a:r>
            <a:r>
              <a:rPr lang="el-GR" b="0" i="0" dirty="0">
                <a:solidFill>
                  <a:srgbClr val="0A0A0A"/>
                </a:solidFill>
                <a:effectLst/>
              </a:rPr>
              <a:t> </a:t>
            </a:r>
          </a:p>
          <a:p>
            <a:pPr algn="l">
              <a:lnSpc>
                <a:spcPts val="1800"/>
              </a:lnSpc>
              <a:buNone/>
            </a:pPr>
            <a:r>
              <a:rPr lang="el-GR" dirty="0">
                <a:solidFill>
                  <a:srgbClr val="0A0A0A"/>
                </a:solidFill>
              </a:rPr>
              <a:t>ψ</a:t>
            </a:r>
            <a:r>
              <a:rPr lang="el-GR" b="0" i="0" dirty="0">
                <a:solidFill>
                  <a:srgbClr val="0A0A0A"/>
                </a:solidFill>
                <a:effectLst/>
              </a:rPr>
              <a:t>άχνω </a:t>
            </a:r>
          </a:p>
          <a:p>
            <a:pPr algn="l">
              <a:lnSpc>
                <a:spcPts val="1800"/>
              </a:lnSpc>
              <a:buNone/>
            </a:pPr>
            <a:r>
              <a:rPr lang="el-GR" b="0" i="0" dirty="0">
                <a:solidFill>
                  <a:srgbClr val="0A0A0A"/>
                </a:solidFill>
                <a:effectLst/>
              </a:rPr>
              <a:t>φόρμα</a:t>
            </a:r>
          </a:p>
          <a:p>
            <a:pPr algn="l">
              <a:lnSpc>
                <a:spcPts val="1800"/>
              </a:lnSpc>
              <a:buNone/>
            </a:pPr>
            <a:r>
              <a:rPr lang="el-GR" b="0" i="0" dirty="0">
                <a:solidFill>
                  <a:srgbClr val="0A0A0A"/>
                </a:solidFill>
                <a:effectLst/>
              </a:rPr>
              <a:t>παπούτσια</a:t>
            </a:r>
            <a:br>
              <a:rPr lang="el-GR" b="0" i="0" dirty="0">
                <a:solidFill>
                  <a:srgbClr val="0A0A0A"/>
                </a:solidFill>
                <a:effectLst/>
              </a:rPr>
            </a:br>
            <a:r>
              <a:rPr lang="el-GR" dirty="0">
                <a:solidFill>
                  <a:srgbClr val="0A0A0A"/>
                </a:solidFill>
              </a:rPr>
              <a:t>τ</a:t>
            </a:r>
            <a:r>
              <a:rPr lang="el-GR" b="0" i="0" dirty="0">
                <a:solidFill>
                  <a:srgbClr val="0A0A0A"/>
                </a:solidFill>
                <a:effectLst/>
              </a:rPr>
              <a:t>ι μέγεθος </a:t>
            </a:r>
          </a:p>
          <a:p>
            <a:r>
              <a:rPr lang="el-GR" dirty="0"/>
              <a:t>πόσα χρήματα  θέλεις να δώσεις;</a:t>
            </a:r>
          </a:p>
          <a:p>
            <a:r>
              <a:rPr lang="el-GR" dirty="0"/>
              <a:t>καλή τύχη στους αγώνες σου</a:t>
            </a:r>
          </a:p>
          <a:p>
            <a:r>
              <a:rPr lang="el-GR" dirty="0"/>
              <a:t>ευχαριστώ πολύ </a:t>
            </a:r>
          </a:p>
        </p:txBody>
      </p:sp>
    </p:spTree>
    <p:extLst>
      <p:ext uri="{BB962C8B-B14F-4D97-AF65-F5344CB8AC3E}">
        <p14:creationId xmlns:p14="http://schemas.microsoft.com/office/powerpoint/2010/main" val="3106961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9AB216-13AD-9E90-8F9B-55CD04CA14D6}"/>
              </a:ext>
            </a:extLst>
          </p:cNvPr>
          <p:cNvSpPr>
            <a:spLocks noChangeArrowheads="1"/>
          </p:cNvSpPr>
          <p:nvPr/>
        </p:nvSpPr>
        <p:spPr bwMode="auto">
          <a:xfrm>
            <a:off x="264179" y="1096695"/>
            <a:ext cx="11350878" cy="46646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pPr>
            <a:r>
              <a:rPr lang="el-GR" sz="2000" b="1" dirty="0">
                <a:solidFill>
                  <a:srgbClr val="0A0A0A"/>
                </a:solidFill>
                <a:latin typeface="+mn-lt"/>
              </a:rPr>
              <a:t>Ρόλος</a:t>
            </a:r>
            <a:r>
              <a:rPr kumimoji="0" lang="el-GR" altLang="el-GR" sz="2000" b="1" i="0" u="none" strike="noStrike" cap="none" normalizeH="0" baseline="0" dirty="0">
                <a:ln>
                  <a:noFill/>
                </a:ln>
                <a:solidFill>
                  <a:srgbClr val="0A0A0A"/>
                </a:solidFill>
                <a:effectLst/>
                <a:latin typeface="+mn-lt"/>
              </a:rPr>
              <a:t> Α:</a:t>
            </a:r>
            <a:r>
              <a:rPr kumimoji="0" lang="el-GR" altLang="el-GR" sz="2000" b="0" i="0" u="none" strike="noStrike" cap="none" normalizeH="0" baseline="0" dirty="0">
                <a:ln>
                  <a:noFill/>
                </a:ln>
                <a:solidFill>
                  <a:srgbClr val="0A0A0A"/>
                </a:solidFill>
                <a:effectLst/>
                <a:latin typeface="+mn-lt"/>
              </a:rPr>
              <a:t> Θέλω να αγοράσω ρούχα και παπούτσια από το διαδίκτυο. Είναι καλή ιδέα;</a:t>
            </a:r>
            <a:br>
              <a:rPr kumimoji="0" lang="el-GR" altLang="el-GR" sz="2000" b="0" i="0" u="none" strike="noStrike" cap="none" normalizeH="0" baseline="0" dirty="0">
                <a:ln>
                  <a:noFill/>
                </a:ln>
                <a:solidFill>
                  <a:srgbClr val="0A0A0A"/>
                </a:solidFill>
                <a:effectLst/>
                <a:latin typeface="+mn-lt"/>
              </a:rPr>
            </a:br>
            <a:r>
              <a:rPr lang="el-GR" sz="2000" b="1" dirty="0">
                <a:solidFill>
                  <a:srgbClr val="0A0A0A"/>
                </a:solidFill>
                <a:latin typeface="+mn-lt"/>
              </a:rPr>
              <a:t>Ρόλος</a:t>
            </a:r>
            <a:r>
              <a:rPr kumimoji="0" lang="el-GR" altLang="el-GR" sz="2000" b="1" i="0" u="none" strike="noStrike" cap="none" normalizeH="0" baseline="0" dirty="0">
                <a:ln>
                  <a:noFill/>
                </a:ln>
                <a:solidFill>
                  <a:srgbClr val="0A0A0A"/>
                </a:solidFill>
                <a:effectLst/>
                <a:latin typeface="+mn-lt"/>
              </a:rPr>
              <a:t> Β:</a:t>
            </a:r>
            <a:r>
              <a:rPr kumimoji="0" lang="el-GR" altLang="el-GR" sz="2000" b="0" i="0" u="none" strike="noStrike" cap="none" normalizeH="0" baseline="0" dirty="0">
                <a:ln>
                  <a:noFill/>
                </a:ln>
                <a:solidFill>
                  <a:srgbClr val="0A0A0A"/>
                </a:solidFill>
                <a:effectLst/>
                <a:latin typeface="+mn-lt"/>
              </a:rPr>
              <a:t> Ναι, είναι πολύ καλή ιδέα. Έχει πολλά πράγματα και καλές τιμές. Τι θέλεις;</a:t>
            </a:r>
            <a:endParaRPr kumimoji="0" lang="el-GR" altLang="el-GR" sz="2000" b="0" i="0" u="none" strike="noStrike" cap="none" normalizeH="0" baseline="0" dirty="0">
              <a:ln>
                <a:noFill/>
              </a:ln>
              <a:solidFill>
                <a:schemeClr val="tx1"/>
              </a:solidFill>
              <a:effectLst/>
              <a:latin typeface="+mn-lt"/>
            </a:endParaRPr>
          </a:p>
          <a:p>
            <a:pPr lvl="0">
              <a:lnSpc>
                <a:spcPct val="150000"/>
              </a:lnSpc>
            </a:pPr>
            <a:r>
              <a:rPr lang="el-GR" sz="2000" b="1" dirty="0">
                <a:solidFill>
                  <a:srgbClr val="0A0A0A"/>
                </a:solidFill>
                <a:latin typeface="+mn-lt"/>
              </a:rPr>
              <a:t>Ρόλος</a:t>
            </a:r>
            <a:r>
              <a:rPr kumimoji="0" lang="el-GR" altLang="el-GR" sz="2000" b="1" i="0" u="none" strike="noStrike" cap="none" normalizeH="0" baseline="0" dirty="0">
                <a:ln>
                  <a:noFill/>
                </a:ln>
                <a:solidFill>
                  <a:srgbClr val="0A0A0A"/>
                </a:solidFill>
                <a:effectLst/>
                <a:latin typeface="+mn-lt"/>
              </a:rPr>
              <a:t> Α:</a:t>
            </a:r>
            <a:r>
              <a:rPr kumimoji="0" lang="el-GR" altLang="el-GR" sz="2000" b="0" i="0" u="none" strike="noStrike" cap="none" normalizeH="0" baseline="0" dirty="0">
                <a:ln>
                  <a:noFill/>
                </a:ln>
                <a:solidFill>
                  <a:srgbClr val="0A0A0A"/>
                </a:solidFill>
                <a:effectLst/>
                <a:latin typeface="+mn-lt"/>
              </a:rPr>
              <a:t> Θέλω ρούχα για τρέξιμο. Θέλω μια μπλε φόρμα και μαύρα παπούτσια.</a:t>
            </a:r>
            <a:br>
              <a:rPr kumimoji="0" lang="el-GR" altLang="el-GR" sz="2000" b="0" i="0" u="none" strike="noStrike" cap="none" normalizeH="0" baseline="0" dirty="0">
                <a:ln>
                  <a:noFill/>
                </a:ln>
                <a:solidFill>
                  <a:srgbClr val="0A0A0A"/>
                </a:solidFill>
                <a:effectLst/>
                <a:latin typeface="+mn-lt"/>
              </a:rPr>
            </a:br>
            <a:r>
              <a:rPr lang="el-GR" sz="2000" b="1" dirty="0">
                <a:solidFill>
                  <a:srgbClr val="0A0A0A"/>
                </a:solidFill>
                <a:latin typeface="+mn-lt"/>
              </a:rPr>
              <a:t>Ρόλος</a:t>
            </a:r>
            <a:r>
              <a:rPr kumimoji="0" lang="el-GR" altLang="el-GR" sz="2000" b="1" i="0" u="none" strike="noStrike" cap="none" normalizeH="0" baseline="0" dirty="0">
                <a:ln>
                  <a:noFill/>
                </a:ln>
                <a:solidFill>
                  <a:srgbClr val="0A0A0A"/>
                </a:solidFill>
                <a:effectLst/>
                <a:latin typeface="+mn-lt"/>
              </a:rPr>
              <a:t> Β:</a:t>
            </a:r>
            <a:r>
              <a:rPr kumimoji="0" lang="el-GR" altLang="el-GR" sz="2000" b="0" i="0" u="none" strike="noStrike" cap="none" normalizeH="0" baseline="0" dirty="0">
                <a:ln>
                  <a:noFill/>
                </a:ln>
                <a:solidFill>
                  <a:srgbClr val="0A0A0A"/>
                </a:solidFill>
                <a:effectLst/>
                <a:latin typeface="+mn-lt"/>
              </a:rPr>
              <a:t> Ωραία. Τι νούμερο φοράς;</a:t>
            </a:r>
            <a:endParaRPr kumimoji="0" lang="el-GR" altLang="el-GR" sz="2000" b="0" i="0" u="none" strike="noStrike" cap="none" normalizeH="0" baseline="0" dirty="0">
              <a:ln>
                <a:noFill/>
              </a:ln>
              <a:solidFill>
                <a:schemeClr val="tx1"/>
              </a:solidFill>
              <a:effectLst/>
              <a:latin typeface="+mn-lt"/>
            </a:endParaRPr>
          </a:p>
          <a:p>
            <a:pPr lvl="0">
              <a:lnSpc>
                <a:spcPct val="150000"/>
              </a:lnSpc>
            </a:pPr>
            <a:r>
              <a:rPr lang="el-GR" sz="2000" b="1" dirty="0">
                <a:solidFill>
                  <a:srgbClr val="0A0A0A"/>
                </a:solidFill>
                <a:latin typeface="+mn-lt"/>
              </a:rPr>
              <a:t>Ρόλος</a:t>
            </a:r>
            <a:r>
              <a:rPr kumimoji="0" lang="el-GR" altLang="el-GR" sz="2000" b="1" i="0" u="none" strike="noStrike" cap="none" normalizeH="0" baseline="0" dirty="0">
                <a:ln>
                  <a:noFill/>
                </a:ln>
                <a:solidFill>
                  <a:srgbClr val="0A0A0A"/>
                </a:solidFill>
                <a:effectLst/>
                <a:latin typeface="+mn-lt"/>
              </a:rPr>
              <a:t> Α:</a:t>
            </a:r>
            <a:r>
              <a:rPr kumimoji="0" lang="el-GR" altLang="el-GR" sz="2000" b="0" i="0" u="none" strike="noStrike" cap="none" normalizeH="0" baseline="0" dirty="0">
                <a:ln>
                  <a:noFill/>
                </a:ln>
                <a:solidFill>
                  <a:srgbClr val="0A0A0A"/>
                </a:solidFill>
                <a:effectLst/>
                <a:latin typeface="+mn-lt"/>
              </a:rPr>
              <a:t> Στα παπούτσια φοράω 42. Στη φόρμα φοράω </a:t>
            </a:r>
            <a:r>
              <a:rPr kumimoji="0" lang="el-GR" altLang="el-GR" sz="2000" b="0" i="0" u="none" strike="noStrike" cap="none" normalizeH="0" baseline="0" dirty="0" err="1">
                <a:ln>
                  <a:noFill/>
                </a:ln>
                <a:solidFill>
                  <a:srgbClr val="0A0A0A"/>
                </a:solidFill>
                <a:effectLst/>
                <a:latin typeface="+mn-lt"/>
              </a:rPr>
              <a:t>Large</a:t>
            </a:r>
            <a:r>
              <a:rPr kumimoji="0" lang="el-GR" altLang="el-GR" sz="2000" b="0" i="0" u="none" strike="noStrike" cap="none" normalizeH="0" baseline="0" dirty="0">
                <a:ln>
                  <a:noFill/>
                </a:ln>
                <a:solidFill>
                  <a:srgbClr val="0A0A0A"/>
                </a:solidFill>
                <a:effectLst/>
                <a:latin typeface="+mn-lt"/>
              </a:rPr>
              <a:t>.</a:t>
            </a:r>
            <a:br>
              <a:rPr kumimoji="0" lang="el-GR" altLang="el-GR" sz="2000" b="0" i="0" u="none" strike="noStrike" cap="none" normalizeH="0" baseline="0" dirty="0">
                <a:ln>
                  <a:noFill/>
                </a:ln>
                <a:solidFill>
                  <a:srgbClr val="0A0A0A"/>
                </a:solidFill>
                <a:effectLst/>
                <a:latin typeface="+mn-lt"/>
              </a:rPr>
            </a:br>
            <a:r>
              <a:rPr lang="el-GR" sz="2000" b="1" dirty="0">
                <a:solidFill>
                  <a:srgbClr val="0A0A0A"/>
                </a:solidFill>
                <a:latin typeface="+mn-lt"/>
              </a:rPr>
              <a:t>Ρόλος</a:t>
            </a:r>
            <a:r>
              <a:rPr kumimoji="0" lang="el-GR" altLang="el-GR" sz="2000" b="1" i="0" u="none" strike="noStrike" cap="none" normalizeH="0" baseline="0" dirty="0">
                <a:ln>
                  <a:noFill/>
                </a:ln>
                <a:solidFill>
                  <a:srgbClr val="0A0A0A"/>
                </a:solidFill>
                <a:effectLst/>
                <a:latin typeface="+mn-lt"/>
              </a:rPr>
              <a:t> Β:</a:t>
            </a:r>
            <a:r>
              <a:rPr kumimoji="0" lang="el-GR" altLang="el-GR" sz="2000" b="0" i="0" u="none" strike="noStrike" cap="none" normalizeH="0" baseline="0" dirty="0">
                <a:ln>
                  <a:noFill/>
                </a:ln>
                <a:solidFill>
                  <a:srgbClr val="0A0A0A"/>
                </a:solidFill>
                <a:effectLst/>
                <a:latin typeface="+mn-lt"/>
              </a:rPr>
              <a:t> </a:t>
            </a:r>
            <a:r>
              <a:rPr lang="el-GR" sz="2000" dirty="0">
                <a:latin typeface="+mn-lt"/>
              </a:rPr>
              <a:t> Και πόσα χρήματα θέλεις να δώσεις; </a:t>
            </a:r>
          </a:p>
          <a:p>
            <a:pPr lvl="0">
              <a:lnSpc>
                <a:spcPct val="150000"/>
              </a:lnSpc>
            </a:pPr>
            <a:r>
              <a:rPr lang="el-GR" sz="2000" b="1" dirty="0">
                <a:solidFill>
                  <a:srgbClr val="0A0A0A"/>
                </a:solidFill>
                <a:latin typeface="+mn-lt"/>
              </a:rPr>
              <a:t>Ρόλος</a:t>
            </a:r>
            <a:r>
              <a:rPr kumimoji="0" lang="el-GR" altLang="el-GR" sz="2000" b="1" i="0" u="none" strike="noStrike" cap="none" normalizeH="0" baseline="0" dirty="0">
                <a:ln>
                  <a:noFill/>
                </a:ln>
                <a:solidFill>
                  <a:srgbClr val="0A0A0A"/>
                </a:solidFill>
                <a:effectLst/>
                <a:latin typeface="+mn-lt"/>
              </a:rPr>
              <a:t> Α:</a:t>
            </a:r>
            <a:r>
              <a:rPr kumimoji="0" lang="el-GR" altLang="el-GR" sz="2000" b="0" i="0" u="none" strike="noStrike" cap="none" normalizeH="0" baseline="0" dirty="0">
                <a:ln>
                  <a:noFill/>
                </a:ln>
                <a:solidFill>
                  <a:srgbClr val="0A0A0A"/>
                </a:solidFill>
                <a:effectLst/>
                <a:latin typeface="+mn-lt"/>
              </a:rPr>
              <a:t> Θέλω να δώσω μέχρι 80 ευρώ και για τα δύο.</a:t>
            </a:r>
            <a:r>
              <a:rPr lang="el-GR" altLang="el-GR" sz="2000" b="1" dirty="0">
                <a:solidFill>
                  <a:srgbClr val="0A0A0A"/>
                </a:solidFill>
                <a:latin typeface="+mn-lt"/>
              </a:rPr>
              <a:t> </a:t>
            </a:r>
          </a:p>
          <a:p>
            <a:pPr lvl="0">
              <a:lnSpc>
                <a:spcPct val="150000"/>
              </a:lnSpc>
            </a:pPr>
            <a:r>
              <a:rPr lang="el-GR" sz="2000" b="1" dirty="0">
                <a:solidFill>
                  <a:srgbClr val="0A0A0A"/>
                </a:solidFill>
                <a:latin typeface="+mn-lt"/>
              </a:rPr>
              <a:t>Ρόλος</a:t>
            </a:r>
            <a:r>
              <a:rPr lang="el-GR" altLang="el-GR" sz="2000" b="1" dirty="0">
                <a:solidFill>
                  <a:srgbClr val="0A0A0A"/>
                </a:solidFill>
                <a:latin typeface="+mn-lt"/>
              </a:rPr>
              <a:t> Β:  </a:t>
            </a:r>
            <a:r>
              <a:rPr lang="el-GR" altLang="el-GR" sz="2000" dirty="0">
                <a:solidFill>
                  <a:srgbClr val="0A0A0A"/>
                </a:solidFill>
                <a:latin typeface="+mn-lt"/>
              </a:rPr>
              <a:t>Πρ</a:t>
            </a:r>
            <a:r>
              <a:rPr lang="el-GR" sz="2000" dirty="0">
                <a:latin typeface="+mn-lt"/>
              </a:rPr>
              <a:t>όσεχε το μέγεθος! Κάθε εταιρεία έχει διαφορετικά μεγέθη.</a:t>
            </a:r>
            <a:endParaRPr lang="el-GR" altLang="el-GR" sz="2000" dirty="0">
              <a:latin typeface="+mn-lt"/>
            </a:endParaRPr>
          </a:p>
          <a:p>
            <a:pPr lvl="0">
              <a:lnSpc>
                <a:spcPct val="150000"/>
              </a:lnSpc>
            </a:pPr>
            <a:r>
              <a:rPr lang="el-GR" sz="2000" b="1" dirty="0">
                <a:solidFill>
                  <a:srgbClr val="0A0A0A"/>
                </a:solidFill>
                <a:latin typeface="+mn-lt"/>
              </a:rPr>
              <a:t>Ρόλος</a:t>
            </a:r>
            <a:r>
              <a:rPr lang="el-GR" altLang="el-GR" sz="2000" b="1" dirty="0">
                <a:solidFill>
                  <a:srgbClr val="0A0A0A"/>
                </a:solidFill>
                <a:latin typeface="+mn-lt"/>
              </a:rPr>
              <a:t> Α:</a:t>
            </a:r>
            <a:r>
              <a:rPr lang="el-GR" altLang="el-GR" sz="2000" dirty="0">
                <a:solidFill>
                  <a:srgbClr val="0A0A0A"/>
                </a:solidFill>
                <a:latin typeface="+mn-lt"/>
              </a:rPr>
              <a:t> Έχεις δίκιο. Ευχαριστώ πολύ για τη βοήθεια!</a:t>
            </a:r>
            <a:br>
              <a:rPr lang="el-GR" altLang="el-GR" sz="2000" dirty="0">
                <a:solidFill>
                  <a:srgbClr val="0A0A0A"/>
                </a:solidFill>
                <a:latin typeface="+mn-lt"/>
              </a:rPr>
            </a:br>
            <a:r>
              <a:rPr lang="el-GR" sz="2000" b="1" dirty="0">
                <a:solidFill>
                  <a:srgbClr val="0A0A0A"/>
                </a:solidFill>
                <a:latin typeface="+mn-lt"/>
              </a:rPr>
              <a:t>Ρόλος</a:t>
            </a:r>
            <a:r>
              <a:rPr lang="el-GR" altLang="el-GR" sz="2000" b="1" dirty="0">
                <a:solidFill>
                  <a:srgbClr val="0A0A0A"/>
                </a:solidFill>
                <a:latin typeface="+mn-lt"/>
              </a:rPr>
              <a:t> Β:</a:t>
            </a:r>
            <a:r>
              <a:rPr lang="el-GR" altLang="el-GR" sz="2000" dirty="0">
                <a:solidFill>
                  <a:srgbClr val="0A0A0A"/>
                </a:solidFill>
                <a:latin typeface="+mn-lt"/>
              </a:rPr>
              <a:t> Παρακαλώ! Καλή τύχη </a:t>
            </a:r>
            <a:r>
              <a:rPr lang="el-GR" sz="2000" dirty="0">
                <a:latin typeface="+mn-lt"/>
              </a:rPr>
              <a:t>στους αγώνες σου!</a:t>
            </a:r>
            <a:endParaRPr lang="el-GR" altLang="el-GR" sz="2000" dirty="0">
              <a:latin typeface="+mn-lt"/>
            </a:endParaRPr>
          </a:p>
        </p:txBody>
      </p:sp>
      <p:sp>
        <p:nvSpPr>
          <p:cNvPr id="5" name="Rectangle 4">
            <a:extLst>
              <a:ext uri="{FF2B5EF4-FFF2-40B4-BE49-F238E27FC236}">
                <a16:creationId xmlns:a16="http://schemas.microsoft.com/office/drawing/2014/main" id="{8403B1CC-BF7C-5458-ECD9-12018E8024B3}"/>
              </a:ext>
            </a:extLst>
          </p:cNvPr>
          <p:cNvSpPr>
            <a:spLocks noChangeArrowheads="1"/>
          </p:cNvSpPr>
          <p:nvPr/>
        </p:nvSpPr>
        <p:spPr bwMode="auto">
          <a:xfrm>
            <a:off x="981308" y="22572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6856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BAA6A3-4349-8BEC-73BE-1D159928DAF7}"/>
              </a:ext>
            </a:extLst>
          </p:cNvPr>
          <p:cNvSpPr txBox="1"/>
          <p:nvPr/>
        </p:nvSpPr>
        <p:spPr>
          <a:xfrm>
            <a:off x="261255" y="329198"/>
            <a:ext cx="11691259" cy="5857244"/>
          </a:xfrm>
          <a:prstGeom prst="rect">
            <a:avLst/>
          </a:prstGeom>
          <a:noFill/>
          <a:ln w="57150">
            <a:solidFill>
              <a:schemeClr val="tx1"/>
            </a:solidFill>
          </a:ln>
        </p:spPr>
        <p:txBody>
          <a:bodyPr wrap="square">
            <a:spAutoFit/>
          </a:bodyPr>
          <a:lstStyle/>
          <a:p>
            <a:pPr algn="l">
              <a:lnSpc>
                <a:spcPts val="2100"/>
              </a:lnSpc>
              <a:buNone/>
            </a:pPr>
            <a:r>
              <a:rPr lang="el-GR" b="1" i="0" dirty="0">
                <a:solidFill>
                  <a:srgbClr val="0A0A0A"/>
                </a:solidFill>
                <a:effectLst/>
              </a:rPr>
              <a:t> Αγορές στο διαδίκτυο</a:t>
            </a:r>
          </a:p>
          <a:p>
            <a:pPr algn="l">
              <a:lnSpc>
                <a:spcPct val="150000"/>
              </a:lnSpc>
              <a:buNone/>
            </a:pPr>
            <a:endParaRPr lang="el-GR" sz="2000" b="1" i="0" dirty="0">
              <a:solidFill>
                <a:srgbClr val="0A0A0A"/>
              </a:solidFill>
              <a:effectLst/>
            </a:endParaRPr>
          </a:p>
          <a:p>
            <a:pPr algn="l">
              <a:lnSpc>
                <a:spcPct val="150000"/>
              </a:lnSpc>
              <a:buNone/>
            </a:pPr>
            <a:r>
              <a:rPr lang="el-GR" sz="2000" b="1" i="0" dirty="0">
                <a:solidFill>
                  <a:srgbClr val="0A0A0A"/>
                </a:solidFill>
                <a:effectLst/>
              </a:rPr>
              <a:t>Ρόλος Α :</a:t>
            </a:r>
            <a:r>
              <a:rPr lang="el-GR" sz="2000" b="0" i="0" dirty="0">
                <a:solidFill>
                  <a:srgbClr val="0A0A0A"/>
                </a:solidFill>
                <a:effectLst/>
              </a:rPr>
              <a:t> Θέλω να αγοράσω καινούριες αθλητικές φόρμες και παπούτσια από το </a:t>
            </a:r>
            <a:r>
              <a:rPr lang="el-GR" sz="2000" dirty="0">
                <a:solidFill>
                  <a:srgbClr val="0A0A0A"/>
                </a:solidFill>
              </a:rPr>
              <a:t>διαδίκτυο</a:t>
            </a:r>
            <a:r>
              <a:rPr lang="el-GR" sz="2000" b="0" i="0" dirty="0">
                <a:solidFill>
                  <a:srgbClr val="0A0A0A"/>
                </a:solidFill>
                <a:effectLst/>
              </a:rPr>
              <a:t> για τους αγώνες μου. Τι λες εσύ; Είναι καλή ιδέα;</a:t>
            </a:r>
            <a:br>
              <a:rPr lang="el-GR" sz="2000" b="0" i="0" dirty="0">
                <a:solidFill>
                  <a:srgbClr val="0A0A0A"/>
                </a:solidFill>
                <a:effectLst/>
              </a:rPr>
            </a:br>
            <a:r>
              <a:rPr lang="el-GR" sz="2000" b="1" i="0" dirty="0">
                <a:solidFill>
                  <a:srgbClr val="0A0A0A"/>
                </a:solidFill>
                <a:effectLst/>
              </a:rPr>
              <a:t>Ρόλος Β :</a:t>
            </a:r>
            <a:r>
              <a:rPr lang="el-GR" sz="2000" b="0" i="0" dirty="0">
                <a:solidFill>
                  <a:srgbClr val="0A0A0A"/>
                </a:solidFill>
                <a:effectLst/>
              </a:rPr>
              <a:t> Ναι, είναι πολύ καλή ιδέα γιατί στο ίντερνετ έχει  καλές τιμές. Τι ψάχνεις;</a:t>
            </a:r>
          </a:p>
          <a:p>
            <a:pPr>
              <a:lnSpc>
                <a:spcPct val="150000"/>
              </a:lnSpc>
            </a:pPr>
            <a:r>
              <a:rPr lang="el-GR" sz="2000" b="1" i="0" dirty="0">
                <a:solidFill>
                  <a:srgbClr val="0A0A0A"/>
                </a:solidFill>
                <a:effectLst/>
              </a:rPr>
              <a:t>Ρόλος Α :</a:t>
            </a:r>
            <a:r>
              <a:rPr lang="el-GR" sz="2000" b="0" i="0" dirty="0">
                <a:solidFill>
                  <a:srgbClr val="0A0A0A"/>
                </a:solidFill>
                <a:effectLst/>
              </a:rPr>
              <a:t> Ψάχνω κάτι άνετο για το τρέξιμο. Θέλω μια  μπλε φόρμα και ένα ζευγάρι </a:t>
            </a:r>
            <a:r>
              <a:rPr lang="el-GR" sz="2000" dirty="0">
                <a:solidFill>
                  <a:srgbClr val="0A0A0A"/>
                </a:solidFill>
              </a:rPr>
              <a:t>μαύρα</a:t>
            </a:r>
            <a:r>
              <a:rPr lang="en-US" sz="2000" dirty="0">
                <a:solidFill>
                  <a:srgbClr val="0A0A0A"/>
                </a:solidFill>
              </a:rPr>
              <a:t> </a:t>
            </a:r>
            <a:r>
              <a:rPr lang="el-GR" sz="2000" b="0" i="0" dirty="0">
                <a:solidFill>
                  <a:srgbClr val="0A0A0A"/>
                </a:solidFill>
                <a:effectLst/>
              </a:rPr>
              <a:t>παπούτσια.</a:t>
            </a:r>
            <a:br>
              <a:rPr lang="el-GR" sz="2000" b="0" i="0" dirty="0">
                <a:solidFill>
                  <a:srgbClr val="0A0A0A"/>
                </a:solidFill>
                <a:effectLst/>
              </a:rPr>
            </a:br>
            <a:r>
              <a:rPr lang="el-GR" sz="2000" b="1" i="0" dirty="0">
                <a:solidFill>
                  <a:srgbClr val="0A0A0A"/>
                </a:solidFill>
                <a:effectLst/>
              </a:rPr>
              <a:t>Ρόλος Β :</a:t>
            </a:r>
            <a:r>
              <a:rPr lang="el-GR" sz="2000" b="0" i="0" dirty="0">
                <a:solidFill>
                  <a:srgbClr val="0A0A0A"/>
                </a:solidFill>
                <a:effectLst/>
              </a:rPr>
              <a:t> Πολύ ωραία. Τι μέγεθος φοράς στα παπούτσια και στη φόρμα;</a:t>
            </a:r>
          </a:p>
          <a:p>
            <a:pPr>
              <a:lnSpc>
                <a:spcPct val="150000"/>
              </a:lnSpc>
            </a:pPr>
            <a:r>
              <a:rPr lang="el-GR" sz="2000" b="1" dirty="0"/>
              <a:t>Ρόλος Α :</a:t>
            </a:r>
            <a:r>
              <a:rPr lang="el-GR" sz="2000" dirty="0"/>
              <a:t> Στα παπούτσια φοράω σαράντα δύο (42) και στη φόρμα μέγεθος </a:t>
            </a:r>
            <a:r>
              <a:rPr lang="el-GR" sz="2000" dirty="0" err="1"/>
              <a:t>Large</a:t>
            </a:r>
            <a:r>
              <a:rPr lang="el-GR" sz="2000" dirty="0"/>
              <a:t>.</a:t>
            </a:r>
            <a:br>
              <a:rPr lang="el-GR" sz="2000" dirty="0"/>
            </a:br>
            <a:r>
              <a:rPr lang="el-GR" sz="2000" b="1" dirty="0"/>
              <a:t>Ρόλος Β :</a:t>
            </a:r>
            <a:r>
              <a:rPr lang="el-GR" sz="2000" dirty="0"/>
              <a:t> Και πόσα χρήματα θέλεις να δώσεις; </a:t>
            </a:r>
          </a:p>
          <a:p>
            <a:pPr>
              <a:lnSpc>
                <a:spcPct val="150000"/>
              </a:lnSpc>
            </a:pPr>
            <a:r>
              <a:rPr lang="el-GR" sz="2000" b="1" dirty="0"/>
              <a:t>Ρόλος Α :</a:t>
            </a:r>
            <a:r>
              <a:rPr lang="el-GR" sz="2000" dirty="0"/>
              <a:t> Δεν θέλω να δώσω πολλά χρήματα. Μπορώ να δώσω μέχρι ογδόντα (80) ευρώ και για τα δύο.</a:t>
            </a:r>
            <a:br>
              <a:rPr lang="el-GR" sz="2000" dirty="0"/>
            </a:br>
            <a:r>
              <a:rPr lang="el-GR" sz="2000" b="1" dirty="0"/>
              <a:t>Ρόλος Β :</a:t>
            </a:r>
            <a:r>
              <a:rPr lang="el-GR" sz="2000" dirty="0"/>
              <a:t> Εντάξει, είναι καλό ποσό. Πρόσεχε το μέγεθος! Κάθε εταιρεία έχει διαφορετικά μεγέθη.</a:t>
            </a:r>
          </a:p>
          <a:p>
            <a:pPr>
              <a:lnSpc>
                <a:spcPct val="150000"/>
              </a:lnSpc>
            </a:pPr>
            <a:r>
              <a:rPr lang="el-GR" sz="2000" b="1" dirty="0"/>
              <a:t>Ρόλος Α :</a:t>
            </a:r>
            <a:r>
              <a:rPr lang="el-GR" sz="2000" dirty="0"/>
              <a:t> Έχεις δίκιο, ευχαριστώ πολύ! </a:t>
            </a:r>
          </a:p>
          <a:p>
            <a:pPr>
              <a:lnSpc>
                <a:spcPct val="150000"/>
              </a:lnSpc>
            </a:pPr>
            <a:r>
              <a:rPr lang="el-GR" sz="2000" b="1" dirty="0"/>
              <a:t>Ρόλος Β :</a:t>
            </a:r>
            <a:r>
              <a:rPr lang="el-GR" sz="2000" dirty="0"/>
              <a:t> Παρακαλώ! Καλή τύχη στους αγώνες σου!</a:t>
            </a:r>
          </a:p>
        </p:txBody>
      </p:sp>
    </p:spTree>
    <p:extLst>
      <p:ext uri="{BB962C8B-B14F-4D97-AF65-F5344CB8AC3E}">
        <p14:creationId xmlns:p14="http://schemas.microsoft.com/office/powerpoint/2010/main" val="2966612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2E2C194-38C5-E515-E998-E95AA9769E97}"/>
              </a:ext>
            </a:extLst>
          </p:cNvPr>
          <p:cNvPicPr>
            <a:picLocks noChangeAspect="1"/>
          </p:cNvPicPr>
          <p:nvPr/>
        </p:nvPicPr>
        <p:blipFill>
          <a:blip r:embed="rId2"/>
          <a:stretch>
            <a:fillRect/>
          </a:stretch>
        </p:blipFill>
        <p:spPr>
          <a:xfrm>
            <a:off x="422733" y="379141"/>
            <a:ext cx="11096476" cy="60997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48202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D2AF07-5022-8C65-CA71-3031D469AFA5}"/>
              </a:ext>
            </a:extLst>
          </p:cNvPr>
          <p:cNvSpPr>
            <a:spLocks noChangeArrowheads="1"/>
          </p:cNvSpPr>
          <p:nvPr/>
        </p:nvSpPr>
        <p:spPr bwMode="auto">
          <a:xfrm>
            <a:off x="335068" y="780594"/>
            <a:ext cx="4560317" cy="4708981"/>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a:ln>
                  <a:noFill/>
                </a:ln>
                <a:solidFill>
                  <a:srgbClr val="0A0A0A"/>
                </a:solidFill>
                <a:effectLst/>
                <a:latin typeface="Google Sans"/>
              </a:rPr>
              <a:t>ΕΝΟΙΚΙΑΖΕΤΑΙ ΔΙΑΜΕΡΙΣΜΑ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i="0" u="none" strike="noStrike" cap="none" normalizeH="0" baseline="0" dirty="0">
                <a:ln>
                  <a:noFill/>
                </a:ln>
                <a:solidFill>
                  <a:srgbClr val="0A0A0A"/>
                </a:solidFill>
                <a:effectLst/>
                <a:latin typeface="Google Sans"/>
              </a:rPr>
              <a:t>Ενοικιάζεται καινούριο διαμέρισμα στη Λευκωσία,</a:t>
            </a:r>
            <a:r>
              <a:rPr lang="el-GR" altLang="el-GR" dirty="0">
                <a:solidFill>
                  <a:srgbClr val="0A0A0A"/>
                </a:solidFill>
                <a:latin typeface="Google Sans"/>
              </a:rPr>
              <a:t> στην </a:t>
            </a:r>
            <a:r>
              <a:rPr lang="el-GR" altLang="el-GR" dirty="0" err="1">
                <a:solidFill>
                  <a:srgbClr val="0A0A0A"/>
                </a:solidFill>
                <a:latin typeface="Google Sans"/>
              </a:rPr>
              <a:t>Αγλαντζιά</a:t>
            </a:r>
            <a:r>
              <a:rPr kumimoji="0" lang="el-GR" altLang="el-GR" i="0" u="none" strike="noStrike" cap="none" normalizeH="0" baseline="0" dirty="0">
                <a:ln>
                  <a:noFill/>
                </a:ln>
                <a:solidFill>
                  <a:srgbClr val="0A0A0A"/>
                </a:solidFill>
                <a:effectLst/>
                <a:latin typeface="Google San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i="0" u="none" strike="noStrike" cap="none" normalizeH="0" baseline="0" dirty="0">
                <a:ln>
                  <a:noFill/>
                </a:ln>
                <a:solidFill>
                  <a:srgbClr val="0A0A0A"/>
                </a:solidFill>
                <a:effectLst/>
                <a:latin typeface="Google Sans"/>
              </a:rPr>
              <a:t>Είναι στον δεύτερο όροφο.</a:t>
            </a:r>
            <a:endParaRPr kumimoji="0" lang="el-GR" altLang="el-GR"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i="0" u="none" strike="noStrike" cap="none" normalizeH="0" baseline="0" dirty="0">
                <a:ln>
                  <a:noFill/>
                </a:ln>
                <a:solidFill>
                  <a:srgbClr val="0A0A0A"/>
                </a:solidFill>
                <a:effectLst/>
                <a:latin typeface="Google Sans"/>
              </a:rPr>
              <a:t>Το διαμέρισμα έχει</a:t>
            </a:r>
            <a:r>
              <a:rPr lang="el-GR" altLang="el-GR" dirty="0">
                <a:solidFill>
                  <a:srgbClr val="0A0A0A"/>
                </a:solidFill>
                <a:latin typeface="Google Sans"/>
              </a:rPr>
              <a:t> δ</a:t>
            </a:r>
            <a:r>
              <a:rPr kumimoji="0" lang="el-GR" altLang="el-GR" i="0" u="none" strike="noStrike" cap="none" normalizeH="0" baseline="0" dirty="0">
                <a:ln>
                  <a:noFill/>
                </a:ln>
                <a:solidFill>
                  <a:srgbClr val="0A0A0A"/>
                </a:solidFill>
                <a:effectLst/>
                <a:latin typeface="Google Sans"/>
              </a:rPr>
              <a:t>ύο υπνοδωμάτια, </a:t>
            </a:r>
            <a:r>
              <a:rPr lang="el-GR" altLang="el-GR" dirty="0">
                <a:solidFill>
                  <a:srgbClr val="0A0A0A"/>
                </a:solidFill>
                <a:latin typeface="Google Sans"/>
              </a:rPr>
              <a:t>μ</a:t>
            </a:r>
            <a:r>
              <a:rPr kumimoji="0" lang="el-GR" altLang="el-GR" i="0" u="none" strike="noStrike" cap="none" normalizeH="0" baseline="0" dirty="0">
                <a:ln>
                  <a:noFill/>
                </a:ln>
                <a:solidFill>
                  <a:srgbClr val="0A0A0A"/>
                </a:solidFill>
                <a:effectLst/>
                <a:latin typeface="Google Sans"/>
              </a:rPr>
              <a:t>ια μεγάλη κουζίνα, ένα μπάνιο, ένα σαλόνι με μεγάλα παράθυρα</a:t>
            </a:r>
            <a:r>
              <a:rPr lang="el-GR" altLang="el-GR" dirty="0">
                <a:solidFill>
                  <a:srgbClr val="0A0A0A"/>
                </a:solidFill>
                <a:latin typeface="Google Sans"/>
              </a:rPr>
              <a:t>  και μ</a:t>
            </a:r>
            <a:r>
              <a:rPr kumimoji="0" lang="el-GR" altLang="el-GR" i="0" u="none" strike="noStrike" cap="none" normalizeH="0" baseline="0" dirty="0">
                <a:ln>
                  <a:noFill/>
                </a:ln>
                <a:solidFill>
                  <a:srgbClr val="0A0A0A"/>
                </a:solidFill>
                <a:effectLst/>
                <a:latin typeface="Google Sans"/>
              </a:rPr>
              <a:t>ια ωραία βεράντα.</a:t>
            </a:r>
          </a:p>
          <a:p>
            <a:pPr lvl="0"/>
            <a:r>
              <a:rPr lang="el-GR" altLang="el-GR" dirty="0">
                <a:solidFill>
                  <a:srgbClr val="0A0A0A"/>
                </a:solidFill>
                <a:latin typeface="Google Sans"/>
              </a:rPr>
              <a:t>Το σπίτι έχει έπιπλα και κλιματισμό  σε όλα τα δωμάτια. </a:t>
            </a:r>
          </a:p>
          <a:p>
            <a:pPr lvl="0"/>
            <a:r>
              <a:rPr lang="el-GR" altLang="el-GR" dirty="0">
                <a:solidFill>
                  <a:srgbClr val="0A0A0A"/>
                </a:solidFill>
                <a:latin typeface="Google Sans"/>
              </a:rPr>
              <a:t>Είναι πολύ κοντά σε πάρκο, σε σχολείο και σε στάσεις λεωφορείων.</a:t>
            </a:r>
            <a:endParaRPr lang="el-GR" altLang="el-GR" dirty="0"/>
          </a:p>
          <a:p>
            <a:pPr lvl="0"/>
            <a:r>
              <a:rPr lang="el-GR" altLang="el-GR" dirty="0">
                <a:solidFill>
                  <a:srgbClr val="0A0A0A"/>
                </a:solidFill>
                <a:latin typeface="Google Sans"/>
              </a:rPr>
              <a:t>Τιμή: 700 ευρώ τον μήνα.</a:t>
            </a:r>
            <a:br>
              <a:rPr lang="el-GR" altLang="el-GR" dirty="0">
                <a:solidFill>
                  <a:srgbClr val="0A0A0A"/>
                </a:solidFill>
                <a:latin typeface="Google Sans"/>
              </a:rPr>
            </a:br>
            <a:r>
              <a:rPr lang="el-GR" altLang="el-GR" dirty="0">
                <a:solidFill>
                  <a:srgbClr val="0A0A0A"/>
                </a:solidFill>
                <a:latin typeface="Google Sans"/>
              </a:rPr>
              <a:t>Τηλέφωνο: 995657898</a:t>
            </a:r>
            <a:endParaRPr lang="el-GR" altLang="el-GR" dirty="0"/>
          </a:p>
          <a:p>
            <a:pPr marL="0" marR="0" lvl="0" indent="0" algn="l" defTabSz="914400" rtl="0" eaLnBrk="0" fontAlgn="base" latinLnBrk="0" hangingPunct="0">
              <a:lnSpc>
                <a:spcPct val="100000"/>
              </a:lnSpc>
              <a:spcBef>
                <a:spcPct val="0"/>
              </a:spcBef>
              <a:spcAft>
                <a:spcPct val="0"/>
              </a:spcAft>
              <a:buClrTx/>
              <a:buSzTx/>
              <a:buFontTx/>
              <a:buChar char="•"/>
              <a:tabLst/>
            </a:pPr>
            <a:endParaRPr lang="el-GR" altLang="el-GR" dirty="0">
              <a:solidFill>
                <a:srgbClr val="0A0A0A"/>
              </a:solidFill>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956FC910-AE16-0EF5-794F-5D0F0C7BC010}"/>
              </a:ext>
            </a:extLst>
          </p:cNvPr>
          <p:cNvSpPr txBox="1"/>
          <p:nvPr/>
        </p:nvSpPr>
        <p:spPr>
          <a:xfrm>
            <a:off x="5290456" y="615900"/>
            <a:ext cx="6096000" cy="5038367"/>
          </a:xfrm>
          <a:prstGeom prst="rect">
            <a:avLst/>
          </a:prstGeom>
          <a:noFill/>
          <a:ln w="57150">
            <a:solidFill>
              <a:schemeClr val="tx1"/>
            </a:solidFill>
          </a:ln>
        </p:spPr>
        <p:txBody>
          <a:bodyPr wrap="square">
            <a:spAutoFit/>
          </a:bodyPr>
          <a:lstStyle/>
          <a:p>
            <a:pPr algn="l">
              <a:lnSpc>
                <a:spcPct val="150000"/>
              </a:lnSpc>
              <a:buNone/>
            </a:pPr>
            <a:r>
              <a:rPr lang="el-GR" i="0" dirty="0">
                <a:solidFill>
                  <a:srgbClr val="0A0A0A"/>
                </a:solidFill>
                <a:effectLst/>
              </a:rPr>
              <a:t>ΕΝΟΙΚΙΑΖΕΤΑΙ ΔΙΑΜΕΡΙΣΜΑ</a:t>
            </a:r>
          </a:p>
          <a:p>
            <a:pPr algn="l">
              <a:lnSpc>
                <a:spcPct val="150000"/>
              </a:lnSpc>
              <a:buNone/>
            </a:pPr>
            <a:r>
              <a:rPr lang="el-GR" i="0" dirty="0">
                <a:solidFill>
                  <a:srgbClr val="0A0A0A"/>
                </a:solidFill>
                <a:effectLst/>
              </a:rPr>
              <a:t>Ενοικιάζεται μοντέρνο διαμέρισμα στην πόλη της Λεμεσού, στην περιοχή της </a:t>
            </a:r>
            <a:r>
              <a:rPr lang="el-GR" i="0" dirty="0" err="1">
                <a:solidFill>
                  <a:srgbClr val="0A0A0A"/>
                </a:solidFill>
                <a:effectLst/>
              </a:rPr>
              <a:t>Γερμασόγειας</a:t>
            </a:r>
            <a:r>
              <a:rPr lang="el-GR" i="0" dirty="0">
                <a:solidFill>
                  <a:srgbClr val="0A0A0A"/>
                </a:solidFill>
                <a:effectLst/>
              </a:rPr>
              <a:t>. Το διαμέρισμα βρίσκεται στον δεύτερο όροφο μιας καινούριας πολυκατοικίας.</a:t>
            </a:r>
          </a:p>
          <a:p>
            <a:pPr algn="l">
              <a:lnSpc>
                <a:spcPct val="150000"/>
              </a:lnSpc>
              <a:buNone/>
            </a:pPr>
            <a:r>
              <a:rPr lang="el-GR" i="0" dirty="0">
                <a:solidFill>
                  <a:srgbClr val="0A0A0A"/>
                </a:solidFill>
                <a:effectLst/>
              </a:rPr>
              <a:t>Διαθέτει δύο υπνοδωμάτια, μια μεγάλη κουζίνα, ένα μπάνιο και ένα ευρύχωρο σαλόνι. Το σαλόνι είναι πολύ φωτεινό, έχει μεγάλα παράθυρα και μια ωραία βεράντα. Το διαμέρισμα έχει επίσης κλιματισμό και είναι επιπλωμένο.</a:t>
            </a:r>
          </a:p>
          <a:p>
            <a:pPr algn="l">
              <a:lnSpc>
                <a:spcPct val="150000"/>
              </a:lnSpc>
              <a:buNone/>
            </a:pPr>
            <a:r>
              <a:rPr lang="el-GR" i="0" dirty="0">
                <a:solidFill>
                  <a:srgbClr val="0A0A0A"/>
                </a:solidFill>
                <a:effectLst/>
              </a:rPr>
              <a:t>Πολύ κοντά στο διαμέρισμα υπάρχει ένα μεγάλο πάρκο, ένα δημοτικό σχολείο και πολλές στάσεις λεωφορείων.</a:t>
            </a:r>
          </a:p>
          <a:p>
            <a:pPr algn="l">
              <a:lnSpc>
                <a:spcPct val="150000"/>
              </a:lnSpc>
              <a:buNone/>
            </a:pPr>
            <a:r>
              <a:rPr lang="el-GR" i="0" dirty="0">
                <a:solidFill>
                  <a:srgbClr val="0A0A0A"/>
                </a:solidFill>
                <a:effectLst/>
              </a:rPr>
              <a:t>Τιμή ενοικίου: 700 ευρώ τον μήνα.</a:t>
            </a:r>
          </a:p>
          <a:p>
            <a:pPr>
              <a:lnSpc>
                <a:spcPct val="150000"/>
              </a:lnSpc>
            </a:pPr>
            <a:r>
              <a:rPr lang="el-GR" dirty="0"/>
              <a:t>Τηλέφωνο επικοινωνίας:</a:t>
            </a:r>
            <a:r>
              <a:rPr lang="el-GR" altLang="el-GR" dirty="0">
                <a:solidFill>
                  <a:srgbClr val="0A0A0A"/>
                </a:solidFill>
                <a:latin typeface="Google Sans"/>
              </a:rPr>
              <a:t> 995657898</a:t>
            </a:r>
            <a:endParaRPr lang="el-GR" i="0" dirty="0">
              <a:solidFill>
                <a:srgbClr val="0A0A0A"/>
              </a:solidFill>
              <a:effectLst/>
            </a:endParaRPr>
          </a:p>
        </p:txBody>
      </p:sp>
    </p:spTree>
    <p:extLst>
      <p:ext uri="{BB962C8B-B14F-4D97-AF65-F5344CB8AC3E}">
        <p14:creationId xmlns:p14="http://schemas.microsoft.com/office/powerpoint/2010/main" val="4170429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7ED1079-7DE8-D6AE-8BB7-F66056747102}"/>
              </a:ext>
            </a:extLst>
          </p:cNvPr>
          <p:cNvPicPr>
            <a:picLocks noChangeAspect="1"/>
          </p:cNvPicPr>
          <p:nvPr/>
        </p:nvPicPr>
        <p:blipFill>
          <a:blip r:embed="rId2"/>
          <a:stretch>
            <a:fillRect/>
          </a:stretch>
        </p:blipFill>
        <p:spPr>
          <a:xfrm>
            <a:off x="246968" y="322490"/>
            <a:ext cx="6763431" cy="6165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D3C2DB7F-A505-1C19-DC5A-362C7A596F74}"/>
              </a:ext>
            </a:extLst>
          </p:cNvPr>
          <p:cNvSpPr txBox="1"/>
          <p:nvPr/>
        </p:nvSpPr>
        <p:spPr>
          <a:xfrm>
            <a:off x="7206342" y="1281529"/>
            <a:ext cx="4985658" cy="4524315"/>
          </a:xfrm>
          <a:prstGeom prst="rect">
            <a:avLst/>
          </a:prstGeom>
          <a:noFill/>
          <a:ln w="57150">
            <a:solidFill>
              <a:schemeClr val="tx1"/>
            </a:solidFill>
          </a:ln>
        </p:spPr>
        <p:txBody>
          <a:bodyPr wrap="square">
            <a:spAutoFit/>
          </a:bodyPr>
          <a:lstStyle/>
          <a:p>
            <a:pPr algn="l">
              <a:buNone/>
            </a:pPr>
            <a:r>
              <a:rPr lang="el-GR" dirty="0">
                <a:solidFill>
                  <a:srgbClr val="FF0000"/>
                </a:solidFill>
                <a:latin typeface="Google Sans"/>
              </a:rPr>
              <a:t>Αγαπημένη μου φίλη,</a:t>
            </a:r>
            <a:endParaRPr lang="el-GR" i="0" dirty="0">
              <a:solidFill>
                <a:srgbClr val="FF0000"/>
              </a:solidFill>
              <a:effectLst/>
              <a:latin typeface="Google Sans"/>
            </a:endParaRPr>
          </a:p>
          <a:p>
            <a:pPr algn="l">
              <a:buNone/>
            </a:pPr>
            <a:r>
              <a:rPr lang="el-GR" i="0" dirty="0">
                <a:solidFill>
                  <a:srgbClr val="FF0000"/>
                </a:solidFill>
                <a:effectLst/>
                <a:latin typeface="Google Sans"/>
              </a:rPr>
              <a:t>Πώς είσαι; </a:t>
            </a:r>
          </a:p>
          <a:p>
            <a:pPr algn="l">
              <a:buNone/>
            </a:pPr>
            <a:r>
              <a:rPr lang="el-GR" i="0" dirty="0">
                <a:solidFill>
                  <a:srgbClr val="FF0000"/>
                </a:solidFill>
                <a:effectLst/>
                <a:latin typeface="Google Sans"/>
              </a:rPr>
              <a:t>Σου γράφω για να σου πω</a:t>
            </a:r>
            <a:r>
              <a:rPr lang="el-GR" i="0" dirty="0">
                <a:solidFill>
                  <a:srgbClr val="0A0A0A"/>
                </a:solidFill>
                <a:effectLst/>
                <a:latin typeface="Google Sans"/>
              </a:rPr>
              <a:t> πώς πέρασα το απόγευμα του Σαββάτου.</a:t>
            </a:r>
          </a:p>
          <a:p>
            <a:pPr algn="l">
              <a:buNone/>
            </a:pPr>
            <a:r>
              <a:rPr lang="el-GR" i="0" dirty="0">
                <a:solidFill>
                  <a:srgbClr val="0A0A0A"/>
                </a:solidFill>
                <a:effectLst/>
                <a:latin typeface="Google Sans"/>
              </a:rPr>
              <a:t>Πήγα βόλτα στο κέντρο της πόλης μαζί με τους γονείς μου και τον αδερφό μου. Πρώτα, περπατήσαμε  και μετά πήγαμε στον κινηματογράφο. Είδαμε μια ταινία. </a:t>
            </a:r>
          </a:p>
          <a:p>
            <a:pPr algn="l">
              <a:buNone/>
            </a:pPr>
            <a:r>
              <a:rPr lang="el-GR" i="0" dirty="0">
                <a:solidFill>
                  <a:srgbClr val="0A0A0A"/>
                </a:solidFill>
                <a:effectLst/>
                <a:latin typeface="Google Sans"/>
              </a:rPr>
              <a:t>Μετά την ταινία, πεινάσαμε και πήγαμε σε μια ιταλική ταβέρνα. Εκεί φάγαμε μια μεγάλη πίτσα με τυρί και χωριάτικη σαλάτα. Για γλυκό, πήραμε παγωτό, πάστες και  παραδοσιακά γλυκά.</a:t>
            </a:r>
          </a:p>
          <a:p>
            <a:pPr algn="l">
              <a:buNone/>
            </a:pPr>
            <a:r>
              <a:rPr lang="el-GR" i="0" dirty="0">
                <a:solidFill>
                  <a:srgbClr val="FF0000"/>
                </a:solidFill>
                <a:effectLst/>
                <a:latin typeface="Google Sans"/>
              </a:rPr>
              <a:t>Εσύ τι έκανες το Σαββατοκύριακο; Περιμένω νέα σου!</a:t>
            </a:r>
          </a:p>
          <a:p>
            <a:pPr algn="l">
              <a:buNone/>
            </a:pPr>
            <a:r>
              <a:rPr lang="el-GR" i="0" dirty="0">
                <a:solidFill>
                  <a:srgbClr val="0A0A0A"/>
                </a:solidFill>
                <a:effectLst/>
                <a:latin typeface="Google Sans"/>
              </a:rPr>
              <a:t>				</a:t>
            </a:r>
            <a:r>
              <a:rPr lang="el-GR" i="0" dirty="0">
                <a:solidFill>
                  <a:srgbClr val="FF0000"/>
                </a:solidFill>
                <a:effectLst/>
                <a:latin typeface="Google Sans"/>
              </a:rPr>
              <a:t>Φιλάκια,</a:t>
            </a:r>
          </a:p>
          <a:p>
            <a:pPr algn="l">
              <a:buNone/>
            </a:pPr>
            <a:r>
              <a:rPr lang="el-GR" dirty="0">
                <a:solidFill>
                  <a:srgbClr val="FF0000"/>
                </a:solidFill>
                <a:latin typeface="Google Sans"/>
              </a:rPr>
              <a:t>				Μαρία</a:t>
            </a:r>
            <a:endParaRPr lang="el-GR" dirty="0">
              <a:solidFill>
                <a:srgbClr val="FF0000"/>
              </a:solidFill>
            </a:endParaRPr>
          </a:p>
        </p:txBody>
      </p:sp>
    </p:spTree>
    <p:extLst>
      <p:ext uri="{BB962C8B-B14F-4D97-AF65-F5344CB8AC3E}">
        <p14:creationId xmlns:p14="http://schemas.microsoft.com/office/powerpoint/2010/main" val="232797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63D6B-5997-BD38-4C25-2C899404D0FE}"/>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41B92BE-F54C-F2CD-1036-DE9643E019ED}"/>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EE24433C-1EA0-C355-B5A9-CED54DFC8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44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A1764A5C-4633-BB33-0056-753F147AF4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1FF4602A-5F83-C896-C2D0-9761352C5294}"/>
              </a:ext>
            </a:extLst>
          </p:cNvPr>
          <p:cNvSpPr/>
          <p:nvPr/>
        </p:nvSpPr>
        <p:spPr>
          <a:xfrm>
            <a:off x="391886" y="509502"/>
            <a:ext cx="1133573"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Δυσλεξία και γραφή – τα πιο συνηθισμένα λάθη των παιδιών | Διακόνημα">
            <a:extLst>
              <a:ext uri="{FF2B5EF4-FFF2-40B4-BE49-F238E27FC236}">
                <a16:creationId xmlns:a16="http://schemas.microsoft.com/office/drawing/2014/main" id="{062E445B-DADD-4FD0-B608-8C8DEF305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805" y="1211125"/>
            <a:ext cx="2667000" cy="32847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group of kids chatting vector illustration 27441778 Vector Art at Vecteezy">
            <a:extLst>
              <a:ext uri="{FF2B5EF4-FFF2-40B4-BE49-F238E27FC236}">
                <a16:creationId xmlns:a16="http://schemas.microsoft.com/office/drawing/2014/main" id="{09EDA922-CE96-6E66-F2DB-2AAA7FD518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8348" y="1380847"/>
            <a:ext cx="2533650" cy="30010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400DD46-1748-5B13-E747-44104416F704}"/>
              </a:ext>
            </a:extLst>
          </p:cNvPr>
          <p:cNvSpPr txBox="1"/>
          <p:nvPr/>
        </p:nvSpPr>
        <p:spPr>
          <a:xfrm>
            <a:off x="1892755" y="5465019"/>
            <a:ext cx="5019674" cy="923330"/>
          </a:xfrm>
          <a:prstGeom prst="rect">
            <a:avLst/>
          </a:prstGeom>
          <a:noFill/>
        </p:spPr>
        <p:txBody>
          <a:bodyPr wrap="square">
            <a:spAutoFit/>
          </a:bodyPr>
          <a:lstStyle/>
          <a:p>
            <a:pPr algn="ctr"/>
            <a:r>
              <a:rPr lang="el-GR" dirty="0">
                <a:solidFill>
                  <a:schemeClr val="tx1"/>
                </a:solidFill>
              </a:rPr>
              <a:t>ΠΑΡΑΓΩΓΗ  ΠΡΟΦΟΡΙΚΟΥ ΛΟΓΟΥ</a:t>
            </a:r>
          </a:p>
          <a:p>
            <a:pPr algn="ctr"/>
            <a:r>
              <a:rPr lang="el-GR" dirty="0"/>
              <a:t>25 ΜΟΝΑΔΕΣ</a:t>
            </a:r>
            <a:r>
              <a:rPr lang="el-GR" dirty="0">
                <a:solidFill>
                  <a:schemeClr val="tx1"/>
                </a:solidFill>
              </a:rPr>
              <a:t> </a:t>
            </a:r>
          </a:p>
          <a:p>
            <a:pPr algn="ctr"/>
            <a:r>
              <a:rPr lang="el-GR" dirty="0"/>
              <a:t>12 ΛΕΠΤΑ</a:t>
            </a:r>
          </a:p>
        </p:txBody>
      </p:sp>
      <p:sp>
        <p:nvSpPr>
          <p:cNvPr id="7" name="TextBox 6">
            <a:extLst>
              <a:ext uri="{FF2B5EF4-FFF2-40B4-BE49-F238E27FC236}">
                <a16:creationId xmlns:a16="http://schemas.microsoft.com/office/drawing/2014/main" id="{0018CDD3-36CC-4D17-B676-41D7BB4CA59A}"/>
              </a:ext>
            </a:extLst>
          </p:cNvPr>
          <p:cNvSpPr txBox="1"/>
          <p:nvPr/>
        </p:nvSpPr>
        <p:spPr>
          <a:xfrm>
            <a:off x="6421211" y="5465019"/>
            <a:ext cx="5019674" cy="1200329"/>
          </a:xfrm>
          <a:prstGeom prst="rect">
            <a:avLst/>
          </a:prstGeom>
          <a:noFill/>
        </p:spPr>
        <p:txBody>
          <a:bodyPr wrap="square">
            <a:spAutoFit/>
          </a:bodyPr>
          <a:lstStyle/>
          <a:p>
            <a:pPr algn="ctr"/>
            <a:r>
              <a:rPr lang="el-GR" dirty="0">
                <a:solidFill>
                  <a:schemeClr val="tx1"/>
                </a:solidFill>
              </a:rPr>
              <a:t>ΠΑΡΑΓΩΓΗ  ΓΡΑΠΤΟΥ ΛΟΓΟΥ</a:t>
            </a:r>
          </a:p>
          <a:p>
            <a:pPr algn="ctr"/>
            <a:r>
              <a:rPr lang="el-GR" dirty="0"/>
              <a:t>25 ΜΟΝΑΔΕΣ</a:t>
            </a:r>
          </a:p>
          <a:p>
            <a:pPr algn="ctr"/>
            <a:r>
              <a:rPr lang="el-GR" dirty="0">
                <a:solidFill>
                  <a:schemeClr val="tx1"/>
                </a:solidFill>
              </a:rPr>
              <a:t>45 ΛΕΠΤΑ </a:t>
            </a:r>
          </a:p>
          <a:p>
            <a:pPr algn="ctr"/>
            <a:endParaRPr lang="el-GR" dirty="0"/>
          </a:p>
        </p:txBody>
      </p:sp>
    </p:spTree>
    <p:extLst>
      <p:ext uri="{BB962C8B-B14F-4D97-AF65-F5344CB8AC3E}">
        <p14:creationId xmlns:p14="http://schemas.microsoft.com/office/powerpoint/2010/main" val="1040405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0278DD-EC4A-D547-A633-6DB91EA9C182}"/>
              </a:ext>
            </a:extLst>
          </p:cNvPr>
          <p:cNvSpPr txBox="1"/>
          <p:nvPr/>
        </p:nvSpPr>
        <p:spPr>
          <a:xfrm>
            <a:off x="457200" y="609991"/>
            <a:ext cx="7609114" cy="1323439"/>
          </a:xfrm>
          <a:prstGeom prst="rect">
            <a:avLst/>
          </a:prstGeom>
          <a:noFill/>
        </p:spPr>
        <p:txBody>
          <a:bodyPr wrap="square">
            <a:spAutoFit/>
          </a:bodyPr>
          <a:lstStyle/>
          <a:p>
            <a:r>
              <a:rPr kumimoji="0" lang="el-GR" altLang="el-GR" sz="4000" b="0" i="0" u="none" strike="noStrike" cap="none" normalizeH="0" baseline="0" dirty="0">
                <a:ln>
                  <a:noFill/>
                </a:ln>
                <a:solidFill>
                  <a:srgbClr val="0A0A0A"/>
                </a:solidFill>
                <a:effectLst/>
                <a:latin typeface="+mn-lt"/>
              </a:rPr>
              <a:t>Θέλω ρούχα </a:t>
            </a:r>
            <a:r>
              <a:rPr lang="el-GR" altLang="el-GR" sz="4000" dirty="0">
                <a:solidFill>
                  <a:srgbClr val="0A0A0A"/>
                </a:solidFill>
              </a:rPr>
              <a:t> ______</a:t>
            </a:r>
            <a:r>
              <a:rPr kumimoji="0" lang="el-GR" altLang="el-GR" sz="4000" b="0" i="0" u="none" strike="noStrike" cap="none" normalizeH="0" baseline="0" dirty="0">
                <a:ln>
                  <a:noFill/>
                </a:ln>
                <a:solidFill>
                  <a:srgbClr val="0A0A0A"/>
                </a:solidFill>
                <a:effectLst/>
                <a:latin typeface="+mn-lt"/>
              </a:rPr>
              <a:t> τρέξιμο.</a:t>
            </a:r>
          </a:p>
          <a:p>
            <a:endParaRPr lang="el-GR" sz="4000" dirty="0"/>
          </a:p>
        </p:txBody>
      </p:sp>
      <p:sp>
        <p:nvSpPr>
          <p:cNvPr id="4" name="TextBox 3">
            <a:extLst>
              <a:ext uri="{FF2B5EF4-FFF2-40B4-BE49-F238E27FC236}">
                <a16:creationId xmlns:a16="http://schemas.microsoft.com/office/drawing/2014/main" id="{C12AA519-9D1D-15B9-D028-30C0830977FC}"/>
              </a:ext>
            </a:extLst>
          </p:cNvPr>
          <p:cNvSpPr txBox="1"/>
          <p:nvPr/>
        </p:nvSpPr>
        <p:spPr>
          <a:xfrm>
            <a:off x="3799114" y="1633248"/>
            <a:ext cx="2296886" cy="1938992"/>
          </a:xfrm>
          <a:prstGeom prst="rect">
            <a:avLst/>
          </a:prstGeom>
          <a:noFill/>
        </p:spPr>
        <p:txBody>
          <a:bodyPr wrap="square">
            <a:spAutoFit/>
          </a:bodyPr>
          <a:lstStyle/>
          <a:p>
            <a:pPr marL="571500" indent="-571500">
              <a:buFont typeface="Wingdings" panose="05000000000000000000" pitchFamily="2" charset="2"/>
              <a:buChar char="q"/>
            </a:pPr>
            <a:r>
              <a:rPr lang="el-GR" sz="4000" dirty="0"/>
              <a:t>για</a:t>
            </a:r>
          </a:p>
          <a:p>
            <a:pPr marL="571500" indent="-571500">
              <a:buFont typeface="Wingdings" panose="05000000000000000000" pitchFamily="2" charset="2"/>
              <a:buChar char="q"/>
            </a:pPr>
            <a:r>
              <a:rPr lang="el-GR" sz="4000" dirty="0"/>
              <a:t>στο </a:t>
            </a:r>
          </a:p>
          <a:p>
            <a:pPr marL="571500" indent="-571500">
              <a:buFont typeface="Wingdings" panose="05000000000000000000" pitchFamily="2" charset="2"/>
              <a:buChar char="q"/>
            </a:pPr>
            <a:r>
              <a:rPr lang="el-GR" sz="4000" dirty="0"/>
              <a:t>με</a:t>
            </a:r>
          </a:p>
        </p:txBody>
      </p:sp>
      <p:sp>
        <p:nvSpPr>
          <p:cNvPr id="6" name="TextBox 5">
            <a:extLst>
              <a:ext uri="{FF2B5EF4-FFF2-40B4-BE49-F238E27FC236}">
                <a16:creationId xmlns:a16="http://schemas.microsoft.com/office/drawing/2014/main" id="{8E6EA617-BE85-0A50-19EE-05DA6E03815C}"/>
              </a:ext>
            </a:extLst>
          </p:cNvPr>
          <p:cNvSpPr txBox="1"/>
          <p:nvPr/>
        </p:nvSpPr>
        <p:spPr>
          <a:xfrm>
            <a:off x="337457" y="3737207"/>
            <a:ext cx="11190514" cy="461665"/>
          </a:xfrm>
          <a:prstGeom prst="rect">
            <a:avLst/>
          </a:prstGeom>
          <a:noFill/>
        </p:spPr>
        <p:txBody>
          <a:bodyPr wrap="square">
            <a:spAutoFit/>
          </a:bodyPr>
          <a:lstStyle/>
          <a:p>
            <a:r>
              <a:rPr lang="el-GR" sz="2400" i="0" dirty="0">
                <a:solidFill>
                  <a:srgbClr val="0A0A0A"/>
                </a:solidFill>
                <a:effectLst/>
                <a:latin typeface="Google Sans"/>
              </a:rPr>
              <a:t>Πήγα βόλτα </a:t>
            </a:r>
            <a:r>
              <a:rPr lang="el-GR" sz="2400" dirty="0">
                <a:solidFill>
                  <a:srgbClr val="0A0A0A"/>
                </a:solidFill>
                <a:latin typeface="Google Sans"/>
              </a:rPr>
              <a:t>_____</a:t>
            </a:r>
            <a:r>
              <a:rPr lang="el-GR" sz="2400" i="0" dirty="0">
                <a:solidFill>
                  <a:srgbClr val="0A0A0A"/>
                </a:solidFill>
                <a:effectLst/>
                <a:latin typeface="Google Sans"/>
              </a:rPr>
              <a:t> κέντρο της πόλης μαζί </a:t>
            </a:r>
            <a:r>
              <a:rPr lang="el-GR" sz="2400" dirty="0">
                <a:solidFill>
                  <a:srgbClr val="0A0A0A"/>
                </a:solidFill>
                <a:latin typeface="Google Sans"/>
              </a:rPr>
              <a:t>_____</a:t>
            </a:r>
            <a:r>
              <a:rPr lang="el-GR" sz="2400" i="0" dirty="0">
                <a:solidFill>
                  <a:srgbClr val="0A0A0A"/>
                </a:solidFill>
                <a:effectLst/>
                <a:latin typeface="Google Sans"/>
              </a:rPr>
              <a:t> τους γονείς μου και τον αδερφό μου.</a:t>
            </a:r>
            <a:endParaRPr lang="el-GR" sz="2400" dirty="0"/>
          </a:p>
        </p:txBody>
      </p:sp>
      <p:sp>
        <p:nvSpPr>
          <p:cNvPr id="7" name="TextBox 6">
            <a:extLst>
              <a:ext uri="{FF2B5EF4-FFF2-40B4-BE49-F238E27FC236}">
                <a16:creationId xmlns:a16="http://schemas.microsoft.com/office/drawing/2014/main" id="{9E1E22E3-76DF-2CB3-2766-CB8FE280BC8C}"/>
              </a:ext>
            </a:extLst>
          </p:cNvPr>
          <p:cNvSpPr txBox="1"/>
          <p:nvPr/>
        </p:nvSpPr>
        <p:spPr>
          <a:xfrm>
            <a:off x="1796142" y="4363839"/>
            <a:ext cx="2296886" cy="1938992"/>
          </a:xfrm>
          <a:prstGeom prst="rect">
            <a:avLst/>
          </a:prstGeom>
          <a:noFill/>
        </p:spPr>
        <p:txBody>
          <a:bodyPr wrap="square">
            <a:spAutoFit/>
          </a:bodyPr>
          <a:lstStyle/>
          <a:p>
            <a:pPr marL="571500" indent="-571500">
              <a:buFont typeface="Wingdings" panose="05000000000000000000" pitchFamily="2" charset="2"/>
              <a:buChar char="q"/>
            </a:pPr>
            <a:r>
              <a:rPr lang="el-GR" sz="4000" dirty="0"/>
              <a:t>για</a:t>
            </a:r>
          </a:p>
          <a:p>
            <a:pPr marL="571500" indent="-571500">
              <a:buFont typeface="Wingdings" panose="05000000000000000000" pitchFamily="2" charset="2"/>
              <a:buChar char="q"/>
            </a:pPr>
            <a:r>
              <a:rPr lang="el-GR" sz="4000" dirty="0"/>
              <a:t>στο </a:t>
            </a:r>
          </a:p>
          <a:p>
            <a:pPr marL="571500" indent="-571500">
              <a:buFont typeface="Wingdings" panose="05000000000000000000" pitchFamily="2" charset="2"/>
              <a:buChar char="q"/>
            </a:pPr>
            <a:r>
              <a:rPr lang="el-GR" sz="4000" dirty="0"/>
              <a:t>με</a:t>
            </a:r>
          </a:p>
        </p:txBody>
      </p:sp>
      <p:sp>
        <p:nvSpPr>
          <p:cNvPr id="8" name="TextBox 7">
            <a:extLst>
              <a:ext uri="{FF2B5EF4-FFF2-40B4-BE49-F238E27FC236}">
                <a16:creationId xmlns:a16="http://schemas.microsoft.com/office/drawing/2014/main" id="{15D685C9-3A9C-D2B0-195C-85F026977C6E}"/>
              </a:ext>
            </a:extLst>
          </p:cNvPr>
          <p:cNvSpPr txBox="1"/>
          <p:nvPr/>
        </p:nvSpPr>
        <p:spPr>
          <a:xfrm>
            <a:off x="5649686" y="4406521"/>
            <a:ext cx="2296886" cy="1938992"/>
          </a:xfrm>
          <a:prstGeom prst="rect">
            <a:avLst/>
          </a:prstGeom>
          <a:noFill/>
        </p:spPr>
        <p:txBody>
          <a:bodyPr wrap="square">
            <a:spAutoFit/>
          </a:bodyPr>
          <a:lstStyle/>
          <a:p>
            <a:pPr marL="571500" indent="-571500">
              <a:buFont typeface="Wingdings" panose="05000000000000000000" pitchFamily="2" charset="2"/>
              <a:buChar char="q"/>
            </a:pPr>
            <a:r>
              <a:rPr lang="el-GR" sz="4000" dirty="0"/>
              <a:t>για</a:t>
            </a:r>
          </a:p>
          <a:p>
            <a:pPr marL="571500" indent="-571500">
              <a:buFont typeface="Wingdings" panose="05000000000000000000" pitchFamily="2" charset="2"/>
              <a:buChar char="q"/>
            </a:pPr>
            <a:r>
              <a:rPr lang="el-GR" sz="4000" dirty="0"/>
              <a:t>στο </a:t>
            </a:r>
          </a:p>
          <a:p>
            <a:pPr marL="571500" indent="-571500">
              <a:buFont typeface="Wingdings" panose="05000000000000000000" pitchFamily="2" charset="2"/>
              <a:buChar char="q"/>
            </a:pPr>
            <a:r>
              <a:rPr lang="el-GR" sz="4000" dirty="0"/>
              <a:t>με</a:t>
            </a:r>
          </a:p>
        </p:txBody>
      </p:sp>
    </p:spTree>
    <p:extLst>
      <p:ext uri="{BB962C8B-B14F-4D97-AF65-F5344CB8AC3E}">
        <p14:creationId xmlns:p14="http://schemas.microsoft.com/office/powerpoint/2010/main" val="3336326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489747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300481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8828" y="1253331"/>
            <a:ext cx="10515600" cy="4351338"/>
          </a:xfrm>
        </p:spPr>
        <p:txBody>
          <a:bodyPr>
            <a:normAutofit/>
          </a:bodyPr>
          <a:lstStyle/>
          <a:p>
            <a:pPr marL="0" indent="0">
              <a:buNone/>
            </a:pPr>
            <a:r>
              <a:rPr lang="el-GR" sz="6600" dirty="0"/>
              <a:t>Σήμερα είναι ______, __ Απριλίου 2026 (__/04/2026).Τώρα είμαστε στην άνοιξη.</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1840DD-D62A-5FB8-22CE-CD20015CD5FD}"/>
              </a:ext>
            </a:extLst>
          </p:cNvPr>
          <p:cNvSpPr txBox="1"/>
          <p:nvPr/>
        </p:nvSpPr>
        <p:spPr>
          <a:xfrm>
            <a:off x="228599" y="1786331"/>
            <a:ext cx="10091058" cy="4827604"/>
          </a:xfrm>
          <a:prstGeom prst="rect">
            <a:avLst/>
          </a:prstGeom>
          <a:noFill/>
          <a:ln w="57150">
            <a:solidFill>
              <a:schemeClr val="tx1"/>
            </a:solidFill>
          </a:ln>
        </p:spPr>
        <p:txBody>
          <a:bodyPr wrap="square">
            <a:spAutoFit/>
          </a:bodyPr>
          <a:lstStyle/>
          <a:p>
            <a:pPr algn="l">
              <a:lnSpc>
                <a:spcPts val="1800"/>
              </a:lnSpc>
              <a:spcAft>
                <a:spcPts val="900"/>
              </a:spcAft>
            </a:pPr>
            <a:r>
              <a:rPr lang="el-GR" b="1" i="0" dirty="0">
                <a:solidFill>
                  <a:srgbClr val="0A0A0A"/>
                </a:solidFill>
                <a:effectLst/>
              </a:rPr>
              <a:t>Πώς ονομάζεσαι;</a:t>
            </a:r>
            <a:endParaRPr lang="el-GR" dirty="0">
              <a:solidFill>
                <a:srgbClr val="0A0A0A"/>
              </a:solidFill>
            </a:endParaRPr>
          </a:p>
          <a:p>
            <a:pPr algn="l">
              <a:lnSpc>
                <a:spcPts val="1800"/>
              </a:lnSpc>
              <a:spcAft>
                <a:spcPts val="900"/>
              </a:spcAft>
            </a:pPr>
            <a:r>
              <a:rPr lang="el-GR" dirty="0">
                <a:solidFill>
                  <a:srgbClr val="0A0A0A"/>
                </a:solidFill>
              </a:rPr>
              <a:t>Ο</a:t>
            </a:r>
            <a:r>
              <a:rPr lang="el-GR" b="0" i="0" dirty="0">
                <a:solidFill>
                  <a:srgbClr val="0A0A0A"/>
                </a:solidFill>
                <a:effectLst/>
              </a:rPr>
              <a:t>νομάζομαι </a:t>
            </a:r>
            <a:r>
              <a:rPr lang="el-GR" dirty="0">
                <a:solidFill>
                  <a:srgbClr val="0A0A0A"/>
                </a:solidFill>
              </a:rPr>
              <a:t>_____________________________.</a:t>
            </a:r>
            <a:endParaRPr lang="el-GR" b="0" i="0" dirty="0">
              <a:solidFill>
                <a:srgbClr val="0A0A0A"/>
              </a:solidFill>
              <a:effectLst/>
            </a:endParaRPr>
          </a:p>
          <a:p>
            <a:pPr algn="l">
              <a:lnSpc>
                <a:spcPts val="1800"/>
              </a:lnSpc>
              <a:spcAft>
                <a:spcPts val="900"/>
              </a:spcAft>
            </a:pPr>
            <a:r>
              <a:rPr lang="el-GR" b="1" i="0" dirty="0">
                <a:solidFill>
                  <a:srgbClr val="0A0A0A"/>
                </a:solidFill>
                <a:effectLst/>
              </a:rPr>
              <a:t>Από πού είσαι;</a:t>
            </a:r>
            <a:endParaRPr lang="el-GR" dirty="0">
              <a:solidFill>
                <a:srgbClr val="0A0A0A"/>
              </a:solidFill>
            </a:endParaRPr>
          </a:p>
          <a:p>
            <a:pPr algn="l">
              <a:lnSpc>
                <a:spcPts val="1800"/>
              </a:lnSpc>
              <a:spcAft>
                <a:spcPts val="900"/>
              </a:spcAft>
            </a:pPr>
            <a:r>
              <a:rPr lang="el-GR" b="0" i="0" dirty="0">
                <a:solidFill>
                  <a:srgbClr val="0A0A0A"/>
                </a:solidFill>
                <a:effectLst/>
              </a:rPr>
              <a:t>Είμαι από τη ___________.</a:t>
            </a:r>
          </a:p>
          <a:p>
            <a:pPr algn="l">
              <a:lnSpc>
                <a:spcPts val="1800"/>
              </a:lnSpc>
              <a:spcAft>
                <a:spcPts val="900"/>
              </a:spcAft>
            </a:pPr>
            <a:r>
              <a:rPr lang="el-GR" b="1" i="0" dirty="0">
                <a:solidFill>
                  <a:srgbClr val="0A0A0A"/>
                </a:solidFill>
                <a:effectLst/>
              </a:rPr>
              <a:t>Σε ποια χώρα ζεις τώρα;</a:t>
            </a:r>
            <a:endParaRPr lang="el-GR" dirty="0">
              <a:solidFill>
                <a:srgbClr val="0A0A0A"/>
              </a:solidFill>
            </a:endParaRPr>
          </a:p>
          <a:p>
            <a:pPr algn="l">
              <a:lnSpc>
                <a:spcPts val="1800"/>
              </a:lnSpc>
              <a:spcAft>
                <a:spcPts val="900"/>
              </a:spcAft>
            </a:pPr>
            <a:r>
              <a:rPr lang="el-GR" b="0" i="0" dirty="0">
                <a:solidFill>
                  <a:srgbClr val="0A0A0A"/>
                </a:solidFill>
                <a:effectLst/>
              </a:rPr>
              <a:t>Τώρα ζω στην Κύπρο.</a:t>
            </a:r>
          </a:p>
          <a:p>
            <a:pPr algn="l">
              <a:lnSpc>
                <a:spcPts val="1800"/>
              </a:lnSpc>
              <a:spcAft>
                <a:spcPts val="900"/>
              </a:spcAft>
            </a:pPr>
            <a:r>
              <a:rPr lang="el-GR" b="1" i="0" dirty="0">
                <a:solidFill>
                  <a:srgbClr val="0A0A0A"/>
                </a:solidFill>
                <a:effectLst/>
              </a:rPr>
              <a:t>Σε ποιο σχολείο πηγαίνεις;</a:t>
            </a:r>
            <a:endParaRPr lang="el-GR" dirty="0">
              <a:solidFill>
                <a:srgbClr val="0A0A0A"/>
              </a:solidFill>
            </a:endParaRPr>
          </a:p>
          <a:p>
            <a:pPr algn="l">
              <a:lnSpc>
                <a:spcPts val="1800"/>
              </a:lnSpc>
              <a:spcAft>
                <a:spcPts val="900"/>
              </a:spcAft>
            </a:pPr>
            <a:r>
              <a:rPr lang="el-GR" b="0" i="0" dirty="0">
                <a:solidFill>
                  <a:srgbClr val="0A0A0A"/>
                </a:solidFill>
                <a:effectLst/>
              </a:rPr>
              <a:t>Πηγαίνω στο  Γυμνάσιο </a:t>
            </a:r>
            <a:r>
              <a:rPr lang="el-GR" b="0" i="0" dirty="0" err="1">
                <a:solidFill>
                  <a:srgbClr val="0A0A0A"/>
                </a:solidFill>
                <a:effectLst/>
              </a:rPr>
              <a:t>Παλουριώτισσας</a:t>
            </a:r>
            <a:r>
              <a:rPr lang="el-GR" b="0" i="0" dirty="0">
                <a:solidFill>
                  <a:srgbClr val="0A0A0A"/>
                </a:solidFill>
                <a:effectLst/>
              </a:rPr>
              <a:t> και είμαι μαθητής /μαθήτρια της </a:t>
            </a:r>
            <a:r>
              <a:rPr lang="el-GR" dirty="0">
                <a:solidFill>
                  <a:srgbClr val="0A0A0A"/>
                </a:solidFill>
              </a:rPr>
              <a:t>Α</a:t>
            </a:r>
            <a:r>
              <a:rPr lang="el-GR" b="0" i="0" dirty="0">
                <a:solidFill>
                  <a:srgbClr val="0A0A0A"/>
                </a:solidFill>
                <a:effectLst/>
              </a:rPr>
              <a:t>' τάξης.</a:t>
            </a:r>
          </a:p>
          <a:p>
            <a:pPr algn="l">
              <a:lnSpc>
                <a:spcPts val="1800"/>
              </a:lnSpc>
              <a:spcAft>
                <a:spcPts val="900"/>
              </a:spcAft>
            </a:pPr>
            <a:r>
              <a:rPr lang="el-GR" b="1" i="0" dirty="0">
                <a:solidFill>
                  <a:srgbClr val="0A0A0A"/>
                </a:solidFill>
                <a:effectLst/>
              </a:rPr>
              <a:t>Πόσα μέλη έχει η οικογένειά σου;</a:t>
            </a:r>
            <a:endParaRPr lang="el-GR" dirty="0">
              <a:solidFill>
                <a:srgbClr val="0A0A0A"/>
              </a:solidFill>
            </a:endParaRPr>
          </a:p>
          <a:p>
            <a:pPr algn="l">
              <a:lnSpc>
                <a:spcPts val="1800"/>
              </a:lnSpc>
              <a:spcAft>
                <a:spcPts val="900"/>
              </a:spcAft>
            </a:pPr>
            <a:r>
              <a:rPr lang="el-GR" b="0" i="0" dirty="0">
                <a:solidFill>
                  <a:srgbClr val="0A0A0A"/>
                </a:solidFill>
                <a:effectLst/>
              </a:rPr>
              <a:t>Η οικογένειά μου έχει τέσσερα μέλη: τον πατέρα μου, τη μητέρα μου, την αδερφή μου κι εμένα.</a:t>
            </a:r>
          </a:p>
          <a:p>
            <a:pPr algn="l">
              <a:lnSpc>
                <a:spcPts val="1800"/>
              </a:lnSpc>
              <a:spcAft>
                <a:spcPts val="900"/>
              </a:spcAft>
            </a:pPr>
            <a:r>
              <a:rPr lang="el-GR" b="1" i="0" dirty="0">
                <a:solidFill>
                  <a:srgbClr val="0A0A0A"/>
                </a:solidFill>
                <a:effectLst/>
              </a:rPr>
              <a:t>Ποιες γλώσσες ξέρεις;</a:t>
            </a:r>
            <a:endParaRPr lang="el-GR" dirty="0">
              <a:solidFill>
                <a:srgbClr val="0A0A0A"/>
              </a:solidFill>
            </a:endParaRPr>
          </a:p>
          <a:p>
            <a:pPr algn="l">
              <a:lnSpc>
                <a:spcPts val="1800"/>
              </a:lnSpc>
              <a:spcAft>
                <a:spcPts val="900"/>
              </a:spcAft>
            </a:pPr>
            <a:r>
              <a:rPr lang="el-GR" b="0" i="0" dirty="0">
                <a:solidFill>
                  <a:srgbClr val="0A0A0A"/>
                </a:solidFill>
                <a:effectLst/>
              </a:rPr>
              <a:t>Μιλάω  </a:t>
            </a:r>
            <a:r>
              <a:rPr lang="el-GR" dirty="0">
                <a:solidFill>
                  <a:srgbClr val="0A0A0A"/>
                </a:solidFill>
              </a:rPr>
              <a:t>α</a:t>
            </a:r>
            <a:r>
              <a:rPr lang="el-GR" b="0" i="0" dirty="0">
                <a:solidFill>
                  <a:srgbClr val="0A0A0A"/>
                </a:solidFill>
                <a:effectLst/>
              </a:rPr>
              <a:t>ραβικά και τώρα μαθαίνω ελληνικά και αγγλικά στο σχολείο.</a:t>
            </a:r>
          </a:p>
          <a:p>
            <a:pPr algn="l">
              <a:lnSpc>
                <a:spcPts val="1800"/>
              </a:lnSpc>
              <a:spcAft>
                <a:spcPts val="900"/>
              </a:spcAft>
            </a:pPr>
            <a:r>
              <a:rPr lang="el-GR" b="1" i="0" dirty="0">
                <a:solidFill>
                  <a:srgbClr val="0A0A0A"/>
                </a:solidFill>
                <a:effectLst/>
              </a:rPr>
              <a:t>Ποιο είναι το αγαπημένο σου χρώμα;</a:t>
            </a:r>
            <a:endParaRPr lang="el-GR" dirty="0">
              <a:solidFill>
                <a:srgbClr val="0A0A0A"/>
              </a:solidFill>
            </a:endParaRPr>
          </a:p>
          <a:p>
            <a:pPr algn="l">
              <a:lnSpc>
                <a:spcPts val="1800"/>
              </a:lnSpc>
              <a:spcAft>
                <a:spcPts val="900"/>
              </a:spcAft>
            </a:pPr>
            <a:r>
              <a:rPr lang="el-GR" b="0" i="0" dirty="0">
                <a:solidFill>
                  <a:srgbClr val="0A0A0A"/>
                </a:solidFill>
                <a:effectLst/>
              </a:rPr>
              <a:t>Το αγαπημένο μου χρώμα είναι το μπλε, γιατί </a:t>
            </a:r>
            <a:r>
              <a:rPr lang="el-GR" dirty="0">
                <a:solidFill>
                  <a:srgbClr val="0A0A0A"/>
                </a:solidFill>
              </a:rPr>
              <a:t>αγαπώ</a:t>
            </a:r>
            <a:r>
              <a:rPr lang="el-GR" b="0" i="0" dirty="0">
                <a:solidFill>
                  <a:srgbClr val="0A0A0A"/>
                </a:solidFill>
                <a:effectLst/>
              </a:rPr>
              <a:t> τη θάλασσα.</a:t>
            </a:r>
          </a:p>
        </p:txBody>
      </p:sp>
      <p:sp>
        <p:nvSpPr>
          <p:cNvPr id="6" name="TextBox 5">
            <a:extLst>
              <a:ext uri="{FF2B5EF4-FFF2-40B4-BE49-F238E27FC236}">
                <a16:creationId xmlns:a16="http://schemas.microsoft.com/office/drawing/2014/main" id="{67A0CB9C-0306-B1FD-A02A-B2FC31827397}"/>
              </a:ext>
            </a:extLst>
          </p:cNvPr>
          <p:cNvSpPr txBox="1"/>
          <p:nvPr/>
        </p:nvSpPr>
        <p:spPr>
          <a:xfrm>
            <a:off x="6803571" y="244065"/>
            <a:ext cx="4963886" cy="1477328"/>
          </a:xfrm>
          <a:prstGeom prst="rect">
            <a:avLst/>
          </a:prstGeom>
          <a:solidFill>
            <a:schemeClr val="accent3">
              <a:lumMod val="20000"/>
              <a:lumOff val="80000"/>
            </a:schemeClr>
          </a:solidFill>
          <a:ln w="28575">
            <a:solidFill>
              <a:schemeClr val="tx1"/>
            </a:solidFill>
          </a:ln>
        </p:spPr>
        <p:txBody>
          <a:bodyPr wrap="square">
            <a:spAutoFit/>
          </a:bodyPr>
          <a:lstStyle/>
          <a:p>
            <a:pPr algn="r"/>
            <a:r>
              <a:rPr lang="el-GR" dirty="0"/>
              <a:t>ΠΡΩΤΟ ΜΕΡΟΣ </a:t>
            </a:r>
          </a:p>
          <a:p>
            <a:pPr algn="r"/>
            <a:endParaRPr lang="el-GR" dirty="0"/>
          </a:p>
          <a:p>
            <a:pPr algn="r"/>
            <a:r>
              <a:rPr lang="el-GR" dirty="0"/>
              <a:t>ΑΠΟ ΤΙΣ ΠΙΟ ΠΑΝΩ ΕΡΩΤΗΣΕΙΣ ΕΠΙΛΕΓΟΝΤΑΙ </a:t>
            </a:r>
          </a:p>
          <a:p>
            <a:pPr algn="r"/>
            <a:r>
              <a:rPr lang="el-GR" dirty="0"/>
              <a:t>ΔΥΟ (2) </a:t>
            </a:r>
          </a:p>
          <a:p>
            <a:pPr algn="r"/>
            <a:r>
              <a:rPr lang="el-GR" dirty="0"/>
              <a:t>ΓΙΑ ΚΑΘΕ/ΚΑΘΕΜΙΑ ΜΑΘΗΤΗ/ΜΑΘΗΤΡΙΑ </a:t>
            </a:r>
          </a:p>
        </p:txBody>
      </p:sp>
    </p:spTree>
    <p:extLst>
      <p:ext uri="{BB962C8B-B14F-4D97-AF65-F5344CB8AC3E}">
        <p14:creationId xmlns:p14="http://schemas.microsoft.com/office/powerpoint/2010/main" val="47144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C9D8EE-19AA-CEDA-F6EC-5DBF074CE503}"/>
              </a:ext>
            </a:extLst>
          </p:cNvPr>
          <p:cNvSpPr>
            <a:spLocks noChangeArrowheads="1"/>
          </p:cNvSpPr>
          <p:nvPr/>
        </p:nvSpPr>
        <p:spPr bwMode="auto">
          <a:xfrm>
            <a:off x="370114" y="351234"/>
            <a:ext cx="10526486" cy="6155531"/>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2800" b="1" i="0" u="none" strike="noStrike" cap="none" normalizeH="0" baseline="0" dirty="0">
                <a:ln>
                  <a:noFill/>
                </a:ln>
                <a:solidFill>
                  <a:srgbClr val="0A0A0A"/>
                </a:solidFill>
                <a:effectLst/>
              </a:rPr>
              <a:t>Πού θα προτιμούσες να μένεις, σε πόλη ή σε χωριό; </a:t>
            </a:r>
          </a:p>
          <a:p>
            <a:pPr marL="0" marR="0" lvl="0" indent="0" algn="l" defTabSz="914400" rtl="0" eaLnBrk="0" fontAlgn="base" latinLnBrk="0" hangingPunct="0">
              <a:lnSpc>
                <a:spcPct val="100000"/>
              </a:lnSpc>
              <a:spcBef>
                <a:spcPct val="0"/>
              </a:spcBef>
              <a:spcAft>
                <a:spcPct val="0"/>
              </a:spcAft>
              <a:buClrTx/>
              <a:buSzTx/>
              <a:tabLst/>
            </a:pPr>
            <a:r>
              <a:rPr kumimoji="0" lang="el-GR" altLang="el-GR" sz="2800" b="1" i="0" u="none" strike="noStrike" cap="none" normalizeH="0" baseline="0" dirty="0">
                <a:ln>
                  <a:noFill/>
                </a:ln>
                <a:solidFill>
                  <a:srgbClr val="0A0A0A"/>
                </a:solidFill>
                <a:effectLst/>
              </a:rPr>
              <a:t>Γιατί;</a:t>
            </a:r>
            <a:endParaRPr kumimoji="0" lang="el-GR" altLang="el-GR" sz="2800" b="0" i="0" u="none" strike="noStrike" cap="none" normalizeH="0" baseline="0" dirty="0">
              <a:ln>
                <a:noFill/>
              </a:ln>
              <a:solidFill>
                <a:srgbClr val="0A0A0A"/>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2800" b="0" i="0" u="none" strike="noStrike" cap="none" normalizeH="0" baseline="0" dirty="0">
                <a:ln>
                  <a:noFill/>
                </a:ln>
                <a:solidFill>
                  <a:srgbClr val="0A0A0A"/>
                </a:solidFill>
                <a:effectLst/>
              </a:rPr>
              <a:t>Προτιμώ να μένω στην </a:t>
            </a:r>
            <a:r>
              <a:rPr kumimoji="0" lang="el-GR" altLang="el-GR" sz="2800" i="0" u="none" strike="noStrike" cap="none" normalizeH="0" baseline="0" dirty="0">
                <a:ln>
                  <a:noFill/>
                </a:ln>
                <a:solidFill>
                  <a:srgbClr val="0A0A0A"/>
                </a:solidFill>
                <a:effectLst/>
              </a:rPr>
              <a:t>πόλη, </a:t>
            </a:r>
            <a:r>
              <a:rPr kumimoji="0" lang="el-GR" altLang="el-GR" sz="2800" b="0" i="0" u="none" strike="noStrike" cap="none" normalizeH="0" baseline="0" dirty="0">
                <a:ln>
                  <a:noFill/>
                </a:ln>
                <a:solidFill>
                  <a:srgbClr val="0A0A0A"/>
                </a:solidFill>
                <a:effectLst/>
              </a:rPr>
              <a:t>γιατί έχει πολλά καταστήματα, </a:t>
            </a:r>
            <a:r>
              <a:rPr lang="el-GR" altLang="el-GR" sz="2800" dirty="0">
                <a:solidFill>
                  <a:srgbClr val="0A0A0A"/>
                </a:solidFill>
              </a:rPr>
              <a:t>κινηματογράφο</a:t>
            </a:r>
            <a:r>
              <a:rPr kumimoji="0" lang="el-GR" altLang="el-GR" sz="2800" b="0" i="0" u="none" strike="noStrike" cap="none" normalizeH="0" baseline="0" dirty="0">
                <a:ln>
                  <a:noFill/>
                </a:ln>
                <a:solidFill>
                  <a:srgbClr val="0A0A0A"/>
                </a:solidFill>
                <a:effectLst/>
              </a:rPr>
              <a:t>  και είναι κοντά στο σχολείο μου.</a:t>
            </a:r>
          </a:p>
          <a:p>
            <a:pPr marL="0" marR="0" lvl="0" indent="0" algn="l" defTabSz="914400" rtl="0" eaLnBrk="0" fontAlgn="base" latinLnBrk="0" hangingPunct="0">
              <a:lnSpc>
                <a:spcPct val="100000"/>
              </a:lnSpc>
              <a:spcBef>
                <a:spcPct val="0"/>
              </a:spcBef>
              <a:spcAft>
                <a:spcPct val="0"/>
              </a:spcAft>
              <a:buClrTx/>
              <a:buSzTx/>
              <a:tabLst/>
            </a:pPr>
            <a:r>
              <a:rPr kumimoji="0" lang="el-GR" altLang="el-GR" sz="2800" b="0" i="0" u="none" strike="noStrike" cap="none" normalizeH="0" baseline="0" dirty="0">
                <a:ln>
                  <a:noFill/>
                </a:ln>
                <a:solidFill>
                  <a:srgbClr val="0A0A0A"/>
                </a:solidFill>
                <a:effectLst/>
              </a:rPr>
              <a:t>Προτιμώ το </a:t>
            </a:r>
            <a:r>
              <a:rPr kumimoji="0" lang="el-GR" altLang="el-GR" sz="2800" i="0" u="none" strike="noStrike" cap="none" normalizeH="0" baseline="0" dirty="0">
                <a:ln>
                  <a:noFill/>
                </a:ln>
                <a:solidFill>
                  <a:srgbClr val="0A0A0A"/>
                </a:solidFill>
                <a:effectLst/>
              </a:rPr>
              <a:t>χωριό</a:t>
            </a:r>
            <a:r>
              <a:rPr kumimoji="0" lang="el-GR" altLang="el-GR" sz="2800" b="0" i="0" u="none" strike="noStrike" cap="none" normalizeH="0" baseline="0" dirty="0">
                <a:ln>
                  <a:noFill/>
                </a:ln>
                <a:solidFill>
                  <a:srgbClr val="0A0A0A"/>
                </a:solidFill>
                <a:effectLst/>
              </a:rPr>
              <a:t>, γιατί έχει ησυχία, καθαρό αέρα και </a:t>
            </a:r>
          </a:p>
          <a:p>
            <a:pPr marL="0" marR="0" lvl="0" indent="0" algn="l" defTabSz="914400" rtl="0" eaLnBrk="0" fontAlgn="base" latinLnBrk="0" hangingPunct="0">
              <a:lnSpc>
                <a:spcPct val="100000"/>
              </a:lnSpc>
              <a:spcBef>
                <a:spcPct val="0"/>
              </a:spcBef>
              <a:spcAft>
                <a:spcPct val="0"/>
              </a:spcAft>
              <a:buClrTx/>
              <a:buSzTx/>
              <a:tabLst/>
            </a:pPr>
            <a:r>
              <a:rPr kumimoji="0" lang="el-GR" altLang="el-GR" sz="2800" b="0" i="0" u="none" strike="noStrike" cap="none" normalizeH="0" baseline="0" dirty="0">
                <a:ln>
                  <a:noFill/>
                </a:ln>
                <a:solidFill>
                  <a:srgbClr val="0A0A0A"/>
                </a:solidFill>
                <a:effectLst/>
              </a:rPr>
              <a:t>μπορώ να παίζω έξω με τους φίλους μου.</a:t>
            </a:r>
          </a:p>
          <a:p>
            <a:pPr marL="0" marR="0" lvl="0" indent="0" algn="l" defTabSz="914400" rtl="0" eaLnBrk="0" fontAlgn="base" latinLnBrk="0" hangingPunct="0">
              <a:lnSpc>
                <a:spcPct val="100000"/>
              </a:lnSpc>
              <a:spcBef>
                <a:spcPct val="0"/>
              </a:spcBef>
              <a:spcAft>
                <a:spcPct val="0"/>
              </a:spcAft>
              <a:buClrTx/>
              <a:buSzTx/>
              <a:tabLst/>
            </a:pPr>
            <a:endParaRPr lang="el-GR" altLang="el-GR" sz="2800" dirty="0">
              <a:solidFill>
                <a:srgbClr val="0A0A0A"/>
              </a:solidFill>
            </a:endParaRPr>
          </a:p>
          <a:p>
            <a:pPr lvl="0" eaLnBrk="0" fontAlgn="base" hangingPunct="0">
              <a:spcBef>
                <a:spcPct val="0"/>
              </a:spcBef>
              <a:spcAft>
                <a:spcPct val="0"/>
              </a:spcAft>
            </a:pPr>
            <a:endParaRPr lang="el-GR" altLang="el-GR" sz="2800" b="1" dirty="0">
              <a:solidFill>
                <a:srgbClr val="0A0A0A"/>
              </a:solidFill>
            </a:endParaRPr>
          </a:p>
          <a:p>
            <a:pPr lvl="0" eaLnBrk="0" fontAlgn="base" hangingPunct="0">
              <a:spcBef>
                <a:spcPct val="0"/>
              </a:spcBef>
              <a:spcAft>
                <a:spcPct val="0"/>
              </a:spcAft>
            </a:pPr>
            <a:endParaRPr lang="el-GR" altLang="el-GR" sz="2800" b="1" dirty="0">
              <a:solidFill>
                <a:srgbClr val="0A0A0A"/>
              </a:solidFill>
            </a:endParaRPr>
          </a:p>
          <a:p>
            <a:pPr lvl="0" eaLnBrk="0" fontAlgn="base" hangingPunct="0">
              <a:spcBef>
                <a:spcPct val="0"/>
              </a:spcBef>
              <a:spcAft>
                <a:spcPct val="0"/>
              </a:spcAft>
            </a:pPr>
            <a:r>
              <a:rPr lang="el-GR" altLang="el-GR" sz="2800" b="1" dirty="0">
                <a:solidFill>
                  <a:srgbClr val="0A0A0A"/>
                </a:solidFill>
              </a:rPr>
              <a:t>Σου αρέσει η Κύπρος; Πότε και με ποιους ήρθες;</a:t>
            </a:r>
            <a:endParaRPr lang="el-GR" altLang="el-GR" sz="2800" dirty="0">
              <a:solidFill>
                <a:srgbClr val="0A0A0A"/>
              </a:solidFill>
            </a:endParaRPr>
          </a:p>
          <a:p>
            <a:pPr lvl="0" eaLnBrk="0" fontAlgn="base" hangingPunct="0">
              <a:spcBef>
                <a:spcPct val="0"/>
              </a:spcBef>
              <a:spcAft>
                <a:spcPct val="0"/>
              </a:spcAft>
            </a:pPr>
            <a:r>
              <a:rPr lang="el-GR" altLang="el-GR" sz="2800" dirty="0">
                <a:solidFill>
                  <a:srgbClr val="0A0A0A"/>
                </a:solidFill>
              </a:rPr>
              <a:t>Ναι, μου αρέσει πολύ η Κύπρος γιατί έχει ωραίο καιρό και θάλασσα. </a:t>
            </a:r>
          </a:p>
          <a:p>
            <a:pPr lvl="0" eaLnBrk="0" fontAlgn="base" hangingPunct="0">
              <a:spcBef>
                <a:spcPct val="0"/>
              </a:spcBef>
              <a:spcAft>
                <a:spcPct val="0"/>
              </a:spcAft>
            </a:pPr>
            <a:r>
              <a:rPr lang="el-GR" altLang="el-GR" sz="2800" dirty="0">
                <a:solidFill>
                  <a:srgbClr val="0A0A0A"/>
                </a:solidFill>
              </a:rPr>
              <a:t>Ήρθα πριν από δύο χρόνια μαζί με τους γονείς και τα αδέρφια μου.</a:t>
            </a:r>
          </a:p>
          <a:p>
            <a:pPr marL="0" marR="0" lvl="0" indent="0" algn="l" defTabSz="914400" rtl="0" eaLnBrk="0" fontAlgn="base" latinLnBrk="0" hangingPunct="0">
              <a:lnSpc>
                <a:spcPct val="100000"/>
              </a:lnSpc>
              <a:spcBef>
                <a:spcPct val="0"/>
              </a:spcBef>
              <a:spcAft>
                <a:spcPct val="0"/>
              </a:spcAft>
              <a:buClrTx/>
              <a:buSzTx/>
              <a:tabLst/>
            </a:pPr>
            <a:endParaRPr kumimoji="0" lang="el-GR" altLang="el-GR" sz="2800" b="0" i="0" u="none" strike="noStrike" cap="none" normalizeH="0" baseline="0" dirty="0">
              <a:ln>
                <a:noFill/>
              </a:ln>
              <a:solidFill>
                <a:srgbClr val="0A0A0A"/>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82DD975-E932-1FFC-3BD1-B99F180750E4}"/>
              </a:ext>
            </a:extLst>
          </p:cNvPr>
          <p:cNvSpPr txBox="1"/>
          <p:nvPr/>
        </p:nvSpPr>
        <p:spPr>
          <a:xfrm>
            <a:off x="8708571" y="2856636"/>
            <a:ext cx="3363686" cy="2031325"/>
          </a:xfrm>
          <a:prstGeom prst="rect">
            <a:avLst/>
          </a:prstGeom>
          <a:solidFill>
            <a:schemeClr val="accent1">
              <a:lumMod val="20000"/>
              <a:lumOff val="80000"/>
            </a:schemeClr>
          </a:solidFill>
          <a:ln w="28575">
            <a:solidFill>
              <a:schemeClr val="tx1"/>
            </a:solidFill>
          </a:ln>
        </p:spPr>
        <p:txBody>
          <a:bodyPr wrap="square">
            <a:spAutoFit/>
          </a:bodyPr>
          <a:lstStyle/>
          <a:p>
            <a:pPr algn="r"/>
            <a:r>
              <a:rPr lang="el-GR" dirty="0"/>
              <a:t>ΔΕΥΤΕΡΟ  ΜΕΡΟΣ </a:t>
            </a:r>
          </a:p>
          <a:p>
            <a:pPr algn="r"/>
            <a:r>
              <a:rPr lang="el-GR" dirty="0"/>
              <a:t>ΜΟΝΟΛΟΓΟΣ</a:t>
            </a:r>
          </a:p>
          <a:p>
            <a:pPr algn="r"/>
            <a:r>
              <a:rPr lang="el-GR" dirty="0"/>
              <a:t>ΑΠΟ ΤΙΣ ΠΙΟ ΠΑΝΩ ΕΡΩΤΗΣΕΙΣ ΕΠΙΛΕΓΟΝΤΑΙ </a:t>
            </a:r>
          </a:p>
          <a:p>
            <a:pPr algn="r"/>
            <a:r>
              <a:rPr lang="el-GR" dirty="0"/>
              <a:t>ΔΥΟ (2) </a:t>
            </a:r>
          </a:p>
          <a:p>
            <a:pPr algn="r"/>
            <a:r>
              <a:rPr lang="el-GR" dirty="0"/>
              <a:t>ΓΙΑ ΚΑΘΕ/ΚΑΘΕΜΙΑ ΜΑΘΗΤΗ/ΜΑΘΗΤΡΙΑ </a:t>
            </a:r>
          </a:p>
        </p:txBody>
      </p:sp>
    </p:spTree>
    <p:extLst>
      <p:ext uri="{BB962C8B-B14F-4D97-AF65-F5344CB8AC3E}">
        <p14:creationId xmlns:p14="http://schemas.microsoft.com/office/powerpoint/2010/main" val="124363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5CC390-6F4A-340B-72B9-7DE11E4E6645}"/>
              </a:ext>
            </a:extLst>
          </p:cNvPr>
          <p:cNvSpPr>
            <a:spLocks noChangeArrowheads="1"/>
          </p:cNvSpPr>
          <p:nvPr/>
        </p:nvSpPr>
        <p:spPr bwMode="auto">
          <a:xfrm>
            <a:off x="174171" y="197346"/>
            <a:ext cx="11506199" cy="6463308"/>
          </a:xfrm>
          <a:prstGeom prst="rect">
            <a:avLst/>
          </a:prstGeom>
          <a:solidFill>
            <a:srgbClr val="FFFFFF"/>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l-GR" altLang="el-GR" sz="2800" b="1" i="0" u="none" strike="noStrike" cap="none" normalizeH="0" baseline="0" dirty="0">
                <a:ln>
                  <a:noFill/>
                </a:ln>
                <a:solidFill>
                  <a:srgbClr val="0A0A0A"/>
                </a:solidFill>
                <a:effectLst/>
              </a:rPr>
              <a:t>Τι κάνεις στον ελεύθερο χρόνο σου; </a:t>
            </a:r>
          </a:p>
          <a:p>
            <a:pPr marL="0" marR="0" lvl="0" indent="0" algn="l" defTabSz="914400" rtl="0" eaLnBrk="0" fontAlgn="base" latinLnBrk="0" hangingPunct="0">
              <a:lnSpc>
                <a:spcPct val="100000"/>
              </a:lnSpc>
              <a:spcBef>
                <a:spcPct val="0"/>
              </a:spcBef>
              <a:spcAft>
                <a:spcPct val="0"/>
              </a:spcAft>
              <a:buClrTx/>
              <a:buSzTx/>
              <a:tabLst/>
            </a:pPr>
            <a:r>
              <a:rPr kumimoji="0" lang="el-GR" altLang="el-GR" sz="2800" b="1" i="0" u="none" strike="noStrike" cap="none" normalizeH="0" baseline="0" dirty="0">
                <a:ln>
                  <a:noFill/>
                </a:ln>
                <a:solidFill>
                  <a:srgbClr val="0A0A0A"/>
                </a:solidFill>
                <a:effectLst/>
              </a:rPr>
              <a:t>Τι σου αρέσει να κάνεις τα Σαββατοκύριακα;</a:t>
            </a:r>
          </a:p>
          <a:p>
            <a:pPr marL="0" marR="0" lvl="0" indent="0" algn="l" defTabSz="914400" rtl="0" eaLnBrk="0" fontAlgn="base" latinLnBrk="0" hangingPunct="0">
              <a:lnSpc>
                <a:spcPct val="100000"/>
              </a:lnSpc>
              <a:spcBef>
                <a:spcPct val="0"/>
              </a:spcBef>
              <a:spcAft>
                <a:spcPct val="0"/>
              </a:spcAft>
              <a:buClrTx/>
              <a:buSzTx/>
              <a:tabLst/>
            </a:pPr>
            <a:r>
              <a:rPr kumimoji="0" lang="el-GR" altLang="el-GR" sz="2800" b="1" i="0" u="none" strike="noStrike" cap="none" normalizeH="0" baseline="0" dirty="0">
                <a:ln>
                  <a:noFill/>
                </a:ln>
                <a:solidFill>
                  <a:srgbClr val="0A0A0A"/>
                </a:solidFill>
                <a:effectLst/>
              </a:rPr>
              <a:t>Ποιο είναι το αγαπημένο σου χόμπι;</a:t>
            </a:r>
            <a:endParaRPr kumimoji="0" lang="el-GR" altLang="el-GR" sz="2800" b="0" i="0" u="none" strike="noStrike" cap="none" normalizeH="0" baseline="0" dirty="0">
              <a:ln>
                <a:noFill/>
              </a:ln>
              <a:solidFill>
                <a:srgbClr val="0A0A0A"/>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2800" b="0" i="0" u="none" strike="noStrike" cap="none" normalizeH="0" baseline="0" dirty="0">
                <a:ln>
                  <a:noFill/>
                </a:ln>
                <a:solidFill>
                  <a:srgbClr val="0A0A0A"/>
                </a:solidFill>
                <a:effectLst/>
              </a:rPr>
              <a:t>Στον ελεύθερο χρόνο μου ακούω μουσική. </a:t>
            </a:r>
          </a:p>
          <a:p>
            <a:pPr marL="0" marR="0" lvl="0" indent="0" algn="l" defTabSz="914400" rtl="0" eaLnBrk="0" fontAlgn="base" latinLnBrk="0" hangingPunct="0">
              <a:lnSpc>
                <a:spcPct val="100000"/>
              </a:lnSpc>
              <a:spcBef>
                <a:spcPct val="0"/>
              </a:spcBef>
              <a:spcAft>
                <a:spcPct val="0"/>
              </a:spcAft>
              <a:buClrTx/>
              <a:buSzTx/>
              <a:tabLst/>
            </a:pPr>
            <a:r>
              <a:rPr kumimoji="0" lang="el-GR" altLang="el-GR" sz="2800" b="0" i="0" u="none" strike="noStrike" cap="none" normalizeH="0" baseline="0" dirty="0">
                <a:ln>
                  <a:noFill/>
                </a:ln>
                <a:solidFill>
                  <a:srgbClr val="0A0A0A"/>
                </a:solidFill>
                <a:effectLst/>
              </a:rPr>
              <a:t>Τα Σαββατοκύριακα μου αρέσει να πηγαίνω </a:t>
            </a:r>
          </a:p>
          <a:p>
            <a:pPr marL="0" marR="0" lvl="0" indent="0" algn="l" defTabSz="914400" rtl="0" eaLnBrk="0" fontAlgn="base" latinLnBrk="0" hangingPunct="0">
              <a:lnSpc>
                <a:spcPct val="100000"/>
              </a:lnSpc>
              <a:spcBef>
                <a:spcPct val="0"/>
              </a:spcBef>
              <a:spcAft>
                <a:spcPct val="0"/>
              </a:spcAft>
              <a:buClrTx/>
              <a:buSzTx/>
              <a:tabLst/>
            </a:pPr>
            <a:r>
              <a:rPr kumimoji="0" lang="el-GR" altLang="el-GR" sz="2800" b="0" i="0" u="none" strike="noStrike" cap="none" normalizeH="0" baseline="0" dirty="0">
                <a:ln>
                  <a:noFill/>
                </a:ln>
                <a:solidFill>
                  <a:srgbClr val="0A0A0A"/>
                </a:solidFill>
                <a:effectLst/>
              </a:rPr>
              <a:t>βόλτα στη θάλασσα. </a:t>
            </a:r>
          </a:p>
          <a:p>
            <a:pPr marL="0" marR="0" lvl="0" indent="0" algn="l" defTabSz="914400" rtl="0" eaLnBrk="0" fontAlgn="base" latinLnBrk="0" hangingPunct="0">
              <a:lnSpc>
                <a:spcPct val="100000"/>
              </a:lnSpc>
              <a:spcBef>
                <a:spcPct val="0"/>
              </a:spcBef>
              <a:spcAft>
                <a:spcPct val="0"/>
              </a:spcAft>
              <a:buClrTx/>
              <a:buSzTx/>
              <a:tabLst/>
            </a:pPr>
            <a:r>
              <a:rPr kumimoji="0" lang="el-GR" altLang="el-GR" sz="2800" b="0" i="0" u="none" strike="noStrike" cap="none" normalizeH="0" baseline="0" dirty="0">
                <a:ln>
                  <a:noFill/>
                </a:ln>
                <a:solidFill>
                  <a:srgbClr val="0A0A0A"/>
                </a:solidFill>
                <a:effectLst/>
              </a:rPr>
              <a:t>Το αγαπημένο μου χόμπι είναι το </a:t>
            </a:r>
            <a:r>
              <a:rPr kumimoji="0" lang="el-GR" altLang="el-GR" sz="2800" i="0" u="none" strike="noStrike" cap="none" normalizeH="0" baseline="0" dirty="0">
                <a:ln>
                  <a:noFill/>
                </a:ln>
                <a:solidFill>
                  <a:srgbClr val="0A0A0A"/>
                </a:solidFill>
                <a:effectLst/>
              </a:rPr>
              <a:t>ποδόσφαιρο/το βόλεϊ</a:t>
            </a:r>
            <a:r>
              <a:rPr kumimoji="0" lang="el-GR" altLang="el-GR" sz="2800" b="1" i="0" u="none" strike="noStrike" cap="none" normalizeH="0" baseline="0" dirty="0">
                <a:ln>
                  <a:noFill/>
                </a:ln>
                <a:solidFill>
                  <a:srgbClr val="0A0A0A"/>
                </a:solidFill>
                <a:effectLst/>
              </a:rPr>
              <a:t>.</a:t>
            </a:r>
          </a:p>
          <a:p>
            <a:pPr marL="0" marR="0" lvl="0" indent="0" algn="l" defTabSz="914400" rtl="0" eaLnBrk="0" fontAlgn="base" latinLnBrk="0" hangingPunct="0">
              <a:lnSpc>
                <a:spcPct val="100000"/>
              </a:lnSpc>
              <a:spcBef>
                <a:spcPct val="0"/>
              </a:spcBef>
              <a:spcAft>
                <a:spcPct val="0"/>
              </a:spcAft>
              <a:buClrTx/>
              <a:buSzTx/>
              <a:tabLst/>
            </a:pPr>
            <a:endParaRPr lang="el-GR" altLang="el-GR" sz="2800" b="1" dirty="0">
              <a:solidFill>
                <a:srgbClr val="0A0A0A"/>
              </a:solidFill>
            </a:endParaRPr>
          </a:p>
          <a:p>
            <a:pPr lvl="0" eaLnBrk="0" fontAlgn="base" hangingPunct="0">
              <a:spcBef>
                <a:spcPct val="0"/>
              </a:spcBef>
              <a:spcAft>
                <a:spcPct val="0"/>
              </a:spcAft>
            </a:pPr>
            <a:r>
              <a:rPr lang="el-GR" altLang="el-GR" sz="2800" b="1" dirty="0">
                <a:solidFill>
                  <a:srgbClr val="0A0A0A"/>
                </a:solidFill>
              </a:rPr>
              <a:t>Τι τρως συνήθως για πρωινό; </a:t>
            </a:r>
          </a:p>
          <a:p>
            <a:pPr lvl="0" eaLnBrk="0" fontAlgn="base" hangingPunct="0">
              <a:spcBef>
                <a:spcPct val="0"/>
              </a:spcBef>
              <a:spcAft>
                <a:spcPct val="0"/>
              </a:spcAft>
            </a:pPr>
            <a:r>
              <a:rPr lang="el-GR" altLang="el-GR" sz="2800" b="1" dirty="0">
                <a:solidFill>
                  <a:srgbClr val="0A0A0A"/>
                </a:solidFill>
              </a:rPr>
              <a:t>Ποια φαγητά δεν σου αρέσουν; </a:t>
            </a:r>
          </a:p>
          <a:p>
            <a:pPr lvl="0" eaLnBrk="0" fontAlgn="base" hangingPunct="0">
              <a:spcBef>
                <a:spcPct val="0"/>
              </a:spcBef>
              <a:spcAft>
                <a:spcPct val="0"/>
              </a:spcAft>
            </a:pPr>
            <a:r>
              <a:rPr lang="el-GR" altLang="el-GR" sz="2800" b="1" dirty="0">
                <a:solidFill>
                  <a:srgbClr val="0A0A0A"/>
                </a:solidFill>
              </a:rPr>
              <a:t>Σου αρέσει να τρως σε εστιατόρια ή στο σπίτι και γιατί;</a:t>
            </a:r>
          </a:p>
          <a:p>
            <a:pPr lvl="0" eaLnBrk="0" fontAlgn="base" hangingPunct="0">
              <a:spcBef>
                <a:spcPct val="0"/>
              </a:spcBef>
              <a:spcAft>
                <a:spcPct val="0"/>
              </a:spcAft>
            </a:pPr>
            <a:endParaRPr lang="el-GR" altLang="el-GR" sz="2800" dirty="0">
              <a:solidFill>
                <a:srgbClr val="0A0A0A"/>
              </a:solidFill>
            </a:endParaRPr>
          </a:p>
          <a:p>
            <a:pPr lvl="0" eaLnBrk="0" fontAlgn="base" hangingPunct="0">
              <a:spcBef>
                <a:spcPct val="0"/>
              </a:spcBef>
              <a:spcAft>
                <a:spcPct val="0"/>
              </a:spcAft>
            </a:pPr>
            <a:r>
              <a:rPr lang="el-GR" altLang="el-GR" sz="2800" dirty="0">
                <a:solidFill>
                  <a:srgbClr val="0A0A0A"/>
                </a:solidFill>
              </a:rPr>
              <a:t>Για πρωινό τρώω συνήθως δημητριακά με γάλα.  Δεν μου αρέσουν τα φασόλια. Προτιμώ να τρώω στο σπίτι, γιατί το φαγητό της μαμάς </a:t>
            </a:r>
          </a:p>
          <a:p>
            <a:pPr lvl="0" eaLnBrk="0" fontAlgn="base" hangingPunct="0">
              <a:spcBef>
                <a:spcPct val="0"/>
              </a:spcBef>
              <a:spcAft>
                <a:spcPct val="0"/>
              </a:spcAft>
            </a:pPr>
            <a:r>
              <a:rPr lang="el-GR" altLang="el-GR" sz="2800" dirty="0">
                <a:solidFill>
                  <a:srgbClr val="0A0A0A"/>
                </a:solidFill>
              </a:rPr>
              <a:t>μου είναι το καλύτερο.</a:t>
            </a:r>
            <a:r>
              <a:rPr kumimoji="0" lang="el-GR" altLang="el-GR" sz="2800" b="0" i="0" u="none" strike="noStrike" cap="none" normalizeH="0" baseline="0" dirty="0">
                <a:ln>
                  <a:noFill/>
                </a:ln>
                <a:solidFill>
                  <a:srgbClr val="0A0A0A"/>
                </a:solidFill>
                <a:effectLst/>
              </a:rPr>
              <a:t> </a:t>
            </a:r>
          </a:p>
        </p:txBody>
      </p:sp>
      <p:sp>
        <p:nvSpPr>
          <p:cNvPr id="3" name="TextBox 2">
            <a:extLst>
              <a:ext uri="{FF2B5EF4-FFF2-40B4-BE49-F238E27FC236}">
                <a16:creationId xmlns:a16="http://schemas.microsoft.com/office/drawing/2014/main" id="{4D4768BC-5EFA-2836-2A73-74D9A505EC22}"/>
              </a:ext>
            </a:extLst>
          </p:cNvPr>
          <p:cNvSpPr txBox="1"/>
          <p:nvPr/>
        </p:nvSpPr>
        <p:spPr>
          <a:xfrm>
            <a:off x="8697686" y="951636"/>
            <a:ext cx="2982684" cy="2031325"/>
          </a:xfrm>
          <a:prstGeom prst="rect">
            <a:avLst/>
          </a:prstGeom>
          <a:solidFill>
            <a:schemeClr val="accent1">
              <a:lumMod val="20000"/>
              <a:lumOff val="80000"/>
            </a:schemeClr>
          </a:solidFill>
          <a:ln w="28575">
            <a:solidFill>
              <a:schemeClr val="tx1"/>
            </a:solidFill>
          </a:ln>
        </p:spPr>
        <p:txBody>
          <a:bodyPr wrap="square">
            <a:spAutoFit/>
          </a:bodyPr>
          <a:lstStyle/>
          <a:p>
            <a:pPr algn="r"/>
            <a:r>
              <a:rPr lang="el-GR" dirty="0"/>
              <a:t>ΔΕΥΤΕΡΟ  ΜΕΡΟΣ </a:t>
            </a:r>
          </a:p>
          <a:p>
            <a:pPr algn="r"/>
            <a:r>
              <a:rPr lang="el-GR" dirty="0"/>
              <a:t>ΜΟΝΟΛΟΓΟΣ</a:t>
            </a:r>
          </a:p>
          <a:p>
            <a:pPr algn="r"/>
            <a:r>
              <a:rPr lang="el-GR" dirty="0"/>
              <a:t>ΑΠΟ ΤΙΣ ΠΙΟ ΠΑΝΩ ΕΡΩΤΗΣΕΙΣ ΕΠΙΛΕΓΟΝΤΑΙ </a:t>
            </a:r>
          </a:p>
          <a:p>
            <a:pPr algn="r"/>
            <a:r>
              <a:rPr lang="el-GR" dirty="0"/>
              <a:t>ΔΥΟ (2) </a:t>
            </a:r>
          </a:p>
          <a:p>
            <a:pPr algn="r"/>
            <a:r>
              <a:rPr lang="el-GR" dirty="0"/>
              <a:t>ΓΙΑ ΚΑΘΕ/ΚΑΘΕΜΙΑ ΜΑΘΗΤΗ/ΜΑΘΗΤΡΙΑ </a:t>
            </a:r>
          </a:p>
        </p:txBody>
      </p:sp>
    </p:spTree>
    <p:extLst>
      <p:ext uri="{BB962C8B-B14F-4D97-AF65-F5344CB8AC3E}">
        <p14:creationId xmlns:p14="http://schemas.microsoft.com/office/powerpoint/2010/main" val="308007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207223-EFB8-E38B-1319-E9D34EA84C9F}"/>
              </a:ext>
            </a:extLst>
          </p:cNvPr>
          <p:cNvSpPr txBox="1"/>
          <p:nvPr/>
        </p:nvSpPr>
        <p:spPr>
          <a:xfrm>
            <a:off x="185057" y="201417"/>
            <a:ext cx="8632372" cy="6355586"/>
          </a:xfrm>
          <a:prstGeom prst="rect">
            <a:avLst/>
          </a:prstGeom>
          <a:noFill/>
          <a:ln w="57150">
            <a:solidFill>
              <a:schemeClr val="tx1"/>
            </a:solidFill>
          </a:ln>
        </p:spPr>
        <p:txBody>
          <a:bodyPr wrap="square">
            <a:spAutoFit/>
          </a:bodyPr>
          <a:lstStyle/>
          <a:p>
            <a:pPr algn="l">
              <a:spcAft>
                <a:spcPts val="900"/>
              </a:spcAft>
            </a:pPr>
            <a:r>
              <a:rPr lang="el-GR" sz="2800" b="1" i="0" dirty="0">
                <a:solidFill>
                  <a:srgbClr val="0A0A0A"/>
                </a:solidFill>
                <a:effectLst/>
              </a:rPr>
              <a:t>Τι βλέπεις στην εικόνα;</a:t>
            </a:r>
            <a:endParaRPr lang="el-GR" sz="2800" dirty="0">
              <a:solidFill>
                <a:srgbClr val="0A0A0A"/>
              </a:solidFill>
            </a:endParaRPr>
          </a:p>
          <a:p>
            <a:pPr algn="l">
              <a:spcAft>
                <a:spcPts val="900"/>
              </a:spcAft>
            </a:pPr>
            <a:r>
              <a:rPr lang="el-GR" sz="2800" b="0" i="0" dirty="0">
                <a:solidFill>
                  <a:srgbClr val="0A0A0A"/>
                </a:solidFill>
                <a:effectLst/>
              </a:rPr>
              <a:t>Στην εικόνα βλέπω πολλούς μαθητές και μαθήτριες που κάνουν γυμναστική με τον καθηγητή τους.</a:t>
            </a:r>
          </a:p>
          <a:p>
            <a:r>
              <a:rPr lang="el-GR" sz="2800" b="1" dirty="0"/>
              <a:t>Πού βρίσκονται;</a:t>
            </a:r>
          </a:p>
          <a:p>
            <a:r>
              <a:rPr lang="el-GR" sz="2800" dirty="0"/>
              <a:t>Βρίσκονται στο κλειστό γυμναστήριο  του σχολείου.</a:t>
            </a:r>
          </a:p>
          <a:p>
            <a:r>
              <a:rPr lang="el-GR" sz="2800" b="1" dirty="0"/>
              <a:t>Τι φοράνε οι μαθητές/μαθήτριες;</a:t>
            </a:r>
          </a:p>
          <a:p>
            <a:r>
              <a:rPr lang="el-GR" sz="2800" dirty="0"/>
              <a:t>Οι μαθητές  φοράνε αθλητικά ρούχα. Φοράνε φόρμες, κοντά παντελόνια, μπλούζες και αθλητικά παπούτσια.</a:t>
            </a:r>
          </a:p>
          <a:p>
            <a:r>
              <a:rPr lang="el-GR" sz="2800" b="1" dirty="0"/>
              <a:t>Τι κάνετε στο μάθημα της γυμναστικής;</a:t>
            </a:r>
          </a:p>
          <a:p>
            <a:r>
              <a:rPr lang="el-GR" sz="2800" dirty="0"/>
              <a:t>Τρέχουμε, κάνουμε ασκήσεις και παίζουμε ποδόσφαιρο ή μπάσκετ.</a:t>
            </a:r>
          </a:p>
          <a:p>
            <a:pPr lvl="0" eaLnBrk="0" fontAlgn="base" hangingPunct="0">
              <a:spcBef>
                <a:spcPct val="0"/>
              </a:spcBef>
              <a:spcAft>
                <a:spcPct val="0"/>
              </a:spcAft>
            </a:pPr>
            <a:r>
              <a:rPr lang="el-GR" altLang="el-GR" sz="2800" b="1" dirty="0">
                <a:solidFill>
                  <a:srgbClr val="0A0A0A"/>
                </a:solidFill>
              </a:rPr>
              <a:t>Ποιο άθλημα σου αρέσει;</a:t>
            </a:r>
          </a:p>
          <a:p>
            <a:pPr lvl="0" eaLnBrk="0" fontAlgn="base" hangingPunct="0">
              <a:spcBef>
                <a:spcPct val="0"/>
              </a:spcBef>
              <a:spcAft>
                <a:spcPct val="0"/>
              </a:spcAft>
            </a:pPr>
            <a:r>
              <a:rPr lang="el-GR" altLang="el-GR" sz="2800" dirty="0">
                <a:solidFill>
                  <a:srgbClr val="0A0A0A"/>
                </a:solidFill>
              </a:rPr>
              <a:t>Μου αρέσει πολύ το  βόλεϊ, γιατί είναι διασκεδαστικό και παίζω με τους φίλους μου.</a:t>
            </a:r>
          </a:p>
        </p:txBody>
      </p:sp>
      <p:pic>
        <p:nvPicPr>
          <p:cNvPr id="5" name="Εικόνα 4">
            <a:extLst>
              <a:ext uri="{FF2B5EF4-FFF2-40B4-BE49-F238E27FC236}">
                <a16:creationId xmlns:a16="http://schemas.microsoft.com/office/drawing/2014/main" id="{61624645-F965-AC56-F98A-796E5BC3882E}"/>
              </a:ext>
            </a:extLst>
          </p:cNvPr>
          <p:cNvPicPr>
            <a:picLocks noChangeAspect="1"/>
          </p:cNvPicPr>
          <p:nvPr/>
        </p:nvPicPr>
        <p:blipFill>
          <a:blip r:embed="rId2"/>
          <a:stretch>
            <a:fillRect/>
          </a:stretch>
        </p:blipFill>
        <p:spPr>
          <a:xfrm>
            <a:off x="9133114" y="1043590"/>
            <a:ext cx="2873829" cy="2831724"/>
          </a:xfrm>
          <a:prstGeom prst="rect">
            <a:avLst/>
          </a:prstGeom>
        </p:spPr>
      </p:pic>
      <p:sp>
        <p:nvSpPr>
          <p:cNvPr id="6" name="Rectangle 1">
            <a:extLst>
              <a:ext uri="{FF2B5EF4-FFF2-40B4-BE49-F238E27FC236}">
                <a16:creationId xmlns:a16="http://schemas.microsoft.com/office/drawing/2014/main" id="{267D76FC-4F61-B591-BF5A-48172C050FCF}"/>
              </a:ext>
            </a:extLst>
          </p:cNvPr>
          <p:cNvSpPr>
            <a:spLocks noChangeArrowheads="1"/>
          </p:cNvSpPr>
          <p:nvPr/>
        </p:nvSpPr>
        <p:spPr bwMode="auto">
          <a:xfrm>
            <a:off x="1632857" y="5990158"/>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DFD322E7-01E4-B69D-4001-D18D4813EF6A}"/>
              </a:ext>
            </a:extLst>
          </p:cNvPr>
          <p:cNvSpPr txBox="1"/>
          <p:nvPr/>
        </p:nvSpPr>
        <p:spPr>
          <a:xfrm>
            <a:off x="9192985" y="3958833"/>
            <a:ext cx="2754086" cy="2308324"/>
          </a:xfrm>
          <a:prstGeom prst="rect">
            <a:avLst/>
          </a:prstGeom>
          <a:solidFill>
            <a:schemeClr val="accent5">
              <a:lumMod val="40000"/>
              <a:lumOff val="60000"/>
            </a:schemeClr>
          </a:solidFill>
          <a:ln w="57150">
            <a:solidFill>
              <a:schemeClr val="tx1"/>
            </a:solidFill>
          </a:ln>
        </p:spPr>
        <p:txBody>
          <a:bodyPr wrap="square">
            <a:spAutoFit/>
          </a:bodyPr>
          <a:lstStyle/>
          <a:p>
            <a:pPr algn="r"/>
            <a:r>
              <a:rPr lang="el-GR" dirty="0"/>
              <a:t>Ο/Η ΜΑΘΗΤΗΣ/ΜΑΘΗΤΡΙΑ ΚΑΛΕΙΤΑΙ, ΠΕΡΑΝ ΑΠΟ ΤΗΝ ΠΕΡΙΓΡΑΦΗ ΤΗΣ ΕΙΚΟΝΑΣ (EΡΩΤΗΣΗ 1), ΝΑ ΑΠΑΝΤΗΣΕΙ, ΕΠΙΣΗΣ, ΣΕ ΔΥΟ (2) ΑΠΟ ΤΙΣ ΕΡΩΤΗΣΕΙΣ 2-5. </a:t>
            </a:r>
          </a:p>
        </p:txBody>
      </p:sp>
    </p:spTree>
    <p:extLst>
      <p:ext uri="{BB962C8B-B14F-4D97-AF65-F5344CB8AC3E}">
        <p14:creationId xmlns:p14="http://schemas.microsoft.com/office/powerpoint/2010/main" val="66683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824F5A4E-3BC9-FD82-B06F-28E97BC58D7A}"/>
              </a:ext>
            </a:extLst>
          </p:cNvPr>
          <p:cNvPicPr>
            <a:picLocks noChangeAspect="1"/>
          </p:cNvPicPr>
          <p:nvPr/>
        </p:nvPicPr>
        <p:blipFill>
          <a:blip r:embed="rId2"/>
          <a:stretch>
            <a:fillRect/>
          </a:stretch>
        </p:blipFill>
        <p:spPr>
          <a:xfrm>
            <a:off x="6868886" y="1509713"/>
            <a:ext cx="5116286" cy="3560492"/>
          </a:xfrm>
          <a:prstGeom prst="rect">
            <a:avLst/>
          </a:prstGeom>
          <a:ln w="57150">
            <a:solidFill>
              <a:schemeClr val="tx1"/>
            </a:solidFill>
          </a:ln>
        </p:spPr>
      </p:pic>
      <p:sp>
        <p:nvSpPr>
          <p:cNvPr id="9" name="TextBox 8">
            <a:extLst>
              <a:ext uri="{FF2B5EF4-FFF2-40B4-BE49-F238E27FC236}">
                <a16:creationId xmlns:a16="http://schemas.microsoft.com/office/drawing/2014/main" id="{1DF97EA2-0ABA-8D4C-0CCF-EB9A7A798755}"/>
              </a:ext>
            </a:extLst>
          </p:cNvPr>
          <p:cNvSpPr txBox="1"/>
          <p:nvPr/>
        </p:nvSpPr>
        <p:spPr>
          <a:xfrm>
            <a:off x="206828" y="266054"/>
            <a:ext cx="6096000" cy="6047809"/>
          </a:xfrm>
          <a:prstGeom prst="rect">
            <a:avLst/>
          </a:prstGeom>
          <a:noFill/>
          <a:ln w="57150">
            <a:solidFill>
              <a:schemeClr val="tx1"/>
            </a:solidFill>
          </a:ln>
        </p:spPr>
        <p:txBody>
          <a:bodyPr wrap="square">
            <a:spAutoFit/>
          </a:bodyPr>
          <a:lstStyle/>
          <a:p>
            <a:pPr algn="l">
              <a:lnSpc>
                <a:spcPts val="1800"/>
              </a:lnSpc>
              <a:spcAft>
                <a:spcPts val="900"/>
              </a:spcAft>
            </a:pPr>
            <a:r>
              <a:rPr lang="el-GR" sz="2400" b="1" i="0" dirty="0">
                <a:solidFill>
                  <a:srgbClr val="0A0A0A"/>
                </a:solidFill>
                <a:effectLst/>
              </a:rPr>
              <a:t>Τι βλέπεις στην εικόνα;</a:t>
            </a:r>
            <a:endParaRPr lang="el-GR" sz="2400" dirty="0">
              <a:solidFill>
                <a:srgbClr val="0A0A0A"/>
              </a:solidFill>
            </a:endParaRPr>
          </a:p>
          <a:p>
            <a:pPr algn="l">
              <a:lnSpc>
                <a:spcPts val="1800"/>
              </a:lnSpc>
              <a:spcAft>
                <a:spcPts val="900"/>
              </a:spcAft>
            </a:pPr>
            <a:r>
              <a:rPr lang="el-GR" sz="2400" b="0" i="0" dirty="0">
                <a:solidFill>
                  <a:srgbClr val="0A0A0A"/>
                </a:solidFill>
                <a:effectLst/>
              </a:rPr>
              <a:t>Στην εικόνα βλέπω μια παρέα φίλων  που κάθονται σε ένα τραπέζι. </a:t>
            </a:r>
            <a:r>
              <a:rPr lang="el-GR" sz="2400" dirty="0">
                <a:solidFill>
                  <a:srgbClr val="0A0A0A"/>
                </a:solidFill>
              </a:rPr>
              <a:t>Τ</a:t>
            </a:r>
            <a:r>
              <a:rPr lang="el-GR" sz="2400" b="0" i="0" dirty="0">
                <a:solidFill>
                  <a:srgbClr val="0A0A0A"/>
                </a:solidFill>
                <a:effectLst/>
              </a:rPr>
              <a:t>ρώνε σε ένα εστιατόριο.</a:t>
            </a:r>
          </a:p>
          <a:p>
            <a:r>
              <a:rPr lang="el-GR" sz="2400" b="1" dirty="0"/>
              <a:t>Πού βρίσκονται;</a:t>
            </a:r>
          </a:p>
          <a:p>
            <a:r>
              <a:rPr lang="el-GR" sz="2400" dirty="0"/>
              <a:t>Βρίσκονται σε ένα εστιατόριο  και φαίνονται πολύ χαρούμενοι.</a:t>
            </a:r>
          </a:p>
          <a:p>
            <a:r>
              <a:rPr lang="el-GR" sz="2400" b="1" dirty="0"/>
              <a:t>Πηγαίνεις συχνά για φαγητό με τους/τις φίλους/φίλες σου;</a:t>
            </a:r>
          </a:p>
          <a:p>
            <a:r>
              <a:rPr lang="el-GR" sz="2400" dirty="0"/>
              <a:t>Ναι, πηγαίνω με τους φίλους μου για φαγητό μία ή δύο φορές τον μήνα, συνήθως το Σάββατο το βράδυ.</a:t>
            </a:r>
          </a:p>
          <a:p>
            <a:r>
              <a:rPr lang="el-GR" sz="2400" b="1" dirty="0"/>
              <a:t>Τι σου αρέσει να παραγγέλνεις στο εστιατόριο;</a:t>
            </a:r>
          </a:p>
          <a:p>
            <a:r>
              <a:rPr lang="el-GR" sz="2400" dirty="0"/>
              <a:t>Μου αρέσει να παραγγέλνω πίτσα, σουβλάκια ή μακαρόνια. Επίσης, πάντα πίνω έναν χυμό ή μια πορτοκαλάδα.</a:t>
            </a:r>
          </a:p>
        </p:txBody>
      </p:sp>
    </p:spTree>
    <p:extLst>
      <p:ext uri="{BB962C8B-B14F-4D97-AF65-F5344CB8AC3E}">
        <p14:creationId xmlns:p14="http://schemas.microsoft.com/office/powerpoint/2010/main" val="41979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4B70074F-BBCB-B6FC-A56C-61071E5319D0}"/>
              </a:ext>
            </a:extLst>
          </p:cNvPr>
          <p:cNvPicPr>
            <a:picLocks noChangeAspect="1"/>
          </p:cNvPicPr>
          <p:nvPr/>
        </p:nvPicPr>
        <p:blipFill>
          <a:blip r:embed="rId2"/>
          <a:srcRect t="69323"/>
          <a:stretch>
            <a:fillRect/>
          </a:stretch>
        </p:blipFill>
        <p:spPr>
          <a:xfrm>
            <a:off x="5949108" y="2550606"/>
            <a:ext cx="6010198" cy="2539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Εικόνα 1">
            <a:extLst>
              <a:ext uri="{FF2B5EF4-FFF2-40B4-BE49-F238E27FC236}">
                <a16:creationId xmlns:a16="http://schemas.microsoft.com/office/drawing/2014/main" id="{63CE79BF-89AE-90F1-0960-B7F553A680C2}"/>
              </a:ext>
            </a:extLst>
          </p:cNvPr>
          <p:cNvPicPr>
            <a:picLocks noChangeAspect="1"/>
          </p:cNvPicPr>
          <p:nvPr/>
        </p:nvPicPr>
        <p:blipFill>
          <a:blip r:embed="rId2"/>
          <a:srcRect t="33603" b="29898"/>
          <a:stretch>
            <a:fillRect/>
          </a:stretch>
        </p:blipFill>
        <p:spPr>
          <a:xfrm>
            <a:off x="232694" y="2550606"/>
            <a:ext cx="5716414" cy="2539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Εικόνα 2">
            <a:extLst>
              <a:ext uri="{FF2B5EF4-FFF2-40B4-BE49-F238E27FC236}">
                <a16:creationId xmlns:a16="http://schemas.microsoft.com/office/drawing/2014/main" id="{ADAC9694-6DAF-5516-8D50-ED235B93DAB1}"/>
              </a:ext>
            </a:extLst>
          </p:cNvPr>
          <p:cNvPicPr>
            <a:picLocks noChangeAspect="1"/>
          </p:cNvPicPr>
          <p:nvPr/>
        </p:nvPicPr>
        <p:blipFill>
          <a:blip r:embed="rId2"/>
          <a:srcRect b="65275"/>
          <a:stretch>
            <a:fillRect/>
          </a:stretch>
        </p:blipFill>
        <p:spPr>
          <a:xfrm>
            <a:off x="2871079" y="273511"/>
            <a:ext cx="6854599" cy="2153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6" descr="20.000+ δωρεάν εικόνες για Cartoon House και Σπίτι - Pixabay">
            <a:extLst>
              <a:ext uri="{FF2B5EF4-FFF2-40B4-BE49-F238E27FC236}">
                <a16:creationId xmlns:a16="http://schemas.microsoft.com/office/drawing/2014/main" id="{1755A414-C217-286C-FD17-F63B12542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9830" y="5213188"/>
            <a:ext cx="1995693" cy="1644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10" descr="Cartoon female student - 167 χιλιάδες εικόνες, εικονογραφήσεις και  φωτογραφίες στοκ χωρίς δικαιώματα | Shutterstock">
            <a:extLst>
              <a:ext uri="{FF2B5EF4-FFF2-40B4-BE49-F238E27FC236}">
                <a16:creationId xmlns:a16="http://schemas.microsoft.com/office/drawing/2014/main" id="{10D2C325-FDE2-FDD4-BECC-DC022D3F8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6075" y="5160967"/>
            <a:ext cx="1290007" cy="1644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50231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1508</Words>
  <Application>Microsoft Office PowerPoint</Application>
  <PresentationFormat>Ευρεία οθόνη</PresentationFormat>
  <Paragraphs>184</Paragraphs>
  <Slides>22</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22</vt:i4>
      </vt:variant>
    </vt:vector>
  </HeadingPairs>
  <TitlesOfParts>
    <vt:vector size="29" baseType="lpstr">
      <vt:lpstr>Aptos</vt:lpstr>
      <vt:lpstr>Aptos Display</vt:lpstr>
      <vt:lpstr>Arial</vt:lpstr>
      <vt:lpstr>Calibri</vt:lpstr>
      <vt:lpstr>Google Sans</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Eleni Charalambous</dc:creator>
  <cp:lastModifiedBy>Ελένη Χαραλάμπους</cp:lastModifiedBy>
  <cp:revision>237</cp:revision>
  <cp:lastPrinted>2025-04-04T04:22:18Z</cp:lastPrinted>
  <dcterms:created xsi:type="dcterms:W3CDTF">2025-02-12T05:42:48Z</dcterms:created>
  <dcterms:modified xsi:type="dcterms:W3CDTF">2026-06-23T05:14:46Z</dcterms:modified>
</cp:coreProperties>
</file>