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30" r:id="rId2"/>
    <p:sldId id="643" r:id="rId3"/>
    <p:sldId id="451" r:id="rId4"/>
    <p:sldId id="611" r:id="rId5"/>
    <p:sldId id="644" r:id="rId6"/>
    <p:sldId id="645" r:id="rId7"/>
    <p:sldId id="646" r:id="rId8"/>
    <p:sldId id="647" r:id="rId9"/>
    <p:sldId id="648" r:id="rId10"/>
    <p:sldId id="652" r:id="rId11"/>
    <p:sldId id="319" r:id="rId12"/>
    <p:sldId id="320" r:id="rId13"/>
    <p:sldId id="321" r:id="rId14"/>
    <p:sldId id="322" r:id="rId15"/>
    <p:sldId id="324" r:id="rId16"/>
    <p:sldId id="313" r:id="rId17"/>
    <p:sldId id="654" r:id="rId18"/>
    <p:sldId id="256" r:id="rId19"/>
    <p:sldId id="265" r:id="rId20"/>
    <p:sldId id="659" r:id="rId21"/>
    <p:sldId id="260" r:id="rId22"/>
    <p:sldId id="658" r:id="rId23"/>
    <p:sldId id="653" r:id="rId24"/>
    <p:sldId id="301" r:id="rId25"/>
    <p:sldId id="302" r:id="rId26"/>
    <p:sldId id="303" r:id="rId27"/>
    <p:sldId id="312" r:id="rId28"/>
    <p:sldId id="268" r:id="rId29"/>
    <p:sldId id="656" r:id="rId30"/>
    <p:sldId id="307" r:id="rId31"/>
    <p:sldId id="309" r:id="rId32"/>
    <p:sldId id="308" r:id="rId33"/>
    <p:sldId id="655" r:id="rId34"/>
    <p:sldId id="657" r:id="rId35"/>
    <p:sldId id="660" r:id="rId36"/>
    <p:sldId id="270" r:id="rId37"/>
    <p:sldId id="271" r:id="rId38"/>
    <p:sldId id="306" r:id="rId39"/>
    <p:sldId id="269" r:id="rId40"/>
    <p:sldId id="642" r:id="rId41"/>
    <p:sldId id="305" r:id="rId42"/>
    <p:sldId id="258" r:id="rId43"/>
    <p:sldId id="257" r:id="rId44"/>
    <p:sldId id="259" r:id="rId45"/>
    <p:sldId id="262" r:id="rId46"/>
    <p:sldId id="263" r:id="rId47"/>
    <p:sldId id="310" r:id="rId48"/>
    <p:sldId id="267" r:id="rId49"/>
    <p:sldId id="275" r:id="rId50"/>
    <p:sldId id="436" r:id="rId51"/>
    <p:sldId id="437" r:id="rId52"/>
    <p:sldId id="438" r:id="rId53"/>
    <p:sldId id="439" r:id="rId54"/>
    <p:sldId id="435" r:id="rId55"/>
    <p:sldId id="272" r:id="rId56"/>
    <p:sldId id="273" r:id="rId57"/>
    <p:sldId id="274" r:id="rId58"/>
    <p:sldId id="616" r:id="rId59"/>
    <p:sldId id="617" r:id="rId60"/>
  </p:sldIdLst>
  <p:sldSz cx="12192000" cy="6858000"/>
  <p:notesSz cx="6858000" cy="9144000"/>
  <p:defaultText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04" autoAdjust="0"/>
    <p:restoredTop sz="94660"/>
  </p:normalViewPr>
  <p:slideViewPr>
    <p:cSldViewPr snapToGrid="0">
      <p:cViewPr varScale="1">
        <p:scale>
          <a:sx n="59" d="100"/>
          <a:sy n="59" d="100"/>
        </p:scale>
        <p:origin x="9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387B19-9805-40FF-84BA-6C619F8A9785}" type="datetimeFigureOut">
              <a:rPr lang="el-GR" smtClean="0"/>
              <a:t>26/6/2026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BBA0E-FCE6-4FF8-B6BD-C02FC8957C17}" type="slidenum">
              <a:rPr lang="el-GR" smtClean="0"/>
              <a:t>‹#›</a:t>
            </a:fld>
            <a:endParaRPr lang="el-GR"/>
          </a:p>
        </p:txBody>
      </p:sp>
    </p:spTree>
    <p:extLst>
      <p:ext uri="{BB962C8B-B14F-4D97-AF65-F5344CB8AC3E}">
        <p14:creationId xmlns:p14="http://schemas.microsoft.com/office/powerpoint/2010/main" val="572260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7F4B48-6750-40C4-8785-678CB7E3BB9C}" type="slidenum">
              <a:rPr lang="el-CY" smtClean="0"/>
              <a:t>1</a:t>
            </a:fld>
            <a:endParaRPr lang="el-CY"/>
          </a:p>
        </p:txBody>
      </p:sp>
    </p:spTree>
    <p:extLst>
      <p:ext uri="{BB962C8B-B14F-4D97-AF65-F5344CB8AC3E}">
        <p14:creationId xmlns:p14="http://schemas.microsoft.com/office/powerpoint/2010/main" val="3115953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80C3CE-94F8-C34D-DA87-ADE049471C4B}"/>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l-CY"/>
          </a:p>
        </p:txBody>
      </p:sp>
      <p:sp>
        <p:nvSpPr>
          <p:cNvPr id="3" name="Υπότιτλος 2">
            <a:extLst>
              <a:ext uri="{FF2B5EF4-FFF2-40B4-BE49-F238E27FC236}">
                <a16:creationId xmlns:a16="http://schemas.microsoft.com/office/drawing/2014/main" id="{52A7FA35-ED0A-3BA9-1653-38A2D08A70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l-CY"/>
          </a:p>
        </p:txBody>
      </p:sp>
      <p:sp>
        <p:nvSpPr>
          <p:cNvPr id="4" name="Θέση ημερομηνίας 3">
            <a:extLst>
              <a:ext uri="{FF2B5EF4-FFF2-40B4-BE49-F238E27FC236}">
                <a16:creationId xmlns:a16="http://schemas.microsoft.com/office/drawing/2014/main" id="{5AAA6820-1987-DA45-771F-B8B7384666DC}"/>
              </a:ext>
            </a:extLst>
          </p:cNvPr>
          <p:cNvSpPr>
            <a:spLocks noGrp="1"/>
          </p:cNvSpPr>
          <p:nvPr>
            <p:ph type="dt" sz="half" idx="10"/>
          </p:nvPr>
        </p:nvSpPr>
        <p:spPr/>
        <p:txBody>
          <a:bodyPr/>
          <a:lstStyle/>
          <a:p>
            <a:fld id="{6FB949D2-FAFF-4BE9-B5CF-63043BFBE6C9}" type="datetimeFigureOut">
              <a:rPr lang="el-CY" smtClean="0"/>
              <a:t>06/26/2026</a:t>
            </a:fld>
            <a:endParaRPr lang="el-CY"/>
          </a:p>
        </p:txBody>
      </p:sp>
      <p:sp>
        <p:nvSpPr>
          <p:cNvPr id="5" name="Θέση υποσέλιδου 4">
            <a:extLst>
              <a:ext uri="{FF2B5EF4-FFF2-40B4-BE49-F238E27FC236}">
                <a16:creationId xmlns:a16="http://schemas.microsoft.com/office/drawing/2014/main" id="{FF792811-6A5C-1135-F71D-3D2763216033}"/>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31EC2282-D312-6D10-AAC0-6F9D42634CE8}"/>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3387325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3DC509-500D-AF36-7535-5BFD6CE3EC38}"/>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D4CBC75D-5C04-FB83-B85F-72B5A1BE584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E1CDAF30-013B-8E28-137D-55CCCBD01D33}"/>
              </a:ext>
            </a:extLst>
          </p:cNvPr>
          <p:cNvSpPr>
            <a:spLocks noGrp="1"/>
          </p:cNvSpPr>
          <p:nvPr>
            <p:ph type="dt" sz="half" idx="10"/>
          </p:nvPr>
        </p:nvSpPr>
        <p:spPr/>
        <p:txBody>
          <a:bodyPr/>
          <a:lstStyle/>
          <a:p>
            <a:fld id="{6FB949D2-FAFF-4BE9-B5CF-63043BFBE6C9}" type="datetimeFigureOut">
              <a:rPr lang="el-CY" smtClean="0"/>
              <a:t>06/26/2026</a:t>
            </a:fld>
            <a:endParaRPr lang="el-CY"/>
          </a:p>
        </p:txBody>
      </p:sp>
      <p:sp>
        <p:nvSpPr>
          <p:cNvPr id="5" name="Θέση υποσέλιδου 4">
            <a:extLst>
              <a:ext uri="{FF2B5EF4-FFF2-40B4-BE49-F238E27FC236}">
                <a16:creationId xmlns:a16="http://schemas.microsoft.com/office/drawing/2014/main" id="{52D9C661-F95E-A61A-AE02-583B18B03177}"/>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A07B118F-6344-024D-E651-9F9951D04BA2}"/>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62104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61253EC4-5650-69D5-918D-8AF4672A4E11}"/>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BE456C1C-761E-34E3-0BAD-9927F47A7F90}"/>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0884F072-D42C-BF3D-0B35-0D39E820EB00}"/>
              </a:ext>
            </a:extLst>
          </p:cNvPr>
          <p:cNvSpPr>
            <a:spLocks noGrp="1"/>
          </p:cNvSpPr>
          <p:nvPr>
            <p:ph type="dt" sz="half" idx="10"/>
          </p:nvPr>
        </p:nvSpPr>
        <p:spPr/>
        <p:txBody>
          <a:bodyPr/>
          <a:lstStyle/>
          <a:p>
            <a:fld id="{6FB949D2-FAFF-4BE9-B5CF-63043BFBE6C9}" type="datetimeFigureOut">
              <a:rPr lang="el-CY" smtClean="0"/>
              <a:t>06/26/2026</a:t>
            </a:fld>
            <a:endParaRPr lang="el-CY"/>
          </a:p>
        </p:txBody>
      </p:sp>
      <p:sp>
        <p:nvSpPr>
          <p:cNvPr id="5" name="Θέση υποσέλιδου 4">
            <a:extLst>
              <a:ext uri="{FF2B5EF4-FFF2-40B4-BE49-F238E27FC236}">
                <a16:creationId xmlns:a16="http://schemas.microsoft.com/office/drawing/2014/main" id="{30A7ADEA-69CB-0846-36B2-DC745E947641}"/>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D929F150-35B4-786D-1C85-E6F843892954}"/>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2602293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37BCBF-CA14-AA60-D16B-8995BE34288D}"/>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A1E8A793-1664-1E63-3685-94B6BE27205A}"/>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FAA409B9-BD63-3741-5664-30A50BA9EFB0}"/>
              </a:ext>
            </a:extLst>
          </p:cNvPr>
          <p:cNvSpPr>
            <a:spLocks noGrp="1"/>
          </p:cNvSpPr>
          <p:nvPr>
            <p:ph type="dt" sz="half" idx="10"/>
          </p:nvPr>
        </p:nvSpPr>
        <p:spPr/>
        <p:txBody>
          <a:bodyPr/>
          <a:lstStyle/>
          <a:p>
            <a:fld id="{6FB949D2-FAFF-4BE9-B5CF-63043BFBE6C9}" type="datetimeFigureOut">
              <a:rPr lang="el-CY" smtClean="0"/>
              <a:t>06/26/2026</a:t>
            </a:fld>
            <a:endParaRPr lang="el-CY"/>
          </a:p>
        </p:txBody>
      </p:sp>
      <p:sp>
        <p:nvSpPr>
          <p:cNvPr id="5" name="Θέση υποσέλιδου 4">
            <a:extLst>
              <a:ext uri="{FF2B5EF4-FFF2-40B4-BE49-F238E27FC236}">
                <a16:creationId xmlns:a16="http://schemas.microsoft.com/office/drawing/2014/main" id="{B7DF4FCE-B5B1-9E9C-60B4-36A542A6CC83}"/>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D6F7C297-CBCC-8D3B-67E7-C41D206DD536}"/>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286624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856E59-729F-31D3-604B-CF7AA0611017}"/>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35ACF86A-AF4E-058D-913F-63EA95F30ED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5A82DE96-A4A6-F4BB-930C-9E666BC87CFB}"/>
              </a:ext>
            </a:extLst>
          </p:cNvPr>
          <p:cNvSpPr>
            <a:spLocks noGrp="1"/>
          </p:cNvSpPr>
          <p:nvPr>
            <p:ph type="dt" sz="half" idx="10"/>
          </p:nvPr>
        </p:nvSpPr>
        <p:spPr/>
        <p:txBody>
          <a:bodyPr/>
          <a:lstStyle/>
          <a:p>
            <a:fld id="{6FB949D2-FAFF-4BE9-B5CF-63043BFBE6C9}" type="datetimeFigureOut">
              <a:rPr lang="el-CY" smtClean="0"/>
              <a:t>06/26/2026</a:t>
            </a:fld>
            <a:endParaRPr lang="el-CY"/>
          </a:p>
        </p:txBody>
      </p:sp>
      <p:sp>
        <p:nvSpPr>
          <p:cNvPr id="5" name="Θέση υποσέλιδου 4">
            <a:extLst>
              <a:ext uri="{FF2B5EF4-FFF2-40B4-BE49-F238E27FC236}">
                <a16:creationId xmlns:a16="http://schemas.microsoft.com/office/drawing/2014/main" id="{1BC7B23D-8330-4BCF-EF07-D1B242FD0E0C}"/>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94F4CD5F-6264-6507-1A85-EC498C3696D1}"/>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3632806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B13644-F597-07E0-CEC0-B506D2FF11E3}"/>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DA3A4DE0-D1AF-EA6D-9EE8-A068E79EF254}"/>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περιεχομένου 3">
            <a:extLst>
              <a:ext uri="{FF2B5EF4-FFF2-40B4-BE49-F238E27FC236}">
                <a16:creationId xmlns:a16="http://schemas.microsoft.com/office/drawing/2014/main" id="{6627E472-990F-279E-A1DA-9EE5B32C0E9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ημερομηνίας 4">
            <a:extLst>
              <a:ext uri="{FF2B5EF4-FFF2-40B4-BE49-F238E27FC236}">
                <a16:creationId xmlns:a16="http://schemas.microsoft.com/office/drawing/2014/main" id="{D6013327-1932-C4CF-1EFA-1D7F03732B9B}"/>
              </a:ext>
            </a:extLst>
          </p:cNvPr>
          <p:cNvSpPr>
            <a:spLocks noGrp="1"/>
          </p:cNvSpPr>
          <p:nvPr>
            <p:ph type="dt" sz="half" idx="10"/>
          </p:nvPr>
        </p:nvSpPr>
        <p:spPr/>
        <p:txBody>
          <a:bodyPr/>
          <a:lstStyle/>
          <a:p>
            <a:fld id="{6FB949D2-FAFF-4BE9-B5CF-63043BFBE6C9}" type="datetimeFigureOut">
              <a:rPr lang="el-CY" smtClean="0"/>
              <a:t>06/26/2026</a:t>
            </a:fld>
            <a:endParaRPr lang="el-CY"/>
          </a:p>
        </p:txBody>
      </p:sp>
      <p:sp>
        <p:nvSpPr>
          <p:cNvPr id="6" name="Θέση υποσέλιδου 5">
            <a:extLst>
              <a:ext uri="{FF2B5EF4-FFF2-40B4-BE49-F238E27FC236}">
                <a16:creationId xmlns:a16="http://schemas.microsoft.com/office/drawing/2014/main" id="{6026B9D7-405C-A94B-7056-C6EE22D08F61}"/>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65598F11-99C0-313E-53B6-9FB3E6B752EA}"/>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3806156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5C5CBB-106D-EBDD-C673-2E0470D1B4C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9EDE13AB-AA5F-2FB7-6CE2-1F8362743D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2CEF8A7F-9350-B193-69C7-5FF79D64A8DB}"/>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κειμένου 4">
            <a:extLst>
              <a:ext uri="{FF2B5EF4-FFF2-40B4-BE49-F238E27FC236}">
                <a16:creationId xmlns:a16="http://schemas.microsoft.com/office/drawing/2014/main" id="{638EBD04-C6AE-40C6-ADF3-3E42A4288A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6DC0259-4DD9-43F1-880C-A7228AD9047B}"/>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7" name="Θέση ημερομηνίας 6">
            <a:extLst>
              <a:ext uri="{FF2B5EF4-FFF2-40B4-BE49-F238E27FC236}">
                <a16:creationId xmlns:a16="http://schemas.microsoft.com/office/drawing/2014/main" id="{B8550ED5-8549-EFAA-C07D-3D02C96C8F38}"/>
              </a:ext>
            </a:extLst>
          </p:cNvPr>
          <p:cNvSpPr>
            <a:spLocks noGrp="1"/>
          </p:cNvSpPr>
          <p:nvPr>
            <p:ph type="dt" sz="half" idx="10"/>
          </p:nvPr>
        </p:nvSpPr>
        <p:spPr/>
        <p:txBody>
          <a:bodyPr/>
          <a:lstStyle/>
          <a:p>
            <a:fld id="{6FB949D2-FAFF-4BE9-B5CF-63043BFBE6C9}" type="datetimeFigureOut">
              <a:rPr lang="el-CY" smtClean="0"/>
              <a:t>06/26/2026</a:t>
            </a:fld>
            <a:endParaRPr lang="el-CY"/>
          </a:p>
        </p:txBody>
      </p:sp>
      <p:sp>
        <p:nvSpPr>
          <p:cNvPr id="8" name="Θέση υποσέλιδου 7">
            <a:extLst>
              <a:ext uri="{FF2B5EF4-FFF2-40B4-BE49-F238E27FC236}">
                <a16:creationId xmlns:a16="http://schemas.microsoft.com/office/drawing/2014/main" id="{1D799DE3-3A88-740B-D3E0-2ACBC4F25239}"/>
              </a:ext>
            </a:extLst>
          </p:cNvPr>
          <p:cNvSpPr>
            <a:spLocks noGrp="1"/>
          </p:cNvSpPr>
          <p:nvPr>
            <p:ph type="ftr" sz="quarter" idx="11"/>
          </p:nvPr>
        </p:nvSpPr>
        <p:spPr/>
        <p:txBody>
          <a:bodyPr/>
          <a:lstStyle/>
          <a:p>
            <a:endParaRPr lang="el-CY"/>
          </a:p>
        </p:txBody>
      </p:sp>
      <p:sp>
        <p:nvSpPr>
          <p:cNvPr id="9" name="Θέση αριθμού διαφάνειας 8">
            <a:extLst>
              <a:ext uri="{FF2B5EF4-FFF2-40B4-BE49-F238E27FC236}">
                <a16:creationId xmlns:a16="http://schemas.microsoft.com/office/drawing/2014/main" id="{C8F9889B-F1E7-17ED-5C81-9FCEF6DBA64E}"/>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3750657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45287B-CE19-EB61-F5F2-7DA8C4211E10}"/>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ημερομηνίας 2">
            <a:extLst>
              <a:ext uri="{FF2B5EF4-FFF2-40B4-BE49-F238E27FC236}">
                <a16:creationId xmlns:a16="http://schemas.microsoft.com/office/drawing/2014/main" id="{44D98339-C59B-77AC-EB16-EC871471776F}"/>
              </a:ext>
            </a:extLst>
          </p:cNvPr>
          <p:cNvSpPr>
            <a:spLocks noGrp="1"/>
          </p:cNvSpPr>
          <p:nvPr>
            <p:ph type="dt" sz="half" idx="10"/>
          </p:nvPr>
        </p:nvSpPr>
        <p:spPr/>
        <p:txBody>
          <a:bodyPr/>
          <a:lstStyle/>
          <a:p>
            <a:fld id="{6FB949D2-FAFF-4BE9-B5CF-63043BFBE6C9}" type="datetimeFigureOut">
              <a:rPr lang="el-CY" smtClean="0"/>
              <a:t>06/26/2026</a:t>
            </a:fld>
            <a:endParaRPr lang="el-CY"/>
          </a:p>
        </p:txBody>
      </p:sp>
      <p:sp>
        <p:nvSpPr>
          <p:cNvPr id="4" name="Θέση υποσέλιδου 3">
            <a:extLst>
              <a:ext uri="{FF2B5EF4-FFF2-40B4-BE49-F238E27FC236}">
                <a16:creationId xmlns:a16="http://schemas.microsoft.com/office/drawing/2014/main" id="{11F97716-1475-772E-94A8-BEF08D953781}"/>
              </a:ext>
            </a:extLst>
          </p:cNvPr>
          <p:cNvSpPr>
            <a:spLocks noGrp="1"/>
          </p:cNvSpPr>
          <p:nvPr>
            <p:ph type="ftr" sz="quarter" idx="11"/>
          </p:nvPr>
        </p:nvSpPr>
        <p:spPr/>
        <p:txBody>
          <a:bodyPr/>
          <a:lstStyle/>
          <a:p>
            <a:endParaRPr lang="el-CY"/>
          </a:p>
        </p:txBody>
      </p:sp>
      <p:sp>
        <p:nvSpPr>
          <p:cNvPr id="5" name="Θέση αριθμού διαφάνειας 4">
            <a:extLst>
              <a:ext uri="{FF2B5EF4-FFF2-40B4-BE49-F238E27FC236}">
                <a16:creationId xmlns:a16="http://schemas.microsoft.com/office/drawing/2014/main" id="{0377D4C0-2177-C5AD-2D72-1DC1AB4E3E11}"/>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2821099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245C5E2-8B33-2ED9-F769-082049125659}"/>
              </a:ext>
            </a:extLst>
          </p:cNvPr>
          <p:cNvSpPr>
            <a:spLocks noGrp="1"/>
          </p:cNvSpPr>
          <p:nvPr>
            <p:ph type="dt" sz="half" idx="10"/>
          </p:nvPr>
        </p:nvSpPr>
        <p:spPr/>
        <p:txBody>
          <a:bodyPr/>
          <a:lstStyle/>
          <a:p>
            <a:fld id="{6FB949D2-FAFF-4BE9-B5CF-63043BFBE6C9}" type="datetimeFigureOut">
              <a:rPr lang="el-CY" smtClean="0"/>
              <a:t>06/26/2026</a:t>
            </a:fld>
            <a:endParaRPr lang="el-CY"/>
          </a:p>
        </p:txBody>
      </p:sp>
      <p:sp>
        <p:nvSpPr>
          <p:cNvPr id="3" name="Θέση υποσέλιδου 2">
            <a:extLst>
              <a:ext uri="{FF2B5EF4-FFF2-40B4-BE49-F238E27FC236}">
                <a16:creationId xmlns:a16="http://schemas.microsoft.com/office/drawing/2014/main" id="{0291E68F-E945-7DBA-5134-506A6213AF75}"/>
              </a:ext>
            </a:extLst>
          </p:cNvPr>
          <p:cNvSpPr>
            <a:spLocks noGrp="1"/>
          </p:cNvSpPr>
          <p:nvPr>
            <p:ph type="ftr" sz="quarter" idx="11"/>
          </p:nvPr>
        </p:nvSpPr>
        <p:spPr/>
        <p:txBody>
          <a:bodyPr/>
          <a:lstStyle/>
          <a:p>
            <a:endParaRPr lang="el-CY"/>
          </a:p>
        </p:txBody>
      </p:sp>
      <p:sp>
        <p:nvSpPr>
          <p:cNvPr id="4" name="Θέση αριθμού διαφάνειας 3">
            <a:extLst>
              <a:ext uri="{FF2B5EF4-FFF2-40B4-BE49-F238E27FC236}">
                <a16:creationId xmlns:a16="http://schemas.microsoft.com/office/drawing/2014/main" id="{E3A02828-B987-D098-B22D-913BC86BF45E}"/>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516309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E5C66F-EDD9-52AD-1DCF-6C27DE6C67E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DF58F0A9-4ED8-D634-DE6E-30143CAB9D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κειμένου 3">
            <a:extLst>
              <a:ext uri="{FF2B5EF4-FFF2-40B4-BE49-F238E27FC236}">
                <a16:creationId xmlns:a16="http://schemas.microsoft.com/office/drawing/2014/main" id="{99C07632-A76B-C50F-4FC7-7278C6BC3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1B67ED0-B580-D497-E743-7801708AED67}"/>
              </a:ext>
            </a:extLst>
          </p:cNvPr>
          <p:cNvSpPr>
            <a:spLocks noGrp="1"/>
          </p:cNvSpPr>
          <p:nvPr>
            <p:ph type="dt" sz="half" idx="10"/>
          </p:nvPr>
        </p:nvSpPr>
        <p:spPr/>
        <p:txBody>
          <a:bodyPr/>
          <a:lstStyle/>
          <a:p>
            <a:fld id="{6FB949D2-FAFF-4BE9-B5CF-63043BFBE6C9}" type="datetimeFigureOut">
              <a:rPr lang="el-CY" smtClean="0"/>
              <a:t>06/26/2026</a:t>
            </a:fld>
            <a:endParaRPr lang="el-CY"/>
          </a:p>
        </p:txBody>
      </p:sp>
      <p:sp>
        <p:nvSpPr>
          <p:cNvPr id="6" name="Θέση υποσέλιδου 5">
            <a:extLst>
              <a:ext uri="{FF2B5EF4-FFF2-40B4-BE49-F238E27FC236}">
                <a16:creationId xmlns:a16="http://schemas.microsoft.com/office/drawing/2014/main" id="{DF7509CE-3584-A8D7-AA5A-ADB97D31AA4C}"/>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1AB80699-5741-4688-9514-8AC1B458427E}"/>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162061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D90437-D499-BF41-610F-C2FE9878B45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εικόνας 2">
            <a:extLst>
              <a:ext uri="{FF2B5EF4-FFF2-40B4-BE49-F238E27FC236}">
                <a16:creationId xmlns:a16="http://schemas.microsoft.com/office/drawing/2014/main" id="{CA51314B-718F-75E7-D19C-8BCF4BA683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CY"/>
          </a:p>
        </p:txBody>
      </p:sp>
      <p:sp>
        <p:nvSpPr>
          <p:cNvPr id="4" name="Θέση κειμένου 3">
            <a:extLst>
              <a:ext uri="{FF2B5EF4-FFF2-40B4-BE49-F238E27FC236}">
                <a16:creationId xmlns:a16="http://schemas.microsoft.com/office/drawing/2014/main" id="{BA0DEB4B-AE73-A59A-1932-D4A038D5AE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2A56C4B-7CF4-2DA6-F53E-BCCB782F8C02}"/>
              </a:ext>
            </a:extLst>
          </p:cNvPr>
          <p:cNvSpPr>
            <a:spLocks noGrp="1"/>
          </p:cNvSpPr>
          <p:nvPr>
            <p:ph type="dt" sz="half" idx="10"/>
          </p:nvPr>
        </p:nvSpPr>
        <p:spPr/>
        <p:txBody>
          <a:bodyPr/>
          <a:lstStyle/>
          <a:p>
            <a:fld id="{6FB949D2-FAFF-4BE9-B5CF-63043BFBE6C9}" type="datetimeFigureOut">
              <a:rPr lang="el-CY" smtClean="0"/>
              <a:t>06/26/2026</a:t>
            </a:fld>
            <a:endParaRPr lang="el-CY"/>
          </a:p>
        </p:txBody>
      </p:sp>
      <p:sp>
        <p:nvSpPr>
          <p:cNvPr id="6" name="Θέση υποσέλιδου 5">
            <a:extLst>
              <a:ext uri="{FF2B5EF4-FFF2-40B4-BE49-F238E27FC236}">
                <a16:creationId xmlns:a16="http://schemas.microsoft.com/office/drawing/2014/main" id="{CC7CFC0F-1A40-85CB-C3AC-BBAEDE79E8D1}"/>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210D06DE-E3F6-C168-14D1-A6DFB8E51D82}"/>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1346453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0555679-9785-6C5D-6183-945A28947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01F025AD-655F-400B-4CEE-A0660FB4E1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06631AE5-479B-3E5E-F3B0-FD2072DF4E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FB949D2-FAFF-4BE9-B5CF-63043BFBE6C9}" type="datetimeFigureOut">
              <a:rPr lang="el-CY" smtClean="0"/>
              <a:t>06/26/2026</a:t>
            </a:fld>
            <a:endParaRPr lang="el-CY"/>
          </a:p>
        </p:txBody>
      </p:sp>
      <p:sp>
        <p:nvSpPr>
          <p:cNvPr id="5" name="Θέση υποσέλιδου 4">
            <a:extLst>
              <a:ext uri="{FF2B5EF4-FFF2-40B4-BE49-F238E27FC236}">
                <a16:creationId xmlns:a16="http://schemas.microsoft.com/office/drawing/2014/main" id="{157DB8EE-EB6E-2836-05D5-AD8ED72E8A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CY"/>
          </a:p>
        </p:txBody>
      </p:sp>
      <p:sp>
        <p:nvSpPr>
          <p:cNvPr id="6" name="Θέση αριθμού διαφάνειας 5">
            <a:extLst>
              <a:ext uri="{FF2B5EF4-FFF2-40B4-BE49-F238E27FC236}">
                <a16:creationId xmlns:a16="http://schemas.microsoft.com/office/drawing/2014/main" id="{212A4368-1BDE-8C2C-AC7A-79C9B4DB0B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574327-DBBC-4343-84F0-5006237B402B}" type="slidenum">
              <a:rPr lang="el-CY" smtClean="0"/>
              <a:t>‹#›</a:t>
            </a:fld>
            <a:endParaRPr lang="el-CY"/>
          </a:p>
        </p:txBody>
      </p:sp>
    </p:spTree>
    <p:extLst>
      <p:ext uri="{BB962C8B-B14F-4D97-AF65-F5344CB8AC3E}">
        <p14:creationId xmlns:p14="http://schemas.microsoft.com/office/powerpoint/2010/main" val="789528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85387" y="6075807"/>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811174" y="5364971"/>
            <a:ext cx="6901542" cy="1395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81. Α2_Θεματικός κύκλος 7: Εορταστικές εκδηλώσεις_ Γενική</a:t>
            </a:r>
            <a:endParaRPr lang="el-CY"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ADE8C-F071-30D4-056E-A7E788B337B4}"/>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4B490EF6-7262-25D7-6A6D-1951D2CABD4B}"/>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γραπτού λόγου </a:t>
            </a:r>
          </a:p>
        </p:txBody>
      </p:sp>
      <p:sp>
        <p:nvSpPr>
          <p:cNvPr id="8" name="Ορθογώνιο 7">
            <a:extLst>
              <a:ext uri="{FF2B5EF4-FFF2-40B4-BE49-F238E27FC236}">
                <a16:creationId xmlns:a16="http://schemas.microsoft.com/office/drawing/2014/main" id="{30E005A0-7F67-95CB-D1ED-ADE4C2F2996A}"/>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Διαβάστε!</a:t>
            </a:r>
          </a:p>
        </p:txBody>
      </p:sp>
      <p:sp>
        <p:nvSpPr>
          <p:cNvPr id="4" name="Rectangle 1">
            <a:extLst>
              <a:ext uri="{FF2B5EF4-FFF2-40B4-BE49-F238E27FC236}">
                <a16:creationId xmlns:a16="http://schemas.microsoft.com/office/drawing/2014/main" id="{BEF44962-4FD8-EC2E-0438-DD50241D7D62}"/>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1026" name="Picture 2" descr="Vetor Reading an book line icon. linear style sign for mobile concept and web design. Book pages and Finger point outline vector icon. Read symbol, logo illustration. Vector graphics do Stock |">
            <a:extLst>
              <a:ext uri="{FF2B5EF4-FFF2-40B4-BE49-F238E27FC236}">
                <a16:creationId xmlns:a16="http://schemas.microsoft.com/office/drawing/2014/main" id="{054C647A-4592-D749-80ED-0C08717A0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55" y="3526971"/>
            <a:ext cx="18288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015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7C2A652-213F-59D6-E15A-D4C448977031}"/>
              </a:ext>
            </a:extLst>
          </p:cNvPr>
          <p:cNvSpPr>
            <a:spLocks noGrp="1"/>
          </p:cNvSpPr>
          <p:nvPr>
            <p:ph idx="1"/>
          </p:nvPr>
        </p:nvSpPr>
        <p:spPr>
          <a:xfrm>
            <a:off x="1045028" y="538141"/>
            <a:ext cx="10515600" cy="2033856"/>
          </a:xfrm>
        </p:spPr>
        <p:txBody>
          <a:bodyPr>
            <a:noAutofit/>
          </a:bodyPr>
          <a:lstStyle/>
          <a:p>
            <a:pPr marL="0" indent="0">
              <a:buNone/>
            </a:pPr>
            <a:r>
              <a:rPr lang="el-GR" sz="4400" dirty="0">
                <a:highlight>
                  <a:srgbClr val="FFFF00"/>
                </a:highlight>
              </a:rPr>
              <a:t>Ο </a:t>
            </a:r>
            <a:r>
              <a:rPr lang="el-GR" sz="4400" dirty="0"/>
              <a:t>δρόμ</a:t>
            </a:r>
            <a:r>
              <a:rPr lang="el-GR" sz="4400" dirty="0">
                <a:highlight>
                  <a:srgbClr val="00FF00"/>
                </a:highlight>
              </a:rPr>
              <a:t>ος  </a:t>
            </a:r>
            <a:r>
              <a:rPr lang="el-GR" sz="4400" dirty="0"/>
              <a:t>είναι    κλειστός.</a:t>
            </a:r>
          </a:p>
          <a:p>
            <a:pPr marL="0" indent="0">
              <a:buNone/>
            </a:pPr>
            <a:r>
              <a:rPr lang="el-GR" sz="4400" dirty="0"/>
              <a:t> Στη μέση </a:t>
            </a:r>
            <a:r>
              <a:rPr lang="el-GR" sz="4400" dirty="0">
                <a:highlight>
                  <a:srgbClr val="FFFF00"/>
                </a:highlight>
              </a:rPr>
              <a:t>του</a:t>
            </a:r>
            <a:r>
              <a:rPr lang="el-GR" sz="4400" dirty="0"/>
              <a:t>  δρόμ</a:t>
            </a:r>
            <a:r>
              <a:rPr lang="el-GR" sz="4400" dirty="0">
                <a:highlight>
                  <a:srgbClr val="00FF00"/>
                </a:highlight>
              </a:rPr>
              <a:t>ου</a:t>
            </a:r>
            <a:r>
              <a:rPr lang="el-GR" sz="4400" dirty="0"/>
              <a:t> είναι ένα παιδί.</a:t>
            </a:r>
          </a:p>
          <a:p>
            <a:pPr marL="0" indent="0">
              <a:buNone/>
            </a:pPr>
            <a:endParaRPr lang="el-GR" sz="4400" dirty="0"/>
          </a:p>
          <a:p>
            <a:pPr marL="0" indent="0">
              <a:buNone/>
            </a:pPr>
            <a:endParaRPr lang="el-GR" sz="4400" dirty="0"/>
          </a:p>
          <a:p>
            <a:pPr marL="0" indent="0">
              <a:buNone/>
            </a:pPr>
            <a:endParaRPr lang="el-CY" sz="4400" dirty="0"/>
          </a:p>
        </p:txBody>
      </p:sp>
      <p:pic>
        <p:nvPicPr>
          <p:cNvPr id="2050" name="Picture 2" descr="10 συμβουλές για να προφυλάξτε τα παιδιά στον δρόμο - Juniors Club">
            <a:extLst>
              <a:ext uri="{FF2B5EF4-FFF2-40B4-BE49-F238E27FC236}">
                <a16:creationId xmlns:a16="http://schemas.microsoft.com/office/drawing/2014/main" id="{3B4E955C-4C83-0A49-14B7-B8B77F4C1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7909" y="2956854"/>
            <a:ext cx="5619750" cy="33630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167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27E5E-1BF0-AF3C-6D3F-C35C34FC4023}"/>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76560F2-3EFA-AC81-D5AD-A5BEA27FC63C}"/>
              </a:ext>
            </a:extLst>
          </p:cNvPr>
          <p:cNvSpPr>
            <a:spLocks noGrp="1"/>
          </p:cNvSpPr>
          <p:nvPr>
            <p:ph idx="1"/>
          </p:nvPr>
        </p:nvSpPr>
        <p:spPr>
          <a:xfrm>
            <a:off x="743198" y="448087"/>
            <a:ext cx="10515600" cy="1413370"/>
          </a:xfrm>
        </p:spPr>
        <p:txBody>
          <a:bodyPr>
            <a:normAutofit/>
          </a:bodyPr>
          <a:lstStyle/>
          <a:p>
            <a:pPr marL="0" indent="0">
              <a:buNone/>
            </a:pPr>
            <a:r>
              <a:rPr lang="el-GR" sz="4000" dirty="0">
                <a:highlight>
                  <a:srgbClr val="FFFF00"/>
                </a:highlight>
              </a:rPr>
              <a:t>Ο </a:t>
            </a:r>
            <a:r>
              <a:rPr lang="el-GR" sz="4000" dirty="0"/>
              <a:t>καφ</a:t>
            </a:r>
            <a:r>
              <a:rPr lang="el-GR" sz="4000" dirty="0">
                <a:highlight>
                  <a:srgbClr val="00FF00"/>
                </a:highlight>
              </a:rPr>
              <a:t>ές</a:t>
            </a:r>
            <a:r>
              <a:rPr lang="el-GR" sz="4000" dirty="0"/>
              <a:t>  είναι ζεστός.</a:t>
            </a:r>
          </a:p>
          <a:p>
            <a:pPr marL="0" indent="0">
              <a:buNone/>
            </a:pPr>
            <a:r>
              <a:rPr lang="el-GR" sz="4000" dirty="0"/>
              <a:t>Το τενεκεδάκι  </a:t>
            </a:r>
            <a:r>
              <a:rPr lang="el-GR" sz="4000" dirty="0">
                <a:highlight>
                  <a:srgbClr val="FFFF00"/>
                </a:highlight>
              </a:rPr>
              <a:t>του</a:t>
            </a:r>
            <a:r>
              <a:rPr lang="el-GR" sz="4000" dirty="0"/>
              <a:t>  καφ</a:t>
            </a:r>
            <a:r>
              <a:rPr lang="el-GR" sz="4000" dirty="0">
                <a:highlight>
                  <a:srgbClr val="00FF00"/>
                </a:highlight>
              </a:rPr>
              <a:t>έ</a:t>
            </a:r>
            <a:r>
              <a:rPr lang="el-GR" sz="4000" dirty="0"/>
              <a:t> είναι στο χέρι  της.</a:t>
            </a:r>
            <a:endParaRPr lang="el-CY" sz="4000" dirty="0"/>
          </a:p>
        </p:txBody>
      </p:sp>
      <p:pic>
        <p:nvPicPr>
          <p:cNvPr id="1026" name="Picture 2" descr="Σχέδιο καφέ, καρτούν εικονογράφηση για κορίτσια να πίνουν καφέ, μπράτσο,  τέχνη png | PNGEgg">
            <a:extLst>
              <a:ext uri="{FF2B5EF4-FFF2-40B4-BE49-F238E27FC236}">
                <a16:creationId xmlns:a16="http://schemas.microsoft.com/office/drawing/2014/main" id="{9ADE6B5A-37B7-FD1E-9088-63EECB856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6549" y="2058575"/>
            <a:ext cx="6027737" cy="43513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39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24B4A-A8DE-D2DA-5F75-1A055C2497CB}"/>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7648420-7B6D-AC2A-4C21-9728C119FE63}"/>
              </a:ext>
            </a:extLst>
          </p:cNvPr>
          <p:cNvSpPr>
            <a:spLocks noGrp="1"/>
          </p:cNvSpPr>
          <p:nvPr>
            <p:ph idx="1"/>
          </p:nvPr>
        </p:nvSpPr>
        <p:spPr>
          <a:xfrm>
            <a:off x="838200" y="563562"/>
            <a:ext cx="10515600" cy="1559152"/>
          </a:xfrm>
        </p:spPr>
        <p:txBody>
          <a:bodyPr/>
          <a:lstStyle/>
          <a:p>
            <a:pPr marL="0" indent="0">
              <a:buNone/>
            </a:pPr>
            <a:r>
              <a:rPr lang="el-GR" sz="4000" dirty="0">
                <a:highlight>
                  <a:srgbClr val="FFFF00"/>
                </a:highlight>
              </a:rPr>
              <a:t>Το </a:t>
            </a:r>
            <a:r>
              <a:rPr lang="el-GR" sz="4000" dirty="0"/>
              <a:t>θρανί</a:t>
            </a:r>
            <a:r>
              <a:rPr lang="el-GR" sz="4000" dirty="0">
                <a:highlight>
                  <a:srgbClr val="00FF00"/>
                </a:highlight>
              </a:rPr>
              <a:t>ο</a:t>
            </a:r>
            <a:r>
              <a:rPr lang="el-GR" sz="4000" dirty="0"/>
              <a:t> μου είναι καθαρό. </a:t>
            </a:r>
          </a:p>
          <a:p>
            <a:pPr marL="0" indent="0">
              <a:buNone/>
            </a:pPr>
            <a:r>
              <a:rPr lang="el-GR" sz="4000" dirty="0"/>
              <a:t>Η καρέκλα </a:t>
            </a:r>
            <a:r>
              <a:rPr lang="el-GR" sz="4000" dirty="0">
                <a:highlight>
                  <a:srgbClr val="FFFF00"/>
                </a:highlight>
              </a:rPr>
              <a:t>του</a:t>
            </a:r>
            <a:r>
              <a:rPr lang="el-GR" sz="4000" dirty="0"/>
              <a:t> θρανί</a:t>
            </a:r>
            <a:r>
              <a:rPr lang="el-GR" sz="4000" dirty="0">
                <a:highlight>
                  <a:srgbClr val="00FF00"/>
                </a:highlight>
              </a:rPr>
              <a:t>ου</a:t>
            </a:r>
            <a:r>
              <a:rPr lang="el-GR" sz="4000" dirty="0"/>
              <a:t> είναι σπασμένη. </a:t>
            </a:r>
          </a:p>
          <a:p>
            <a:pPr marL="0" indent="0">
              <a:buNone/>
            </a:pPr>
            <a:endParaRPr lang="el-GR" sz="4000" dirty="0"/>
          </a:p>
          <a:p>
            <a:pPr marL="0" indent="0">
              <a:buNone/>
            </a:pPr>
            <a:endParaRPr lang="el-CY" dirty="0"/>
          </a:p>
        </p:txBody>
      </p:sp>
      <p:pic>
        <p:nvPicPr>
          <p:cNvPr id="2" name="Picture 2" descr="Σπασμένη ξύλινη καρέκλα με το πράσινο κάθισμα Διανυσματική απεικόνιση -  εικονογραφία από bankroll: 63321867">
            <a:extLst>
              <a:ext uri="{FF2B5EF4-FFF2-40B4-BE49-F238E27FC236}">
                <a16:creationId xmlns:a16="http://schemas.microsoft.com/office/drawing/2014/main" id="{D09D60C8-4B9F-2D05-525E-E28A2769A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8433" y="2569028"/>
            <a:ext cx="5157787" cy="35861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667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33D87-A8F1-5781-2CB7-08F27747794E}"/>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7C21342-F68A-A234-9352-775A90B9B7F7}"/>
              </a:ext>
            </a:extLst>
          </p:cNvPr>
          <p:cNvSpPr>
            <a:spLocks noGrp="1"/>
          </p:cNvSpPr>
          <p:nvPr>
            <p:ph idx="1"/>
          </p:nvPr>
        </p:nvSpPr>
        <p:spPr>
          <a:xfrm>
            <a:off x="957943" y="681037"/>
            <a:ext cx="10515600" cy="1692049"/>
          </a:xfrm>
        </p:spPr>
        <p:txBody>
          <a:bodyPr>
            <a:normAutofit/>
          </a:bodyPr>
          <a:lstStyle/>
          <a:p>
            <a:pPr marL="0" indent="0">
              <a:buNone/>
            </a:pPr>
            <a:r>
              <a:rPr lang="el-GR" sz="4000" dirty="0">
                <a:highlight>
                  <a:srgbClr val="FFFF00"/>
                </a:highlight>
              </a:rPr>
              <a:t>Η </a:t>
            </a:r>
            <a:r>
              <a:rPr lang="el-GR" sz="4000" dirty="0"/>
              <a:t>φίλ</a:t>
            </a:r>
            <a:r>
              <a:rPr lang="el-GR" sz="4000" dirty="0">
                <a:highlight>
                  <a:srgbClr val="00FF00"/>
                </a:highlight>
              </a:rPr>
              <a:t>η </a:t>
            </a:r>
            <a:r>
              <a:rPr lang="el-GR" sz="4000" dirty="0"/>
              <a:t> μου  είναι καλή. </a:t>
            </a:r>
          </a:p>
          <a:p>
            <a:pPr marL="0" indent="0">
              <a:buNone/>
            </a:pPr>
            <a:r>
              <a:rPr lang="el-GR" sz="4000" dirty="0"/>
              <a:t>Η καρέκλα </a:t>
            </a:r>
            <a:r>
              <a:rPr lang="el-GR" sz="4000" dirty="0">
                <a:highlight>
                  <a:srgbClr val="FFFF00"/>
                </a:highlight>
              </a:rPr>
              <a:t>της  </a:t>
            </a:r>
            <a:r>
              <a:rPr lang="el-GR" sz="4000" dirty="0"/>
              <a:t>φίλη</a:t>
            </a:r>
            <a:r>
              <a:rPr lang="el-GR" sz="4000" dirty="0">
                <a:highlight>
                  <a:srgbClr val="00FF00"/>
                </a:highlight>
              </a:rPr>
              <a:t>ς </a:t>
            </a:r>
            <a:r>
              <a:rPr lang="el-GR" sz="4000" dirty="0"/>
              <a:t> μου  είναι  σπασμένη. </a:t>
            </a:r>
          </a:p>
        </p:txBody>
      </p:sp>
      <p:pic>
        <p:nvPicPr>
          <p:cNvPr id="3074" name="Picture 2" descr="Σπασμένη ξύλινη καρέκλα με το πράσινο κάθισμα Διανυσματική απεικόνιση -  εικονογραφία από bankroll: 63321867">
            <a:extLst>
              <a:ext uri="{FF2B5EF4-FFF2-40B4-BE49-F238E27FC236}">
                <a16:creationId xmlns:a16="http://schemas.microsoft.com/office/drawing/2014/main" id="{CF1CC314-A72C-1F71-748A-9AD34EF9C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2" y="2590800"/>
            <a:ext cx="5157787" cy="35861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098" name="Picture 2" descr="Θρανίο και μια καρέκλα. Διάνυσμα από ©DenisPotysiev 189797348">
            <a:extLst>
              <a:ext uri="{FF2B5EF4-FFF2-40B4-BE49-F238E27FC236}">
                <a16:creationId xmlns:a16="http://schemas.microsoft.com/office/drawing/2014/main" id="{3D96B885-4074-C21E-D957-4A005B515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8419" y="3557587"/>
            <a:ext cx="2105025" cy="2171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221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F124F-2427-0E57-F24E-EC56FAE028E3}"/>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84232BB-EFBD-AF16-F178-2F785B6BB893}"/>
              </a:ext>
            </a:extLst>
          </p:cNvPr>
          <p:cNvSpPr>
            <a:spLocks noGrp="1"/>
          </p:cNvSpPr>
          <p:nvPr>
            <p:ph idx="1"/>
          </p:nvPr>
        </p:nvSpPr>
        <p:spPr>
          <a:xfrm>
            <a:off x="1099456" y="599847"/>
            <a:ext cx="10515600" cy="1603375"/>
          </a:xfrm>
        </p:spPr>
        <p:txBody>
          <a:bodyPr>
            <a:normAutofit/>
          </a:bodyPr>
          <a:lstStyle/>
          <a:p>
            <a:pPr marL="0" indent="0">
              <a:buNone/>
            </a:pPr>
            <a:r>
              <a:rPr lang="el-GR" sz="3200" dirty="0">
                <a:highlight>
                  <a:srgbClr val="FFFF00"/>
                </a:highlight>
              </a:rPr>
              <a:t>Το </a:t>
            </a:r>
            <a:r>
              <a:rPr lang="el-GR" sz="3200" dirty="0"/>
              <a:t>μολύβ</a:t>
            </a:r>
            <a:r>
              <a:rPr lang="el-GR" sz="3200" dirty="0">
                <a:highlight>
                  <a:srgbClr val="00FF00"/>
                </a:highlight>
              </a:rPr>
              <a:t>ι</a:t>
            </a:r>
            <a:r>
              <a:rPr lang="el-GR" sz="3200" dirty="0"/>
              <a:t>  είναι στην  κασετίνα. </a:t>
            </a:r>
          </a:p>
          <a:p>
            <a:pPr marL="0" indent="0">
              <a:buNone/>
            </a:pPr>
            <a:r>
              <a:rPr lang="el-GR" sz="3200" dirty="0"/>
              <a:t>Η μύτη  </a:t>
            </a:r>
            <a:r>
              <a:rPr lang="el-GR" sz="3200" dirty="0">
                <a:highlight>
                  <a:srgbClr val="FFFF00"/>
                </a:highlight>
              </a:rPr>
              <a:t>του</a:t>
            </a:r>
            <a:r>
              <a:rPr lang="el-GR" sz="3200" dirty="0"/>
              <a:t> μολυβι</a:t>
            </a:r>
            <a:r>
              <a:rPr lang="el-GR" sz="3200" dirty="0">
                <a:highlight>
                  <a:srgbClr val="00FF00"/>
                </a:highlight>
              </a:rPr>
              <a:t>ού  </a:t>
            </a:r>
            <a:r>
              <a:rPr lang="el-GR" sz="3200" dirty="0"/>
              <a:t>είναι σπασμένη.  </a:t>
            </a:r>
            <a:endParaRPr lang="el-CY" sz="3200" dirty="0"/>
          </a:p>
        </p:txBody>
      </p:sp>
      <p:pic>
        <p:nvPicPr>
          <p:cNvPr id="5122" name="Picture 2" descr="Διάνυσμα Ασπρόμαυρη Κασετίνα Γραφική Ύλη Πλαίσιο Πίσω Στο Σχολικό  Εκπαιδευτικό Διάνυσμα από ©LexiClaus 483225244">
            <a:extLst>
              <a:ext uri="{FF2B5EF4-FFF2-40B4-BE49-F238E27FC236}">
                <a16:creationId xmlns:a16="http://schemas.microsoft.com/office/drawing/2014/main" id="{CB12ED1B-7412-D34D-3112-427064B08B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341" y="2569709"/>
            <a:ext cx="2324100" cy="19716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124" name="Picture 4" descr="2.000+ δωρεάν Μύτη Μολυβιού και εικονογραφήσεις για Μύτη - Pixabay">
            <a:extLst>
              <a:ext uri="{FF2B5EF4-FFF2-40B4-BE49-F238E27FC236}">
                <a16:creationId xmlns:a16="http://schemas.microsoft.com/office/drawing/2014/main" id="{67ABFDBD-BFB3-0B97-08A8-B3417BF02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8040" y="2503034"/>
            <a:ext cx="2238375" cy="20383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751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βάλ 1">
            <a:extLst>
              <a:ext uri="{FF2B5EF4-FFF2-40B4-BE49-F238E27FC236}">
                <a16:creationId xmlns:a16="http://schemas.microsoft.com/office/drawing/2014/main" id="{2619EBF1-7552-E1C3-FFF8-79B60FE973B2}"/>
              </a:ext>
            </a:extLst>
          </p:cNvPr>
          <p:cNvSpPr/>
          <p:nvPr/>
        </p:nvSpPr>
        <p:spPr>
          <a:xfrm>
            <a:off x="9144002" y="195942"/>
            <a:ext cx="2634343" cy="18505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000" dirty="0"/>
              <a:t>ΓΕΝΙΚΗ</a:t>
            </a:r>
            <a:endParaRPr lang="el-CY" sz="4000" dirty="0"/>
          </a:p>
        </p:txBody>
      </p:sp>
      <p:sp>
        <p:nvSpPr>
          <p:cNvPr id="3" name="Βέλος: Οδοντωτό δεξιό 2">
            <a:extLst>
              <a:ext uri="{FF2B5EF4-FFF2-40B4-BE49-F238E27FC236}">
                <a16:creationId xmlns:a16="http://schemas.microsoft.com/office/drawing/2014/main" id="{CA62A799-8B24-9223-CC3D-04B4599B6589}"/>
              </a:ext>
            </a:extLst>
          </p:cNvPr>
          <p:cNvSpPr/>
          <p:nvPr/>
        </p:nvSpPr>
        <p:spPr>
          <a:xfrm>
            <a:off x="3429000" y="2775857"/>
            <a:ext cx="2634343" cy="968828"/>
          </a:xfrm>
          <a:prstGeom prst="notchedRightArrow">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l-CY"/>
          </a:p>
        </p:txBody>
      </p:sp>
      <p:sp>
        <p:nvSpPr>
          <p:cNvPr id="4" name="Ορθογώνιο 3">
            <a:extLst>
              <a:ext uri="{FF2B5EF4-FFF2-40B4-BE49-F238E27FC236}">
                <a16:creationId xmlns:a16="http://schemas.microsoft.com/office/drawing/2014/main" id="{3C199247-04D6-0F44-F0CC-CD54520DC06E}"/>
              </a:ext>
            </a:extLst>
          </p:cNvPr>
          <p:cNvSpPr/>
          <p:nvPr/>
        </p:nvSpPr>
        <p:spPr>
          <a:xfrm>
            <a:off x="446314" y="2775857"/>
            <a:ext cx="2634343" cy="13824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3200" b="1" dirty="0">
                <a:solidFill>
                  <a:schemeClr val="tx1"/>
                </a:solidFill>
              </a:rPr>
              <a:t>η  </a:t>
            </a:r>
            <a:r>
              <a:rPr lang="el-GR" sz="3200" dirty="0">
                <a:solidFill>
                  <a:schemeClr val="tx1"/>
                </a:solidFill>
              </a:rPr>
              <a:t>καρέκλ</a:t>
            </a:r>
            <a:r>
              <a:rPr lang="el-GR" sz="3200" b="1" dirty="0">
                <a:solidFill>
                  <a:schemeClr val="tx1"/>
                </a:solidFill>
              </a:rPr>
              <a:t>α</a:t>
            </a:r>
            <a:r>
              <a:rPr lang="el-GR" sz="3200" b="1" dirty="0"/>
              <a:t> </a:t>
            </a:r>
          </a:p>
          <a:p>
            <a:pPr algn="ctr"/>
            <a:r>
              <a:rPr lang="el-GR" sz="3200" b="1" dirty="0"/>
              <a:t>η </a:t>
            </a:r>
            <a:r>
              <a:rPr lang="el-GR" sz="3200" dirty="0"/>
              <a:t>φίλ</a:t>
            </a:r>
            <a:r>
              <a:rPr lang="el-GR" sz="3200" b="1" dirty="0"/>
              <a:t>η</a:t>
            </a:r>
            <a:r>
              <a:rPr lang="el-GR" sz="3200" dirty="0"/>
              <a:t> </a:t>
            </a:r>
          </a:p>
        </p:txBody>
      </p:sp>
      <p:sp>
        <p:nvSpPr>
          <p:cNvPr id="5" name="Ορθογώνιο 4">
            <a:extLst>
              <a:ext uri="{FF2B5EF4-FFF2-40B4-BE49-F238E27FC236}">
                <a16:creationId xmlns:a16="http://schemas.microsoft.com/office/drawing/2014/main" id="{760F6B5E-D123-75B3-0162-EF155600CFAC}"/>
              </a:ext>
            </a:extLst>
          </p:cNvPr>
          <p:cNvSpPr/>
          <p:nvPr/>
        </p:nvSpPr>
        <p:spPr>
          <a:xfrm>
            <a:off x="6477002" y="326571"/>
            <a:ext cx="2634343" cy="21771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sz="3200" b="1" dirty="0">
              <a:solidFill>
                <a:schemeClr val="tx1"/>
              </a:solidFill>
            </a:endParaRPr>
          </a:p>
          <a:p>
            <a:pPr algn="ctr"/>
            <a:r>
              <a:rPr lang="el-GR" sz="3200" b="1" dirty="0">
                <a:solidFill>
                  <a:schemeClr val="tx1"/>
                </a:solidFill>
              </a:rPr>
              <a:t>του </a:t>
            </a:r>
            <a:r>
              <a:rPr lang="el-GR" sz="3200" dirty="0"/>
              <a:t>δρόμ</a:t>
            </a:r>
            <a:r>
              <a:rPr lang="el-GR" sz="3200" b="1" dirty="0"/>
              <a:t>ου</a:t>
            </a:r>
          </a:p>
          <a:p>
            <a:pPr algn="ctr"/>
            <a:r>
              <a:rPr lang="el-GR" sz="3200" b="1" dirty="0"/>
              <a:t>του</a:t>
            </a:r>
            <a:r>
              <a:rPr lang="el-GR" sz="3200" dirty="0"/>
              <a:t>  καφ</a:t>
            </a:r>
            <a:r>
              <a:rPr lang="el-GR" sz="3200" b="1" dirty="0"/>
              <a:t>έ</a:t>
            </a:r>
          </a:p>
          <a:p>
            <a:pPr algn="ctr"/>
            <a:r>
              <a:rPr lang="el-GR" sz="3200" b="1" dirty="0"/>
              <a:t>του </a:t>
            </a:r>
            <a:r>
              <a:rPr lang="el-GR" sz="3200" dirty="0"/>
              <a:t>αναν</a:t>
            </a:r>
            <a:r>
              <a:rPr lang="el-GR" sz="3200" b="1" dirty="0"/>
              <a:t>ά</a:t>
            </a:r>
          </a:p>
          <a:p>
            <a:pPr algn="ctr"/>
            <a:r>
              <a:rPr lang="el-GR" sz="3200" b="1" dirty="0"/>
              <a:t>του </a:t>
            </a:r>
            <a:r>
              <a:rPr lang="el-GR" sz="3200" dirty="0"/>
              <a:t>μαθητ</a:t>
            </a:r>
            <a:r>
              <a:rPr lang="el-GR" sz="3200" b="1" dirty="0"/>
              <a:t>ή </a:t>
            </a:r>
          </a:p>
          <a:p>
            <a:pPr algn="ctr"/>
            <a:r>
              <a:rPr lang="el-GR" sz="3200" dirty="0"/>
              <a:t>  </a:t>
            </a:r>
            <a:endParaRPr lang="el-CY" sz="3200" dirty="0"/>
          </a:p>
        </p:txBody>
      </p:sp>
      <p:sp>
        <p:nvSpPr>
          <p:cNvPr id="6" name="Ορθογώνιο 5">
            <a:extLst>
              <a:ext uri="{FF2B5EF4-FFF2-40B4-BE49-F238E27FC236}">
                <a16:creationId xmlns:a16="http://schemas.microsoft.com/office/drawing/2014/main" id="{D2E6CD8E-A6DF-5D7D-602F-3F4C0774600E}"/>
              </a:ext>
            </a:extLst>
          </p:cNvPr>
          <p:cNvSpPr/>
          <p:nvPr/>
        </p:nvSpPr>
        <p:spPr>
          <a:xfrm>
            <a:off x="544286" y="4354286"/>
            <a:ext cx="2634343" cy="13824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3200" b="1" dirty="0"/>
              <a:t>το </a:t>
            </a:r>
            <a:r>
              <a:rPr lang="el-GR" sz="3200" dirty="0"/>
              <a:t>θρανί</a:t>
            </a:r>
            <a:r>
              <a:rPr lang="el-GR" sz="3200" b="1" dirty="0"/>
              <a:t>ο</a:t>
            </a:r>
          </a:p>
          <a:p>
            <a:pPr algn="ctr"/>
            <a:r>
              <a:rPr lang="el-GR" sz="3200" b="1" dirty="0"/>
              <a:t>το </a:t>
            </a:r>
            <a:r>
              <a:rPr lang="el-GR" sz="3200" dirty="0"/>
              <a:t>μολύβ</a:t>
            </a:r>
            <a:r>
              <a:rPr lang="el-GR" sz="3200" b="1" dirty="0"/>
              <a:t>ι</a:t>
            </a:r>
          </a:p>
          <a:p>
            <a:pPr algn="ctr"/>
            <a:r>
              <a:rPr lang="el-GR" sz="3200" b="1" dirty="0"/>
              <a:t>το  </a:t>
            </a:r>
            <a:r>
              <a:rPr lang="el-GR" sz="3200" dirty="0"/>
              <a:t>μάθη</a:t>
            </a:r>
            <a:r>
              <a:rPr lang="el-GR" sz="3200" b="1" dirty="0"/>
              <a:t>μα </a:t>
            </a:r>
            <a:r>
              <a:rPr lang="el-GR" sz="3200" dirty="0"/>
              <a:t>   </a:t>
            </a:r>
            <a:endParaRPr lang="el-CY" sz="3200" dirty="0"/>
          </a:p>
        </p:txBody>
      </p:sp>
      <p:sp>
        <p:nvSpPr>
          <p:cNvPr id="7" name="Ορθογώνιο 6">
            <a:extLst>
              <a:ext uri="{FF2B5EF4-FFF2-40B4-BE49-F238E27FC236}">
                <a16:creationId xmlns:a16="http://schemas.microsoft.com/office/drawing/2014/main" id="{92AB19C4-C62E-BB21-37A8-FF4F60345AC2}"/>
              </a:ext>
            </a:extLst>
          </p:cNvPr>
          <p:cNvSpPr/>
          <p:nvPr/>
        </p:nvSpPr>
        <p:spPr>
          <a:xfrm>
            <a:off x="446314" y="653142"/>
            <a:ext cx="2634343" cy="18505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3200" b="1" dirty="0"/>
              <a:t>ο </a:t>
            </a:r>
            <a:r>
              <a:rPr lang="el-GR" sz="3200" dirty="0"/>
              <a:t>δρόμ</a:t>
            </a:r>
            <a:r>
              <a:rPr lang="el-GR" sz="3200" b="1" dirty="0">
                <a:solidFill>
                  <a:schemeClr val="tx1"/>
                </a:solidFill>
              </a:rPr>
              <a:t>ος</a:t>
            </a:r>
          </a:p>
          <a:p>
            <a:pPr algn="ctr"/>
            <a:r>
              <a:rPr lang="el-GR" sz="3200" b="1" dirty="0"/>
              <a:t>ο</a:t>
            </a:r>
            <a:r>
              <a:rPr lang="el-GR" sz="3200" dirty="0"/>
              <a:t> καφ</a:t>
            </a:r>
            <a:r>
              <a:rPr lang="el-GR" sz="3200" b="1" dirty="0"/>
              <a:t>ές</a:t>
            </a:r>
          </a:p>
          <a:p>
            <a:pPr algn="ctr"/>
            <a:r>
              <a:rPr lang="el-GR" sz="3200" b="1" dirty="0"/>
              <a:t>ο </a:t>
            </a:r>
            <a:r>
              <a:rPr lang="el-GR" sz="3200" dirty="0"/>
              <a:t>αναν</a:t>
            </a:r>
            <a:r>
              <a:rPr lang="el-GR" sz="3200" b="1" dirty="0"/>
              <a:t>άς</a:t>
            </a:r>
          </a:p>
          <a:p>
            <a:pPr algn="ctr"/>
            <a:r>
              <a:rPr lang="el-GR" sz="3200" b="1" dirty="0"/>
              <a:t>ο </a:t>
            </a:r>
            <a:r>
              <a:rPr lang="el-GR" sz="3200" dirty="0"/>
              <a:t>μαθητ</a:t>
            </a:r>
            <a:r>
              <a:rPr lang="el-GR" sz="3200" b="1" dirty="0"/>
              <a:t>ής </a:t>
            </a:r>
            <a:r>
              <a:rPr lang="el-GR" sz="3200" dirty="0"/>
              <a:t> </a:t>
            </a:r>
            <a:endParaRPr lang="el-CY" sz="3200" dirty="0"/>
          </a:p>
        </p:txBody>
      </p:sp>
      <p:sp>
        <p:nvSpPr>
          <p:cNvPr id="8" name="Βέλος: Οδοντωτό δεξιό 7">
            <a:extLst>
              <a:ext uri="{FF2B5EF4-FFF2-40B4-BE49-F238E27FC236}">
                <a16:creationId xmlns:a16="http://schemas.microsoft.com/office/drawing/2014/main" id="{D140F3DA-04F9-3342-2067-573BADBBBC28}"/>
              </a:ext>
            </a:extLst>
          </p:cNvPr>
          <p:cNvSpPr/>
          <p:nvPr/>
        </p:nvSpPr>
        <p:spPr>
          <a:xfrm>
            <a:off x="3254829" y="1153885"/>
            <a:ext cx="2634343" cy="968828"/>
          </a:xfrm>
          <a:prstGeom prst="notched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l-CY" dirty="0"/>
          </a:p>
        </p:txBody>
      </p:sp>
      <p:sp>
        <p:nvSpPr>
          <p:cNvPr id="9" name="Βέλος: Οδοντωτό δεξιό 8">
            <a:extLst>
              <a:ext uri="{FF2B5EF4-FFF2-40B4-BE49-F238E27FC236}">
                <a16:creationId xmlns:a16="http://schemas.microsoft.com/office/drawing/2014/main" id="{B320B342-75F6-82C8-8397-FF49E0106F86}"/>
              </a:ext>
            </a:extLst>
          </p:cNvPr>
          <p:cNvSpPr/>
          <p:nvPr/>
        </p:nvSpPr>
        <p:spPr>
          <a:xfrm>
            <a:off x="3439885" y="4645187"/>
            <a:ext cx="2634343" cy="800685"/>
          </a:xfrm>
          <a:prstGeom prst="notchedRightArrow">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l-CY"/>
          </a:p>
        </p:txBody>
      </p:sp>
      <p:sp>
        <p:nvSpPr>
          <p:cNvPr id="10" name="Ορθογώνιο 9">
            <a:extLst>
              <a:ext uri="{FF2B5EF4-FFF2-40B4-BE49-F238E27FC236}">
                <a16:creationId xmlns:a16="http://schemas.microsoft.com/office/drawing/2014/main" id="{9F50DFD4-BA02-3C8B-A180-661C348345FC}"/>
              </a:ext>
            </a:extLst>
          </p:cNvPr>
          <p:cNvSpPr/>
          <p:nvPr/>
        </p:nvSpPr>
        <p:spPr>
          <a:xfrm>
            <a:off x="6477001" y="2737757"/>
            <a:ext cx="2634343" cy="13824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3200" b="1" dirty="0">
                <a:solidFill>
                  <a:schemeClr val="tx1"/>
                </a:solidFill>
              </a:rPr>
              <a:t>της  </a:t>
            </a:r>
            <a:r>
              <a:rPr lang="el-GR" sz="3200" dirty="0">
                <a:solidFill>
                  <a:schemeClr val="tx1"/>
                </a:solidFill>
              </a:rPr>
              <a:t>καρέκλ</a:t>
            </a:r>
            <a:r>
              <a:rPr lang="el-GR" sz="3200" b="1" dirty="0">
                <a:solidFill>
                  <a:schemeClr val="tx1"/>
                </a:solidFill>
              </a:rPr>
              <a:t>ας</a:t>
            </a:r>
          </a:p>
          <a:p>
            <a:pPr algn="ctr"/>
            <a:r>
              <a:rPr lang="el-GR" sz="3200" b="1" dirty="0"/>
              <a:t>της </a:t>
            </a:r>
            <a:r>
              <a:rPr lang="el-GR" sz="3200" dirty="0"/>
              <a:t>φίλ</a:t>
            </a:r>
            <a:r>
              <a:rPr lang="el-GR" sz="3200" b="1" dirty="0"/>
              <a:t>ης</a:t>
            </a:r>
            <a:endParaRPr lang="el-GR" sz="3200" dirty="0"/>
          </a:p>
          <a:p>
            <a:pPr algn="ctr"/>
            <a:r>
              <a:rPr lang="el-GR" dirty="0"/>
              <a:t>  </a:t>
            </a:r>
            <a:endParaRPr lang="el-CY" dirty="0"/>
          </a:p>
        </p:txBody>
      </p:sp>
      <p:sp>
        <p:nvSpPr>
          <p:cNvPr id="11" name="Ορθογώνιο 10">
            <a:extLst>
              <a:ext uri="{FF2B5EF4-FFF2-40B4-BE49-F238E27FC236}">
                <a16:creationId xmlns:a16="http://schemas.microsoft.com/office/drawing/2014/main" id="{6BD06FCF-E167-C22C-7ADC-CEED705BDD17}"/>
              </a:ext>
            </a:extLst>
          </p:cNvPr>
          <p:cNvSpPr/>
          <p:nvPr/>
        </p:nvSpPr>
        <p:spPr>
          <a:xfrm>
            <a:off x="6477001" y="4474028"/>
            <a:ext cx="4082142" cy="13824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3200" b="1" dirty="0"/>
              <a:t>του </a:t>
            </a:r>
            <a:r>
              <a:rPr lang="el-GR" sz="3200" dirty="0"/>
              <a:t>θρανί</a:t>
            </a:r>
            <a:r>
              <a:rPr lang="el-GR" sz="3200" b="1" dirty="0"/>
              <a:t>ου</a:t>
            </a:r>
          </a:p>
          <a:p>
            <a:pPr algn="ctr"/>
            <a:r>
              <a:rPr lang="el-GR" sz="3200" b="1" dirty="0"/>
              <a:t>του </a:t>
            </a:r>
            <a:r>
              <a:rPr lang="el-GR" sz="3200" dirty="0"/>
              <a:t>μολυβι</a:t>
            </a:r>
            <a:r>
              <a:rPr lang="el-GR" sz="3200" b="1" dirty="0"/>
              <a:t>ού</a:t>
            </a:r>
          </a:p>
          <a:p>
            <a:pPr algn="ctr"/>
            <a:r>
              <a:rPr lang="el-GR" sz="3200" b="1" dirty="0"/>
              <a:t>του </a:t>
            </a:r>
            <a:r>
              <a:rPr lang="el-GR" sz="3200" dirty="0"/>
              <a:t>μαθήμα</a:t>
            </a:r>
            <a:r>
              <a:rPr lang="el-GR" sz="3200" b="1" dirty="0"/>
              <a:t>τος  </a:t>
            </a:r>
            <a:r>
              <a:rPr lang="el-GR" sz="3200" dirty="0"/>
              <a:t>   </a:t>
            </a:r>
            <a:endParaRPr lang="el-CY" sz="3200" dirty="0"/>
          </a:p>
        </p:txBody>
      </p:sp>
    </p:spTree>
    <p:extLst>
      <p:ext uri="{BB962C8B-B14F-4D97-AF65-F5344CB8AC3E}">
        <p14:creationId xmlns:p14="http://schemas.microsoft.com/office/powerpoint/2010/main" val="171034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7FD8A-0B6E-1950-BC1C-FE3B7C49028D}"/>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DDE3C856-3E8C-5139-5834-6CB3ECE240C0}"/>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8" name="Ορθογώνιο 7">
            <a:extLst>
              <a:ext uri="{FF2B5EF4-FFF2-40B4-BE49-F238E27FC236}">
                <a16:creationId xmlns:a16="http://schemas.microsoft.com/office/drawing/2014/main" id="{7F65885A-6C43-1608-5151-1E86E544C6AF}"/>
              </a:ext>
            </a:extLst>
          </p:cNvPr>
          <p:cNvSpPr/>
          <p:nvPr/>
        </p:nvSpPr>
        <p:spPr>
          <a:xfrm>
            <a:off x="163541" y="5855617"/>
            <a:ext cx="3287230"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Συμπληρώστε!</a:t>
            </a:r>
          </a:p>
        </p:txBody>
      </p:sp>
      <p:sp>
        <p:nvSpPr>
          <p:cNvPr id="4" name="Rectangle 1">
            <a:extLst>
              <a:ext uri="{FF2B5EF4-FFF2-40B4-BE49-F238E27FC236}">
                <a16:creationId xmlns:a16="http://schemas.microsoft.com/office/drawing/2014/main" id="{5A26877A-C045-47F2-DB33-E4F3A1D3D47E}"/>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3074" name="Picture 2" descr="Ανέκδοτο: Η δασκάλα λέει «γράψτε διάλογο»">
            <a:extLst>
              <a:ext uri="{FF2B5EF4-FFF2-40B4-BE49-F238E27FC236}">
                <a16:creationId xmlns:a16="http://schemas.microsoft.com/office/drawing/2014/main" id="{8629BE29-1027-A866-B9E9-BECB6F88E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36" y="2558143"/>
            <a:ext cx="2005693" cy="2862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370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914" y="365125"/>
            <a:ext cx="2754086" cy="1325563"/>
          </a:xfrm>
          <a:ln>
            <a:solidFill>
              <a:schemeClr val="tx1"/>
            </a:solidFill>
          </a:ln>
        </p:spPr>
        <p:txBody>
          <a:bodyPr/>
          <a:lstStyle/>
          <a:p>
            <a:r>
              <a:rPr lang="el-GR" dirty="0"/>
              <a:t>                         </a:t>
            </a:r>
            <a:r>
              <a:rPr lang="el-GR" dirty="0">
                <a:solidFill>
                  <a:srgbClr val="FF0000"/>
                </a:solidFill>
              </a:rPr>
              <a:t>του/της     </a:t>
            </a:r>
            <a:endParaRPr lang="en-US" dirty="0">
              <a:solidFill>
                <a:srgbClr val="FF0000"/>
              </a:solidFill>
            </a:endParaRPr>
          </a:p>
        </p:txBody>
      </p:sp>
      <p:sp>
        <p:nvSpPr>
          <p:cNvPr id="3" name="Content Placeholder 2"/>
          <p:cNvSpPr>
            <a:spLocks noGrp="1"/>
          </p:cNvSpPr>
          <p:nvPr>
            <p:ph idx="1"/>
          </p:nvPr>
        </p:nvSpPr>
        <p:spPr>
          <a:xfrm>
            <a:off x="185056" y="2470601"/>
            <a:ext cx="9448801" cy="2735490"/>
          </a:xfrm>
        </p:spPr>
        <p:txBody>
          <a:bodyPr>
            <a:normAutofit/>
          </a:bodyPr>
          <a:lstStyle/>
          <a:p>
            <a:pPr marL="0" indent="0">
              <a:buNone/>
            </a:pPr>
            <a:r>
              <a:rPr lang="el-GR" sz="4000" dirty="0"/>
              <a:t>Αυτό  το παντελόνι  είναι _____.(ο   </a:t>
            </a:r>
            <a:r>
              <a:rPr lang="el-GR" sz="4000" dirty="0" err="1"/>
              <a:t>Ομάρ</a:t>
            </a:r>
            <a:r>
              <a:rPr lang="el-GR" sz="4000" dirty="0"/>
              <a:t> )</a:t>
            </a:r>
          </a:p>
          <a:p>
            <a:pPr marL="0" indent="0">
              <a:buNone/>
            </a:pPr>
            <a:r>
              <a:rPr lang="el-GR" sz="4000" dirty="0"/>
              <a:t>Αυτό  το παντελόνι  είναι  </a:t>
            </a:r>
            <a:r>
              <a:rPr lang="el-GR" sz="4000" dirty="0">
                <a:solidFill>
                  <a:srgbClr val="FF0000"/>
                </a:solidFill>
              </a:rPr>
              <a:t>του </a:t>
            </a:r>
            <a:r>
              <a:rPr lang="el-GR" sz="4000" dirty="0" err="1">
                <a:solidFill>
                  <a:srgbClr val="FF0000"/>
                </a:solidFill>
              </a:rPr>
              <a:t>Ομάρ</a:t>
            </a:r>
            <a:r>
              <a:rPr lang="el-GR" sz="4000" dirty="0">
                <a:solidFill>
                  <a:srgbClr val="FF0000"/>
                </a:solidFill>
              </a:rPr>
              <a:t>.</a:t>
            </a:r>
            <a:endParaRPr lang="el-GR" sz="4000" dirty="0"/>
          </a:p>
          <a:p>
            <a:pPr marL="0" indent="0">
              <a:buNone/>
            </a:pPr>
            <a:r>
              <a:rPr lang="el-GR" sz="4000" dirty="0"/>
              <a:t>Αυτή η φούστα είναι  _____.(η </a:t>
            </a:r>
            <a:r>
              <a:rPr lang="el-GR" sz="4000" dirty="0" err="1"/>
              <a:t>Φάτμα</a:t>
            </a:r>
            <a:r>
              <a:rPr lang="el-GR" sz="4000" dirty="0"/>
              <a:t>)</a:t>
            </a:r>
          </a:p>
          <a:p>
            <a:pPr marL="0" indent="0">
              <a:buNone/>
            </a:pPr>
            <a:r>
              <a:rPr lang="el-GR" sz="4000" dirty="0"/>
              <a:t>Αυτή η φούστα είναι </a:t>
            </a:r>
            <a:r>
              <a:rPr lang="el-GR" sz="4000" dirty="0">
                <a:solidFill>
                  <a:srgbClr val="FF0000"/>
                </a:solidFill>
              </a:rPr>
              <a:t>της </a:t>
            </a:r>
            <a:r>
              <a:rPr lang="el-GR" sz="4000" dirty="0" err="1">
                <a:solidFill>
                  <a:srgbClr val="FF0000"/>
                </a:solidFill>
              </a:rPr>
              <a:t>Φάτμα</a:t>
            </a:r>
            <a:r>
              <a:rPr lang="el-GR" sz="4000" dirty="0"/>
              <a:t>. </a:t>
            </a:r>
            <a:endParaRPr lang="en-US" sz="4000" dirty="0"/>
          </a:p>
        </p:txBody>
      </p:sp>
      <p:pic>
        <p:nvPicPr>
          <p:cNvPr id="2050" name="Picture 2" descr="Μικρό αγόρι που φοράει κόκκινο μπουφάν και μπλε παντελόνι σε στυλ καρτούν  Διανυσματική απεικόνιση - εικονογραφία: 72420327">
            <a:extLst>
              <a:ext uri="{FF2B5EF4-FFF2-40B4-BE49-F238E27FC236}">
                <a16:creationId xmlns:a16="http://schemas.microsoft.com/office/drawing/2014/main" id="{C38BBED5-A5D8-8082-7D0A-95889ECF78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5803" y="1564367"/>
            <a:ext cx="1566597"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Καρτούν χαριτωμένο κορίτσι με φούστα, επίπεδη σχεδίαση Διανυσματική  απεικόνιση - εικονογραφία από childhood: 162456646">
            <a:extLst>
              <a:ext uri="{FF2B5EF4-FFF2-40B4-BE49-F238E27FC236}">
                <a16:creationId xmlns:a16="http://schemas.microsoft.com/office/drawing/2014/main" id="{925E0370-2CAC-28C3-24EB-B58A6BC4A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5803" y="4134528"/>
            <a:ext cx="1566597"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99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228" y="365125"/>
            <a:ext cx="3864429" cy="1325563"/>
          </a:xfrm>
          <a:ln w="57150">
            <a:solidFill>
              <a:schemeClr val="tx1"/>
            </a:solidFill>
          </a:ln>
        </p:spPr>
        <p:txBody>
          <a:bodyPr/>
          <a:lstStyle/>
          <a:p>
            <a:r>
              <a:rPr lang="el-GR" dirty="0"/>
              <a:t>    -ου      -ς      -ς  </a:t>
            </a:r>
            <a:endParaRPr lang="en-US" dirty="0"/>
          </a:p>
        </p:txBody>
      </p:sp>
      <p:sp>
        <p:nvSpPr>
          <p:cNvPr id="3" name="Content Placeholder 2"/>
          <p:cNvSpPr>
            <a:spLocks noGrp="1"/>
          </p:cNvSpPr>
          <p:nvPr>
            <p:ph idx="1"/>
          </p:nvPr>
        </p:nvSpPr>
        <p:spPr>
          <a:xfrm>
            <a:off x="2542495" y="2235427"/>
            <a:ext cx="7239000" cy="3845832"/>
          </a:xfrm>
          <a:ln>
            <a:solidFill>
              <a:schemeClr val="tx1"/>
            </a:solidFill>
          </a:ln>
        </p:spPr>
        <p:txBody>
          <a:bodyPr>
            <a:normAutofit/>
          </a:bodyPr>
          <a:lstStyle/>
          <a:p>
            <a:pPr marL="457200" lvl="1" indent="0">
              <a:buNone/>
            </a:pPr>
            <a:r>
              <a:rPr lang="el-GR" dirty="0"/>
              <a:t>Το τετράδιο του  _________ (ο μαθητής) είναι  στο σπίτι. </a:t>
            </a:r>
          </a:p>
          <a:p>
            <a:pPr marL="457200" lvl="1" indent="0">
              <a:buNone/>
            </a:pPr>
            <a:r>
              <a:rPr lang="el-GR" dirty="0"/>
              <a:t>Η κασετίνα της ________ (η μαθήτρια) είναι  ακριβή.</a:t>
            </a:r>
          </a:p>
          <a:p>
            <a:pPr marL="457200" lvl="1" indent="0">
              <a:buNone/>
            </a:pPr>
            <a:r>
              <a:rPr lang="el-GR" dirty="0"/>
              <a:t>Το αυτοκίνητο  του  ________ (ο κηπουρός) είναι μπλε.</a:t>
            </a:r>
          </a:p>
          <a:p>
            <a:pPr marL="457200" lvl="1" indent="0">
              <a:buNone/>
            </a:pPr>
            <a:r>
              <a:rPr lang="el-GR" dirty="0"/>
              <a:t>Η καρέκλα της ________(η αδερφή) μου είναι  στο δωμάτιό της.</a:t>
            </a:r>
          </a:p>
          <a:p>
            <a:pPr marL="457200" lvl="1" indent="0">
              <a:buNone/>
            </a:pPr>
            <a:r>
              <a:rPr lang="el-GR" dirty="0"/>
              <a:t>Το  φαγητό του ________ (το παιδί) είναι ζεστό.</a:t>
            </a:r>
          </a:p>
          <a:p>
            <a:pPr marL="457200" lvl="1" indent="0">
              <a:buNone/>
            </a:pPr>
            <a:r>
              <a:rPr lang="el-GR" dirty="0"/>
              <a:t>Το σπίτι του   ________ (ο άντρας) είναι μικρό.</a:t>
            </a:r>
            <a:endParaRPr lang="en-US" dirty="0"/>
          </a:p>
        </p:txBody>
      </p:sp>
      <p:cxnSp>
        <p:nvCxnSpPr>
          <p:cNvPr id="5" name="Straight Connector 4"/>
          <p:cNvCxnSpPr/>
          <p:nvPr/>
        </p:nvCxnSpPr>
        <p:spPr>
          <a:xfrm flipH="1">
            <a:off x="6175170" y="593797"/>
            <a:ext cx="554181" cy="868218"/>
          </a:xfrm>
          <a:prstGeom prst="line">
            <a:avLst/>
          </a:prstGeom>
        </p:spPr>
        <p:style>
          <a:lnRef idx="3">
            <a:schemeClr val="accent2"/>
          </a:lnRef>
          <a:fillRef idx="0">
            <a:schemeClr val="accent2"/>
          </a:fillRef>
          <a:effectRef idx="2">
            <a:schemeClr val="accent2"/>
          </a:effectRef>
          <a:fontRef idx="minor">
            <a:schemeClr val="tx1"/>
          </a:fontRef>
        </p:style>
      </p:cxnSp>
      <p:pic>
        <p:nvPicPr>
          <p:cNvPr id="1026" name="Picture 2" descr="Page 6 | Cartoon school desk Images - Free Download on Freepik">
            <a:extLst>
              <a:ext uri="{FF2B5EF4-FFF2-40B4-BE49-F238E27FC236}">
                <a16:creationId xmlns:a16="http://schemas.microsoft.com/office/drawing/2014/main" id="{642752C7-3603-40DB-639D-1B8FEBBA86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369" y="365125"/>
            <a:ext cx="2143125" cy="17467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Σχολική κασετίνα με χαρτικά οριστεί απομονωθεί σε λευκό φόντο. Διάνυσμα  καρτούν εικονογράφηση γκρο πλαν. Διάνυσμα από ©Anton_Lunkov 200699392">
            <a:extLst>
              <a:ext uri="{FF2B5EF4-FFF2-40B4-BE49-F238E27FC236}">
                <a16:creationId xmlns:a16="http://schemas.microsoft.com/office/drawing/2014/main" id="{DE1F572F-96CF-1529-4F03-13EDC6C788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327"/>
          <a:stretch>
            <a:fillRect/>
          </a:stretch>
        </p:blipFill>
        <p:spPr bwMode="auto">
          <a:xfrm>
            <a:off x="399369" y="2230892"/>
            <a:ext cx="2143125" cy="19274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Κηπουρός καρτούν εικονογράφηση Διάνυσμα από ©indomercy2012 62214045">
            <a:extLst>
              <a:ext uri="{FF2B5EF4-FFF2-40B4-BE49-F238E27FC236}">
                <a16:creationId xmlns:a16="http://schemas.microsoft.com/office/drawing/2014/main" id="{800C49C5-E4F7-30FD-D2DF-C36B34CC02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369" y="4277395"/>
            <a:ext cx="2143125"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Chair Cartoon Images – Browse 392,105 Stock Photos, Vectors, and Video |  Adobe Stock">
            <a:extLst>
              <a:ext uri="{FF2B5EF4-FFF2-40B4-BE49-F238E27FC236}">
                <a16:creationId xmlns:a16="http://schemas.microsoft.com/office/drawing/2014/main" id="{410FC97F-85BB-FE0A-A1FE-1085CB0BDA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60440" y="365125"/>
            <a:ext cx="1732192" cy="18680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Νόστιμο φαγητό καρτούν γελοιογραφία Διάνυσμα από ©jemastock 264825924">
            <a:extLst>
              <a:ext uri="{FF2B5EF4-FFF2-40B4-BE49-F238E27FC236}">
                <a16:creationId xmlns:a16="http://schemas.microsoft.com/office/drawing/2014/main" id="{AC22EBA1-5A83-676C-00A8-40AB586A1A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60440" y="2481032"/>
            <a:ext cx="1864181" cy="16773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0" name="Picture 2" descr="Εικονογράφηση Ενός Νεαρού Στιλάτου Άνδρα Βέκτορ Καρτούν Όμορφος Γενειοφόρος  Άντρας Διάνυσμα από ©aemebius@mail.ru 420513032">
            <a:extLst>
              <a:ext uri="{FF2B5EF4-FFF2-40B4-BE49-F238E27FC236}">
                <a16:creationId xmlns:a16="http://schemas.microsoft.com/office/drawing/2014/main" id="{8280B01F-CF6B-555E-0B2E-E5B1801DD33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1442"/>
          <a:stretch>
            <a:fillRect/>
          </a:stretch>
        </p:blipFill>
        <p:spPr bwMode="auto">
          <a:xfrm>
            <a:off x="10060440" y="4472993"/>
            <a:ext cx="1864180" cy="17519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933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DD08E40E-8250-09EB-6F5A-D0121D202E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7E930069-6EFE-DC67-6F68-6E209853F64C}"/>
              </a:ext>
            </a:extLst>
          </p:cNvPr>
          <p:cNvSpPr/>
          <p:nvPr/>
        </p:nvSpPr>
        <p:spPr>
          <a:xfrm>
            <a:off x="391886"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4" name="Picture 2" descr="10 συμβουλές για να προφυλάξτε τα παιδιά στον δρόμο - Juniors Club">
            <a:extLst>
              <a:ext uri="{FF2B5EF4-FFF2-40B4-BE49-F238E27FC236}">
                <a16:creationId xmlns:a16="http://schemas.microsoft.com/office/drawing/2014/main" id="{FC745352-4732-6AC9-1B60-5037B3E3AE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312" r="35176"/>
          <a:stretch>
            <a:fillRect/>
          </a:stretch>
        </p:blipFill>
        <p:spPr bwMode="auto">
          <a:xfrm>
            <a:off x="3091542" y="674110"/>
            <a:ext cx="762001" cy="1285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16BD67A3-5CB5-6D5F-2D9B-3E341C74E69F}"/>
              </a:ext>
            </a:extLst>
          </p:cNvPr>
          <p:cNvSpPr/>
          <p:nvPr/>
        </p:nvSpPr>
        <p:spPr>
          <a:xfrm>
            <a:off x="87086" y="2321750"/>
            <a:ext cx="6770914" cy="2821379"/>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Το αγόρι</a:t>
            </a:r>
          </a:p>
          <a:p>
            <a:pPr algn="ctr"/>
            <a:r>
              <a:rPr lang="el-GR" sz="4400" dirty="0"/>
              <a:t>Η μπλούζα του αγοριού</a:t>
            </a:r>
          </a:p>
        </p:txBody>
      </p:sp>
      <p:sp>
        <p:nvSpPr>
          <p:cNvPr id="6" name="Ορθογώνιο: Στρογγύλεμα γωνιών 5">
            <a:extLst>
              <a:ext uri="{FF2B5EF4-FFF2-40B4-BE49-F238E27FC236}">
                <a16:creationId xmlns:a16="http://schemas.microsoft.com/office/drawing/2014/main" id="{84BB30DE-1EBC-70BB-39E8-6BA601BAB2E3}"/>
              </a:ext>
            </a:extLst>
          </p:cNvPr>
          <p:cNvSpPr/>
          <p:nvPr/>
        </p:nvSpPr>
        <p:spPr>
          <a:xfrm>
            <a:off x="6858000" y="2746662"/>
            <a:ext cx="2068287" cy="1547752"/>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sz="4400" dirty="0"/>
          </a:p>
          <a:p>
            <a:pPr algn="ctr"/>
            <a:r>
              <a:rPr lang="el-GR" sz="4400" dirty="0"/>
              <a:t>είναι</a:t>
            </a:r>
          </a:p>
          <a:p>
            <a:pPr algn="ctr"/>
            <a:r>
              <a:rPr lang="el-GR" sz="4400" dirty="0"/>
              <a:t>είναι </a:t>
            </a:r>
          </a:p>
          <a:p>
            <a:pPr algn="ctr"/>
            <a:r>
              <a:rPr lang="el-GR" sz="4400" dirty="0"/>
              <a:t> </a:t>
            </a:r>
          </a:p>
        </p:txBody>
      </p:sp>
      <p:sp>
        <p:nvSpPr>
          <p:cNvPr id="7" name="Ορθογώνιο: Στρογγύλεμα γωνιών 6">
            <a:extLst>
              <a:ext uri="{FF2B5EF4-FFF2-40B4-BE49-F238E27FC236}">
                <a16:creationId xmlns:a16="http://schemas.microsoft.com/office/drawing/2014/main" id="{CB2B95EC-24D8-3B3F-B365-B55D6A7DA89C}"/>
              </a:ext>
            </a:extLst>
          </p:cNvPr>
          <p:cNvSpPr/>
          <p:nvPr/>
        </p:nvSpPr>
        <p:spPr>
          <a:xfrm>
            <a:off x="9056915" y="2707822"/>
            <a:ext cx="3135085" cy="2049236"/>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αδύνατο.</a:t>
            </a:r>
          </a:p>
          <a:p>
            <a:pPr algn="ctr"/>
            <a:r>
              <a:rPr lang="el-GR" sz="4400" dirty="0"/>
              <a:t>καθαρή.</a:t>
            </a:r>
          </a:p>
          <a:p>
            <a:pPr algn="ctr"/>
            <a:r>
              <a:rPr lang="el-GR" sz="4400" dirty="0"/>
              <a:t> </a:t>
            </a:r>
          </a:p>
        </p:txBody>
      </p:sp>
      <p:pic>
        <p:nvPicPr>
          <p:cNvPr id="8" name="Picture 2" descr="10 συμβουλές για να προφυλάξτε τα παιδιά στον δρόμο - Juniors Club">
            <a:extLst>
              <a:ext uri="{FF2B5EF4-FFF2-40B4-BE49-F238E27FC236}">
                <a16:creationId xmlns:a16="http://schemas.microsoft.com/office/drawing/2014/main" id="{BF7D90A1-955F-CDDF-72B4-468A108542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456" r="35176" b="27985"/>
          <a:stretch>
            <a:fillRect/>
          </a:stretch>
        </p:blipFill>
        <p:spPr bwMode="auto">
          <a:xfrm>
            <a:off x="2971800" y="4757058"/>
            <a:ext cx="1817914" cy="16880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658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25751-EA26-E4D4-CF85-64054CAFE5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7E9438-2F77-5993-A280-FFF8A8ED964F}"/>
              </a:ext>
            </a:extLst>
          </p:cNvPr>
          <p:cNvSpPr>
            <a:spLocks noGrp="1"/>
          </p:cNvSpPr>
          <p:nvPr>
            <p:ph type="title"/>
          </p:nvPr>
        </p:nvSpPr>
        <p:spPr>
          <a:xfrm>
            <a:off x="3026228" y="365125"/>
            <a:ext cx="3864429" cy="1325563"/>
          </a:xfrm>
          <a:ln w="57150">
            <a:solidFill>
              <a:schemeClr val="tx1"/>
            </a:solidFill>
          </a:ln>
        </p:spPr>
        <p:txBody>
          <a:bodyPr/>
          <a:lstStyle/>
          <a:p>
            <a:r>
              <a:rPr lang="el-GR" dirty="0"/>
              <a:t>    -ου      -ς      -ς  </a:t>
            </a:r>
            <a:endParaRPr lang="en-US" dirty="0"/>
          </a:p>
        </p:txBody>
      </p:sp>
      <p:sp>
        <p:nvSpPr>
          <p:cNvPr id="3" name="Content Placeholder 2">
            <a:extLst>
              <a:ext uri="{FF2B5EF4-FFF2-40B4-BE49-F238E27FC236}">
                <a16:creationId xmlns:a16="http://schemas.microsoft.com/office/drawing/2014/main" id="{983B76DC-6BE8-63B4-C7C0-A347F342FF15}"/>
              </a:ext>
            </a:extLst>
          </p:cNvPr>
          <p:cNvSpPr>
            <a:spLocks noGrp="1"/>
          </p:cNvSpPr>
          <p:nvPr>
            <p:ph idx="1"/>
          </p:nvPr>
        </p:nvSpPr>
        <p:spPr>
          <a:xfrm>
            <a:off x="3026228" y="2235427"/>
            <a:ext cx="5998028" cy="3845832"/>
          </a:xfrm>
          <a:ln>
            <a:solidFill>
              <a:schemeClr val="tx1"/>
            </a:solidFill>
          </a:ln>
        </p:spPr>
        <p:txBody>
          <a:bodyPr>
            <a:normAutofit fontScale="70000" lnSpcReduction="20000"/>
          </a:bodyPr>
          <a:lstStyle/>
          <a:p>
            <a:pPr marL="457200" lvl="1" indent="0">
              <a:buNone/>
            </a:pPr>
            <a:r>
              <a:rPr lang="el-GR" sz="3600" dirty="0"/>
              <a:t>Το τετράδιο του </a:t>
            </a:r>
            <a:r>
              <a:rPr lang="el-GR" sz="3600" dirty="0">
                <a:solidFill>
                  <a:srgbClr val="FF0000"/>
                </a:solidFill>
              </a:rPr>
              <a:t>μαθητή</a:t>
            </a:r>
            <a:r>
              <a:rPr lang="el-GR" sz="3600" dirty="0"/>
              <a:t> (ο μαθητής) είναι  στο σπίτι. </a:t>
            </a:r>
          </a:p>
          <a:p>
            <a:pPr marL="457200" lvl="1" indent="0">
              <a:buNone/>
            </a:pPr>
            <a:r>
              <a:rPr lang="el-GR" sz="3600" dirty="0"/>
              <a:t>Η κασετίνα της </a:t>
            </a:r>
            <a:r>
              <a:rPr lang="el-GR" sz="3600" dirty="0">
                <a:solidFill>
                  <a:srgbClr val="FF0000"/>
                </a:solidFill>
              </a:rPr>
              <a:t>μαθήτριας</a:t>
            </a:r>
            <a:r>
              <a:rPr lang="el-GR" sz="3600" dirty="0"/>
              <a:t> (η μαθήτρια) είναι  ακριβή.</a:t>
            </a:r>
          </a:p>
          <a:p>
            <a:pPr marL="457200" lvl="1" indent="0">
              <a:buNone/>
            </a:pPr>
            <a:r>
              <a:rPr lang="el-GR" sz="3600" dirty="0"/>
              <a:t>Το αυτοκίνητο  του </a:t>
            </a:r>
            <a:r>
              <a:rPr lang="el-GR" sz="3600" dirty="0">
                <a:solidFill>
                  <a:srgbClr val="FF0000"/>
                </a:solidFill>
              </a:rPr>
              <a:t>κηπουρού</a:t>
            </a:r>
            <a:r>
              <a:rPr lang="el-GR" sz="3600" dirty="0"/>
              <a:t> (ο κηπουρός) είναι μπλε.</a:t>
            </a:r>
          </a:p>
          <a:p>
            <a:pPr marL="457200" lvl="1" indent="0">
              <a:buNone/>
            </a:pPr>
            <a:r>
              <a:rPr lang="el-GR" sz="3600" dirty="0"/>
              <a:t>Η καρέκλα της </a:t>
            </a:r>
            <a:r>
              <a:rPr lang="el-GR" sz="3600" dirty="0">
                <a:solidFill>
                  <a:srgbClr val="FF0000"/>
                </a:solidFill>
              </a:rPr>
              <a:t>αδερφής </a:t>
            </a:r>
            <a:r>
              <a:rPr lang="el-GR" sz="3600" dirty="0"/>
              <a:t>(η αδερφή) μου είναι  στο δωμάτιό της.</a:t>
            </a:r>
          </a:p>
          <a:p>
            <a:pPr marL="457200" lvl="1" indent="0">
              <a:buNone/>
            </a:pPr>
            <a:r>
              <a:rPr lang="el-GR" sz="3600" dirty="0"/>
              <a:t>Το  φαγητό του </a:t>
            </a:r>
            <a:r>
              <a:rPr lang="el-GR" sz="3600" dirty="0">
                <a:solidFill>
                  <a:srgbClr val="FF0000"/>
                </a:solidFill>
              </a:rPr>
              <a:t>παιδιού </a:t>
            </a:r>
            <a:r>
              <a:rPr lang="el-GR" sz="3600" dirty="0"/>
              <a:t>(το παιδί) είναι ζεστό.</a:t>
            </a:r>
          </a:p>
          <a:p>
            <a:pPr marL="457200" lvl="1" indent="0">
              <a:buNone/>
            </a:pPr>
            <a:r>
              <a:rPr lang="el-GR" sz="3600" dirty="0"/>
              <a:t>Το σπίτι του  </a:t>
            </a:r>
            <a:r>
              <a:rPr lang="el-GR" sz="3600" dirty="0">
                <a:solidFill>
                  <a:srgbClr val="FF0000"/>
                </a:solidFill>
              </a:rPr>
              <a:t>άντρα</a:t>
            </a:r>
            <a:r>
              <a:rPr lang="el-GR" sz="3600" dirty="0"/>
              <a:t> (ο άντρας) είναι μικρό.</a:t>
            </a:r>
            <a:endParaRPr lang="en-US" sz="3600" dirty="0"/>
          </a:p>
        </p:txBody>
      </p:sp>
      <p:cxnSp>
        <p:nvCxnSpPr>
          <p:cNvPr id="5" name="Straight Connector 4">
            <a:extLst>
              <a:ext uri="{FF2B5EF4-FFF2-40B4-BE49-F238E27FC236}">
                <a16:creationId xmlns:a16="http://schemas.microsoft.com/office/drawing/2014/main" id="{57E1E30B-82B9-86A7-277B-271A155BFAD8}"/>
              </a:ext>
            </a:extLst>
          </p:cNvPr>
          <p:cNvCxnSpPr/>
          <p:nvPr/>
        </p:nvCxnSpPr>
        <p:spPr>
          <a:xfrm flipH="1">
            <a:off x="6175170" y="593797"/>
            <a:ext cx="554181" cy="868218"/>
          </a:xfrm>
          <a:prstGeom prst="line">
            <a:avLst/>
          </a:prstGeom>
        </p:spPr>
        <p:style>
          <a:lnRef idx="3">
            <a:schemeClr val="accent2"/>
          </a:lnRef>
          <a:fillRef idx="0">
            <a:schemeClr val="accent2"/>
          </a:fillRef>
          <a:effectRef idx="2">
            <a:schemeClr val="accent2"/>
          </a:effectRef>
          <a:fontRef idx="minor">
            <a:schemeClr val="tx1"/>
          </a:fontRef>
        </p:style>
      </p:cxnSp>
      <p:pic>
        <p:nvPicPr>
          <p:cNvPr id="1026" name="Picture 2" descr="Page 6 | Cartoon school desk Images - Free Download on Freepik">
            <a:extLst>
              <a:ext uri="{FF2B5EF4-FFF2-40B4-BE49-F238E27FC236}">
                <a16:creationId xmlns:a16="http://schemas.microsoft.com/office/drawing/2014/main" id="{2A2FA38D-554A-54CE-0638-3E1313E27A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369" y="365125"/>
            <a:ext cx="2466975" cy="17467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Σχολική κασετίνα με χαρτικά οριστεί απομονωθεί σε λευκό φόντο. Διάνυσμα  καρτούν εικονογράφηση γκρο πλαν. Διάνυσμα από ©Anton_Lunkov 200699392">
            <a:extLst>
              <a:ext uri="{FF2B5EF4-FFF2-40B4-BE49-F238E27FC236}">
                <a16:creationId xmlns:a16="http://schemas.microsoft.com/office/drawing/2014/main" id="{267C96C7-0910-E63A-B928-FDE2A7BBFC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327"/>
          <a:stretch>
            <a:fillRect/>
          </a:stretch>
        </p:blipFill>
        <p:spPr bwMode="auto">
          <a:xfrm>
            <a:off x="399369" y="2230892"/>
            <a:ext cx="2466974" cy="19274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Κηπουρός καρτούν εικονογράφηση Διάνυσμα από ©indomercy2012 62214045">
            <a:extLst>
              <a:ext uri="{FF2B5EF4-FFF2-40B4-BE49-F238E27FC236}">
                <a16:creationId xmlns:a16="http://schemas.microsoft.com/office/drawing/2014/main" id="{6B5CE54F-9E5D-447E-4570-5868711A6B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369" y="4277395"/>
            <a:ext cx="2466974"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Chair Cartoon Images – Browse 392,105 Stock Photos, Vectors, and Video |  Adobe Stock">
            <a:extLst>
              <a:ext uri="{FF2B5EF4-FFF2-40B4-BE49-F238E27FC236}">
                <a16:creationId xmlns:a16="http://schemas.microsoft.com/office/drawing/2014/main" id="{BD4F0E0C-3205-E8B7-9E50-BC118D6786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2524" y="166919"/>
            <a:ext cx="2143125"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Νόστιμο φαγητό καρτούν γελοιογραφία Διάνυσμα από ©jemastock 264825924">
            <a:extLst>
              <a:ext uri="{FF2B5EF4-FFF2-40B4-BE49-F238E27FC236}">
                <a16:creationId xmlns:a16="http://schemas.microsoft.com/office/drawing/2014/main" id="{1CCA3917-F861-D1B9-DDDA-854B55D0B5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02524" y="2481032"/>
            <a:ext cx="2143125" cy="16773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4" name="Picture 2" descr="Εικονογράφηση Ενός Νεαρού Στιλάτου Άνδρα Βέκτορ Καρτούν Όμορφος Γενειοφόρος  Άντρας Διάνυσμα από ©aemebius@mail.ru 420513032">
            <a:extLst>
              <a:ext uri="{FF2B5EF4-FFF2-40B4-BE49-F238E27FC236}">
                <a16:creationId xmlns:a16="http://schemas.microsoft.com/office/drawing/2014/main" id="{BED5D264-7CFD-88F0-5B39-0BF41737AA1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1442"/>
          <a:stretch>
            <a:fillRect/>
          </a:stretch>
        </p:blipFill>
        <p:spPr bwMode="auto">
          <a:xfrm>
            <a:off x="9302524" y="4374691"/>
            <a:ext cx="2143126" cy="1948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208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pPr algn="ctr"/>
            <a:r>
              <a:rPr lang="el-GR" dirty="0"/>
              <a:t>Άσκηση </a:t>
            </a:r>
            <a:endParaRPr lang="en-US" dirty="0"/>
          </a:p>
        </p:txBody>
      </p:sp>
      <p:sp>
        <p:nvSpPr>
          <p:cNvPr id="3" name="Content Placeholder 2"/>
          <p:cNvSpPr>
            <a:spLocks noGrp="1"/>
          </p:cNvSpPr>
          <p:nvPr>
            <p:ph idx="1"/>
          </p:nvPr>
        </p:nvSpPr>
        <p:spPr>
          <a:xfrm>
            <a:off x="3624942" y="1825625"/>
            <a:ext cx="7728857" cy="4351338"/>
          </a:xfrm>
        </p:spPr>
        <p:txBody>
          <a:bodyPr>
            <a:normAutofit fontScale="92500" lnSpcReduction="10000"/>
          </a:bodyPr>
          <a:lstStyle/>
          <a:p>
            <a:r>
              <a:rPr lang="el-GR" sz="4400" dirty="0"/>
              <a:t>Η  μαμά    της  ________  (η φίλη) μου  πήρε  τα γυαλιά  του  ________ (ο παππούς).</a:t>
            </a:r>
          </a:p>
          <a:p>
            <a:r>
              <a:rPr lang="el-GR" sz="4400" dirty="0"/>
              <a:t>Τα αγγούρια  και οι ντομάτες  της ________ (η σαλάτα) δεν είναι φρέσκα.</a:t>
            </a:r>
          </a:p>
          <a:p>
            <a:r>
              <a:rPr lang="el-GR" sz="4400" dirty="0"/>
              <a:t>Το  κάθισα του ___________ (το αυτοκίνητο) είναι  καθαρό.</a:t>
            </a:r>
          </a:p>
          <a:p>
            <a:endParaRPr lang="en-US" dirty="0"/>
          </a:p>
        </p:txBody>
      </p:sp>
      <p:pic>
        <p:nvPicPr>
          <p:cNvPr id="1026" name="Picture 2" descr="Ανακαλύψτε ιδέες για 15 παππους και γιαγια και παππούς και γιαγιά |  ζευγάρια, ζωγραφική, πίνακες disney και άλλα">
            <a:extLst>
              <a:ext uri="{FF2B5EF4-FFF2-40B4-BE49-F238E27FC236}">
                <a16:creationId xmlns:a16="http://schemas.microsoft.com/office/drawing/2014/main" id="{3F88CDEF-A10D-9D59-3CDC-0993656AA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301" y="1857832"/>
            <a:ext cx="1647825" cy="13858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Salad cartoon - 99 χιλιάδες εικόνες, εικονογραφήσεις και φωτογραφίες στοκ  χωρίς δικαιώματα | Shutterstock">
            <a:extLst>
              <a:ext uri="{FF2B5EF4-FFF2-40B4-BE49-F238E27FC236}">
                <a16:creationId xmlns:a16="http://schemas.microsoft.com/office/drawing/2014/main" id="{CE0B051F-DED5-577B-F975-DBDC60EAD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316" y="3480934"/>
            <a:ext cx="1715861" cy="14870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descr="Safety car seat cartoon - 2,8 χιλιάδες εικόνες, εικονογραφήσεις και  φωτογραφίες στοκ χωρίς δικαιώματα | Shutterstock">
            <a:extLst>
              <a:ext uri="{FF2B5EF4-FFF2-40B4-BE49-F238E27FC236}">
                <a16:creationId xmlns:a16="http://schemas.microsoft.com/office/drawing/2014/main" id="{FFC985E9-6895-2F23-2848-FFF2D8B49A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7365" y="5135111"/>
            <a:ext cx="1741761" cy="14713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985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2ECD1-2F33-B5C2-12DD-53A683C715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242C40-FCDD-B47E-D47E-4D61232C988D}"/>
              </a:ext>
            </a:extLst>
          </p:cNvPr>
          <p:cNvSpPr>
            <a:spLocks noGrp="1"/>
          </p:cNvSpPr>
          <p:nvPr>
            <p:ph type="title"/>
          </p:nvPr>
        </p:nvSpPr>
        <p:spPr>
          <a:ln>
            <a:solidFill>
              <a:schemeClr val="tx1"/>
            </a:solidFill>
          </a:ln>
        </p:spPr>
        <p:txBody>
          <a:bodyPr/>
          <a:lstStyle/>
          <a:p>
            <a:pPr algn="ctr"/>
            <a:r>
              <a:rPr lang="el-GR" dirty="0"/>
              <a:t>Άσκηση </a:t>
            </a:r>
            <a:endParaRPr lang="en-US" dirty="0"/>
          </a:p>
        </p:txBody>
      </p:sp>
      <p:sp>
        <p:nvSpPr>
          <p:cNvPr id="3" name="Content Placeholder 2">
            <a:extLst>
              <a:ext uri="{FF2B5EF4-FFF2-40B4-BE49-F238E27FC236}">
                <a16:creationId xmlns:a16="http://schemas.microsoft.com/office/drawing/2014/main" id="{39296C98-18B7-EBED-C6A2-C887229C14D6}"/>
              </a:ext>
            </a:extLst>
          </p:cNvPr>
          <p:cNvSpPr>
            <a:spLocks noGrp="1"/>
          </p:cNvSpPr>
          <p:nvPr>
            <p:ph idx="1"/>
          </p:nvPr>
        </p:nvSpPr>
        <p:spPr>
          <a:xfrm>
            <a:off x="3624942" y="1825625"/>
            <a:ext cx="7728857" cy="4351338"/>
          </a:xfrm>
        </p:spPr>
        <p:txBody>
          <a:bodyPr>
            <a:normAutofit fontScale="92500" lnSpcReduction="10000"/>
          </a:bodyPr>
          <a:lstStyle/>
          <a:p>
            <a:r>
              <a:rPr lang="el-GR" sz="4400" dirty="0"/>
              <a:t>Η  μαμά    της </a:t>
            </a:r>
            <a:r>
              <a:rPr lang="el-GR" sz="4400" dirty="0">
                <a:solidFill>
                  <a:srgbClr val="FF0000"/>
                </a:solidFill>
              </a:rPr>
              <a:t>φίλης</a:t>
            </a:r>
            <a:r>
              <a:rPr lang="el-GR" sz="4400" dirty="0"/>
              <a:t>  (η φίλη) μου  πήρε  τα γυαλιά  του </a:t>
            </a:r>
            <a:r>
              <a:rPr lang="el-GR" sz="4400" dirty="0">
                <a:solidFill>
                  <a:srgbClr val="FF0000"/>
                </a:solidFill>
              </a:rPr>
              <a:t>παππού</a:t>
            </a:r>
            <a:r>
              <a:rPr lang="el-GR" sz="4400" dirty="0"/>
              <a:t> (ο παππούς).</a:t>
            </a:r>
          </a:p>
          <a:p>
            <a:r>
              <a:rPr lang="el-GR" sz="4400" dirty="0"/>
              <a:t>Τα αγγούρια  και οι ντομάτες  της </a:t>
            </a:r>
            <a:r>
              <a:rPr lang="el-GR" sz="4400" dirty="0">
                <a:solidFill>
                  <a:srgbClr val="FF0000"/>
                </a:solidFill>
              </a:rPr>
              <a:t>σαλάτας</a:t>
            </a:r>
            <a:r>
              <a:rPr lang="el-GR" sz="4400" dirty="0"/>
              <a:t> (η σαλάτα) δεν είναι φρέσκα.</a:t>
            </a:r>
          </a:p>
          <a:p>
            <a:r>
              <a:rPr lang="el-GR" sz="4400" dirty="0"/>
              <a:t>Το  κάθισα του </a:t>
            </a:r>
            <a:r>
              <a:rPr lang="el-GR" sz="4400" dirty="0">
                <a:solidFill>
                  <a:srgbClr val="FF0000"/>
                </a:solidFill>
              </a:rPr>
              <a:t>αυτοκινήτου </a:t>
            </a:r>
            <a:r>
              <a:rPr lang="el-GR" sz="4400" dirty="0"/>
              <a:t>(το αυτοκίνητο) είναι  καθαρό.</a:t>
            </a:r>
          </a:p>
          <a:p>
            <a:endParaRPr lang="en-US" dirty="0"/>
          </a:p>
        </p:txBody>
      </p:sp>
      <p:pic>
        <p:nvPicPr>
          <p:cNvPr id="1026" name="Picture 2" descr="Ανακαλύψτε ιδέες για 15 παππους και γιαγια και παππούς και γιαγιά |  ζευγάρια, ζωγραφική, πίνακες disney και άλλα">
            <a:extLst>
              <a:ext uri="{FF2B5EF4-FFF2-40B4-BE49-F238E27FC236}">
                <a16:creationId xmlns:a16="http://schemas.microsoft.com/office/drawing/2014/main" id="{4A7A6698-2E5F-03C6-2CAF-85C8D5A18F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301" y="1857832"/>
            <a:ext cx="1647825" cy="13858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Salad cartoon - 99 χιλιάδες εικόνες, εικονογραφήσεις και φωτογραφίες στοκ  χωρίς δικαιώματα | Shutterstock">
            <a:extLst>
              <a:ext uri="{FF2B5EF4-FFF2-40B4-BE49-F238E27FC236}">
                <a16:creationId xmlns:a16="http://schemas.microsoft.com/office/drawing/2014/main" id="{EE4CBAB0-23B4-9813-CC9B-5742B57C49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316" y="3480934"/>
            <a:ext cx="1715861" cy="14870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descr="Safety car seat cartoon - 2,8 χιλιάδες εικόνες, εικονογραφήσεις και  φωτογραφίες στοκ χωρίς δικαιώματα | Shutterstock">
            <a:extLst>
              <a:ext uri="{FF2B5EF4-FFF2-40B4-BE49-F238E27FC236}">
                <a16:creationId xmlns:a16="http://schemas.microsoft.com/office/drawing/2014/main" id="{00CE9FD4-B90D-95CB-124F-9F449F0ECF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7365" y="5135111"/>
            <a:ext cx="1741761" cy="14713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012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694F0-3C56-16D0-4FBA-68104B7E3A27}"/>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5E31C4AE-2D20-102D-C73F-1DF1B5E1BE16}"/>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προφορικού λόγου </a:t>
            </a:r>
          </a:p>
        </p:txBody>
      </p:sp>
      <p:sp>
        <p:nvSpPr>
          <p:cNvPr id="8" name="Ορθογώνιο 7">
            <a:extLst>
              <a:ext uri="{FF2B5EF4-FFF2-40B4-BE49-F238E27FC236}">
                <a16:creationId xmlns:a16="http://schemas.microsoft.com/office/drawing/2014/main" id="{1A90C58F-398D-7E65-BD07-DABBDA85517C}"/>
              </a:ext>
            </a:extLst>
          </p:cNvPr>
          <p:cNvSpPr/>
          <p:nvPr/>
        </p:nvSpPr>
        <p:spPr>
          <a:xfrm>
            <a:off x="163541" y="5855617"/>
            <a:ext cx="2696214"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Απαντήστε!</a:t>
            </a:r>
          </a:p>
        </p:txBody>
      </p:sp>
      <p:sp>
        <p:nvSpPr>
          <p:cNvPr id="4" name="Rectangle 1">
            <a:extLst>
              <a:ext uri="{FF2B5EF4-FFF2-40B4-BE49-F238E27FC236}">
                <a16:creationId xmlns:a16="http://schemas.microsoft.com/office/drawing/2014/main" id="{B7320CF1-351B-7E61-F6CD-0A09907115DE}"/>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2050" name="Picture 2">
            <a:extLst>
              <a:ext uri="{FF2B5EF4-FFF2-40B4-BE49-F238E27FC236}">
                <a16:creationId xmlns:a16="http://schemas.microsoft.com/office/drawing/2014/main" id="{2343710B-D3A5-CF86-E241-668A1FEF3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41" y="2904156"/>
            <a:ext cx="3431667" cy="2249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843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2514" y="515789"/>
            <a:ext cx="8829661" cy="5509200"/>
          </a:xfrm>
          <a:prstGeom prst="rect">
            <a:avLst/>
          </a:prstGeom>
        </p:spPr>
        <p:txBody>
          <a:bodyPr wrap="none">
            <a:spAutoFit/>
          </a:bodyPr>
          <a:lstStyle/>
          <a:p>
            <a:r>
              <a:rPr lang="tr-TR" sz="4400" dirty="0"/>
              <a:t>-</a:t>
            </a:r>
            <a:r>
              <a:rPr lang="el-GR" sz="4400" dirty="0"/>
              <a:t>Βρήκα </a:t>
            </a:r>
            <a:r>
              <a:rPr lang="en-US" sz="4400" dirty="0" err="1"/>
              <a:t>έν</a:t>
            </a:r>
            <a:r>
              <a:rPr lang="en-US" sz="4400" dirty="0"/>
              <a:t>α πορτοφόλι στο</a:t>
            </a:r>
            <a:r>
              <a:rPr lang="el-GR" sz="4400" dirty="0"/>
              <a:t>ν</a:t>
            </a:r>
            <a:r>
              <a:rPr lang="en-US" sz="4400" dirty="0"/>
              <a:t> </a:t>
            </a:r>
            <a:r>
              <a:rPr lang="en-US" sz="4400" dirty="0" err="1"/>
              <a:t>δρόμο</a:t>
            </a:r>
            <a:r>
              <a:rPr lang="en-US" sz="4400" dirty="0"/>
              <a:t>. </a:t>
            </a:r>
            <a:endParaRPr lang="tr-TR" sz="4400" dirty="0"/>
          </a:p>
          <a:p>
            <a:r>
              <a:rPr lang="en-US" sz="4400" dirty="0" err="1"/>
              <a:t>Αν</a:t>
            </a:r>
            <a:r>
              <a:rPr lang="en-US" sz="4400" dirty="0"/>
              <a:t>αρωτιέμαι ποιανού είναι.</a:t>
            </a:r>
            <a:endParaRPr lang="tr-TR" sz="4400" dirty="0"/>
          </a:p>
          <a:p>
            <a:pPr marL="571500" indent="-571500">
              <a:buFontTx/>
              <a:buChar char="-"/>
            </a:pPr>
            <a:r>
              <a:rPr lang="el-GR" sz="4400" dirty="0"/>
              <a:t>Είναι ____________</a:t>
            </a:r>
            <a:r>
              <a:rPr lang="el-GR" sz="4400" dirty="0">
                <a:solidFill>
                  <a:srgbClr val="FF0000"/>
                </a:solidFill>
              </a:rPr>
              <a:t>.</a:t>
            </a:r>
            <a:r>
              <a:rPr lang="el-GR" sz="4400" dirty="0"/>
              <a:t> (ο  μαθητής)</a:t>
            </a:r>
          </a:p>
          <a:p>
            <a:pPr marL="571500" indent="-571500">
              <a:buFontTx/>
              <a:buChar char="-"/>
            </a:pPr>
            <a:r>
              <a:rPr lang="el-GR" sz="4400" dirty="0"/>
              <a:t>Είναι ____________</a:t>
            </a:r>
            <a:r>
              <a:rPr lang="el-GR" sz="4400" dirty="0">
                <a:solidFill>
                  <a:srgbClr val="FF0000"/>
                </a:solidFill>
              </a:rPr>
              <a:t>.</a:t>
            </a:r>
            <a:r>
              <a:rPr lang="el-GR" sz="4400" dirty="0"/>
              <a:t> (ο  δάσκαλος)</a:t>
            </a:r>
          </a:p>
          <a:p>
            <a:pPr marL="571500" indent="-571500">
              <a:buFontTx/>
              <a:buChar char="-"/>
            </a:pPr>
            <a:r>
              <a:rPr lang="el-GR" sz="4400" dirty="0"/>
              <a:t>Είναι ____________</a:t>
            </a:r>
            <a:r>
              <a:rPr lang="el-GR" sz="4400" dirty="0">
                <a:solidFill>
                  <a:srgbClr val="FF0000"/>
                </a:solidFill>
              </a:rPr>
              <a:t>.</a:t>
            </a:r>
            <a:r>
              <a:rPr lang="el-GR" sz="4400" dirty="0"/>
              <a:t> (η  δασκάλα)</a:t>
            </a:r>
          </a:p>
          <a:p>
            <a:pPr marL="571500" indent="-571500">
              <a:buFontTx/>
              <a:buChar char="-"/>
            </a:pPr>
            <a:r>
              <a:rPr lang="el-GR" sz="4400" dirty="0"/>
              <a:t>Είναι ____________</a:t>
            </a:r>
            <a:r>
              <a:rPr lang="el-GR" sz="4400" dirty="0">
                <a:solidFill>
                  <a:srgbClr val="FF0000"/>
                </a:solidFill>
              </a:rPr>
              <a:t>.</a:t>
            </a:r>
            <a:r>
              <a:rPr lang="el-GR" sz="4400" dirty="0"/>
              <a:t>(ο  καθηγητής)</a:t>
            </a:r>
          </a:p>
          <a:p>
            <a:pPr marL="571500" indent="-571500">
              <a:buFontTx/>
              <a:buChar char="-"/>
            </a:pPr>
            <a:r>
              <a:rPr lang="el-GR" sz="4400" dirty="0"/>
              <a:t>Είναι ____________</a:t>
            </a:r>
            <a:r>
              <a:rPr lang="el-GR" sz="4400" dirty="0">
                <a:solidFill>
                  <a:srgbClr val="FF0000"/>
                </a:solidFill>
              </a:rPr>
              <a:t>.</a:t>
            </a:r>
            <a:r>
              <a:rPr lang="el-GR" sz="4400" dirty="0"/>
              <a:t> (ο  μπαμπάς)</a:t>
            </a:r>
          </a:p>
          <a:p>
            <a:pPr marL="571500" indent="-571500">
              <a:buFontTx/>
              <a:buChar char="-"/>
            </a:pPr>
            <a:r>
              <a:rPr lang="el-GR" sz="4400" dirty="0"/>
              <a:t>Είναι ____________</a:t>
            </a:r>
            <a:r>
              <a:rPr lang="el-GR" sz="4400" dirty="0">
                <a:solidFill>
                  <a:srgbClr val="FF0000"/>
                </a:solidFill>
              </a:rPr>
              <a:t>.</a:t>
            </a:r>
            <a:r>
              <a:rPr lang="el-GR" sz="4400" dirty="0"/>
              <a:t> (η μαμά)</a:t>
            </a:r>
          </a:p>
        </p:txBody>
      </p:sp>
      <p:pic>
        <p:nvPicPr>
          <p:cNvPr id="1026" name="Picture 2" descr="Ένα αγόρι βρήκε ένα πορτοφόλι στο δρόμο Διανυσματική απεικόνιση -  εικονογραφία: 229181335">
            <a:extLst>
              <a:ext uri="{FF2B5EF4-FFF2-40B4-BE49-F238E27FC236}">
                <a16:creationId xmlns:a16="http://schemas.microsoft.com/office/drawing/2014/main" id="{55BE42CE-F51C-2E67-E02A-2B464286D9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7309" y="960064"/>
            <a:ext cx="2119263" cy="4620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80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342" y="515789"/>
            <a:ext cx="8829661" cy="5509200"/>
          </a:xfrm>
          <a:prstGeom prst="rect">
            <a:avLst/>
          </a:prstGeom>
        </p:spPr>
        <p:txBody>
          <a:bodyPr wrap="none">
            <a:spAutoFit/>
          </a:bodyPr>
          <a:lstStyle/>
          <a:p>
            <a:r>
              <a:rPr lang="tr-TR" sz="4400" dirty="0"/>
              <a:t>-</a:t>
            </a:r>
            <a:r>
              <a:rPr lang="en-US" sz="4400" dirty="0" err="1"/>
              <a:t>Βρήκ</a:t>
            </a:r>
            <a:r>
              <a:rPr lang="en-US" sz="4400" dirty="0"/>
              <a:t>α ένα πορτοφόλι στο</a:t>
            </a:r>
            <a:r>
              <a:rPr lang="el-GR" sz="4400" dirty="0"/>
              <a:t>ν</a:t>
            </a:r>
            <a:r>
              <a:rPr lang="en-US" sz="4400" dirty="0"/>
              <a:t> δρόμο. </a:t>
            </a:r>
            <a:endParaRPr lang="tr-TR" sz="4400" dirty="0"/>
          </a:p>
          <a:p>
            <a:r>
              <a:rPr lang="en-US" sz="4400" dirty="0" err="1"/>
              <a:t>Αν</a:t>
            </a:r>
            <a:r>
              <a:rPr lang="en-US" sz="4400" dirty="0"/>
              <a:t>αρωτιέμαι ποιανού είναι.</a:t>
            </a:r>
            <a:endParaRPr lang="tr-TR" sz="4400" dirty="0"/>
          </a:p>
          <a:p>
            <a:pPr marL="571500" indent="-571500">
              <a:buFontTx/>
              <a:buChar char="-"/>
            </a:pPr>
            <a:r>
              <a:rPr lang="el-GR" sz="4400" dirty="0"/>
              <a:t>Είναι </a:t>
            </a:r>
            <a:r>
              <a:rPr lang="el-GR" sz="4400" dirty="0">
                <a:solidFill>
                  <a:srgbClr val="FF0000"/>
                </a:solidFill>
              </a:rPr>
              <a:t>του  </a:t>
            </a:r>
            <a:r>
              <a:rPr lang="el-GR" sz="4400" dirty="0"/>
              <a:t>μαθητ</a:t>
            </a:r>
            <a:r>
              <a:rPr lang="el-GR" sz="4400" dirty="0">
                <a:solidFill>
                  <a:srgbClr val="FF0000"/>
                </a:solidFill>
              </a:rPr>
              <a:t>ή. </a:t>
            </a:r>
            <a:endParaRPr lang="el-GR" sz="4400" dirty="0"/>
          </a:p>
          <a:p>
            <a:pPr marL="571500" indent="-571500">
              <a:buFontTx/>
              <a:buChar char="-"/>
            </a:pPr>
            <a:r>
              <a:rPr lang="el-GR" sz="4400" dirty="0"/>
              <a:t>Είναι </a:t>
            </a:r>
            <a:r>
              <a:rPr lang="el-GR" sz="4400" dirty="0">
                <a:solidFill>
                  <a:srgbClr val="FF0000"/>
                </a:solidFill>
              </a:rPr>
              <a:t>του  </a:t>
            </a:r>
            <a:r>
              <a:rPr lang="el-GR" sz="4400" dirty="0"/>
              <a:t>δασκάλ</a:t>
            </a:r>
            <a:r>
              <a:rPr lang="el-GR" sz="4400" dirty="0">
                <a:solidFill>
                  <a:srgbClr val="FF0000"/>
                </a:solidFill>
              </a:rPr>
              <a:t>ου. </a:t>
            </a:r>
            <a:endParaRPr lang="el-GR" sz="4400" dirty="0"/>
          </a:p>
          <a:p>
            <a:pPr marL="571500" indent="-571500">
              <a:buFontTx/>
              <a:buChar char="-"/>
            </a:pPr>
            <a:r>
              <a:rPr lang="el-GR" sz="4400" dirty="0"/>
              <a:t>Είναι </a:t>
            </a:r>
            <a:r>
              <a:rPr lang="el-GR" sz="4400" dirty="0">
                <a:solidFill>
                  <a:srgbClr val="FF0000"/>
                </a:solidFill>
              </a:rPr>
              <a:t>της  </a:t>
            </a:r>
            <a:r>
              <a:rPr lang="el-GR" sz="4400" dirty="0"/>
              <a:t>δασκάλ</a:t>
            </a:r>
            <a:r>
              <a:rPr lang="el-GR" sz="4400" dirty="0">
                <a:solidFill>
                  <a:srgbClr val="FF0000"/>
                </a:solidFill>
              </a:rPr>
              <a:t>ας. </a:t>
            </a:r>
            <a:endParaRPr lang="el-GR" sz="4400" dirty="0"/>
          </a:p>
          <a:p>
            <a:pPr marL="571500" indent="-571500">
              <a:buFontTx/>
              <a:buChar char="-"/>
            </a:pPr>
            <a:r>
              <a:rPr lang="el-GR" sz="4400" dirty="0"/>
              <a:t>Είναι </a:t>
            </a:r>
            <a:r>
              <a:rPr lang="el-GR" sz="4400" dirty="0">
                <a:solidFill>
                  <a:srgbClr val="FF0000"/>
                </a:solidFill>
              </a:rPr>
              <a:t>του </a:t>
            </a:r>
            <a:r>
              <a:rPr lang="el-GR" sz="4400" dirty="0"/>
              <a:t>καθηγητ</a:t>
            </a:r>
            <a:r>
              <a:rPr lang="el-GR" sz="4400" dirty="0">
                <a:solidFill>
                  <a:srgbClr val="FF0000"/>
                </a:solidFill>
              </a:rPr>
              <a:t>ή. </a:t>
            </a:r>
            <a:endParaRPr lang="el-GR" sz="4400" dirty="0"/>
          </a:p>
          <a:p>
            <a:pPr marL="571500" indent="-571500">
              <a:buFontTx/>
              <a:buChar char="-"/>
            </a:pPr>
            <a:r>
              <a:rPr lang="el-GR" sz="4400" dirty="0"/>
              <a:t>Είναι </a:t>
            </a:r>
            <a:r>
              <a:rPr lang="el-GR" sz="4400" dirty="0">
                <a:solidFill>
                  <a:srgbClr val="FF0000"/>
                </a:solidFill>
              </a:rPr>
              <a:t>του  </a:t>
            </a:r>
            <a:r>
              <a:rPr lang="el-GR" sz="4400" dirty="0"/>
              <a:t>μπαμπ</a:t>
            </a:r>
            <a:r>
              <a:rPr lang="el-GR" sz="4400" dirty="0">
                <a:solidFill>
                  <a:srgbClr val="FF0000"/>
                </a:solidFill>
              </a:rPr>
              <a:t>ά. </a:t>
            </a:r>
            <a:endParaRPr lang="el-GR" sz="4400" dirty="0"/>
          </a:p>
          <a:p>
            <a:pPr marL="571500" indent="-571500">
              <a:buFontTx/>
              <a:buChar char="-"/>
            </a:pPr>
            <a:r>
              <a:rPr lang="el-GR" sz="4400" dirty="0"/>
              <a:t>Είναι </a:t>
            </a:r>
            <a:r>
              <a:rPr lang="el-GR" sz="4400" dirty="0">
                <a:solidFill>
                  <a:srgbClr val="FF0000"/>
                </a:solidFill>
              </a:rPr>
              <a:t>της </a:t>
            </a:r>
            <a:r>
              <a:rPr lang="el-GR" sz="4400" dirty="0"/>
              <a:t>μαμ</a:t>
            </a:r>
            <a:r>
              <a:rPr lang="el-GR" sz="4400" dirty="0">
                <a:solidFill>
                  <a:srgbClr val="FF0000"/>
                </a:solidFill>
              </a:rPr>
              <a:t>άς. </a:t>
            </a:r>
            <a:endParaRPr lang="el-GR" sz="4400" dirty="0"/>
          </a:p>
        </p:txBody>
      </p:sp>
      <p:pic>
        <p:nvPicPr>
          <p:cNvPr id="2" name="Picture 2" descr="Ένα αγόρι βρήκε ένα πορτοφόλι στο δρόμο Διανυσματική απεικόνιση -  εικονογραφία: 229181335">
            <a:extLst>
              <a:ext uri="{FF2B5EF4-FFF2-40B4-BE49-F238E27FC236}">
                <a16:creationId xmlns:a16="http://schemas.microsoft.com/office/drawing/2014/main" id="{692183E1-692D-8C8F-9D55-C0C4FC846A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8966" y="758284"/>
            <a:ext cx="2526797" cy="550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339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7328" y="495459"/>
            <a:ext cx="8318239" cy="5509200"/>
          </a:xfrm>
          <a:prstGeom prst="rect">
            <a:avLst/>
          </a:prstGeom>
        </p:spPr>
        <p:txBody>
          <a:bodyPr wrap="none">
            <a:spAutoFit/>
          </a:bodyPr>
          <a:lstStyle/>
          <a:p>
            <a:r>
              <a:rPr lang="tr-TR" sz="4400" dirty="0"/>
              <a:t>-</a:t>
            </a:r>
            <a:r>
              <a:rPr lang="en-US" sz="4400" dirty="0" err="1"/>
              <a:t>Βρήκ</a:t>
            </a:r>
            <a:r>
              <a:rPr lang="en-US" sz="4400" dirty="0"/>
              <a:t>α ένα </a:t>
            </a:r>
            <a:r>
              <a:rPr lang="el-GR" sz="4400" dirty="0"/>
              <a:t>βιβλίο</a:t>
            </a:r>
            <a:r>
              <a:rPr lang="en-US" sz="4400" dirty="0"/>
              <a:t>. </a:t>
            </a:r>
            <a:endParaRPr lang="tr-TR" sz="4400" dirty="0"/>
          </a:p>
          <a:p>
            <a:r>
              <a:rPr lang="en-US" sz="4400" dirty="0" err="1"/>
              <a:t>Αν</a:t>
            </a:r>
            <a:r>
              <a:rPr lang="en-US" sz="4400" dirty="0"/>
              <a:t>αρωτιέμαι ποιανού είναι.</a:t>
            </a:r>
            <a:endParaRPr lang="tr-TR" sz="4400" dirty="0"/>
          </a:p>
          <a:p>
            <a:pPr marL="571500" indent="-571500">
              <a:buFontTx/>
              <a:buChar char="-"/>
            </a:pPr>
            <a:r>
              <a:rPr lang="el-GR" sz="4400" dirty="0"/>
              <a:t>Είναι _________(το αγόρι)</a:t>
            </a:r>
          </a:p>
          <a:p>
            <a:pPr marL="571500" indent="-571500">
              <a:buFontTx/>
              <a:buChar char="-"/>
            </a:pPr>
            <a:r>
              <a:rPr lang="el-GR" sz="4400" dirty="0"/>
              <a:t>Είναι _________(το κορίτσι)</a:t>
            </a:r>
          </a:p>
          <a:p>
            <a:pPr marL="571500" indent="-571500">
              <a:buFontTx/>
              <a:buChar char="-"/>
            </a:pPr>
            <a:r>
              <a:rPr lang="el-GR" sz="4400" dirty="0"/>
              <a:t>Είναι _________(το αυτοκίνητο)</a:t>
            </a:r>
          </a:p>
          <a:p>
            <a:pPr marL="571500" indent="-571500">
              <a:buFontTx/>
              <a:buChar char="-"/>
            </a:pPr>
            <a:r>
              <a:rPr lang="el-GR" sz="4400" dirty="0"/>
              <a:t>Είναι _________(το σχολείο)</a:t>
            </a:r>
          </a:p>
          <a:p>
            <a:pPr marL="571500" indent="-571500">
              <a:buFontTx/>
              <a:buChar char="-"/>
            </a:pPr>
            <a:r>
              <a:rPr lang="el-GR" sz="4400" dirty="0"/>
              <a:t>Είναι _________(το  μάθημα)</a:t>
            </a:r>
          </a:p>
          <a:p>
            <a:pPr marL="571500" indent="-571500">
              <a:buFontTx/>
              <a:buChar char="-"/>
            </a:pPr>
            <a:r>
              <a:rPr lang="el-GR" sz="4400" dirty="0"/>
              <a:t>Είναι _________(το μωρό)</a:t>
            </a:r>
          </a:p>
        </p:txBody>
      </p:sp>
      <p:pic>
        <p:nvPicPr>
          <p:cNvPr id="2050" name="Picture 2" descr="Γελοιογραφία θρανίο - απομονωθεί Εικονογράφηση από ©illustrator_hft  #99357430">
            <a:extLst>
              <a:ext uri="{FF2B5EF4-FFF2-40B4-BE49-F238E27FC236}">
                <a16:creationId xmlns:a16="http://schemas.microsoft.com/office/drawing/2014/main" id="{8F7A3425-6F30-F66A-E24F-9D87B4349B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1396" y="2011459"/>
            <a:ext cx="3424519" cy="2835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648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45E71-63CB-3235-F8E8-DC46C2F85F1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AC50123-FFA2-9470-973A-112F42F05783}"/>
              </a:ext>
            </a:extLst>
          </p:cNvPr>
          <p:cNvSpPr/>
          <p:nvPr/>
        </p:nvSpPr>
        <p:spPr>
          <a:xfrm>
            <a:off x="668585" y="332173"/>
            <a:ext cx="6841938" cy="5509200"/>
          </a:xfrm>
          <a:prstGeom prst="rect">
            <a:avLst/>
          </a:prstGeom>
        </p:spPr>
        <p:txBody>
          <a:bodyPr wrap="none">
            <a:spAutoFit/>
          </a:bodyPr>
          <a:lstStyle/>
          <a:p>
            <a:r>
              <a:rPr lang="tr-TR" sz="4400" dirty="0"/>
              <a:t>-</a:t>
            </a:r>
            <a:r>
              <a:rPr lang="en-US" sz="4400" dirty="0" err="1"/>
              <a:t>Βρήκ</a:t>
            </a:r>
            <a:r>
              <a:rPr lang="en-US" sz="4400" dirty="0"/>
              <a:t>α ένα </a:t>
            </a:r>
            <a:r>
              <a:rPr lang="el-GR" sz="4400" dirty="0"/>
              <a:t>βιβλίο</a:t>
            </a:r>
            <a:r>
              <a:rPr lang="en-US" sz="4400" dirty="0"/>
              <a:t>. </a:t>
            </a:r>
            <a:endParaRPr lang="tr-TR" sz="4400" dirty="0"/>
          </a:p>
          <a:p>
            <a:r>
              <a:rPr lang="en-US" sz="4400" dirty="0" err="1"/>
              <a:t>Αν</a:t>
            </a:r>
            <a:r>
              <a:rPr lang="en-US" sz="4400" dirty="0"/>
              <a:t>αρωτιέμαι ποιανού είναι.</a:t>
            </a:r>
            <a:endParaRPr lang="tr-TR" sz="4400" dirty="0"/>
          </a:p>
          <a:p>
            <a:pPr marL="571500" indent="-571500">
              <a:buFontTx/>
              <a:buChar char="-"/>
            </a:pPr>
            <a:r>
              <a:rPr lang="el-GR" sz="4400" dirty="0"/>
              <a:t>Είναι </a:t>
            </a:r>
            <a:r>
              <a:rPr lang="el-GR" sz="4400" dirty="0">
                <a:solidFill>
                  <a:srgbClr val="FF0000"/>
                </a:solidFill>
              </a:rPr>
              <a:t>του</a:t>
            </a:r>
            <a:r>
              <a:rPr lang="el-GR" sz="4400" dirty="0"/>
              <a:t>  αγορι</a:t>
            </a:r>
            <a:r>
              <a:rPr lang="el-GR" sz="4400" dirty="0">
                <a:solidFill>
                  <a:srgbClr val="FF0000"/>
                </a:solidFill>
              </a:rPr>
              <a:t>ού.</a:t>
            </a:r>
            <a:r>
              <a:rPr lang="el-GR" sz="4400" dirty="0"/>
              <a:t>  </a:t>
            </a:r>
          </a:p>
          <a:p>
            <a:pPr marL="571500" indent="-571500">
              <a:buFontTx/>
              <a:buChar char="-"/>
            </a:pPr>
            <a:r>
              <a:rPr lang="el-GR" sz="4400" dirty="0"/>
              <a:t>Είναι</a:t>
            </a:r>
            <a:r>
              <a:rPr lang="el-GR" sz="4400" dirty="0">
                <a:solidFill>
                  <a:srgbClr val="FF0000"/>
                </a:solidFill>
              </a:rPr>
              <a:t> του</a:t>
            </a:r>
            <a:r>
              <a:rPr lang="el-GR" sz="4400" dirty="0"/>
              <a:t>  κοριτσι</a:t>
            </a:r>
            <a:r>
              <a:rPr lang="el-GR" sz="4400" dirty="0">
                <a:solidFill>
                  <a:srgbClr val="FF0000"/>
                </a:solidFill>
              </a:rPr>
              <a:t>ού.</a:t>
            </a:r>
            <a:endParaRPr lang="el-GR" sz="4400" dirty="0"/>
          </a:p>
          <a:p>
            <a:pPr marL="571500" indent="-571500">
              <a:buFontTx/>
              <a:buChar char="-"/>
            </a:pPr>
            <a:r>
              <a:rPr lang="el-GR" sz="4400" dirty="0"/>
              <a:t>Είναι </a:t>
            </a:r>
            <a:r>
              <a:rPr lang="el-GR" sz="4400" dirty="0">
                <a:solidFill>
                  <a:srgbClr val="FF0000"/>
                </a:solidFill>
              </a:rPr>
              <a:t>του</a:t>
            </a:r>
            <a:r>
              <a:rPr lang="el-GR" sz="4400" dirty="0"/>
              <a:t>  αυτοκινήτ</a:t>
            </a:r>
            <a:r>
              <a:rPr lang="el-GR" sz="4400" dirty="0">
                <a:solidFill>
                  <a:srgbClr val="FF0000"/>
                </a:solidFill>
              </a:rPr>
              <a:t>ου.</a:t>
            </a:r>
            <a:endParaRPr lang="el-GR" sz="4400" dirty="0"/>
          </a:p>
          <a:p>
            <a:pPr marL="571500" indent="-571500">
              <a:buFontTx/>
              <a:buChar char="-"/>
            </a:pPr>
            <a:r>
              <a:rPr lang="el-GR" sz="4400" dirty="0"/>
              <a:t>Είναι </a:t>
            </a:r>
            <a:r>
              <a:rPr lang="el-GR" sz="4400" dirty="0">
                <a:solidFill>
                  <a:srgbClr val="FF0000"/>
                </a:solidFill>
              </a:rPr>
              <a:t>του</a:t>
            </a:r>
            <a:r>
              <a:rPr lang="el-GR" sz="4400" dirty="0"/>
              <a:t>  σχολεί</a:t>
            </a:r>
            <a:r>
              <a:rPr lang="el-GR" sz="4400" dirty="0">
                <a:solidFill>
                  <a:srgbClr val="FF0000"/>
                </a:solidFill>
              </a:rPr>
              <a:t>ου.</a:t>
            </a:r>
            <a:endParaRPr lang="el-GR" sz="4400" dirty="0"/>
          </a:p>
          <a:p>
            <a:pPr marL="571500" indent="-571500">
              <a:buFontTx/>
              <a:buChar char="-"/>
            </a:pPr>
            <a:r>
              <a:rPr lang="el-GR" sz="4400" dirty="0"/>
              <a:t>Είναι </a:t>
            </a:r>
            <a:r>
              <a:rPr lang="el-GR" sz="4400" dirty="0">
                <a:solidFill>
                  <a:srgbClr val="FF0000"/>
                </a:solidFill>
              </a:rPr>
              <a:t>του</a:t>
            </a:r>
            <a:r>
              <a:rPr lang="el-GR" sz="4400" dirty="0"/>
              <a:t>  μαθήμα</a:t>
            </a:r>
            <a:r>
              <a:rPr lang="el-GR" sz="4400" dirty="0">
                <a:solidFill>
                  <a:srgbClr val="FF0000"/>
                </a:solidFill>
              </a:rPr>
              <a:t>τος.</a:t>
            </a:r>
            <a:endParaRPr lang="el-GR" sz="4400" dirty="0"/>
          </a:p>
          <a:p>
            <a:pPr marL="571500" indent="-571500">
              <a:buFontTx/>
              <a:buChar char="-"/>
            </a:pPr>
            <a:r>
              <a:rPr lang="el-GR" sz="4400" dirty="0"/>
              <a:t>Είναι </a:t>
            </a:r>
            <a:r>
              <a:rPr lang="el-GR" sz="4400" dirty="0">
                <a:solidFill>
                  <a:srgbClr val="FF0000"/>
                </a:solidFill>
              </a:rPr>
              <a:t>του</a:t>
            </a:r>
            <a:r>
              <a:rPr lang="el-GR" sz="4400" dirty="0"/>
              <a:t> μωρ</a:t>
            </a:r>
            <a:r>
              <a:rPr lang="el-GR" sz="4400" dirty="0">
                <a:solidFill>
                  <a:srgbClr val="FF0000"/>
                </a:solidFill>
              </a:rPr>
              <a:t>ού.</a:t>
            </a:r>
            <a:endParaRPr lang="el-GR" sz="4400" dirty="0"/>
          </a:p>
        </p:txBody>
      </p:sp>
      <p:pic>
        <p:nvPicPr>
          <p:cNvPr id="2" name="Picture 2" descr="Γελοιογραφία θρανίο - απομονωθεί Εικονογράφηση από ©illustrator_hft  #99357430">
            <a:extLst>
              <a:ext uri="{FF2B5EF4-FFF2-40B4-BE49-F238E27FC236}">
                <a16:creationId xmlns:a16="http://schemas.microsoft.com/office/drawing/2014/main" id="{2E24A2EF-2CE8-8E50-C604-F21EABA25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1396" y="2011459"/>
            <a:ext cx="3424519" cy="2835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876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309" y="1748752"/>
            <a:ext cx="6547262" cy="3672333"/>
          </a:xfrm>
          <a:ln>
            <a:solidFill>
              <a:schemeClr val="tx1"/>
            </a:solidFill>
          </a:ln>
        </p:spPr>
        <p:txBody>
          <a:bodyPr>
            <a:normAutofit/>
          </a:bodyPr>
          <a:lstStyle/>
          <a:p>
            <a:r>
              <a:rPr lang="el-GR" dirty="0">
                <a:solidFill>
                  <a:srgbClr val="FF0000"/>
                </a:solidFill>
              </a:rPr>
              <a:t>Ποιανού  </a:t>
            </a:r>
            <a:r>
              <a:rPr lang="el-GR" dirty="0"/>
              <a:t>είναι αυτή η κασετίνα; </a:t>
            </a:r>
          </a:p>
          <a:p>
            <a:r>
              <a:rPr lang="el-GR" dirty="0"/>
              <a:t>Αυτή η κασετίνα είναι____________</a:t>
            </a:r>
            <a:r>
              <a:rPr lang="el-GR" dirty="0">
                <a:solidFill>
                  <a:srgbClr val="FF0000"/>
                </a:solidFill>
              </a:rPr>
              <a:t>.</a:t>
            </a:r>
          </a:p>
          <a:p>
            <a:r>
              <a:rPr lang="el-GR" dirty="0">
                <a:solidFill>
                  <a:srgbClr val="FF0000"/>
                </a:solidFill>
              </a:rPr>
              <a:t>Ποιανής  </a:t>
            </a:r>
            <a:r>
              <a:rPr lang="el-GR" dirty="0"/>
              <a:t>είναι αυτή η κασετίνα; </a:t>
            </a:r>
          </a:p>
          <a:p>
            <a:r>
              <a:rPr lang="el-GR" dirty="0"/>
              <a:t>Αυτή η κασετίνα είναι </a:t>
            </a:r>
            <a:r>
              <a:rPr lang="el-GR" dirty="0">
                <a:solidFill>
                  <a:srgbClr val="FF0000"/>
                </a:solidFill>
              </a:rPr>
              <a:t>_____________.</a:t>
            </a:r>
          </a:p>
          <a:p>
            <a:r>
              <a:rPr lang="el-GR" dirty="0">
                <a:solidFill>
                  <a:srgbClr val="FF0000"/>
                </a:solidFill>
              </a:rPr>
              <a:t>Ποιανών </a:t>
            </a:r>
            <a:r>
              <a:rPr lang="el-GR" dirty="0"/>
              <a:t>είναι αυτές οι κασετίνες;</a:t>
            </a:r>
          </a:p>
          <a:p>
            <a:r>
              <a:rPr lang="el-GR" dirty="0"/>
              <a:t>Είναι </a:t>
            </a:r>
            <a:r>
              <a:rPr lang="el-GR" dirty="0">
                <a:solidFill>
                  <a:srgbClr val="FF0000"/>
                </a:solidFill>
              </a:rPr>
              <a:t>__________</a:t>
            </a:r>
            <a:r>
              <a:rPr lang="el-GR" dirty="0"/>
              <a:t> </a:t>
            </a:r>
            <a:r>
              <a:rPr lang="el-GR" dirty="0">
                <a:solidFill>
                  <a:srgbClr val="FF0000"/>
                </a:solidFill>
              </a:rPr>
              <a:t>και _______</a:t>
            </a:r>
            <a:r>
              <a:rPr lang="el-GR" dirty="0"/>
              <a:t>.</a:t>
            </a:r>
          </a:p>
          <a:p>
            <a:r>
              <a:rPr lang="el-GR" dirty="0"/>
              <a:t>Είναι </a:t>
            </a:r>
            <a:r>
              <a:rPr lang="el-GR" dirty="0">
                <a:solidFill>
                  <a:srgbClr val="FF0000"/>
                </a:solidFill>
              </a:rPr>
              <a:t>__________</a:t>
            </a:r>
            <a:r>
              <a:rPr lang="el-GR" dirty="0"/>
              <a:t> </a:t>
            </a:r>
            <a:r>
              <a:rPr lang="el-GR" dirty="0">
                <a:solidFill>
                  <a:srgbClr val="FF0000"/>
                </a:solidFill>
              </a:rPr>
              <a:t>και _________</a:t>
            </a:r>
            <a:r>
              <a:rPr lang="el-GR" dirty="0"/>
              <a:t>.</a:t>
            </a:r>
          </a:p>
          <a:p>
            <a:endParaRPr lang="el-GR" dirty="0"/>
          </a:p>
          <a:p>
            <a:pPr marL="0" indent="0">
              <a:buNone/>
            </a:pPr>
            <a:endParaRPr lang="en-US" dirty="0"/>
          </a:p>
        </p:txBody>
      </p:sp>
      <p:pic>
        <p:nvPicPr>
          <p:cNvPr id="4098" name="Picture 2" descr="Σχολική κασετίνα με χαρτικά οριστεί απομονωθεί σε λευκό φόντο. Διάνυσμα  καρτούν εικονογράφηση γκρο πλαν. Διάνυσμα από ©Anton_Lunkov 200699392">
            <a:extLst>
              <a:ext uri="{FF2B5EF4-FFF2-40B4-BE49-F238E27FC236}">
                <a16:creationId xmlns:a16="http://schemas.microsoft.com/office/drawing/2014/main" id="{C776CBA8-6C17-5F5E-90D6-ED42D8BDC9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07" b="11111"/>
          <a:stretch>
            <a:fillRect/>
          </a:stretch>
        </p:blipFill>
        <p:spPr bwMode="auto">
          <a:xfrm>
            <a:off x="7375300" y="1748752"/>
            <a:ext cx="4337730" cy="36723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68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955CD-9456-C674-3A9D-39CF12572755}"/>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F4E65E53-860C-B945-D647-6DE03459DCBD}"/>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προφορικού λόγου </a:t>
            </a:r>
          </a:p>
        </p:txBody>
      </p:sp>
      <p:sp>
        <p:nvSpPr>
          <p:cNvPr id="8" name="Ορθογώνιο 7">
            <a:extLst>
              <a:ext uri="{FF2B5EF4-FFF2-40B4-BE49-F238E27FC236}">
                <a16:creationId xmlns:a16="http://schemas.microsoft.com/office/drawing/2014/main" id="{511D3189-D2A9-4798-51C2-3DC27B3B0393}"/>
              </a:ext>
            </a:extLst>
          </p:cNvPr>
          <p:cNvSpPr/>
          <p:nvPr/>
        </p:nvSpPr>
        <p:spPr>
          <a:xfrm>
            <a:off x="163541" y="5855617"/>
            <a:ext cx="2696214"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Απαντήστε!</a:t>
            </a:r>
          </a:p>
        </p:txBody>
      </p:sp>
      <p:sp>
        <p:nvSpPr>
          <p:cNvPr id="4" name="Rectangle 1">
            <a:extLst>
              <a:ext uri="{FF2B5EF4-FFF2-40B4-BE49-F238E27FC236}">
                <a16:creationId xmlns:a16="http://schemas.microsoft.com/office/drawing/2014/main" id="{59E3920C-4BA6-310E-E5CC-E8018281B710}"/>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2050" name="Picture 2">
            <a:extLst>
              <a:ext uri="{FF2B5EF4-FFF2-40B4-BE49-F238E27FC236}">
                <a16:creationId xmlns:a16="http://schemas.microsoft.com/office/drawing/2014/main" id="{7851B6F7-839D-7DE0-63FB-850A9BE06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41" y="2904156"/>
            <a:ext cx="3431667" cy="2249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519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8" y="1253331"/>
            <a:ext cx="10515600" cy="4351338"/>
          </a:xfrm>
        </p:spPr>
        <p:txBody>
          <a:bodyPr>
            <a:normAutofit/>
          </a:bodyPr>
          <a:lstStyle/>
          <a:p>
            <a:pPr marL="0" indent="0">
              <a:buNone/>
            </a:pPr>
            <a:r>
              <a:rPr lang="el-GR" sz="6600" dirty="0"/>
              <a:t>Σήμερα είναι ______, __ Απριλίου 2026 (__/04/2026).Τώρα είμαστε στην άνοιξη.</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 on ΦΘΙΝΟΠΩΡΟ - autumn"/>
          <p:cNvPicPr>
            <a:picLocks noChangeAspect="1" noChangeArrowheads="1"/>
          </p:cNvPicPr>
          <p:nvPr/>
        </p:nvPicPr>
        <p:blipFill rotWithShape="1">
          <a:blip r:embed="rId2">
            <a:extLst>
              <a:ext uri="{28A0092B-C50C-407E-A947-70E740481C1C}">
                <a14:useLocalDpi xmlns:a14="http://schemas.microsoft.com/office/drawing/2010/main" val="0"/>
              </a:ext>
            </a:extLst>
          </a:blip>
          <a:srcRect t="15706"/>
          <a:stretch/>
        </p:blipFill>
        <p:spPr bwMode="auto">
          <a:xfrm>
            <a:off x="0" y="79132"/>
            <a:ext cx="11772899" cy="6840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492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 on ΦΘΙΝΟΠΩΡΟ - autumn"/>
          <p:cNvPicPr>
            <a:picLocks noChangeAspect="1" noChangeArrowheads="1"/>
          </p:cNvPicPr>
          <p:nvPr/>
        </p:nvPicPr>
        <p:blipFill rotWithShape="1">
          <a:blip r:embed="rId2">
            <a:extLst>
              <a:ext uri="{28A0092B-C50C-407E-A947-70E740481C1C}">
                <a14:useLocalDpi xmlns:a14="http://schemas.microsoft.com/office/drawing/2010/main" val="0"/>
              </a:ext>
            </a:extLst>
          </a:blip>
          <a:srcRect t="15706"/>
          <a:stretch/>
        </p:blipFill>
        <p:spPr bwMode="auto">
          <a:xfrm>
            <a:off x="46893" y="105509"/>
            <a:ext cx="11772899" cy="68404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3592" y="2939549"/>
            <a:ext cx="835270" cy="369332"/>
          </a:xfrm>
          <a:prstGeom prst="rect">
            <a:avLst/>
          </a:prstGeom>
          <a:noFill/>
          <a:ln>
            <a:solidFill>
              <a:schemeClr val="tx1"/>
            </a:solidFill>
          </a:ln>
        </p:spPr>
        <p:txBody>
          <a:bodyPr wrap="square" rtlCol="0">
            <a:spAutoFit/>
          </a:bodyPr>
          <a:lstStyle/>
          <a:p>
            <a:r>
              <a:rPr lang="el-GR" b="1" dirty="0">
                <a:solidFill>
                  <a:srgbClr val="FF0000"/>
                </a:solidFill>
              </a:rPr>
              <a:t>ΕΝΑΣ </a:t>
            </a:r>
          </a:p>
        </p:txBody>
      </p:sp>
      <p:sp>
        <p:nvSpPr>
          <p:cNvPr id="4" name="TextBox 3"/>
          <p:cNvSpPr txBox="1"/>
          <p:nvPr/>
        </p:nvSpPr>
        <p:spPr>
          <a:xfrm>
            <a:off x="3430465" y="2883933"/>
            <a:ext cx="612531" cy="369332"/>
          </a:xfrm>
          <a:prstGeom prst="rect">
            <a:avLst/>
          </a:prstGeom>
          <a:noFill/>
          <a:ln>
            <a:solidFill>
              <a:schemeClr val="tx1"/>
            </a:solidFill>
          </a:ln>
        </p:spPr>
        <p:txBody>
          <a:bodyPr wrap="square" rtlCol="0">
            <a:spAutoFit/>
          </a:bodyPr>
          <a:lstStyle/>
          <a:p>
            <a:r>
              <a:rPr lang="el-GR" b="1" dirty="0">
                <a:solidFill>
                  <a:srgbClr val="FF0000"/>
                </a:solidFill>
              </a:rPr>
              <a:t>ΜΙΑ  </a:t>
            </a:r>
          </a:p>
        </p:txBody>
      </p:sp>
      <p:sp>
        <p:nvSpPr>
          <p:cNvPr id="9" name="TextBox 8"/>
          <p:cNvSpPr txBox="1"/>
          <p:nvPr/>
        </p:nvSpPr>
        <p:spPr>
          <a:xfrm>
            <a:off x="8563709" y="2883933"/>
            <a:ext cx="638908" cy="369332"/>
          </a:xfrm>
          <a:prstGeom prst="rect">
            <a:avLst/>
          </a:prstGeom>
          <a:noFill/>
          <a:ln>
            <a:solidFill>
              <a:schemeClr val="tx1"/>
            </a:solidFill>
          </a:ln>
        </p:spPr>
        <p:txBody>
          <a:bodyPr wrap="square" rtlCol="0">
            <a:spAutoFit/>
          </a:bodyPr>
          <a:lstStyle/>
          <a:p>
            <a:r>
              <a:rPr lang="el-GR" b="1" dirty="0">
                <a:solidFill>
                  <a:srgbClr val="FF0000"/>
                </a:solidFill>
              </a:rPr>
              <a:t>ΕΝΑ   </a:t>
            </a:r>
          </a:p>
        </p:txBody>
      </p:sp>
      <p:sp>
        <p:nvSpPr>
          <p:cNvPr id="10" name="TextBox 9"/>
          <p:cNvSpPr txBox="1"/>
          <p:nvPr/>
        </p:nvSpPr>
        <p:spPr>
          <a:xfrm>
            <a:off x="8828207" y="6084333"/>
            <a:ext cx="638908" cy="369332"/>
          </a:xfrm>
          <a:prstGeom prst="rect">
            <a:avLst/>
          </a:prstGeom>
          <a:noFill/>
          <a:ln>
            <a:solidFill>
              <a:schemeClr val="tx1"/>
            </a:solidFill>
          </a:ln>
        </p:spPr>
        <p:txBody>
          <a:bodyPr wrap="square" rtlCol="0">
            <a:spAutoFit/>
          </a:bodyPr>
          <a:lstStyle/>
          <a:p>
            <a:r>
              <a:rPr lang="el-GR" b="1" dirty="0">
                <a:solidFill>
                  <a:srgbClr val="FF0000"/>
                </a:solidFill>
              </a:rPr>
              <a:t>ΕΝΑ   </a:t>
            </a:r>
          </a:p>
        </p:txBody>
      </p:sp>
      <p:sp>
        <p:nvSpPr>
          <p:cNvPr id="11" name="TextBox 10"/>
          <p:cNvSpPr txBox="1"/>
          <p:nvPr/>
        </p:nvSpPr>
        <p:spPr>
          <a:xfrm>
            <a:off x="5904766" y="2883933"/>
            <a:ext cx="612531" cy="369332"/>
          </a:xfrm>
          <a:prstGeom prst="rect">
            <a:avLst/>
          </a:prstGeom>
          <a:noFill/>
          <a:ln>
            <a:solidFill>
              <a:schemeClr val="tx1"/>
            </a:solidFill>
          </a:ln>
        </p:spPr>
        <p:txBody>
          <a:bodyPr wrap="square" rtlCol="0">
            <a:spAutoFit/>
          </a:bodyPr>
          <a:lstStyle/>
          <a:p>
            <a:r>
              <a:rPr lang="el-GR" b="1" dirty="0">
                <a:solidFill>
                  <a:srgbClr val="FF0000"/>
                </a:solidFill>
              </a:rPr>
              <a:t>ΜΙΑ  </a:t>
            </a:r>
          </a:p>
        </p:txBody>
      </p:sp>
      <p:sp>
        <p:nvSpPr>
          <p:cNvPr id="12" name="TextBox 11"/>
          <p:cNvSpPr txBox="1"/>
          <p:nvPr/>
        </p:nvSpPr>
        <p:spPr>
          <a:xfrm>
            <a:off x="6211031" y="6128378"/>
            <a:ext cx="612531" cy="369332"/>
          </a:xfrm>
          <a:prstGeom prst="rect">
            <a:avLst/>
          </a:prstGeom>
          <a:noFill/>
          <a:ln>
            <a:solidFill>
              <a:schemeClr val="tx1"/>
            </a:solidFill>
          </a:ln>
        </p:spPr>
        <p:txBody>
          <a:bodyPr wrap="square" rtlCol="0">
            <a:spAutoFit/>
          </a:bodyPr>
          <a:lstStyle/>
          <a:p>
            <a:r>
              <a:rPr lang="el-GR" b="1" dirty="0">
                <a:solidFill>
                  <a:srgbClr val="FF0000"/>
                </a:solidFill>
              </a:rPr>
              <a:t>ΜΙΑ  </a:t>
            </a:r>
          </a:p>
        </p:txBody>
      </p:sp>
      <p:sp>
        <p:nvSpPr>
          <p:cNvPr id="13" name="TextBox 12"/>
          <p:cNvSpPr txBox="1"/>
          <p:nvPr/>
        </p:nvSpPr>
        <p:spPr>
          <a:xfrm>
            <a:off x="3264142" y="6087347"/>
            <a:ext cx="612531" cy="369332"/>
          </a:xfrm>
          <a:prstGeom prst="rect">
            <a:avLst/>
          </a:prstGeom>
          <a:noFill/>
          <a:ln>
            <a:solidFill>
              <a:schemeClr val="tx1"/>
            </a:solidFill>
          </a:ln>
        </p:spPr>
        <p:txBody>
          <a:bodyPr wrap="square" rtlCol="0">
            <a:spAutoFit/>
          </a:bodyPr>
          <a:lstStyle/>
          <a:p>
            <a:r>
              <a:rPr lang="el-GR" b="1" dirty="0">
                <a:solidFill>
                  <a:srgbClr val="FF0000"/>
                </a:solidFill>
              </a:rPr>
              <a:t>ΜΙΑ  </a:t>
            </a:r>
          </a:p>
        </p:txBody>
      </p:sp>
      <p:sp>
        <p:nvSpPr>
          <p:cNvPr id="14" name="TextBox 13"/>
          <p:cNvSpPr txBox="1"/>
          <p:nvPr/>
        </p:nvSpPr>
        <p:spPr>
          <a:xfrm>
            <a:off x="646966" y="6142921"/>
            <a:ext cx="612531" cy="369332"/>
          </a:xfrm>
          <a:prstGeom prst="rect">
            <a:avLst/>
          </a:prstGeom>
          <a:noFill/>
          <a:ln>
            <a:solidFill>
              <a:schemeClr val="tx1"/>
            </a:solidFill>
          </a:ln>
        </p:spPr>
        <p:txBody>
          <a:bodyPr wrap="square" rtlCol="0">
            <a:spAutoFit/>
          </a:bodyPr>
          <a:lstStyle/>
          <a:p>
            <a:r>
              <a:rPr lang="el-GR" b="1" dirty="0">
                <a:solidFill>
                  <a:srgbClr val="FF0000"/>
                </a:solidFill>
              </a:rPr>
              <a:t>ΜΙΑ  </a:t>
            </a:r>
          </a:p>
        </p:txBody>
      </p:sp>
    </p:spTree>
    <p:extLst>
      <p:ext uri="{BB962C8B-B14F-4D97-AF65-F5344CB8AC3E}">
        <p14:creationId xmlns:p14="http://schemas.microsoft.com/office/powerpoint/2010/main" val="3034467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 on ΦΘΙΝΟΠΩΡΟ - autumn"/>
          <p:cNvPicPr>
            <a:picLocks noChangeAspect="1" noChangeArrowheads="1"/>
          </p:cNvPicPr>
          <p:nvPr/>
        </p:nvPicPr>
        <p:blipFill rotWithShape="1">
          <a:blip r:embed="rId2">
            <a:extLst>
              <a:ext uri="{28A0092B-C50C-407E-A947-70E740481C1C}">
                <a14:useLocalDpi xmlns:a14="http://schemas.microsoft.com/office/drawing/2010/main" val="0"/>
              </a:ext>
            </a:extLst>
          </a:blip>
          <a:srcRect t="15706"/>
          <a:stretch/>
        </p:blipFill>
        <p:spPr bwMode="auto">
          <a:xfrm>
            <a:off x="0" y="79132"/>
            <a:ext cx="11772899" cy="68404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6331" y="2822331"/>
            <a:ext cx="483577" cy="369332"/>
          </a:xfrm>
          <a:prstGeom prst="rect">
            <a:avLst/>
          </a:prstGeom>
          <a:noFill/>
          <a:ln>
            <a:solidFill>
              <a:schemeClr val="tx1"/>
            </a:solidFill>
          </a:ln>
        </p:spPr>
        <p:txBody>
          <a:bodyPr wrap="square" rtlCol="0">
            <a:spAutoFit/>
          </a:bodyPr>
          <a:lstStyle/>
          <a:p>
            <a:r>
              <a:rPr lang="el-GR" b="1" dirty="0">
                <a:solidFill>
                  <a:srgbClr val="FF0000"/>
                </a:solidFill>
              </a:rPr>
              <a:t>Ο </a:t>
            </a:r>
          </a:p>
        </p:txBody>
      </p:sp>
      <p:sp>
        <p:nvSpPr>
          <p:cNvPr id="4" name="TextBox 3"/>
          <p:cNvSpPr txBox="1"/>
          <p:nvPr/>
        </p:nvSpPr>
        <p:spPr>
          <a:xfrm>
            <a:off x="3511062" y="2831151"/>
            <a:ext cx="483577" cy="369332"/>
          </a:xfrm>
          <a:prstGeom prst="rect">
            <a:avLst/>
          </a:prstGeom>
          <a:noFill/>
          <a:ln>
            <a:solidFill>
              <a:schemeClr val="tx1"/>
            </a:solidFill>
          </a:ln>
        </p:spPr>
        <p:txBody>
          <a:bodyPr wrap="square" rtlCol="0">
            <a:spAutoFit/>
          </a:bodyPr>
          <a:lstStyle/>
          <a:p>
            <a:r>
              <a:rPr lang="el-GR" b="1" dirty="0">
                <a:solidFill>
                  <a:srgbClr val="FF0000"/>
                </a:solidFill>
              </a:rPr>
              <a:t>Η  </a:t>
            </a:r>
          </a:p>
        </p:txBody>
      </p:sp>
      <p:sp>
        <p:nvSpPr>
          <p:cNvPr id="5" name="TextBox 4"/>
          <p:cNvSpPr txBox="1"/>
          <p:nvPr/>
        </p:nvSpPr>
        <p:spPr>
          <a:xfrm>
            <a:off x="3253154" y="6084333"/>
            <a:ext cx="483577" cy="369332"/>
          </a:xfrm>
          <a:prstGeom prst="rect">
            <a:avLst/>
          </a:prstGeom>
          <a:noFill/>
          <a:ln>
            <a:solidFill>
              <a:schemeClr val="tx1"/>
            </a:solidFill>
          </a:ln>
        </p:spPr>
        <p:txBody>
          <a:bodyPr wrap="square" rtlCol="0">
            <a:spAutoFit/>
          </a:bodyPr>
          <a:lstStyle/>
          <a:p>
            <a:r>
              <a:rPr lang="el-GR" b="1" dirty="0">
                <a:solidFill>
                  <a:srgbClr val="FF0000"/>
                </a:solidFill>
              </a:rPr>
              <a:t>Η  </a:t>
            </a:r>
          </a:p>
        </p:txBody>
      </p:sp>
      <p:sp>
        <p:nvSpPr>
          <p:cNvPr id="6" name="TextBox 5"/>
          <p:cNvSpPr txBox="1"/>
          <p:nvPr/>
        </p:nvSpPr>
        <p:spPr>
          <a:xfrm>
            <a:off x="778119" y="6090167"/>
            <a:ext cx="483577" cy="369332"/>
          </a:xfrm>
          <a:prstGeom prst="rect">
            <a:avLst/>
          </a:prstGeom>
          <a:noFill/>
          <a:ln>
            <a:solidFill>
              <a:schemeClr val="tx1"/>
            </a:solidFill>
          </a:ln>
        </p:spPr>
        <p:txBody>
          <a:bodyPr wrap="square" rtlCol="0">
            <a:spAutoFit/>
          </a:bodyPr>
          <a:lstStyle/>
          <a:p>
            <a:r>
              <a:rPr lang="el-GR" b="1" dirty="0">
                <a:solidFill>
                  <a:srgbClr val="FF0000"/>
                </a:solidFill>
              </a:rPr>
              <a:t>Η  </a:t>
            </a:r>
          </a:p>
        </p:txBody>
      </p:sp>
      <p:sp>
        <p:nvSpPr>
          <p:cNvPr id="7" name="TextBox 6"/>
          <p:cNvSpPr txBox="1"/>
          <p:nvPr/>
        </p:nvSpPr>
        <p:spPr>
          <a:xfrm>
            <a:off x="6002216" y="2831151"/>
            <a:ext cx="483577" cy="369332"/>
          </a:xfrm>
          <a:prstGeom prst="rect">
            <a:avLst/>
          </a:prstGeom>
          <a:noFill/>
          <a:ln>
            <a:solidFill>
              <a:schemeClr val="tx1"/>
            </a:solidFill>
          </a:ln>
        </p:spPr>
        <p:txBody>
          <a:bodyPr wrap="square" rtlCol="0">
            <a:spAutoFit/>
          </a:bodyPr>
          <a:lstStyle/>
          <a:p>
            <a:r>
              <a:rPr lang="el-GR" b="1" dirty="0">
                <a:solidFill>
                  <a:srgbClr val="FF0000"/>
                </a:solidFill>
              </a:rPr>
              <a:t>Η  </a:t>
            </a:r>
          </a:p>
        </p:txBody>
      </p:sp>
      <p:sp>
        <p:nvSpPr>
          <p:cNvPr id="8" name="TextBox 7"/>
          <p:cNvSpPr txBox="1"/>
          <p:nvPr/>
        </p:nvSpPr>
        <p:spPr>
          <a:xfrm>
            <a:off x="6275509" y="6084333"/>
            <a:ext cx="483577" cy="369332"/>
          </a:xfrm>
          <a:prstGeom prst="rect">
            <a:avLst/>
          </a:prstGeom>
          <a:noFill/>
          <a:ln>
            <a:solidFill>
              <a:schemeClr val="tx1"/>
            </a:solidFill>
          </a:ln>
        </p:spPr>
        <p:txBody>
          <a:bodyPr wrap="square" rtlCol="0">
            <a:spAutoFit/>
          </a:bodyPr>
          <a:lstStyle/>
          <a:p>
            <a:r>
              <a:rPr lang="el-GR" b="1" dirty="0">
                <a:solidFill>
                  <a:srgbClr val="FF0000"/>
                </a:solidFill>
              </a:rPr>
              <a:t>Η  </a:t>
            </a:r>
          </a:p>
        </p:txBody>
      </p:sp>
      <p:sp>
        <p:nvSpPr>
          <p:cNvPr id="9" name="TextBox 8"/>
          <p:cNvSpPr txBox="1"/>
          <p:nvPr/>
        </p:nvSpPr>
        <p:spPr>
          <a:xfrm>
            <a:off x="8719039" y="2883933"/>
            <a:ext cx="483577" cy="369332"/>
          </a:xfrm>
          <a:prstGeom prst="rect">
            <a:avLst/>
          </a:prstGeom>
          <a:noFill/>
          <a:ln>
            <a:solidFill>
              <a:schemeClr val="tx1"/>
            </a:solidFill>
          </a:ln>
        </p:spPr>
        <p:txBody>
          <a:bodyPr wrap="square" rtlCol="0">
            <a:spAutoFit/>
          </a:bodyPr>
          <a:lstStyle/>
          <a:p>
            <a:r>
              <a:rPr lang="el-GR" b="1" dirty="0">
                <a:solidFill>
                  <a:srgbClr val="FF0000"/>
                </a:solidFill>
              </a:rPr>
              <a:t>ΤΟ   </a:t>
            </a:r>
          </a:p>
        </p:txBody>
      </p:sp>
      <p:sp>
        <p:nvSpPr>
          <p:cNvPr id="10" name="TextBox 9"/>
          <p:cNvSpPr txBox="1"/>
          <p:nvPr/>
        </p:nvSpPr>
        <p:spPr>
          <a:xfrm>
            <a:off x="8960827" y="6084333"/>
            <a:ext cx="483577" cy="369332"/>
          </a:xfrm>
          <a:prstGeom prst="rect">
            <a:avLst/>
          </a:prstGeom>
          <a:noFill/>
          <a:ln>
            <a:solidFill>
              <a:schemeClr val="tx1"/>
            </a:solidFill>
          </a:ln>
        </p:spPr>
        <p:txBody>
          <a:bodyPr wrap="square" rtlCol="0">
            <a:spAutoFit/>
          </a:bodyPr>
          <a:lstStyle/>
          <a:p>
            <a:r>
              <a:rPr lang="el-GR" b="1" dirty="0">
                <a:solidFill>
                  <a:srgbClr val="FF0000"/>
                </a:solidFill>
              </a:rPr>
              <a:t>ΤΟ   </a:t>
            </a:r>
          </a:p>
        </p:txBody>
      </p:sp>
    </p:spTree>
    <p:extLst>
      <p:ext uri="{BB962C8B-B14F-4D97-AF65-F5344CB8AC3E}">
        <p14:creationId xmlns:p14="http://schemas.microsoft.com/office/powerpoint/2010/main" val="2964145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Συσκευασία ζωοτροφών. Μονό εικονίδιο καταστήματος κατοικίδιων σε στυλ  καρτούν, διανυσματικό σύμβολο Stock Web Διανυσματική απεικόνιση -  εικονογραφία από bagel, arroyos: 90749215">
            <a:extLst>
              <a:ext uri="{FF2B5EF4-FFF2-40B4-BE49-F238E27FC236}">
                <a16:creationId xmlns:a16="http://schemas.microsoft.com/office/drawing/2014/main" id="{BE0767CC-82AF-B92A-52A3-569C478C08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75" r="4945" b="-1"/>
          <a:stretch>
            <a:fillRect/>
          </a:stretch>
        </p:blipFill>
        <p:spPr bwMode="auto">
          <a:xfrm>
            <a:off x="6421035" y="643467"/>
            <a:ext cx="5129784" cy="5571066"/>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a:extLst>
              <a:ext uri="{FF2B5EF4-FFF2-40B4-BE49-F238E27FC236}">
                <a16:creationId xmlns:a16="http://schemas.microsoft.com/office/drawing/2014/main" id="{CC46B099-9CC8-4C52-A353-E3A70D0BA3EB}"/>
              </a:ext>
            </a:extLst>
          </p:cNvPr>
          <p:cNvPicPr>
            <a:picLocks noChangeAspect="1"/>
          </p:cNvPicPr>
          <p:nvPr/>
        </p:nvPicPr>
        <p:blipFill>
          <a:blip r:embed="rId3"/>
          <a:srcRect l="7921" r="2" b="2"/>
          <a:stretch>
            <a:fillRect/>
          </a:stretch>
        </p:blipFill>
        <p:spPr>
          <a:xfrm>
            <a:off x="641180" y="643467"/>
            <a:ext cx="5129784" cy="5571066"/>
          </a:xfrm>
          <a:prstGeom prst="rect">
            <a:avLst/>
          </a:prstGeom>
        </p:spPr>
      </p:pic>
      <p:sp>
        <p:nvSpPr>
          <p:cNvPr id="2" name="AutoShape 2" descr="Feeding dog Διανύσματα Αρχείου, Royalty Free Feeding dog Εικονογραφήσεις |  DepositPhotos">
            <a:extLst>
              <a:ext uri="{FF2B5EF4-FFF2-40B4-BE49-F238E27FC236}">
                <a16:creationId xmlns:a16="http://schemas.microsoft.com/office/drawing/2014/main" id="{3CE9FF54-AFD4-5C5E-8332-D2974188A01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 name="Ορθογώνιο 3">
            <a:extLst>
              <a:ext uri="{FF2B5EF4-FFF2-40B4-BE49-F238E27FC236}">
                <a16:creationId xmlns:a16="http://schemas.microsoft.com/office/drawing/2014/main" id="{245AD3E0-AF9C-388B-08AE-C350CE62DAE9}"/>
              </a:ext>
            </a:extLst>
          </p:cNvPr>
          <p:cNvSpPr/>
          <p:nvPr/>
        </p:nvSpPr>
        <p:spPr>
          <a:xfrm>
            <a:off x="4484914" y="5606143"/>
            <a:ext cx="3635829" cy="1088571"/>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Αυτή  είναι η ζωοτροφή  ________.</a:t>
            </a:r>
          </a:p>
        </p:txBody>
      </p:sp>
    </p:spTree>
    <p:extLst>
      <p:ext uri="{BB962C8B-B14F-4D97-AF65-F5344CB8AC3E}">
        <p14:creationId xmlns:p14="http://schemas.microsoft.com/office/powerpoint/2010/main" val="1737585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Γενέθλια καρτουν Φωτογραφίες Αρχείου, Royalty Free Γενέθλια καρτουν Εικόνες  | DepositPhotos">
            <a:extLst>
              <a:ext uri="{FF2B5EF4-FFF2-40B4-BE49-F238E27FC236}">
                <a16:creationId xmlns:a16="http://schemas.microsoft.com/office/drawing/2014/main" id="{F0A33FA9-B50B-E49F-0B25-4E3D985DE4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5430" y="2823082"/>
            <a:ext cx="5305425" cy="2902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1983134-A6ED-91D4-1555-6020BBDCDF06}"/>
              </a:ext>
            </a:extLst>
          </p:cNvPr>
          <p:cNvSpPr txBox="1"/>
          <p:nvPr/>
        </p:nvSpPr>
        <p:spPr>
          <a:xfrm>
            <a:off x="177573" y="584146"/>
            <a:ext cx="5602742" cy="1569660"/>
          </a:xfrm>
          <a:prstGeom prst="rect">
            <a:avLst/>
          </a:prstGeom>
          <a:noFill/>
          <a:ln w="38100">
            <a:solidFill>
              <a:schemeClr val="tx1">
                <a:lumMod val="95000"/>
                <a:lumOff val="5000"/>
              </a:schemeClr>
            </a:solidFill>
          </a:ln>
        </p:spPr>
        <p:txBody>
          <a:bodyPr wrap="square">
            <a:spAutoFit/>
          </a:bodyPr>
          <a:lstStyle/>
          <a:p>
            <a:r>
              <a:rPr lang="el-GR" sz="4800" dirty="0"/>
              <a:t>Ποιανού τα γενέθλια είναι;</a:t>
            </a:r>
          </a:p>
        </p:txBody>
      </p:sp>
      <p:sp>
        <p:nvSpPr>
          <p:cNvPr id="5" name="TextBox 4">
            <a:extLst>
              <a:ext uri="{FF2B5EF4-FFF2-40B4-BE49-F238E27FC236}">
                <a16:creationId xmlns:a16="http://schemas.microsoft.com/office/drawing/2014/main" id="{2CC6BB22-DA85-4814-26D8-367425239382}"/>
              </a:ext>
            </a:extLst>
          </p:cNvPr>
          <p:cNvSpPr txBox="1"/>
          <p:nvPr/>
        </p:nvSpPr>
        <p:spPr>
          <a:xfrm>
            <a:off x="6506255" y="584146"/>
            <a:ext cx="5508172" cy="1569660"/>
          </a:xfrm>
          <a:prstGeom prst="rect">
            <a:avLst/>
          </a:prstGeom>
          <a:noFill/>
          <a:ln w="38100">
            <a:solidFill>
              <a:schemeClr val="tx1"/>
            </a:solidFill>
          </a:ln>
        </p:spPr>
        <p:txBody>
          <a:bodyPr wrap="square">
            <a:spAutoFit/>
          </a:bodyPr>
          <a:lstStyle/>
          <a:p>
            <a:r>
              <a:rPr lang="el-GR" sz="4800" dirty="0"/>
              <a:t>Ποιανής τα γενέθλια είναι;</a:t>
            </a:r>
          </a:p>
        </p:txBody>
      </p:sp>
      <p:sp>
        <p:nvSpPr>
          <p:cNvPr id="7" name="TextBox 6">
            <a:extLst>
              <a:ext uri="{FF2B5EF4-FFF2-40B4-BE49-F238E27FC236}">
                <a16:creationId xmlns:a16="http://schemas.microsoft.com/office/drawing/2014/main" id="{C593817D-29E7-9DD2-4B97-ADDE365AB740}"/>
              </a:ext>
            </a:extLst>
          </p:cNvPr>
          <p:cNvSpPr txBox="1"/>
          <p:nvPr/>
        </p:nvSpPr>
        <p:spPr>
          <a:xfrm>
            <a:off x="1034143" y="5889133"/>
            <a:ext cx="4974772" cy="769441"/>
          </a:xfrm>
          <a:prstGeom prst="rect">
            <a:avLst/>
          </a:prstGeom>
          <a:noFill/>
        </p:spPr>
        <p:txBody>
          <a:bodyPr wrap="square">
            <a:spAutoFit/>
          </a:bodyPr>
          <a:lstStyle/>
          <a:p>
            <a:r>
              <a:rPr lang="el-GR" sz="4400" b="1" i="0" dirty="0">
                <a:solidFill>
                  <a:srgbClr val="0A0A0A"/>
                </a:solidFill>
                <a:effectLst/>
                <a:latin typeface="Google Sans"/>
              </a:rPr>
              <a:t>Ποιος έχει γενέθλια;</a:t>
            </a:r>
            <a:endParaRPr lang="el-GR" sz="4400" dirty="0"/>
          </a:p>
        </p:txBody>
      </p:sp>
      <p:sp>
        <p:nvSpPr>
          <p:cNvPr id="8" name="TextBox 7">
            <a:extLst>
              <a:ext uri="{FF2B5EF4-FFF2-40B4-BE49-F238E27FC236}">
                <a16:creationId xmlns:a16="http://schemas.microsoft.com/office/drawing/2014/main" id="{38B6271E-BD74-6F30-2063-86226ECD3C90}"/>
              </a:ext>
            </a:extLst>
          </p:cNvPr>
          <p:cNvSpPr txBox="1"/>
          <p:nvPr/>
        </p:nvSpPr>
        <p:spPr>
          <a:xfrm>
            <a:off x="6368142" y="5889132"/>
            <a:ext cx="4974772" cy="769441"/>
          </a:xfrm>
          <a:prstGeom prst="rect">
            <a:avLst/>
          </a:prstGeom>
          <a:noFill/>
        </p:spPr>
        <p:txBody>
          <a:bodyPr wrap="square">
            <a:spAutoFit/>
          </a:bodyPr>
          <a:lstStyle/>
          <a:p>
            <a:r>
              <a:rPr lang="el-GR" sz="4400" b="1" i="0" dirty="0">
                <a:solidFill>
                  <a:srgbClr val="0A0A0A"/>
                </a:solidFill>
                <a:effectLst/>
                <a:latin typeface="Google Sans"/>
              </a:rPr>
              <a:t>Ποια έχει γενέθλια;</a:t>
            </a:r>
            <a:endParaRPr lang="el-GR" sz="4400" dirty="0"/>
          </a:p>
        </p:txBody>
      </p:sp>
    </p:spTree>
    <p:extLst>
      <p:ext uri="{BB962C8B-B14F-4D97-AF65-F5344CB8AC3E}">
        <p14:creationId xmlns:p14="http://schemas.microsoft.com/office/powerpoint/2010/main" val="1435449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oy think cartoon - 30 χιλιάδες εικόνες, εικονογραφήσεις και φωτογραφίες  στοκ χωρίς δικαιώματα | Shutterstock">
            <a:extLst>
              <a:ext uri="{FF2B5EF4-FFF2-40B4-BE49-F238E27FC236}">
                <a16:creationId xmlns:a16="http://schemas.microsoft.com/office/drawing/2014/main" id="{1951B953-7EAD-2230-CAFE-8ED3A2110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3169" y="483734"/>
            <a:ext cx="3925661" cy="5055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447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2" y="2259074"/>
            <a:ext cx="11451771" cy="4351338"/>
          </a:xfrm>
        </p:spPr>
        <p:txBody>
          <a:bodyPr>
            <a:normAutofit/>
          </a:bodyPr>
          <a:lstStyle/>
          <a:p>
            <a:pPr marL="0" indent="0">
              <a:buNone/>
            </a:pPr>
            <a:r>
              <a:rPr lang="el-GR" sz="8000" dirty="0"/>
              <a:t>Τ</a:t>
            </a:r>
            <a:r>
              <a:rPr lang="el-GR" sz="8000" dirty="0">
                <a:solidFill>
                  <a:srgbClr val="FF0000"/>
                </a:solidFill>
              </a:rPr>
              <a:t>ο</a:t>
            </a:r>
            <a:r>
              <a:rPr lang="el-GR" sz="8000" dirty="0"/>
              <a:t> καπέλ</a:t>
            </a:r>
            <a:r>
              <a:rPr lang="el-GR" sz="8000" dirty="0">
                <a:solidFill>
                  <a:srgbClr val="FF0000"/>
                </a:solidFill>
              </a:rPr>
              <a:t>ο</a:t>
            </a:r>
            <a:r>
              <a:rPr lang="el-GR" sz="8000" dirty="0"/>
              <a:t> </a:t>
            </a:r>
            <a:r>
              <a:rPr lang="el-GR" sz="8000" dirty="0">
                <a:solidFill>
                  <a:srgbClr val="FF0000"/>
                </a:solidFill>
              </a:rPr>
              <a:t>του</a:t>
            </a:r>
            <a:r>
              <a:rPr lang="el-GR" sz="8000" dirty="0"/>
              <a:t> μαθητή.</a:t>
            </a:r>
          </a:p>
          <a:p>
            <a:pPr marL="0" indent="0">
              <a:buNone/>
            </a:pPr>
            <a:r>
              <a:rPr lang="el-GR" sz="8000" dirty="0"/>
              <a:t>Τ</a:t>
            </a:r>
            <a:r>
              <a:rPr lang="el-GR" sz="8000" dirty="0">
                <a:solidFill>
                  <a:srgbClr val="FF0000"/>
                </a:solidFill>
              </a:rPr>
              <a:t>α</a:t>
            </a:r>
            <a:r>
              <a:rPr lang="el-GR" sz="8000" dirty="0"/>
              <a:t> καπέλ</a:t>
            </a:r>
            <a:r>
              <a:rPr lang="el-GR" sz="8000" dirty="0">
                <a:solidFill>
                  <a:srgbClr val="FF0000"/>
                </a:solidFill>
              </a:rPr>
              <a:t>α  των </a:t>
            </a:r>
            <a:r>
              <a:rPr lang="el-GR" sz="8000" dirty="0"/>
              <a:t>μαθητ</a:t>
            </a:r>
            <a:r>
              <a:rPr lang="el-GR" sz="8000" dirty="0">
                <a:solidFill>
                  <a:srgbClr val="FF0000"/>
                </a:solidFill>
              </a:rPr>
              <a:t>ών.</a:t>
            </a:r>
          </a:p>
          <a:p>
            <a:pPr marL="0" indent="0">
              <a:buNone/>
            </a:pPr>
            <a:endParaRPr lang="en-US" sz="8000" dirty="0"/>
          </a:p>
        </p:txBody>
      </p:sp>
      <p:pic>
        <p:nvPicPr>
          <p:cNvPr id="1026" name="Picture 2" descr="Αγόρι καρτούν που τρέχει φορώντας καπέλο Διανυσματική ...">
            <a:extLst>
              <a:ext uri="{FF2B5EF4-FFF2-40B4-BE49-F238E27FC236}">
                <a16:creationId xmlns:a16="http://schemas.microsoft.com/office/drawing/2014/main" id="{794D89BE-7DB4-0E49-085D-35364F19B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1536" y="65314"/>
            <a:ext cx="1914525" cy="1809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2" descr="Αγόρι καρτούν που τρέχει φορώντας καπέλο Διανυσματική ...">
            <a:extLst>
              <a:ext uri="{FF2B5EF4-FFF2-40B4-BE49-F238E27FC236}">
                <a16:creationId xmlns:a16="http://schemas.microsoft.com/office/drawing/2014/main" id="{24E427E6-F777-EC9B-9F9B-D9F5943A4A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679" y="65314"/>
            <a:ext cx="1914525" cy="1809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2" descr="Αγόρι καρτούν που τρέχει φορώντας καπέλο Διανυσματική ...">
            <a:extLst>
              <a:ext uri="{FF2B5EF4-FFF2-40B4-BE49-F238E27FC236}">
                <a16:creationId xmlns:a16="http://schemas.microsoft.com/office/drawing/2014/main" id="{728B3A39-A19D-DF33-62CA-A61DAF6CF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0622" y="65314"/>
            <a:ext cx="1914525" cy="1809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2" descr="Αγόρι καρτούν που τρέχει φορώντας καπέλο Διανυσματική ...">
            <a:extLst>
              <a:ext uri="{FF2B5EF4-FFF2-40B4-BE49-F238E27FC236}">
                <a16:creationId xmlns:a16="http://schemas.microsoft.com/office/drawing/2014/main" id="{2FDCF645-33CE-5236-D853-3A8EBD548C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393" y="65314"/>
            <a:ext cx="1914525" cy="1809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52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302617"/>
            <a:ext cx="11756570" cy="4351338"/>
          </a:xfrm>
        </p:spPr>
        <p:txBody>
          <a:bodyPr>
            <a:normAutofit/>
          </a:bodyPr>
          <a:lstStyle/>
          <a:p>
            <a:pPr marL="0" indent="0">
              <a:buNone/>
            </a:pPr>
            <a:r>
              <a:rPr lang="el-GR" sz="8000" dirty="0"/>
              <a:t>Τ</a:t>
            </a:r>
            <a:r>
              <a:rPr lang="el-GR" sz="8000" dirty="0">
                <a:solidFill>
                  <a:srgbClr val="FF0000"/>
                </a:solidFill>
              </a:rPr>
              <a:t>ο</a:t>
            </a:r>
            <a:r>
              <a:rPr lang="el-GR" sz="8000" dirty="0"/>
              <a:t> καπέλ</a:t>
            </a:r>
            <a:r>
              <a:rPr lang="el-GR" sz="8000" dirty="0">
                <a:solidFill>
                  <a:srgbClr val="FF0000"/>
                </a:solidFill>
              </a:rPr>
              <a:t>ο</a:t>
            </a:r>
            <a:r>
              <a:rPr lang="el-GR" sz="8000" dirty="0"/>
              <a:t> </a:t>
            </a:r>
            <a:r>
              <a:rPr lang="el-GR" sz="8000" dirty="0">
                <a:solidFill>
                  <a:srgbClr val="FF0000"/>
                </a:solidFill>
              </a:rPr>
              <a:t>της</a:t>
            </a:r>
            <a:r>
              <a:rPr lang="el-GR" sz="8000" dirty="0"/>
              <a:t> μαθήτρι</a:t>
            </a:r>
            <a:r>
              <a:rPr lang="el-GR" sz="8000" dirty="0">
                <a:solidFill>
                  <a:srgbClr val="FF0000"/>
                </a:solidFill>
              </a:rPr>
              <a:t>ας</a:t>
            </a:r>
            <a:r>
              <a:rPr lang="el-GR" sz="8000" dirty="0"/>
              <a:t>.</a:t>
            </a:r>
          </a:p>
          <a:p>
            <a:pPr marL="0" indent="0">
              <a:buNone/>
            </a:pPr>
            <a:r>
              <a:rPr lang="el-GR" sz="8000" dirty="0"/>
              <a:t>Τ</a:t>
            </a:r>
            <a:r>
              <a:rPr lang="el-GR" sz="8000" dirty="0">
                <a:solidFill>
                  <a:srgbClr val="FF0000"/>
                </a:solidFill>
              </a:rPr>
              <a:t>α</a:t>
            </a:r>
            <a:r>
              <a:rPr lang="el-GR" sz="8000" dirty="0"/>
              <a:t> καπέλ</a:t>
            </a:r>
            <a:r>
              <a:rPr lang="el-GR" sz="8000" dirty="0">
                <a:solidFill>
                  <a:srgbClr val="FF0000"/>
                </a:solidFill>
              </a:rPr>
              <a:t>α  των </a:t>
            </a:r>
            <a:r>
              <a:rPr lang="el-GR" sz="8000" dirty="0"/>
              <a:t>μαθητρι</a:t>
            </a:r>
            <a:r>
              <a:rPr lang="el-GR" sz="8000" dirty="0">
                <a:solidFill>
                  <a:srgbClr val="FF0000"/>
                </a:solidFill>
              </a:rPr>
              <a:t>ών</a:t>
            </a:r>
            <a:r>
              <a:rPr lang="el-GR" sz="8000" dirty="0"/>
              <a:t> </a:t>
            </a:r>
            <a:endParaRPr lang="el-GR" sz="8000" dirty="0">
              <a:solidFill>
                <a:srgbClr val="FF0000"/>
              </a:solidFill>
            </a:endParaRPr>
          </a:p>
        </p:txBody>
      </p:sp>
      <p:pic>
        <p:nvPicPr>
          <p:cNvPr id="2050" name="Picture 2" descr="Χαριτωμένο μικρό καρτούν κοριτσάκι με καπέλο Διανυσματική ...">
            <a:extLst>
              <a:ext uri="{FF2B5EF4-FFF2-40B4-BE49-F238E27FC236}">
                <a16:creationId xmlns:a16="http://schemas.microsoft.com/office/drawing/2014/main" id="{1B4217E3-6149-4D8D-E07F-0D22CA7CD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9184" y="434551"/>
            <a:ext cx="1933575" cy="18192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Χαριτωμένο μικρό καρτούν κοριτσάκι με καπέλο Διανυσματική ...">
            <a:extLst>
              <a:ext uri="{FF2B5EF4-FFF2-40B4-BE49-F238E27FC236}">
                <a16:creationId xmlns:a16="http://schemas.microsoft.com/office/drawing/2014/main" id="{B055753E-97AA-53F4-E946-86CBD94F61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1127" y="434552"/>
            <a:ext cx="1933575" cy="18192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Χαριτωμένο μικρό καρτούν κοριτσάκι με καπέλο Διανυσματική ...">
            <a:extLst>
              <a:ext uri="{FF2B5EF4-FFF2-40B4-BE49-F238E27FC236}">
                <a16:creationId xmlns:a16="http://schemas.microsoft.com/office/drawing/2014/main" id="{B6B159E2-DAE6-BD4F-EAA8-99E5153CB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0927" y="458946"/>
            <a:ext cx="1933575"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56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74784" y="413238"/>
            <a:ext cx="1696915" cy="164416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8000" dirty="0"/>
              <a:t>Ο </a:t>
            </a:r>
            <a:endParaRPr lang="en-US" sz="8000" dirty="0"/>
          </a:p>
        </p:txBody>
      </p:sp>
      <p:sp>
        <p:nvSpPr>
          <p:cNvPr id="3" name="Oval 2"/>
          <p:cNvSpPr/>
          <p:nvPr/>
        </p:nvSpPr>
        <p:spPr>
          <a:xfrm>
            <a:off x="715107" y="4794738"/>
            <a:ext cx="1957755" cy="164416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8000" dirty="0"/>
              <a:t>το </a:t>
            </a:r>
            <a:endParaRPr lang="en-US" sz="8000" dirty="0"/>
          </a:p>
        </p:txBody>
      </p:sp>
      <p:sp>
        <p:nvSpPr>
          <p:cNvPr id="4" name="Oval 3"/>
          <p:cNvSpPr/>
          <p:nvPr/>
        </p:nvSpPr>
        <p:spPr>
          <a:xfrm>
            <a:off x="613994" y="2441331"/>
            <a:ext cx="1696915" cy="164416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8000" dirty="0"/>
              <a:t>η </a:t>
            </a:r>
            <a:endParaRPr lang="en-US" sz="8000" dirty="0"/>
          </a:p>
        </p:txBody>
      </p:sp>
      <p:cxnSp>
        <p:nvCxnSpPr>
          <p:cNvPr id="6" name="Straight Connector 5"/>
          <p:cNvCxnSpPr/>
          <p:nvPr/>
        </p:nvCxnSpPr>
        <p:spPr>
          <a:xfrm>
            <a:off x="6726115" y="0"/>
            <a:ext cx="35170" cy="6858000"/>
          </a:xfrm>
          <a:prstGeom prst="line">
            <a:avLst/>
          </a:prstGeom>
        </p:spPr>
        <p:style>
          <a:lnRef idx="3">
            <a:schemeClr val="dk1"/>
          </a:lnRef>
          <a:fillRef idx="0">
            <a:schemeClr val="dk1"/>
          </a:fillRef>
          <a:effectRef idx="2">
            <a:schemeClr val="dk1"/>
          </a:effectRef>
          <a:fontRef idx="minor">
            <a:schemeClr val="tx1"/>
          </a:fontRef>
        </p:style>
      </p:cxnSp>
      <p:sp>
        <p:nvSpPr>
          <p:cNvPr id="8" name="Rectangle 7"/>
          <p:cNvSpPr/>
          <p:nvPr/>
        </p:nvSpPr>
        <p:spPr>
          <a:xfrm>
            <a:off x="2828192" y="413238"/>
            <a:ext cx="2297723" cy="2308324"/>
          </a:xfrm>
          <a:prstGeom prst="rect">
            <a:avLst/>
          </a:prstGeom>
          <a:ln>
            <a:solidFill>
              <a:schemeClr val="tx1"/>
            </a:solidFill>
          </a:ln>
        </p:spPr>
        <p:txBody>
          <a:bodyPr wrap="square">
            <a:spAutoFit/>
          </a:bodyPr>
          <a:lstStyle/>
          <a:p>
            <a:r>
              <a:rPr lang="el-GR" sz="4800" dirty="0"/>
              <a:t>-ας</a:t>
            </a:r>
          </a:p>
          <a:p>
            <a:r>
              <a:rPr lang="el-GR" sz="4800" dirty="0"/>
              <a:t>-ης</a:t>
            </a:r>
          </a:p>
          <a:p>
            <a:r>
              <a:rPr lang="el-GR" sz="4800" dirty="0"/>
              <a:t>-</a:t>
            </a:r>
            <a:r>
              <a:rPr lang="el-GR" sz="4800" dirty="0" err="1"/>
              <a:t>ος</a:t>
            </a:r>
            <a:r>
              <a:rPr lang="el-GR" sz="4800" dirty="0"/>
              <a:t> </a:t>
            </a:r>
            <a:endParaRPr lang="en-US" sz="4800" dirty="0"/>
          </a:p>
        </p:txBody>
      </p:sp>
      <p:sp>
        <p:nvSpPr>
          <p:cNvPr id="10" name="Oval 9"/>
          <p:cNvSpPr/>
          <p:nvPr/>
        </p:nvSpPr>
        <p:spPr>
          <a:xfrm>
            <a:off x="6945923" y="-73522"/>
            <a:ext cx="2831123" cy="191630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8000" dirty="0"/>
              <a:t>των </a:t>
            </a:r>
            <a:endParaRPr lang="en-US" sz="8000" dirty="0"/>
          </a:p>
        </p:txBody>
      </p:sp>
      <p:sp>
        <p:nvSpPr>
          <p:cNvPr id="11" name="Rectangle 10"/>
          <p:cNvSpPr/>
          <p:nvPr/>
        </p:nvSpPr>
        <p:spPr>
          <a:xfrm>
            <a:off x="10384971" y="413238"/>
            <a:ext cx="1332245" cy="830997"/>
          </a:xfrm>
          <a:prstGeom prst="rect">
            <a:avLst/>
          </a:prstGeom>
          <a:ln>
            <a:solidFill>
              <a:schemeClr val="tx1"/>
            </a:solidFill>
          </a:ln>
        </p:spPr>
        <p:txBody>
          <a:bodyPr wrap="square">
            <a:spAutoFit/>
          </a:bodyPr>
          <a:lstStyle/>
          <a:p>
            <a:r>
              <a:rPr lang="el-GR" sz="4800" dirty="0"/>
              <a:t>-ων </a:t>
            </a:r>
            <a:endParaRPr lang="en-US" sz="4800" dirty="0"/>
          </a:p>
        </p:txBody>
      </p:sp>
      <p:sp>
        <p:nvSpPr>
          <p:cNvPr id="12" name="Rectangle 11"/>
          <p:cNvSpPr/>
          <p:nvPr/>
        </p:nvSpPr>
        <p:spPr>
          <a:xfrm>
            <a:off x="3048000" y="3105835"/>
            <a:ext cx="1462454" cy="1569660"/>
          </a:xfrm>
          <a:prstGeom prst="rect">
            <a:avLst/>
          </a:prstGeom>
          <a:ln>
            <a:solidFill>
              <a:schemeClr val="tx1"/>
            </a:solidFill>
          </a:ln>
        </p:spPr>
        <p:txBody>
          <a:bodyPr wrap="square">
            <a:spAutoFit/>
          </a:bodyPr>
          <a:lstStyle/>
          <a:p>
            <a:r>
              <a:rPr lang="el-GR" sz="4800" dirty="0"/>
              <a:t>-α</a:t>
            </a:r>
          </a:p>
          <a:p>
            <a:r>
              <a:rPr lang="el-GR" sz="4800" dirty="0"/>
              <a:t>-η  </a:t>
            </a:r>
            <a:endParaRPr lang="en-US" sz="4800" dirty="0"/>
          </a:p>
        </p:txBody>
      </p:sp>
      <p:sp>
        <p:nvSpPr>
          <p:cNvPr id="13" name="Oval 12"/>
          <p:cNvSpPr/>
          <p:nvPr/>
        </p:nvSpPr>
        <p:spPr>
          <a:xfrm>
            <a:off x="6794991" y="2283754"/>
            <a:ext cx="2746130" cy="164416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8000" dirty="0"/>
              <a:t>των </a:t>
            </a:r>
            <a:endParaRPr lang="en-US" sz="8000" dirty="0"/>
          </a:p>
        </p:txBody>
      </p:sp>
      <p:sp>
        <p:nvSpPr>
          <p:cNvPr id="14" name="Rectangle 13"/>
          <p:cNvSpPr/>
          <p:nvPr/>
        </p:nvSpPr>
        <p:spPr>
          <a:xfrm>
            <a:off x="10384971" y="2931331"/>
            <a:ext cx="1332245" cy="830997"/>
          </a:xfrm>
          <a:prstGeom prst="rect">
            <a:avLst/>
          </a:prstGeom>
          <a:ln>
            <a:solidFill>
              <a:schemeClr val="tx1"/>
            </a:solidFill>
          </a:ln>
        </p:spPr>
        <p:txBody>
          <a:bodyPr wrap="square">
            <a:spAutoFit/>
          </a:bodyPr>
          <a:lstStyle/>
          <a:p>
            <a:r>
              <a:rPr lang="el-GR" sz="4800" dirty="0"/>
              <a:t>-ων </a:t>
            </a:r>
            <a:endParaRPr lang="en-US" sz="4800" dirty="0"/>
          </a:p>
        </p:txBody>
      </p:sp>
      <p:sp>
        <p:nvSpPr>
          <p:cNvPr id="15" name="Rectangle 14"/>
          <p:cNvSpPr/>
          <p:nvPr/>
        </p:nvSpPr>
        <p:spPr>
          <a:xfrm>
            <a:off x="3267808" y="4936812"/>
            <a:ext cx="1858107" cy="1200329"/>
          </a:xfrm>
          <a:prstGeom prst="rect">
            <a:avLst/>
          </a:prstGeom>
          <a:ln>
            <a:solidFill>
              <a:schemeClr val="tx1"/>
            </a:solidFill>
          </a:ln>
        </p:spPr>
        <p:txBody>
          <a:bodyPr wrap="square">
            <a:spAutoFit/>
          </a:bodyPr>
          <a:lstStyle/>
          <a:p>
            <a:r>
              <a:rPr lang="el-GR" sz="2400" dirty="0"/>
              <a:t>-ο</a:t>
            </a:r>
            <a:r>
              <a:rPr lang="en-US" sz="2400" dirty="0"/>
              <a:t>  </a:t>
            </a:r>
            <a:endParaRPr lang="el-GR" sz="2400" dirty="0"/>
          </a:p>
          <a:p>
            <a:r>
              <a:rPr lang="el-GR" sz="2400" dirty="0"/>
              <a:t>-ι</a:t>
            </a:r>
          </a:p>
          <a:p>
            <a:r>
              <a:rPr lang="el-GR" sz="2400" dirty="0"/>
              <a:t>-μα</a:t>
            </a:r>
          </a:p>
        </p:txBody>
      </p:sp>
      <p:sp>
        <p:nvSpPr>
          <p:cNvPr id="16" name="Oval 15"/>
          <p:cNvSpPr/>
          <p:nvPr/>
        </p:nvSpPr>
        <p:spPr>
          <a:xfrm>
            <a:off x="6743700" y="4368887"/>
            <a:ext cx="2746130" cy="176340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8000" dirty="0"/>
              <a:t>των </a:t>
            </a:r>
            <a:endParaRPr lang="en-US" sz="8000" dirty="0"/>
          </a:p>
        </p:txBody>
      </p:sp>
      <p:sp>
        <p:nvSpPr>
          <p:cNvPr id="17" name="Rectangle 16"/>
          <p:cNvSpPr/>
          <p:nvPr/>
        </p:nvSpPr>
        <p:spPr>
          <a:xfrm>
            <a:off x="10384971" y="4710760"/>
            <a:ext cx="1332245" cy="1077218"/>
          </a:xfrm>
          <a:prstGeom prst="rect">
            <a:avLst/>
          </a:prstGeom>
          <a:ln>
            <a:solidFill>
              <a:schemeClr val="tx1"/>
            </a:solidFill>
          </a:ln>
        </p:spPr>
        <p:txBody>
          <a:bodyPr wrap="square">
            <a:spAutoFit/>
          </a:bodyPr>
          <a:lstStyle/>
          <a:p>
            <a:r>
              <a:rPr lang="el-GR" sz="3200" dirty="0"/>
              <a:t>- ων</a:t>
            </a:r>
          </a:p>
          <a:p>
            <a:r>
              <a:rPr lang="el-GR" sz="3200" dirty="0"/>
              <a:t> </a:t>
            </a:r>
            <a:endParaRPr lang="en-US" sz="3200" dirty="0"/>
          </a:p>
        </p:txBody>
      </p:sp>
      <p:sp>
        <p:nvSpPr>
          <p:cNvPr id="5" name="Rectangle 13">
            <a:extLst>
              <a:ext uri="{FF2B5EF4-FFF2-40B4-BE49-F238E27FC236}">
                <a16:creationId xmlns:a16="http://schemas.microsoft.com/office/drawing/2014/main" id="{788BC0E0-8ED8-0B9E-84FD-F9C7F774E316}"/>
              </a:ext>
            </a:extLst>
          </p:cNvPr>
          <p:cNvSpPr/>
          <p:nvPr/>
        </p:nvSpPr>
        <p:spPr>
          <a:xfrm>
            <a:off x="6001173" y="598128"/>
            <a:ext cx="698359" cy="411908"/>
          </a:xfrm>
          <a:prstGeom prst="rect">
            <a:avLst/>
          </a:prstGeom>
          <a:solidFill>
            <a:schemeClr val="tx2">
              <a:lumMod val="10000"/>
              <a:lumOff val="90000"/>
            </a:schemeClr>
          </a:solidFill>
          <a:ln>
            <a:solidFill>
              <a:schemeClr val="tx1"/>
            </a:solidFill>
          </a:ln>
        </p:spPr>
        <p:txBody>
          <a:bodyPr wrap="square">
            <a:spAutoFit/>
          </a:bodyPr>
          <a:lstStyle/>
          <a:p>
            <a:r>
              <a:rPr lang="el-GR" sz="2000" dirty="0"/>
              <a:t>-ου </a:t>
            </a:r>
            <a:endParaRPr lang="en-US" sz="2000" dirty="0"/>
          </a:p>
        </p:txBody>
      </p:sp>
      <p:cxnSp>
        <p:nvCxnSpPr>
          <p:cNvPr id="7" name="Straight Connector 5">
            <a:extLst>
              <a:ext uri="{FF2B5EF4-FFF2-40B4-BE49-F238E27FC236}">
                <a16:creationId xmlns:a16="http://schemas.microsoft.com/office/drawing/2014/main" id="{710C55FC-552F-1375-CC76-0C41F120F534}"/>
              </a:ext>
            </a:extLst>
          </p:cNvPr>
          <p:cNvCxnSpPr/>
          <p:nvPr/>
        </p:nvCxnSpPr>
        <p:spPr>
          <a:xfrm>
            <a:off x="5257799" y="0"/>
            <a:ext cx="35170" cy="6858000"/>
          </a:xfrm>
          <a:prstGeom prst="line">
            <a:avLst/>
          </a:prstGeom>
        </p:spPr>
        <p:style>
          <a:lnRef idx="3">
            <a:schemeClr val="dk1"/>
          </a:lnRef>
          <a:fillRef idx="0">
            <a:schemeClr val="dk1"/>
          </a:fillRef>
          <a:effectRef idx="2">
            <a:schemeClr val="dk1"/>
          </a:effectRef>
          <a:fontRef idx="minor">
            <a:schemeClr val="tx1"/>
          </a:fontRef>
        </p:style>
      </p:cxnSp>
      <p:sp>
        <p:nvSpPr>
          <p:cNvPr id="9" name="Oval 12">
            <a:extLst>
              <a:ext uri="{FF2B5EF4-FFF2-40B4-BE49-F238E27FC236}">
                <a16:creationId xmlns:a16="http://schemas.microsoft.com/office/drawing/2014/main" id="{4FA11AA7-F5A7-792D-8CD2-9A97598C0EDF}"/>
              </a:ext>
            </a:extLst>
          </p:cNvPr>
          <p:cNvSpPr/>
          <p:nvPr/>
        </p:nvSpPr>
        <p:spPr>
          <a:xfrm>
            <a:off x="5252983" y="1039009"/>
            <a:ext cx="1123952" cy="917449"/>
          </a:xfrm>
          <a:prstGeom prst="ellipse">
            <a:avLst/>
          </a:prstGeom>
          <a:solidFill>
            <a:schemeClr val="tx2">
              <a:lumMod val="10000"/>
              <a:lumOff val="9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l-GR" sz="2800" dirty="0"/>
              <a:t>του </a:t>
            </a:r>
            <a:endParaRPr lang="en-US" sz="2800" dirty="0"/>
          </a:p>
        </p:txBody>
      </p:sp>
      <p:sp>
        <p:nvSpPr>
          <p:cNvPr id="18" name="Oval 12">
            <a:extLst>
              <a:ext uri="{FF2B5EF4-FFF2-40B4-BE49-F238E27FC236}">
                <a16:creationId xmlns:a16="http://schemas.microsoft.com/office/drawing/2014/main" id="{11DCE2DE-15A3-0275-2458-F38150969B4D}"/>
              </a:ext>
            </a:extLst>
          </p:cNvPr>
          <p:cNvSpPr/>
          <p:nvPr/>
        </p:nvSpPr>
        <p:spPr>
          <a:xfrm>
            <a:off x="5292969" y="5448072"/>
            <a:ext cx="1123952" cy="825487"/>
          </a:xfrm>
          <a:prstGeom prst="ellipse">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l-GR" sz="2800" dirty="0"/>
              <a:t>του </a:t>
            </a:r>
            <a:endParaRPr lang="en-US" sz="2800" dirty="0"/>
          </a:p>
        </p:txBody>
      </p:sp>
      <p:sp>
        <p:nvSpPr>
          <p:cNvPr id="19" name="Oval 12">
            <a:extLst>
              <a:ext uri="{FF2B5EF4-FFF2-40B4-BE49-F238E27FC236}">
                <a16:creationId xmlns:a16="http://schemas.microsoft.com/office/drawing/2014/main" id="{CE20DB23-CCD7-8EAA-51ED-658837B69FAF}"/>
              </a:ext>
            </a:extLst>
          </p:cNvPr>
          <p:cNvSpPr/>
          <p:nvPr/>
        </p:nvSpPr>
        <p:spPr>
          <a:xfrm>
            <a:off x="5272037" y="2936841"/>
            <a:ext cx="1123952" cy="825487"/>
          </a:xfrm>
          <a:prstGeom prst="ellipse">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l-GR" sz="2800" dirty="0"/>
              <a:t>της </a:t>
            </a:r>
            <a:endParaRPr lang="en-US" sz="2800" dirty="0"/>
          </a:p>
        </p:txBody>
      </p:sp>
      <p:sp>
        <p:nvSpPr>
          <p:cNvPr id="20" name="Rectangle 13">
            <a:extLst>
              <a:ext uri="{FF2B5EF4-FFF2-40B4-BE49-F238E27FC236}">
                <a16:creationId xmlns:a16="http://schemas.microsoft.com/office/drawing/2014/main" id="{D6366DFE-D2F4-33EB-1D89-E7B44DB17A42}"/>
              </a:ext>
            </a:extLst>
          </p:cNvPr>
          <p:cNvSpPr/>
          <p:nvPr/>
        </p:nvSpPr>
        <p:spPr>
          <a:xfrm>
            <a:off x="6027756" y="1887275"/>
            <a:ext cx="698359" cy="411908"/>
          </a:xfrm>
          <a:prstGeom prst="rect">
            <a:avLst/>
          </a:prstGeom>
          <a:solidFill>
            <a:schemeClr val="tx2">
              <a:lumMod val="10000"/>
              <a:lumOff val="90000"/>
            </a:schemeClr>
          </a:solidFill>
          <a:ln>
            <a:solidFill>
              <a:schemeClr val="tx1"/>
            </a:solidFill>
          </a:ln>
        </p:spPr>
        <p:txBody>
          <a:bodyPr wrap="square">
            <a:spAutoFit/>
          </a:bodyPr>
          <a:lstStyle/>
          <a:p>
            <a:r>
              <a:rPr lang="el-GR" sz="2000" dirty="0"/>
              <a:t>-ς </a:t>
            </a:r>
            <a:endParaRPr lang="en-US" sz="2000" dirty="0"/>
          </a:p>
        </p:txBody>
      </p:sp>
      <p:cxnSp>
        <p:nvCxnSpPr>
          <p:cNvPr id="22" name="Ευθεία γραμμή σύνδεσης 21">
            <a:extLst>
              <a:ext uri="{FF2B5EF4-FFF2-40B4-BE49-F238E27FC236}">
                <a16:creationId xmlns:a16="http://schemas.microsoft.com/office/drawing/2014/main" id="{94660D9B-5539-CFAF-3939-B9232213B5F4}"/>
              </a:ext>
            </a:extLst>
          </p:cNvPr>
          <p:cNvCxnSpPr/>
          <p:nvPr/>
        </p:nvCxnSpPr>
        <p:spPr>
          <a:xfrm flipH="1">
            <a:off x="6027756" y="1654629"/>
            <a:ext cx="590758" cy="786702"/>
          </a:xfrm>
          <a:prstGeom prst="line">
            <a:avLst/>
          </a:prstGeom>
        </p:spPr>
        <p:style>
          <a:lnRef idx="2">
            <a:schemeClr val="accent1"/>
          </a:lnRef>
          <a:fillRef idx="0">
            <a:schemeClr val="accent1"/>
          </a:fillRef>
          <a:effectRef idx="1">
            <a:schemeClr val="accent1"/>
          </a:effectRef>
          <a:fontRef idx="minor">
            <a:schemeClr val="tx1"/>
          </a:fontRef>
        </p:style>
      </p:cxnSp>
      <p:sp>
        <p:nvSpPr>
          <p:cNvPr id="23" name="Rectangle 13">
            <a:extLst>
              <a:ext uri="{FF2B5EF4-FFF2-40B4-BE49-F238E27FC236}">
                <a16:creationId xmlns:a16="http://schemas.microsoft.com/office/drawing/2014/main" id="{CAD5B10E-622D-234E-4B91-6DFBDFC54514}"/>
              </a:ext>
            </a:extLst>
          </p:cNvPr>
          <p:cNvSpPr/>
          <p:nvPr/>
        </p:nvSpPr>
        <p:spPr>
          <a:xfrm>
            <a:off x="6037283" y="3729180"/>
            <a:ext cx="698359" cy="411908"/>
          </a:xfrm>
          <a:prstGeom prst="rect">
            <a:avLst/>
          </a:prstGeom>
          <a:solidFill>
            <a:schemeClr val="accent2">
              <a:lumMod val="20000"/>
              <a:lumOff val="80000"/>
            </a:schemeClr>
          </a:solidFill>
          <a:ln>
            <a:solidFill>
              <a:schemeClr val="tx1"/>
            </a:solidFill>
          </a:ln>
        </p:spPr>
        <p:txBody>
          <a:bodyPr wrap="square">
            <a:spAutoFit/>
          </a:bodyPr>
          <a:lstStyle/>
          <a:p>
            <a:r>
              <a:rPr lang="el-GR" sz="2000" dirty="0"/>
              <a:t>-ς </a:t>
            </a:r>
            <a:endParaRPr lang="en-US" sz="2000" dirty="0"/>
          </a:p>
        </p:txBody>
      </p:sp>
      <p:sp>
        <p:nvSpPr>
          <p:cNvPr id="24" name="Rectangle 13">
            <a:extLst>
              <a:ext uri="{FF2B5EF4-FFF2-40B4-BE49-F238E27FC236}">
                <a16:creationId xmlns:a16="http://schemas.microsoft.com/office/drawing/2014/main" id="{B85C04CE-BF93-E9A5-8EF0-DB55E80EA658}"/>
              </a:ext>
            </a:extLst>
          </p:cNvPr>
          <p:cNvSpPr/>
          <p:nvPr/>
        </p:nvSpPr>
        <p:spPr>
          <a:xfrm>
            <a:off x="6050840" y="6232946"/>
            <a:ext cx="698359" cy="411908"/>
          </a:xfrm>
          <a:prstGeom prst="rect">
            <a:avLst/>
          </a:prstGeom>
          <a:solidFill>
            <a:schemeClr val="accent3">
              <a:lumMod val="20000"/>
              <a:lumOff val="80000"/>
            </a:schemeClr>
          </a:solidFill>
          <a:ln>
            <a:solidFill>
              <a:schemeClr val="tx1"/>
            </a:solidFill>
          </a:ln>
        </p:spPr>
        <p:txBody>
          <a:bodyPr wrap="square">
            <a:spAutoFit/>
          </a:bodyPr>
          <a:lstStyle/>
          <a:p>
            <a:r>
              <a:rPr lang="el-GR" sz="2000" dirty="0"/>
              <a:t>-τος </a:t>
            </a:r>
            <a:endParaRPr lang="en-US" sz="2000" dirty="0"/>
          </a:p>
        </p:txBody>
      </p:sp>
      <p:sp>
        <p:nvSpPr>
          <p:cNvPr id="21" name="Rectangle 13">
            <a:extLst>
              <a:ext uri="{FF2B5EF4-FFF2-40B4-BE49-F238E27FC236}">
                <a16:creationId xmlns:a16="http://schemas.microsoft.com/office/drawing/2014/main" id="{6E671B5C-88F7-39AB-25E7-955A16181821}"/>
              </a:ext>
            </a:extLst>
          </p:cNvPr>
          <p:cNvSpPr/>
          <p:nvPr/>
        </p:nvSpPr>
        <p:spPr>
          <a:xfrm>
            <a:off x="6050840" y="5043415"/>
            <a:ext cx="698359" cy="411908"/>
          </a:xfrm>
          <a:prstGeom prst="rect">
            <a:avLst/>
          </a:prstGeom>
          <a:solidFill>
            <a:schemeClr val="accent3">
              <a:lumMod val="20000"/>
              <a:lumOff val="80000"/>
            </a:schemeClr>
          </a:solidFill>
          <a:ln>
            <a:solidFill>
              <a:schemeClr val="tx1"/>
            </a:solidFill>
          </a:ln>
        </p:spPr>
        <p:txBody>
          <a:bodyPr wrap="square">
            <a:spAutoFit/>
          </a:bodyPr>
          <a:lstStyle/>
          <a:p>
            <a:r>
              <a:rPr lang="el-GR" sz="2000" dirty="0"/>
              <a:t>-ου </a:t>
            </a:r>
            <a:endParaRPr lang="en-US" sz="2000" dirty="0"/>
          </a:p>
        </p:txBody>
      </p:sp>
    </p:spTree>
    <p:extLst>
      <p:ext uri="{BB962C8B-B14F-4D97-AF65-F5344CB8AC3E}">
        <p14:creationId xmlns:p14="http://schemas.microsoft.com/office/powerpoint/2010/main" val="3211502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pPr algn="ctr"/>
            <a:r>
              <a:rPr lang="el-GR" dirty="0">
                <a:solidFill>
                  <a:srgbClr val="FF0000"/>
                </a:solidFill>
              </a:rPr>
              <a:t>Ο αριθμός  των ______  αυξάνεται.</a:t>
            </a:r>
            <a:endParaRPr lang="en-US" dirty="0">
              <a:solidFill>
                <a:srgbClr val="FF0000"/>
              </a:solidFill>
            </a:endParaRPr>
          </a:p>
        </p:txBody>
      </p:sp>
      <p:sp>
        <p:nvSpPr>
          <p:cNvPr id="3" name="Content Placeholder 2"/>
          <p:cNvSpPr>
            <a:spLocks noGrp="1"/>
          </p:cNvSpPr>
          <p:nvPr>
            <p:ph idx="1"/>
          </p:nvPr>
        </p:nvSpPr>
        <p:spPr>
          <a:xfrm>
            <a:off x="838200" y="1825625"/>
            <a:ext cx="3752273" cy="4351338"/>
          </a:xfrm>
          <a:ln>
            <a:solidFill>
              <a:schemeClr val="tx1"/>
            </a:solidFill>
          </a:ln>
        </p:spPr>
        <p:txBody>
          <a:bodyPr/>
          <a:lstStyle/>
          <a:p>
            <a:r>
              <a:rPr lang="el-GR" dirty="0"/>
              <a:t>ο μαθητ</a:t>
            </a:r>
            <a:r>
              <a:rPr lang="el-GR" dirty="0">
                <a:solidFill>
                  <a:srgbClr val="FF0000"/>
                </a:solidFill>
              </a:rPr>
              <a:t>ής</a:t>
            </a:r>
          </a:p>
          <a:p>
            <a:r>
              <a:rPr lang="el-GR" dirty="0"/>
              <a:t>η μαθήτρι</a:t>
            </a:r>
            <a:r>
              <a:rPr lang="el-GR" dirty="0">
                <a:solidFill>
                  <a:srgbClr val="FF0000"/>
                </a:solidFill>
              </a:rPr>
              <a:t>α</a:t>
            </a:r>
          </a:p>
          <a:p>
            <a:r>
              <a:rPr lang="el-GR" dirty="0"/>
              <a:t>ο γιατρ</a:t>
            </a:r>
            <a:r>
              <a:rPr lang="el-GR" dirty="0">
                <a:solidFill>
                  <a:srgbClr val="FF0000"/>
                </a:solidFill>
              </a:rPr>
              <a:t>ός</a:t>
            </a:r>
          </a:p>
          <a:p>
            <a:r>
              <a:rPr lang="el-GR" dirty="0"/>
              <a:t>το γραφεί</a:t>
            </a:r>
            <a:r>
              <a:rPr lang="el-GR" dirty="0">
                <a:solidFill>
                  <a:srgbClr val="FF0000"/>
                </a:solidFill>
              </a:rPr>
              <a:t>ο</a:t>
            </a:r>
          </a:p>
          <a:p>
            <a:r>
              <a:rPr lang="el-GR" dirty="0"/>
              <a:t>το τραπέζ</a:t>
            </a:r>
            <a:r>
              <a:rPr lang="el-GR" dirty="0">
                <a:solidFill>
                  <a:srgbClr val="FF0000"/>
                </a:solidFill>
              </a:rPr>
              <a:t>ι</a:t>
            </a:r>
          </a:p>
          <a:p>
            <a:r>
              <a:rPr lang="el-GR" dirty="0"/>
              <a:t>το αγόρ</a:t>
            </a:r>
            <a:r>
              <a:rPr lang="el-GR" dirty="0">
                <a:solidFill>
                  <a:srgbClr val="FF0000"/>
                </a:solidFill>
              </a:rPr>
              <a:t>ι</a:t>
            </a:r>
          </a:p>
          <a:p>
            <a:r>
              <a:rPr lang="el-GR" dirty="0"/>
              <a:t>το κορίτσ</a:t>
            </a:r>
            <a:r>
              <a:rPr lang="el-GR" dirty="0">
                <a:solidFill>
                  <a:srgbClr val="FF0000"/>
                </a:solidFill>
              </a:rPr>
              <a:t>ι</a:t>
            </a:r>
          </a:p>
          <a:p>
            <a:r>
              <a:rPr lang="el-GR" dirty="0"/>
              <a:t>το σχολεί</a:t>
            </a:r>
            <a:r>
              <a:rPr lang="el-GR" dirty="0">
                <a:solidFill>
                  <a:srgbClr val="FF0000"/>
                </a:solidFill>
              </a:rPr>
              <a:t>ο</a:t>
            </a:r>
            <a:endParaRPr lang="en-US" dirty="0">
              <a:solidFill>
                <a:srgbClr val="FF0000"/>
              </a:solidFill>
            </a:endParaRPr>
          </a:p>
        </p:txBody>
      </p:sp>
      <p:sp>
        <p:nvSpPr>
          <p:cNvPr id="4" name="Content Placeholder 2"/>
          <p:cNvSpPr txBox="1">
            <a:spLocks/>
          </p:cNvSpPr>
          <p:nvPr/>
        </p:nvSpPr>
        <p:spPr>
          <a:xfrm>
            <a:off x="4962237" y="1825625"/>
            <a:ext cx="3752273" cy="435133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a:solidFill>
                  <a:srgbClr val="FF0000"/>
                </a:solidFill>
              </a:rPr>
              <a:t>των </a:t>
            </a:r>
            <a:r>
              <a:rPr lang="el-GR" dirty="0"/>
              <a:t>μαθητ</a:t>
            </a:r>
            <a:r>
              <a:rPr lang="el-GR" dirty="0">
                <a:solidFill>
                  <a:srgbClr val="FF0000"/>
                </a:solidFill>
              </a:rPr>
              <a:t>ών</a:t>
            </a:r>
          </a:p>
          <a:p>
            <a:r>
              <a:rPr lang="el-GR" dirty="0">
                <a:solidFill>
                  <a:srgbClr val="FF0000"/>
                </a:solidFill>
              </a:rPr>
              <a:t>των</a:t>
            </a:r>
            <a:r>
              <a:rPr lang="el-GR" dirty="0"/>
              <a:t> μαθητρι</a:t>
            </a:r>
            <a:r>
              <a:rPr lang="el-GR" dirty="0">
                <a:solidFill>
                  <a:srgbClr val="FF0000"/>
                </a:solidFill>
              </a:rPr>
              <a:t>ών</a:t>
            </a:r>
          </a:p>
          <a:p>
            <a:r>
              <a:rPr lang="el-GR" dirty="0">
                <a:solidFill>
                  <a:srgbClr val="FF0000"/>
                </a:solidFill>
              </a:rPr>
              <a:t>των</a:t>
            </a:r>
            <a:r>
              <a:rPr lang="el-GR" dirty="0"/>
              <a:t> γιατρ</a:t>
            </a:r>
            <a:r>
              <a:rPr lang="el-GR" dirty="0">
                <a:solidFill>
                  <a:srgbClr val="FF0000"/>
                </a:solidFill>
              </a:rPr>
              <a:t>ών</a:t>
            </a:r>
          </a:p>
          <a:p>
            <a:r>
              <a:rPr lang="el-GR" dirty="0">
                <a:solidFill>
                  <a:srgbClr val="FF0000"/>
                </a:solidFill>
              </a:rPr>
              <a:t>των</a:t>
            </a:r>
            <a:r>
              <a:rPr lang="el-GR" dirty="0"/>
              <a:t> γραφεί</a:t>
            </a:r>
            <a:r>
              <a:rPr lang="el-GR" dirty="0">
                <a:solidFill>
                  <a:srgbClr val="FF0000"/>
                </a:solidFill>
              </a:rPr>
              <a:t>ων</a:t>
            </a:r>
          </a:p>
          <a:p>
            <a:r>
              <a:rPr lang="el-GR" dirty="0">
                <a:solidFill>
                  <a:srgbClr val="FF0000"/>
                </a:solidFill>
              </a:rPr>
              <a:t>των </a:t>
            </a:r>
            <a:r>
              <a:rPr lang="el-GR" dirty="0"/>
              <a:t>τραπεζι</a:t>
            </a:r>
            <a:r>
              <a:rPr lang="el-GR" dirty="0">
                <a:solidFill>
                  <a:srgbClr val="FF0000"/>
                </a:solidFill>
              </a:rPr>
              <a:t>ών</a:t>
            </a:r>
          </a:p>
          <a:p>
            <a:r>
              <a:rPr lang="el-GR" dirty="0">
                <a:solidFill>
                  <a:srgbClr val="FF0000"/>
                </a:solidFill>
              </a:rPr>
              <a:t>των</a:t>
            </a:r>
            <a:r>
              <a:rPr lang="el-GR" dirty="0"/>
              <a:t> αγορι</a:t>
            </a:r>
            <a:r>
              <a:rPr lang="el-GR" dirty="0">
                <a:solidFill>
                  <a:srgbClr val="FF0000"/>
                </a:solidFill>
              </a:rPr>
              <a:t>ών</a:t>
            </a:r>
          </a:p>
          <a:p>
            <a:r>
              <a:rPr lang="el-GR" dirty="0">
                <a:solidFill>
                  <a:srgbClr val="FF0000"/>
                </a:solidFill>
              </a:rPr>
              <a:t>των</a:t>
            </a:r>
            <a:r>
              <a:rPr lang="el-GR" dirty="0"/>
              <a:t> κοριτσι</a:t>
            </a:r>
            <a:r>
              <a:rPr lang="el-GR" dirty="0">
                <a:solidFill>
                  <a:srgbClr val="FF0000"/>
                </a:solidFill>
              </a:rPr>
              <a:t>ών</a:t>
            </a:r>
          </a:p>
          <a:p>
            <a:r>
              <a:rPr lang="el-GR" dirty="0">
                <a:solidFill>
                  <a:srgbClr val="FF0000"/>
                </a:solidFill>
              </a:rPr>
              <a:t>των </a:t>
            </a:r>
            <a:r>
              <a:rPr lang="el-GR" dirty="0"/>
              <a:t>σχολεί</a:t>
            </a:r>
            <a:r>
              <a:rPr lang="el-GR" dirty="0">
                <a:solidFill>
                  <a:srgbClr val="FF0000"/>
                </a:solidFill>
              </a:rPr>
              <a:t>ων</a:t>
            </a:r>
            <a:endParaRPr lang="en-US" dirty="0">
              <a:solidFill>
                <a:srgbClr val="FF0000"/>
              </a:solidFill>
            </a:endParaRPr>
          </a:p>
        </p:txBody>
      </p:sp>
    </p:spTree>
    <p:extLst>
      <p:ext uri="{BB962C8B-B14F-4D97-AF65-F5344CB8AC3E}">
        <p14:creationId xmlns:p14="http://schemas.microsoft.com/office/powerpoint/2010/main" val="325649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42EEEB22-7870-F9A6-E854-6B5697D37116}"/>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προφορικού λόγου </a:t>
            </a:r>
          </a:p>
        </p:txBody>
      </p:sp>
      <p:pic>
        <p:nvPicPr>
          <p:cNvPr id="6" name="Picture 2" descr="Listening clipart Φωτογραφίες Αρχείου, Royalty Free Listening clipart  Εικόνες | DepositPhotos">
            <a:extLst>
              <a:ext uri="{FF2B5EF4-FFF2-40B4-BE49-F238E27FC236}">
                <a16:creationId xmlns:a16="http://schemas.microsoft.com/office/drawing/2014/main" id="{7C7712E3-3B4A-E57A-0275-3DB7DE085A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303" y="2922815"/>
            <a:ext cx="1633879" cy="2664336"/>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6CC84959-184A-70C8-4127-79DE1A512D53}"/>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Ακούστε!</a:t>
            </a:r>
          </a:p>
        </p:txBody>
      </p:sp>
      <p:sp>
        <p:nvSpPr>
          <p:cNvPr id="4" name="Rectangle 1">
            <a:extLst>
              <a:ext uri="{FF2B5EF4-FFF2-40B4-BE49-F238E27FC236}">
                <a16:creationId xmlns:a16="http://schemas.microsoft.com/office/drawing/2014/main" id="{3AE4DDC0-731F-473F-B3D7-DDF2796651E6}"/>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10" name="ElevenLabs_2026-04-08T09_16_50_Martha - Expressive Greek Female_pvc_sp100_s50_sb75_v3">
            <a:hlinkClick r:id="" action="ppaction://media"/>
            <a:extLst>
              <a:ext uri="{FF2B5EF4-FFF2-40B4-BE49-F238E27FC236}">
                <a16:creationId xmlns:a16="http://schemas.microsoft.com/office/drawing/2014/main" id="{6AB56323-7AE1-BC61-6FB7-2E7AB9C68001}"/>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9677174" y="5587151"/>
            <a:ext cx="406400" cy="406400"/>
          </a:xfrm>
        </p:spPr>
      </p:pic>
    </p:spTree>
    <p:extLst>
      <p:ext uri="{BB962C8B-B14F-4D97-AF65-F5344CB8AC3E}">
        <p14:creationId xmlns:p14="http://schemas.microsoft.com/office/powerpoint/2010/main" val="217819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28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3915" y="3819638"/>
            <a:ext cx="1881554" cy="7121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400" b="1" dirty="0"/>
              <a:t>ο/ένας</a:t>
            </a:r>
            <a:endParaRPr lang="en-US" sz="2400" b="1" dirty="0"/>
          </a:p>
        </p:txBody>
      </p:sp>
      <p:sp>
        <p:nvSpPr>
          <p:cNvPr id="7" name="Right Arrow 6"/>
          <p:cNvSpPr/>
          <p:nvPr/>
        </p:nvSpPr>
        <p:spPr>
          <a:xfrm rot="5400000">
            <a:off x="1072418" y="4528036"/>
            <a:ext cx="993531" cy="133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3915" y="5864469"/>
            <a:ext cx="1881554" cy="7121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400" b="1" dirty="0"/>
              <a:t>του/ενός</a:t>
            </a:r>
            <a:r>
              <a:rPr lang="el-GR" sz="6600" dirty="0"/>
              <a:t> </a:t>
            </a:r>
            <a:endParaRPr lang="en-US" sz="6600" dirty="0"/>
          </a:p>
        </p:txBody>
      </p:sp>
      <p:sp>
        <p:nvSpPr>
          <p:cNvPr id="10" name="Rectangle 9"/>
          <p:cNvSpPr/>
          <p:nvPr/>
        </p:nvSpPr>
        <p:spPr>
          <a:xfrm>
            <a:off x="2746130" y="3779319"/>
            <a:ext cx="1881554" cy="7121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η/μια</a:t>
            </a:r>
            <a:endParaRPr lang="en-US" sz="4800" dirty="0"/>
          </a:p>
        </p:txBody>
      </p:sp>
      <p:sp>
        <p:nvSpPr>
          <p:cNvPr id="11" name="Rectangle 10"/>
          <p:cNvSpPr/>
          <p:nvPr/>
        </p:nvSpPr>
        <p:spPr>
          <a:xfrm>
            <a:off x="4818184" y="3815862"/>
            <a:ext cx="2045678" cy="7121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το/ένα </a:t>
            </a:r>
            <a:endParaRPr lang="en-US" sz="4800" dirty="0"/>
          </a:p>
        </p:txBody>
      </p:sp>
      <p:sp>
        <p:nvSpPr>
          <p:cNvPr id="12" name="Right Arrow 11"/>
          <p:cNvSpPr/>
          <p:nvPr/>
        </p:nvSpPr>
        <p:spPr>
          <a:xfrm rot="5400000">
            <a:off x="5320811" y="4528037"/>
            <a:ext cx="993531" cy="133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5400000">
            <a:off x="3190142" y="4528037"/>
            <a:ext cx="993531" cy="133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908056" y="5864469"/>
            <a:ext cx="1881554" cy="7121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3200" dirty="0"/>
              <a:t>της/μιας</a:t>
            </a:r>
            <a:endParaRPr lang="en-US" sz="3200" dirty="0"/>
          </a:p>
        </p:txBody>
      </p:sp>
      <p:sp>
        <p:nvSpPr>
          <p:cNvPr id="4" name="TextBox 3"/>
          <p:cNvSpPr txBox="1"/>
          <p:nvPr/>
        </p:nvSpPr>
        <p:spPr>
          <a:xfrm>
            <a:off x="3657599" y="285390"/>
            <a:ext cx="4659923" cy="830997"/>
          </a:xfrm>
          <a:prstGeom prst="rect">
            <a:avLst/>
          </a:prstGeom>
          <a:noFill/>
        </p:spPr>
        <p:txBody>
          <a:bodyPr wrap="square" rtlCol="0">
            <a:spAutoFit/>
          </a:bodyPr>
          <a:lstStyle/>
          <a:p>
            <a:r>
              <a:rPr lang="el-GR" sz="4800" dirty="0"/>
              <a:t>Γενική/</a:t>
            </a:r>
            <a:r>
              <a:rPr lang="en-US" sz="4800" dirty="0"/>
              <a:t>genitive </a:t>
            </a:r>
            <a:endParaRPr lang="el-GR" sz="4800" dirty="0"/>
          </a:p>
        </p:txBody>
      </p:sp>
      <p:sp>
        <p:nvSpPr>
          <p:cNvPr id="16" name="Rectangle 15"/>
          <p:cNvSpPr/>
          <p:nvPr/>
        </p:nvSpPr>
        <p:spPr>
          <a:xfrm>
            <a:off x="5029501" y="5864469"/>
            <a:ext cx="1881554" cy="7121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400" b="1" dirty="0"/>
              <a:t>του/ενός</a:t>
            </a:r>
            <a:r>
              <a:rPr lang="el-GR" sz="6600" dirty="0"/>
              <a:t> </a:t>
            </a:r>
            <a:endParaRPr lang="en-US" sz="6600" dirty="0"/>
          </a:p>
        </p:txBody>
      </p:sp>
      <p:pic>
        <p:nvPicPr>
          <p:cNvPr id="1026" name="Picture 2" descr="κινούμενα σχέδια πίνακα png | PNGEg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 y="654722"/>
            <a:ext cx="3314700" cy="17516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ip art μαθητες νηπιαγωγειου - Αναζήτηση Google | Kids study, School  cartoon,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0545" y="654722"/>
            <a:ext cx="3022415" cy="203577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7010399" y="3815862"/>
            <a:ext cx="1881554" cy="7121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000" b="1" dirty="0"/>
              <a:t>οι/πολλοί</a:t>
            </a:r>
            <a:endParaRPr lang="en-US" sz="2000" b="1" dirty="0"/>
          </a:p>
        </p:txBody>
      </p:sp>
      <p:sp>
        <p:nvSpPr>
          <p:cNvPr id="20" name="Rectangle 19"/>
          <p:cNvSpPr/>
          <p:nvPr/>
        </p:nvSpPr>
        <p:spPr>
          <a:xfrm>
            <a:off x="8560776" y="3815862"/>
            <a:ext cx="1881554" cy="7121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400" b="1" dirty="0"/>
              <a:t>οι/πολλές</a:t>
            </a:r>
            <a:endParaRPr lang="en-US" sz="2400" b="1" dirty="0"/>
          </a:p>
        </p:txBody>
      </p:sp>
      <p:sp>
        <p:nvSpPr>
          <p:cNvPr id="21" name="Rectangle 20"/>
          <p:cNvSpPr/>
          <p:nvPr/>
        </p:nvSpPr>
        <p:spPr>
          <a:xfrm>
            <a:off x="10310446" y="3815862"/>
            <a:ext cx="1881554" cy="7121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400" b="1" dirty="0"/>
              <a:t>τα/ πολλά</a:t>
            </a:r>
            <a:endParaRPr lang="en-US" sz="2400" b="1" dirty="0"/>
          </a:p>
        </p:txBody>
      </p:sp>
      <p:sp>
        <p:nvSpPr>
          <p:cNvPr id="22" name="Right Arrow 21"/>
          <p:cNvSpPr/>
          <p:nvPr/>
        </p:nvSpPr>
        <p:spPr>
          <a:xfrm rot="5400000">
            <a:off x="7275387" y="4479623"/>
            <a:ext cx="993531" cy="133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5400000">
            <a:off x="10692416" y="4462329"/>
            <a:ext cx="993531" cy="133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5400000">
            <a:off x="9004787" y="4479622"/>
            <a:ext cx="993531" cy="133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975843" y="5864469"/>
            <a:ext cx="1881554" cy="7121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400" b="1" dirty="0"/>
              <a:t>των/ πολλών</a:t>
            </a:r>
            <a:endParaRPr lang="en-US" sz="2400" b="1" dirty="0"/>
          </a:p>
        </p:txBody>
      </p:sp>
      <p:sp>
        <p:nvSpPr>
          <p:cNvPr id="26" name="Rectangle 25"/>
          <p:cNvSpPr/>
          <p:nvPr/>
        </p:nvSpPr>
        <p:spPr>
          <a:xfrm>
            <a:off x="8833337" y="5854301"/>
            <a:ext cx="1400907" cy="7121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400" b="1" dirty="0"/>
              <a:t>των/ πολλών</a:t>
            </a:r>
            <a:endParaRPr lang="en-US" sz="2400" b="1" dirty="0"/>
          </a:p>
        </p:txBody>
      </p:sp>
      <p:sp>
        <p:nvSpPr>
          <p:cNvPr id="27" name="Rectangle 26"/>
          <p:cNvSpPr/>
          <p:nvPr/>
        </p:nvSpPr>
        <p:spPr>
          <a:xfrm>
            <a:off x="7010399" y="5854302"/>
            <a:ext cx="1881554" cy="7121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400" b="1" dirty="0"/>
              <a:t>των/ πολλών</a:t>
            </a:r>
            <a:endParaRPr lang="en-US" sz="2400" b="1" dirty="0"/>
          </a:p>
        </p:txBody>
      </p:sp>
    </p:spTree>
    <p:extLst>
      <p:ext uri="{BB962C8B-B14F-4D97-AF65-F5344CB8AC3E}">
        <p14:creationId xmlns:p14="http://schemas.microsoft.com/office/powerpoint/2010/main" val="381056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ΓΕΝΙΚΗ</a:t>
            </a:r>
            <a:endParaRPr lang="en-US" dirty="0"/>
          </a:p>
        </p:txBody>
      </p:sp>
      <p:sp>
        <p:nvSpPr>
          <p:cNvPr id="3" name="Content Placeholder 2"/>
          <p:cNvSpPr>
            <a:spLocks noGrp="1"/>
          </p:cNvSpPr>
          <p:nvPr>
            <p:ph idx="1"/>
          </p:nvPr>
        </p:nvSpPr>
        <p:spPr/>
        <p:txBody>
          <a:bodyPr>
            <a:normAutofit fontScale="92500" lnSpcReduction="10000"/>
          </a:bodyPr>
          <a:lstStyle/>
          <a:p>
            <a:r>
              <a:rPr lang="el-GR" sz="6000" dirty="0">
                <a:solidFill>
                  <a:srgbClr val="FF0000"/>
                </a:solidFill>
              </a:rPr>
              <a:t>το</a:t>
            </a:r>
            <a:r>
              <a:rPr lang="el-GR" sz="6000" dirty="0"/>
              <a:t>    σπίτ</a:t>
            </a:r>
            <a:r>
              <a:rPr lang="el-GR" sz="6000" dirty="0">
                <a:solidFill>
                  <a:srgbClr val="FF0000"/>
                </a:solidFill>
              </a:rPr>
              <a:t>ι</a:t>
            </a:r>
            <a:r>
              <a:rPr lang="el-GR" sz="6000" dirty="0"/>
              <a:t>      </a:t>
            </a:r>
            <a:r>
              <a:rPr lang="el-GR" sz="6000" dirty="0">
                <a:solidFill>
                  <a:schemeClr val="bg1"/>
                </a:solidFill>
              </a:rPr>
              <a:t>του     σπιτιού</a:t>
            </a:r>
          </a:p>
          <a:p>
            <a:r>
              <a:rPr lang="el-GR" sz="6000" dirty="0">
                <a:solidFill>
                  <a:srgbClr val="FF0000"/>
                </a:solidFill>
              </a:rPr>
              <a:t>το </a:t>
            </a:r>
            <a:r>
              <a:rPr lang="el-GR" sz="6000" dirty="0"/>
              <a:t> κορίτσ</a:t>
            </a:r>
            <a:r>
              <a:rPr lang="el-GR" sz="6000" dirty="0">
                <a:solidFill>
                  <a:srgbClr val="FF0000"/>
                </a:solidFill>
              </a:rPr>
              <a:t>ι     </a:t>
            </a:r>
            <a:r>
              <a:rPr lang="el-GR" sz="6000" dirty="0">
                <a:solidFill>
                  <a:schemeClr val="bg1"/>
                </a:solidFill>
              </a:rPr>
              <a:t>του  κοριτσιού</a:t>
            </a:r>
          </a:p>
          <a:p>
            <a:r>
              <a:rPr lang="el-GR" sz="6000" dirty="0">
                <a:solidFill>
                  <a:srgbClr val="FF0000"/>
                </a:solidFill>
              </a:rPr>
              <a:t>το  </a:t>
            </a:r>
            <a:r>
              <a:rPr lang="el-GR" sz="6000" dirty="0"/>
              <a:t>αγόρ</a:t>
            </a:r>
            <a:r>
              <a:rPr lang="el-GR" sz="6000" dirty="0">
                <a:solidFill>
                  <a:srgbClr val="FF0000"/>
                </a:solidFill>
              </a:rPr>
              <a:t>ι      </a:t>
            </a:r>
            <a:r>
              <a:rPr lang="el-GR" sz="6000" dirty="0">
                <a:solidFill>
                  <a:schemeClr val="bg1"/>
                </a:solidFill>
              </a:rPr>
              <a:t>του  αγοριού</a:t>
            </a:r>
          </a:p>
          <a:p>
            <a:r>
              <a:rPr lang="el-GR" sz="6000" dirty="0">
                <a:solidFill>
                  <a:srgbClr val="FF0000"/>
                </a:solidFill>
              </a:rPr>
              <a:t>το  </a:t>
            </a:r>
            <a:r>
              <a:rPr lang="el-GR" sz="6000" dirty="0"/>
              <a:t>τραπέζ</a:t>
            </a:r>
            <a:r>
              <a:rPr lang="el-GR" sz="6000" dirty="0">
                <a:solidFill>
                  <a:srgbClr val="FF0000"/>
                </a:solidFill>
              </a:rPr>
              <a:t>ι   </a:t>
            </a:r>
            <a:r>
              <a:rPr lang="el-GR" sz="6000" dirty="0">
                <a:solidFill>
                  <a:schemeClr val="bg1"/>
                </a:solidFill>
              </a:rPr>
              <a:t>του  τραπεζιού</a:t>
            </a:r>
          </a:p>
          <a:p>
            <a:r>
              <a:rPr lang="el-GR" sz="6000" dirty="0">
                <a:solidFill>
                  <a:srgbClr val="FF0000"/>
                </a:solidFill>
              </a:rPr>
              <a:t>το  </a:t>
            </a:r>
            <a:r>
              <a:rPr lang="el-GR" sz="6000" dirty="0"/>
              <a:t>αυτοκίνητ</a:t>
            </a:r>
            <a:r>
              <a:rPr lang="el-GR" sz="6000" dirty="0">
                <a:solidFill>
                  <a:srgbClr val="FF0000"/>
                </a:solidFill>
              </a:rPr>
              <a:t>ο </a:t>
            </a:r>
            <a:r>
              <a:rPr lang="el-GR" sz="6000" dirty="0">
                <a:solidFill>
                  <a:schemeClr val="bg1"/>
                </a:solidFill>
              </a:rPr>
              <a:t>του αυτοκινήτου</a:t>
            </a:r>
            <a:endParaRPr lang="en-US" sz="6000" dirty="0">
              <a:solidFill>
                <a:schemeClr val="bg1"/>
              </a:solidFill>
            </a:endParaRPr>
          </a:p>
        </p:txBody>
      </p:sp>
    </p:spTree>
    <p:extLst>
      <p:ext uri="{BB962C8B-B14F-4D97-AF65-F5344CB8AC3E}">
        <p14:creationId xmlns:p14="http://schemas.microsoft.com/office/powerpoint/2010/main" val="5505860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ΓΕΝΙΚΗ</a:t>
            </a:r>
            <a:endParaRPr lang="en-US" dirty="0"/>
          </a:p>
        </p:txBody>
      </p:sp>
      <p:sp>
        <p:nvSpPr>
          <p:cNvPr id="3" name="Content Placeholder 2"/>
          <p:cNvSpPr>
            <a:spLocks noGrp="1"/>
          </p:cNvSpPr>
          <p:nvPr>
            <p:ph idx="1"/>
          </p:nvPr>
        </p:nvSpPr>
        <p:spPr/>
        <p:txBody>
          <a:bodyPr>
            <a:normAutofit fontScale="92500" lnSpcReduction="10000"/>
          </a:bodyPr>
          <a:lstStyle/>
          <a:p>
            <a:r>
              <a:rPr lang="el-GR" sz="6000" dirty="0">
                <a:solidFill>
                  <a:srgbClr val="FF0000"/>
                </a:solidFill>
              </a:rPr>
              <a:t>το</a:t>
            </a:r>
            <a:r>
              <a:rPr lang="el-GR" sz="6000" dirty="0"/>
              <a:t>    σπίτ</a:t>
            </a:r>
            <a:r>
              <a:rPr lang="el-GR" sz="6000" dirty="0">
                <a:solidFill>
                  <a:srgbClr val="FF0000"/>
                </a:solidFill>
              </a:rPr>
              <a:t>ι</a:t>
            </a:r>
            <a:r>
              <a:rPr lang="el-GR" sz="6000" dirty="0"/>
              <a:t>      </a:t>
            </a:r>
            <a:r>
              <a:rPr lang="el-GR" sz="6000" dirty="0">
                <a:solidFill>
                  <a:srgbClr val="FF0000"/>
                </a:solidFill>
              </a:rPr>
              <a:t>του</a:t>
            </a:r>
            <a:r>
              <a:rPr lang="el-GR" sz="6000" dirty="0"/>
              <a:t>     σπιτι</a:t>
            </a:r>
            <a:r>
              <a:rPr lang="el-GR" sz="6000" dirty="0">
                <a:solidFill>
                  <a:srgbClr val="FF0000"/>
                </a:solidFill>
              </a:rPr>
              <a:t>ού</a:t>
            </a:r>
          </a:p>
          <a:p>
            <a:r>
              <a:rPr lang="el-GR" sz="6000" dirty="0">
                <a:solidFill>
                  <a:srgbClr val="FF0000"/>
                </a:solidFill>
              </a:rPr>
              <a:t>το </a:t>
            </a:r>
            <a:r>
              <a:rPr lang="el-GR" sz="6000" dirty="0"/>
              <a:t> κορίτσ</a:t>
            </a:r>
            <a:r>
              <a:rPr lang="el-GR" sz="6000" dirty="0">
                <a:solidFill>
                  <a:srgbClr val="FF0000"/>
                </a:solidFill>
              </a:rPr>
              <a:t>ι     του</a:t>
            </a:r>
            <a:r>
              <a:rPr lang="el-GR" sz="6000" dirty="0"/>
              <a:t>  κοριτσι</a:t>
            </a:r>
            <a:r>
              <a:rPr lang="el-GR" sz="6000" dirty="0">
                <a:solidFill>
                  <a:srgbClr val="FF0000"/>
                </a:solidFill>
              </a:rPr>
              <a:t>ού</a:t>
            </a:r>
          </a:p>
          <a:p>
            <a:r>
              <a:rPr lang="el-GR" sz="6000" dirty="0">
                <a:solidFill>
                  <a:srgbClr val="FF0000"/>
                </a:solidFill>
              </a:rPr>
              <a:t>το  </a:t>
            </a:r>
            <a:r>
              <a:rPr lang="el-GR" sz="6000" dirty="0"/>
              <a:t>αγόρ</a:t>
            </a:r>
            <a:r>
              <a:rPr lang="el-GR" sz="6000" dirty="0">
                <a:solidFill>
                  <a:srgbClr val="FF0000"/>
                </a:solidFill>
              </a:rPr>
              <a:t>ι      του  </a:t>
            </a:r>
            <a:r>
              <a:rPr lang="el-GR" sz="6000" dirty="0"/>
              <a:t>αγορι</a:t>
            </a:r>
            <a:r>
              <a:rPr lang="el-GR" sz="6000" dirty="0">
                <a:solidFill>
                  <a:srgbClr val="FF0000"/>
                </a:solidFill>
              </a:rPr>
              <a:t>ού</a:t>
            </a:r>
          </a:p>
          <a:p>
            <a:r>
              <a:rPr lang="el-GR" sz="6000" dirty="0">
                <a:solidFill>
                  <a:srgbClr val="FF0000"/>
                </a:solidFill>
              </a:rPr>
              <a:t>το  </a:t>
            </a:r>
            <a:r>
              <a:rPr lang="el-GR" sz="6000" dirty="0"/>
              <a:t>τραπέζ</a:t>
            </a:r>
            <a:r>
              <a:rPr lang="el-GR" sz="6000" dirty="0">
                <a:solidFill>
                  <a:srgbClr val="FF0000"/>
                </a:solidFill>
              </a:rPr>
              <a:t>ι   του  </a:t>
            </a:r>
            <a:r>
              <a:rPr lang="el-GR" sz="6000" dirty="0"/>
              <a:t>τραπεζι</a:t>
            </a:r>
            <a:r>
              <a:rPr lang="el-GR" sz="6000" dirty="0">
                <a:solidFill>
                  <a:srgbClr val="FF0000"/>
                </a:solidFill>
              </a:rPr>
              <a:t>ού</a:t>
            </a:r>
          </a:p>
          <a:p>
            <a:r>
              <a:rPr lang="el-GR" sz="6000" dirty="0">
                <a:solidFill>
                  <a:srgbClr val="FF0000"/>
                </a:solidFill>
              </a:rPr>
              <a:t>το  </a:t>
            </a:r>
            <a:r>
              <a:rPr lang="el-GR" sz="6000" dirty="0"/>
              <a:t>αυτοκίνητ</a:t>
            </a:r>
            <a:r>
              <a:rPr lang="el-GR" sz="6000" dirty="0">
                <a:solidFill>
                  <a:srgbClr val="FF0000"/>
                </a:solidFill>
              </a:rPr>
              <a:t>ο του </a:t>
            </a:r>
            <a:r>
              <a:rPr lang="el-GR" sz="6000" dirty="0"/>
              <a:t>αυτοκινήτ</a:t>
            </a:r>
            <a:r>
              <a:rPr lang="el-GR" sz="6000" dirty="0">
                <a:solidFill>
                  <a:srgbClr val="FF0000"/>
                </a:solidFill>
              </a:rPr>
              <a:t>ου</a:t>
            </a:r>
            <a:endParaRPr lang="en-US" sz="6000" dirty="0">
              <a:solidFill>
                <a:srgbClr val="FF0000"/>
              </a:solidFill>
            </a:endParaRPr>
          </a:p>
        </p:txBody>
      </p:sp>
    </p:spTree>
    <p:extLst>
      <p:ext uri="{BB962C8B-B14F-4D97-AF65-F5344CB8AC3E}">
        <p14:creationId xmlns:p14="http://schemas.microsoft.com/office/powerpoint/2010/main" val="18458023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                         </a:t>
            </a:r>
            <a:r>
              <a:rPr lang="el-GR" sz="6000" dirty="0"/>
              <a:t>η    -&gt;     της </a:t>
            </a:r>
            <a:endParaRPr lang="en-US" sz="6000" dirty="0"/>
          </a:p>
        </p:txBody>
      </p:sp>
      <p:sp>
        <p:nvSpPr>
          <p:cNvPr id="3" name="Content Placeholder 2"/>
          <p:cNvSpPr>
            <a:spLocks noGrp="1"/>
          </p:cNvSpPr>
          <p:nvPr>
            <p:ph idx="1"/>
          </p:nvPr>
        </p:nvSpPr>
        <p:spPr>
          <a:xfrm>
            <a:off x="838200" y="1825625"/>
            <a:ext cx="11049000" cy="4351338"/>
          </a:xfrm>
        </p:spPr>
        <p:txBody>
          <a:bodyPr>
            <a:normAutofit fontScale="92500"/>
          </a:bodyPr>
          <a:lstStyle/>
          <a:p>
            <a:r>
              <a:rPr lang="el-GR" sz="7200" dirty="0">
                <a:solidFill>
                  <a:srgbClr val="FF0000"/>
                </a:solidFill>
              </a:rPr>
              <a:t>η</a:t>
            </a:r>
            <a:r>
              <a:rPr lang="el-GR" sz="7200" dirty="0"/>
              <a:t>  καρέκλ</a:t>
            </a:r>
            <a:r>
              <a:rPr lang="el-GR" sz="7200" dirty="0">
                <a:solidFill>
                  <a:srgbClr val="FF0000"/>
                </a:solidFill>
              </a:rPr>
              <a:t>α</a:t>
            </a:r>
            <a:r>
              <a:rPr lang="el-GR" sz="7200" dirty="0"/>
              <a:t>      </a:t>
            </a:r>
            <a:r>
              <a:rPr lang="el-GR" sz="7200" dirty="0">
                <a:solidFill>
                  <a:schemeClr val="bg1"/>
                </a:solidFill>
              </a:rPr>
              <a:t>της  καρέκλας</a:t>
            </a:r>
          </a:p>
          <a:p>
            <a:r>
              <a:rPr lang="el-GR" sz="7200" dirty="0">
                <a:solidFill>
                  <a:srgbClr val="FF0000"/>
                </a:solidFill>
              </a:rPr>
              <a:t>η </a:t>
            </a:r>
            <a:r>
              <a:rPr lang="el-GR" sz="7200" dirty="0"/>
              <a:t>τάξ</a:t>
            </a:r>
            <a:r>
              <a:rPr lang="el-GR" sz="7200" dirty="0">
                <a:solidFill>
                  <a:srgbClr val="FF0000"/>
                </a:solidFill>
              </a:rPr>
              <a:t>η                </a:t>
            </a:r>
            <a:r>
              <a:rPr lang="el-GR" sz="7200" dirty="0">
                <a:solidFill>
                  <a:schemeClr val="bg1"/>
                </a:solidFill>
              </a:rPr>
              <a:t>της    τάξης</a:t>
            </a:r>
          </a:p>
          <a:p>
            <a:r>
              <a:rPr lang="el-GR" sz="7200" dirty="0">
                <a:solidFill>
                  <a:srgbClr val="FF0000"/>
                </a:solidFill>
              </a:rPr>
              <a:t>η </a:t>
            </a:r>
            <a:r>
              <a:rPr lang="el-GR" sz="7200" dirty="0"/>
              <a:t>αδερφ</a:t>
            </a:r>
            <a:r>
              <a:rPr lang="el-GR" sz="7200" dirty="0">
                <a:solidFill>
                  <a:srgbClr val="FF0000"/>
                </a:solidFill>
              </a:rPr>
              <a:t>ή          </a:t>
            </a:r>
            <a:r>
              <a:rPr lang="el-GR" sz="7200" dirty="0">
                <a:solidFill>
                  <a:schemeClr val="bg1"/>
                </a:solidFill>
              </a:rPr>
              <a:t>της αδερφής </a:t>
            </a:r>
          </a:p>
          <a:p>
            <a:r>
              <a:rPr lang="el-GR" sz="7200" dirty="0">
                <a:solidFill>
                  <a:srgbClr val="FF0000"/>
                </a:solidFill>
              </a:rPr>
              <a:t>Η </a:t>
            </a:r>
            <a:r>
              <a:rPr lang="el-GR" sz="7200" dirty="0"/>
              <a:t>κουζίν</a:t>
            </a:r>
            <a:r>
              <a:rPr lang="el-GR" sz="7200" dirty="0">
                <a:solidFill>
                  <a:srgbClr val="FF0000"/>
                </a:solidFill>
              </a:rPr>
              <a:t>α</a:t>
            </a:r>
            <a:r>
              <a:rPr lang="el-GR" sz="7200" dirty="0"/>
              <a:t>        </a:t>
            </a:r>
            <a:r>
              <a:rPr lang="el-GR" sz="7200" dirty="0">
                <a:solidFill>
                  <a:schemeClr val="bg1"/>
                </a:solidFill>
              </a:rPr>
              <a:t>της  κουζίνας</a:t>
            </a:r>
            <a:endParaRPr lang="en-US" sz="7200" dirty="0">
              <a:solidFill>
                <a:schemeClr val="bg1"/>
              </a:solidFill>
            </a:endParaRPr>
          </a:p>
        </p:txBody>
      </p:sp>
    </p:spTree>
    <p:extLst>
      <p:ext uri="{BB962C8B-B14F-4D97-AF65-F5344CB8AC3E}">
        <p14:creationId xmlns:p14="http://schemas.microsoft.com/office/powerpoint/2010/main" val="42026133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                         </a:t>
            </a:r>
            <a:r>
              <a:rPr lang="el-GR" sz="6000" dirty="0"/>
              <a:t>η    -&gt;     της </a:t>
            </a:r>
            <a:endParaRPr lang="en-US" sz="6000" dirty="0"/>
          </a:p>
        </p:txBody>
      </p:sp>
      <p:sp>
        <p:nvSpPr>
          <p:cNvPr id="3" name="Content Placeholder 2"/>
          <p:cNvSpPr>
            <a:spLocks noGrp="1"/>
          </p:cNvSpPr>
          <p:nvPr>
            <p:ph idx="1"/>
          </p:nvPr>
        </p:nvSpPr>
        <p:spPr>
          <a:xfrm>
            <a:off x="838200" y="1825625"/>
            <a:ext cx="11049000" cy="4351338"/>
          </a:xfrm>
        </p:spPr>
        <p:txBody>
          <a:bodyPr>
            <a:normAutofit fontScale="92500"/>
          </a:bodyPr>
          <a:lstStyle/>
          <a:p>
            <a:r>
              <a:rPr lang="el-GR" sz="7200" dirty="0">
                <a:solidFill>
                  <a:srgbClr val="FF0000"/>
                </a:solidFill>
              </a:rPr>
              <a:t>η</a:t>
            </a:r>
            <a:r>
              <a:rPr lang="el-GR" sz="7200" dirty="0"/>
              <a:t>  καρέκλ</a:t>
            </a:r>
            <a:r>
              <a:rPr lang="el-GR" sz="7200" dirty="0">
                <a:solidFill>
                  <a:srgbClr val="FF0000"/>
                </a:solidFill>
              </a:rPr>
              <a:t>α</a:t>
            </a:r>
            <a:r>
              <a:rPr lang="el-GR" sz="7200" dirty="0"/>
              <a:t>      </a:t>
            </a:r>
            <a:r>
              <a:rPr lang="el-GR" sz="7200" dirty="0">
                <a:solidFill>
                  <a:srgbClr val="FF0000"/>
                </a:solidFill>
              </a:rPr>
              <a:t>της</a:t>
            </a:r>
            <a:r>
              <a:rPr lang="el-GR" sz="7200" dirty="0"/>
              <a:t> </a:t>
            </a:r>
            <a:r>
              <a:rPr lang="el-GR" sz="7200" dirty="0">
                <a:solidFill>
                  <a:srgbClr val="FF0000"/>
                </a:solidFill>
              </a:rPr>
              <a:t> </a:t>
            </a:r>
            <a:r>
              <a:rPr lang="el-GR" sz="7200" dirty="0"/>
              <a:t>καρέκλα</a:t>
            </a:r>
            <a:r>
              <a:rPr lang="el-GR" sz="7200" dirty="0">
                <a:solidFill>
                  <a:srgbClr val="FF0000"/>
                </a:solidFill>
              </a:rPr>
              <a:t>ς</a:t>
            </a:r>
          </a:p>
          <a:p>
            <a:r>
              <a:rPr lang="el-GR" sz="7200" dirty="0">
                <a:solidFill>
                  <a:srgbClr val="FF0000"/>
                </a:solidFill>
              </a:rPr>
              <a:t>η </a:t>
            </a:r>
            <a:r>
              <a:rPr lang="el-GR" sz="7200" dirty="0"/>
              <a:t>τάξ</a:t>
            </a:r>
            <a:r>
              <a:rPr lang="el-GR" sz="7200" dirty="0">
                <a:solidFill>
                  <a:srgbClr val="FF0000"/>
                </a:solidFill>
              </a:rPr>
              <a:t>η                της    </a:t>
            </a:r>
            <a:r>
              <a:rPr lang="el-GR" sz="7200" dirty="0"/>
              <a:t>τάξη</a:t>
            </a:r>
            <a:r>
              <a:rPr lang="el-GR" sz="7200" dirty="0">
                <a:solidFill>
                  <a:srgbClr val="FF0000"/>
                </a:solidFill>
              </a:rPr>
              <a:t>ς</a:t>
            </a:r>
          </a:p>
          <a:p>
            <a:r>
              <a:rPr lang="el-GR" sz="7200" dirty="0">
                <a:solidFill>
                  <a:srgbClr val="FF0000"/>
                </a:solidFill>
              </a:rPr>
              <a:t>η </a:t>
            </a:r>
            <a:r>
              <a:rPr lang="el-GR" sz="7200" dirty="0"/>
              <a:t>αδερφ</a:t>
            </a:r>
            <a:r>
              <a:rPr lang="el-GR" sz="7200" dirty="0">
                <a:solidFill>
                  <a:srgbClr val="FF0000"/>
                </a:solidFill>
              </a:rPr>
              <a:t>ή          της </a:t>
            </a:r>
            <a:r>
              <a:rPr lang="el-GR" sz="7200" dirty="0"/>
              <a:t>αδερφή</a:t>
            </a:r>
            <a:r>
              <a:rPr lang="el-GR" sz="7200" dirty="0">
                <a:solidFill>
                  <a:srgbClr val="FF0000"/>
                </a:solidFill>
              </a:rPr>
              <a:t>ς </a:t>
            </a:r>
          </a:p>
          <a:p>
            <a:r>
              <a:rPr lang="el-GR" sz="7200" dirty="0">
                <a:solidFill>
                  <a:srgbClr val="FF0000"/>
                </a:solidFill>
              </a:rPr>
              <a:t>η </a:t>
            </a:r>
            <a:r>
              <a:rPr lang="el-GR" sz="7200" dirty="0"/>
              <a:t>κουζίν</a:t>
            </a:r>
            <a:r>
              <a:rPr lang="el-GR" sz="7200" dirty="0">
                <a:solidFill>
                  <a:srgbClr val="FF0000"/>
                </a:solidFill>
              </a:rPr>
              <a:t>α</a:t>
            </a:r>
            <a:r>
              <a:rPr lang="el-GR" sz="7200" dirty="0"/>
              <a:t>        </a:t>
            </a:r>
            <a:r>
              <a:rPr lang="el-GR" sz="7200" dirty="0">
                <a:solidFill>
                  <a:srgbClr val="FF0000"/>
                </a:solidFill>
              </a:rPr>
              <a:t>της </a:t>
            </a:r>
            <a:r>
              <a:rPr lang="el-GR" sz="7200" dirty="0"/>
              <a:t> κουζίνα</a:t>
            </a:r>
            <a:r>
              <a:rPr lang="el-GR" sz="7200" dirty="0">
                <a:solidFill>
                  <a:srgbClr val="FF0000"/>
                </a:solidFill>
              </a:rPr>
              <a:t>ς</a:t>
            </a:r>
            <a:endParaRPr lang="en-US" sz="7200" dirty="0">
              <a:solidFill>
                <a:srgbClr val="FF0000"/>
              </a:solidFill>
            </a:endParaRPr>
          </a:p>
        </p:txBody>
      </p:sp>
    </p:spTree>
    <p:extLst>
      <p:ext uri="{BB962C8B-B14F-4D97-AF65-F5344CB8AC3E}">
        <p14:creationId xmlns:p14="http://schemas.microsoft.com/office/powerpoint/2010/main" val="1946957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                         </a:t>
            </a:r>
            <a:r>
              <a:rPr lang="en-US" sz="6000" dirty="0"/>
              <a:t>o</a:t>
            </a:r>
            <a:r>
              <a:rPr lang="el-GR" sz="6000" dirty="0"/>
              <a:t>    -&gt;     του </a:t>
            </a:r>
            <a:endParaRPr lang="en-US" sz="6000" dirty="0"/>
          </a:p>
        </p:txBody>
      </p:sp>
      <p:sp>
        <p:nvSpPr>
          <p:cNvPr id="3" name="Content Placeholder 2"/>
          <p:cNvSpPr>
            <a:spLocks noGrp="1"/>
          </p:cNvSpPr>
          <p:nvPr>
            <p:ph idx="1"/>
          </p:nvPr>
        </p:nvSpPr>
        <p:spPr>
          <a:xfrm>
            <a:off x="838200" y="1825625"/>
            <a:ext cx="11049000" cy="4351338"/>
          </a:xfrm>
          <a:ln>
            <a:solidFill>
              <a:schemeClr val="bg1"/>
            </a:solidFill>
          </a:ln>
        </p:spPr>
        <p:txBody>
          <a:bodyPr>
            <a:normAutofit/>
          </a:bodyPr>
          <a:lstStyle/>
          <a:p>
            <a:r>
              <a:rPr lang="el-GR" sz="4800" dirty="0">
                <a:solidFill>
                  <a:srgbClr val="FF0000"/>
                </a:solidFill>
              </a:rPr>
              <a:t>ο </a:t>
            </a:r>
            <a:r>
              <a:rPr lang="el-GR" sz="4800" dirty="0"/>
              <a:t>μαρκαδόρ</a:t>
            </a:r>
            <a:r>
              <a:rPr lang="el-GR" sz="4800" dirty="0">
                <a:solidFill>
                  <a:srgbClr val="FF0000"/>
                </a:solidFill>
              </a:rPr>
              <a:t>ος   </a:t>
            </a:r>
            <a:r>
              <a:rPr lang="el-GR" sz="4800" dirty="0">
                <a:solidFill>
                  <a:schemeClr val="bg1"/>
                </a:solidFill>
              </a:rPr>
              <a:t>του μαρκαδόρου </a:t>
            </a:r>
          </a:p>
          <a:p>
            <a:r>
              <a:rPr lang="el-GR" sz="4800" dirty="0">
                <a:solidFill>
                  <a:srgbClr val="FF0000"/>
                </a:solidFill>
              </a:rPr>
              <a:t>ο </a:t>
            </a:r>
            <a:r>
              <a:rPr lang="el-GR" sz="4800" dirty="0"/>
              <a:t>πίνακ</a:t>
            </a:r>
            <a:r>
              <a:rPr lang="el-GR" sz="4800" dirty="0">
                <a:solidFill>
                  <a:srgbClr val="FF0000"/>
                </a:solidFill>
              </a:rPr>
              <a:t>ας    </a:t>
            </a:r>
            <a:r>
              <a:rPr lang="el-GR" sz="4800" dirty="0">
                <a:solidFill>
                  <a:schemeClr val="bg1"/>
                </a:solidFill>
              </a:rPr>
              <a:t>του πίνακα</a:t>
            </a:r>
          </a:p>
          <a:p>
            <a:r>
              <a:rPr lang="el-GR" sz="4800" dirty="0">
                <a:solidFill>
                  <a:srgbClr val="FF0000"/>
                </a:solidFill>
              </a:rPr>
              <a:t>ο </a:t>
            </a:r>
            <a:r>
              <a:rPr lang="el-GR" sz="4800" dirty="0"/>
              <a:t>καθηγητ</a:t>
            </a:r>
            <a:r>
              <a:rPr lang="el-GR" sz="4800" dirty="0">
                <a:solidFill>
                  <a:srgbClr val="FF0000"/>
                </a:solidFill>
              </a:rPr>
              <a:t>ής   </a:t>
            </a:r>
            <a:r>
              <a:rPr lang="el-GR" sz="4800" dirty="0">
                <a:solidFill>
                  <a:schemeClr val="bg1"/>
                </a:solidFill>
              </a:rPr>
              <a:t>του καθηγητή</a:t>
            </a:r>
          </a:p>
        </p:txBody>
      </p:sp>
    </p:spTree>
    <p:extLst>
      <p:ext uri="{BB962C8B-B14F-4D97-AF65-F5344CB8AC3E}">
        <p14:creationId xmlns:p14="http://schemas.microsoft.com/office/powerpoint/2010/main" val="4245111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FF428-5A78-6CCC-D719-824E36F695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DB1406-6BA5-A509-32D4-4B2DE400CFEB}"/>
              </a:ext>
            </a:extLst>
          </p:cNvPr>
          <p:cNvSpPr>
            <a:spLocks noGrp="1"/>
          </p:cNvSpPr>
          <p:nvPr>
            <p:ph type="title"/>
          </p:nvPr>
        </p:nvSpPr>
        <p:spPr/>
        <p:txBody>
          <a:bodyPr/>
          <a:lstStyle/>
          <a:p>
            <a:r>
              <a:rPr lang="el-GR" dirty="0"/>
              <a:t>                         </a:t>
            </a:r>
            <a:r>
              <a:rPr lang="en-US" sz="6000" dirty="0"/>
              <a:t>o</a:t>
            </a:r>
            <a:r>
              <a:rPr lang="el-GR" sz="6000" dirty="0"/>
              <a:t>    -&gt;     τ</a:t>
            </a:r>
            <a:r>
              <a:rPr lang="en-US" sz="6000" dirty="0" err="1"/>
              <a:t>ou</a:t>
            </a:r>
            <a:r>
              <a:rPr lang="el-GR" sz="6000" dirty="0"/>
              <a:t> </a:t>
            </a:r>
            <a:endParaRPr lang="en-US" sz="6000" dirty="0"/>
          </a:p>
        </p:txBody>
      </p:sp>
      <p:sp>
        <p:nvSpPr>
          <p:cNvPr id="3" name="Content Placeholder 2">
            <a:extLst>
              <a:ext uri="{FF2B5EF4-FFF2-40B4-BE49-F238E27FC236}">
                <a16:creationId xmlns:a16="http://schemas.microsoft.com/office/drawing/2014/main" id="{9C4B5A84-DC52-51D0-657D-B39E11D0A738}"/>
              </a:ext>
            </a:extLst>
          </p:cNvPr>
          <p:cNvSpPr>
            <a:spLocks noGrp="1"/>
          </p:cNvSpPr>
          <p:nvPr>
            <p:ph idx="1"/>
          </p:nvPr>
        </p:nvSpPr>
        <p:spPr>
          <a:xfrm>
            <a:off x="838200" y="1825625"/>
            <a:ext cx="11049000" cy="4351338"/>
          </a:xfrm>
          <a:ln>
            <a:solidFill>
              <a:schemeClr val="bg1"/>
            </a:solidFill>
          </a:ln>
        </p:spPr>
        <p:txBody>
          <a:bodyPr>
            <a:normAutofit/>
          </a:bodyPr>
          <a:lstStyle/>
          <a:p>
            <a:r>
              <a:rPr lang="el-GR" sz="4800" dirty="0">
                <a:solidFill>
                  <a:srgbClr val="FF0000"/>
                </a:solidFill>
              </a:rPr>
              <a:t>ο </a:t>
            </a:r>
            <a:r>
              <a:rPr lang="el-GR" sz="4800" dirty="0"/>
              <a:t>μαρκαδόρ</a:t>
            </a:r>
            <a:r>
              <a:rPr lang="el-GR" sz="4800" dirty="0">
                <a:solidFill>
                  <a:srgbClr val="FF0000"/>
                </a:solidFill>
              </a:rPr>
              <a:t>ος   του   </a:t>
            </a:r>
            <a:r>
              <a:rPr lang="el-GR" sz="4800" dirty="0"/>
              <a:t>μαρκαδόρ</a:t>
            </a:r>
            <a:r>
              <a:rPr lang="el-GR" sz="4800" dirty="0">
                <a:solidFill>
                  <a:srgbClr val="FF0000"/>
                </a:solidFill>
              </a:rPr>
              <a:t>ου </a:t>
            </a:r>
          </a:p>
          <a:p>
            <a:r>
              <a:rPr lang="el-GR" sz="4800" dirty="0">
                <a:solidFill>
                  <a:srgbClr val="FF0000"/>
                </a:solidFill>
              </a:rPr>
              <a:t>ο </a:t>
            </a:r>
            <a:r>
              <a:rPr lang="el-GR" sz="4800" dirty="0"/>
              <a:t>πίνακ</a:t>
            </a:r>
            <a:r>
              <a:rPr lang="el-GR" sz="4800" dirty="0">
                <a:solidFill>
                  <a:srgbClr val="FF0000"/>
                </a:solidFill>
              </a:rPr>
              <a:t>ας    του </a:t>
            </a:r>
            <a:r>
              <a:rPr lang="el-GR" sz="4800" dirty="0"/>
              <a:t>πίνακ</a:t>
            </a:r>
            <a:r>
              <a:rPr lang="el-GR" sz="4800" dirty="0">
                <a:solidFill>
                  <a:srgbClr val="FF0000"/>
                </a:solidFill>
              </a:rPr>
              <a:t>α</a:t>
            </a:r>
          </a:p>
          <a:p>
            <a:r>
              <a:rPr lang="el-GR" sz="4800" dirty="0">
                <a:solidFill>
                  <a:srgbClr val="FF0000"/>
                </a:solidFill>
              </a:rPr>
              <a:t>ο </a:t>
            </a:r>
            <a:r>
              <a:rPr lang="el-GR" sz="4800" dirty="0"/>
              <a:t>καθηγητ</a:t>
            </a:r>
            <a:r>
              <a:rPr lang="el-GR" sz="4800" dirty="0">
                <a:solidFill>
                  <a:srgbClr val="FF0000"/>
                </a:solidFill>
              </a:rPr>
              <a:t>ής   του </a:t>
            </a:r>
            <a:r>
              <a:rPr lang="el-GR" sz="4800" dirty="0"/>
              <a:t>καθηγητ</a:t>
            </a:r>
            <a:r>
              <a:rPr lang="el-GR" sz="4800" dirty="0">
                <a:solidFill>
                  <a:srgbClr val="FF0000"/>
                </a:solidFill>
              </a:rPr>
              <a:t>ή</a:t>
            </a:r>
          </a:p>
        </p:txBody>
      </p:sp>
    </p:spTree>
    <p:extLst>
      <p:ext uri="{BB962C8B-B14F-4D97-AF65-F5344CB8AC3E}">
        <p14:creationId xmlns:p14="http://schemas.microsoft.com/office/powerpoint/2010/main" val="36598373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2B6FA77-86B7-ADF2-913B-049C00AF3EAF}"/>
              </a:ext>
            </a:extLst>
          </p:cNvPr>
          <p:cNvSpPr>
            <a:spLocks noGrp="1"/>
          </p:cNvSpPr>
          <p:nvPr>
            <p:ph idx="1"/>
          </p:nvPr>
        </p:nvSpPr>
        <p:spPr>
          <a:xfrm>
            <a:off x="437276" y="769809"/>
            <a:ext cx="4559267" cy="4346477"/>
          </a:xfrm>
          <a:ln w="57150">
            <a:solidFill>
              <a:schemeClr val="tx1"/>
            </a:solidFill>
          </a:ln>
        </p:spPr>
        <p:txBody>
          <a:bodyPr>
            <a:normAutofit/>
          </a:bodyPr>
          <a:lstStyle/>
          <a:p>
            <a:pPr marL="0" indent="0">
              <a:buNone/>
            </a:pPr>
            <a:r>
              <a:rPr lang="el-GR" sz="4000" dirty="0"/>
              <a:t>ο καναπές  </a:t>
            </a:r>
          </a:p>
          <a:p>
            <a:pPr marL="0" indent="0">
              <a:buNone/>
            </a:pPr>
            <a:r>
              <a:rPr lang="el-GR" sz="4000" dirty="0"/>
              <a:t>του καναπέ</a:t>
            </a:r>
          </a:p>
          <a:p>
            <a:pPr marL="0" indent="0">
              <a:buNone/>
            </a:pPr>
            <a:r>
              <a:rPr lang="el-GR" sz="4000" dirty="0"/>
              <a:t>η ντομάτα</a:t>
            </a:r>
          </a:p>
          <a:p>
            <a:pPr marL="0" indent="0">
              <a:buNone/>
            </a:pPr>
            <a:r>
              <a:rPr lang="el-GR" sz="4000" dirty="0"/>
              <a:t>της ντομάτας</a:t>
            </a:r>
          </a:p>
          <a:p>
            <a:pPr marL="0" indent="0">
              <a:buNone/>
            </a:pPr>
            <a:r>
              <a:rPr lang="el-GR" sz="4000" dirty="0"/>
              <a:t>ο ήλιος</a:t>
            </a:r>
          </a:p>
          <a:p>
            <a:pPr marL="0" indent="0">
              <a:buNone/>
            </a:pPr>
            <a:r>
              <a:rPr lang="el-GR" sz="4000" dirty="0"/>
              <a:t>του ήλιου</a:t>
            </a:r>
          </a:p>
          <a:p>
            <a:pPr marL="0" indent="0">
              <a:buNone/>
            </a:pPr>
            <a:endParaRPr lang="el-GR" sz="4000" dirty="0"/>
          </a:p>
        </p:txBody>
      </p:sp>
      <p:sp>
        <p:nvSpPr>
          <p:cNvPr id="2" name="Θέση περιεχομένου 2">
            <a:extLst>
              <a:ext uri="{FF2B5EF4-FFF2-40B4-BE49-F238E27FC236}">
                <a16:creationId xmlns:a16="http://schemas.microsoft.com/office/drawing/2014/main" id="{F0603FBD-BF40-D607-8DA1-2DE651B0D080}"/>
              </a:ext>
            </a:extLst>
          </p:cNvPr>
          <p:cNvSpPr txBox="1">
            <a:spLocks/>
          </p:cNvSpPr>
          <p:nvPr/>
        </p:nvSpPr>
        <p:spPr>
          <a:xfrm>
            <a:off x="5589865" y="769809"/>
            <a:ext cx="5426477" cy="4422678"/>
          </a:xfrm>
          <a:prstGeom prst="rect">
            <a:avLst/>
          </a:prstGeom>
          <a:ln w="571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sz="4000" dirty="0"/>
              <a:t>ο κομμωτής</a:t>
            </a:r>
          </a:p>
          <a:p>
            <a:pPr marL="0" indent="0">
              <a:buFont typeface="Arial" panose="020B0604020202020204" pitchFamily="34" charset="0"/>
              <a:buNone/>
            </a:pPr>
            <a:r>
              <a:rPr lang="el-GR" sz="4000" dirty="0"/>
              <a:t>του κομμωτή</a:t>
            </a:r>
          </a:p>
          <a:p>
            <a:pPr marL="0" indent="0">
              <a:buFont typeface="Arial" panose="020B0604020202020204" pitchFamily="34" charset="0"/>
              <a:buNone/>
            </a:pPr>
            <a:r>
              <a:rPr lang="el-GR" sz="4000" dirty="0"/>
              <a:t>το μολύβι</a:t>
            </a:r>
          </a:p>
          <a:p>
            <a:pPr marL="0" indent="0">
              <a:buFont typeface="Arial" panose="020B0604020202020204" pitchFamily="34" charset="0"/>
              <a:buNone/>
            </a:pPr>
            <a:r>
              <a:rPr lang="el-GR" sz="4000" dirty="0"/>
              <a:t>του μολυβιού</a:t>
            </a:r>
          </a:p>
          <a:p>
            <a:pPr marL="0" indent="0">
              <a:buFont typeface="Arial" panose="020B0604020202020204" pitchFamily="34" charset="0"/>
              <a:buNone/>
            </a:pPr>
            <a:r>
              <a:rPr lang="el-GR" sz="4000" dirty="0"/>
              <a:t>το μήλο</a:t>
            </a:r>
          </a:p>
          <a:p>
            <a:pPr marL="0" indent="0">
              <a:buFont typeface="Arial" panose="020B0604020202020204" pitchFamily="34" charset="0"/>
              <a:buNone/>
            </a:pPr>
            <a:r>
              <a:rPr lang="el-GR" sz="4000" dirty="0"/>
              <a:t>του μήλου</a:t>
            </a:r>
          </a:p>
        </p:txBody>
      </p:sp>
    </p:spTree>
    <p:extLst>
      <p:ext uri="{BB962C8B-B14F-4D97-AF65-F5344CB8AC3E}">
        <p14:creationId xmlns:p14="http://schemas.microsoft.com/office/powerpoint/2010/main" val="264989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3805052" cy="4351338"/>
          </a:xfrm>
          <a:ln>
            <a:solidFill>
              <a:schemeClr val="tx1"/>
            </a:solidFill>
          </a:ln>
        </p:spPr>
        <p:txBody>
          <a:bodyPr>
            <a:normAutofit fontScale="92500" lnSpcReduction="20000"/>
          </a:bodyPr>
          <a:lstStyle/>
          <a:p>
            <a:r>
              <a:rPr lang="el-GR" dirty="0">
                <a:solidFill>
                  <a:srgbClr val="FF0000"/>
                </a:solidFill>
              </a:rPr>
              <a:t>ο</a:t>
            </a:r>
            <a:r>
              <a:rPr lang="el-GR" dirty="0"/>
              <a:t> μαθητής</a:t>
            </a:r>
          </a:p>
          <a:p>
            <a:r>
              <a:rPr lang="el-GR" dirty="0">
                <a:solidFill>
                  <a:srgbClr val="FF0000"/>
                </a:solidFill>
              </a:rPr>
              <a:t>η</a:t>
            </a:r>
            <a:r>
              <a:rPr lang="el-GR" dirty="0"/>
              <a:t>  μαθήτρια</a:t>
            </a:r>
          </a:p>
          <a:p>
            <a:r>
              <a:rPr lang="el-GR" dirty="0">
                <a:solidFill>
                  <a:srgbClr val="FF0000"/>
                </a:solidFill>
              </a:rPr>
              <a:t>το</a:t>
            </a:r>
            <a:r>
              <a:rPr lang="el-GR" dirty="0"/>
              <a:t>  αγόρι</a:t>
            </a:r>
          </a:p>
          <a:p>
            <a:r>
              <a:rPr lang="el-GR" dirty="0">
                <a:solidFill>
                  <a:srgbClr val="FF0000"/>
                </a:solidFill>
              </a:rPr>
              <a:t>ο</a:t>
            </a:r>
            <a:r>
              <a:rPr lang="el-GR" dirty="0"/>
              <a:t> δάσκαλος</a:t>
            </a:r>
          </a:p>
          <a:p>
            <a:r>
              <a:rPr lang="el-GR" dirty="0">
                <a:solidFill>
                  <a:srgbClr val="FF0000"/>
                </a:solidFill>
              </a:rPr>
              <a:t>ο</a:t>
            </a:r>
            <a:r>
              <a:rPr lang="el-GR" dirty="0"/>
              <a:t> μάγειρας</a:t>
            </a:r>
          </a:p>
          <a:p>
            <a:r>
              <a:rPr lang="el-GR" dirty="0">
                <a:solidFill>
                  <a:srgbClr val="FF0000"/>
                </a:solidFill>
              </a:rPr>
              <a:t>η</a:t>
            </a:r>
            <a:r>
              <a:rPr lang="el-GR" dirty="0"/>
              <a:t>  μαμά</a:t>
            </a:r>
          </a:p>
          <a:p>
            <a:r>
              <a:rPr lang="el-GR" dirty="0">
                <a:solidFill>
                  <a:srgbClr val="FF0000"/>
                </a:solidFill>
              </a:rPr>
              <a:t>το</a:t>
            </a:r>
            <a:r>
              <a:rPr lang="el-GR" dirty="0"/>
              <a:t> μωρό</a:t>
            </a:r>
          </a:p>
          <a:p>
            <a:r>
              <a:rPr lang="el-GR" dirty="0">
                <a:solidFill>
                  <a:srgbClr val="FF0000"/>
                </a:solidFill>
              </a:rPr>
              <a:t>οι</a:t>
            </a:r>
            <a:r>
              <a:rPr lang="el-GR" dirty="0"/>
              <a:t> μαθητές</a:t>
            </a:r>
          </a:p>
          <a:p>
            <a:r>
              <a:rPr lang="el-GR" dirty="0">
                <a:solidFill>
                  <a:srgbClr val="FF0000"/>
                </a:solidFill>
              </a:rPr>
              <a:t>οι</a:t>
            </a:r>
            <a:r>
              <a:rPr lang="el-GR" dirty="0"/>
              <a:t> μαθήτριες</a:t>
            </a:r>
          </a:p>
          <a:p>
            <a:r>
              <a:rPr lang="el-GR" dirty="0">
                <a:solidFill>
                  <a:srgbClr val="FF0000"/>
                </a:solidFill>
              </a:rPr>
              <a:t>τα</a:t>
            </a:r>
            <a:r>
              <a:rPr lang="el-GR" dirty="0"/>
              <a:t> παιδιά </a:t>
            </a:r>
            <a:endParaRPr lang="en-US" dirty="0"/>
          </a:p>
        </p:txBody>
      </p:sp>
      <p:sp>
        <p:nvSpPr>
          <p:cNvPr id="4" name="Content Placeholder 2"/>
          <p:cNvSpPr txBox="1">
            <a:spLocks/>
          </p:cNvSpPr>
          <p:nvPr/>
        </p:nvSpPr>
        <p:spPr>
          <a:xfrm>
            <a:off x="8208323" y="1640568"/>
            <a:ext cx="3805052" cy="4351338"/>
          </a:xfrm>
          <a:prstGeom prst="rect">
            <a:avLst/>
          </a:prstGeom>
          <a:ln>
            <a:solidFill>
              <a:schemeClr val="tx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a:t>    </a:t>
            </a:r>
            <a:r>
              <a:rPr lang="el-GR" dirty="0">
                <a:solidFill>
                  <a:srgbClr val="FF0000"/>
                </a:solidFill>
              </a:rPr>
              <a:t>του</a:t>
            </a:r>
            <a:r>
              <a:rPr lang="el-GR" dirty="0"/>
              <a:t>       μαθητή</a:t>
            </a:r>
          </a:p>
          <a:p>
            <a:r>
              <a:rPr lang="el-GR" dirty="0"/>
              <a:t>    </a:t>
            </a:r>
            <a:r>
              <a:rPr lang="el-GR" dirty="0">
                <a:solidFill>
                  <a:srgbClr val="FF0000"/>
                </a:solidFill>
              </a:rPr>
              <a:t>της</a:t>
            </a:r>
            <a:r>
              <a:rPr lang="el-GR" dirty="0"/>
              <a:t>       μαθήτριας</a:t>
            </a:r>
          </a:p>
          <a:p>
            <a:r>
              <a:rPr lang="el-GR" dirty="0"/>
              <a:t>    </a:t>
            </a:r>
            <a:r>
              <a:rPr lang="el-GR" dirty="0">
                <a:solidFill>
                  <a:srgbClr val="FF0000"/>
                </a:solidFill>
              </a:rPr>
              <a:t>του</a:t>
            </a:r>
            <a:r>
              <a:rPr lang="el-GR" dirty="0"/>
              <a:t>      αγοριού</a:t>
            </a:r>
          </a:p>
          <a:p>
            <a:r>
              <a:rPr lang="el-GR" dirty="0"/>
              <a:t>   </a:t>
            </a:r>
            <a:r>
              <a:rPr lang="el-GR" dirty="0">
                <a:solidFill>
                  <a:srgbClr val="FF0000"/>
                </a:solidFill>
              </a:rPr>
              <a:t>του</a:t>
            </a:r>
            <a:r>
              <a:rPr lang="el-GR" dirty="0"/>
              <a:t>       δασκάλου</a:t>
            </a:r>
          </a:p>
          <a:p>
            <a:r>
              <a:rPr lang="el-GR" dirty="0"/>
              <a:t>    </a:t>
            </a:r>
            <a:r>
              <a:rPr lang="el-GR" dirty="0">
                <a:solidFill>
                  <a:srgbClr val="FF0000"/>
                </a:solidFill>
              </a:rPr>
              <a:t>του</a:t>
            </a:r>
            <a:r>
              <a:rPr lang="el-GR" dirty="0"/>
              <a:t>     μάγειρα</a:t>
            </a:r>
          </a:p>
          <a:p>
            <a:r>
              <a:rPr lang="el-GR" dirty="0"/>
              <a:t>   </a:t>
            </a:r>
            <a:r>
              <a:rPr lang="el-GR" dirty="0">
                <a:solidFill>
                  <a:srgbClr val="FF0000"/>
                </a:solidFill>
              </a:rPr>
              <a:t>της</a:t>
            </a:r>
            <a:r>
              <a:rPr lang="el-GR" dirty="0"/>
              <a:t>      αγελάδας</a:t>
            </a:r>
          </a:p>
          <a:p>
            <a:r>
              <a:rPr lang="el-GR" dirty="0"/>
              <a:t>   </a:t>
            </a:r>
            <a:r>
              <a:rPr lang="el-GR" dirty="0">
                <a:solidFill>
                  <a:srgbClr val="FF0000"/>
                </a:solidFill>
              </a:rPr>
              <a:t>του</a:t>
            </a:r>
            <a:r>
              <a:rPr lang="el-GR" dirty="0"/>
              <a:t>        μωρού</a:t>
            </a:r>
          </a:p>
          <a:p>
            <a:r>
              <a:rPr lang="el-GR" dirty="0"/>
              <a:t>   </a:t>
            </a:r>
            <a:r>
              <a:rPr lang="el-GR" dirty="0">
                <a:solidFill>
                  <a:srgbClr val="FF0000"/>
                </a:solidFill>
              </a:rPr>
              <a:t>των</a:t>
            </a:r>
            <a:r>
              <a:rPr lang="el-GR" dirty="0"/>
              <a:t>     μαθητών</a:t>
            </a:r>
          </a:p>
          <a:p>
            <a:r>
              <a:rPr lang="el-GR" dirty="0"/>
              <a:t>  </a:t>
            </a:r>
            <a:r>
              <a:rPr lang="el-GR" dirty="0">
                <a:solidFill>
                  <a:srgbClr val="FF0000"/>
                </a:solidFill>
              </a:rPr>
              <a:t>των</a:t>
            </a:r>
            <a:r>
              <a:rPr lang="el-GR" dirty="0"/>
              <a:t>    μαθητριών </a:t>
            </a:r>
          </a:p>
          <a:p>
            <a:r>
              <a:rPr lang="el-GR" dirty="0"/>
              <a:t>   </a:t>
            </a:r>
            <a:r>
              <a:rPr lang="el-GR" dirty="0">
                <a:solidFill>
                  <a:srgbClr val="FF0000"/>
                </a:solidFill>
              </a:rPr>
              <a:t>των</a:t>
            </a:r>
            <a:r>
              <a:rPr lang="el-GR" dirty="0"/>
              <a:t>     παιδιών</a:t>
            </a:r>
            <a:endParaRPr lang="en-US" dirty="0"/>
          </a:p>
        </p:txBody>
      </p:sp>
      <p:sp>
        <p:nvSpPr>
          <p:cNvPr id="5" name="TextBox 4"/>
          <p:cNvSpPr txBox="1"/>
          <p:nvPr/>
        </p:nvSpPr>
        <p:spPr>
          <a:xfrm>
            <a:off x="5392634" y="2836355"/>
            <a:ext cx="2066306" cy="2123658"/>
          </a:xfrm>
          <a:prstGeom prst="rect">
            <a:avLst/>
          </a:prstGeom>
          <a:noFill/>
          <a:ln>
            <a:solidFill>
              <a:schemeClr val="tx1"/>
            </a:solidFill>
          </a:ln>
        </p:spPr>
        <p:txBody>
          <a:bodyPr wrap="square" rtlCol="0">
            <a:spAutoFit/>
          </a:bodyPr>
          <a:lstStyle/>
          <a:p>
            <a:r>
              <a:rPr lang="el-GR" sz="4400" dirty="0">
                <a:solidFill>
                  <a:srgbClr val="FF0000"/>
                </a:solidFill>
              </a:rPr>
              <a:t>του      </a:t>
            </a:r>
          </a:p>
          <a:p>
            <a:r>
              <a:rPr lang="el-GR" sz="4400" dirty="0">
                <a:solidFill>
                  <a:srgbClr val="FF0000"/>
                </a:solidFill>
              </a:rPr>
              <a:t>της    των </a:t>
            </a:r>
            <a:endParaRPr lang="en-US" sz="4400" dirty="0">
              <a:solidFill>
                <a:srgbClr val="FF0000"/>
              </a:solidFill>
            </a:endParaRPr>
          </a:p>
        </p:txBody>
      </p:sp>
      <p:sp>
        <p:nvSpPr>
          <p:cNvPr id="6" name="TextBox 5"/>
          <p:cNvSpPr txBox="1"/>
          <p:nvPr/>
        </p:nvSpPr>
        <p:spPr>
          <a:xfrm>
            <a:off x="6096000" y="647596"/>
            <a:ext cx="5831279" cy="769441"/>
          </a:xfrm>
          <a:prstGeom prst="rect">
            <a:avLst/>
          </a:prstGeom>
          <a:noFill/>
          <a:ln>
            <a:solidFill>
              <a:schemeClr val="tx1"/>
            </a:solidFill>
          </a:ln>
        </p:spPr>
        <p:txBody>
          <a:bodyPr wrap="square" rtlCol="0">
            <a:spAutoFit/>
          </a:bodyPr>
          <a:lstStyle/>
          <a:p>
            <a:r>
              <a:rPr lang="el-GR" sz="4400" dirty="0">
                <a:solidFill>
                  <a:srgbClr val="FF0000"/>
                </a:solidFill>
              </a:rPr>
              <a:t>Αυτό το  σπίτι είναι ___.</a:t>
            </a:r>
            <a:endParaRPr lang="en-US" sz="4400" dirty="0">
              <a:solidFill>
                <a:srgbClr val="FF0000"/>
              </a:solidFill>
            </a:endParaRPr>
          </a:p>
        </p:txBody>
      </p:sp>
    </p:spTree>
    <p:extLst>
      <p:ext uri="{BB962C8B-B14F-4D97-AF65-F5344CB8AC3E}">
        <p14:creationId xmlns:p14="http://schemas.microsoft.com/office/powerpoint/2010/main" val="177058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C48C6-74FA-4A59-22C6-D6606EB60D9C}"/>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D6E7C1F-2F24-3508-14BE-176FF2AB5EDD}"/>
              </a:ext>
            </a:extLst>
          </p:cNvPr>
          <p:cNvSpPr>
            <a:spLocks noGrp="1"/>
          </p:cNvSpPr>
          <p:nvPr>
            <p:ph idx="1"/>
          </p:nvPr>
        </p:nvSpPr>
        <p:spPr>
          <a:xfrm>
            <a:off x="481013" y="701427"/>
            <a:ext cx="10515600" cy="2033856"/>
          </a:xfrm>
        </p:spPr>
        <p:txBody>
          <a:bodyPr>
            <a:noAutofit/>
          </a:bodyPr>
          <a:lstStyle/>
          <a:p>
            <a:pPr marL="0" indent="0">
              <a:buNone/>
            </a:pPr>
            <a:endParaRPr lang="el-GR" sz="4400" dirty="0"/>
          </a:p>
          <a:p>
            <a:pPr marL="0" indent="0">
              <a:buNone/>
            </a:pPr>
            <a:r>
              <a:rPr lang="el-GR" sz="4400" dirty="0"/>
              <a:t> ___  _______ είναι    κλειστός. </a:t>
            </a:r>
          </a:p>
          <a:p>
            <a:pPr marL="0" indent="0">
              <a:buNone/>
            </a:pPr>
            <a:r>
              <a:rPr lang="el-GR" sz="4400" dirty="0"/>
              <a:t> Στη μέση ___ _______  είναι ένα παιδί.</a:t>
            </a:r>
          </a:p>
          <a:p>
            <a:pPr marL="0" indent="0">
              <a:buNone/>
            </a:pPr>
            <a:endParaRPr lang="el-GR" sz="4400" dirty="0"/>
          </a:p>
          <a:p>
            <a:pPr marL="0" indent="0">
              <a:buNone/>
            </a:pPr>
            <a:endParaRPr lang="el-CY" sz="4400" dirty="0"/>
          </a:p>
        </p:txBody>
      </p:sp>
      <p:pic>
        <p:nvPicPr>
          <p:cNvPr id="2050" name="Picture 2" descr="10 συμβουλές για να προφυλάξτε τα παιδιά στον δρόμο - Juniors Club">
            <a:extLst>
              <a:ext uri="{FF2B5EF4-FFF2-40B4-BE49-F238E27FC236}">
                <a16:creationId xmlns:a16="http://schemas.microsoft.com/office/drawing/2014/main" id="{FD198B9E-B5F8-AF39-27DC-BACE04FB5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4995" y="3584823"/>
            <a:ext cx="5619750" cy="2571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733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A513F-66A3-5C80-EB8A-55D5AD693842}"/>
            </a:ext>
          </a:extLst>
        </p:cNvPr>
        <p:cNvGrpSpPr/>
        <p:nvPr/>
      </p:nvGrpSpPr>
      <p:grpSpPr>
        <a:xfrm>
          <a:off x="0" y="0"/>
          <a:ext cx="0" cy="0"/>
          <a:chOff x="0" y="0"/>
          <a:chExt cx="0" cy="0"/>
        </a:xfrm>
      </p:grpSpPr>
      <p:pic>
        <p:nvPicPr>
          <p:cNvPr id="1026" name="Picture 2" descr="Παιδική ηλικία χαριτωμένα σχολείο μαθητές κινούμενα σχέδια Διάνυσμα από  ©jemastock 331705112">
            <a:extLst>
              <a:ext uri="{FF2B5EF4-FFF2-40B4-BE49-F238E27FC236}">
                <a16:creationId xmlns:a16="http://schemas.microsoft.com/office/drawing/2014/main" id="{77A79F76-457D-A6BD-D527-2CF7B102A3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2578" b="13968"/>
          <a:stretch/>
        </p:blipFill>
        <p:spPr bwMode="auto">
          <a:xfrm>
            <a:off x="562657" y="293915"/>
            <a:ext cx="2180544" cy="59000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aphicFrame>
        <p:nvGraphicFramePr>
          <p:cNvPr id="2" name="Πίνακας 1">
            <a:extLst>
              <a:ext uri="{FF2B5EF4-FFF2-40B4-BE49-F238E27FC236}">
                <a16:creationId xmlns:a16="http://schemas.microsoft.com/office/drawing/2014/main" id="{85B3A648-76B1-33F9-198C-AB87028F0729}"/>
              </a:ext>
            </a:extLst>
          </p:cNvPr>
          <p:cNvGraphicFramePr>
            <a:graphicFrameLocks noGrp="1"/>
          </p:cNvGraphicFramePr>
          <p:nvPr/>
        </p:nvGraphicFramePr>
        <p:xfrm>
          <a:off x="2989942" y="1187752"/>
          <a:ext cx="9019722" cy="3444240"/>
        </p:xfrm>
        <a:graphic>
          <a:graphicData uri="http://schemas.openxmlformats.org/drawingml/2006/table">
            <a:tbl>
              <a:tblPr firstRow="1" bandRow="1">
                <a:tableStyleId>{5940675A-B579-460E-94D1-54222C63F5DA}</a:tableStyleId>
              </a:tblPr>
              <a:tblGrid>
                <a:gridCol w="1503287">
                  <a:extLst>
                    <a:ext uri="{9D8B030D-6E8A-4147-A177-3AD203B41FA5}">
                      <a16:colId xmlns:a16="http://schemas.microsoft.com/office/drawing/2014/main" val="3051499933"/>
                    </a:ext>
                  </a:extLst>
                </a:gridCol>
                <a:gridCol w="1503287">
                  <a:extLst>
                    <a:ext uri="{9D8B030D-6E8A-4147-A177-3AD203B41FA5}">
                      <a16:colId xmlns:a16="http://schemas.microsoft.com/office/drawing/2014/main" val="3468048622"/>
                    </a:ext>
                  </a:extLst>
                </a:gridCol>
                <a:gridCol w="1503287">
                  <a:extLst>
                    <a:ext uri="{9D8B030D-6E8A-4147-A177-3AD203B41FA5}">
                      <a16:colId xmlns:a16="http://schemas.microsoft.com/office/drawing/2014/main" val="3921734124"/>
                    </a:ext>
                  </a:extLst>
                </a:gridCol>
                <a:gridCol w="788217">
                  <a:extLst>
                    <a:ext uri="{9D8B030D-6E8A-4147-A177-3AD203B41FA5}">
                      <a16:colId xmlns:a16="http://schemas.microsoft.com/office/drawing/2014/main" val="3260387032"/>
                    </a:ext>
                  </a:extLst>
                </a:gridCol>
                <a:gridCol w="2218357">
                  <a:extLst>
                    <a:ext uri="{9D8B030D-6E8A-4147-A177-3AD203B41FA5}">
                      <a16:colId xmlns:a16="http://schemas.microsoft.com/office/drawing/2014/main" val="4048401363"/>
                    </a:ext>
                  </a:extLst>
                </a:gridCol>
                <a:gridCol w="1503287">
                  <a:extLst>
                    <a:ext uri="{9D8B030D-6E8A-4147-A177-3AD203B41FA5}">
                      <a16:colId xmlns:a16="http://schemas.microsoft.com/office/drawing/2014/main" val="2615202651"/>
                    </a:ext>
                  </a:extLst>
                </a:gridCol>
              </a:tblGrid>
              <a:tr h="370840">
                <a:tc>
                  <a:txBody>
                    <a:bodyPr/>
                    <a:lstStyle/>
                    <a:p>
                      <a:r>
                        <a:rPr lang="el-GR" sz="4400" dirty="0"/>
                        <a:t>Ο</a:t>
                      </a:r>
                    </a:p>
                    <a:p>
                      <a:r>
                        <a:rPr lang="el-GR" sz="4400" dirty="0"/>
                        <a:t>Η</a:t>
                      </a:r>
                    </a:p>
                    <a:p>
                      <a:r>
                        <a:rPr lang="el-GR" sz="4400" dirty="0"/>
                        <a:t>Το</a:t>
                      </a:r>
                    </a:p>
                    <a:p>
                      <a:r>
                        <a:rPr lang="el-GR" sz="4400" dirty="0"/>
                        <a:t>Οι</a:t>
                      </a:r>
                    </a:p>
                    <a:p>
                      <a:r>
                        <a:rPr lang="el-GR" sz="4400" dirty="0"/>
                        <a:t>Τα </a:t>
                      </a:r>
                      <a:endParaRPr lang="el-CY" sz="4400" dirty="0"/>
                    </a:p>
                  </a:txBody>
                  <a:tcPr/>
                </a:tc>
                <a:tc>
                  <a:txBody>
                    <a:bodyPr/>
                    <a:lstStyle/>
                    <a:p>
                      <a:endParaRPr lang="el-CY" sz="4400" dirty="0"/>
                    </a:p>
                  </a:txBody>
                  <a:tcPr/>
                </a:tc>
                <a:tc>
                  <a:txBody>
                    <a:bodyPr/>
                    <a:lstStyle/>
                    <a:p>
                      <a:r>
                        <a:rPr lang="el-GR" sz="4400" dirty="0"/>
                        <a:t>του</a:t>
                      </a:r>
                    </a:p>
                    <a:p>
                      <a:r>
                        <a:rPr lang="el-GR" sz="4400" dirty="0"/>
                        <a:t>της</a:t>
                      </a:r>
                    </a:p>
                    <a:p>
                      <a:r>
                        <a:rPr lang="el-GR" sz="4400" dirty="0"/>
                        <a:t>των</a:t>
                      </a:r>
                      <a:endParaRPr lang="el-CY" sz="4400" dirty="0"/>
                    </a:p>
                  </a:txBody>
                  <a:tcPr/>
                </a:tc>
                <a:tc>
                  <a:txBody>
                    <a:bodyPr/>
                    <a:lstStyle/>
                    <a:p>
                      <a:endParaRPr lang="el-CY" sz="4400" dirty="0"/>
                    </a:p>
                  </a:txBody>
                  <a:tcPr/>
                </a:tc>
                <a:tc>
                  <a:txBody>
                    <a:bodyPr/>
                    <a:lstStyle/>
                    <a:p>
                      <a:r>
                        <a:rPr lang="el-GR" sz="4400" dirty="0"/>
                        <a:t>είναι</a:t>
                      </a:r>
                      <a:endParaRPr lang="el-CY" sz="4400" dirty="0"/>
                    </a:p>
                  </a:txBody>
                  <a:tcPr/>
                </a:tc>
                <a:tc>
                  <a:txBody>
                    <a:bodyPr/>
                    <a:lstStyle/>
                    <a:p>
                      <a:pPr algn="r"/>
                      <a:r>
                        <a:rPr lang="el-GR" sz="4400" dirty="0"/>
                        <a:t>        </a:t>
                      </a:r>
                      <a:r>
                        <a:rPr lang="en-US" sz="4400" dirty="0"/>
                        <a:t>    </a:t>
                      </a:r>
                      <a:r>
                        <a:rPr lang="el-GR" sz="4400" dirty="0"/>
                        <a:t>.</a:t>
                      </a:r>
                      <a:endParaRPr lang="el-CY" sz="4400" dirty="0"/>
                    </a:p>
                  </a:txBody>
                  <a:tcPr/>
                </a:tc>
                <a:extLst>
                  <a:ext uri="{0D108BD9-81ED-4DB2-BD59-A6C34878D82A}">
                    <a16:rowId xmlns:a16="http://schemas.microsoft.com/office/drawing/2014/main" val="3163268619"/>
                  </a:ext>
                </a:extLst>
              </a:tr>
            </a:tbl>
          </a:graphicData>
        </a:graphic>
      </p:graphicFrame>
    </p:spTree>
    <p:extLst>
      <p:ext uri="{BB962C8B-B14F-4D97-AF65-F5344CB8AC3E}">
        <p14:creationId xmlns:p14="http://schemas.microsoft.com/office/powerpoint/2010/main" val="1959366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12965-D8C9-BD0B-176D-BC1C309D3556}"/>
            </a:ext>
          </a:extLst>
        </p:cNvPr>
        <p:cNvGrpSpPr/>
        <p:nvPr/>
      </p:nvGrpSpPr>
      <p:grpSpPr>
        <a:xfrm>
          <a:off x="0" y="0"/>
          <a:ext cx="0" cy="0"/>
          <a:chOff x="0" y="0"/>
          <a:chExt cx="0" cy="0"/>
        </a:xfrm>
      </p:grpSpPr>
      <p:pic>
        <p:nvPicPr>
          <p:cNvPr id="1026" name="Picture 2" descr="Παιδική ηλικία χαριτωμένα σχολείο μαθητές κινούμενα σχέδια Διάνυσμα από  ©jemastock 331705112">
            <a:extLst>
              <a:ext uri="{FF2B5EF4-FFF2-40B4-BE49-F238E27FC236}">
                <a16:creationId xmlns:a16="http://schemas.microsoft.com/office/drawing/2014/main" id="{0D908AB5-0809-564B-E83A-37FC7F4D4D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2578" b="13968"/>
          <a:stretch/>
        </p:blipFill>
        <p:spPr bwMode="auto">
          <a:xfrm>
            <a:off x="421143" y="576943"/>
            <a:ext cx="2180544" cy="59000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EBD5B34B-C630-0EC7-4821-BFEA398B99DB}"/>
              </a:ext>
            </a:extLst>
          </p:cNvPr>
          <p:cNvSpPr/>
          <p:nvPr/>
        </p:nvSpPr>
        <p:spPr>
          <a:xfrm>
            <a:off x="2950029" y="171450"/>
            <a:ext cx="8599713" cy="65151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 </a:t>
            </a:r>
            <a:r>
              <a:rPr lang="el-GR" sz="8800" dirty="0">
                <a:solidFill>
                  <a:srgbClr val="FF0000"/>
                </a:solidFill>
              </a:rPr>
              <a:t>Η</a:t>
            </a:r>
            <a:r>
              <a:rPr lang="el-GR" sz="8800" dirty="0"/>
              <a:t> μπλούζ</a:t>
            </a:r>
            <a:r>
              <a:rPr lang="el-GR" sz="8800" dirty="0">
                <a:solidFill>
                  <a:srgbClr val="FF0000"/>
                </a:solidFill>
              </a:rPr>
              <a:t>α</a:t>
            </a:r>
            <a:r>
              <a:rPr lang="el-GR" sz="8800" dirty="0"/>
              <a:t> </a:t>
            </a:r>
            <a:r>
              <a:rPr lang="el-GR" sz="8800" dirty="0">
                <a:solidFill>
                  <a:srgbClr val="FF0000"/>
                </a:solidFill>
              </a:rPr>
              <a:t>της</a:t>
            </a:r>
            <a:r>
              <a:rPr lang="el-GR" sz="8800" dirty="0"/>
              <a:t> μαθήτρι</a:t>
            </a:r>
            <a:r>
              <a:rPr lang="el-GR" sz="8800" dirty="0">
                <a:solidFill>
                  <a:srgbClr val="FF0000"/>
                </a:solidFill>
              </a:rPr>
              <a:t>ας</a:t>
            </a:r>
          </a:p>
          <a:p>
            <a:pPr algn="ctr"/>
            <a:r>
              <a:rPr lang="el-GR" sz="8800" dirty="0"/>
              <a:t> είναι μοβ.</a:t>
            </a:r>
          </a:p>
          <a:p>
            <a:pPr algn="ctr"/>
            <a:r>
              <a:rPr lang="el-GR" sz="8800" dirty="0"/>
              <a:t> </a:t>
            </a:r>
          </a:p>
          <a:p>
            <a:pPr algn="ctr"/>
            <a:endParaRPr lang="el-CY" dirty="0"/>
          </a:p>
        </p:txBody>
      </p:sp>
    </p:spTree>
    <p:extLst>
      <p:ext uri="{BB962C8B-B14F-4D97-AF65-F5344CB8AC3E}">
        <p14:creationId xmlns:p14="http://schemas.microsoft.com/office/powerpoint/2010/main" val="39855380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73860-86C2-92FB-4CA4-64FD748A67EB}"/>
            </a:ext>
          </a:extLst>
        </p:cNvPr>
        <p:cNvGrpSpPr/>
        <p:nvPr/>
      </p:nvGrpSpPr>
      <p:grpSpPr>
        <a:xfrm>
          <a:off x="0" y="0"/>
          <a:ext cx="0" cy="0"/>
          <a:chOff x="0" y="0"/>
          <a:chExt cx="0" cy="0"/>
        </a:xfrm>
      </p:grpSpPr>
      <p:pic>
        <p:nvPicPr>
          <p:cNvPr id="1026" name="Picture 2" descr="Παιδική ηλικία χαριτωμένα σχολείο μαθητές κινούμενα σχέδια Διάνυσμα από  ©jemastock 331705112">
            <a:extLst>
              <a:ext uri="{FF2B5EF4-FFF2-40B4-BE49-F238E27FC236}">
                <a16:creationId xmlns:a16="http://schemas.microsoft.com/office/drawing/2014/main" id="{281E1DE9-BEF1-6580-1FED-4B9D80ECAF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368" r="50812" b="13968"/>
          <a:stretch/>
        </p:blipFill>
        <p:spPr bwMode="auto">
          <a:xfrm>
            <a:off x="598714" y="619124"/>
            <a:ext cx="1894115" cy="59000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2914651" y="508906"/>
            <a:ext cx="8678635" cy="61204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5400" dirty="0">
                <a:solidFill>
                  <a:srgbClr val="FF0000"/>
                </a:solidFill>
              </a:rPr>
              <a:t>Η</a:t>
            </a:r>
            <a:r>
              <a:rPr lang="el-GR" sz="5400" dirty="0">
                <a:solidFill>
                  <a:schemeClr val="tx1"/>
                </a:solidFill>
              </a:rPr>
              <a:t> μπλούζ</a:t>
            </a:r>
            <a:r>
              <a:rPr lang="el-GR" sz="5400" dirty="0">
                <a:solidFill>
                  <a:srgbClr val="FF0000"/>
                </a:solidFill>
              </a:rPr>
              <a:t>α</a:t>
            </a:r>
            <a:r>
              <a:rPr lang="el-GR" sz="5400" dirty="0">
                <a:solidFill>
                  <a:schemeClr val="tx1"/>
                </a:solidFill>
              </a:rPr>
              <a:t> </a:t>
            </a:r>
            <a:r>
              <a:rPr lang="el-GR" sz="5400" dirty="0">
                <a:solidFill>
                  <a:srgbClr val="FF0000"/>
                </a:solidFill>
              </a:rPr>
              <a:t>του</a:t>
            </a:r>
            <a:r>
              <a:rPr lang="el-GR" sz="5400" dirty="0">
                <a:solidFill>
                  <a:schemeClr val="tx1"/>
                </a:solidFill>
              </a:rPr>
              <a:t> μαθητ</a:t>
            </a:r>
            <a:r>
              <a:rPr lang="el-GR" sz="5400" dirty="0">
                <a:solidFill>
                  <a:srgbClr val="FF0000"/>
                </a:solidFill>
              </a:rPr>
              <a:t>ή</a:t>
            </a:r>
            <a:r>
              <a:rPr lang="el-GR" sz="5400" dirty="0">
                <a:solidFill>
                  <a:schemeClr val="tx1"/>
                </a:solidFill>
              </a:rPr>
              <a:t> είναι  κόκκιν</a:t>
            </a:r>
            <a:r>
              <a:rPr lang="el-GR" sz="5400" dirty="0">
                <a:solidFill>
                  <a:srgbClr val="FF0000"/>
                </a:solidFill>
              </a:rPr>
              <a:t>η</a:t>
            </a:r>
            <a:r>
              <a:rPr lang="el-GR" sz="5400" dirty="0">
                <a:solidFill>
                  <a:schemeClr val="tx1"/>
                </a:solidFill>
              </a:rPr>
              <a:t>.</a:t>
            </a:r>
          </a:p>
          <a:p>
            <a:pPr algn="ctr"/>
            <a:r>
              <a:rPr lang="el-GR" sz="5400" dirty="0">
                <a:solidFill>
                  <a:schemeClr val="tx1"/>
                </a:solidFill>
              </a:rPr>
              <a:t>Τ</a:t>
            </a:r>
            <a:r>
              <a:rPr lang="el-GR" sz="5400" dirty="0">
                <a:solidFill>
                  <a:srgbClr val="FF0000"/>
                </a:solidFill>
              </a:rPr>
              <a:t>ο</a:t>
            </a:r>
            <a:r>
              <a:rPr lang="el-GR" sz="5400" dirty="0">
                <a:solidFill>
                  <a:schemeClr val="tx1"/>
                </a:solidFill>
              </a:rPr>
              <a:t> παντελόν</a:t>
            </a:r>
            <a:r>
              <a:rPr lang="el-GR" sz="5400" dirty="0">
                <a:solidFill>
                  <a:srgbClr val="FF0000"/>
                </a:solidFill>
              </a:rPr>
              <a:t>ι</a:t>
            </a:r>
            <a:r>
              <a:rPr lang="el-GR" sz="5400" dirty="0">
                <a:solidFill>
                  <a:schemeClr val="tx1"/>
                </a:solidFill>
              </a:rPr>
              <a:t> </a:t>
            </a:r>
            <a:r>
              <a:rPr lang="el-GR" sz="5400" dirty="0">
                <a:solidFill>
                  <a:srgbClr val="FF0000"/>
                </a:solidFill>
              </a:rPr>
              <a:t>του</a:t>
            </a:r>
            <a:r>
              <a:rPr lang="el-GR" sz="5400" dirty="0">
                <a:solidFill>
                  <a:schemeClr val="tx1"/>
                </a:solidFill>
              </a:rPr>
              <a:t> μαθητ</a:t>
            </a:r>
            <a:r>
              <a:rPr lang="el-GR" sz="5400" dirty="0">
                <a:solidFill>
                  <a:srgbClr val="FF0000"/>
                </a:solidFill>
              </a:rPr>
              <a:t>ή</a:t>
            </a:r>
            <a:r>
              <a:rPr lang="el-GR" sz="5400" dirty="0">
                <a:solidFill>
                  <a:schemeClr val="tx1"/>
                </a:solidFill>
              </a:rPr>
              <a:t> είναι  πράσιν</a:t>
            </a:r>
            <a:r>
              <a:rPr lang="el-GR" sz="5400" dirty="0">
                <a:solidFill>
                  <a:srgbClr val="FF0000"/>
                </a:solidFill>
              </a:rPr>
              <a:t>ο</a:t>
            </a:r>
            <a:r>
              <a:rPr lang="el-GR" sz="5400" dirty="0">
                <a:solidFill>
                  <a:schemeClr val="tx1"/>
                </a:solidFill>
              </a:rPr>
              <a:t>.</a:t>
            </a:r>
            <a:endParaRPr lang="en-US" sz="5400" dirty="0">
              <a:solidFill>
                <a:schemeClr val="tx1"/>
              </a:solidFill>
            </a:endParaRPr>
          </a:p>
          <a:p>
            <a:pPr algn="ctr"/>
            <a:endParaRPr lang="en-US" sz="5400" dirty="0">
              <a:solidFill>
                <a:schemeClr val="tx1"/>
              </a:solidFill>
            </a:endParaRPr>
          </a:p>
        </p:txBody>
      </p:sp>
    </p:spTree>
    <p:extLst>
      <p:ext uri="{BB962C8B-B14F-4D97-AF65-F5344CB8AC3E}">
        <p14:creationId xmlns:p14="http://schemas.microsoft.com/office/powerpoint/2010/main" val="87325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0743D-C377-4B64-6984-C6FCB8B5269E}"/>
            </a:ext>
          </a:extLst>
        </p:cNvPr>
        <p:cNvGrpSpPr/>
        <p:nvPr/>
      </p:nvGrpSpPr>
      <p:grpSpPr>
        <a:xfrm>
          <a:off x="0" y="0"/>
          <a:ext cx="0" cy="0"/>
          <a:chOff x="0" y="0"/>
          <a:chExt cx="0" cy="0"/>
        </a:xfrm>
      </p:grpSpPr>
      <p:pic>
        <p:nvPicPr>
          <p:cNvPr id="1026" name="Picture 2" descr="Παιδική ηλικία χαριτωμένα σχολείο μαθητές κινούμενα σχέδια Διάνυσμα από  ©jemastock 331705112">
            <a:extLst>
              <a:ext uri="{FF2B5EF4-FFF2-40B4-BE49-F238E27FC236}">
                <a16:creationId xmlns:a16="http://schemas.microsoft.com/office/drawing/2014/main" id="{72C581AE-3D54-98E1-7BD7-7065B81BBF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367" r="26717" b="13968"/>
          <a:stretch/>
        </p:blipFill>
        <p:spPr bwMode="auto">
          <a:xfrm>
            <a:off x="598714" y="619124"/>
            <a:ext cx="1981201" cy="59000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914651" y="508906"/>
            <a:ext cx="8678635" cy="61204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5400" dirty="0">
                <a:solidFill>
                  <a:srgbClr val="FF0000"/>
                </a:solidFill>
              </a:rPr>
              <a:t>Η</a:t>
            </a:r>
            <a:r>
              <a:rPr lang="el-GR" sz="5400" dirty="0">
                <a:solidFill>
                  <a:schemeClr val="tx1"/>
                </a:solidFill>
              </a:rPr>
              <a:t> μπλούζ</a:t>
            </a:r>
            <a:r>
              <a:rPr lang="el-GR" sz="5400" dirty="0">
                <a:solidFill>
                  <a:srgbClr val="FF0000"/>
                </a:solidFill>
              </a:rPr>
              <a:t>α</a:t>
            </a:r>
            <a:r>
              <a:rPr lang="el-GR" sz="5400" dirty="0">
                <a:solidFill>
                  <a:schemeClr val="tx1"/>
                </a:solidFill>
              </a:rPr>
              <a:t> </a:t>
            </a:r>
            <a:r>
              <a:rPr lang="el-GR" sz="5400" dirty="0">
                <a:solidFill>
                  <a:srgbClr val="FF0000"/>
                </a:solidFill>
              </a:rPr>
              <a:t>της</a:t>
            </a:r>
            <a:r>
              <a:rPr lang="el-GR" sz="5400" dirty="0">
                <a:solidFill>
                  <a:schemeClr val="tx1"/>
                </a:solidFill>
              </a:rPr>
              <a:t> μαθήτρια</a:t>
            </a:r>
            <a:r>
              <a:rPr lang="el-GR" sz="5400" dirty="0">
                <a:solidFill>
                  <a:srgbClr val="FF0000"/>
                </a:solidFill>
              </a:rPr>
              <a:t>ς</a:t>
            </a:r>
            <a:r>
              <a:rPr lang="el-GR" sz="5400" dirty="0">
                <a:solidFill>
                  <a:schemeClr val="tx1"/>
                </a:solidFill>
              </a:rPr>
              <a:t> είναι  ροζ.</a:t>
            </a:r>
          </a:p>
          <a:p>
            <a:pPr algn="ctr"/>
            <a:r>
              <a:rPr lang="el-GR" sz="5400" dirty="0">
                <a:solidFill>
                  <a:srgbClr val="FF0000"/>
                </a:solidFill>
              </a:rPr>
              <a:t>Η</a:t>
            </a:r>
            <a:r>
              <a:rPr lang="el-GR" sz="5400" dirty="0">
                <a:solidFill>
                  <a:schemeClr val="tx1"/>
                </a:solidFill>
              </a:rPr>
              <a:t> φούστ</a:t>
            </a:r>
            <a:r>
              <a:rPr lang="el-GR" sz="5400" dirty="0">
                <a:solidFill>
                  <a:srgbClr val="FF0000"/>
                </a:solidFill>
              </a:rPr>
              <a:t>α</a:t>
            </a:r>
            <a:r>
              <a:rPr lang="el-GR" sz="5400" dirty="0">
                <a:solidFill>
                  <a:schemeClr val="tx1"/>
                </a:solidFill>
              </a:rPr>
              <a:t> </a:t>
            </a:r>
            <a:r>
              <a:rPr lang="el-GR" sz="5400" dirty="0">
                <a:solidFill>
                  <a:srgbClr val="FF0000"/>
                </a:solidFill>
              </a:rPr>
              <a:t>της</a:t>
            </a:r>
            <a:r>
              <a:rPr lang="el-GR" sz="5400" dirty="0">
                <a:solidFill>
                  <a:schemeClr val="tx1"/>
                </a:solidFill>
              </a:rPr>
              <a:t> μαθήτρια</a:t>
            </a:r>
            <a:r>
              <a:rPr lang="el-GR" sz="5400" dirty="0">
                <a:solidFill>
                  <a:srgbClr val="FF0000"/>
                </a:solidFill>
              </a:rPr>
              <a:t>ς</a:t>
            </a:r>
            <a:r>
              <a:rPr lang="el-GR" sz="5400" dirty="0">
                <a:solidFill>
                  <a:schemeClr val="tx1"/>
                </a:solidFill>
              </a:rPr>
              <a:t> είναι  κόκκιν</a:t>
            </a:r>
            <a:r>
              <a:rPr lang="el-GR" sz="5400" dirty="0">
                <a:solidFill>
                  <a:srgbClr val="FF0000"/>
                </a:solidFill>
              </a:rPr>
              <a:t>η</a:t>
            </a:r>
            <a:r>
              <a:rPr lang="el-GR" sz="5400" dirty="0">
                <a:solidFill>
                  <a:schemeClr val="tx1"/>
                </a:solidFill>
              </a:rPr>
              <a:t>.</a:t>
            </a:r>
            <a:endParaRPr lang="en-US" sz="5400" dirty="0">
              <a:solidFill>
                <a:schemeClr val="tx1"/>
              </a:solidFill>
            </a:endParaRPr>
          </a:p>
          <a:p>
            <a:pPr algn="ctr"/>
            <a:endParaRPr lang="en-US" sz="5400" dirty="0">
              <a:solidFill>
                <a:schemeClr val="tx1"/>
              </a:solidFill>
            </a:endParaRPr>
          </a:p>
        </p:txBody>
      </p:sp>
    </p:spTree>
    <p:extLst>
      <p:ext uri="{BB962C8B-B14F-4D97-AF65-F5344CB8AC3E}">
        <p14:creationId xmlns:p14="http://schemas.microsoft.com/office/powerpoint/2010/main" val="410994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284F3-6B86-CB5C-3D30-702FF6FE7517}"/>
            </a:ext>
          </a:extLst>
        </p:cNvPr>
        <p:cNvGrpSpPr/>
        <p:nvPr/>
      </p:nvGrpSpPr>
      <p:grpSpPr>
        <a:xfrm>
          <a:off x="0" y="0"/>
          <a:ext cx="0" cy="0"/>
          <a:chOff x="0" y="0"/>
          <a:chExt cx="0" cy="0"/>
        </a:xfrm>
      </p:grpSpPr>
      <p:pic>
        <p:nvPicPr>
          <p:cNvPr id="1026" name="Picture 2" descr="Παιδική ηλικία χαριτωμένα σχολείο μαθητές κινούμενα σχέδια Διάνυσμα από  ©jemastock 331705112">
            <a:extLst>
              <a:ext uri="{FF2B5EF4-FFF2-40B4-BE49-F238E27FC236}">
                <a16:creationId xmlns:a16="http://schemas.microsoft.com/office/drawing/2014/main" id="{DD20FF67-A4B0-33A9-BA39-AD9EE166D4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669" b="13968"/>
          <a:stretch/>
        </p:blipFill>
        <p:spPr bwMode="auto">
          <a:xfrm>
            <a:off x="446315" y="721178"/>
            <a:ext cx="2570843" cy="59000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3322865" y="500741"/>
            <a:ext cx="8678635" cy="61204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5400" dirty="0">
                <a:solidFill>
                  <a:srgbClr val="FF0000"/>
                </a:solidFill>
              </a:rPr>
              <a:t>Η</a:t>
            </a:r>
            <a:r>
              <a:rPr lang="el-GR" sz="5400" dirty="0">
                <a:solidFill>
                  <a:schemeClr val="tx1"/>
                </a:solidFill>
              </a:rPr>
              <a:t> μπλούζ</a:t>
            </a:r>
            <a:r>
              <a:rPr lang="el-GR" sz="5400" dirty="0">
                <a:solidFill>
                  <a:srgbClr val="FF0000"/>
                </a:solidFill>
              </a:rPr>
              <a:t>α</a:t>
            </a:r>
            <a:r>
              <a:rPr lang="el-GR" sz="5400" dirty="0">
                <a:solidFill>
                  <a:schemeClr val="tx1"/>
                </a:solidFill>
              </a:rPr>
              <a:t> </a:t>
            </a:r>
            <a:r>
              <a:rPr lang="el-GR" sz="5400" dirty="0">
                <a:solidFill>
                  <a:srgbClr val="FF0000"/>
                </a:solidFill>
              </a:rPr>
              <a:t>του</a:t>
            </a:r>
            <a:r>
              <a:rPr lang="el-GR" sz="5400" dirty="0">
                <a:solidFill>
                  <a:schemeClr val="tx1"/>
                </a:solidFill>
              </a:rPr>
              <a:t> μαθητ</a:t>
            </a:r>
            <a:r>
              <a:rPr lang="el-GR" sz="5400" dirty="0">
                <a:solidFill>
                  <a:srgbClr val="FF0000"/>
                </a:solidFill>
              </a:rPr>
              <a:t>ή</a:t>
            </a:r>
            <a:r>
              <a:rPr lang="el-GR" sz="5400" dirty="0">
                <a:solidFill>
                  <a:schemeClr val="tx1"/>
                </a:solidFill>
              </a:rPr>
              <a:t> είναι  γαλάζι</a:t>
            </a:r>
            <a:r>
              <a:rPr lang="el-GR" sz="5400" dirty="0">
                <a:solidFill>
                  <a:srgbClr val="FF0000"/>
                </a:solidFill>
              </a:rPr>
              <a:t>α</a:t>
            </a:r>
            <a:r>
              <a:rPr lang="el-GR" sz="5400" dirty="0">
                <a:solidFill>
                  <a:schemeClr val="tx1"/>
                </a:solidFill>
              </a:rPr>
              <a:t>.</a:t>
            </a:r>
          </a:p>
          <a:p>
            <a:pPr algn="ctr"/>
            <a:r>
              <a:rPr lang="el-GR" sz="5400" dirty="0">
                <a:solidFill>
                  <a:schemeClr val="tx1"/>
                </a:solidFill>
              </a:rPr>
              <a:t>Τ</a:t>
            </a:r>
            <a:r>
              <a:rPr lang="el-GR" sz="5400" dirty="0">
                <a:solidFill>
                  <a:srgbClr val="FF0000"/>
                </a:solidFill>
              </a:rPr>
              <a:t>ο</a:t>
            </a:r>
            <a:r>
              <a:rPr lang="el-GR" sz="5400" dirty="0">
                <a:solidFill>
                  <a:schemeClr val="tx1"/>
                </a:solidFill>
              </a:rPr>
              <a:t> παντελόν</a:t>
            </a:r>
            <a:r>
              <a:rPr lang="el-GR" sz="5400" dirty="0">
                <a:solidFill>
                  <a:srgbClr val="FF0000"/>
                </a:solidFill>
              </a:rPr>
              <a:t>ι</a:t>
            </a:r>
            <a:r>
              <a:rPr lang="el-GR" sz="5400" dirty="0">
                <a:solidFill>
                  <a:schemeClr val="tx1"/>
                </a:solidFill>
              </a:rPr>
              <a:t> </a:t>
            </a:r>
            <a:r>
              <a:rPr lang="el-GR" sz="5400" dirty="0">
                <a:solidFill>
                  <a:srgbClr val="FF0000"/>
                </a:solidFill>
              </a:rPr>
              <a:t>του</a:t>
            </a:r>
            <a:r>
              <a:rPr lang="el-GR" sz="5400" dirty="0">
                <a:solidFill>
                  <a:schemeClr val="tx1"/>
                </a:solidFill>
              </a:rPr>
              <a:t> μαθητ</a:t>
            </a:r>
            <a:r>
              <a:rPr lang="el-GR" sz="5400" dirty="0">
                <a:solidFill>
                  <a:srgbClr val="FF0000"/>
                </a:solidFill>
              </a:rPr>
              <a:t>ή</a:t>
            </a:r>
            <a:r>
              <a:rPr lang="el-GR" sz="5400" dirty="0">
                <a:solidFill>
                  <a:schemeClr val="tx1"/>
                </a:solidFill>
              </a:rPr>
              <a:t> είναι  μπλε.</a:t>
            </a:r>
            <a:endParaRPr lang="en-US" sz="5400" dirty="0">
              <a:solidFill>
                <a:schemeClr val="tx1"/>
              </a:solidFill>
            </a:endParaRPr>
          </a:p>
          <a:p>
            <a:pPr algn="ctr"/>
            <a:endParaRPr lang="en-US" sz="5400" dirty="0">
              <a:solidFill>
                <a:schemeClr val="tx1"/>
              </a:solidFill>
            </a:endParaRPr>
          </a:p>
        </p:txBody>
      </p:sp>
    </p:spTree>
    <p:extLst>
      <p:ext uri="{BB962C8B-B14F-4D97-AF65-F5344CB8AC3E}">
        <p14:creationId xmlns:p14="http://schemas.microsoft.com/office/powerpoint/2010/main" val="138706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normAutofit/>
          </a:bodyPr>
          <a:lstStyle/>
          <a:p>
            <a:r>
              <a:rPr lang="el-GR" dirty="0"/>
              <a:t>Αυτή η τσάντα είναι  της   μαθήτριας.</a:t>
            </a:r>
            <a:br>
              <a:rPr lang="el-GR" dirty="0"/>
            </a:br>
            <a:r>
              <a:rPr lang="el-GR" dirty="0"/>
              <a:t>Αυτή η τσάντα είναι  του κοριτσιού.</a:t>
            </a:r>
            <a:endParaRPr lang="en-US" dirty="0"/>
          </a:p>
        </p:txBody>
      </p:sp>
      <p:pic>
        <p:nvPicPr>
          <p:cNvPr id="1026" name="Picture 2" descr="Σχολική τσάντα διανυσματική απεικόνιση. εικονογραφία από ..."/>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60467" y="2639590"/>
            <a:ext cx="2438400"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Το χαριτωμένο κορίτσι πηγαίνει στα σχολικά κινούμενα σχέδια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2132" y="2326183"/>
            <a:ext cx="4428510" cy="32386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6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l-GR" dirty="0"/>
              <a:t>Αυτό το αυτοκίνητο είναι  του αστυνομικού. </a:t>
            </a:r>
            <a:endParaRPr lang="en-US" dirty="0"/>
          </a:p>
        </p:txBody>
      </p:sp>
      <p:pic>
        <p:nvPicPr>
          <p:cNvPr id="2050" name="Picture 2" descr="Αστεία αυτοκίνητα κινούμενων σχεδίων - κόκκινα κινούμενα ..."/>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24504"/>
          <a:stretch/>
        </p:blipFill>
        <p:spPr bwMode="auto">
          <a:xfrm>
            <a:off x="1256149" y="2450708"/>
            <a:ext cx="4122049" cy="32850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2" name="Picture 4" descr="Νέα κινούμενα σχέδια αστυνομικών Διανυσματική απεικόνιση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924"/>
          <a:stretch/>
        </p:blipFill>
        <p:spPr bwMode="auto">
          <a:xfrm>
            <a:off x="5929746" y="2834459"/>
            <a:ext cx="4204715" cy="25175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88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l-GR" dirty="0"/>
              <a:t>Αυτή η φούστα είναι  του  κοριτσιού.</a:t>
            </a:r>
            <a:endParaRPr lang="en-US" dirty="0"/>
          </a:p>
        </p:txBody>
      </p:sp>
      <p:pic>
        <p:nvPicPr>
          <p:cNvPr id="3074" name="Picture 2" descr="Σχέδια για φούστες | Sxedio Modas 202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3391" y="2015631"/>
            <a:ext cx="4351338" cy="43513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6" name="Picture 4" descr="Κορίτσ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00" y="2388971"/>
            <a:ext cx="4762500" cy="36046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68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4897475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3004815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58E5E-7C7F-9D74-ABCA-13984EDD79C0}"/>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B61F1FC-DD8D-7751-52DF-E5C924A9F13F}"/>
              </a:ext>
            </a:extLst>
          </p:cNvPr>
          <p:cNvSpPr>
            <a:spLocks noGrp="1"/>
          </p:cNvSpPr>
          <p:nvPr>
            <p:ph idx="1"/>
          </p:nvPr>
        </p:nvSpPr>
        <p:spPr>
          <a:xfrm>
            <a:off x="743198" y="448087"/>
            <a:ext cx="10515600" cy="1413370"/>
          </a:xfrm>
        </p:spPr>
        <p:txBody>
          <a:bodyPr>
            <a:normAutofit/>
          </a:bodyPr>
          <a:lstStyle/>
          <a:p>
            <a:pPr marL="0" indent="0">
              <a:buNone/>
            </a:pPr>
            <a:r>
              <a:rPr lang="el-GR" sz="4000" dirty="0"/>
              <a:t>___  _____  είναι ζεστός.</a:t>
            </a:r>
          </a:p>
          <a:p>
            <a:pPr marL="0" indent="0">
              <a:buNone/>
            </a:pPr>
            <a:r>
              <a:rPr lang="el-GR" sz="4000" dirty="0"/>
              <a:t>Το τενεκεδάκι  ___  _____ είναι στο χέρι  της. </a:t>
            </a:r>
          </a:p>
          <a:p>
            <a:pPr marL="0" indent="0">
              <a:buNone/>
            </a:pPr>
            <a:endParaRPr lang="el-CY" sz="4000" dirty="0"/>
          </a:p>
        </p:txBody>
      </p:sp>
      <p:pic>
        <p:nvPicPr>
          <p:cNvPr id="1026" name="Picture 2" descr="Σχέδιο καφέ, καρτούν εικονογράφηση για κορίτσια να πίνουν καφέ, μπράτσο,  τέχνη png | PNGEgg">
            <a:extLst>
              <a:ext uri="{FF2B5EF4-FFF2-40B4-BE49-F238E27FC236}">
                <a16:creationId xmlns:a16="http://schemas.microsoft.com/office/drawing/2014/main" id="{1F5B5DAE-DA5F-ABF4-E67A-8D7E1824D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2131" y="1949718"/>
            <a:ext cx="6027737"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661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0F474-575A-EB02-FF47-972AF0A4A8BE}"/>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A0BD3E2-F051-D233-DFD6-7973E1F8C221}"/>
              </a:ext>
            </a:extLst>
          </p:cNvPr>
          <p:cNvSpPr>
            <a:spLocks noGrp="1"/>
          </p:cNvSpPr>
          <p:nvPr>
            <p:ph idx="1"/>
          </p:nvPr>
        </p:nvSpPr>
        <p:spPr>
          <a:xfrm>
            <a:off x="838200" y="563562"/>
            <a:ext cx="10515600" cy="2027239"/>
          </a:xfrm>
        </p:spPr>
        <p:txBody>
          <a:bodyPr>
            <a:normAutofit fontScale="92500" lnSpcReduction="20000"/>
          </a:bodyPr>
          <a:lstStyle/>
          <a:p>
            <a:pPr marL="0" indent="0">
              <a:buNone/>
            </a:pPr>
            <a:endParaRPr lang="el-GR" dirty="0"/>
          </a:p>
          <a:p>
            <a:pPr marL="0" indent="0">
              <a:buNone/>
            </a:pPr>
            <a:r>
              <a:rPr lang="el-GR" sz="4000" dirty="0"/>
              <a:t>__ ______ μου είναι καθαρό. </a:t>
            </a:r>
          </a:p>
          <a:p>
            <a:pPr marL="0" indent="0">
              <a:buNone/>
            </a:pPr>
            <a:endParaRPr lang="el-GR" sz="4000" dirty="0"/>
          </a:p>
          <a:p>
            <a:pPr marL="0" indent="0">
              <a:buNone/>
            </a:pPr>
            <a:r>
              <a:rPr lang="el-GR" sz="4000" dirty="0"/>
              <a:t>Η καρέκλα _____ _____ είναι σπασμένη. </a:t>
            </a:r>
          </a:p>
          <a:p>
            <a:pPr marL="0" indent="0">
              <a:buNone/>
            </a:pPr>
            <a:endParaRPr lang="el-CY" dirty="0"/>
          </a:p>
        </p:txBody>
      </p:sp>
      <p:pic>
        <p:nvPicPr>
          <p:cNvPr id="2" name="Picture 2" descr="Σπασμένη ξύλινη καρέκλα με το πράσινο κάθισμα Διανυσματική απεικόνιση -  εικονογραφία από bankroll: 63321867">
            <a:extLst>
              <a:ext uri="{FF2B5EF4-FFF2-40B4-BE49-F238E27FC236}">
                <a16:creationId xmlns:a16="http://schemas.microsoft.com/office/drawing/2014/main" id="{AD65600B-F7E9-FAFE-857A-EC6DF8B71D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09" r="12822" b="17435"/>
          <a:stretch>
            <a:fillRect/>
          </a:stretch>
        </p:blipFill>
        <p:spPr bwMode="auto">
          <a:xfrm>
            <a:off x="1001486" y="3253580"/>
            <a:ext cx="2474425" cy="2027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098" name="Picture 2" descr="Θρανίο και μια καρέκλα. Διάνυσμα από ©DenisPotysiev 189797348">
            <a:extLst>
              <a:ext uri="{FF2B5EF4-FFF2-40B4-BE49-F238E27FC236}">
                <a16:creationId xmlns:a16="http://schemas.microsoft.com/office/drawing/2014/main" id="{81C49AFA-5A8E-3AEE-4025-8099962DEB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182"/>
          <a:stretch>
            <a:fillRect/>
          </a:stretch>
        </p:blipFill>
        <p:spPr bwMode="auto">
          <a:xfrm>
            <a:off x="3990975" y="3253580"/>
            <a:ext cx="2105025" cy="1950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360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7E009-82E2-88A2-C348-81561B25B925}"/>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A4DBE3E-BD42-8E0D-D6A8-3BEBEABF6632}"/>
              </a:ext>
            </a:extLst>
          </p:cNvPr>
          <p:cNvSpPr>
            <a:spLocks noGrp="1"/>
          </p:cNvSpPr>
          <p:nvPr>
            <p:ph idx="1"/>
          </p:nvPr>
        </p:nvSpPr>
        <p:spPr>
          <a:xfrm>
            <a:off x="424543" y="415131"/>
            <a:ext cx="11440885" cy="1707583"/>
          </a:xfrm>
        </p:spPr>
        <p:txBody>
          <a:bodyPr>
            <a:normAutofit fontScale="92500" lnSpcReduction="20000"/>
          </a:bodyPr>
          <a:lstStyle/>
          <a:p>
            <a:pPr marL="0" indent="0">
              <a:buNone/>
            </a:pPr>
            <a:r>
              <a:rPr lang="el-GR" sz="4000" dirty="0"/>
              <a:t>___  _____ μου  είναι καλή. </a:t>
            </a:r>
          </a:p>
          <a:p>
            <a:pPr marL="0" indent="0">
              <a:buNone/>
            </a:pPr>
            <a:endParaRPr lang="el-GR" sz="4000" dirty="0"/>
          </a:p>
          <a:p>
            <a:pPr marL="0" indent="0">
              <a:buNone/>
            </a:pPr>
            <a:r>
              <a:rPr lang="el-GR" sz="4000" dirty="0"/>
              <a:t>Η καρέκλα ____ ______ μου  είναι  σπασμένη. </a:t>
            </a:r>
          </a:p>
        </p:txBody>
      </p:sp>
      <p:pic>
        <p:nvPicPr>
          <p:cNvPr id="3074" name="Picture 2" descr="Σπασμένη ξύλινη καρέκλα με το πράσινο κάθισμα Διανυσματική απεικόνιση -  εικονογραφία από bankroll: 63321867">
            <a:extLst>
              <a:ext uri="{FF2B5EF4-FFF2-40B4-BE49-F238E27FC236}">
                <a16:creationId xmlns:a16="http://schemas.microsoft.com/office/drawing/2014/main" id="{08279BDA-7EF7-AE93-EA39-C6901F8EDF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55" r="7546" b="18649"/>
          <a:stretch>
            <a:fillRect/>
          </a:stretch>
        </p:blipFill>
        <p:spPr bwMode="auto">
          <a:xfrm>
            <a:off x="4169229" y="2307772"/>
            <a:ext cx="4136572" cy="29173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6" name="Picture 2" descr="φίλος Στοκ Εικονογραφήσεις, Vectors, &amp; Clipart – (359,043 Στοκ  Εικονογραφήσεις)">
            <a:extLst>
              <a:ext uri="{FF2B5EF4-FFF2-40B4-BE49-F238E27FC236}">
                <a16:creationId xmlns:a16="http://schemas.microsoft.com/office/drawing/2014/main" id="{86C3D780-15B4-0650-F980-7D339295F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409" y="2592162"/>
            <a:ext cx="2143125"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458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FC00D-6B08-ABFF-638D-2F2FC8A147FF}"/>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27DE07F-C8CF-B37B-D207-C75769AD34A7}"/>
              </a:ext>
            </a:extLst>
          </p:cNvPr>
          <p:cNvSpPr>
            <a:spLocks noGrp="1"/>
          </p:cNvSpPr>
          <p:nvPr>
            <p:ph idx="1"/>
          </p:nvPr>
        </p:nvSpPr>
        <p:spPr>
          <a:xfrm>
            <a:off x="838200" y="588962"/>
            <a:ext cx="10515600" cy="1603375"/>
          </a:xfrm>
        </p:spPr>
        <p:txBody>
          <a:bodyPr>
            <a:normAutofit/>
          </a:bodyPr>
          <a:lstStyle/>
          <a:p>
            <a:pPr marL="0" indent="0">
              <a:buNone/>
            </a:pPr>
            <a:r>
              <a:rPr lang="el-GR" sz="3200" dirty="0"/>
              <a:t>____  ______ είναι στην  κασετίνα. </a:t>
            </a:r>
          </a:p>
          <a:p>
            <a:pPr marL="0" indent="0">
              <a:buNone/>
            </a:pPr>
            <a:r>
              <a:rPr lang="el-GR" sz="3200" dirty="0"/>
              <a:t>Η μύτη  ___   _________ είναι σπασμένη.  </a:t>
            </a:r>
            <a:endParaRPr lang="el-CY" sz="3200" dirty="0"/>
          </a:p>
        </p:txBody>
      </p:sp>
      <p:pic>
        <p:nvPicPr>
          <p:cNvPr id="5122" name="Picture 2" descr="Διάνυσμα Ασπρόμαυρη Κασετίνα Γραφική Ύλη Πλαίσιο Πίσω Στο Σχολικό  Εκπαιδευτικό Διάνυσμα από ©LexiClaus 483225244">
            <a:extLst>
              <a:ext uri="{FF2B5EF4-FFF2-40B4-BE49-F238E27FC236}">
                <a16:creationId xmlns:a16="http://schemas.microsoft.com/office/drawing/2014/main" id="{0D874858-34A6-B695-3F57-C450388F0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7997" y="3233738"/>
            <a:ext cx="2324100" cy="1971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4" name="Picture 4" descr="2.000+ δωρεάν Μύτη Μολυβιού και εικονογραφήσεις για Μύτη - Pixabay">
            <a:extLst>
              <a:ext uri="{FF2B5EF4-FFF2-40B4-BE49-F238E27FC236}">
                <a16:creationId xmlns:a16="http://schemas.microsoft.com/office/drawing/2014/main" id="{CC3889EE-5148-6FC0-316F-04800CD69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3097" y="2902446"/>
            <a:ext cx="3201760" cy="29156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29950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230</TotalTime>
  <Words>1196</Words>
  <Application>Microsoft Office PowerPoint</Application>
  <PresentationFormat>Ευρεία οθόνη</PresentationFormat>
  <Paragraphs>314</Paragraphs>
  <Slides>59</Slides>
  <Notes>1</Notes>
  <HiddenSlides>0</HiddenSlides>
  <MMClips>1</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59</vt:i4>
      </vt:variant>
    </vt:vector>
  </HeadingPairs>
  <TitlesOfParts>
    <vt:vector size="64" baseType="lpstr">
      <vt:lpstr>Aptos</vt:lpstr>
      <vt:lpstr>Aptos Display</vt:lpstr>
      <vt:lpstr>Arial</vt:lpstr>
      <vt:lpstr>Google Sans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του/της     </vt:lpstr>
      <vt:lpstr>    -ου      -ς      -ς  </vt:lpstr>
      <vt:lpstr>    -ου      -ς      -ς  </vt:lpstr>
      <vt:lpstr>Άσκηση </vt:lpstr>
      <vt:lpstr>Άσκηση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Ο αριθμός  των ______  αυξάνεται.</vt:lpstr>
      <vt:lpstr>Αυτοαξιολόγηση στο σπίτι </vt:lpstr>
      <vt:lpstr>Παρουσίαση του PowerPoint</vt:lpstr>
      <vt:lpstr>ΓΕΝΙΚΗ</vt:lpstr>
      <vt:lpstr>ΓΕΝΙΚΗ</vt:lpstr>
      <vt:lpstr>                         η    -&gt;     της </vt:lpstr>
      <vt:lpstr>                         η    -&gt;     της </vt:lpstr>
      <vt:lpstr>                         o    -&gt;     του </vt:lpstr>
      <vt:lpstr>                         o    -&gt;     τou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Αυτή η τσάντα είναι  της   μαθήτριας. Αυτή η τσάντα είναι  του κοριτσιού.</vt:lpstr>
      <vt:lpstr>Αυτό το αυτοκίνητο είναι  του αστυνομικού. </vt:lpstr>
      <vt:lpstr>Αυτή η φούστα είναι  του  κοριτσιού.</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ΕΛΕΝΗ ΧΑΡΑΛΑΜΠΟΥΣ</dc:creator>
  <cp:lastModifiedBy>Ελένη Χαραλάμπους</cp:lastModifiedBy>
  <cp:revision>69</cp:revision>
  <dcterms:created xsi:type="dcterms:W3CDTF">2026-01-06T08:52:35Z</dcterms:created>
  <dcterms:modified xsi:type="dcterms:W3CDTF">2026-06-26T05:35:42Z</dcterms:modified>
</cp:coreProperties>
</file>