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30" r:id="rId2"/>
    <p:sldId id="643" r:id="rId3"/>
    <p:sldId id="451" r:id="rId4"/>
    <p:sldId id="611" r:id="rId5"/>
    <p:sldId id="645" r:id="rId6"/>
    <p:sldId id="662" r:id="rId7"/>
    <p:sldId id="663" r:id="rId8"/>
    <p:sldId id="652" r:id="rId9"/>
    <p:sldId id="667" r:id="rId10"/>
    <p:sldId id="668" r:id="rId11"/>
    <p:sldId id="669" r:id="rId12"/>
    <p:sldId id="654" r:id="rId13"/>
    <p:sldId id="653" r:id="rId14"/>
    <p:sldId id="656" r:id="rId15"/>
    <p:sldId id="665" r:id="rId16"/>
    <p:sldId id="664" r:id="rId17"/>
    <p:sldId id="666" r:id="rId18"/>
    <p:sldId id="642" r:id="rId19"/>
    <p:sldId id="647" r:id="rId20"/>
    <p:sldId id="644" r:id="rId21"/>
    <p:sldId id="658" r:id="rId22"/>
    <p:sldId id="659" r:id="rId23"/>
    <p:sldId id="661" r:id="rId24"/>
    <p:sldId id="657" r:id="rId25"/>
    <p:sldId id="670" r:id="rId26"/>
    <p:sldId id="616" r:id="rId27"/>
    <p:sldId id="617" r:id="rId28"/>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87B19-9805-40FF-84BA-6C619F8A9785}" type="datetimeFigureOut">
              <a:rPr lang="el-GR" smtClean="0"/>
              <a:t>26/6/2026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BBA0E-FCE6-4FF8-B6BD-C02FC8957C17}" type="slidenum">
              <a:rPr lang="el-GR" smtClean="0"/>
              <a:t>‹#›</a:t>
            </a:fld>
            <a:endParaRPr lang="el-GR"/>
          </a:p>
        </p:txBody>
      </p:sp>
    </p:spTree>
    <p:extLst>
      <p:ext uri="{BB962C8B-B14F-4D97-AF65-F5344CB8AC3E}">
        <p14:creationId xmlns:p14="http://schemas.microsoft.com/office/powerpoint/2010/main" val="5722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80C3CE-94F8-C34D-DA87-ADE049471C4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52A7FA35-ED0A-3BA9-1653-38A2D08A7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5AAA6820-1987-DA45-771F-B8B7384666DC}"/>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FF792811-6A5C-1135-F71D-3D276321603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31EC2282-D312-6D10-AAC0-6F9D42634CE8}"/>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3873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3DC509-500D-AF36-7535-5BFD6CE3EC3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D4CBC75D-5C04-FB83-B85F-72B5A1BE584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E1CDAF30-013B-8E28-137D-55CCCBD01D33}"/>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52D9C661-F95E-A61A-AE02-583B18B0317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07B118F-6344-024D-E651-9F9951D04BA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62104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1253EC4-5650-69D5-918D-8AF4672A4E1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E456C1C-761E-34E3-0BAD-9927F47A7F9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884F072-D42C-BF3D-0B35-0D39E820EB00}"/>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30A7ADEA-69CB-0846-36B2-DC745E947641}"/>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929F150-35B4-786D-1C85-E6F843892954}"/>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60229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37BCBF-CA14-AA60-D16B-8995BE34288D}"/>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A1E8A793-1664-1E63-3685-94B6BE27205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AA409B9-BD63-3741-5664-30A50BA9EFB0}"/>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B7DF4FCE-B5B1-9E9C-60B4-36A542A6CC8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6F7C297-CBCC-8D3B-67E7-C41D206DD536}"/>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6624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856E59-729F-31D3-604B-CF7AA061101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5ACF86A-AF4E-058D-913F-63EA95F30E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A82DE96-A4A6-F4BB-930C-9E666BC87CFB}"/>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1BC7B23D-8330-4BCF-EF07-D1B242FD0E0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4F4CD5F-6264-6507-1A85-EC498C3696D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63280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B13644-F597-07E0-CEC0-B506D2FF11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A3A4DE0-D1AF-EA6D-9EE8-A068E79EF25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6627E472-990F-279E-A1DA-9EE5B32C0E9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D6013327-1932-C4CF-1EFA-1D7F03732B9B}"/>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6" name="Θέση υποσέλιδου 5">
            <a:extLst>
              <a:ext uri="{FF2B5EF4-FFF2-40B4-BE49-F238E27FC236}">
                <a16:creationId xmlns:a16="http://schemas.microsoft.com/office/drawing/2014/main" id="{6026B9D7-405C-A94B-7056-C6EE22D08F6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65598F11-99C0-313E-53B6-9FB3E6B752EA}"/>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80615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C5CBB-106D-EBDD-C673-2E0470D1B4C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9EDE13AB-AA5F-2FB7-6CE2-1F8362743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CEF8A7F-9350-B193-69C7-5FF79D64A8D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638EBD04-C6AE-40C6-ADF3-3E42A4288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6DC0259-4DD9-43F1-880C-A7228AD9047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B8550ED5-8549-EFAA-C07D-3D02C96C8F38}"/>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8" name="Θέση υποσέλιδου 7">
            <a:extLst>
              <a:ext uri="{FF2B5EF4-FFF2-40B4-BE49-F238E27FC236}">
                <a16:creationId xmlns:a16="http://schemas.microsoft.com/office/drawing/2014/main" id="{1D799DE3-3A88-740B-D3E0-2ACBC4F25239}"/>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C8F9889B-F1E7-17ED-5C81-9FCEF6DBA64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75065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45287B-CE19-EB61-F5F2-7DA8C4211E1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44D98339-C59B-77AC-EB16-EC871471776F}"/>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4" name="Θέση υποσέλιδου 3">
            <a:extLst>
              <a:ext uri="{FF2B5EF4-FFF2-40B4-BE49-F238E27FC236}">
                <a16:creationId xmlns:a16="http://schemas.microsoft.com/office/drawing/2014/main" id="{11F97716-1475-772E-94A8-BEF08D953781}"/>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0377D4C0-2177-C5AD-2D72-1DC1AB4E3E1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2109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245C5E2-8B33-2ED9-F769-082049125659}"/>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3" name="Θέση υποσέλιδου 2">
            <a:extLst>
              <a:ext uri="{FF2B5EF4-FFF2-40B4-BE49-F238E27FC236}">
                <a16:creationId xmlns:a16="http://schemas.microsoft.com/office/drawing/2014/main" id="{0291E68F-E945-7DBA-5134-506A6213AF75}"/>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E3A02828-B987-D098-B22D-913BC86BF45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51630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E5C66F-EDD9-52AD-1DCF-6C27DE6C67E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F58F0A9-4ED8-D634-DE6E-30143CAB9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99C07632-A76B-C50F-4FC7-7278C6BC3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1B67ED0-B580-D497-E743-7801708AED67}"/>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6" name="Θέση υποσέλιδου 5">
            <a:extLst>
              <a:ext uri="{FF2B5EF4-FFF2-40B4-BE49-F238E27FC236}">
                <a16:creationId xmlns:a16="http://schemas.microsoft.com/office/drawing/2014/main" id="{DF7509CE-3584-A8D7-AA5A-ADB97D31AA4C}"/>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1AB80699-5741-4688-9514-8AC1B458427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62061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90437-D499-BF41-610F-C2FE9878B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CA51314B-718F-75E7-D19C-8BCF4BA68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BA0DEB4B-AE73-A59A-1932-D4A038D5A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2A56C4B-7CF4-2DA6-F53E-BCCB782F8C02}"/>
              </a:ext>
            </a:extLst>
          </p:cNvPr>
          <p:cNvSpPr>
            <a:spLocks noGrp="1"/>
          </p:cNvSpPr>
          <p:nvPr>
            <p:ph type="dt" sz="half" idx="10"/>
          </p:nvPr>
        </p:nvSpPr>
        <p:spPr/>
        <p:txBody>
          <a:bodyPr/>
          <a:lstStyle/>
          <a:p>
            <a:fld id="{6FB949D2-FAFF-4BE9-B5CF-63043BFBE6C9}" type="datetimeFigureOut">
              <a:rPr lang="el-CY" smtClean="0"/>
              <a:t>06/26/2026</a:t>
            </a:fld>
            <a:endParaRPr lang="el-CY"/>
          </a:p>
        </p:txBody>
      </p:sp>
      <p:sp>
        <p:nvSpPr>
          <p:cNvPr id="6" name="Θέση υποσέλιδου 5">
            <a:extLst>
              <a:ext uri="{FF2B5EF4-FFF2-40B4-BE49-F238E27FC236}">
                <a16:creationId xmlns:a16="http://schemas.microsoft.com/office/drawing/2014/main" id="{CC7CFC0F-1A40-85CB-C3AC-BBAEDE79E8D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210D06DE-E3F6-C168-14D1-A6DFB8E51D8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3464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0555679-9785-6C5D-6183-945A28947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01F025AD-655F-400B-4CEE-A0660FB4E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6631AE5-479B-3E5E-F3B0-FD2072DF4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B949D2-FAFF-4BE9-B5CF-63043BFBE6C9}" type="datetimeFigureOut">
              <a:rPr lang="el-CY" smtClean="0"/>
              <a:t>06/26/2026</a:t>
            </a:fld>
            <a:endParaRPr lang="el-CY"/>
          </a:p>
        </p:txBody>
      </p:sp>
      <p:sp>
        <p:nvSpPr>
          <p:cNvPr id="5" name="Θέση υποσέλιδου 4">
            <a:extLst>
              <a:ext uri="{FF2B5EF4-FFF2-40B4-BE49-F238E27FC236}">
                <a16:creationId xmlns:a16="http://schemas.microsoft.com/office/drawing/2014/main" id="{157DB8EE-EB6E-2836-05D5-AD8ED72E8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212A4368-1BDE-8C2C-AC7A-79C9B4DB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574327-DBBC-4343-84F0-5006237B402B}" type="slidenum">
              <a:rPr lang="el-CY" smtClean="0"/>
              <a:t>‹#›</a:t>
            </a:fld>
            <a:endParaRPr lang="el-CY"/>
          </a:p>
        </p:txBody>
      </p:sp>
    </p:spTree>
    <p:extLst>
      <p:ext uri="{BB962C8B-B14F-4D97-AF65-F5344CB8AC3E}">
        <p14:creationId xmlns:p14="http://schemas.microsoft.com/office/powerpoint/2010/main" val="78952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82. Α2_Θεματικός κύκλος 7: Εορταστικές εκδηλώσεις _  </a:t>
            </a:r>
            <a:r>
              <a:rPr lang="el-GR" dirty="0" err="1">
                <a:solidFill>
                  <a:schemeClr val="tx1"/>
                </a:solidFill>
              </a:rPr>
              <a:t>Κειμενικοί</a:t>
            </a:r>
            <a:r>
              <a:rPr lang="el-GR" dirty="0">
                <a:solidFill>
                  <a:schemeClr val="tx1"/>
                </a:solidFill>
              </a:rPr>
              <a:t> δείκτες αιτιολόγησης _ Συναισθήματα_ Πολύ ή  πολλή</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B907-7C6D-0D87-1269-531615AB35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A47333-72B1-BB32-A0AD-D4D401FB1C05}"/>
              </a:ext>
            </a:extLst>
          </p:cNvPr>
          <p:cNvSpPr>
            <a:spLocks noChangeArrowheads="1"/>
          </p:cNvSpPr>
          <p:nvPr/>
        </p:nvSpPr>
        <p:spPr bwMode="auto">
          <a:xfrm>
            <a:off x="326572" y="351234"/>
            <a:ext cx="4604658"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Είμαι ντροπιασμένος, γιατί έκανα ένα </a:t>
            </a:r>
            <a:r>
              <a:rPr lang="el-GR" altLang="el-GR" sz="2800" dirty="0">
                <a:solidFill>
                  <a:srgbClr val="FF0000"/>
                </a:solidFill>
              </a:rPr>
              <a:t>λάθος </a:t>
            </a:r>
            <a:r>
              <a:rPr kumimoji="0" lang="el-GR" altLang="el-GR" sz="2800" i="0" u="none" strike="noStrike" cap="none" normalizeH="0" baseline="0" dirty="0">
                <a:ln>
                  <a:noFill/>
                </a:ln>
                <a:solidFill>
                  <a:srgbClr val="0A0A0A"/>
                </a:solidFill>
                <a:effectLst/>
                <a:latin typeface="+mn-lt"/>
              </a:rPr>
              <a:t>μπροστά σε όλους.</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Χαίρομαι, επειδή πήρα καλό βαθμό στο </a:t>
            </a:r>
            <a:r>
              <a:rPr lang="el-GR" altLang="el-GR" sz="2800" dirty="0">
                <a:solidFill>
                  <a:srgbClr val="FF0000"/>
                </a:solidFill>
              </a:rPr>
              <a:t>διαγώνισμα </a:t>
            </a:r>
            <a:r>
              <a:rPr kumimoji="0" lang="el-GR" altLang="el-GR" sz="2800" i="0" u="none" strike="noStrike" cap="none" normalizeH="0" baseline="0" dirty="0">
                <a:ln>
                  <a:noFill/>
                </a:ln>
                <a:solidFill>
                  <a:srgbClr val="0A0A0A"/>
                </a:solidFill>
                <a:effectLst/>
                <a:latin typeface="+mn-lt"/>
              </a:rPr>
              <a:t>των Ελληνικών.</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Θυμώνω, γιατί η αδερφή μου παίρνει τα </a:t>
            </a:r>
            <a:r>
              <a:rPr lang="el-GR" altLang="el-GR" sz="2800" dirty="0">
                <a:solidFill>
                  <a:srgbClr val="FF0000"/>
                </a:solidFill>
              </a:rPr>
              <a:t>πράγματά </a:t>
            </a:r>
            <a:r>
              <a:rPr kumimoji="0" lang="el-GR" altLang="el-GR" sz="2800" i="0" u="none" strike="noStrike" cap="none" normalizeH="0" baseline="0" dirty="0">
                <a:ln>
                  <a:noFill/>
                </a:ln>
                <a:solidFill>
                  <a:srgbClr val="0A0A0A"/>
                </a:solidFill>
                <a:effectLst/>
                <a:latin typeface="+mn-lt"/>
              </a:rPr>
              <a:t>μου.</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Ντρέπομαι, επειδή δεν ξέρω πώς να απαντήσω στην</a:t>
            </a:r>
            <a:r>
              <a:rPr lang="el-GR" altLang="el-GR" sz="2800" dirty="0">
                <a:solidFill>
                  <a:srgbClr val="FF0000"/>
                </a:solidFill>
              </a:rPr>
              <a:t> ερώτηση</a:t>
            </a:r>
            <a:r>
              <a:rPr kumimoji="0" lang="el-GR" altLang="el-GR" sz="2800" i="0" u="none" strike="noStrike" cap="none" normalizeH="0" baseline="0" dirty="0">
                <a:ln>
                  <a:noFill/>
                </a:ln>
                <a:solidFill>
                  <a:srgbClr val="0A0A0A"/>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2D4FC50-138C-5DC0-6B5D-D28A3A46C2BB}"/>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6146" name="Picture 2" descr="Ντροπιασμένος αγόρι παιδί χαρακτήρα κινουμένων σχεδίων: Vector στοκ (χωρίς  δικαιώματα) 2648934453 | Shutterstock">
            <a:extLst>
              <a:ext uri="{FF2B5EF4-FFF2-40B4-BE49-F238E27FC236}">
                <a16:creationId xmlns:a16="http://schemas.microsoft.com/office/drawing/2014/main" id="{12597780-D82E-7F18-0F0B-68D8E1832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80"/>
          <a:stretch>
            <a:fillRect/>
          </a:stretch>
        </p:blipFill>
        <p:spPr bwMode="auto">
          <a:xfrm>
            <a:off x="5148945" y="761999"/>
            <a:ext cx="2476500" cy="2427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Καλό βαθμό καρτούν κορίτσι Διανυσματική απεικόνιση - εικονογραφία: 70304633">
            <a:extLst>
              <a:ext uri="{FF2B5EF4-FFF2-40B4-BE49-F238E27FC236}">
                <a16:creationId xmlns:a16="http://schemas.microsoft.com/office/drawing/2014/main" id="{6A754F7E-3B15-CFE2-69DE-041BE1DFF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09"/>
          <a:stretch>
            <a:fillRect/>
          </a:stretch>
        </p:blipFill>
        <p:spPr bwMode="auto">
          <a:xfrm>
            <a:off x="8056109" y="762000"/>
            <a:ext cx="3101748" cy="2427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2" descr="Διαχείριση θυμού στην εφηβεία">
            <a:extLst>
              <a:ext uri="{FF2B5EF4-FFF2-40B4-BE49-F238E27FC236}">
                <a16:creationId xmlns:a16="http://schemas.microsoft.com/office/drawing/2014/main" id="{FA676C04-1F63-C6F1-B868-C9978535B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270" y="3428999"/>
            <a:ext cx="2609850" cy="3074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0" name="Picture 6" descr="Ντρέπομαι να… - Κέντρο Ειδικών Θεραπειών">
            <a:extLst>
              <a:ext uri="{FF2B5EF4-FFF2-40B4-BE49-F238E27FC236}">
                <a16:creationId xmlns:a16="http://schemas.microsoft.com/office/drawing/2014/main" id="{B219A544-2A31-8D99-9C0D-06C7D09A61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44" t="15028" r="18805" b="23145"/>
          <a:stretch>
            <a:fillRect/>
          </a:stretch>
        </p:blipFill>
        <p:spPr bwMode="auto">
          <a:xfrm>
            <a:off x="8056109" y="3472541"/>
            <a:ext cx="3101748" cy="2928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927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27A85-DD92-6AEC-D770-044FA597F6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016999-DF01-76C8-A1C0-647BD501B45C}"/>
              </a:ext>
            </a:extLst>
          </p:cNvPr>
          <p:cNvSpPr>
            <a:spLocks noChangeArrowheads="1"/>
          </p:cNvSpPr>
          <p:nvPr/>
        </p:nvSpPr>
        <p:spPr bwMode="auto">
          <a:xfrm>
            <a:off x="293914" y="4000672"/>
            <a:ext cx="4002757" cy="156966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l-GR" altLang="el-GR" sz="2800" i="0" u="none" strike="noStrike" cap="none" normalizeH="0" baseline="0" dirty="0">
                <a:ln>
                  <a:noFill/>
                </a:ln>
                <a:solidFill>
                  <a:srgbClr val="0A0A0A"/>
                </a:solidFill>
                <a:effectLst/>
                <a:latin typeface="+mn-lt"/>
              </a:rPr>
              <a:t>Ζηλεύω, γιατί ο αδερφός μου πήρε καινούριο</a:t>
            </a:r>
            <a:r>
              <a:rPr lang="el-GR" altLang="el-GR" sz="2800" dirty="0">
                <a:solidFill>
                  <a:srgbClr val="0A0A0A"/>
                </a:solidFill>
              </a:rPr>
              <a:t> </a:t>
            </a:r>
            <a:r>
              <a:rPr lang="el-GR" altLang="el-GR" sz="2800" dirty="0">
                <a:solidFill>
                  <a:srgbClr val="FF0000"/>
                </a:solidFill>
              </a:rPr>
              <a:t>ποδήλατο</a:t>
            </a:r>
            <a:r>
              <a:rPr kumimoji="0" lang="el-GR" altLang="el-GR" sz="2800" i="0" u="none" strike="noStrike" cap="none" normalizeH="0" baseline="0" dirty="0">
                <a:ln>
                  <a:noFill/>
                </a:ln>
                <a:solidFill>
                  <a:srgbClr val="0A0A0A"/>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6BF367F4-5B38-BBC0-C9F6-9D978A3875F1}"/>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7176" name="Picture 8" descr="φοβισμένος σκύλος Στοκ Εικονογραφήσεις, Vectors, &amp; Clipart – (345 Στοκ  Εικονογραφήσεις)">
            <a:extLst>
              <a:ext uri="{FF2B5EF4-FFF2-40B4-BE49-F238E27FC236}">
                <a16:creationId xmlns:a16="http://schemas.microsoft.com/office/drawing/2014/main" id="{17617426-CAAC-D624-4E91-DDAE633EE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229" y="505847"/>
            <a:ext cx="4299857" cy="2923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8" name="Picture 10" descr="Um menino tremendo na ilustração do clima de inverno | Vetor Premium">
            <a:extLst>
              <a:ext uri="{FF2B5EF4-FFF2-40B4-BE49-F238E27FC236}">
                <a16:creationId xmlns:a16="http://schemas.microsoft.com/office/drawing/2014/main" id="{F418DFE3-8E2D-3126-3942-9FF904C25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320" y="505849"/>
            <a:ext cx="2166257" cy="2809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80" name="Picture 12" descr="Δεσποινα Παυλιδου added a new photo. - Δεσποινα Παυλιδου">
            <a:extLst>
              <a:ext uri="{FF2B5EF4-FFF2-40B4-BE49-F238E27FC236}">
                <a16:creationId xmlns:a16="http://schemas.microsoft.com/office/drawing/2014/main" id="{5BE09042-95ED-732E-338B-34C551CB68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551" b="8972"/>
          <a:stretch>
            <a:fillRect/>
          </a:stretch>
        </p:blipFill>
        <p:spPr bwMode="auto">
          <a:xfrm>
            <a:off x="108858" y="505849"/>
            <a:ext cx="4346570" cy="2809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2EF9B9-42C5-A676-852F-7485B08EAD59}"/>
              </a:ext>
            </a:extLst>
          </p:cNvPr>
          <p:cNvSpPr txBox="1"/>
          <p:nvPr/>
        </p:nvSpPr>
        <p:spPr>
          <a:xfrm rot="10800000" flipV="1">
            <a:off x="4958442" y="3932013"/>
            <a:ext cx="2492829" cy="1815882"/>
          </a:xfrm>
          <a:prstGeom prst="rect">
            <a:avLst/>
          </a:prstGeom>
          <a:noFill/>
          <a:ln w="57150">
            <a:solidFill>
              <a:schemeClr val="tx1"/>
            </a:solidFill>
          </a:ln>
        </p:spPr>
        <p:txBody>
          <a:bodyPr wrap="square">
            <a:spAutoFit/>
          </a:bodyPr>
          <a:lstStyle/>
          <a:p>
            <a:pPr lvl="0" eaLnBrk="0" fontAlgn="base" hangingPunct="0">
              <a:spcBef>
                <a:spcPct val="0"/>
              </a:spcBef>
              <a:spcAft>
                <a:spcPct val="0"/>
              </a:spcAft>
            </a:pPr>
            <a:r>
              <a:rPr kumimoji="0" lang="el-GR" altLang="el-GR" sz="2800" i="0" u="none" strike="noStrike" cap="none" normalizeH="0" baseline="0" dirty="0">
                <a:ln>
                  <a:noFill/>
                </a:ln>
                <a:solidFill>
                  <a:srgbClr val="0A0A0A"/>
                </a:solidFill>
                <a:effectLst/>
                <a:latin typeface="+mn-lt"/>
              </a:rPr>
              <a:t>Μισώ το κρύο, επειδή θέλω να πηγαίνω στη </a:t>
            </a:r>
            <a:r>
              <a:rPr lang="el-GR" altLang="el-GR" sz="2800" dirty="0">
                <a:solidFill>
                  <a:srgbClr val="FF0000"/>
                </a:solidFill>
              </a:rPr>
              <a:t>θάλασσα</a:t>
            </a:r>
            <a:r>
              <a:rPr kumimoji="0" lang="el-GR" altLang="el-GR" sz="2800" i="0" u="none" strike="noStrike" cap="none" normalizeH="0" baseline="0" dirty="0">
                <a:ln>
                  <a:noFill/>
                </a:ln>
                <a:solidFill>
                  <a:srgbClr val="0A0A0A"/>
                </a:solidFill>
                <a:effectLst/>
                <a:latin typeface="+mn-lt"/>
              </a:rPr>
              <a:t>.</a:t>
            </a:r>
          </a:p>
        </p:txBody>
      </p:sp>
      <p:sp>
        <p:nvSpPr>
          <p:cNvPr id="7" name="TextBox 6">
            <a:extLst>
              <a:ext uri="{FF2B5EF4-FFF2-40B4-BE49-F238E27FC236}">
                <a16:creationId xmlns:a16="http://schemas.microsoft.com/office/drawing/2014/main" id="{6ED51000-F402-7B72-7EEB-FB9CA1885675}"/>
              </a:ext>
            </a:extLst>
          </p:cNvPr>
          <p:cNvSpPr txBox="1"/>
          <p:nvPr/>
        </p:nvSpPr>
        <p:spPr>
          <a:xfrm>
            <a:off x="7924800" y="3932013"/>
            <a:ext cx="3897086" cy="1815882"/>
          </a:xfrm>
          <a:prstGeom prst="rect">
            <a:avLst/>
          </a:prstGeom>
          <a:noFill/>
          <a:ln w="57150">
            <a:solidFill>
              <a:schemeClr val="tx1"/>
            </a:solidFill>
          </a:ln>
        </p:spPr>
        <p:txBody>
          <a:bodyPr wrap="square">
            <a:spAutoFit/>
          </a:bodyPr>
          <a:lstStyle/>
          <a:p>
            <a:r>
              <a:rPr lang="el-GR" sz="2800" dirty="0">
                <a:latin typeface="+mn-lt"/>
              </a:rPr>
              <a:t>Φοβάμαι τα μεγάλα </a:t>
            </a:r>
            <a:r>
              <a:rPr lang="el-GR" sz="2800" dirty="0">
                <a:solidFill>
                  <a:srgbClr val="FF0000"/>
                </a:solidFill>
              </a:rPr>
              <a:t>σκυλιά,</a:t>
            </a:r>
            <a:r>
              <a:rPr lang="el-GR" sz="2800" dirty="0"/>
              <a:t> </a:t>
            </a:r>
            <a:r>
              <a:rPr lang="el-GR" sz="2800" dirty="0">
                <a:latin typeface="+mn-lt"/>
              </a:rPr>
              <a:t>επειδή γαβγίζουν πολύ δυνατά.</a:t>
            </a:r>
          </a:p>
        </p:txBody>
      </p:sp>
      <p:pic>
        <p:nvPicPr>
          <p:cNvPr id="17410" name="Picture 2" descr="γαυγίζω Στοκ Εικονογραφήσεις, Vectors, &amp; Clipart – (4,633 Στοκ  Εικονογραφήσεις)">
            <a:extLst>
              <a:ext uri="{FF2B5EF4-FFF2-40B4-BE49-F238E27FC236}">
                <a16:creationId xmlns:a16="http://schemas.microsoft.com/office/drawing/2014/main" id="{ABB37001-CE1B-10E3-6E46-2FA109F97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7247" y="1285873"/>
            <a:ext cx="2360839"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2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DE3C856-3E8C-5139-5834-6CB3ECE240C0}"/>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7F65885A-6C43-1608-5151-1E86E544C6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8629BE29-1027-A866-B9E9-BECB6F88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F11A8E-8BA2-6D03-4502-78A6ADEEBC79}"/>
              </a:ext>
            </a:extLst>
          </p:cNvPr>
          <p:cNvSpPr>
            <a:spLocks noChangeArrowheads="1"/>
          </p:cNvSpPr>
          <p:nvPr/>
        </p:nvSpPr>
        <p:spPr bwMode="auto">
          <a:xfrm>
            <a:off x="2612570" y="1557225"/>
            <a:ext cx="919322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400" i="0" u="none" strike="noStrike" cap="none" normalizeH="0" baseline="0" dirty="0">
                <a:ln>
                  <a:noFill/>
                </a:ln>
                <a:solidFill>
                  <a:srgbClr val="0A0A0A"/>
                </a:solidFill>
                <a:effectLst/>
                <a:latin typeface="+mn-lt"/>
              </a:rPr>
              <a:t>Είμαι ευτυχισμένος, επειδή </a:t>
            </a:r>
            <a:r>
              <a:rPr lang="el-GR" altLang="el-GR" sz="2400" dirty="0">
                <a:solidFill>
                  <a:srgbClr val="0A0A0A"/>
                </a:solidFill>
                <a:latin typeface="+mn-lt"/>
              </a:rPr>
              <a:t>__________________________________.</a:t>
            </a:r>
            <a:endParaRPr kumimoji="0" lang="el-GR" altLang="el-GR" sz="2400" i="0" u="none" strike="noStrike" cap="none" normalizeH="0" baseline="0" dirty="0">
              <a:ln>
                <a:noFill/>
              </a:ln>
              <a:solidFill>
                <a:srgbClr val="0A0A0A"/>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400" i="0" u="none" strike="noStrike" cap="none" normalizeH="0" baseline="0" dirty="0">
                <a:ln>
                  <a:noFill/>
                </a:ln>
                <a:solidFill>
                  <a:srgbClr val="0A0A0A"/>
                </a:solidFill>
                <a:effectLst/>
                <a:latin typeface="+mn-lt"/>
              </a:rPr>
              <a:t>Είμαι θυμωμένος, γιατί </a:t>
            </a:r>
            <a:r>
              <a:rPr lang="el-GR" altLang="el-GR" sz="2400" dirty="0">
                <a:solidFill>
                  <a:srgbClr val="0A0A0A"/>
                </a:solidFill>
                <a:latin typeface="+mn-lt"/>
              </a:rPr>
              <a:t>_______________________________________.</a:t>
            </a:r>
            <a:endParaRPr kumimoji="0" lang="el-GR" altLang="el-GR" sz="2400" i="0" u="none" strike="noStrike" cap="none" normalizeH="0" baseline="0" dirty="0">
              <a:ln>
                <a:noFill/>
              </a:ln>
              <a:solidFill>
                <a:srgbClr val="0A0A0A"/>
              </a:solidFill>
              <a:effectLst/>
              <a:latin typeface="+mn-lt"/>
            </a:endParaRPr>
          </a:p>
          <a:p>
            <a:r>
              <a:rPr lang="el-GR" sz="2400" dirty="0">
                <a:latin typeface="+mn-lt"/>
              </a:rPr>
              <a:t>Φοβάμαι ______________,επειδή ___________________________________.</a:t>
            </a:r>
            <a:endParaRPr kumimoji="0" lang="el-GR" altLang="el-GR" sz="24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7B3C5690-D825-1754-9DAD-BC26B694F0D8}"/>
              </a:ext>
            </a:extLst>
          </p:cNvPr>
          <p:cNvSpPr>
            <a:spLocks noChangeArrowheads="1"/>
          </p:cNvSpPr>
          <p:nvPr/>
        </p:nvSpPr>
        <p:spPr bwMode="auto">
          <a:xfrm>
            <a:off x="2612570" y="3661481"/>
            <a:ext cx="919322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400" i="0" u="none" strike="noStrike" cap="none" normalizeH="0" baseline="0" dirty="0">
                <a:ln>
                  <a:noFill/>
                </a:ln>
                <a:solidFill>
                  <a:srgbClr val="0A0A0A"/>
                </a:solidFill>
                <a:effectLst/>
                <a:latin typeface="+mn-lt"/>
              </a:rPr>
              <a:t>Είμαι ευτυχισμένη, επειδή </a:t>
            </a:r>
            <a:r>
              <a:rPr lang="el-GR" altLang="el-GR" sz="2400" dirty="0">
                <a:solidFill>
                  <a:srgbClr val="0A0A0A"/>
                </a:solidFill>
                <a:latin typeface="+mn-lt"/>
              </a:rPr>
              <a:t>__________________________________.</a:t>
            </a:r>
            <a:endParaRPr kumimoji="0" lang="el-GR" altLang="el-GR" sz="2400" i="0" u="none" strike="noStrike" cap="none" normalizeH="0" baseline="0" dirty="0">
              <a:ln>
                <a:noFill/>
              </a:ln>
              <a:solidFill>
                <a:srgbClr val="0A0A0A"/>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400" i="0" u="none" strike="noStrike" cap="none" normalizeH="0" baseline="0" dirty="0">
                <a:ln>
                  <a:noFill/>
                </a:ln>
                <a:solidFill>
                  <a:srgbClr val="0A0A0A"/>
                </a:solidFill>
                <a:effectLst/>
                <a:latin typeface="+mn-lt"/>
              </a:rPr>
              <a:t>Είμαι θυμωμένη, γιατί </a:t>
            </a:r>
            <a:r>
              <a:rPr lang="el-GR" altLang="el-GR" sz="2400" dirty="0">
                <a:solidFill>
                  <a:srgbClr val="0A0A0A"/>
                </a:solidFill>
                <a:latin typeface="+mn-lt"/>
              </a:rPr>
              <a:t>_______________________________________.</a:t>
            </a:r>
            <a:endParaRPr kumimoji="0" lang="el-GR" altLang="el-GR" sz="2400" i="0" u="none" strike="noStrike" cap="none" normalizeH="0" baseline="0" dirty="0">
              <a:ln>
                <a:noFill/>
              </a:ln>
              <a:solidFill>
                <a:srgbClr val="0A0A0A"/>
              </a:solidFill>
              <a:effectLst/>
              <a:latin typeface="+mn-lt"/>
            </a:endParaRPr>
          </a:p>
          <a:p>
            <a:r>
              <a:rPr lang="el-GR" sz="2400" dirty="0">
                <a:latin typeface="+mn-lt"/>
              </a:rPr>
              <a:t>Φοβάμαι ______________,επειδή ___________________________________.</a:t>
            </a:r>
            <a:endParaRPr kumimoji="0" lang="el-GR" altLang="el-G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537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1A90C58F-398D-7E65-BD07-DABBDA85517C}"/>
              </a:ext>
            </a:extLst>
          </p:cNvPr>
          <p:cNvSpPr/>
          <p:nvPr/>
        </p:nvSpPr>
        <p:spPr>
          <a:xfrm>
            <a:off x="163541" y="5855617"/>
            <a:ext cx="3537602"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Υπόδυση ρόλων</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2343710B-D3A5-CF86-E241-668A1FEF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1" y="2904156"/>
            <a:ext cx="3431667" cy="224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F9F6CF8-5C0A-99D5-5E1B-2A2EB2448D4A}"/>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500" b="1" i="0" u="none" strike="noStrike" cap="none" normalizeH="0" baseline="0">
                <a:ln>
                  <a:noFill/>
                </a:ln>
                <a:solidFill>
                  <a:srgbClr val="0A0A0A"/>
                </a:solidFill>
                <a:effectLst/>
                <a:latin typeface="Google Sans"/>
              </a:rPr>
              <a:t>Σενάριο 1: Στο τηλέφωνο με έναν φίλο</a:t>
            </a:r>
            <a:endParaRPr kumimoji="0" lang="el-GR" altLang="el-G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945EBC9E-95DF-A421-DC10-83870AEA525B}"/>
              </a:ext>
            </a:extLst>
          </p:cNvPr>
          <p:cNvSpPr txBox="1"/>
          <p:nvPr/>
        </p:nvSpPr>
        <p:spPr>
          <a:xfrm>
            <a:off x="3925427" y="2154635"/>
            <a:ext cx="7461029" cy="1077218"/>
          </a:xfrm>
          <a:prstGeom prst="rect">
            <a:avLst/>
          </a:prstGeom>
          <a:noFill/>
        </p:spPr>
        <p:txBody>
          <a:bodyPr wrap="square">
            <a:spAutoFit/>
          </a:bodyPr>
          <a:lstStyle/>
          <a:p>
            <a:r>
              <a:rPr lang="el-GR" sz="3200" b="1" dirty="0"/>
              <a:t>Σενάριο 1: Στο τηλέφωνο με έναν/μια φίλο/φίλη</a:t>
            </a:r>
          </a:p>
        </p:txBody>
      </p:sp>
      <p:sp>
        <p:nvSpPr>
          <p:cNvPr id="9" name="Rectangle 2">
            <a:extLst>
              <a:ext uri="{FF2B5EF4-FFF2-40B4-BE49-F238E27FC236}">
                <a16:creationId xmlns:a16="http://schemas.microsoft.com/office/drawing/2014/main" id="{0C712093-5960-5960-B798-753D7C243D34}"/>
              </a:ext>
            </a:extLst>
          </p:cNvPr>
          <p:cNvSpPr>
            <a:spLocks noChangeArrowheads="1"/>
          </p:cNvSpPr>
          <p:nvPr/>
        </p:nvSpPr>
        <p:spPr bwMode="auto">
          <a:xfrm>
            <a:off x="4005943" y="3731959"/>
            <a:ext cx="7616788" cy="21236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altLang="el-GR" sz="3200" b="1" i="0" u="none" strike="noStrike" cap="none" normalizeH="0" baseline="0" dirty="0">
                <a:ln>
                  <a:noFill/>
                </a:ln>
                <a:solidFill>
                  <a:srgbClr val="0A0A0A"/>
                </a:solidFill>
                <a:effectLst/>
              </a:rPr>
              <a:t>Σενάριο </a:t>
            </a:r>
            <a:r>
              <a:rPr lang="el-GR" altLang="el-GR" sz="3200" b="1" dirty="0">
                <a:solidFill>
                  <a:srgbClr val="0A0A0A"/>
                </a:solidFill>
              </a:rPr>
              <a:t>2</a:t>
            </a:r>
            <a:r>
              <a:rPr kumimoji="0" lang="el-GR" altLang="el-GR" sz="3200" b="1" i="0" u="none" strike="noStrike" cap="none" normalizeH="0" baseline="0" dirty="0">
                <a:ln>
                  <a:noFill/>
                </a:ln>
                <a:solidFill>
                  <a:srgbClr val="0A0A0A"/>
                </a:solidFill>
                <a:effectLst/>
              </a:rPr>
              <a:t>: </a:t>
            </a:r>
            <a:r>
              <a:rPr lang="el-GR" sz="3200" b="1" dirty="0"/>
              <a:t>Φαντάσου ότι είμαστε στην τάξη, κοιτάζεις έξω από το παράθυρο και αρχίζει μια δυνατή καταιγίδα.</a:t>
            </a:r>
            <a:endParaRPr kumimoji="0" lang="el-GR" altLang="el-GR" sz="3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1" i="0" u="none" strike="noStrike" cap="none" normalizeH="0" baseline="0" dirty="0">
                <a:ln>
                  <a:noFill/>
                </a:ln>
                <a:solidFill>
                  <a:schemeClr val="tx1"/>
                </a:solidFill>
                <a:effectLst/>
              </a:rPr>
            </a:br>
            <a:endParaRPr kumimoji="0" lang="el-GR" altLang="el-GR" sz="18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7384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ECFC3-FFF8-C8A5-DE68-DEAA538E8457}"/>
              </a:ext>
            </a:extLst>
          </p:cNvPr>
          <p:cNvSpPr txBox="1"/>
          <p:nvPr/>
        </p:nvSpPr>
        <p:spPr>
          <a:xfrm>
            <a:off x="478969" y="3734671"/>
            <a:ext cx="11125202" cy="1674433"/>
          </a:xfrm>
          <a:prstGeom prst="rect">
            <a:avLst/>
          </a:prstGeom>
          <a:noFill/>
        </p:spPr>
        <p:txBody>
          <a:bodyPr wrap="square">
            <a:spAutoFit/>
          </a:bodyPr>
          <a:lstStyle/>
          <a:p>
            <a:pPr algn="l">
              <a:lnSpc>
                <a:spcPct val="150000"/>
              </a:lnSpc>
              <a:spcAft>
                <a:spcPts val="900"/>
              </a:spcAft>
            </a:pPr>
            <a:r>
              <a:rPr lang="el-GR" sz="3600" b="1" i="0" dirty="0">
                <a:solidFill>
                  <a:srgbClr val="0A0A0A"/>
                </a:solidFill>
                <a:effectLst/>
              </a:rPr>
              <a:t>Θα έρθεις μαζί μας στον κινηματογράφο το βράδυ;</a:t>
            </a:r>
            <a:br>
              <a:rPr lang="el-GR" sz="3600" b="1" i="0" dirty="0">
                <a:solidFill>
                  <a:srgbClr val="0A0A0A"/>
                </a:solidFill>
                <a:effectLst/>
              </a:rPr>
            </a:br>
            <a:r>
              <a:rPr lang="el-GR" sz="3600" b="1" i="0" dirty="0">
                <a:solidFill>
                  <a:srgbClr val="0A0A0A"/>
                </a:solidFill>
                <a:effectLst/>
              </a:rPr>
              <a:t>__________ δεν μπορώ, γιατί έχω πολλή δουλειά.</a:t>
            </a:r>
          </a:p>
        </p:txBody>
      </p:sp>
      <p:sp>
        <p:nvSpPr>
          <p:cNvPr id="5" name="TextBox 4">
            <a:extLst>
              <a:ext uri="{FF2B5EF4-FFF2-40B4-BE49-F238E27FC236}">
                <a16:creationId xmlns:a16="http://schemas.microsoft.com/office/drawing/2014/main" id="{827CC5F6-8EEF-8D08-8938-838302EE64B2}"/>
              </a:ext>
            </a:extLst>
          </p:cNvPr>
          <p:cNvSpPr txBox="1"/>
          <p:nvPr/>
        </p:nvSpPr>
        <p:spPr>
          <a:xfrm rot="1055586">
            <a:off x="7162756" y="862672"/>
            <a:ext cx="4008468" cy="1323439"/>
          </a:xfrm>
          <a:prstGeom prst="rect">
            <a:avLst/>
          </a:prstGeom>
          <a:noFill/>
        </p:spPr>
        <p:txBody>
          <a:bodyPr wrap="square">
            <a:spAutoFit/>
          </a:bodyPr>
          <a:lstStyle/>
          <a:p>
            <a:r>
              <a:rPr lang="el-GR" sz="4000" dirty="0"/>
              <a:t>ευτυχώς      </a:t>
            </a:r>
            <a:r>
              <a:rPr lang="el-GR" sz="4000" dirty="0">
                <a:sym typeface="Wingdings" panose="05000000000000000000" pitchFamily="2" charset="2"/>
              </a:rPr>
              <a:t></a:t>
            </a:r>
            <a:r>
              <a:rPr lang="el-GR" sz="4000" dirty="0"/>
              <a:t>        δυστυχώς </a:t>
            </a:r>
            <a:r>
              <a:rPr lang="el-GR" sz="4000" dirty="0">
                <a:sym typeface="Wingdings" panose="05000000000000000000" pitchFamily="2" charset="2"/>
              </a:rPr>
              <a:t></a:t>
            </a:r>
            <a:endParaRPr lang="en-US" sz="4000" dirty="0"/>
          </a:p>
        </p:txBody>
      </p:sp>
      <p:pic>
        <p:nvPicPr>
          <p:cNvPr id="8194" name="Picture 2" descr="Cartoon Cinema Interior – Royalty-Free Vector | VectorStock">
            <a:extLst>
              <a:ext uri="{FF2B5EF4-FFF2-40B4-BE49-F238E27FC236}">
                <a16:creationId xmlns:a16="http://schemas.microsoft.com/office/drawing/2014/main" id="{0862DF83-765D-C7D3-113B-E48C9777A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92"/>
          <a:stretch>
            <a:fillRect/>
          </a:stretch>
        </p:blipFill>
        <p:spPr bwMode="auto">
          <a:xfrm>
            <a:off x="1051832" y="485775"/>
            <a:ext cx="4220998" cy="2947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5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56A-D417-43BB-2A85-C967E19AF0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004FA3-0AFC-27E0-A390-71DFF780C5A8}"/>
              </a:ext>
            </a:extLst>
          </p:cNvPr>
          <p:cNvSpPr txBox="1"/>
          <p:nvPr/>
        </p:nvSpPr>
        <p:spPr>
          <a:xfrm>
            <a:off x="870856" y="3730270"/>
            <a:ext cx="10765972" cy="1850250"/>
          </a:xfrm>
          <a:prstGeom prst="rect">
            <a:avLst/>
          </a:prstGeom>
          <a:noFill/>
        </p:spPr>
        <p:txBody>
          <a:bodyPr wrap="square">
            <a:spAutoFit/>
          </a:bodyPr>
          <a:lstStyle/>
          <a:p>
            <a:pPr>
              <a:lnSpc>
                <a:spcPct val="150000"/>
              </a:lnSpc>
              <a:spcAft>
                <a:spcPts val="900"/>
              </a:spcAft>
            </a:pPr>
            <a:r>
              <a:rPr lang="el-GR" sz="4000" b="1" dirty="0"/>
              <a:t>Χάλασε το αμάξι του μπαμπά σου;</a:t>
            </a:r>
            <a:br>
              <a:rPr lang="el-GR" sz="4000" b="1" i="0" dirty="0">
                <a:solidFill>
                  <a:srgbClr val="0A0A0A"/>
                </a:solidFill>
                <a:effectLst/>
              </a:rPr>
            </a:br>
            <a:r>
              <a:rPr lang="el-GR" sz="4000" b="1" dirty="0">
                <a:solidFill>
                  <a:srgbClr val="0A0A0A"/>
                </a:solidFill>
              </a:rPr>
              <a:t>__________</a:t>
            </a:r>
            <a:r>
              <a:rPr lang="el-GR" sz="4000" b="1" i="0" dirty="0">
                <a:solidFill>
                  <a:srgbClr val="0A0A0A"/>
                </a:solidFill>
                <a:effectLst/>
              </a:rPr>
              <a:t> όχι, είναι όλα μια χαρά!</a:t>
            </a:r>
          </a:p>
        </p:txBody>
      </p:sp>
      <p:sp>
        <p:nvSpPr>
          <p:cNvPr id="5" name="TextBox 4">
            <a:extLst>
              <a:ext uri="{FF2B5EF4-FFF2-40B4-BE49-F238E27FC236}">
                <a16:creationId xmlns:a16="http://schemas.microsoft.com/office/drawing/2014/main" id="{116716DB-17DB-2FC2-C72C-A31AEA701E3C}"/>
              </a:ext>
            </a:extLst>
          </p:cNvPr>
          <p:cNvSpPr txBox="1"/>
          <p:nvPr/>
        </p:nvSpPr>
        <p:spPr>
          <a:xfrm rot="1055586">
            <a:off x="7162756" y="862672"/>
            <a:ext cx="4008468" cy="1323439"/>
          </a:xfrm>
          <a:prstGeom prst="rect">
            <a:avLst/>
          </a:prstGeom>
          <a:noFill/>
        </p:spPr>
        <p:txBody>
          <a:bodyPr wrap="square">
            <a:spAutoFit/>
          </a:bodyPr>
          <a:lstStyle/>
          <a:p>
            <a:r>
              <a:rPr lang="el-GR" sz="4000" dirty="0"/>
              <a:t>ευτυχώς      </a:t>
            </a:r>
            <a:r>
              <a:rPr lang="el-GR" sz="4000" dirty="0">
                <a:sym typeface="Wingdings" panose="05000000000000000000" pitchFamily="2" charset="2"/>
              </a:rPr>
              <a:t></a:t>
            </a:r>
            <a:r>
              <a:rPr lang="el-GR" sz="4000" dirty="0"/>
              <a:t>        δυστυχώς </a:t>
            </a:r>
            <a:r>
              <a:rPr lang="el-GR" sz="4000" dirty="0">
                <a:sym typeface="Wingdings" panose="05000000000000000000" pitchFamily="2" charset="2"/>
              </a:rPr>
              <a:t></a:t>
            </a:r>
            <a:endParaRPr lang="en-US" sz="4000" dirty="0"/>
          </a:p>
        </p:txBody>
      </p:sp>
      <p:pic>
        <p:nvPicPr>
          <p:cNvPr id="9220" name="Picture 4" descr="Καρτούν ατύχημα αυτοκίνητο — Φωτογραφία © Efengai #106254362">
            <a:extLst>
              <a:ext uri="{FF2B5EF4-FFF2-40B4-BE49-F238E27FC236}">
                <a16:creationId xmlns:a16="http://schemas.microsoft.com/office/drawing/2014/main" id="{CF846DFE-79CE-2B9D-4A57-1B8F2E828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984" y="516698"/>
            <a:ext cx="4523015" cy="3272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0B637-F702-7898-4A99-FF4583C09D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2F19C9-1267-3896-84A5-0CE771A80D19}"/>
              </a:ext>
            </a:extLst>
          </p:cNvPr>
          <p:cNvSpPr txBox="1"/>
          <p:nvPr/>
        </p:nvSpPr>
        <p:spPr>
          <a:xfrm>
            <a:off x="914398" y="3868268"/>
            <a:ext cx="9818915" cy="1850250"/>
          </a:xfrm>
          <a:prstGeom prst="rect">
            <a:avLst/>
          </a:prstGeom>
          <a:noFill/>
        </p:spPr>
        <p:txBody>
          <a:bodyPr wrap="square">
            <a:spAutoFit/>
          </a:bodyPr>
          <a:lstStyle/>
          <a:p>
            <a:pPr>
              <a:lnSpc>
                <a:spcPct val="150000"/>
              </a:lnSpc>
              <a:spcAft>
                <a:spcPts val="900"/>
              </a:spcAft>
            </a:pPr>
            <a:r>
              <a:rPr lang="el-GR" sz="4000" b="1" i="0" dirty="0">
                <a:solidFill>
                  <a:srgbClr val="0A0A0A"/>
                </a:solidFill>
                <a:effectLst/>
              </a:rPr>
              <a:t>Βρήκες εισιτήρια για τη συναυλία;</a:t>
            </a:r>
            <a:br>
              <a:rPr lang="el-GR" sz="4000" b="1" i="0" dirty="0">
                <a:solidFill>
                  <a:srgbClr val="0A0A0A"/>
                </a:solidFill>
                <a:effectLst/>
              </a:rPr>
            </a:br>
            <a:r>
              <a:rPr lang="el-GR" sz="4000" b="1" dirty="0">
                <a:solidFill>
                  <a:srgbClr val="0A0A0A"/>
                </a:solidFill>
              </a:rPr>
              <a:t>__________,</a:t>
            </a:r>
            <a:r>
              <a:rPr lang="el-GR" sz="4000" b="1" i="0" dirty="0">
                <a:solidFill>
                  <a:srgbClr val="0A0A0A"/>
                </a:solidFill>
                <a:effectLst/>
              </a:rPr>
              <a:t> δ</a:t>
            </a:r>
            <a:r>
              <a:rPr lang="el-GR" sz="4000" b="1" dirty="0"/>
              <a:t>εν υπάρχουν άλλα εισιτήρια!</a:t>
            </a:r>
            <a:endParaRPr lang="el-GR" sz="4000" b="1" i="0" dirty="0">
              <a:solidFill>
                <a:srgbClr val="0A0A0A"/>
              </a:solidFill>
              <a:effectLst/>
            </a:endParaRPr>
          </a:p>
        </p:txBody>
      </p:sp>
      <p:sp>
        <p:nvSpPr>
          <p:cNvPr id="5" name="TextBox 4">
            <a:extLst>
              <a:ext uri="{FF2B5EF4-FFF2-40B4-BE49-F238E27FC236}">
                <a16:creationId xmlns:a16="http://schemas.microsoft.com/office/drawing/2014/main" id="{CF7A3117-D9C6-A64A-C2F6-8EEDFB51C7C4}"/>
              </a:ext>
            </a:extLst>
          </p:cNvPr>
          <p:cNvSpPr txBox="1"/>
          <p:nvPr/>
        </p:nvSpPr>
        <p:spPr>
          <a:xfrm rot="1055586">
            <a:off x="7162756" y="862672"/>
            <a:ext cx="4008468" cy="1323439"/>
          </a:xfrm>
          <a:prstGeom prst="rect">
            <a:avLst/>
          </a:prstGeom>
          <a:noFill/>
        </p:spPr>
        <p:txBody>
          <a:bodyPr wrap="square">
            <a:spAutoFit/>
          </a:bodyPr>
          <a:lstStyle/>
          <a:p>
            <a:r>
              <a:rPr lang="el-GR" sz="4000" dirty="0"/>
              <a:t>ευτυχώς      </a:t>
            </a:r>
            <a:r>
              <a:rPr lang="el-GR" sz="4000" dirty="0">
                <a:sym typeface="Wingdings" panose="05000000000000000000" pitchFamily="2" charset="2"/>
              </a:rPr>
              <a:t></a:t>
            </a:r>
            <a:r>
              <a:rPr lang="el-GR" sz="4000" dirty="0"/>
              <a:t>        δυστυχώς </a:t>
            </a:r>
            <a:r>
              <a:rPr lang="el-GR" sz="4000" dirty="0">
                <a:sym typeface="Wingdings" panose="05000000000000000000" pitchFamily="2" charset="2"/>
              </a:rPr>
              <a:t></a:t>
            </a:r>
            <a:endParaRPr lang="en-US" sz="4000" dirty="0"/>
          </a:p>
        </p:txBody>
      </p:sp>
      <p:pic>
        <p:nvPicPr>
          <p:cNvPr id="10242" name="Picture 2" descr="Musician in concert - 221 χιλιάδες εικόνες, εικονογραφήσεις και φωτογραφίες  στοκ χωρίς δικαιώματα | Shutterstock">
            <a:extLst>
              <a:ext uri="{FF2B5EF4-FFF2-40B4-BE49-F238E27FC236}">
                <a16:creationId xmlns:a16="http://schemas.microsoft.com/office/drawing/2014/main" id="{5CC35C6E-05BC-5145-2007-EE343ADCA7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19"/>
          <a:stretch>
            <a:fillRect/>
          </a:stretch>
        </p:blipFill>
        <p:spPr bwMode="auto">
          <a:xfrm>
            <a:off x="698046" y="585788"/>
            <a:ext cx="5397954" cy="259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8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6A29B-0A19-1BDC-5894-54FD8026F2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0BC4EF3-BC2F-7F34-70F3-4BDCF86F4A99}"/>
              </a:ext>
            </a:extLst>
          </p:cNvPr>
          <p:cNvSpPr txBox="1"/>
          <p:nvPr/>
        </p:nvSpPr>
        <p:spPr>
          <a:xfrm>
            <a:off x="1055913" y="4771965"/>
            <a:ext cx="9818915" cy="1850250"/>
          </a:xfrm>
          <a:prstGeom prst="rect">
            <a:avLst/>
          </a:prstGeom>
          <a:noFill/>
        </p:spPr>
        <p:txBody>
          <a:bodyPr wrap="square">
            <a:spAutoFit/>
          </a:bodyPr>
          <a:lstStyle/>
          <a:p>
            <a:pPr algn="l">
              <a:lnSpc>
                <a:spcPct val="150000"/>
              </a:lnSpc>
              <a:spcAft>
                <a:spcPts val="900"/>
              </a:spcAft>
            </a:pPr>
            <a:r>
              <a:rPr lang="el-GR" sz="4000" b="1" i="0" dirty="0">
                <a:solidFill>
                  <a:srgbClr val="0A0A0A"/>
                </a:solidFill>
                <a:effectLst/>
              </a:rPr>
              <a:t>Έχεις  ομπρέλα;</a:t>
            </a:r>
            <a:br>
              <a:rPr lang="el-GR" sz="4000" b="1" i="0" dirty="0">
                <a:solidFill>
                  <a:srgbClr val="0A0A0A"/>
                </a:solidFill>
                <a:effectLst/>
              </a:rPr>
            </a:br>
            <a:r>
              <a:rPr lang="el-GR" sz="4000" b="1" dirty="0">
                <a:solidFill>
                  <a:srgbClr val="0A0A0A"/>
                </a:solidFill>
              </a:rPr>
              <a:t>_________________</a:t>
            </a:r>
            <a:r>
              <a:rPr lang="el-GR" sz="4000" b="1" i="0" dirty="0">
                <a:solidFill>
                  <a:srgbClr val="0A0A0A"/>
                </a:solidFill>
                <a:effectLst/>
              </a:rPr>
              <a:t> την πήρα!</a:t>
            </a:r>
          </a:p>
        </p:txBody>
      </p:sp>
      <p:sp>
        <p:nvSpPr>
          <p:cNvPr id="5" name="TextBox 4">
            <a:extLst>
              <a:ext uri="{FF2B5EF4-FFF2-40B4-BE49-F238E27FC236}">
                <a16:creationId xmlns:a16="http://schemas.microsoft.com/office/drawing/2014/main" id="{7DF6D743-37DB-95C1-6C47-379FC99E7D4A}"/>
              </a:ext>
            </a:extLst>
          </p:cNvPr>
          <p:cNvSpPr txBox="1"/>
          <p:nvPr/>
        </p:nvSpPr>
        <p:spPr>
          <a:xfrm rot="1055586">
            <a:off x="7162756" y="862672"/>
            <a:ext cx="4008468" cy="1323439"/>
          </a:xfrm>
          <a:prstGeom prst="rect">
            <a:avLst/>
          </a:prstGeom>
          <a:noFill/>
        </p:spPr>
        <p:txBody>
          <a:bodyPr wrap="square">
            <a:spAutoFit/>
          </a:bodyPr>
          <a:lstStyle/>
          <a:p>
            <a:r>
              <a:rPr lang="el-GR" sz="4000" dirty="0"/>
              <a:t>ευτυχώς      </a:t>
            </a:r>
            <a:r>
              <a:rPr lang="el-GR" sz="4000" dirty="0">
                <a:sym typeface="Wingdings" panose="05000000000000000000" pitchFamily="2" charset="2"/>
              </a:rPr>
              <a:t></a:t>
            </a:r>
            <a:r>
              <a:rPr lang="el-GR" sz="4000" dirty="0"/>
              <a:t>        δυστυχώς </a:t>
            </a:r>
            <a:r>
              <a:rPr lang="el-GR" sz="4000" dirty="0">
                <a:sym typeface="Wingdings" panose="05000000000000000000" pitchFamily="2" charset="2"/>
              </a:rPr>
              <a:t></a:t>
            </a:r>
            <a:endParaRPr lang="en-US" sz="4000" dirty="0"/>
          </a:p>
        </p:txBody>
      </p:sp>
      <p:pic>
        <p:nvPicPr>
          <p:cNvPr id="10244" name="Picture 4" descr="ομπρέλα Στοκ Εικονογραφήσεις, Vectors, &amp; Clipart – (230,973 Στοκ  Εικονογραφήσεις)">
            <a:extLst>
              <a:ext uri="{FF2B5EF4-FFF2-40B4-BE49-F238E27FC236}">
                <a16:creationId xmlns:a16="http://schemas.microsoft.com/office/drawing/2014/main" id="{94694321-EC93-72E4-1CEB-7CAEC6ED7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95" y="452828"/>
            <a:ext cx="3597048" cy="3597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13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A96A0059-8A8B-2EB1-3C98-FADB0DA4E424}"/>
              </a:ext>
            </a:extLst>
          </p:cNvPr>
          <p:cNvSpPr/>
          <p:nvPr/>
        </p:nvSpPr>
        <p:spPr>
          <a:xfrm>
            <a:off x="1186543" y="163285"/>
            <a:ext cx="3243942" cy="96882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ευτυχισμένος</a:t>
            </a:r>
          </a:p>
        </p:txBody>
      </p:sp>
      <p:sp>
        <p:nvSpPr>
          <p:cNvPr id="3" name="Ορθογώνιο: Στρογγύλεμα γωνιών 2">
            <a:extLst>
              <a:ext uri="{FF2B5EF4-FFF2-40B4-BE49-F238E27FC236}">
                <a16:creationId xmlns:a16="http://schemas.microsoft.com/office/drawing/2014/main" id="{3A460BF0-681E-175A-5C50-D61EFFC9604C}"/>
              </a:ext>
            </a:extLst>
          </p:cNvPr>
          <p:cNvSpPr/>
          <p:nvPr/>
        </p:nvSpPr>
        <p:spPr>
          <a:xfrm>
            <a:off x="6694714" y="3603172"/>
            <a:ext cx="3243942" cy="96882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φοβισμένος</a:t>
            </a:r>
          </a:p>
        </p:txBody>
      </p:sp>
      <p:sp>
        <p:nvSpPr>
          <p:cNvPr id="4" name="Ορθογώνιο: Στρογγύλεμα γωνιών 3">
            <a:extLst>
              <a:ext uri="{FF2B5EF4-FFF2-40B4-BE49-F238E27FC236}">
                <a16:creationId xmlns:a16="http://schemas.microsoft.com/office/drawing/2014/main" id="{87A65110-9112-8A70-D315-57D2230DD64E}"/>
              </a:ext>
            </a:extLst>
          </p:cNvPr>
          <p:cNvSpPr/>
          <p:nvPr/>
        </p:nvSpPr>
        <p:spPr>
          <a:xfrm>
            <a:off x="1426029" y="3603172"/>
            <a:ext cx="3243942" cy="96882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θυμωμένος</a:t>
            </a:r>
          </a:p>
        </p:txBody>
      </p:sp>
      <p:sp>
        <p:nvSpPr>
          <p:cNvPr id="5" name="Ορθογώνιο: Στρογγύλεμα γωνιών 4">
            <a:extLst>
              <a:ext uri="{FF2B5EF4-FFF2-40B4-BE49-F238E27FC236}">
                <a16:creationId xmlns:a16="http://schemas.microsoft.com/office/drawing/2014/main" id="{58661538-2BF9-C575-B9DA-DD3518013A89}"/>
              </a:ext>
            </a:extLst>
          </p:cNvPr>
          <p:cNvSpPr/>
          <p:nvPr/>
        </p:nvSpPr>
        <p:spPr>
          <a:xfrm>
            <a:off x="6400800" y="163285"/>
            <a:ext cx="3243942" cy="96882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altLang="el-GR" sz="3600" dirty="0">
                <a:solidFill>
                  <a:srgbClr val="0A0A0A"/>
                </a:solidFill>
              </a:rPr>
              <a:t>δυστυχισμένος</a:t>
            </a:r>
            <a:endParaRPr lang="el-GR" sz="3600" dirty="0"/>
          </a:p>
        </p:txBody>
      </p:sp>
      <p:pic>
        <p:nvPicPr>
          <p:cNvPr id="6" name="Picture 4" descr="Αγόρι καρτούν έχουν γενέθλια Διάνυσμα από ©Polyudova 146253383">
            <a:extLst>
              <a:ext uri="{FF2B5EF4-FFF2-40B4-BE49-F238E27FC236}">
                <a16:creationId xmlns:a16="http://schemas.microsoft.com/office/drawing/2014/main" id="{9A6E1F5B-C97E-0E10-AF9C-474831372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0"/>
          <a:stretch>
            <a:fillRect/>
          </a:stretch>
        </p:blipFill>
        <p:spPr bwMode="auto">
          <a:xfrm>
            <a:off x="1693749" y="1349205"/>
            <a:ext cx="2523445" cy="1883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10" descr="45 Δωρεάν εικόνες για το Λυπημένο Παιδί">
            <a:extLst>
              <a:ext uri="{FF2B5EF4-FFF2-40B4-BE49-F238E27FC236}">
                <a16:creationId xmlns:a16="http://schemas.microsoft.com/office/drawing/2014/main" id="{F7A9E194-44B2-D38D-BCA9-FAA767EEE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99" y="1349205"/>
            <a:ext cx="2149929" cy="1894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12" descr="Διαχείριση θυμού στην εφηβεία">
            <a:extLst>
              <a:ext uri="{FF2B5EF4-FFF2-40B4-BE49-F238E27FC236}">
                <a16:creationId xmlns:a16="http://schemas.microsoft.com/office/drawing/2014/main" id="{D37AF070-9491-C5B4-A821-E5F94C7B3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306" y="4708395"/>
            <a:ext cx="2004329" cy="1899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6" descr="Φοβάμαι να οδηγήσω, τι να κάνω; - ampa">
            <a:extLst>
              <a:ext uri="{FF2B5EF4-FFF2-40B4-BE49-F238E27FC236}">
                <a16:creationId xmlns:a16="http://schemas.microsoft.com/office/drawing/2014/main" id="{8D8EFCE5-4FF0-73F2-4F49-71711990A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619" y="4708395"/>
            <a:ext cx="2348132" cy="1812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2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08E40E-8250-09EB-6F5A-D0121D202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7E930069-6EFE-DC67-6F68-6E209853F64C}"/>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4098" name="Picture 2" descr="Μαθαίνουμε τα αντίθετα!!! - YouTube">
            <a:extLst>
              <a:ext uri="{FF2B5EF4-FFF2-40B4-BE49-F238E27FC236}">
                <a16:creationId xmlns:a16="http://schemas.microsoft.com/office/drawing/2014/main" id="{E9DCD9F0-46F7-0E72-5170-850516E54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076450"/>
            <a:ext cx="4830536" cy="270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ΑΙΤΙΟΛΟΓΙΚΟΙ ΣΥΝΔΕΣΜΟΙ (Δωρεάν Εποπτικό) – Reoulita">
            <a:extLst>
              <a:ext uri="{FF2B5EF4-FFF2-40B4-BE49-F238E27FC236}">
                <a16:creationId xmlns:a16="http://schemas.microsoft.com/office/drawing/2014/main" id="{B14629AC-B4B4-6DE3-38C3-AD04A51C94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742" t="20220"/>
          <a:stretch>
            <a:fillRect/>
          </a:stretch>
        </p:blipFill>
        <p:spPr bwMode="auto">
          <a:xfrm>
            <a:off x="9120527" y="4245429"/>
            <a:ext cx="1837645" cy="1436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Ζηλιάρα ΕΓΩ??">
            <a:extLst>
              <a:ext uri="{FF2B5EF4-FFF2-40B4-BE49-F238E27FC236}">
                <a16:creationId xmlns:a16="http://schemas.microsoft.com/office/drawing/2014/main" id="{3676C8FA-59A3-5071-7FC2-C29CF3D7AF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211"/>
          <a:stretch>
            <a:fillRect/>
          </a:stretch>
        </p:blipFill>
        <p:spPr bwMode="auto">
          <a:xfrm>
            <a:off x="8616044" y="509502"/>
            <a:ext cx="2846613" cy="2485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Φυσαλίδα σκέψης: Σύννεφο 3">
            <a:extLst>
              <a:ext uri="{FF2B5EF4-FFF2-40B4-BE49-F238E27FC236}">
                <a16:creationId xmlns:a16="http://schemas.microsoft.com/office/drawing/2014/main" id="{64008CF7-4776-6086-3BD0-D330CD1CF3DA}"/>
              </a:ext>
            </a:extLst>
          </p:cNvPr>
          <p:cNvSpPr/>
          <p:nvPr/>
        </p:nvSpPr>
        <p:spPr>
          <a:xfrm>
            <a:off x="4682318" y="250371"/>
            <a:ext cx="3933726" cy="134785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Δεν έφαγα όλο το φαγητό μου, επειδή δεν πεινούσα πολύ.</a:t>
            </a:r>
          </a:p>
        </p:txBody>
      </p:sp>
      <p:sp>
        <p:nvSpPr>
          <p:cNvPr id="5" name="Φυσαλίδα σκέψης: Σύννεφο 4">
            <a:extLst>
              <a:ext uri="{FF2B5EF4-FFF2-40B4-BE49-F238E27FC236}">
                <a16:creationId xmlns:a16="http://schemas.microsoft.com/office/drawing/2014/main" id="{145E1236-CDA0-F105-1D66-0525C5D5B3E2}"/>
              </a:ext>
            </a:extLst>
          </p:cNvPr>
          <p:cNvSpPr/>
          <p:nvPr/>
        </p:nvSpPr>
        <p:spPr>
          <a:xfrm>
            <a:off x="5095975" y="5007737"/>
            <a:ext cx="3933726" cy="134785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Μια και βρέχει, ας κάτσουμε σπίτι.</a:t>
            </a:r>
          </a:p>
        </p:txBody>
      </p:sp>
      <p:sp>
        <p:nvSpPr>
          <p:cNvPr id="7" name="Φυσαλίδα σκέψης: Σύννεφο 6">
            <a:extLst>
              <a:ext uri="{FF2B5EF4-FFF2-40B4-BE49-F238E27FC236}">
                <a16:creationId xmlns:a16="http://schemas.microsoft.com/office/drawing/2014/main" id="{16322F07-1EF7-B38C-A2E3-7CB6D4894ED7}"/>
              </a:ext>
            </a:extLst>
          </p:cNvPr>
          <p:cNvSpPr/>
          <p:nvPr/>
        </p:nvSpPr>
        <p:spPr>
          <a:xfrm>
            <a:off x="5186800" y="2755075"/>
            <a:ext cx="4479713" cy="134785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l-GR" dirty="0">
                <a:solidFill>
                  <a:schemeClr val="tx1"/>
                </a:solidFill>
              </a:rPr>
              <a:t>Δεν ήρθα στο μάθημα, γιατί ήμουν πολύ άρρωστος.</a:t>
            </a:r>
          </a:p>
        </p:txBody>
      </p:sp>
    </p:spTree>
    <p:extLst>
      <p:ext uri="{BB962C8B-B14F-4D97-AF65-F5344CB8AC3E}">
        <p14:creationId xmlns:p14="http://schemas.microsoft.com/office/powerpoint/2010/main" val="1804658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BF3EE7-9F6A-38BA-0FC0-6AF88720007F}"/>
              </a:ext>
            </a:extLst>
          </p:cNvPr>
          <p:cNvSpPr txBox="1"/>
          <p:nvPr/>
        </p:nvSpPr>
        <p:spPr>
          <a:xfrm>
            <a:off x="7293428" y="1191123"/>
            <a:ext cx="3831772" cy="3970318"/>
          </a:xfrm>
          <a:prstGeom prst="rect">
            <a:avLst/>
          </a:prstGeom>
          <a:noFill/>
        </p:spPr>
        <p:txBody>
          <a:bodyPr wrap="square">
            <a:spAutoFit/>
          </a:bodyPr>
          <a:lstStyle/>
          <a:p>
            <a:pPr marL="457200" indent="-457200">
              <a:buFont typeface="Wingdings" panose="05000000000000000000" pitchFamily="2" charset="2"/>
              <a:buChar char="q"/>
            </a:pPr>
            <a:r>
              <a:rPr lang="el-GR" sz="2800" dirty="0"/>
              <a:t>ευτυχία</a:t>
            </a:r>
          </a:p>
          <a:p>
            <a:pPr marL="457200" indent="-457200">
              <a:buFont typeface="Wingdings" panose="05000000000000000000" pitchFamily="2" charset="2"/>
              <a:buChar char="q"/>
            </a:pPr>
            <a:r>
              <a:rPr lang="el-GR" sz="2800" dirty="0"/>
              <a:t>ενθουσιασμός</a:t>
            </a:r>
          </a:p>
          <a:p>
            <a:pPr marL="457200" indent="-457200">
              <a:buFont typeface="Wingdings" panose="05000000000000000000" pitchFamily="2" charset="2"/>
              <a:buChar char="q"/>
            </a:pPr>
            <a:r>
              <a:rPr lang="el-GR" sz="2800" dirty="0"/>
              <a:t>δυστυχία</a:t>
            </a:r>
          </a:p>
          <a:p>
            <a:pPr marL="457200" indent="-457200">
              <a:buFont typeface="Wingdings" panose="05000000000000000000" pitchFamily="2" charset="2"/>
              <a:buChar char="q"/>
            </a:pPr>
            <a:r>
              <a:rPr lang="el-GR" sz="2800" dirty="0"/>
              <a:t>μοναξιά</a:t>
            </a:r>
          </a:p>
          <a:p>
            <a:pPr marL="457200" indent="-457200">
              <a:buFont typeface="Wingdings" panose="05000000000000000000" pitchFamily="2" charset="2"/>
              <a:buChar char="q"/>
            </a:pPr>
            <a:r>
              <a:rPr lang="el-GR" sz="2800" dirty="0"/>
              <a:t>ζήλια</a:t>
            </a:r>
          </a:p>
          <a:p>
            <a:pPr marL="457200" indent="-457200">
              <a:buFont typeface="Wingdings" panose="05000000000000000000" pitchFamily="2" charset="2"/>
              <a:buChar char="q"/>
            </a:pPr>
            <a:r>
              <a:rPr lang="el-GR" sz="2800" dirty="0"/>
              <a:t>θυμός</a:t>
            </a:r>
          </a:p>
          <a:p>
            <a:pPr marL="457200" indent="-457200">
              <a:buFont typeface="Wingdings" panose="05000000000000000000" pitchFamily="2" charset="2"/>
              <a:buChar char="q"/>
            </a:pPr>
            <a:r>
              <a:rPr lang="el-GR" sz="2800" dirty="0"/>
              <a:t>μίσος</a:t>
            </a:r>
          </a:p>
          <a:p>
            <a:pPr marL="457200" indent="-457200">
              <a:buFont typeface="Wingdings" panose="05000000000000000000" pitchFamily="2" charset="2"/>
              <a:buChar char="q"/>
            </a:pPr>
            <a:r>
              <a:rPr lang="el-GR" sz="2800" dirty="0"/>
              <a:t>φόβος</a:t>
            </a:r>
          </a:p>
          <a:p>
            <a:pPr marL="457200" indent="-457200">
              <a:buFont typeface="Wingdings" panose="05000000000000000000" pitchFamily="2" charset="2"/>
              <a:buChar char="q"/>
            </a:pPr>
            <a:r>
              <a:rPr lang="el-GR" sz="2800" dirty="0"/>
              <a:t>ντροπή </a:t>
            </a:r>
          </a:p>
        </p:txBody>
      </p:sp>
      <p:sp>
        <p:nvSpPr>
          <p:cNvPr id="4" name="TextBox 3">
            <a:extLst>
              <a:ext uri="{FF2B5EF4-FFF2-40B4-BE49-F238E27FC236}">
                <a16:creationId xmlns:a16="http://schemas.microsoft.com/office/drawing/2014/main" id="{0CD39793-76C0-D7C4-A52F-EDD6846733BE}"/>
              </a:ext>
            </a:extLst>
          </p:cNvPr>
          <p:cNvSpPr txBox="1"/>
          <p:nvPr/>
        </p:nvSpPr>
        <p:spPr>
          <a:xfrm>
            <a:off x="707571" y="828097"/>
            <a:ext cx="6096000" cy="1200329"/>
          </a:xfrm>
          <a:prstGeom prst="rect">
            <a:avLst/>
          </a:prstGeom>
          <a:noFill/>
        </p:spPr>
        <p:txBody>
          <a:bodyPr wrap="square">
            <a:spAutoFit/>
          </a:bodyPr>
          <a:lstStyle/>
          <a:p>
            <a:r>
              <a:rPr lang="el-GR" sz="3600" b="1" i="0" dirty="0">
                <a:solidFill>
                  <a:srgbClr val="FF0000"/>
                </a:solidFill>
                <a:effectLst/>
                <a:latin typeface="Google Sans"/>
              </a:rPr>
              <a:t>Ποιο συναίσθημα νιώθεις αυτή τη στιγμή;</a:t>
            </a:r>
            <a:endParaRPr lang="el-GR" sz="3600" b="1" dirty="0">
              <a:solidFill>
                <a:srgbClr val="FF0000"/>
              </a:solidFill>
            </a:endParaRPr>
          </a:p>
        </p:txBody>
      </p:sp>
      <p:pic>
        <p:nvPicPr>
          <p:cNvPr id="14338" name="Picture 2" descr="Cartoon students class Images - Free Download on Freepik">
            <a:extLst>
              <a:ext uri="{FF2B5EF4-FFF2-40B4-BE49-F238E27FC236}">
                <a16:creationId xmlns:a16="http://schemas.microsoft.com/office/drawing/2014/main" id="{FF3A16B9-0494-F1A0-D621-594D15689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71" y="2433932"/>
            <a:ext cx="4702629" cy="3508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136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6623-77C4-5455-D434-D935A1E29C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882E406-EAA8-DEF3-63BE-76940D48AD33}"/>
              </a:ext>
            </a:extLst>
          </p:cNvPr>
          <p:cNvSpPr txBox="1"/>
          <p:nvPr/>
        </p:nvSpPr>
        <p:spPr>
          <a:xfrm>
            <a:off x="7293428" y="1191123"/>
            <a:ext cx="3831772" cy="3970318"/>
          </a:xfrm>
          <a:prstGeom prst="rect">
            <a:avLst/>
          </a:prstGeom>
          <a:noFill/>
        </p:spPr>
        <p:txBody>
          <a:bodyPr wrap="square">
            <a:spAutoFit/>
          </a:bodyPr>
          <a:lstStyle/>
          <a:p>
            <a:pPr marL="457200" indent="-457200">
              <a:buFont typeface="Wingdings" panose="05000000000000000000" pitchFamily="2" charset="2"/>
              <a:buChar char="q"/>
            </a:pPr>
            <a:r>
              <a:rPr lang="el-GR" sz="2800" dirty="0"/>
              <a:t>ευτυχία</a:t>
            </a:r>
          </a:p>
          <a:p>
            <a:pPr marL="457200" indent="-457200">
              <a:buFont typeface="Wingdings" panose="05000000000000000000" pitchFamily="2" charset="2"/>
              <a:buChar char="q"/>
            </a:pPr>
            <a:r>
              <a:rPr lang="el-GR" sz="2800" dirty="0"/>
              <a:t>ενθουσιασμός</a:t>
            </a:r>
          </a:p>
          <a:p>
            <a:pPr marL="457200" indent="-457200">
              <a:buFont typeface="Wingdings" panose="05000000000000000000" pitchFamily="2" charset="2"/>
              <a:buChar char="q"/>
            </a:pPr>
            <a:r>
              <a:rPr lang="el-GR" sz="2800" dirty="0"/>
              <a:t>δυστυχία</a:t>
            </a:r>
          </a:p>
          <a:p>
            <a:pPr marL="457200" indent="-457200">
              <a:buFont typeface="Wingdings" panose="05000000000000000000" pitchFamily="2" charset="2"/>
              <a:buChar char="q"/>
            </a:pPr>
            <a:r>
              <a:rPr lang="el-GR" sz="2800" dirty="0"/>
              <a:t>μοναξιά</a:t>
            </a:r>
          </a:p>
          <a:p>
            <a:pPr marL="457200" indent="-457200">
              <a:buFont typeface="Wingdings" panose="05000000000000000000" pitchFamily="2" charset="2"/>
              <a:buChar char="q"/>
            </a:pPr>
            <a:r>
              <a:rPr lang="el-GR" sz="2800" dirty="0"/>
              <a:t>ζήλια</a:t>
            </a:r>
          </a:p>
          <a:p>
            <a:pPr marL="457200" indent="-457200">
              <a:buFont typeface="Wingdings" panose="05000000000000000000" pitchFamily="2" charset="2"/>
              <a:buChar char="q"/>
            </a:pPr>
            <a:r>
              <a:rPr lang="el-GR" sz="2800" dirty="0"/>
              <a:t>θυμός</a:t>
            </a:r>
          </a:p>
          <a:p>
            <a:pPr marL="457200" indent="-457200">
              <a:buFont typeface="Wingdings" panose="05000000000000000000" pitchFamily="2" charset="2"/>
              <a:buChar char="q"/>
            </a:pPr>
            <a:r>
              <a:rPr lang="el-GR" sz="2800" dirty="0"/>
              <a:t>μίσος</a:t>
            </a:r>
          </a:p>
          <a:p>
            <a:pPr marL="457200" indent="-457200">
              <a:buFont typeface="Wingdings" panose="05000000000000000000" pitchFamily="2" charset="2"/>
              <a:buChar char="q"/>
            </a:pPr>
            <a:r>
              <a:rPr lang="el-GR" sz="2800" dirty="0"/>
              <a:t>φόβος</a:t>
            </a:r>
          </a:p>
          <a:p>
            <a:pPr marL="457200" indent="-457200">
              <a:buFont typeface="Wingdings" panose="05000000000000000000" pitchFamily="2" charset="2"/>
              <a:buChar char="q"/>
            </a:pPr>
            <a:r>
              <a:rPr lang="el-GR" sz="2800" dirty="0"/>
              <a:t>ντροπή </a:t>
            </a:r>
          </a:p>
        </p:txBody>
      </p:sp>
      <p:sp>
        <p:nvSpPr>
          <p:cNvPr id="4" name="TextBox 3">
            <a:extLst>
              <a:ext uri="{FF2B5EF4-FFF2-40B4-BE49-F238E27FC236}">
                <a16:creationId xmlns:a16="http://schemas.microsoft.com/office/drawing/2014/main" id="{8F39E218-E6E1-C6A1-630A-DFD58A9C798E}"/>
              </a:ext>
            </a:extLst>
          </p:cNvPr>
          <p:cNvSpPr txBox="1"/>
          <p:nvPr/>
        </p:nvSpPr>
        <p:spPr>
          <a:xfrm>
            <a:off x="631371" y="514959"/>
            <a:ext cx="6096000" cy="1569660"/>
          </a:xfrm>
          <a:prstGeom prst="rect">
            <a:avLst/>
          </a:prstGeom>
          <a:noFill/>
        </p:spPr>
        <p:txBody>
          <a:bodyPr wrap="square">
            <a:spAutoFit/>
          </a:bodyPr>
          <a:lstStyle/>
          <a:p>
            <a:r>
              <a:rPr lang="el-GR" b="0" i="0" dirty="0">
                <a:solidFill>
                  <a:srgbClr val="0A0A0A"/>
                </a:solidFill>
                <a:effectLst/>
                <a:latin typeface="Google Sans"/>
              </a:rPr>
              <a:t> </a:t>
            </a:r>
            <a:r>
              <a:rPr lang="el-GR" sz="3200" b="1" i="0" dirty="0">
                <a:solidFill>
                  <a:srgbClr val="FF0000"/>
                </a:solidFill>
                <a:effectLst/>
                <a:latin typeface="Google Sans"/>
              </a:rPr>
              <a:t>Εκπτώσεις σε όλα  τα  προϊόντα!</a:t>
            </a:r>
          </a:p>
          <a:p>
            <a:endParaRPr lang="el-GR" sz="3200" b="1" i="0" dirty="0">
              <a:solidFill>
                <a:srgbClr val="FF0000"/>
              </a:solidFill>
              <a:effectLst/>
              <a:latin typeface="Google Sans"/>
            </a:endParaRPr>
          </a:p>
          <a:p>
            <a:r>
              <a:rPr lang="el-GR" sz="3200" b="1" dirty="0">
                <a:solidFill>
                  <a:srgbClr val="FF0000"/>
                </a:solidFill>
              </a:rPr>
              <a:t>Τι σου προκαλεί αυτή η είδηση;</a:t>
            </a:r>
            <a:r>
              <a:rPr lang="el-GR" sz="3200" b="1" i="0" dirty="0">
                <a:solidFill>
                  <a:srgbClr val="FF0000"/>
                </a:solidFill>
                <a:effectLst/>
                <a:latin typeface="Google Sans"/>
              </a:rPr>
              <a:t> </a:t>
            </a:r>
            <a:endParaRPr lang="el-GR" sz="3200" b="1" dirty="0">
              <a:solidFill>
                <a:srgbClr val="FF0000"/>
              </a:solidFill>
            </a:endParaRPr>
          </a:p>
        </p:txBody>
      </p:sp>
      <p:pic>
        <p:nvPicPr>
          <p:cNvPr id="15362" name="Picture 2" descr="εκπτώσεις Στοκ Εικονογραφήσεις, Vectors, &amp; Clipart – (78,297 Στοκ  Εικονογραφήσεις)">
            <a:extLst>
              <a:ext uri="{FF2B5EF4-FFF2-40B4-BE49-F238E27FC236}">
                <a16:creationId xmlns:a16="http://schemas.microsoft.com/office/drawing/2014/main" id="{E19CA362-32E8-4606-51EB-BB6826857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392" y="2570389"/>
            <a:ext cx="4256350" cy="3188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296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801FE-369A-43EC-EFFA-6F4F64B4A3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78C2C6-465C-EA06-BD5D-B8D97EF0FBAA}"/>
              </a:ext>
            </a:extLst>
          </p:cNvPr>
          <p:cNvSpPr txBox="1"/>
          <p:nvPr/>
        </p:nvSpPr>
        <p:spPr>
          <a:xfrm>
            <a:off x="7293428" y="1191123"/>
            <a:ext cx="3831772" cy="3970318"/>
          </a:xfrm>
          <a:prstGeom prst="rect">
            <a:avLst/>
          </a:prstGeom>
          <a:noFill/>
        </p:spPr>
        <p:txBody>
          <a:bodyPr wrap="square">
            <a:spAutoFit/>
          </a:bodyPr>
          <a:lstStyle/>
          <a:p>
            <a:pPr marL="457200" indent="-457200">
              <a:buFont typeface="Wingdings" panose="05000000000000000000" pitchFamily="2" charset="2"/>
              <a:buChar char="q"/>
            </a:pPr>
            <a:r>
              <a:rPr lang="el-GR" sz="2800" dirty="0"/>
              <a:t>ευτυχία</a:t>
            </a:r>
          </a:p>
          <a:p>
            <a:pPr marL="457200" indent="-457200">
              <a:buFont typeface="Wingdings" panose="05000000000000000000" pitchFamily="2" charset="2"/>
              <a:buChar char="q"/>
            </a:pPr>
            <a:r>
              <a:rPr lang="el-GR" sz="2800" dirty="0"/>
              <a:t>ενθουσιασμός</a:t>
            </a:r>
          </a:p>
          <a:p>
            <a:pPr marL="457200" indent="-457200">
              <a:buFont typeface="Wingdings" panose="05000000000000000000" pitchFamily="2" charset="2"/>
              <a:buChar char="q"/>
            </a:pPr>
            <a:r>
              <a:rPr lang="el-GR" sz="2800" dirty="0"/>
              <a:t>δυστυχία</a:t>
            </a:r>
          </a:p>
          <a:p>
            <a:pPr marL="457200" indent="-457200">
              <a:buFont typeface="Wingdings" panose="05000000000000000000" pitchFamily="2" charset="2"/>
              <a:buChar char="q"/>
            </a:pPr>
            <a:r>
              <a:rPr lang="el-GR" sz="2800" dirty="0"/>
              <a:t>μοναξιά</a:t>
            </a:r>
          </a:p>
          <a:p>
            <a:pPr marL="457200" indent="-457200">
              <a:buFont typeface="Wingdings" panose="05000000000000000000" pitchFamily="2" charset="2"/>
              <a:buChar char="q"/>
            </a:pPr>
            <a:r>
              <a:rPr lang="el-GR" sz="2800" dirty="0"/>
              <a:t>ζήλια</a:t>
            </a:r>
          </a:p>
          <a:p>
            <a:pPr marL="457200" indent="-457200">
              <a:buFont typeface="Wingdings" panose="05000000000000000000" pitchFamily="2" charset="2"/>
              <a:buChar char="q"/>
            </a:pPr>
            <a:r>
              <a:rPr lang="el-GR" sz="2800" dirty="0"/>
              <a:t>θυμός</a:t>
            </a:r>
          </a:p>
          <a:p>
            <a:pPr marL="457200" indent="-457200">
              <a:buFont typeface="Wingdings" panose="05000000000000000000" pitchFamily="2" charset="2"/>
              <a:buChar char="q"/>
            </a:pPr>
            <a:r>
              <a:rPr lang="el-GR" sz="2800" dirty="0"/>
              <a:t>μίσος</a:t>
            </a:r>
          </a:p>
          <a:p>
            <a:pPr marL="457200" indent="-457200">
              <a:buFont typeface="Wingdings" panose="05000000000000000000" pitchFamily="2" charset="2"/>
              <a:buChar char="q"/>
            </a:pPr>
            <a:r>
              <a:rPr lang="el-GR" sz="2800" dirty="0"/>
              <a:t>φόβος</a:t>
            </a:r>
          </a:p>
          <a:p>
            <a:pPr marL="457200" indent="-457200">
              <a:buFont typeface="Wingdings" panose="05000000000000000000" pitchFamily="2" charset="2"/>
              <a:buChar char="q"/>
            </a:pPr>
            <a:r>
              <a:rPr lang="el-GR" sz="2800" dirty="0"/>
              <a:t>ντροπή </a:t>
            </a:r>
          </a:p>
        </p:txBody>
      </p:sp>
      <p:sp>
        <p:nvSpPr>
          <p:cNvPr id="4" name="TextBox 3">
            <a:extLst>
              <a:ext uri="{FF2B5EF4-FFF2-40B4-BE49-F238E27FC236}">
                <a16:creationId xmlns:a16="http://schemas.microsoft.com/office/drawing/2014/main" id="{DFF46A9A-8988-CFAB-6438-31F1DCBFB271}"/>
              </a:ext>
            </a:extLst>
          </p:cNvPr>
          <p:cNvSpPr txBox="1"/>
          <p:nvPr/>
        </p:nvSpPr>
        <p:spPr>
          <a:xfrm>
            <a:off x="870857" y="719239"/>
            <a:ext cx="6096000" cy="1938992"/>
          </a:xfrm>
          <a:prstGeom prst="rect">
            <a:avLst/>
          </a:prstGeom>
          <a:noFill/>
        </p:spPr>
        <p:txBody>
          <a:bodyPr wrap="square">
            <a:spAutoFit/>
          </a:bodyPr>
          <a:lstStyle/>
          <a:p>
            <a:r>
              <a:rPr lang="el-GR" sz="4000" b="1" dirty="0">
                <a:solidFill>
                  <a:srgbClr val="FF0000"/>
                </a:solidFill>
              </a:rPr>
              <a:t>Πώς νιώθεις όταν είσαι σπίτι με την οικογένειά σου;</a:t>
            </a:r>
            <a:endParaRPr lang="el-GR" sz="4000" b="1" i="0" dirty="0">
              <a:solidFill>
                <a:srgbClr val="FF0000"/>
              </a:solidFill>
              <a:effectLst/>
              <a:latin typeface="Google Sans"/>
            </a:endParaRPr>
          </a:p>
        </p:txBody>
      </p:sp>
      <p:pic>
        <p:nvPicPr>
          <p:cNvPr id="16386" name="Picture 2" descr="Family Clipart, Download Free Transparent PNG Format Clipart Images on  Pngtree">
            <a:extLst>
              <a:ext uri="{FF2B5EF4-FFF2-40B4-BE49-F238E27FC236}">
                <a16:creationId xmlns:a16="http://schemas.microsoft.com/office/drawing/2014/main" id="{E4E56E72-3D86-4C63-9752-05618682F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7" y="2814638"/>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88" name="Picture 4" descr="Cheerful Family Cartoon – Royalty-Free Vector | VectorStock">
            <a:extLst>
              <a:ext uri="{FF2B5EF4-FFF2-40B4-BE49-F238E27FC236}">
                <a16:creationId xmlns:a16="http://schemas.microsoft.com/office/drawing/2014/main" id="{B70FFBE0-FA5D-B55D-7878-AB5CE3C73B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56"/>
          <a:stretch>
            <a:fillRect/>
          </a:stretch>
        </p:blipFill>
        <p:spPr bwMode="auto">
          <a:xfrm>
            <a:off x="3536613" y="2366781"/>
            <a:ext cx="2255265" cy="3206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01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20BB-D10B-40A9-56AB-774A623D84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9D01F6-26EC-7D4F-07CD-544E42E65DBF}"/>
              </a:ext>
            </a:extLst>
          </p:cNvPr>
          <p:cNvSpPr txBox="1"/>
          <p:nvPr/>
        </p:nvSpPr>
        <p:spPr>
          <a:xfrm>
            <a:off x="7293428" y="1191123"/>
            <a:ext cx="3831772" cy="3970318"/>
          </a:xfrm>
          <a:prstGeom prst="rect">
            <a:avLst/>
          </a:prstGeom>
          <a:noFill/>
        </p:spPr>
        <p:txBody>
          <a:bodyPr wrap="square">
            <a:spAutoFit/>
          </a:bodyPr>
          <a:lstStyle/>
          <a:p>
            <a:pPr marL="457200" indent="-457200">
              <a:buFont typeface="Wingdings" panose="05000000000000000000" pitchFamily="2" charset="2"/>
              <a:buChar char="q"/>
            </a:pPr>
            <a:r>
              <a:rPr lang="el-GR" sz="2800" dirty="0"/>
              <a:t>ευτυχία</a:t>
            </a:r>
          </a:p>
          <a:p>
            <a:pPr marL="457200" indent="-457200">
              <a:buFont typeface="Wingdings" panose="05000000000000000000" pitchFamily="2" charset="2"/>
              <a:buChar char="q"/>
            </a:pPr>
            <a:r>
              <a:rPr lang="el-GR" sz="2800" dirty="0"/>
              <a:t>ενθουσιασμός</a:t>
            </a:r>
          </a:p>
          <a:p>
            <a:pPr marL="457200" indent="-457200">
              <a:buFont typeface="Wingdings" panose="05000000000000000000" pitchFamily="2" charset="2"/>
              <a:buChar char="q"/>
            </a:pPr>
            <a:r>
              <a:rPr lang="el-GR" sz="2800" dirty="0"/>
              <a:t>δυστυχία</a:t>
            </a:r>
          </a:p>
          <a:p>
            <a:pPr marL="457200" indent="-457200">
              <a:buFont typeface="Wingdings" panose="05000000000000000000" pitchFamily="2" charset="2"/>
              <a:buChar char="q"/>
            </a:pPr>
            <a:r>
              <a:rPr lang="el-GR" sz="2800" dirty="0"/>
              <a:t>μοναξιά</a:t>
            </a:r>
          </a:p>
          <a:p>
            <a:pPr marL="457200" indent="-457200">
              <a:buFont typeface="Wingdings" panose="05000000000000000000" pitchFamily="2" charset="2"/>
              <a:buChar char="q"/>
            </a:pPr>
            <a:r>
              <a:rPr lang="el-GR" sz="2800" dirty="0"/>
              <a:t>ζήλια</a:t>
            </a:r>
          </a:p>
          <a:p>
            <a:pPr marL="457200" indent="-457200">
              <a:buFont typeface="Wingdings" panose="05000000000000000000" pitchFamily="2" charset="2"/>
              <a:buChar char="q"/>
            </a:pPr>
            <a:r>
              <a:rPr lang="el-GR" sz="2800" dirty="0"/>
              <a:t>θυμός</a:t>
            </a:r>
          </a:p>
          <a:p>
            <a:pPr marL="457200" indent="-457200">
              <a:buFont typeface="Wingdings" panose="05000000000000000000" pitchFamily="2" charset="2"/>
              <a:buChar char="q"/>
            </a:pPr>
            <a:r>
              <a:rPr lang="el-GR" sz="2800" dirty="0"/>
              <a:t>μίσος</a:t>
            </a:r>
          </a:p>
          <a:p>
            <a:pPr marL="457200" indent="-457200">
              <a:buFont typeface="Wingdings" panose="05000000000000000000" pitchFamily="2" charset="2"/>
              <a:buChar char="q"/>
            </a:pPr>
            <a:r>
              <a:rPr lang="el-GR" sz="2800" dirty="0"/>
              <a:t>φόβος</a:t>
            </a:r>
          </a:p>
          <a:p>
            <a:pPr marL="457200" indent="-457200">
              <a:buFont typeface="Wingdings" panose="05000000000000000000" pitchFamily="2" charset="2"/>
              <a:buChar char="q"/>
            </a:pPr>
            <a:r>
              <a:rPr lang="el-GR" sz="2800" dirty="0"/>
              <a:t>ντροπή </a:t>
            </a:r>
          </a:p>
        </p:txBody>
      </p:sp>
      <p:sp>
        <p:nvSpPr>
          <p:cNvPr id="4" name="TextBox 3">
            <a:extLst>
              <a:ext uri="{FF2B5EF4-FFF2-40B4-BE49-F238E27FC236}">
                <a16:creationId xmlns:a16="http://schemas.microsoft.com/office/drawing/2014/main" id="{2351A35E-9AAD-D128-3EA9-BF0A4852FC71}"/>
              </a:ext>
            </a:extLst>
          </p:cNvPr>
          <p:cNvSpPr txBox="1"/>
          <p:nvPr/>
        </p:nvSpPr>
        <p:spPr>
          <a:xfrm>
            <a:off x="691079" y="1191123"/>
            <a:ext cx="6096000" cy="1846659"/>
          </a:xfrm>
          <a:prstGeom prst="rect">
            <a:avLst/>
          </a:prstGeom>
          <a:noFill/>
        </p:spPr>
        <p:txBody>
          <a:bodyPr wrap="square">
            <a:spAutoFit/>
          </a:bodyPr>
          <a:lstStyle/>
          <a:p>
            <a:pPr lvl="0" eaLnBrk="0" fontAlgn="base" hangingPunct="0">
              <a:spcBef>
                <a:spcPct val="0"/>
              </a:spcBef>
              <a:spcAft>
                <a:spcPct val="0"/>
              </a:spcAft>
            </a:pPr>
            <a:r>
              <a:rPr lang="el-GR" altLang="el-GR" sz="2400" b="1" dirty="0">
                <a:solidFill>
                  <a:srgbClr val="FF0000"/>
                </a:solidFill>
                <a:latin typeface="Google Sans"/>
              </a:rPr>
              <a:t>Θα ταξιδέψεις σε όλο τον κόσμο και δεν σταματάς να χαμογελάς και να φωνάζεις από τη χαρά σου.</a:t>
            </a:r>
            <a:endParaRPr lang="el-GR" altLang="el-GR" sz="2400" b="1" dirty="0">
              <a:solidFill>
                <a:srgbClr val="FF0000"/>
              </a:solidFill>
            </a:endParaRPr>
          </a:p>
          <a:p>
            <a:pPr lvl="0" eaLnBrk="0" fontAlgn="base" hangingPunct="0">
              <a:spcBef>
                <a:spcPct val="0"/>
              </a:spcBef>
              <a:spcAft>
                <a:spcPct val="0"/>
              </a:spcAft>
            </a:pPr>
            <a:r>
              <a:rPr lang="el-GR" altLang="el-GR" sz="2400" b="1" dirty="0">
                <a:solidFill>
                  <a:srgbClr val="FF0000"/>
                </a:solidFill>
                <a:latin typeface="Google Sans"/>
              </a:rPr>
              <a:t>Ποιο συναίσθημα είναι αυτό;</a:t>
            </a:r>
            <a:endParaRPr lang="el-GR" altLang="el-GR" sz="2400" b="1" dirty="0">
              <a:solidFill>
                <a:srgbClr val="FF0000"/>
              </a:solidFill>
              <a:latin typeface="Arial" panose="020B0604020202020204" pitchFamily="34" charset="0"/>
            </a:endParaRPr>
          </a:p>
          <a:p>
            <a:endParaRPr lang="el-GR" b="0" i="0" dirty="0">
              <a:solidFill>
                <a:srgbClr val="0A0A0A"/>
              </a:solidFill>
              <a:effectLst/>
              <a:latin typeface="Google Sans"/>
            </a:endParaRPr>
          </a:p>
        </p:txBody>
      </p:sp>
      <p:sp>
        <p:nvSpPr>
          <p:cNvPr id="2" name="Rectangle 1">
            <a:extLst>
              <a:ext uri="{FF2B5EF4-FFF2-40B4-BE49-F238E27FC236}">
                <a16:creationId xmlns:a16="http://schemas.microsoft.com/office/drawing/2014/main" id="{E7A4DB3D-A477-3106-675C-860665D28095}"/>
              </a:ext>
            </a:extLst>
          </p:cNvPr>
          <p:cNvSpPr>
            <a:spLocks noChangeArrowheads="1"/>
          </p:cNvSpPr>
          <p:nvPr/>
        </p:nvSpPr>
        <p:spPr bwMode="auto">
          <a:xfrm>
            <a:off x="0" y="1515118"/>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5124" name="Picture 4" descr="αεροπλάνο Clipart png | PNGEgg">
            <a:extLst>
              <a:ext uri="{FF2B5EF4-FFF2-40B4-BE49-F238E27FC236}">
                <a16:creationId xmlns:a16="http://schemas.microsoft.com/office/drawing/2014/main" id="{DB7A4E8A-040D-8E00-DD81-A062145AA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921" y="3037782"/>
            <a:ext cx="4932315" cy="2450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2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DC565-2BBF-414E-ED37-1C589C3848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99B5177-AAA3-5845-D5F2-7EB22EDA4C91}"/>
              </a:ext>
            </a:extLst>
          </p:cNvPr>
          <p:cNvSpPr txBox="1"/>
          <p:nvPr/>
        </p:nvSpPr>
        <p:spPr>
          <a:xfrm>
            <a:off x="290444" y="2803093"/>
            <a:ext cx="2747419" cy="769441"/>
          </a:xfrm>
          <a:prstGeom prst="rect">
            <a:avLst/>
          </a:prstGeom>
          <a:noFill/>
        </p:spPr>
        <p:txBody>
          <a:bodyPr wrap="square">
            <a:spAutoFit/>
          </a:bodyPr>
          <a:lstStyle/>
          <a:p>
            <a:pPr algn="ctr"/>
            <a:r>
              <a:rPr lang="el-GR" sz="4400" b="1" dirty="0">
                <a:solidFill>
                  <a:srgbClr val="FF0000"/>
                </a:solidFill>
              </a:rPr>
              <a:t>πολύ</a:t>
            </a:r>
          </a:p>
        </p:txBody>
      </p:sp>
      <p:pic>
        <p:nvPicPr>
          <p:cNvPr id="12290" name="Picture 2" descr="Απορία - 3,8 εκατομμύρια εικόνες, εικονογραφήσεις και φωτογραφίες στοκ  χωρίς δικαιώματα | Shutterstock">
            <a:extLst>
              <a:ext uri="{FF2B5EF4-FFF2-40B4-BE49-F238E27FC236}">
                <a16:creationId xmlns:a16="http://schemas.microsoft.com/office/drawing/2014/main" id="{1DD80F71-1D47-1BFC-94E0-B9DB488D30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99"/>
          <a:stretch>
            <a:fillRect/>
          </a:stretch>
        </p:blipFill>
        <p:spPr bwMode="auto">
          <a:xfrm>
            <a:off x="3329668" y="530000"/>
            <a:ext cx="5335361" cy="5315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6F6712-15E7-D2D6-74F7-D6E78F2D18AB}"/>
              </a:ext>
            </a:extLst>
          </p:cNvPr>
          <p:cNvSpPr txBox="1"/>
          <p:nvPr/>
        </p:nvSpPr>
        <p:spPr>
          <a:xfrm>
            <a:off x="9248638" y="2906485"/>
            <a:ext cx="2224905" cy="707886"/>
          </a:xfrm>
          <a:prstGeom prst="rect">
            <a:avLst/>
          </a:prstGeom>
          <a:noFill/>
        </p:spPr>
        <p:txBody>
          <a:bodyPr wrap="square">
            <a:spAutoFit/>
          </a:bodyPr>
          <a:lstStyle/>
          <a:p>
            <a:pPr algn="ctr"/>
            <a:r>
              <a:rPr lang="el-GR" sz="4000" b="1" dirty="0">
                <a:solidFill>
                  <a:srgbClr val="FF0000"/>
                </a:solidFill>
              </a:rPr>
              <a:t>πολλή</a:t>
            </a:r>
            <a:endParaRPr lang="el-GR" sz="4000" dirty="0"/>
          </a:p>
        </p:txBody>
      </p:sp>
    </p:spTree>
    <p:extLst>
      <p:ext uri="{BB962C8B-B14F-4D97-AF65-F5344CB8AC3E}">
        <p14:creationId xmlns:p14="http://schemas.microsoft.com/office/powerpoint/2010/main" val="1971095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BFB9-E2DD-A2DC-64EB-F59CBF2418B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9782A2-B38A-BEC4-0F1E-F92F0D4045EA}"/>
              </a:ext>
            </a:extLst>
          </p:cNvPr>
          <p:cNvSpPr txBox="1"/>
          <p:nvPr/>
        </p:nvSpPr>
        <p:spPr>
          <a:xfrm>
            <a:off x="420324" y="908095"/>
            <a:ext cx="7119258" cy="5425140"/>
          </a:xfrm>
          <a:prstGeom prst="rect">
            <a:avLst/>
          </a:prstGeom>
          <a:noFill/>
        </p:spPr>
        <p:txBody>
          <a:bodyPr wrap="square">
            <a:spAutoFit/>
          </a:bodyPr>
          <a:lstStyle/>
          <a:p>
            <a:r>
              <a:rPr lang="el-GR" sz="2800" b="1" dirty="0">
                <a:solidFill>
                  <a:srgbClr val="FF0000"/>
                </a:solidFill>
              </a:rPr>
              <a:t>πολλή/πολύ</a:t>
            </a:r>
          </a:p>
          <a:p>
            <a:endParaRPr lang="el-GR" sz="2800" dirty="0"/>
          </a:p>
          <a:p>
            <a:pPr>
              <a:lnSpc>
                <a:spcPct val="250000"/>
              </a:lnSpc>
            </a:pPr>
            <a:r>
              <a:rPr lang="el-GR" sz="2400" b="1" dirty="0"/>
              <a:t>Σήμερα στην τάξη  έχει _________ θόρυβο.</a:t>
            </a:r>
          </a:p>
          <a:p>
            <a:pPr>
              <a:lnSpc>
                <a:spcPct val="250000"/>
              </a:lnSpc>
            </a:pPr>
            <a:r>
              <a:rPr lang="el-GR" sz="2400" b="1" dirty="0"/>
              <a:t>Χρειάζομαι ______ ώρα για να μάθω τα Ελληνικά.</a:t>
            </a:r>
          </a:p>
          <a:p>
            <a:pPr>
              <a:lnSpc>
                <a:spcPct val="250000"/>
              </a:lnSpc>
            </a:pPr>
            <a:r>
              <a:rPr lang="el-GR" sz="2400" b="1" dirty="0"/>
              <a:t>Πίνω _________ νερό, γιατί κάνει ζέστη.</a:t>
            </a:r>
          </a:p>
          <a:p>
            <a:pPr>
              <a:lnSpc>
                <a:spcPct val="250000"/>
              </a:lnSpc>
            </a:pPr>
            <a:r>
              <a:rPr lang="el-GR" sz="2400" b="1" dirty="0"/>
              <a:t>Φοβάμαι  ______ όταν βλέπω αστραπές και βροντές.</a:t>
            </a:r>
          </a:p>
        </p:txBody>
      </p:sp>
      <p:pic>
        <p:nvPicPr>
          <p:cNvPr id="12290" name="Picture 2" descr="Απορία - 3,8 εκατομμύρια εικόνες, εικονογραφήσεις και φωτογραφίες στοκ  χωρίς δικαιώματα | Shutterstock">
            <a:extLst>
              <a:ext uri="{FF2B5EF4-FFF2-40B4-BE49-F238E27FC236}">
                <a16:creationId xmlns:a16="http://schemas.microsoft.com/office/drawing/2014/main" id="{37CC9A66-68D9-B8FE-DB45-496DC795FA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99"/>
          <a:stretch>
            <a:fillRect/>
          </a:stretch>
        </p:blipFill>
        <p:spPr bwMode="auto">
          <a:xfrm>
            <a:off x="7988753" y="1716542"/>
            <a:ext cx="3782923" cy="3628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98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4" name="Rectangle 1">
            <a:extLst>
              <a:ext uri="{FF2B5EF4-FFF2-40B4-BE49-F238E27FC236}">
                <a16:creationId xmlns:a16="http://schemas.microsoft.com/office/drawing/2014/main" id="{3AE4DDC0-731F-473F-B3D7-DDF2796651E6}"/>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 name="ElevenLabs_2026-04-09T10_43_11_Stefanos - Calm, Narrational and Soft_pvc_sp96_s83_sb100_v3">
            <a:hlinkClick r:id="" action="ppaction://media"/>
            <a:extLst>
              <a:ext uri="{FF2B5EF4-FFF2-40B4-BE49-F238E27FC236}">
                <a16:creationId xmlns:a16="http://schemas.microsoft.com/office/drawing/2014/main" id="{896C0680-A33E-00A1-C458-8419992C45DF}"/>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8066088" y="3221038"/>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270DE8-4E46-85F1-FC94-4344E5F383A6}"/>
              </a:ext>
            </a:extLst>
          </p:cNvPr>
          <p:cNvSpPr>
            <a:spLocks noChangeArrowheads="1"/>
          </p:cNvSpPr>
          <p:nvPr/>
        </p:nvSpPr>
        <p:spPr bwMode="auto">
          <a:xfrm>
            <a:off x="326572" y="566678"/>
            <a:ext cx="4963886"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Είμαι ευτυχισμένος, επειδή σήμερα έχω τα _________μου.</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Είμαι ενθουσιασμένος, γιατί το Σαββατοκύριακο θα πάω______.</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Είμαι δυστυχισμένος, επειδή έχασα το αγαπημένο μου_________.</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Είμαι θυμωμένος, γιατί ο φίλος μου  </a:t>
            </a:r>
            <a:r>
              <a:rPr lang="el-GR" altLang="el-GR" sz="2800" dirty="0">
                <a:solidFill>
                  <a:srgbClr val="0A0A0A"/>
                </a:solidFill>
                <a:latin typeface="+mn-lt"/>
              </a:rPr>
              <a:t>άργησε </a:t>
            </a:r>
            <a:r>
              <a:rPr kumimoji="0" lang="el-GR" altLang="el-GR" sz="2800" i="0" u="none" strike="noStrike" cap="none" normalizeH="0" baseline="0" dirty="0">
                <a:ln>
                  <a:noFill/>
                </a:ln>
                <a:solidFill>
                  <a:srgbClr val="0A0A0A"/>
                </a:solidFill>
                <a:effectLst/>
                <a:latin typeface="+mn-lt"/>
              </a:rPr>
              <a:t>πάλι στο_______.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EBC7CD91-D2E6-8659-7896-B3E0CC2D5582}"/>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1028" name="Picture 4" descr="Αγόρι καρτούν έχουν γενέθλια Διάνυσμα από ©Polyudova 146253383">
            <a:extLst>
              <a:ext uri="{FF2B5EF4-FFF2-40B4-BE49-F238E27FC236}">
                <a16:creationId xmlns:a16="http://schemas.microsoft.com/office/drawing/2014/main" id="{42F16F08-015D-DBEC-883F-B368B807D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0"/>
          <a:stretch>
            <a:fillRect/>
          </a:stretch>
        </p:blipFill>
        <p:spPr bwMode="auto">
          <a:xfrm>
            <a:off x="5639821" y="185678"/>
            <a:ext cx="2523445"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Προγραμματισμος μονοημερης εκδρομης – 2ο Νηπιαγωγείο Άνω Λιοσίων">
            <a:extLst>
              <a:ext uri="{FF2B5EF4-FFF2-40B4-BE49-F238E27FC236}">
                <a16:creationId xmlns:a16="http://schemas.microsoft.com/office/drawing/2014/main" id="{04A40418-C114-E336-D18A-0880689C71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00"/>
          <a:stretch>
            <a:fillRect/>
          </a:stretch>
        </p:blipFill>
        <p:spPr bwMode="auto">
          <a:xfrm>
            <a:off x="8786811" y="185678"/>
            <a:ext cx="2621418" cy="2819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45 Δωρεάν εικόνες για το Λυπημένο Παιδί">
            <a:extLst>
              <a:ext uri="{FF2B5EF4-FFF2-40B4-BE49-F238E27FC236}">
                <a16:creationId xmlns:a16="http://schemas.microsoft.com/office/drawing/2014/main" id="{8AB35B10-76B4-D986-96F3-4A8836EB7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128" y="3165740"/>
            <a:ext cx="2508138" cy="3006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Διαχείριση θυμού στην εφηβεία">
            <a:extLst>
              <a:ext uri="{FF2B5EF4-FFF2-40B4-BE49-F238E27FC236}">
                <a16:creationId xmlns:a16="http://schemas.microsoft.com/office/drawing/2014/main" id="{148DEF55-C946-E8BA-D2A9-49A0B32375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6811" y="3216730"/>
            <a:ext cx="2609850" cy="3074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22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1828B-459F-01B6-A3F4-4F9E20F90D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69AFBB0-A13C-8DA8-1D7D-9A77326ED91B}"/>
              </a:ext>
            </a:extLst>
          </p:cNvPr>
          <p:cNvSpPr>
            <a:spLocks noChangeArrowheads="1"/>
          </p:cNvSpPr>
          <p:nvPr/>
        </p:nvSpPr>
        <p:spPr bwMode="auto">
          <a:xfrm>
            <a:off x="326572" y="566677"/>
            <a:ext cx="4604658"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Είμαι ντροπιασμένος, γιατί έκανα ένα ______μπροστά σε όλους.</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Χαίρομαι, επειδή πήρα καλό βαθμό στο ________ των Ελληνικών.</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Θυμώνω, γιατί η αδερφή μου παίρνει τα ________μου.</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Ντρέπομαι, επειδή δεν ξέρω πώς να απαντήσω στην_______.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E92F281-5C3E-C4C4-7B00-7106C972CEE5}"/>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6146" name="Picture 2" descr="Ντροπιασμένος αγόρι παιδί χαρακτήρα κινουμένων σχεδίων: Vector στοκ (χωρίς  δικαιώματα) 2648934453 | Shutterstock">
            <a:extLst>
              <a:ext uri="{FF2B5EF4-FFF2-40B4-BE49-F238E27FC236}">
                <a16:creationId xmlns:a16="http://schemas.microsoft.com/office/drawing/2014/main" id="{96C29FDD-AA56-4D69-538D-1A99A227D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80"/>
          <a:stretch>
            <a:fillRect/>
          </a:stretch>
        </p:blipFill>
        <p:spPr bwMode="auto">
          <a:xfrm>
            <a:off x="5148945" y="761999"/>
            <a:ext cx="2476500" cy="2427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Καλό βαθμό καρτούν κορίτσι Διανυσματική απεικόνιση - εικονογραφία: 70304633">
            <a:extLst>
              <a:ext uri="{FF2B5EF4-FFF2-40B4-BE49-F238E27FC236}">
                <a16:creationId xmlns:a16="http://schemas.microsoft.com/office/drawing/2014/main" id="{6265F424-B719-AB69-BFF1-306F7B7E50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09"/>
          <a:stretch>
            <a:fillRect/>
          </a:stretch>
        </p:blipFill>
        <p:spPr bwMode="auto">
          <a:xfrm>
            <a:off x="8056109" y="762000"/>
            <a:ext cx="3101748" cy="2427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2" descr="Διαχείριση θυμού στην εφηβεία">
            <a:extLst>
              <a:ext uri="{FF2B5EF4-FFF2-40B4-BE49-F238E27FC236}">
                <a16:creationId xmlns:a16="http://schemas.microsoft.com/office/drawing/2014/main" id="{2D539951-F195-DB86-77B6-EA625B915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270" y="3428999"/>
            <a:ext cx="2609850" cy="3074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0" name="Picture 6" descr="Ντρέπομαι να… - Κέντρο Ειδικών Θεραπειών">
            <a:extLst>
              <a:ext uri="{FF2B5EF4-FFF2-40B4-BE49-F238E27FC236}">
                <a16:creationId xmlns:a16="http://schemas.microsoft.com/office/drawing/2014/main" id="{A05D8EB6-EA54-7AD6-8999-632CA3F283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44" t="15028" r="18805" b="23145"/>
          <a:stretch>
            <a:fillRect/>
          </a:stretch>
        </p:blipFill>
        <p:spPr bwMode="auto">
          <a:xfrm>
            <a:off x="8056109" y="3472541"/>
            <a:ext cx="3101748" cy="2928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7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A1FE6-B461-4151-FA7D-1B96EA4BB2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ABAA5B-47D2-CF4C-51DB-E067FBE71261}"/>
              </a:ext>
            </a:extLst>
          </p:cNvPr>
          <p:cNvSpPr>
            <a:spLocks noChangeArrowheads="1"/>
          </p:cNvSpPr>
          <p:nvPr/>
        </p:nvSpPr>
        <p:spPr bwMode="auto">
          <a:xfrm>
            <a:off x="1107156" y="4000672"/>
            <a:ext cx="3189515" cy="156966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el-GR" altLang="el-GR" sz="2800" i="0" u="none" strike="noStrike" cap="none" normalizeH="0" baseline="0" dirty="0">
                <a:ln>
                  <a:noFill/>
                </a:ln>
                <a:solidFill>
                  <a:srgbClr val="0A0A0A"/>
                </a:solidFill>
                <a:effectLst/>
                <a:latin typeface="+mn-lt"/>
              </a:rPr>
              <a:t>Ζηλεύω, γιατί ο αδερφός μου πήρε καινούριο_______.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2D10F6D1-9EE8-D28F-6156-7DE963237C81}"/>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7176" name="Picture 8" descr="φοβισμένος σκύλος Στοκ Εικονογραφήσεις, Vectors, &amp; Clipart – (345 Στοκ  Εικονογραφήσεις)">
            <a:extLst>
              <a:ext uri="{FF2B5EF4-FFF2-40B4-BE49-F238E27FC236}">
                <a16:creationId xmlns:a16="http://schemas.microsoft.com/office/drawing/2014/main" id="{0ABA15E7-ADE1-D9CC-2D92-7759787BE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629" y="505848"/>
            <a:ext cx="4299857" cy="2923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8" name="Picture 10" descr="Um menino tremendo na ilustração do clima de inverno | Vetor Premium">
            <a:extLst>
              <a:ext uri="{FF2B5EF4-FFF2-40B4-BE49-F238E27FC236}">
                <a16:creationId xmlns:a16="http://schemas.microsoft.com/office/drawing/2014/main" id="{6E3B6114-A922-AE84-B6E9-EB6FD41E6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320" y="505849"/>
            <a:ext cx="2166257" cy="2809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80" name="Picture 12" descr="Δεσποινα Παυλιδου added a new photo. - Δεσποινα Παυλιδου">
            <a:extLst>
              <a:ext uri="{FF2B5EF4-FFF2-40B4-BE49-F238E27FC236}">
                <a16:creationId xmlns:a16="http://schemas.microsoft.com/office/drawing/2014/main" id="{51EEBD69-9898-40BE-6CB0-B78AF31DCC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551" b="8972"/>
          <a:stretch>
            <a:fillRect/>
          </a:stretch>
        </p:blipFill>
        <p:spPr bwMode="auto">
          <a:xfrm>
            <a:off x="964298" y="505849"/>
            <a:ext cx="3491129" cy="2809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6A09BC-65EE-07A3-8E21-EB4406C6A3ED}"/>
              </a:ext>
            </a:extLst>
          </p:cNvPr>
          <p:cNvSpPr txBox="1"/>
          <p:nvPr/>
        </p:nvSpPr>
        <p:spPr>
          <a:xfrm rot="10800000" flipV="1">
            <a:off x="4789033" y="4000672"/>
            <a:ext cx="2492829" cy="1815882"/>
          </a:xfrm>
          <a:prstGeom prst="rect">
            <a:avLst/>
          </a:prstGeom>
          <a:noFill/>
          <a:ln w="57150">
            <a:solidFill>
              <a:schemeClr val="tx1"/>
            </a:solidFill>
          </a:ln>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kumimoji="0" lang="el-GR" altLang="el-GR" sz="2800" i="0" u="none" strike="noStrike" cap="none" normalizeH="0" baseline="0" dirty="0">
                <a:ln>
                  <a:noFill/>
                </a:ln>
                <a:solidFill>
                  <a:srgbClr val="0A0A0A"/>
                </a:solidFill>
                <a:effectLst/>
                <a:latin typeface="+mn-lt"/>
              </a:rPr>
              <a:t>Μισώ το κρύο, επειδή θέλω να πηγαίνω στη______.</a:t>
            </a:r>
          </a:p>
        </p:txBody>
      </p:sp>
      <p:sp>
        <p:nvSpPr>
          <p:cNvPr id="7" name="TextBox 6">
            <a:extLst>
              <a:ext uri="{FF2B5EF4-FFF2-40B4-BE49-F238E27FC236}">
                <a16:creationId xmlns:a16="http://schemas.microsoft.com/office/drawing/2014/main" id="{BAC7AC82-BD32-2255-E028-AF053C135DAC}"/>
              </a:ext>
            </a:extLst>
          </p:cNvPr>
          <p:cNvSpPr txBox="1"/>
          <p:nvPr/>
        </p:nvSpPr>
        <p:spPr>
          <a:xfrm>
            <a:off x="7500257" y="4000672"/>
            <a:ext cx="4169229" cy="1384995"/>
          </a:xfrm>
          <a:prstGeom prst="rect">
            <a:avLst/>
          </a:prstGeom>
          <a:noFill/>
          <a:ln w="57150">
            <a:solidFill>
              <a:schemeClr val="tx1"/>
            </a:solidFill>
          </a:ln>
        </p:spPr>
        <p:txBody>
          <a:bodyPr wrap="square">
            <a:spAutoFit/>
          </a:bodyPr>
          <a:lstStyle/>
          <a:p>
            <a:r>
              <a:rPr lang="el-GR" sz="2800" dirty="0">
                <a:latin typeface="+mn-lt"/>
              </a:rPr>
              <a:t>Φοβάμαι τα μεγάλα ______, επειδή γαβγίζουν πολύ δυνατά.</a:t>
            </a:r>
          </a:p>
        </p:txBody>
      </p:sp>
      <p:pic>
        <p:nvPicPr>
          <p:cNvPr id="8" name="Picture 2" descr="γαυγίζω Στοκ Εικονογραφήσεις, Vectors, &amp; Clipart – (4,633 Στοκ  Εικονογραφήσεις)">
            <a:extLst>
              <a:ext uri="{FF2B5EF4-FFF2-40B4-BE49-F238E27FC236}">
                <a16:creationId xmlns:a16="http://schemas.microsoft.com/office/drawing/2014/main" id="{26420EEF-1FB7-F5C4-9B5C-AD32318A39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8647" y="1285874"/>
            <a:ext cx="2360839"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D0A66-56B6-AECB-8E66-3441B175FD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72784CC-6552-BB0A-62DF-CE9796516830}"/>
              </a:ext>
            </a:extLst>
          </p:cNvPr>
          <p:cNvSpPr>
            <a:spLocks noChangeArrowheads="1"/>
          </p:cNvSpPr>
          <p:nvPr/>
        </p:nvSpPr>
        <p:spPr bwMode="auto">
          <a:xfrm>
            <a:off x="326572" y="566678"/>
            <a:ext cx="4963886"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Είμαι ευτυχισμένος, επειδή σήμερα έχω τα </a:t>
            </a:r>
            <a:r>
              <a:rPr lang="el-GR" altLang="el-GR" sz="2800" dirty="0">
                <a:solidFill>
                  <a:srgbClr val="FF0000"/>
                </a:solidFill>
              </a:rPr>
              <a:t>γενέθλιά</a:t>
            </a:r>
            <a:r>
              <a:rPr lang="el-GR" altLang="el-GR" sz="2800" dirty="0">
                <a:solidFill>
                  <a:srgbClr val="0A0A0A"/>
                </a:solidFill>
              </a:rPr>
              <a:t> </a:t>
            </a:r>
            <a:r>
              <a:rPr kumimoji="0" lang="el-GR" altLang="el-GR" sz="2800" i="0" u="none" strike="noStrike" cap="none" normalizeH="0" baseline="0" dirty="0">
                <a:ln>
                  <a:noFill/>
                </a:ln>
                <a:solidFill>
                  <a:srgbClr val="0A0A0A"/>
                </a:solidFill>
                <a:effectLst/>
                <a:latin typeface="+mn-lt"/>
              </a:rPr>
              <a:t>μου.</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Είμαι ενθουσιασμένος, γιατί το Σαββατοκύριακο θα πάω</a:t>
            </a:r>
            <a:r>
              <a:rPr lang="el-GR" altLang="el-GR" sz="2800" dirty="0">
                <a:solidFill>
                  <a:srgbClr val="FF0000"/>
                </a:solidFill>
              </a:rPr>
              <a:t> εκδρομή</a:t>
            </a:r>
            <a:r>
              <a:rPr kumimoji="0" lang="el-GR" altLang="el-GR" sz="2800" i="0" u="none" strike="noStrike" cap="none" normalizeH="0" baseline="0" dirty="0">
                <a:ln>
                  <a:noFill/>
                </a:ln>
                <a:solidFill>
                  <a:srgbClr val="0A0A0A"/>
                </a:solidFill>
                <a:effectLst/>
                <a:latin typeface="+mn-lt"/>
              </a:rPr>
              <a:t>.</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Είμαι δυστυχισμένος, επειδή έχασα το αγαπημένο μου</a:t>
            </a:r>
            <a:r>
              <a:rPr lang="el-GR" altLang="el-GR" sz="2800" dirty="0">
                <a:solidFill>
                  <a:srgbClr val="FF0000"/>
                </a:solidFill>
              </a:rPr>
              <a:t> παιχνίδι</a:t>
            </a:r>
            <a:r>
              <a:rPr kumimoji="0" lang="el-GR" altLang="el-GR" sz="2800" i="0" u="none" strike="noStrike" cap="none" normalizeH="0" baseline="0" dirty="0">
                <a:ln>
                  <a:noFill/>
                </a:ln>
                <a:solidFill>
                  <a:srgbClr val="0A0A0A"/>
                </a:solidFill>
                <a:effectLst/>
                <a:latin typeface="+mn-lt"/>
              </a:rPr>
              <a:t>.</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Είμαι θυμωμένος,</a:t>
            </a:r>
            <a:r>
              <a:rPr lang="el-GR" altLang="el-GR" sz="2800" dirty="0">
                <a:solidFill>
                  <a:srgbClr val="0A0A0A"/>
                </a:solidFill>
                <a:latin typeface="+mn-lt"/>
              </a:rPr>
              <a:t> </a:t>
            </a:r>
            <a:r>
              <a:rPr kumimoji="0" lang="el-GR" altLang="el-GR" sz="2800" i="0" u="none" strike="noStrike" cap="none" normalizeH="0" baseline="0" dirty="0">
                <a:ln>
                  <a:noFill/>
                </a:ln>
                <a:solidFill>
                  <a:srgbClr val="0A0A0A"/>
                </a:solidFill>
                <a:effectLst/>
                <a:latin typeface="+mn-lt"/>
              </a:rPr>
              <a:t>γιατί ο φίλος μου </a:t>
            </a:r>
            <a:r>
              <a:rPr lang="el-GR" altLang="el-GR" sz="2800" dirty="0">
                <a:solidFill>
                  <a:srgbClr val="0A0A0A"/>
                </a:solidFill>
                <a:latin typeface="+mn-lt"/>
              </a:rPr>
              <a:t> άργησε </a:t>
            </a:r>
            <a:r>
              <a:rPr kumimoji="0" lang="el-GR" altLang="el-GR" sz="2800" i="0" u="none" strike="noStrike" cap="none" normalizeH="0" baseline="0" dirty="0">
                <a:ln>
                  <a:noFill/>
                </a:ln>
                <a:solidFill>
                  <a:srgbClr val="0A0A0A"/>
                </a:solidFill>
                <a:effectLst/>
                <a:latin typeface="+mn-lt"/>
              </a:rPr>
              <a:t>πάλι στο </a:t>
            </a:r>
            <a:r>
              <a:rPr kumimoji="0" lang="el-GR" altLang="el-GR" sz="2800" i="0" u="none" strike="noStrike" cap="none" normalizeH="0" baseline="0" dirty="0">
                <a:ln>
                  <a:noFill/>
                </a:ln>
                <a:solidFill>
                  <a:srgbClr val="FF0000"/>
                </a:solidFill>
                <a:effectLst/>
                <a:latin typeface="+mn-lt"/>
              </a:rPr>
              <a:t>ραντεβού</a:t>
            </a:r>
            <a:r>
              <a:rPr kumimoji="0" lang="el-GR" altLang="el-GR" sz="2800" i="0" u="none" strike="noStrike" cap="none" normalizeH="0" baseline="0" dirty="0">
                <a:ln>
                  <a:noFill/>
                </a:ln>
                <a:solidFill>
                  <a:srgbClr val="0A0A0A"/>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B64FB0E-ACBA-49CB-43F3-3CC8B89C9F86}"/>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1028" name="Picture 4" descr="Αγόρι καρτούν έχουν γενέθλια Διάνυσμα από ©Polyudova 146253383">
            <a:extLst>
              <a:ext uri="{FF2B5EF4-FFF2-40B4-BE49-F238E27FC236}">
                <a16:creationId xmlns:a16="http://schemas.microsoft.com/office/drawing/2014/main" id="{850A32CC-0633-1757-3423-B00AA15BB8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0"/>
          <a:stretch>
            <a:fillRect/>
          </a:stretch>
        </p:blipFill>
        <p:spPr bwMode="auto">
          <a:xfrm>
            <a:off x="5639821" y="185678"/>
            <a:ext cx="2523445"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Προγραμματισμος μονοημερης εκδρομης – 2ο Νηπιαγωγείο Άνω Λιοσίων">
            <a:extLst>
              <a:ext uri="{FF2B5EF4-FFF2-40B4-BE49-F238E27FC236}">
                <a16:creationId xmlns:a16="http://schemas.microsoft.com/office/drawing/2014/main" id="{D31D81F5-C7A6-6580-0C55-5D3A2466E1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00"/>
          <a:stretch>
            <a:fillRect/>
          </a:stretch>
        </p:blipFill>
        <p:spPr bwMode="auto">
          <a:xfrm>
            <a:off x="8786811" y="185678"/>
            <a:ext cx="2621418" cy="2819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45 Δωρεάν εικόνες για το Λυπημένο Παιδί">
            <a:extLst>
              <a:ext uri="{FF2B5EF4-FFF2-40B4-BE49-F238E27FC236}">
                <a16:creationId xmlns:a16="http://schemas.microsoft.com/office/drawing/2014/main" id="{677FD778-D784-9368-062D-850B418AA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128" y="3165740"/>
            <a:ext cx="2508138" cy="3006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Διαχείριση θυμού στην εφηβεία">
            <a:extLst>
              <a:ext uri="{FF2B5EF4-FFF2-40B4-BE49-F238E27FC236}">
                <a16:creationId xmlns:a16="http://schemas.microsoft.com/office/drawing/2014/main" id="{2D206A54-8039-E92D-3157-877301808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6811" y="3216730"/>
            <a:ext cx="2609850" cy="3074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061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516</TotalTime>
  <Words>613</Words>
  <Application>Microsoft Office PowerPoint</Application>
  <PresentationFormat>Ευρεία οθόνη</PresentationFormat>
  <Paragraphs>134</Paragraphs>
  <Slides>27</Slides>
  <Notes>2</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Aptos</vt:lpstr>
      <vt:lpstr>Aptos Display</vt:lpstr>
      <vt:lpstr>Arial</vt:lpstr>
      <vt:lpstr>Google Sans</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60</cp:revision>
  <dcterms:created xsi:type="dcterms:W3CDTF">2026-01-06T08:52:35Z</dcterms:created>
  <dcterms:modified xsi:type="dcterms:W3CDTF">2026-06-26T05:35:09Z</dcterms:modified>
</cp:coreProperties>
</file>