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30" r:id="rId2"/>
    <p:sldId id="643" r:id="rId3"/>
    <p:sldId id="451" r:id="rId4"/>
    <p:sldId id="653" r:id="rId5"/>
    <p:sldId id="655" r:id="rId6"/>
    <p:sldId id="650" r:id="rId7"/>
    <p:sldId id="656" r:id="rId8"/>
    <p:sldId id="657" r:id="rId9"/>
    <p:sldId id="658" r:id="rId10"/>
    <p:sldId id="649" r:id="rId11"/>
    <p:sldId id="647" r:id="rId12"/>
    <p:sldId id="611" r:id="rId13"/>
    <p:sldId id="646" r:id="rId14"/>
    <p:sldId id="660" r:id="rId15"/>
    <p:sldId id="659" r:id="rId16"/>
    <p:sldId id="654" r:id="rId17"/>
    <p:sldId id="645" r:id="rId18"/>
    <p:sldId id="652" r:id="rId19"/>
    <p:sldId id="287" r:id="rId20"/>
    <p:sldId id="289" r:id="rId21"/>
    <p:sldId id="642" r:id="rId22"/>
    <p:sldId id="648" r:id="rId23"/>
    <p:sldId id="291" r:id="rId24"/>
    <p:sldId id="292" r:id="rId25"/>
    <p:sldId id="661" r:id="rId26"/>
    <p:sldId id="257" r:id="rId27"/>
    <p:sldId id="258" r:id="rId28"/>
    <p:sldId id="259" r:id="rId29"/>
    <p:sldId id="260" r:id="rId30"/>
    <p:sldId id="270" r:id="rId31"/>
    <p:sldId id="261" r:id="rId32"/>
    <p:sldId id="644" r:id="rId33"/>
    <p:sldId id="662" r:id="rId34"/>
    <p:sldId id="617" r:id="rId35"/>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59" d="100"/>
          <a:sy n="59" d="100"/>
        </p:scale>
        <p:origin x="9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87B19-9805-40FF-84BA-6C619F8A9785}" type="datetimeFigureOut">
              <a:rPr lang="el-GR" smtClean="0"/>
              <a:t>26/6/2026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BBA0E-FCE6-4FF8-B6BD-C02FC8957C17}" type="slidenum">
              <a:rPr lang="el-GR" smtClean="0"/>
              <a:t>‹#›</a:t>
            </a:fld>
            <a:endParaRPr lang="el-GR"/>
          </a:p>
        </p:txBody>
      </p:sp>
    </p:spTree>
    <p:extLst>
      <p:ext uri="{BB962C8B-B14F-4D97-AF65-F5344CB8AC3E}">
        <p14:creationId xmlns:p14="http://schemas.microsoft.com/office/powerpoint/2010/main" val="57226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80C3CE-94F8-C34D-DA87-ADE049471C4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52A7FA35-ED0A-3BA9-1653-38A2D08A7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5AAA6820-1987-DA45-771F-B8B7384666DC}"/>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5" name="Θέση υποσέλιδου 4">
            <a:extLst>
              <a:ext uri="{FF2B5EF4-FFF2-40B4-BE49-F238E27FC236}">
                <a16:creationId xmlns:a16="http://schemas.microsoft.com/office/drawing/2014/main" id="{FF792811-6A5C-1135-F71D-3D276321603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31EC2282-D312-6D10-AAC0-6F9D42634CE8}"/>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38732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3DC509-500D-AF36-7535-5BFD6CE3EC38}"/>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D4CBC75D-5C04-FB83-B85F-72B5A1BE584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E1CDAF30-013B-8E28-137D-55CCCBD01D33}"/>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5" name="Θέση υποσέλιδου 4">
            <a:extLst>
              <a:ext uri="{FF2B5EF4-FFF2-40B4-BE49-F238E27FC236}">
                <a16:creationId xmlns:a16="http://schemas.microsoft.com/office/drawing/2014/main" id="{52D9C661-F95E-A61A-AE02-583B18B03177}"/>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07B118F-6344-024D-E651-9F9951D04BA2}"/>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62104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1253EC4-5650-69D5-918D-8AF4672A4E1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BE456C1C-761E-34E3-0BAD-9927F47A7F9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884F072-D42C-BF3D-0B35-0D39E820EB00}"/>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5" name="Θέση υποσέλιδου 4">
            <a:extLst>
              <a:ext uri="{FF2B5EF4-FFF2-40B4-BE49-F238E27FC236}">
                <a16:creationId xmlns:a16="http://schemas.microsoft.com/office/drawing/2014/main" id="{30A7ADEA-69CB-0846-36B2-DC745E947641}"/>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D929F150-35B4-786D-1C85-E6F843892954}"/>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260229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37BCBF-CA14-AA60-D16B-8995BE34288D}"/>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A1E8A793-1664-1E63-3685-94B6BE27205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FAA409B9-BD63-3741-5664-30A50BA9EFB0}"/>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5" name="Θέση υποσέλιδου 4">
            <a:extLst>
              <a:ext uri="{FF2B5EF4-FFF2-40B4-BE49-F238E27FC236}">
                <a16:creationId xmlns:a16="http://schemas.microsoft.com/office/drawing/2014/main" id="{B7DF4FCE-B5B1-9E9C-60B4-36A542A6CC8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D6F7C297-CBCC-8D3B-67E7-C41D206DD536}"/>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286624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856E59-729F-31D3-604B-CF7AA061101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35ACF86A-AF4E-058D-913F-63EA95F30E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A82DE96-A4A6-F4BB-930C-9E666BC87CFB}"/>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5" name="Θέση υποσέλιδου 4">
            <a:extLst>
              <a:ext uri="{FF2B5EF4-FFF2-40B4-BE49-F238E27FC236}">
                <a16:creationId xmlns:a16="http://schemas.microsoft.com/office/drawing/2014/main" id="{1BC7B23D-8330-4BCF-EF07-D1B242FD0E0C}"/>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94F4CD5F-6264-6507-1A85-EC498C3696D1}"/>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63280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B13644-F597-07E0-CEC0-B506D2FF11E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DA3A4DE0-D1AF-EA6D-9EE8-A068E79EF25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6627E472-990F-279E-A1DA-9EE5B32C0E9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D6013327-1932-C4CF-1EFA-1D7F03732B9B}"/>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6" name="Θέση υποσέλιδου 5">
            <a:extLst>
              <a:ext uri="{FF2B5EF4-FFF2-40B4-BE49-F238E27FC236}">
                <a16:creationId xmlns:a16="http://schemas.microsoft.com/office/drawing/2014/main" id="{6026B9D7-405C-A94B-7056-C6EE22D08F61}"/>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65598F11-99C0-313E-53B6-9FB3E6B752EA}"/>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80615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C5CBB-106D-EBDD-C673-2E0470D1B4C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9EDE13AB-AA5F-2FB7-6CE2-1F8362743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2CEF8A7F-9350-B193-69C7-5FF79D64A8D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638EBD04-C6AE-40C6-ADF3-3E42A4288A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6DC0259-4DD9-43F1-880C-A7228AD9047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B8550ED5-8549-EFAA-C07D-3D02C96C8F38}"/>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8" name="Θέση υποσέλιδου 7">
            <a:extLst>
              <a:ext uri="{FF2B5EF4-FFF2-40B4-BE49-F238E27FC236}">
                <a16:creationId xmlns:a16="http://schemas.microsoft.com/office/drawing/2014/main" id="{1D799DE3-3A88-740B-D3E0-2ACBC4F25239}"/>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C8F9889B-F1E7-17ED-5C81-9FCEF6DBA64E}"/>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75065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45287B-CE19-EB61-F5F2-7DA8C4211E10}"/>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44D98339-C59B-77AC-EB16-EC871471776F}"/>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4" name="Θέση υποσέλιδου 3">
            <a:extLst>
              <a:ext uri="{FF2B5EF4-FFF2-40B4-BE49-F238E27FC236}">
                <a16:creationId xmlns:a16="http://schemas.microsoft.com/office/drawing/2014/main" id="{11F97716-1475-772E-94A8-BEF08D953781}"/>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0377D4C0-2177-C5AD-2D72-1DC1AB4E3E11}"/>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282109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245C5E2-8B33-2ED9-F769-082049125659}"/>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3" name="Θέση υποσέλιδου 2">
            <a:extLst>
              <a:ext uri="{FF2B5EF4-FFF2-40B4-BE49-F238E27FC236}">
                <a16:creationId xmlns:a16="http://schemas.microsoft.com/office/drawing/2014/main" id="{0291E68F-E945-7DBA-5134-506A6213AF75}"/>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E3A02828-B987-D098-B22D-913BC86BF45E}"/>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516309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E5C66F-EDD9-52AD-1DCF-6C27DE6C67E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DF58F0A9-4ED8-D634-DE6E-30143CAB9D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99C07632-A76B-C50F-4FC7-7278C6BC3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1B67ED0-B580-D497-E743-7801708AED67}"/>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6" name="Θέση υποσέλιδου 5">
            <a:extLst>
              <a:ext uri="{FF2B5EF4-FFF2-40B4-BE49-F238E27FC236}">
                <a16:creationId xmlns:a16="http://schemas.microsoft.com/office/drawing/2014/main" id="{DF7509CE-3584-A8D7-AA5A-ADB97D31AA4C}"/>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1AB80699-5741-4688-9514-8AC1B458427E}"/>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162061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D90437-D499-BF41-610F-C2FE9878B4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CA51314B-718F-75E7-D19C-8BCF4BA683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BA0DEB4B-AE73-A59A-1932-D4A038D5A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2A56C4B-7CF4-2DA6-F53E-BCCB782F8C02}"/>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6" name="Θέση υποσέλιδου 5">
            <a:extLst>
              <a:ext uri="{FF2B5EF4-FFF2-40B4-BE49-F238E27FC236}">
                <a16:creationId xmlns:a16="http://schemas.microsoft.com/office/drawing/2014/main" id="{CC7CFC0F-1A40-85CB-C3AC-BBAEDE79E8D1}"/>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210D06DE-E3F6-C168-14D1-A6DFB8E51D82}"/>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134645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0555679-9785-6C5D-6183-945A28947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01F025AD-655F-400B-4CEE-A0660FB4E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6631AE5-479B-3E5E-F3B0-FD2072DF4E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B949D2-FAFF-4BE9-B5CF-63043BFBE6C9}" type="datetimeFigureOut">
              <a:rPr lang="el-CY" smtClean="0"/>
              <a:t>06/26/2026</a:t>
            </a:fld>
            <a:endParaRPr lang="el-CY"/>
          </a:p>
        </p:txBody>
      </p:sp>
      <p:sp>
        <p:nvSpPr>
          <p:cNvPr id="5" name="Θέση υποσέλιδου 4">
            <a:extLst>
              <a:ext uri="{FF2B5EF4-FFF2-40B4-BE49-F238E27FC236}">
                <a16:creationId xmlns:a16="http://schemas.microsoft.com/office/drawing/2014/main" id="{157DB8EE-EB6E-2836-05D5-AD8ED72E8A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212A4368-1BDE-8C2C-AC7A-79C9B4DB0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574327-DBBC-4343-84F0-5006237B402B}" type="slidenum">
              <a:rPr lang="el-CY" smtClean="0"/>
              <a:t>‹#›</a:t>
            </a:fld>
            <a:endParaRPr lang="el-CY"/>
          </a:p>
        </p:txBody>
      </p:sp>
    </p:spTree>
    <p:extLst>
      <p:ext uri="{BB962C8B-B14F-4D97-AF65-F5344CB8AC3E}">
        <p14:creationId xmlns:p14="http://schemas.microsoft.com/office/powerpoint/2010/main" val="78952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1.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80. Α2_Θεματικός κύκλος 7: Εορταστικές εκδηλώσεις _ Ευχές _Γιορτές _ Αποθετικά ρήματα (εύχομαι, παντρεύομαι, γίνομαι, αισθάνομαι)</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4ED08-7D3B-8E47-8B75-7CB571E7CC2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50859E4-DBC4-8285-EAE9-01B4FA7D32AC}"/>
              </a:ext>
            </a:extLst>
          </p:cNvPr>
          <p:cNvSpPr txBox="1"/>
          <p:nvPr/>
        </p:nvSpPr>
        <p:spPr>
          <a:xfrm>
            <a:off x="3450772" y="1115657"/>
            <a:ext cx="8273143" cy="5632311"/>
          </a:xfrm>
          <a:prstGeom prst="rect">
            <a:avLst/>
          </a:prstGeom>
          <a:noFill/>
        </p:spPr>
        <p:txBody>
          <a:bodyPr wrap="square">
            <a:spAutoFit/>
          </a:bodyPr>
          <a:lstStyle/>
          <a:p>
            <a:r>
              <a:rPr lang="el-GR" sz="2000" b="1" dirty="0">
                <a:solidFill>
                  <a:srgbClr val="FF0000"/>
                </a:solidFill>
              </a:rPr>
              <a:t>Ευχές: </a:t>
            </a:r>
          </a:p>
          <a:p>
            <a:pPr marL="342900" indent="-342900">
              <a:buFont typeface="Wingdings" panose="05000000000000000000" pitchFamily="2" charset="2"/>
              <a:buChar char="q"/>
            </a:pPr>
            <a:r>
              <a:rPr lang="el-GR" sz="2000" dirty="0"/>
              <a:t>Χρόνια Πολλά!  / Να τα εκατοστίσεις! / Πολύχρονος/Πολύχρονη! / Να ζήσεις!</a:t>
            </a:r>
          </a:p>
          <a:p>
            <a:r>
              <a:rPr lang="el-GR" sz="2000" dirty="0"/>
              <a:t>  </a:t>
            </a:r>
          </a:p>
          <a:p>
            <a:pPr marL="342900" indent="-342900">
              <a:buFont typeface="Wingdings" panose="05000000000000000000" pitchFamily="2" charset="2"/>
              <a:buChar char="q"/>
            </a:pPr>
            <a:r>
              <a:rPr lang="el-GR" sz="2000" dirty="0"/>
              <a:t>Να ζήσετε! </a:t>
            </a:r>
          </a:p>
          <a:p>
            <a:pPr marL="342900" indent="-342900">
              <a:buFont typeface="Wingdings" panose="05000000000000000000" pitchFamily="2" charset="2"/>
              <a:buChar char="q"/>
            </a:pPr>
            <a:endParaRPr lang="el-GR" sz="2000" dirty="0"/>
          </a:p>
          <a:p>
            <a:pPr marL="342900" indent="-342900">
              <a:buFont typeface="Wingdings" panose="05000000000000000000" pitchFamily="2" charset="2"/>
              <a:buChar char="q"/>
            </a:pPr>
            <a:r>
              <a:rPr lang="el-GR" sz="2000" dirty="0"/>
              <a:t>Να σας ζήσει!</a:t>
            </a:r>
          </a:p>
          <a:p>
            <a:pPr marL="342900" indent="-342900">
              <a:buFont typeface="Wingdings" panose="05000000000000000000" pitchFamily="2" charset="2"/>
              <a:buChar char="q"/>
            </a:pPr>
            <a:endParaRPr lang="el-GR" sz="2000" dirty="0"/>
          </a:p>
          <a:p>
            <a:pPr marL="342900" indent="-342900">
              <a:buFont typeface="Wingdings" panose="05000000000000000000" pitchFamily="2" charset="2"/>
              <a:buChar char="q"/>
            </a:pPr>
            <a:r>
              <a:rPr lang="el-GR" sz="2000" dirty="0"/>
              <a:t>Κάθε καλό!  / Να έχεις υγεία!</a:t>
            </a:r>
          </a:p>
          <a:p>
            <a:r>
              <a:rPr lang="el-GR" sz="2000" dirty="0"/>
              <a:t>       Να περνάς καλά! /Να είσαι ευτυχισμένος/ευτυχισμένη! </a:t>
            </a:r>
          </a:p>
          <a:p>
            <a:pPr marL="342900" indent="-342900">
              <a:buFont typeface="Wingdings" panose="05000000000000000000" pitchFamily="2" charset="2"/>
              <a:buChar char="q"/>
            </a:pPr>
            <a:endParaRPr lang="el-GR" sz="2000" dirty="0"/>
          </a:p>
          <a:p>
            <a:endParaRPr lang="el-GR" sz="2000" dirty="0"/>
          </a:p>
          <a:p>
            <a:pPr marL="342900" indent="-342900">
              <a:buFont typeface="Wingdings" panose="05000000000000000000" pitchFamily="2" charset="2"/>
              <a:buChar char="q"/>
            </a:pPr>
            <a:r>
              <a:rPr lang="el-GR" sz="2000" dirty="0"/>
              <a:t> Καλή Χρονιά!  /  Καλό νέο έτος! / Ευτυχισμένο το νέο έτος!</a:t>
            </a:r>
          </a:p>
          <a:p>
            <a:r>
              <a:rPr lang="el-GR" sz="2000" dirty="0"/>
              <a:t>        Καλά Χριστούγεννα!</a:t>
            </a:r>
          </a:p>
          <a:p>
            <a:endParaRPr lang="el-GR" sz="2000" dirty="0"/>
          </a:p>
          <a:p>
            <a:pPr marL="342900" indent="-342900">
              <a:buFont typeface="Wingdings" panose="05000000000000000000" pitchFamily="2" charset="2"/>
              <a:buChar char="q"/>
            </a:pPr>
            <a:r>
              <a:rPr lang="el-GR" sz="2000" dirty="0"/>
              <a:t>Περαστικά!</a:t>
            </a:r>
          </a:p>
          <a:p>
            <a:endParaRPr lang="el-GR" sz="2000" dirty="0"/>
          </a:p>
          <a:p>
            <a:pPr marL="342900" indent="-342900">
              <a:buFont typeface="Wingdings" panose="05000000000000000000" pitchFamily="2" charset="2"/>
              <a:buChar char="q"/>
            </a:pPr>
            <a:r>
              <a:rPr lang="el-GR" sz="2000" dirty="0"/>
              <a:t>Συλλυπητήρια!</a:t>
            </a:r>
          </a:p>
        </p:txBody>
      </p:sp>
      <p:pic>
        <p:nvPicPr>
          <p:cNvPr id="4" name="Picture 2" descr="Γενέθλια καρτουν Φωτογραφίες Αρχείου, Royalty Free Γενέθλια καρτουν Εικόνες  | DepositPhotos">
            <a:extLst>
              <a:ext uri="{FF2B5EF4-FFF2-40B4-BE49-F238E27FC236}">
                <a16:creationId xmlns:a16="http://schemas.microsoft.com/office/drawing/2014/main" id="{ED6FE6B0-8104-8613-6579-9530635D9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7" y="1402217"/>
            <a:ext cx="2132110" cy="1240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0" name="Picture 2" descr="Χριστούγεννα Και Πρωτοχρονιά Καρτούν Εικονογράφηση Doodle Γράμματα Ιδέες  Ευχετήριες Κάρτες Διάνυσμα από ©Vikasuperstar 177072058">
            <a:extLst>
              <a:ext uri="{FF2B5EF4-FFF2-40B4-BE49-F238E27FC236}">
                <a16:creationId xmlns:a16="http://schemas.microsoft.com/office/drawing/2014/main" id="{01E04E1B-7EBD-5517-3D6F-411B3C945C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325"/>
          <a:stretch>
            <a:fillRect/>
          </a:stretch>
        </p:blipFill>
        <p:spPr bwMode="auto">
          <a:xfrm>
            <a:off x="130627" y="2672606"/>
            <a:ext cx="2132110" cy="1333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2" name="Picture 4" descr="άρρωστος Στοκ Εικονογραφήσεις, Vectors, &amp; Clipart – (251,782 Στοκ  Εικονογραφήσεις)">
            <a:extLst>
              <a:ext uri="{FF2B5EF4-FFF2-40B4-BE49-F238E27FC236}">
                <a16:creationId xmlns:a16="http://schemas.microsoft.com/office/drawing/2014/main" id="{1504BB2D-A211-65F8-9FA0-5920ABBD35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081" b="13429"/>
          <a:stretch>
            <a:fillRect/>
          </a:stretch>
        </p:blipFill>
        <p:spPr bwMode="auto">
          <a:xfrm>
            <a:off x="119612" y="4035361"/>
            <a:ext cx="2143125" cy="1232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4" name="Picture 6" descr="επικήδειος Στοκ Εικονογραφήσεις, Vectors, &amp; Clipart – (2,435 Στοκ  Εικονογραφήσεις)">
            <a:extLst>
              <a:ext uri="{FF2B5EF4-FFF2-40B4-BE49-F238E27FC236}">
                <a16:creationId xmlns:a16="http://schemas.microsoft.com/office/drawing/2014/main" id="{A682D0D8-2510-00AA-D119-A73B7990EC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628" y="5267462"/>
            <a:ext cx="2132110" cy="1392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1A281E29-C6BD-8BCF-64CF-76D2B02CFB3A}"/>
              </a:ext>
            </a:extLst>
          </p:cNvPr>
          <p:cNvSpPr/>
          <p:nvPr/>
        </p:nvSpPr>
        <p:spPr>
          <a:xfrm>
            <a:off x="2358469" y="107906"/>
            <a:ext cx="544418" cy="45515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1</a:t>
            </a:r>
          </a:p>
        </p:txBody>
      </p:sp>
      <p:sp>
        <p:nvSpPr>
          <p:cNvPr id="6" name="Ορθογώνιο: Στρογγύλεμα γωνιών 5">
            <a:extLst>
              <a:ext uri="{FF2B5EF4-FFF2-40B4-BE49-F238E27FC236}">
                <a16:creationId xmlns:a16="http://schemas.microsoft.com/office/drawing/2014/main" id="{E78A54CA-9F45-1E03-2987-1DB896206168}"/>
              </a:ext>
            </a:extLst>
          </p:cNvPr>
          <p:cNvSpPr/>
          <p:nvPr/>
        </p:nvSpPr>
        <p:spPr>
          <a:xfrm>
            <a:off x="2358469" y="1382775"/>
            <a:ext cx="544418" cy="45515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2</a:t>
            </a:r>
          </a:p>
        </p:txBody>
      </p:sp>
      <p:sp>
        <p:nvSpPr>
          <p:cNvPr id="7" name="Ορθογώνιο: Στρογγύλεμα γωνιών 6">
            <a:extLst>
              <a:ext uri="{FF2B5EF4-FFF2-40B4-BE49-F238E27FC236}">
                <a16:creationId xmlns:a16="http://schemas.microsoft.com/office/drawing/2014/main" id="{01F5E4FC-8379-5F79-672F-C61598B97F90}"/>
              </a:ext>
            </a:extLst>
          </p:cNvPr>
          <p:cNvSpPr/>
          <p:nvPr/>
        </p:nvSpPr>
        <p:spPr>
          <a:xfrm>
            <a:off x="2346838" y="2637391"/>
            <a:ext cx="544418" cy="45515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3</a:t>
            </a:r>
          </a:p>
        </p:txBody>
      </p:sp>
      <p:sp>
        <p:nvSpPr>
          <p:cNvPr id="8" name="Ορθογώνιο: Στρογγύλεμα γωνιών 7">
            <a:extLst>
              <a:ext uri="{FF2B5EF4-FFF2-40B4-BE49-F238E27FC236}">
                <a16:creationId xmlns:a16="http://schemas.microsoft.com/office/drawing/2014/main" id="{783AA55D-208D-4972-7B91-F6C9854D3FB7}"/>
              </a:ext>
            </a:extLst>
          </p:cNvPr>
          <p:cNvSpPr/>
          <p:nvPr/>
        </p:nvSpPr>
        <p:spPr>
          <a:xfrm>
            <a:off x="2382413" y="4005943"/>
            <a:ext cx="544418" cy="45515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4</a:t>
            </a:r>
          </a:p>
        </p:txBody>
      </p:sp>
      <p:sp>
        <p:nvSpPr>
          <p:cNvPr id="9" name="Ορθογώνιο: Στρογγύλεμα γωνιών 8">
            <a:extLst>
              <a:ext uri="{FF2B5EF4-FFF2-40B4-BE49-F238E27FC236}">
                <a16:creationId xmlns:a16="http://schemas.microsoft.com/office/drawing/2014/main" id="{D361FFEC-BDD0-B699-E619-0517E2BB8FA2}"/>
              </a:ext>
            </a:extLst>
          </p:cNvPr>
          <p:cNvSpPr/>
          <p:nvPr/>
        </p:nvSpPr>
        <p:spPr>
          <a:xfrm>
            <a:off x="2358469" y="5237107"/>
            <a:ext cx="544418" cy="45515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a:t>5</a:t>
            </a:r>
            <a:endParaRPr lang="el-GR" dirty="0"/>
          </a:p>
        </p:txBody>
      </p:sp>
      <p:sp>
        <p:nvSpPr>
          <p:cNvPr id="10" name="Ορθογώνιο: Στρογγύλεμα γωνιών 9">
            <a:extLst>
              <a:ext uri="{FF2B5EF4-FFF2-40B4-BE49-F238E27FC236}">
                <a16:creationId xmlns:a16="http://schemas.microsoft.com/office/drawing/2014/main" id="{9B617F75-672B-9B37-BF80-EFF6219735E0}"/>
              </a:ext>
            </a:extLst>
          </p:cNvPr>
          <p:cNvSpPr/>
          <p:nvPr/>
        </p:nvSpPr>
        <p:spPr>
          <a:xfrm>
            <a:off x="11451706" y="127181"/>
            <a:ext cx="544418" cy="45515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6</a:t>
            </a:r>
          </a:p>
        </p:txBody>
      </p:sp>
      <p:pic>
        <p:nvPicPr>
          <p:cNvPr id="11" name="Picture 2" descr="βάπτιση Στοκ Εικονογραφήσεις, Vectors, &amp; Clipart – (9 Στοκ Εικονογραφήσεις)">
            <a:extLst>
              <a:ext uri="{FF2B5EF4-FFF2-40B4-BE49-F238E27FC236}">
                <a16:creationId xmlns:a16="http://schemas.microsoft.com/office/drawing/2014/main" id="{52D1D56B-925B-3364-89E9-6FB6E50285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4900" y="127181"/>
            <a:ext cx="2447925" cy="888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Picture 4" descr="57 Γάμος καρικατούρα ιδέες | γάμος, κάρτα γάμου, γραμμικές φιγούρες">
            <a:extLst>
              <a:ext uri="{FF2B5EF4-FFF2-40B4-BE49-F238E27FC236}">
                <a16:creationId xmlns:a16="http://schemas.microsoft.com/office/drawing/2014/main" id="{121244F9-186D-ACC3-094E-5F3F6EADDB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612" y="107905"/>
            <a:ext cx="2143125" cy="1264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Ορθογώνιο: Στρογγύλεμα γωνιών 12">
            <a:extLst>
              <a:ext uri="{FF2B5EF4-FFF2-40B4-BE49-F238E27FC236}">
                <a16:creationId xmlns:a16="http://schemas.microsoft.com/office/drawing/2014/main" id="{2A308A19-9DD2-29FC-0492-0547C3D53A9C}"/>
              </a:ext>
            </a:extLst>
          </p:cNvPr>
          <p:cNvSpPr/>
          <p:nvPr/>
        </p:nvSpPr>
        <p:spPr>
          <a:xfrm>
            <a:off x="6905087" y="62512"/>
            <a:ext cx="544418" cy="45515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7</a:t>
            </a:r>
          </a:p>
        </p:txBody>
      </p:sp>
      <p:pic>
        <p:nvPicPr>
          <p:cNvPr id="1026" name="Picture 2" descr="Διαζύγιο, χωρισμός. Άντρας και γυναίκα χαρακτήρες προσπαθούν να βάλουν μαζί  μέρη της ραγισμένης καρδιάς. Τέλος των δυστυχισμένων σχέσεων και της  αγάπης, Απελπισία Μοναξιά. Γραμμική απεικόνιση διανυσματικών ατόμων  Διάνυσμα από ©lemono 369184386">
            <a:extLst>
              <a:ext uri="{FF2B5EF4-FFF2-40B4-BE49-F238E27FC236}">
                <a16:creationId xmlns:a16="http://schemas.microsoft.com/office/drawing/2014/main" id="{DCF5A891-F13A-CB17-A992-82FFBFAD041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0080"/>
          <a:stretch>
            <a:fillRect/>
          </a:stretch>
        </p:blipFill>
        <p:spPr bwMode="auto">
          <a:xfrm>
            <a:off x="8894989" y="131828"/>
            <a:ext cx="2447925" cy="771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166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D09269-0B7E-8499-7719-B75256534609}"/>
              </a:ext>
            </a:extLst>
          </p:cNvPr>
          <p:cNvSpPr txBox="1"/>
          <p:nvPr/>
        </p:nvSpPr>
        <p:spPr>
          <a:xfrm>
            <a:off x="440869" y="3505830"/>
            <a:ext cx="4974771" cy="400110"/>
          </a:xfrm>
          <a:prstGeom prst="rect">
            <a:avLst/>
          </a:prstGeom>
          <a:noFill/>
        </p:spPr>
        <p:txBody>
          <a:bodyPr wrap="square">
            <a:spAutoFit/>
          </a:bodyPr>
          <a:lstStyle/>
          <a:p>
            <a:r>
              <a:rPr lang="en-US" sz="2000" dirty="0"/>
              <a:t>5. </a:t>
            </a:r>
            <a:r>
              <a:rPr lang="el-GR" sz="2000" dirty="0"/>
              <a:t>ανάρτηση σε μέσα κοινωνικής δικτύωσης </a:t>
            </a:r>
          </a:p>
        </p:txBody>
      </p:sp>
      <p:sp>
        <p:nvSpPr>
          <p:cNvPr id="5" name="TextBox 4">
            <a:extLst>
              <a:ext uri="{FF2B5EF4-FFF2-40B4-BE49-F238E27FC236}">
                <a16:creationId xmlns:a16="http://schemas.microsoft.com/office/drawing/2014/main" id="{600581E4-BAB1-D727-AF7A-11DD8EF820EF}"/>
              </a:ext>
            </a:extLst>
          </p:cNvPr>
          <p:cNvSpPr txBox="1"/>
          <p:nvPr/>
        </p:nvSpPr>
        <p:spPr>
          <a:xfrm rot="10800000" flipV="1">
            <a:off x="533399" y="473724"/>
            <a:ext cx="2471056" cy="400110"/>
          </a:xfrm>
          <a:prstGeom prst="rect">
            <a:avLst/>
          </a:prstGeom>
          <a:noFill/>
        </p:spPr>
        <p:txBody>
          <a:bodyPr wrap="square">
            <a:spAutoFit/>
          </a:bodyPr>
          <a:lstStyle/>
          <a:p>
            <a:r>
              <a:rPr lang="en-US" sz="2000" dirty="0"/>
              <a:t>1. </a:t>
            </a:r>
            <a:r>
              <a:rPr lang="el-GR" sz="2000" dirty="0"/>
              <a:t>πρόσκληση</a:t>
            </a:r>
          </a:p>
        </p:txBody>
      </p:sp>
      <p:sp>
        <p:nvSpPr>
          <p:cNvPr id="9" name="TextBox 8">
            <a:extLst>
              <a:ext uri="{FF2B5EF4-FFF2-40B4-BE49-F238E27FC236}">
                <a16:creationId xmlns:a16="http://schemas.microsoft.com/office/drawing/2014/main" id="{B25BFCA3-B10D-BBBF-2AC1-32FA9CC75CB8}"/>
              </a:ext>
            </a:extLst>
          </p:cNvPr>
          <p:cNvSpPr txBox="1"/>
          <p:nvPr/>
        </p:nvSpPr>
        <p:spPr>
          <a:xfrm>
            <a:off x="533399" y="2047787"/>
            <a:ext cx="1894115" cy="400110"/>
          </a:xfrm>
          <a:prstGeom prst="rect">
            <a:avLst/>
          </a:prstGeom>
          <a:noFill/>
        </p:spPr>
        <p:txBody>
          <a:bodyPr wrap="square">
            <a:spAutoFit/>
          </a:bodyPr>
          <a:lstStyle/>
          <a:p>
            <a:r>
              <a:rPr lang="en-US" sz="2000" dirty="0"/>
              <a:t>3. </a:t>
            </a:r>
            <a:r>
              <a:rPr lang="el-GR" sz="2000" dirty="0"/>
              <a:t>μήνυμα</a:t>
            </a:r>
          </a:p>
        </p:txBody>
      </p:sp>
      <p:sp>
        <p:nvSpPr>
          <p:cNvPr id="13" name="TextBox 12">
            <a:extLst>
              <a:ext uri="{FF2B5EF4-FFF2-40B4-BE49-F238E27FC236}">
                <a16:creationId xmlns:a16="http://schemas.microsoft.com/office/drawing/2014/main" id="{EA67EAA5-7D2E-9FF9-3BD6-C6D1995CD50F}"/>
              </a:ext>
            </a:extLst>
          </p:cNvPr>
          <p:cNvSpPr txBox="1"/>
          <p:nvPr/>
        </p:nvSpPr>
        <p:spPr>
          <a:xfrm>
            <a:off x="560614" y="1291149"/>
            <a:ext cx="2057400" cy="400110"/>
          </a:xfrm>
          <a:prstGeom prst="rect">
            <a:avLst/>
          </a:prstGeom>
          <a:noFill/>
        </p:spPr>
        <p:txBody>
          <a:bodyPr wrap="square">
            <a:spAutoFit/>
          </a:bodyPr>
          <a:lstStyle/>
          <a:p>
            <a:r>
              <a:rPr lang="en-US" sz="2000" dirty="0"/>
              <a:t>2. </a:t>
            </a:r>
            <a:r>
              <a:rPr lang="el-GR" sz="2000" dirty="0"/>
              <a:t>προσκλητήριο</a:t>
            </a:r>
          </a:p>
        </p:txBody>
      </p:sp>
      <p:sp>
        <p:nvSpPr>
          <p:cNvPr id="15" name="TextBox 14">
            <a:extLst>
              <a:ext uri="{FF2B5EF4-FFF2-40B4-BE49-F238E27FC236}">
                <a16:creationId xmlns:a16="http://schemas.microsoft.com/office/drawing/2014/main" id="{DAD197E2-303F-EE85-7EF3-D2CB037A34EE}"/>
              </a:ext>
            </a:extLst>
          </p:cNvPr>
          <p:cNvSpPr txBox="1"/>
          <p:nvPr/>
        </p:nvSpPr>
        <p:spPr>
          <a:xfrm>
            <a:off x="484413" y="2818844"/>
            <a:ext cx="2569028" cy="400110"/>
          </a:xfrm>
          <a:prstGeom prst="rect">
            <a:avLst/>
          </a:prstGeom>
          <a:noFill/>
        </p:spPr>
        <p:txBody>
          <a:bodyPr wrap="square">
            <a:spAutoFit/>
          </a:bodyPr>
          <a:lstStyle/>
          <a:p>
            <a:r>
              <a:rPr lang="en-US" sz="2000" dirty="0"/>
              <a:t>4. </a:t>
            </a:r>
            <a:r>
              <a:rPr lang="el-GR" sz="2000" dirty="0"/>
              <a:t>ευχετήριες κάρτες</a:t>
            </a:r>
          </a:p>
        </p:txBody>
      </p:sp>
      <p:pic>
        <p:nvPicPr>
          <p:cNvPr id="8194" name="Picture 2" descr="Παιδικό πάρτυ: Πως να γράψεις την πρόσκληση; - all4mama">
            <a:extLst>
              <a:ext uri="{FF2B5EF4-FFF2-40B4-BE49-F238E27FC236}">
                <a16:creationId xmlns:a16="http://schemas.microsoft.com/office/drawing/2014/main" id="{FB6B08EC-A569-AAE7-0367-60857B932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729" y="134771"/>
            <a:ext cx="3105150" cy="190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6" name="Picture 4" descr="Ευχετήριες Κάρτες - Χάρτινη Πόλη">
            <a:extLst>
              <a:ext uri="{FF2B5EF4-FFF2-40B4-BE49-F238E27FC236}">
                <a16:creationId xmlns:a16="http://schemas.microsoft.com/office/drawing/2014/main" id="{163AA101-3E71-0C32-F32F-812ABD0674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476" b="18095"/>
          <a:stretch>
            <a:fillRect/>
          </a:stretch>
        </p:blipFill>
        <p:spPr bwMode="auto">
          <a:xfrm>
            <a:off x="9416143" y="2206811"/>
            <a:ext cx="2242457" cy="2066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8" name="Picture 6" descr="Ευχετήριες Κάρτες - Χάρτινη Πόλη">
            <a:extLst>
              <a:ext uri="{FF2B5EF4-FFF2-40B4-BE49-F238E27FC236}">
                <a16:creationId xmlns:a16="http://schemas.microsoft.com/office/drawing/2014/main" id="{690309F2-23CF-A862-CAC9-0DFE53BBF9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524" b="17857"/>
          <a:stretch>
            <a:fillRect/>
          </a:stretch>
        </p:blipFill>
        <p:spPr bwMode="auto">
          <a:xfrm>
            <a:off x="6955971" y="2279225"/>
            <a:ext cx="2242457" cy="2081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200" name="Picture 8" descr="Προσκλητήρια γάμου &amp; Βάπτισης - μαζί :: Προσκλητήριο Γάμου &amp; Βάπτισης  Τετράγωνο Συρταρωτό - Wedding Cards | Προσκλητήρια Γάμου - Βάπτισης">
            <a:extLst>
              <a:ext uri="{FF2B5EF4-FFF2-40B4-BE49-F238E27FC236}">
                <a16:creationId xmlns:a16="http://schemas.microsoft.com/office/drawing/2014/main" id="{F322D5A2-0302-0CEA-B2C6-0229771FBA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000" t="22787" r="2143"/>
          <a:stretch>
            <a:fillRect/>
          </a:stretch>
        </p:blipFill>
        <p:spPr bwMode="auto">
          <a:xfrm>
            <a:off x="8294914" y="4439266"/>
            <a:ext cx="2242457" cy="2283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202" name="Picture 10" descr="Eίναι λύση η απαγόρευση των social media στους ανηλίκους; - ΤΑ ΝΕΑ">
            <a:extLst>
              <a:ext uri="{FF2B5EF4-FFF2-40B4-BE49-F238E27FC236}">
                <a16:creationId xmlns:a16="http://schemas.microsoft.com/office/drawing/2014/main" id="{504FF309-5890-A4ED-1FA8-22AF201F0D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0560" y="4529016"/>
            <a:ext cx="2600325" cy="21044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218" name="Picture 2" descr="Hand Holding Phone with Sms on Screen. Cartoon Mobile Mockup with Incoming  Email on Isolated Background Stock Vector - Illustration of isolated,  mobile: 178207434">
            <a:extLst>
              <a:ext uri="{FF2B5EF4-FFF2-40B4-BE49-F238E27FC236}">
                <a16:creationId xmlns:a16="http://schemas.microsoft.com/office/drawing/2014/main" id="{22BD6044-8F46-22AB-8ABE-AB9F6CC21F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1169" y="4623704"/>
            <a:ext cx="1990725" cy="19150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Οβάλ 3">
            <a:extLst>
              <a:ext uri="{FF2B5EF4-FFF2-40B4-BE49-F238E27FC236}">
                <a16:creationId xmlns:a16="http://schemas.microsoft.com/office/drawing/2014/main" id="{F9BF5C77-8CF8-EF9D-002D-1E9872F88BEC}"/>
              </a:ext>
            </a:extLst>
          </p:cNvPr>
          <p:cNvSpPr/>
          <p:nvPr/>
        </p:nvSpPr>
        <p:spPr>
          <a:xfrm>
            <a:off x="10559141" y="64815"/>
            <a:ext cx="783772" cy="648110"/>
          </a:xfrm>
          <a:prstGeom prst="ellipse">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6" name="Οβάλ 5">
            <a:extLst>
              <a:ext uri="{FF2B5EF4-FFF2-40B4-BE49-F238E27FC236}">
                <a16:creationId xmlns:a16="http://schemas.microsoft.com/office/drawing/2014/main" id="{F1FF3581-AD93-2823-B214-B958CB918B2C}"/>
              </a:ext>
            </a:extLst>
          </p:cNvPr>
          <p:cNvSpPr/>
          <p:nvPr/>
        </p:nvSpPr>
        <p:spPr>
          <a:xfrm>
            <a:off x="8806542" y="1960917"/>
            <a:ext cx="783772" cy="648110"/>
          </a:xfrm>
          <a:prstGeom prst="ellipse">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8" name="Οβάλ 7">
            <a:extLst>
              <a:ext uri="{FF2B5EF4-FFF2-40B4-BE49-F238E27FC236}">
                <a16:creationId xmlns:a16="http://schemas.microsoft.com/office/drawing/2014/main" id="{45A9A356-D45C-C5F9-230A-F247EC204868}"/>
              </a:ext>
            </a:extLst>
          </p:cNvPr>
          <p:cNvSpPr/>
          <p:nvPr/>
        </p:nvSpPr>
        <p:spPr>
          <a:xfrm>
            <a:off x="10110107" y="4113668"/>
            <a:ext cx="783772" cy="648110"/>
          </a:xfrm>
          <a:prstGeom prst="ellipse">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0" name="Οβάλ 9">
            <a:extLst>
              <a:ext uri="{FF2B5EF4-FFF2-40B4-BE49-F238E27FC236}">
                <a16:creationId xmlns:a16="http://schemas.microsoft.com/office/drawing/2014/main" id="{823C7C27-3F4D-EB27-2D49-0331EABB68FB}"/>
              </a:ext>
            </a:extLst>
          </p:cNvPr>
          <p:cNvSpPr/>
          <p:nvPr/>
        </p:nvSpPr>
        <p:spPr>
          <a:xfrm>
            <a:off x="6595385" y="4123029"/>
            <a:ext cx="783772" cy="648110"/>
          </a:xfrm>
          <a:prstGeom prst="ellipse">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1" name="Οβάλ 10">
            <a:extLst>
              <a:ext uri="{FF2B5EF4-FFF2-40B4-BE49-F238E27FC236}">
                <a16:creationId xmlns:a16="http://schemas.microsoft.com/office/drawing/2014/main" id="{AB94C27A-67AF-A158-415A-66933C00B4AF}"/>
              </a:ext>
            </a:extLst>
          </p:cNvPr>
          <p:cNvSpPr/>
          <p:nvPr/>
        </p:nvSpPr>
        <p:spPr>
          <a:xfrm>
            <a:off x="4029073" y="4204961"/>
            <a:ext cx="783772" cy="648110"/>
          </a:xfrm>
          <a:prstGeom prst="ellipse">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275386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spTree>
    <p:extLst>
      <p:ext uri="{BB962C8B-B14F-4D97-AF65-F5344CB8AC3E}">
        <p14:creationId xmlns:p14="http://schemas.microsoft.com/office/powerpoint/2010/main" val="217819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0F5CD7-CBB6-8F78-4A5C-A51DF26BEF61}"/>
              </a:ext>
            </a:extLst>
          </p:cNvPr>
          <p:cNvSpPr txBox="1"/>
          <p:nvPr/>
        </p:nvSpPr>
        <p:spPr>
          <a:xfrm>
            <a:off x="190499" y="3512082"/>
            <a:ext cx="11811001" cy="769441"/>
          </a:xfrm>
          <a:prstGeom prst="rect">
            <a:avLst/>
          </a:prstGeom>
          <a:noFill/>
        </p:spPr>
        <p:txBody>
          <a:bodyPr wrap="square">
            <a:spAutoFit/>
          </a:bodyPr>
          <a:lstStyle/>
          <a:p>
            <a:r>
              <a:rPr lang="el-GR" sz="4400" dirty="0"/>
              <a:t>Καλή χρονιά!  Περαστικά! Λυπάμαι!  Να ζήσεις!</a:t>
            </a:r>
          </a:p>
        </p:txBody>
      </p:sp>
      <p:sp>
        <p:nvSpPr>
          <p:cNvPr id="11" name="TextBox 10">
            <a:extLst>
              <a:ext uri="{FF2B5EF4-FFF2-40B4-BE49-F238E27FC236}">
                <a16:creationId xmlns:a16="http://schemas.microsoft.com/office/drawing/2014/main" id="{658C8644-0A80-FC2A-9680-04FB985D4E78}"/>
              </a:ext>
            </a:extLst>
          </p:cNvPr>
          <p:cNvSpPr txBox="1"/>
          <p:nvPr/>
        </p:nvSpPr>
        <p:spPr>
          <a:xfrm>
            <a:off x="593272" y="264663"/>
            <a:ext cx="10118271" cy="769441"/>
          </a:xfrm>
          <a:prstGeom prst="rect">
            <a:avLst/>
          </a:prstGeom>
          <a:noFill/>
        </p:spPr>
        <p:txBody>
          <a:bodyPr wrap="square">
            <a:spAutoFit/>
          </a:bodyPr>
          <a:lstStyle/>
          <a:p>
            <a:r>
              <a:rPr lang="el-GR" sz="4400" dirty="0"/>
              <a:t>Συγγνώμη!               Ευχαριστώ!</a:t>
            </a:r>
          </a:p>
        </p:txBody>
      </p:sp>
      <p:pic>
        <p:nvPicPr>
          <p:cNvPr id="11266" name="Picture 2" descr="Καρτούν συγνωμη Φωτογραφίες Αρχείου, Royalty Free Καρτούν συγνωμη Εικόνες |  DepositPhotos">
            <a:extLst>
              <a:ext uri="{FF2B5EF4-FFF2-40B4-BE49-F238E27FC236}">
                <a16:creationId xmlns:a16="http://schemas.microsoft.com/office/drawing/2014/main" id="{8F748CC0-3578-21E0-1E76-06D65A590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271" y="1526644"/>
            <a:ext cx="2514600" cy="1819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68" name="Picture 4" descr="Thank you Ευχαριστώ gif - Giortazo.gr">
            <a:extLst>
              <a:ext uri="{FF2B5EF4-FFF2-40B4-BE49-F238E27FC236}">
                <a16:creationId xmlns:a16="http://schemas.microsoft.com/office/drawing/2014/main" id="{A2EFE4D2-C952-59E8-B1C8-456B6F7270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854" b="15110"/>
          <a:stretch>
            <a:fillRect/>
          </a:stretch>
        </p:blipFill>
        <p:spPr bwMode="auto">
          <a:xfrm>
            <a:off x="5187723" y="1526644"/>
            <a:ext cx="2143125" cy="1819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70" name="Picture 6" descr="ΝΤΕΚΟΡ ΑΓΙΟΣ ΚΑΛΗ ΧΡΟΝΙΑ ΜΕΓΑΛΟ 70x45cm">
            <a:extLst>
              <a:ext uri="{FF2B5EF4-FFF2-40B4-BE49-F238E27FC236}">
                <a16:creationId xmlns:a16="http://schemas.microsoft.com/office/drawing/2014/main" id="{C1BF8B94-67EE-253C-DEA5-915DCFEC6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499" y="4459737"/>
            <a:ext cx="21336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4" descr="άρρωστος Στοκ Εικονογραφήσεις, Vectors, &amp; Clipart – (251,782 Στοκ  Εικονογραφήσεις)">
            <a:extLst>
              <a:ext uri="{FF2B5EF4-FFF2-40B4-BE49-F238E27FC236}">
                <a16:creationId xmlns:a16="http://schemas.microsoft.com/office/drawing/2014/main" id="{CB6C8E3D-2856-D418-3E3E-324B03A8D30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081" b="13429"/>
          <a:stretch>
            <a:fillRect/>
          </a:stretch>
        </p:blipFill>
        <p:spPr bwMode="auto">
          <a:xfrm>
            <a:off x="3798983" y="4910487"/>
            <a:ext cx="2143125" cy="1232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 descr="Καρτούν συγνωμη Φωτογραφίες Αρχείου, Royalty Free Καρτούν συγνωμη Εικόνες |  DepositPhotos">
            <a:extLst>
              <a:ext uri="{FF2B5EF4-FFF2-40B4-BE49-F238E27FC236}">
                <a16:creationId xmlns:a16="http://schemas.microsoft.com/office/drawing/2014/main" id="{B37EFA73-9DCB-957E-C0AD-436688D60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471" y="4616899"/>
            <a:ext cx="1170215" cy="1819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Γενέθλια καρτουν Φωτογραφίες Αρχείου, Royalty Free Γενέθλια καρτουν Εικόνες  | DepositPhotos">
            <a:extLst>
              <a:ext uri="{FF2B5EF4-FFF2-40B4-BE49-F238E27FC236}">
                <a16:creationId xmlns:a16="http://schemas.microsoft.com/office/drawing/2014/main" id="{8E5F25C8-C858-7ECB-27C6-551D643B12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1434" y="4901616"/>
            <a:ext cx="2132110" cy="1240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72" name="Picture 8" descr="καρτούν λύπη Στοκ Εικονογραφήσεις, Vectors, &amp; Clipart – (28,975 Στοκ  Εικονογραφήσεις)">
            <a:extLst>
              <a:ext uri="{FF2B5EF4-FFF2-40B4-BE49-F238E27FC236}">
                <a16:creationId xmlns:a16="http://schemas.microsoft.com/office/drawing/2014/main" id="{4469A2AE-84A5-0E28-4B8A-2B960BDB84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2671" y="4613824"/>
            <a:ext cx="939443" cy="1819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77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B66FA-D788-342A-409F-AC3F5F9E35A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A074B49-1BC6-289C-D752-5F97FB9F4765}"/>
              </a:ext>
            </a:extLst>
          </p:cNvPr>
          <p:cNvSpPr txBox="1"/>
          <p:nvPr/>
        </p:nvSpPr>
        <p:spPr>
          <a:xfrm>
            <a:off x="424543" y="517381"/>
            <a:ext cx="10417628" cy="5078313"/>
          </a:xfrm>
          <a:prstGeom prst="rect">
            <a:avLst/>
          </a:prstGeom>
          <a:noFill/>
          <a:ln>
            <a:solidFill>
              <a:schemeClr val="tx1">
                <a:lumMod val="65000"/>
                <a:lumOff val="35000"/>
              </a:schemeClr>
            </a:solidFill>
          </a:ln>
        </p:spPr>
        <p:txBody>
          <a:bodyPr wrap="square">
            <a:spAutoFit/>
          </a:bodyPr>
          <a:lstStyle/>
          <a:p>
            <a:r>
              <a:rPr lang="el-GR" sz="3600" i="0" dirty="0">
                <a:solidFill>
                  <a:srgbClr val="0A0A0A"/>
                </a:solidFill>
                <a:effectLst/>
                <a:latin typeface="Google Sans"/>
              </a:rPr>
              <a:t>Νίκος: Γεια σου Ελένη! </a:t>
            </a:r>
            <a:r>
              <a:rPr lang="el-GR" sz="3600" dirty="0">
                <a:solidFill>
                  <a:srgbClr val="0A0A0A"/>
                </a:solidFill>
                <a:latin typeface="Google Sans"/>
              </a:rPr>
              <a:t>_____ ____</a:t>
            </a:r>
            <a:r>
              <a:rPr lang="el-GR" sz="3600" i="0" dirty="0">
                <a:solidFill>
                  <a:srgbClr val="0A0A0A"/>
                </a:solidFill>
                <a:effectLst/>
                <a:latin typeface="Google Sans"/>
              </a:rPr>
              <a:t> με υγεία και χαρά!</a:t>
            </a:r>
            <a:br>
              <a:rPr lang="el-GR" sz="3600" dirty="0"/>
            </a:br>
            <a:r>
              <a:rPr lang="el-GR" sz="3600" i="0" dirty="0">
                <a:solidFill>
                  <a:srgbClr val="0A0A0A"/>
                </a:solidFill>
                <a:effectLst/>
                <a:latin typeface="Google Sans"/>
              </a:rPr>
              <a:t>Ελένη: Καλή χρονιά, Νίκο! Τι κάνεις; </a:t>
            </a:r>
          </a:p>
          <a:p>
            <a:r>
              <a:rPr lang="el-GR" sz="3600" i="0" dirty="0">
                <a:solidFill>
                  <a:srgbClr val="0A0A0A"/>
                </a:solidFill>
                <a:effectLst/>
                <a:latin typeface="Google Sans"/>
              </a:rPr>
              <a:t>Νίκος: </a:t>
            </a:r>
            <a:r>
              <a:rPr lang="el-GR" sz="3600" dirty="0">
                <a:solidFill>
                  <a:srgbClr val="0A0A0A"/>
                </a:solidFill>
                <a:latin typeface="Google Sans"/>
              </a:rPr>
              <a:t>Έ</a:t>
            </a:r>
            <a:r>
              <a:rPr lang="el-GR" sz="3600" i="0" dirty="0">
                <a:solidFill>
                  <a:srgbClr val="0A0A0A"/>
                </a:solidFill>
                <a:effectLst/>
                <a:latin typeface="Google Sans"/>
              </a:rPr>
              <a:t>χω έναν δυνατό πονοκέφαλο σήμερα.</a:t>
            </a:r>
            <a:br>
              <a:rPr lang="el-GR" sz="3600" dirty="0"/>
            </a:br>
            <a:r>
              <a:rPr lang="el-GR" sz="3600" i="0" dirty="0">
                <a:solidFill>
                  <a:srgbClr val="0A0A0A"/>
                </a:solidFill>
                <a:effectLst/>
                <a:latin typeface="Google Sans"/>
              </a:rPr>
              <a:t>Ελένη: Ωχ, ________ σου! Πρέπει να ξεκουραστείς και να πιεις τσάι.</a:t>
            </a:r>
            <a:br>
              <a:rPr lang="el-GR" sz="3600" dirty="0"/>
            </a:br>
            <a:r>
              <a:rPr lang="el-GR" sz="3600" i="0" dirty="0">
                <a:solidFill>
                  <a:srgbClr val="0A0A0A"/>
                </a:solidFill>
                <a:effectLst/>
                <a:latin typeface="Google Sans"/>
              </a:rPr>
              <a:t>Νίκος: __________. Εσύ πού θα πας τώρα με αυτά τα λουλούδια;</a:t>
            </a:r>
            <a:br>
              <a:rPr lang="el-GR" sz="3600" dirty="0"/>
            </a:br>
            <a:r>
              <a:rPr lang="el-GR" sz="3600" i="0" dirty="0">
                <a:solidFill>
                  <a:srgbClr val="0A0A0A"/>
                </a:solidFill>
                <a:effectLst/>
                <a:latin typeface="Google Sans"/>
              </a:rPr>
              <a:t>Ελένη: Πάω στα γενέθλια της αδελφής μου. Θα της πούμε όλοι μαζί «</a:t>
            </a:r>
            <a:r>
              <a:rPr lang="el-GR" sz="3600" dirty="0">
                <a:solidFill>
                  <a:srgbClr val="0A0A0A"/>
                </a:solidFill>
                <a:latin typeface="Google Sans"/>
              </a:rPr>
              <a:t>_________</a:t>
            </a:r>
            <a:r>
              <a:rPr lang="el-GR" sz="3600" i="0" dirty="0">
                <a:solidFill>
                  <a:srgbClr val="0A0A0A"/>
                </a:solidFill>
                <a:effectLst/>
                <a:latin typeface="Google Sans"/>
              </a:rPr>
              <a:t>» και θα φάμε τούρτα</a:t>
            </a:r>
            <a:r>
              <a:rPr lang="el-GR" sz="3600" b="0" i="0" dirty="0">
                <a:solidFill>
                  <a:srgbClr val="0A0A0A"/>
                </a:solidFill>
                <a:effectLst/>
                <a:latin typeface="Google Sans"/>
              </a:rPr>
              <a:t>!</a:t>
            </a:r>
            <a:endParaRPr lang="el-GR" sz="3600" dirty="0"/>
          </a:p>
        </p:txBody>
      </p:sp>
      <p:pic>
        <p:nvPicPr>
          <p:cNvPr id="2" name="ElevenLabs_2026-04-07T11_40_51_Martha - Expressive Greek Female_pvc_sp100_s50_sb75_v3">
            <a:hlinkClick r:id="" action="ppaction://media"/>
            <a:extLst>
              <a:ext uri="{FF2B5EF4-FFF2-40B4-BE49-F238E27FC236}">
                <a16:creationId xmlns:a16="http://schemas.microsoft.com/office/drawing/2014/main" id="{5A6C7AE4-C5F6-8597-468A-B095EDCC22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88617" y="5732688"/>
            <a:ext cx="406400" cy="406400"/>
          </a:xfrm>
          <a:prstGeom prst="rect">
            <a:avLst/>
          </a:prstGeom>
        </p:spPr>
      </p:pic>
    </p:spTree>
    <p:extLst>
      <p:ext uri="{BB962C8B-B14F-4D97-AF65-F5344CB8AC3E}">
        <p14:creationId xmlns:p14="http://schemas.microsoft.com/office/powerpoint/2010/main" val="192744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CE1DBC-5D77-BBC2-3FDC-396F648321ED}"/>
              </a:ext>
            </a:extLst>
          </p:cNvPr>
          <p:cNvSpPr txBox="1"/>
          <p:nvPr/>
        </p:nvSpPr>
        <p:spPr>
          <a:xfrm>
            <a:off x="424543" y="517381"/>
            <a:ext cx="10417628" cy="5078313"/>
          </a:xfrm>
          <a:prstGeom prst="rect">
            <a:avLst/>
          </a:prstGeom>
          <a:noFill/>
          <a:ln>
            <a:solidFill>
              <a:schemeClr val="tx1">
                <a:lumMod val="65000"/>
                <a:lumOff val="35000"/>
              </a:schemeClr>
            </a:solidFill>
          </a:ln>
        </p:spPr>
        <p:txBody>
          <a:bodyPr wrap="square">
            <a:spAutoFit/>
          </a:bodyPr>
          <a:lstStyle/>
          <a:p>
            <a:r>
              <a:rPr lang="el-GR" sz="3600" i="0" dirty="0">
                <a:solidFill>
                  <a:srgbClr val="0A0A0A"/>
                </a:solidFill>
                <a:effectLst/>
                <a:latin typeface="Google Sans"/>
              </a:rPr>
              <a:t>Νίκος: Γεια σου Ελένη! Καλή χρονιά με υγεία και χαρά!</a:t>
            </a:r>
            <a:br>
              <a:rPr lang="el-GR" sz="3600" dirty="0"/>
            </a:br>
            <a:r>
              <a:rPr lang="el-GR" sz="3600" i="0" dirty="0">
                <a:solidFill>
                  <a:srgbClr val="0A0A0A"/>
                </a:solidFill>
                <a:effectLst/>
                <a:latin typeface="Google Sans"/>
              </a:rPr>
              <a:t>Ελένη: Καλή χρονιά, Νίκο! Τι κάνεις; </a:t>
            </a:r>
          </a:p>
          <a:p>
            <a:r>
              <a:rPr lang="el-GR" sz="3600" i="0" dirty="0">
                <a:solidFill>
                  <a:srgbClr val="0A0A0A"/>
                </a:solidFill>
                <a:effectLst/>
                <a:latin typeface="Google Sans"/>
              </a:rPr>
              <a:t>Νίκος: </a:t>
            </a:r>
            <a:r>
              <a:rPr lang="el-GR" sz="3600" dirty="0">
                <a:solidFill>
                  <a:srgbClr val="0A0A0A"/>
                </a:solidFill>
                <a:latin typeface="Google Sans"/>
              </a:rPr>
              <a:t>Έ</a:t>
            </a:r>
            <a:r>
              <a:rPr lang="el-GR" sz="3600" i="0" dirty="0">
                <a:solidFill>
                  <a:srgbClr val="0A0A0A"/>
                </a:solidFill>
                <a:effectLst/>
                <a:latin typeface="Google Sans"/>
              </a:rPr>
              <a:t>χω έναν δυνατό πονοκέφαλο σήμερα.</a:t>
            </a:r>
            <a:br>
              <a:rPr lang="el-GR" sz="3600" dirty="0"/>
            </a:br>
            <a:r>
              <a:rPr lang="el-GR" sz="3600" i="0" dirty="0">
                <a:solidFill>
                  <a:srgbClr val="0A0A0A"/>
                </a:solidFill>
                <a:effectLst/>
                <a:latin typeface="Google Sans"/>
              </a:rPr>
              <a:t>Ελένη: Ωχ, περαστικά σου! Πρέπει να ξεκουραστείς και να πιεις τσάι.</a:t>
            </a:r>
            <a:br>
              <a:rPr lang="el-GR" sz="3600" dirty="0"/>
            </a:br>
            <a:r>
              <a:rPr lang="el-GR" sz="3600" i="0" dirty="0">
                <a:solidFill>
                  <a:srgbClr val="0A0A0A"/>
                </a:solidFill>
                <a:effectLst/>
                <a:latin typeface="Google Sans"/>
              </a:rPr>
              <a:t>Νίκος: Ευχαριστώ. Εσύ πού θα πας τώρα με αυτά τα λουλούδια;</a:t>
            </a:r>
            <a:br>
              <a:rPr lang="el-GR" sz="3600" dirty="0"/>
            </a:br>
            <a:r>
              <a:rPr lang="el-GR" sz="3600" i="0" dirty="0">
                <a:solidFill>
                  <a:srgbClr val="0A0A0A"/>
                </a:solidFill>
                <a:effectLst/>
                <a:latin typeface="Google Sans"/>
              </a:rPr>
              <a:t>Ελένη: Πάω στα γενέθλια της αδελφής μου. Θα της πούμε όλοι μαζί «Να ζήσεις» και θα φάμε τούρτα</a:t>
            </a:r>
            <a:r>
              <a:rPr lang="el-GR" sz="3600" b="0" i="0" dirty="0">
                <a:solidFill>
                  <a:srgbClr val="0A0A0A"/>
                </a:solidFill>
                <a:effectLst/>
                <a:latin typeface="Google Sans"/>
              </a:rPr>
              <a:t>!</a:t>
            </a:r>
            <a:endParaRPr lang="el-GR" sz="3600" dirty="0"/>
          </a:p>
        </p:txBody>
      </p:sp>
    </p:spTree>
    <p:extLst>
      <p:ext uri="{BB962C8B-B14F-4D97-AF65-F5344CB8AC3E}">
        <p14:creationId xmlns:p14="http://schemas.microsoft.com/office/powerpoint/2010/main" val="1144245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FD8A-0B6E-1950-BC1C-FE3B7C49028D}"/>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DE3C856-3E8C-5139-5834-6CB3ECE240C0}"/>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7F65885A-6C43-1608-5151-1E86E544C6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sp>
        <p:nvSpPr>
          <p:cNvPr id="4" name="Rectangle 1">
            <a:extLst>
              <a:ext uri="{FF2B5EF4-FFF2-40B4-BE49-F238E27FC236}">
                <a16:creationId xmlns:a16="http://schemas.microsoft.com/office/drawing/2014/main" id="{5A26877A-C045-47F2-DB33-E4F3A1D3D47E}"/>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3074" name="Picture 2" descr="Ανέκδοτο: Η δασκάλα λέει «γράψτε διάλογο»">
            <a:extLst>
              <a:ext uri="{FF2B5EF4-FFF2-40B4-BE49-F238E27FC236}">
                <a16:creationId xmlns:a16="http://schemas.microsoft.com/office/drawing/2014/main" id="{8629BE29-1027-A866-B9E9-BECB6F88E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370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43A08F-9C2C-138A-D40D-770F16DF22BC}"/>
              </a:ext>
            </a:extLst>
          </p:cNvPr>
          <p:cNvSpPr txBox="1"/>
          <p:nvPr/>
        </p:nvSpPr>
        <p:spPr>
          <a:xfrm>
            <a:off x="538843" y="909934"/>
            <a:ext cx="11114313" cy="584775"/>
          </a:xfrm>
          <a:prstGeom prst="rect">
            <a:avLst/>
          </a:prstGeom>
          <a:noFill/>
        </p:spPr>
        <p:txBody>
          <a:bodyPr wrap="square">
            <a:spAutoFit/>
          </a:bodyPr>
          <a:lstStyle/>
          <a:p>
            <a:r>
              <a:rPr lang="el-GR" sz="3200" b="1" dirty="0">
                <a:solidFill>
                  <a:srgbClr val="FF0000"/>
                </a:solidFill>
              </a:rPr>
              <a:t>εύχομαι                   παντρεύομαι          γίνομαι             αισθάνομαι </a:t>
            </a:r>
          </a:p>
        </p:txBody>
      </p:sp>
      <p:sp>
        <p:nvSpPr>
          <p:cNvPr id="4" name="Rectangle 1">
            <a:extLst>
              <a:ext uri="{FF2B5EF4-FFF2-40B4-BE49-F238E27FC236}">
                <a16:creationId xmlns:a16="http://schemas.microsoft.com/office/drawing/2014/main" id="{C0BD9596-12F9-FE3D-6C37-4E8F8E3BA237}"/>
              </a:ext>
            </a:extLst>
          </p:cNvPr>
          <p:cNvSpPr>
            <a:spLocks noChangeArrowheads="1"/>
          </p:cNvSpPr>
          <p:nvPr/>
        </p:nvSpPr>
        <p:spPr bwMode="auto">
          <a:xfrm>
            <a:off x="277586" y="1888198"/>
            <a:ext cx="1111431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457200" indent="-457200" eaLnBrk="0" fontAlgn="base" hangingPunct="0">
              <a:spcBef>
                <a:spcPct val="0"/>
              </a:spcBef>
              <a:spcAft>
                <a:spcPct val="0"/>
              </a:spcAft>
              <a:buFont typeface="+mj-lt"/>
              <a:buAutoNum type="arabicPeriod"/>
            </a:pPr>
            <a:r>
              <a:rPr lang="el-GR" altLang="el-GR" sz="2400" b="1" dirty="0">
                <a:solidFill>
                  <a:srgbClr val="0A0A0A"/>
                </a:solidFill>
                <a:cs typeface="Arial" panose="020B0604020202020204" pitchFamily="34" charset="0"/>
              </a:rPr>
              <a:t>Σήμερα ______________ πολύ χαρούμενος γιατί έχω τα γενέθλιά μου.</a:t>
            </a:r>
          </a:p>
          <a:p>
            <a:pPr marL="457200" lvl="0" indent="-457200" eaLnBrk="0" fontAlgn="base" hangingPunct="0">
              <a:spcBef>
                <a:spcPct val="0"/>
              </a:spcBef>
              <a:spcAft>
                <a:spcPct val="0"/>
              </a:spcAft>
              <a:buFont typeface="+mj-lt"/>
              <a:buAutoNum type="arabicPeriod"/>
            </a:pPr>
            <a:r>
              <a:rPr lang="el-GR" sz="2400" b="1" dirty="0"/>
              <a:t>Το καλοκαίρι ο καιρός  ___________ πολύ ζεστός.</a:t>
            </a:r>
          </a:p>
          <a:p>
            <a:pPr marL="457200" lvl="0" indent="-457200" eaLnBrk="0" fontAlgn="base" hangingPunct="0">
              <a:spcBef>
                <a:spcPct val="0"/>
              </a:spcBef>
              <a:spcAft>
                <a:spcPct val="0"/>
              </a:spcAft>
              <a:buFont typeface="+mj-lt"/>
              <a:buAutoNum type="arabicPeriod"/>
            </a:pPr>
            <a:r>
              <a:rPr kumimoji="0" lang="el-GR" altLang="el-GR" sz="2400" b="1" i="0" u="none" strike="noStrike" cap="none" normalizeH="0" baseline="0" dirty="0">
                <a:ln>
                  <a:noFill/>
                </a:ln>
                <a:solidFill>
                  <a:srgbClr val="0A0A0A"/>
                </a:solidFill>
                <a:effectLst/>
                <a:cs typeface="Arial" panose="020B0604020202020204" pitchFamily="34" charset="0"/>
              </a:rPr>
              <a:t>_________ να περάσεις πολύ καλά στις διακοπές σου αυτό το καλοκαίρι.</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l-GR" altLang="el-GR" sz="2400" b="1" i="0" u="none" strike="noStrike" cap="none" normalizeH="0" baseline="0" dirty="0">
                <a:ln>
                  <a:noFill/>
                </a:ln>
                <a:solidFill>
                  <a:srgbClr val="0A0A0A"/>
                </a:solidFill>
                <a:effectLst/>
                <a:cs typeface="Arial" panose="020B0604020202020204" pitchFamily="34" charset="0"/>
              </a:rPr>
              <a:t>Ο καλύτερός μου φίλος ____________ την επόμενη Κυριακή σε μια όμορφη εκκλησία.</a:t>
            </a:r>
            <a:endParaRPr kumimoji="0" lang="el-GR" altLang="el-GR" sz="2400" i="0" u="none" strike="noStrike" cap="none" normalizeH="0" baseline="0" dirty="0">
              <a:ln>
                <a:noFill/>
              </a:ln>
              <a:solidFill>
                <a:srgbClr val="0A0A0A"/>
              </a:solidFill>
              <a:effectLst/>
              <a:latin typeface="Google Sans"/>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AAE664DA-63B8-DD31-C8C5-B1A1230A1A5D}"/>
              </a:ext>
            </a:extLst>
          </p:cNvPr>
          <p:cNvSpPr>
            <a:spLocks noChangeArrowheads="1"/>
          </p:cNvSpPr>
          <p:nvPr/>
        </p:nvSpPr>
        <p:spPr bwMode="auto">
          <a:xfrm>
            <a:off x="538843" y="3254828"/>
            <a:ext cx="12192000" cy="0"/>
          </a:xfrm>
          <a:prstGeom prst="rect">
            <a:avLst/>
          </a:prstGeom>
          <a:solidFill>
            <a:srgbClr val="F7F8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6" name="Rectangle 3">
            <a:extLst>
              <a:ext uri="{FF2B5EF4-FFF2-40B4-BE49-F238E27FC236}">
                <a16:creationId xmlns:a16="http://schemas.microsoft.com/office/drawing/2014/main" id="{0AC816EC-A187-F7A6-1568-777BCD7F0ADD}"/>
              </a:ext>
            </a:extLst>
          </p:cNvPr>
          <p:cNvSpPr>
            <a:spLocks noChangeArrowheads="1"/>
          </p:cNvSpPr>
          <p:nvPr/>
        </p:nvSpPr>
        <p:spPr bwMode="auto">
          <a:xfrm>
            <a:off x="538843" y="32548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800" b="0" i="0" u="none" strike="noStrike" cap="none" normalizeH="0" baseline="0">
                <a:ln>
                  <a:noFill/>
                </a:ln>
                <a:solidFill>
                  <a:schemeClr val="tx1"/>
                </a:solidFill>
                <a:effectLst/>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9CB24606-1D5B-9D1A-CEEB-25DAFC4D35B5}"/>
              </a:ext>
            </a:extLst>
          </p:cNvPr>
          <p:cNvSpPr txBox="1"/>
          <p:nvPr/>
        </p:nvSpPr>
        <p:spPr>
          <a:xfrm>
            <a:off x="1937657" y="4196522"/>
            <a:ext cx="8621486" cy="2057615"/>
          </a:xfrm>
          <a:prstGeom prst="rect">
            <a:avLst/>
          </a:prstGeom>
          <a:noFill/>
        </p:spPr>
        <p:txBody>
          <a:bodyPr wrap="square">
            <a:spAutoFit/>
          </a:bodyPr>
          <a:lstStyle/>
          <a:p>
            <a:pPr algn="l">
              <a:lnSpc>
                <a:spcPts val="1800"/>
              </a:lnSpc>
              <a:spcAft>
                <a:spcPts val="900"/>
              </a:spcAft>
              <a:buFont typeface="Arial" panose="020B0604020202020204" pitchFamily="34" charset="0"/>
              <a:buChar char="•"/>
            </a:pPr>
            <a:r>
              <a:rPr lang="el-GR" b="0" i="0" dirty="0">
                <a:solidFill>
                  <a:srgbClr val="0A0A0A"/>
                </a:solidFill>
                <a:effectLst/>
                <a:latin typeface="Google Sans"/>
              </a:rPr>
              <a:t>Εγώ </a:t>
            </a:r>
            <a:r>
              <a:rPr lang="el-GR" b="1" i="0" dirty="0">
                <a:solidFill>
                  <a:srgbClr val="0A0A0A"/>
                </a:solidFill>
                <a:effectLst/>
                <a:latin typeface="Google Sans"/>
              </a:rPr>
              <a:t>-</a:t>
            </a:r>
            <a:r>
              <a:rPr lang="el-GR" b="1" i="0" dirty="0" err="1">
                <a:solidFill>
                  <a:srgbClr val="0A0A0A"/>
                </a:solidFill>
                <a:effectLst/>
                <a:latin typeface="Google Sans"/>
              </a:rPr>
              <a:t>ομαι</a:t>
            </a:r>
            <a:r>
              <a:rPr lang="el-GR" b="0" i="0" dirty="0">
                <a:solidFill>
                  <a:srgbClr val="0A0A0A"/>
                </a:solidFill>
                <a:effectLst/>
                <a:latin typeface="Google Sans"/>
              </a:rPr>
              <a:t> (εύχομαι, παντρεύομαι, γίνομαι, αισθάνομαι)</a:t>
            </a:r>
          </a:p>
          <a:p>
            <a:pPr algn="l">
              <a:lnSpc>
                <a:spcPts val="1800"/>
              </a:lnSpc>
              <a:spcAft>
                <a:spcPts val="900"/>
              </a:spcAft>
              <a:buFont typeface="Arial" panose="020B0604020202020204" pitchFamily="34" charset="0"/>
              <a:buChar char="•"/>
            </a:pPr>
            <a:r>
              <a:rPr lang="el-GR" b="0" i="0" dirty="0">
                <a:solidFill>
                  <a:srgbClr val="0A0A0A"/>
                </a:solidFill>
                <a:effectLst/>
                <a:latin typeface="Google Sans"/>
              </a:rPr>
              <a:t>Εσύ </a:t>
            </a:r>
            <a:r>
              <a:rPr lang="el-GR" b="1" i="0" dirty="0">
                <a:solidFill>
                  <a:srgbClr val="0A0A0A"/>
                </a:solidFill>
                <a:effectLst/>
                <a:latin typeface="Google Sans"/>
              </a:rPr>
              <a:t>-</a:t>
            </a:r>
            <a:r>
              <a:rPr lang="el-GR" b="1" i="0" dirty="0" err="1">
                <a:solidFill>
                  <a:srgbClr val="0A0A0A"/>
                </a:solidFill>
                <a:effectLst/>
                <a:latin typeface="Google Sans"/>
              </a:rPr>
              <a:t>εσαι</a:t>
            </a:r>
            <a:r>
              <a:rPr lang="el-GR" b="0" i="0" dirty="0">
                <a:solidFill>
                  <a:srgbClr val="0A0A0A"/>
                </a:solidFill>
                <a:effectLst/>
                <a:latin typeface="Google Sans"/>
              </a:rPr>
              <a:t> (εύχεσαι, παντρεύεσαι, γίνεσαι, αισθάνεσαι)</a:t>
            </a:r>
          </a:p>
          <a:p>
            <a:pPr algn="l">
              <a:lnSpc>
                <a:spcPts val="1800"/>
              </a:lnSpc>
              <a:spcAft>
                <a:spcPts val="900"/>
              </a:spcAft>
              <a:buFont typeface="Arial" panose="020B0604020202020204" pitchFamily="34" charset="0"/>
              <a:buChar char="•"/>
            </a:pPr>
            <a:r>
              <a:rPr lang="el-GR" b="0" i="0" dirty="0">
                <a:solidFill>
                  <a:srgbClr val="0A0A0A"/>
                </a:solidFill>
                <a:effectLst/>
                <a:latin typeface="Google Sans"/>
              </a:rPr>
              <a:t>Αυτός/ή </a:t>
            </a:r>
            <a:r>
              <a:rPr lang="el-GR" b="1" i="0" dirty="0">
                <a:solidFill>
                  <a:srgbClr val="0A0A0A"/>
                </a:solidFill>
                <a:effectLst/>
                <a:latin typeface="Google Sans"/>
              </a:rPr>
              <a:t>-</a:t>
            </a:r>
            <a:r>
              <a:rPr lang="el-GR" b="1" i="0" dirty="0" err="1">
                <a:solidFill>
                  <a:srgbClr val="0A0A0A"/>
                </a:solidFill>
                <a:effectLst/>
                <a:latin typeface="Google Sans"/>
              </a:rPr>
              <a:t>εται</a:t>
            </a:r>
            <a:r>
              <a:rPr lang="el-GR" b="0" i="0" dirty="0">
                <a:solidFill>
                  <a:srgbClr val="0A0A0A"/>
                </a:solidFill>
                <a:effectLst/>
                <a:latin typeface="Google Sans"/>
              </a:rPr>
              <a:t> (εύχεται, παντρεύεται, γίνεται, αισθάνεται)</a:t>
            </a:r>
          </a:p>
          <a:p>
            <a:pPr algn="l">
              <a:lnSpc>
                <a:spcPts val="1800"/>
              </a:lnSpc>
              <a:spcAft>
                <a:spcPts val="900"/>
              </a:spcAft>
              <a:buFont typeface="Arial" panose="020B0604020202020204" pitchFamily="34" charset="0"/>
              <a:buChar char="•"/>
            </a:pPr>
            <a:r>
              <a:rPr lang="el-GR" b="0" i="0" dirty="0">
                <a:solidFill>
                  <a:srgbClr val="0A0A0A"/>
                </a:solidFill>
                <a:effectLst/>
                <a:latin typeface="Google Sans"/>
              </a:rPr>
              <a:t>Εμείς </a:t>
            </a:r>
            <a:r>
              <a:rPr lang="el-GR" b="1" i="0" dirty="0">
                <a:solidFill>
                  <a:srgbClr val="0A0A0A"/>
                </a:solidFill>
                <a:effectLst/>
                <a:latin typeface="Google Sans"/>
              </a:rPr>
              <a:t>-</a:t>
            </a:r>
            <a:r>
              <a:rPr lang="el-GR" b="1" i="0" dirty="0" err="1">
                <a:solidFill>
                  <a:srgbClr val="0A0A0A"/>
                </a:solidFill>
                <a:effectLst/>
                <a:latin typeface="Google Sans"/>
              </a:rPr>
              <a:t>όμαστε</a:t>
            </a:r>
            <a:r>
              <a:rPr lang="el-GR" b="0" i="0" dirty="0">
                <a:solidFill>
                  <a:srgbClr val="0A0A0A"/>
                </a:solidFill>
                <a:effectLst/>
                <a:latin typeface="Google Sans"/>
              </a:rPr>
              <a:t> (ευχόμαστε, παντρευόμαστε, γινόμαστε, αισθανόμαστε)</a:t>
            </a:r>
          </a:p>
          <a:p>
            <a:pPr algn="l">
              <a:lnSpc>
                <a:spcPts val="1800"/>
              </a:lnSpc>
              <a:spcAft>
                <a:spcPts val="900"/>
              </a:spcAft>
              <a:buFont typeface="Arial" panose="020B0604020202020204" pitchFamily="34" charset="0"/>
              <a:buChar char="•"/>
            </a:pPr>
            <a:r>
              <a:rPr lang="el-GR" b="0" i="0" dirty="0">
                <a:solidFill>
                  <a:srgbClr val="0A0A0A"/>
                </a:solidFill>
                <a:effectLst/>
                <a:latin typeface="Google Sans"/>
              </a:rPr>
              <a:t>Εσείς </a:t>
            </a:r>
            <a:r>
              <a:rPr lang="el-GR" b="1" i="0" dirty="0">
                <a:solidFill>
                  <a:srgbClr val="0A0A0A"/>
                </a:solidFill>
                <a:effectLst/>
                <a:latin typeface="Google Sans"/>
              </a:rPr>
              <a:t>-</a:t>
            </a:r>
            <a:r>
              <a:rPr lang="el-GR" b="1" i="0" dirty="0" err="1">
                <a:solidFill>
                  <a:srgbClr val="0A0A0A"/>
                </a:solidFill>
                <a:effectLst/>
                <a:latin typeface="Google Sans"/>
              </a:rPr>
              <a:t>εστε</a:t>
            </a:r>
            <a:r>
              <a:rPr lang="el-GR" b="0" i="0" dirty="0">
                <a:solidFill>
                  <a:srgbClr val="0A0A0A"/>
                </a:solidFill>
                <a:effectLst/>
                <a:latin typeface="Google Sans"/>
              </a:rPr>
              <a:t> (εύχεστε, παντρεύεστε, γίνεστε, αισθάνεστε)</a:t>
            </a:r>
          </a:p>
          <a:p>
            <a:pPr algn="l">
              <a:lnSpc>
                <a:spcPts val="1800"/>
              </a:lnSpc>
              <a:spcAft>
                <a:spcPts val="900"/>
              </a:spcAft>
              <a:buFont typeface="Arial" panose="020B0604020202020204" pitchFamily="34" charset="0"/>
              <a:buChar char="•"/>
            </a:pPr>
            <a:r>
              <a:rPr lang="el-GR" b="0" i="0" dirty="0">
                <a:solidFill>
                  <a:srgbClr val="0A0A0A"/>
                </a:solidFill>
                <a:effectLst/>
                <a:latin typeface="Google Sans"/>
              </a:rPr>
              <a:t>Αυτοί </a:t>
            </a:r>
            <a:r>
              <a:rPr lang="el-GR" b="1" i="0" dirty="0">
                <a:solidFill>
                  <a:srgbClr val="0A0A0A"/>
                </a:solidFill>
                <a:effectLst/>
                <a:latin typeface="Google Sans"/>
              </a:rPr>
              <a:t>-</a:t>
            </a:r>
            <a:r>
              <a:rPr lang="el-GR" b="1" i="0" dirty="0" err="1">
                <a:solidFill>
                  <a:srgbClr val="0A0A0A"/>
                </a:solidFill>
                <a:effectLst/>
                <a:latin typeface="Google Sans"/>
              </a:rPr>
              <a:t>ονται</a:t>
            </a:r>
            <a:r>
              <a:rPr lang="el-GR" b="0" i="0" dirty="0">
                <a:solidFill>
                  <a:srgbClr val="0A0A0A"/>
                </a:solidFill>
                <a:effectLst/>
                <a:latin typeface="Google Sans"/>
              </a:rPr>
              <a:t> (εύχονται, παντρεύονται, γίνονται, αισθάνονται)</a:t>
            </a:r>
          </a:p>
        </p:txBody>
      </p:sp>
    </p:spTree>
    <p:extLst>
      <p:ext uri="{BB962C8B-B14F-4D97-AF65-F5344CB8AC3E}">
        <p14:creationId xmlns:p14="http://schemas.microsoft.com/office/powerpoint/2010/main" val="147915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DE8C-F071-30D4-056E-A7E788B337B4}"/>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4B490EF6-7262-25D7-6A6D-1951D2CABD4B}"/>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30E005A0-7F67-95CB-D1ED-ADE4C2F2996A}"/>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BEF44962-4FD8-EC2E-0438-DD50241D7D62}"/>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054C647A-4592-D749-80ED-0C08717A0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1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789" y="261257"/>
            <a:ext cx="5245697" cy="6259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1"/>
          <p:cNvPicPr>
            <a:picLocks noChangeAspect="1"/>
          </p:cNvPicPr>
          <p:nvPr/>
        </p:nvPicPr>
        <p:blipFill>
          <a:blip r:embed="rId3"/>
          <a:srcRect l="5937"/>
          <a:stretch>
            <a:fillRect/>
          </a:stretch>
        </p:blipFill>
        <p:spPr>
          <a:xfrm>
            <a:off x="5834744" y="261257"/>
            <a:ext cx="6139542" cy="6259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675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08E40E-8250-09EB-6F5A-D0121D202E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7E930069-6EFE-DC67-6F68-6E209853F64C}"/>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Ευχές για Γάμο - Βάπτιση! | balloon.gr">
            <a:extLst>
              <a:ext uri="{FF2B5EF4-FFF2-40B4-BE49-F238E27FC236}">
                <a16:creationId xmlns:a16="http://schemas.microsoft.com/office/drawing/2014/main" id="{E31EB98E-E085-B407-519B-0918EB8D6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293" y="1047750"/>
            <a:ext cx="4762500" cy="476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Ευχετήρια Κάρτα Βάπτισης - Καρουζέλ | balloon.gr">
            <a:extLst>
              <a:ext uri="{FF2B5EF4-FFF2-40B4-BE49-F238E27FC236}">
                <a16:creationId xmlns:a16="http://schemas.microsoft.com/office/drawing/2014/main" id="{4FB9AB2E-592D-0821-1FC9-E27753BB5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171" y="1413442"/>
            <a:ext cx="4299857" cy="40311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658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1639" y="574586"/>
            <a:ext cx="6367951" cy="5826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7448218" y="649707"/>
            <a:ext cx="3657600" cy="56759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250000"/>
              </a:lnSpc>
            </a:pPr>
            <a:endParaRPr lang="el-GR" dirty="0"/>
          </a:p>
          <a:p>
            <a:pPr>
              <a:lnSpc>
                <a:spcPct val="250000"/>
              </a:lnSpc>
            </a:pPr>
            <a:r>
              <a:rPr lang="el-GR" dirty="0"/>
              <a:t>γενέθλια/γάμος</a:t>
            </a:r>
          </a:p>
          <a:p>
            <a:pPr>
              <a:lnSpc>
                <a:spcPct val="250000"/>
              </a:lnSpc>
            </a:pPr>
            <a:r>
              <a:rPr lang="el-GR" dirty="0"/>
              <a:t>μέρα :</a:t>
            </a:r>
          </a:p>
          <a:p>
            <a:pPr>
              <a:lnSpc>
                <a:spcPct val="250000"/>
              </a:lnSpc>
            </a:pPr>
            <a:r>
              <a:rPr lang="el-GR" dirty="0"/>
              <a:t>ώρα :</a:t>
            </a:r>
          </a:p>
          <a:p>
            <a:pPr>
              <a:lnSpc>
                <a:spcPct val="250000"/>
              </a:lnSpc>
            </a:pPr>
            <a:r>
              <a:rPr lang="el-GR" dirty="0"/>
              <a:t>ημερομηνία :</a:t>
            </a:r>
          </a:p>
          <a:p>
            <a:pPr>
              <a:lnSpc>
                <a:spcPct val="250000"/>
              </a:lnSpc>
            </a:pPr>
            <a:r>
              <a:rPr lang="el-GR" dirty="0"/>
              <a:t>τόπος :</a:t>
            </a:r>
          </a:p>
          <a:p>
            <a:pPr>
              <a:lnSpc>
                <a:spcPct val="250000"/>
              </a:lnSpc>
            </a:pPr>
            <a:r>
              <a:rPr lang="el-GR" dirty="0"/>
              <a:t>ποιοι (γαμπρός-νύφη) :</a:t>
            </a:r>
          </a:p>
          <a:p>
            <a:pPr>
              <a:lnSpc>
                <a:spcPct val="250000"/>
              </a:lnSpc>
            </a:pPr>
            <a:r>
              <a:rPr lang="el-GR" dirty="0"/>
              <a:t>γονείς : </a:t>
            </a:r>
          </a:p>
          <a:p>
            <a:pPr>
              <a:lnSpc>
                <a:spcPct val="250000"/>
              </a:lnSpc>
            </a:pPr>
            <a:r>
              <a:rPr lang="el-GR" dirty="0"/>
              <a:t>κουμπάροι :</a:t>
            </a:r>
          </a:p>
          <a:p>
            <a:pPr>
              <a:lnSpc>
                <a:spcPct val="250000"/>
              </a:lnSpc>
            </a:pPr>
            <a:r>
              <a:rPr lang="el-GR" dirty="0"/>
              <a:t> </a:t>
            </a:r>
          </a:p>
          <a:p>
            <a:pPr algn="ctr"/>
            <a:endParaRPr lang="en-US" dirty="0"/>
          </a:p>
        </p:txBody>
      </p:sp>
    </p:spTree>
    <p:extLst>
      <p:ext uri="{BB962C8B-B14F-4D97-AF65-F5344CB8AC3E}">
        <p14:creationId xmlns:p14="http://schemas.microsoft.com/office/powerpoint/2010/main" val="138940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90379-2F10-8F8D-8271-89209BBD941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7E864DA-B911-7030-BCB8-9FAA4AFEF5A1}"/>
              </a:ext>
            </a:extLst>
          </p:cNvPr>
          <p:cNvSpPr txBox="1"/>
          <p:nvPr/>
        </p:nvSpPr>
        <p:spPr>
          <a:xfrm>
            <a:off x="6629399" y="4085587"/>
            <a:ext cx="3173187" cy="769441"/>
          </a:xfrm>
          <a:prstGeom prst="rect">
            <a:avLst/>
          </a:prstGeom>
          <a:noFill/>
        </p:spPr>
        <p:txBody>
          <a:bodyPr wrap="square">
            <a:spAutoFit/>
          </a:bodyPr>
          <a:lstStyle/>
          <a:p>
            <a:r>
              <a:rPr lang="el-GR" sz="4400" dirty="0"/>
              <a:t>βάπτιση</a:t>
            </a:r>
          </a:p>
        </p:txBody>
      </p:sp>
      <p:pic>
        <p:nvPicPr>
          <p:cNvPr id="10242" name="Picture 2" descr="βάπτιση Στοκ Εικονογραφήσεις, Vectors, &amp; Clipart – (9 Στοκ Εικονογραφήσεις)">
            <a:extLst>
              <a:ext uri="{FF2B5EF4-FFF2-40B4-BE49-F238E27FC236}">
                <a16:creationId xmlns:a16="http://schemas.microsoft.com/office/drawing/2014/main" id="{F590D0A3-B56C-A599-F0EA-380769AC2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2" y="861139"/>
            <a:ext cx="2601683" cy="2864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4" name="Picture 4" descr="57 Γάμος καρικατούρα ιδέες | γάμος, κάρτα γάμου, γραμμικές φιγούρες">
            <a:extLst>
              <a:ext uri="{FF2B5EF4-FFF2-40B4-BE49-F238E27FC236}">
                <a16:creationId xmlns:a16="http://schemas.microsoft.com/office/drawing/2014/main" id="{081C1B59-C2A7-E5F3-4C48-00AA94E20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1974" y="873911"/>
            <a:ext cx="2790825" cy="2864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 descr="Γενέθλια καρτουν Φωτογραφίες Αρχείου, Royalty Free Γενέθλια καρτουν Εικόνες  | DepositPhotos">
            <a:extLst>
              <a:ext uri="{FF2B5EF4-FFF2-40B4-BE49-F238E27FC236}">
                <a16:creationId xmlns:a16="http://schemas.microsoft.com/office/drawing/2014/main" id="{07764C96-D96B-15B9-9449-5CF505699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6228" y="873911"/>
            <a:ext cx="3287485" cy="2852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8" name="Picture 8" descr="Γιορτάζουμε το ΟΧΙ – Παιδικό ποίημα για την 28η Οκτωβρίου - Τα Παραμύθια  της Γιαγιάς">
            <a:extLst>
              <a:ext uri="{FF2B5EF4-FFF2-40B4-BE49-F238E27FC236}">
                <a16:creationId xmlns:a16="http://schemas.microsoft.com/office/drawing/2014/main" id="{EF1DF7A7-A4C8-FF12-642D-AA0A85F637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14" y="861138"/>
            <a:ext cx="2752725" cy="2864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245C79-D0F2-4894-75C4-0D32634CF65B}"/>
              </a:ext>
            </a:extLst>
          </p:cNvPr>
          <p:cNvSpPr txBox="1"/>
          <p:nvPr/>
        </p:nvSpPr>
        <p:spPr>
          <a:xfrm>
            <a:off x="568726" y="4085587"/>
            <a:ext cx="2141817" cy="769441"/>
          </a:xfrm>
          <a:prstGeom prst="rect">
            <a:avLst/>
          </a:prstGeom>
          <a:noFill/>
        </p:spPr>
        <p:txBody>
          <a:bodyPr wrap="square">
            <a:spAutoFit/>
          </a:bodyPr>
          <a:lstStyle/>
          <a:p>
            <a:r>
              <a:rPr lang="el-GR" sz="4400" dirty="0"/>
              <a:t>γιορτή</a:t>
            </a:r>
          </a:p>
        </p:txBody>
      </p:sp>
      <p:sp>
        <p:nvSpPr>
          <p:cNvPr id="7" name="TextBox 6">
            <a:extLst>
              <a:ext uri="{FF2B5EF4-FFF2-40B4-BE49-F238E27FC236}">
                <a16:creationId xmlns:a16="http://schemas.microsoft.com/office/drawing/2014/main" id="{53253D12-FB4D-6463-AA59-18554BFC7776}"/>
              </a:ext>
            </a:extLst>
          </p:cNvPr>
          <p:cNvSpPr txBox="1"/>
          <p:nvPr/>
        </p:nvSpPr>
        <p:spPr>
          <a:xfrm>
            <a:off x="3243942" y="4085587"/>
            <a:ext cx="2852058" cy="769441"/>
          </a:xfrm>
          <a:prstGeom prst="rect">
            <a:avLst/>
          </a:prstGeom>
          <a:noFill/>
        </p:spPr>
        <p:txBody>
          <a:bodyPr wrap="square">
            <a:spAutoFit/>
          </a:bodyPr>
          <a:lstStyle/>
          <a:p>
            <a:r>
              <a:rPr lang="el-GR" sz="4400" dirty="0"/>
              <a:t>γενέθλια</a:t>
            </a:r>
          </a:p>
        </p:txBody>
      </p:sp>
      <p:sp>
        <p:nvSpPr>
          <p:cNvPr id="9" name="TextBox 8">
            <a:extLst>
              <a:ext uri="{FF2B5EF4-FFF2-40B4-BE49-F238E27FC236}">
                <a16:creationId xmlns:a16="http://schemas.microsoft.com/office/drawing/2014/main" id="{F4DB59BE-DC29-32C8-7133-88E2E322C844}"/>
              </a:ext>
            </a:extLst>
          </p:cNvPr>
          <p:cNvSpPr txBox="1"/>
          <p:nvPr/>
        </p:nvSpPr>
        <p:spPr>
          <a:xfrm>
            <a:off x="9644118" y="4063815"/>
            <a:ext cx="1915885" cy="769441"/>
          </a:xfrm>
          <a:prstGeom prst="rect">
            <a:avLst/>
          </a:prstGeom>
          <a:noFill/>
        </p:spPr>
        <p:txBody>
          <a:bodyPr wrap="square">
            <a:spAutoFit/>
          </a:bodyPr>
          <a:lstStyle/>
          <a:p>
            <a:r>
              <a:rPr lang="el-GR" sz="4400" dirty="0"/>
              <a:t>γάμος</a:t>
            </a:r>
          </a:p>
        </p:txBody>
      </p:sp>
    </p:spTree>
    <p:extLst>
      <p:ext uri="{BB962C8B-B14F-4D97-AF65-F5344CB8AC3E}">
        <p14:creationId xmlns:p14="http://schemas.microsoft.com/office/powerpoint/2010/main" val="126238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65611" y="352423"/>
            <a:ext cx="3831257" cy="5705997"/>
          </a:xfrm>
          <a:prstGeom prst="rect">
            <a:avLst/>
          </a:prstGeom>
        </p:spPr>
      </p:pic>
      <p:pic>
        <p:nvPicPr>
          <p:cNvPr id="3" name="Picture 2"/>
          <p:cNvPicPr>
            <a:picLocks noChangeAspect="1"/>
          </p:cNvPicPr>
          <p:nvPr/>
        </p:nvPicPr>
        <p:blipFill rotWithShape="1">
          <a:blip r:embed="rId3"/>
          <a:srcRect r="44815"/>
          <a:stretch/>
        </p:blipFill>
        <p:spPr>
          <a:xfrm>
            <a:off x="8976732" y="352422"/>
            <a:ext cx="2609385" cy="5705997"/>
          </a:xfrm>
          <a:prstGeom prst="rect">
            <a:avLst/>
          </a:prstGeom>
        </p:spPr>
      </p:pic>
      <p:pic>
        <p:nvPicPr>
          <p:cNvPr id="4" name="Picture 3"/>
          <p:cNvPicPr>
            <a:picLocks noChangeAspect="1"/>
          </p:cNvPicPr>
          <p:nvPr/>
        </p:nvPicPr>
        <p:blipFill rotWithShape="1">
          <a:blip r:embed="rId3"/>
          <a:srcRect l="47250"/>
          <a:stretch/>
        </p:blipFill>
        <p:spPr>
          <a:xfrm>
            <a:off x="1159727" y="352424"/>
            <a:ext cx="3077736" cy="5705997"/>
          </a:xfrm>
          <a:prstGeom prst="rect">
            <a:avLst/>
          </a:prstGeom>
        </p:spPr>
      </p:pic>
      <p:sp>
        <p:nvSpPr>
          <p:cNvPr id="5" name="Rounded Rectangle 4"/>
          <p:cNvSpPr/>
          <p:nvPr/>
        </p:nvSpPr>
        <p:spPr>
          <a:xfrm>
            <a:off x="95598" y="6147630"/>
            <a:ext cx="3918840" cy="7103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p>
        </p:txBody>
      </p:sp>
      <p:sp>
        <p:nvSpPr>
          <p:cNvPr id="6" name="Rounded Rectangle 5"/>
          <p:cNvSpPr/>
          <p:nvPr/>
        </p:nvSpPr>
        <p:spPr>
          <a:xfrm>
            <a:off x="4014438" y="6058419"/>
            <a:ext cx="4564567" cy="7103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p>
        </p:txBody>
      </p:sp>
      <p:sp>
        <p:nvSpPr>
          <p:cNvPr id="7" name="Rounded Rectangle 6"/>
          <p:cNvSpPr/>
          <p:nvPr/>
        </p:nvSpPr>
        <p:spPr>
          <a:xfrm>
            <a:off x="8579005" y="6058419"/>
            <a:ext cx="3590692" cy="7103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p>
        </p:txBody>
      </p:sp>
    </p:spTree>
    <p:extLst>
      <p:ext uri="{BB962C8B-B14F-4D97-AF65-F5344CB8AC3E}">
        <p14:creationId xmlns:p14="http://schemas.microsoft.com/office/powerpoint/2010/main" val="3021771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65611" y="352423"/>
            <a:ext cx="3831257" cy="5705997"/>
          </a:xfrm>
          <a:prstGeom prst="rect">
            <a:avLst/>
          </a:prstGeom>
        </p:spPr>
      </p:pic>
      <p:pic>
        <p:nvPicPr>
          <p:cNvPr id="3" name="Picture 2"/>
          <p:cNvPicPr>
            <a:picLocks noChangeAspect="1"/>
          </p:cNvPicPr>
          <p:nvPr/>
        </p:nvPicPr>
        <p:blipFill rotWithShape="1">
          <a:blip r:embed="rId3"/>
          <a:srcRect r="44815"/>
          <a:stretch/>
        </p:blipFill>
        <p:spPr>
          <a:xfrm>
            <a:off x="8976732" y="352422"/>
            <a:ext cx="2609385" cy="5705997"/>
          </a:xfrm>
          <a:prstGeom prst="rect">
            <a:avLst/>
          </a:prstGeom>
        </p:spPr>
      </p:pic>
      <p:pic>
        <p:nvPicPr>
          <p:cNvPr id="4" name="Picture 3"/>
          <p:cNvPicPr>
            <a:picLocks noChangeAspect="1"/>
          </p:cNvPicPr>
          <p:nvPr/>
        </p:nvPicPr>
        <p:blipFill rotWithShape="1">
          <a:blip r:embed="rId3"/>
          <a:srcRect l="47250"/>
          <a:stretch/>
        </p:blipFill>
        <p:spPr>
          <a:xfrm>
            <a:off x="1159727" y="352424"/>
            <a:ext cx="3077736" cy="5705997"/>
          </a:xfrm>
          <a:prstGeom prst="rect">
            <a:avLst/>
          </a:prstGeom>
        </p:spPr>
      </p:pic>
      <p:sp>
        <p:nvSpPr>
          <p:cNvPr id="5" name="Rounded Rectangle 4"/>
          <p:cNvSpPr/>
          <p:nvPr/>
        </p:nvSpPr>
        <p:spPr>
          <a:xfrm>
            <a:off x="95598" y="6147630"/>
            <a:ext cx="3918840" cy="7103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κουμπάρα</a:t>
            </a:r>
            <a:endParaRPr lang="en-US" sz="4000" dirty="0"/>
          </a:p>
        </p:txBody>
      </p:sp>
      <p:sp>
        <p:nvSpPr>
          <p:cNvPr id="6" name="Rounded Rectangle 5"/>
          <p:cNvSpPr/>
          <p:nvPr/>
        </p:nvSpPr>
        <p:spPr>
          <a:xfrm>
            <a:off x="4014438" y="6058419"/>
            <a:ext cx="4564567" cy="7103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νύφη &amp; γαμπρός</a:t>
            </a:r>
            <a:endParaRPr lang="en-US" sz="4000" dirty="0"/>
          </a:p>
        </p:txBody>
      </p:sp>
      <p:sp>
        <p:nvSpPr>
          <p:cNvPr id="7" name="Rounded Rectangle 6"/>
          <p:cNvSpPr/>
          <p:nvPr/>
        </p:nvSpPr>
        <p:spPr>
          <a:xfrm>
            <a:off x="8579005" y="6058419"/>
            <a:ext cx="3590692" cy="7103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κουμπάρος</a:t>
            </a:r>
            <a:endParaRPr lang="en-US" sz="4000" dirty="0"/>
          </a:p>
        </p:txBody>
      </p:sp>
      <p:sp>
        <p:nvSpPr>
          <p:cNvPr id="8" name="Rounded Rectangle 7"/>
          <p:cNvSpPr/>
          <p:nvPr/>
        </p:nvSpPr>
        <p:spPr>
          <a:xfrm>
            <a:off x="4565611" y="89807"/>
            <a:ext cx="3582346"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Γάμος </a:t>
            </a:r>
            <a:endParaRPr lang="en-US" sz="4400" dirty="0">
              <a:solidFill>
                <a:srgbClr val="FF0000"/>
              </a:solidFill>
            </a:endParaRPr>
          </a:p>
        </p:txBody>
      </p:sp>
    </p:spTree>
    <p:extLst>
      <p:ext uri="{BB962C8B-B14F-4D97-AF65-F5344CB8AC3E}">
        <p14:creationId xmlns:p14="http://schemas.microsoft.com/office/powerpoint/2010/main" val="2327376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descr="Printable April 2026 calendar, model #486 | Michel Zbinden">
            <a:extLst>
              <a:ext uri="{FF2B5EF4-FFF2-40B4-BE49-F238E27FC236}">
                <a16:creationId xmlns:a16="http://schemas.microsoft.com/office/drawing/2014/main" id="{EE416A9B-5379-0FB3-2733-A609474FF2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8" name="Εικόνα 7">
            <a:extLst>
              <a:ext uri="{FF2B5EF4-FFF2-40B4-BE49-F238E27FC236}">
                <a16:creationId xmlns:a16="http://schemas.microsoft.com/office/drawing/2014/main" id="{F6F09259-6AA4-9B38-71C2-1709C5591B9D}"/>
              </a:ext>
            </a:extLst>
          </p:cNvPr>
          <p:cNvPicPr>
            <a:picLocks noChangeAspect="1"/>
          </p:cNvPicPr>
          <p:nvPr/>
        </p:nvPicPr>
        <p:blipFill>
          <a:blip r:embed="rId2"/>
          <a:srcRect t="16108" b="19627"/>
          <a:stretch>
            <a:fillRect/>
          </a:stretch>
        </p:blipFill>
        <p:spPr>
          <a:xfrm>
            <a:off x="533400" y="1382486"/>
            <a:ext cx="8763000" cy="4223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Ορθογώνιο 1">
            <a:extLst>
              <a:ext uri="{FF2B5EF4-FFF2-40B4-BE49-F238E27FC236}">
                <a16:creationId xmlns:a16="http://schemas.microsoft.com/office/drawing/2014/main" id="{F2707374-FF8B-AB7C-CFA8-3AB5967C16E7}"/>
              </a:ext>
            </a:extLst>
          </p:cNvPr>
          <p:cNvSpPr/>
          <p:nvPr/>
        </p:nvSpPr>
        <p:spPr>
          <a:xfrm>
            <a:off x="3026229" y="1823357"/>
            <a:ext cx="1513114" cy="4572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δημόσια αργία</a:t>
            </a:r>
          </a:p>
        </p:txBody>
      </p:sp>
      <p:sp>
        <p:nvSpPr>
          <p:cNvPr id="9" name="Ορθογώνιο 8">
            <a:extLst>
              <a:ext uri="{FF2B5EF4-FFF2-40B4-BE49-F238E27FC236}">
                <a16:creationId xmlns:a16="http://schemas.microsoft.com/office/drawing/2014/main" id="{7104088B-94E7-59D8-14EF-887A6BD754DA}"/>
              </a:ext>
            </a:extLst>
          </p:cNvPr>
          <p:cNvSpPr/>
          <p:nvPr/>
        </p:nvSpPr>
        <p:spPr>
          <a:xfrm>
            <a:off x="1077686" y="3429000"/>
            <a:ext cx="1066800" cy="4572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δημόσια αργία</a:t>
            </a:r>
          </a:p>
        </p:txBody>
      </p:sp>
      <p:sp>
        <p:nvSpPr>
          <p:cNvPr id="10" name="Ορθογώνιο 9">
            <a:extLst>
              <a:ext uri="{FF2B5EF4-FFF2-40B4-BE49-F238E27FC236}">
                <a16:creationId xmlns:a16="http://schemas.microsoft.com/office/drawing/2014/main" id="{6F4BD9EC-C84C-C24B-2AE7-6CA6FE79D6D8}"/>
              </a:ext>
            </a:extLst>
          </p:cNvPr>
          <p:cNvSpPr/>
          <p:nvPr/>
        </p:nvSpPr>
        <p:spPr>
          <a:xfrm>
            <a:off x="5562600" y="2590801"/>
            <a:ext cx="979714" cy="4572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δημόσια αργία</a:t>
            </a:r>
          </a:p>
        </p:txBody>
      </p:sp>
      <p:sp>
        <p:nvSpPr>
          <p:cNvPr id="11" name="Ορθογώνιο 10">
            <a:extLst>
              <a:ext uri="{FF2B5EF4-FFF2-40B4-BE49-F238E27FC236}">
                <a16:creationId xmlns:a16="http://schemas.microsoft.com/office/drawing/2014/main" id="{0B30D28E-A92A-A111-F9F6-C0C15E2CE597}"/>
              </a:ext>
            </a:extLst>
          </p:cNvPr>
          <p:cNvSpPr/>
          <p:nvPr/>
        </p:nvSpPr>
        <p:spPr>
          <a:xfrm>
            <a:off x="4381500" y="4223657"/>
            <a:ext cx="1066800" cy="4572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σχολική αργία</a:t>
            </a:r>
          </a:p>
        </p:txBody>
      </p:sp>
      <p:sp>
        <p:nvSpPr>
          <p:cNvPr id="12" name="Ορθογώνιο 11">
            <a:extLst>
              <a:ext uri="{FF2B5EF4-FFF2-40B4-BE49-F238E27FC236}">
                <a16:creationId xmlns:a16="http://schemas.microsoft.com/office/drawing/2014/main" id="{B5580961-D2DD-D021-1FD8-E9596B02FB0C}"/>
              </a:ext>
            </a:extLst>
          </p:cNvPr>
          <p:cNvSpPr/>
          <p:nvPr/>
        </p:nvSpPr>
        <p:spPr>
          <a:xfrm>
            <a:off x="2144486" y="2590801"/>
            <a:ext cx="1066800" cy="4572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ασθένεια</a:t>
            </a:r>
          </a:p>
        </p:txBody>
      </p:sp>
      <p:sp>
        <p:nvSpPr>
          <p:cNvPr id="13" name="Ορθογώνιο 12">
            <a:extLst>
              <a:ext uri="{FF2B5EF4-FFF2-40B4-BE49-F238E27FC236}">
                <a16:creationId xmlns:a16="http://schemas.microsoft.com/office/drawing/2014/main" id="{B0CF0FBC-AD8A-77CC-7436-686B49868BDA}"/>
              </a:ext>
            </a:extLst>
          </p:cNvPr>
          <p:cNvSpPr/>
          <p:nvPr/>
        </p:nvSpPr>
        <p:spPr>
          <a:xfrm>
            <a:off x="3320143" y="2590801"/>
            <a:ext cx="1066800" cy="4572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ασθένεια</a:t>
            </a:r>
          </a:p>
        </p:txBody>
      </p:sp>
      <p:sp>
        <p:nvSpPr>
          <p:cNvPr id="14" name="Ορθογώνιο 13">
            <a:extLst>
              <a:ext uri="{FF2B5EF4-FFF2-40B4-BE49-F238E27FC236}">
                <a16:creationId xmlns:a16="http://schemas.microsoft.com/office/drawing/2014/main" id="{5437F810-87D8-F016-6AA4-FA831A156239}"/>
              </a:ext>
            </a:extLst>
          </p:cNvPr>
          <p:cNvSpPr/>
          <p:nvPr/>
        </p:nvSpPr>
        <p:spPr>
          <a:xfrm>
            <a:off x="4539343" y="228600"/>
            <a:ext cx="1513114" cy="4572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Απρίλιος  2026</a:t>
            </a:r>
          </a:p>
        </p:txBody>
      </p:sp>
      <p:sp>
        <p:nvSpPr>
          <p:cNvPr id="15" name="Ορθογώνιο 14">
            <a:extLst>
              <a:ext uri="{FF2B5EF4-FFF2-40B4-BE49-F238E27FC236}">
                <a16:creationId xmlns:a16="http://schemas.microsoft.com/office/drawing/2014/main" id="{32EEFBD5-9499-CE61-5759-CF99F713FD42}"/>
              </a:ext>
            </a:extLst>
          </p:cNvPr>
          <p:cNvSpPr/>
          <p:nvPr/>
        </p:nvSpPr>
        <p:spPr>
          <a:xfrm>
            <a:off x="955222" y="805543"/>
            <a:ext cx="1088571" cy="4572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Δευτέρα</a:t>
            </a:r>
          </a:p>
        </p:txBody>
      </p:sp>
      <p:sp>
        <p:nvSpPr>
          <p:cNvPr id="16" name="Ορθογώνιο 15">
            <a:extLst>
              <a:ext uri="{FF2B5EF4-FFF2-40B4-BE49-F238E27FC236}">
                <a16:creationId xmlns:a16="http://schemas.microsoft.com/office/drawing/2014/main" id="{18E409DD-4B4B-F46E-6E39-407043556FC8}"/>
              </a:ext>
            </a:extLst>
          </p:cNvPr>
          <p:cNvSpPr/>
          <p:nvPr/>
        </p:nvSpPr>
        <p:spPr>
          <a:xfrm>
            <a:off x="2109104" y="794657"/>
            <a:ext cx="987880" cy="4572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Τρίτη</a:t>
            </a:r>
          </a:p>
        </p:txBody>
      </p:sp>
      <p:sp>
        <p:nvSpPr>
          <p:cNvPr id="17" name="Ορθογώνιο 16">
            <a:extLst>
              <a:ext uri="{FF2B5EF4-FFF2-40B4-BE49-F238E27FC236}">
                <a16:creationId xmlns:a16="http://schemas.microsoft.com/office/drawing/2014/main" id="{7D12D1C7-9901-7EF2-54BB-E51663E834EF}"/>
              </a:ext>
            </a:extLst>
          </p:cNvPr>
          <p:cNvSpPr/>
          <p:nvPr/>
        </p:nvSpPr>
        <p:spPr>
          <a:xfrm>
            <a:off x="3140528" y="762000"/>
            <a:ext cx="1088571" cy="4572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Τετάρτη</a:t>
            </a:r>
          </a:p>
        </p:txBody>
      </p:sp>
      <p:sp>
        <p:nvSpPr>
          <p:cNvPr id="18" name="Ορθογώνιο 17">
            <a:extLst>
              <a:ext uri="{FF2B5EF4-FFF2-40B4-BE49-F238E27FC236}">
                <a16:creationId xmlns:a16="http://schemas.microsoft.com/office/drawing/2014/main" id="{CC92EF9F-7FFC-B4FB-A31F-896E212F36A5}"/>
              </a:ext>
            </a:extLst>
          </p:cNvPr>
          <p:cNvSpPr/>
          <p:nvPr/>
        </p:nvSpPr>
        <p:spPr>
          <a:xfrm>
            <a:off x="4256314" y="762000"/>
            <a:ext cx="1088571" cy="4572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Πέμπτη</a:t>
            </a:r>
          </a:p>
        </p:txBody>
      </p:sp>
      <p:sp>
        <p:nvSpPr>
          <p:cNvPr id="19" name="Ορθογώνιο 18">
            <a:extLst>
              <a:ext uri="{FF2B5EF4-FFF2-40B4-BE49-F238E27FC236}">
                <a16:creationId xmlns:a16="http://schemas.microsoft.com/office/drawing/2014/main" id="{DBDD1003-1F6F-DAD1-9000-D19FF7B2B288}"/>
              </a:ext>
            </a:extLst>
          </p:cNvPr>
          <p:cNvSpPr/>
          <p:nvPr/>
        </p:nvSpPr>
        <p:spPr>
          <a:xfrm>
            <a:off x="5399314" y="762000"/>
            <a:ext cx="1143000" cy="4572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Παρασκευή</a:t>
            </a:r>
          </a:p>
        </p:txBody>
      </p:sp>
      <p:sp>
        <p:nvSpPr>
          <p:cNvPr id="20" name="Ορθογώνιο 19">
            <a:extLst>
              <a:ext uri="{FF2B5EF4-FFF2-40B4-BE49-F238E27FC236}">
                <a16:creationId xmlns:a16="http://schemas.microsoft.com/office/drawing/2014/main" id="{ECDFF1B4-A723-FB98-3A8F-0D448EC91505}"/>
              </a:ext>
            </a:extLst>
          </p:cNvPr>
          <p:cNvSpPr/>
          <p:nvPr/>
        </p:nvSpPr>
        <p:spPr>
          <a:xfrm>
            <a:off x="6651172" y="762000"/>
            <a:ext cx="1088571" cy="4572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Σάββατο</a:t>
            </a:r>
          </a:p>
        </p:txBody>
      </p:sp>
      <p:sp>
        <p:nvSpPr>
          <p:cNvPr id="21" name="Ορθογώνιο 20">
            <a:extLst>
              <a:ext uri="{FF2B5EF4-FFF2-40B4-BE49-F238E27FC236}">
                <a16:creationId xmlns:a16="http://schemas.microsoft.com/office/drawing/2014/main" id="{71807873-0DFF-960E-056C-7FE7C3A50F1F}"/>
              </a:ext>
            </a:extLst>
          </p:cNvPr>
          <p:cNvSpPr/>
          <p:nvPr/>
        </p:nvSpPr>
        <p:spPr>
          <a:xfrm>
            <a:off x="7794172" y="762000"/>
            <a:ext cx="1088571" cy="4572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Κυριακή</a:t>
            </a:r>
          </a:p>
        </p:txBody>
      </p:sp>
      <p:pic>
        <p:nvPicPr>
          <p:cNvPr id="12296" name="Picture 8" descr="Cartoon couple kiss - 32 χιλιάδες εικόνες, εικονογραφήσεις και φωτογραφίες  στοκ χωρίς δικαιώματα | Shutterstock">
            <a:extLst>
              <a:ext uri="{FF2B5EF4-FFF2-40B4-BE49-F238E27FC236}">
                <a16:creationId xmlns:a16="http://schemas.microsoft.com/office/drawing/2014/main" id="{9565324E-C226-1C4F-AE56-BAF75FE34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7143" y="1823357"/>
            <a:ext cx="1800225" cy="2543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2" name="Ορθογώνιο 21">
            <a:extLst>
              <a:ext uri="{FF2B5EF4-FFF2-40B4-BE49-F238E27FC236}">
                <a16:creationId xmlns:a16="http://schemas.microsoft.com/office/drawing/2014/main" id="{65CA4124-681F-BBD9-FB2C-B8F1D349785C}"/>
              </a:ext>
            </a:extLst>
          </p:cNvPr>
          <p:cNvSpPr/>
          <p:nvPr/>
        </p:nvSpPr>
        <p:spPr>
          <a:xfrm>
            <a:off x="9797143" y="4680857"/>
            <a:ext cx="1861457" cy="9252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  Μηνάς ηλεκτρολόγος        </a:t>
            </a:r>
          </a:p>
        </p:txBody>
      </p:sp>
      <p:sp>
        <p:nvSpPr>
          <p:cNvPr id="23" name="Ορθογώνιο 22">
            <a:extLst>
              <a:ext uri="{FF2B5EF4-FFF2-40B4-BE49-F238E27FC236}">
                <a16:creationId xmlns:a16="http://schemas.microsoft.com/office/drawing/2014/main" id="{09013EED-4D7D-08CB-DC3C-4FEB353255AB}"/>
              </a:ext>
            </a:extLst>
          </p:cNvPr>
          <p:cNvSpPr/>
          <p:nvPr/>
        </p:nvSpPr>
        <p:spPr>
          <a:xfrm>
            <a:off x="10319657" y="685800"/>
            <a:ext cx="1277711" cy="9252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Μαρία</a:t>
            </a:r>
          </a:p>
          <a:p>
            <a:pPr algn="ctr"/>
            <a:r>
              <a:rPr lang="el-GR" dirty="0"/>
              <a:t>δασκάλα</a:t>
            </a:r>
          </a:p>
        </p:txBody>
      </p:sp>
    </p:spTree>
    <p:extLst>
      <p:ext uri="{BB962C8B-B14F-4D97-AF65-F5344CB8AC3E}">
        <p14:creationId xmlns:p14="http://schemas.microsoft.com/office/powerpoint/2010/main" val="1151725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Ημερολόγιο </a:t>
            </a:r>
            <a:endParaRPr lang="en-US" dirty="0"/>
          </a:p>
        </p:txBody>
      </p:sp>
      <p:pic>
        <p:nvPicPr>
          <p:cNvPr id="4" name="Content Placeholder 3"/>
          <p:cNvPicPr>
            <a:picLocks noGrp="1" noChangeAspect="1"/>
          </p:cNvPicPr>
          <p:nvPr>
            <p:ph idx="1"/>
          </p:nvPr>
        </p:nvPicPr>
        <p:blipFill>
          <a:blip r:embed="rId2"/>
          <a:srcRect b="12827"/>
          <a:stretch>
            <a:fillRect/>
          </a:stretch>
        </p:blipFill>
        <p:spPr>
          <a:xfrm rot="20153117">
            <a:off x="6883288" y="1695706"/>
            <a:ext cx="4124165" cy="3196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rcRect t="17486"/>
          <a:stretch>
            <a:fillRect/>
          </a:stretch>
        </p:blipFill>
        <p:spPr>
          <a:xfrm rot="20379127">
            <a:off x="854945" y="1888795"/>
            <a:ext cx="5133624" cy="3347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9809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Η αγαπημένη μου  γιορτή είναι _______. </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l-GR" sz="6600" dirty="0"/>
              <a:t>τα γενέθλιά μου</a:t>
            </a:r>
          </a:p>
          <a:p>
            <a:pPr>
              <a:buFont typeface="Wingdings" panose="05000000000000000000" pitchFamily="2" charset="2"/>
              <a:buChar char="q"/>
            </a:pPr>
            <a:r>
              <a:rPr lang="el-GR" sz="6600" dirty="0"/>
              <a:t>η γιορτή της διακοπής της νηστείας  (</a:t>
            </a:r>
            <a:r>
              <a:rPr lang="el-GR" sz="6600" dirty="0" err="1"/>
              <a:t>Ιντ</a:t>
            </a:r>
            <a:r>
              <a:rPr lang="el-GR" sz="6600" dirty="0"/>
              <a:t> </a:t>
            </a:r>
            <a:r>
              <a:rPr lang="el-GR" sz="6600" dirty="0" err="1"/>
              <a:t>αλ</a:t>
            </a:r>
            <a:r>
              <a:rPr lang="el-GR" sz="6600" dirty="0"/>
              <a:t> </a:t>
            </a:r>
            <a:r>
              <a:rPr lang="el-GR" sz="6600" dirty="0" err="1"/>
              <a:t>Φιτρ</a:t>
            </a:r>
            <a:r>
              <a:rPr lang="el-GR" sz="6600" dirty="0"/>
              <a:t> )</a:t>
            </a:r>
          </a:p>
          <a:p>
            <a:pPr>
              <a:buFont typeface="Wingdings" panose="05000000000000000000" pitchFamily="2" charset="2"/>
              <a:buChar char="q"/>
            </a:pPr>
            <a:r>
              <a:rPr lang="el-GR" sz="6600" dirty="0"/>
              <a:t>τα Χριστούγεννα</a:t>
            </a:r>
          </a:p>
          <a:p>
            <a:pPr>
              <a:buFont typeface="Wingdings" panose="05000000000000000000" pitchFamily="2" charset="2"/>
              <a:buChar char="q"/>
            </a:pPr>
            <a:r>
              <a:rPr lang="el-GR" sz="6600" dirty="0"/>
              <a:t>η Τσικνοπέμπτη </a:t>
            </a:r>
          </a:p>
          <a:p>
            <a:endParaRPr lang="en-US" dirty="0"/>
          </a:p>
        </p:txBody>
      </p:sp>
    </p:spTree>
    <p:extLst>
      <p:ext uri="{BB962C8B-B14F-4D97-AF65-F5344CB8AC3E}">
        <p14:creationId xmlns:p14="http://schemas.microsoft.com/office/powerpoint/2010/main" val="413003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Γιόρτασα    μαζί με_____________.</a:t>
            </a:r>
            <a:endParaRPr lang="en-US" dirty="0">
              <a:solidFill>
                <a:srgbClr val="FF0000"/>
              </a:solidFill>
            </a:endParaRPr>
          </a:p>
        </p:txBody>
      </p:sp>
      <p:sp>
        <p:nvSpPr>
          <p:cNvPr id="3" name="Content Placeholder 2"/>
          <p:cNvSpPr>
            <a:spLocks noGrp="1"/>
          </p:cNvSpPr>
          <p:nvPr>
            <p:ph idx="1"/>
          </p:nvPr>
        </p:nvSpPr>
        <p:spPr/>
        <p:txBody>
          <a:bodyPr/>
          <a:lstStyle/>
          <a:p>
            <a:r>
              <a:rPr lang="el-GR" dirty="0"/>
              <a:t>τον μπαμπά</a:t>
            </a:r>
          </a:p>
          <a:p>
            <a:r>
              <a:rPr lang="el-GR" dirty="0"/>
              <a:t>τη μαμά</a:t>
            </a:r>
          </a:p>
          <a:p>
            <a:r>
              <a:rPr lang="el-GR" dirty="0"/>
              <a:t>τον παππού </a:t>
            </a:r>
          </a:p>
          <a:p>
            <a:r>
              <a:rPr lang="el-GR" dirty="0"/>
              <a:t>τη γιαγιά</a:t>
            </a:r>
          </a:p>
          <a:p>
            <a:r>
              <a:rPr lang="el-GR" dirty="0"/>
              <a:t>τους  φίλους</a:t>
            </a:r>
          </a:p>
          <a:p>
            <a:r>
              <a:rPr lang="el-GR" dirty="0"/>
              <a:t>τις φίλες</a:t>
            </a:r>
          </a:p>
          <a:p>
            <a:r>
              <a:rPr lang="el-GR" dirty="0"/>
              <a:t>τον θείο</a:t>
            </a:r>
          </a:p>
          <a:p>
            <a:r>
              <a:rPr lang="el-GR" dirty="0"/>
              <a:t>τη θεία</a:t>
            </a:r>
            <a:endParaRPr lang="en-US" dirty="0"/>
          </a:p>
        </p:txBody>
      </p:sp>
    </p:spTree>
    <p:extLst>
      <p:ext uri="{BB962C8B-B14F-4D97-AF65-F5344CB8AC3E}">
        <p14:creationId xmlns:p14="http://schemas.microsoft.com/office/powerpoint/2010/main" val="356098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Έκανα  πολλά πράγματα. ________________.</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l-GR" sz="4000" dirty="0">
                <a:solidFill>
                  <a:srgbClr val="00B050"/>
                </a:solidFill>
              </a:rPr>
              <a:t>Πριν από  τη  γιορτή   </a:t>
            </a:r>
            <a:r>
              <a:rPr lang="el-GR" sz="4000" dirty="0"/>
              <a:t>καθάρισα.</a:t>
            </a:r>
          </a:p>
          <a:p>
            <a:r>
              <a:rPr lang="el-GR" sz="4000" dirty="0">
                <a:solidFill>
                  <a:srgbClr val="00B050"/>
                </a:solidFill>
              </a:rPr>
              <a:t>Κατά τη διάρκεια της  γιορτής    </a:t>
            </a:r>
            <a:r>
              <a:rPr lang="el-GR" sz="4000" dirty="0"/>
              <a:t>χορέψαμε.</a:t>
            </a:r>
          </a:p>
          <a:p>
            <a:r>
              <a:rPr lang="el-GR" sz="4000" dirty="0">
                <a:solidFill>
                  <a:srgbClr val="00B050"/>
                </a:solidFill>
              </a:rPr>
              <a:t>Μετά τη  γιορτή    </a:t>
            </a:r>
            <a:r>
              <a:rPr lang="el-GR" sz="4000" dirty="0"/>
              <a:t>καθάρισα το σπίτι  και άνοιξα  τα  δώρα.</a:t>
            </a:r>
            <a:endParaRPr lang="en-US" sz="4000" dirty="0"/>
          </a:p>
        </p:txBody>
      </p:sp>
    </p:spTree>
    <p:extLst>
      <p:ext uri="{BB962C8B-B14F-4D97-AF65-F5344CB8AC3E}">
        <p14:creationId xmlns:p14="http://schemas.microsoft.com/office/powerpoint/2010/main" val="333764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Απριλίου 2026 (__/04/2026).Τώρα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00B050"/>
                </a:solidFill>
              </a:rPr>
              <a:t>Αγαπημένο μου ημερολόγιο,</a:t>
            </a:r>
            <a:endParaRPr lang="en-US" dirty="0">
              <a:solidFill>
                <a:srgbClr val="00B050"/>
              </a:solidFill>
            </a:endParaRPr>
          </a:p>
        </p:txBody>
      </p:sp>
      <p:sp>
        <p:nvSpPr>
          <p:cNvPr id="3" name="Content Placeholder 2"/>
          <p:cNvSpPr>
            <a:spLocks noGrp="1"/>
          </p:cNvSpPr>
          <p:nvPr>
            <p:ph idx="1"/>
          </p:nvPr>
        </p:nvSpPr>
        <p:spPr>
          <a:xfrm>
            <a:off x="6008915" y="1978025"/>
            <a:ext cx="5976260" cy="4351338"/>
          </a:xfrm>
        </p:spPr>
        <p:txBody>
          <a:bodyPr>
            <a:normAutofit fontScale="92500" lnSpcReduction="10000"/>
          </a:bodyPr>
          <a:lstStyle/>
          <a:p>
            <a:pPr marL="0" lvl="0" indent="0" eaLnBrk="0" fontAlgn="base" hangingPunct="0">
              <a:lnSpc>
                <a:spcPct val="100000"/>
              </a:lnSpc>
              <a:spcBef>
                <a:spcPct val="0"/>
              </a:spcBef>
              <a:spcAft>
                <a:spcPct val="0"/>
              </a:spcAft>
              <a:buNone/>
            </a:pPr>
            <a:r>
              <a:rPr lang="el-GR" sz="2600" dirty="0">
                <a:solidFill>
                  <a:srgbClr val="00B050"/>
                </a:solidFill>
              </a:rPr>
              <a:t>Αγαπημένο μου ημερολόγιο,</a:t>
            </a:r>
            <a:r>
              <a:rPr lang="el-GR" altLang="el-GR" sz="2600" dirty="0">
                <a:solidFill>
                  <a:srgbClr val="0A0A0A"/>
                </a:solidFill>
              </a:rPr>
              <a:t> </a:t>
            </a:r>
          </a:p>
          <a:p>
            <a:pPr marL="0" lvl="0" indent="0" eaLnBrk="0" fontAlgn="base" hangingPunct="0">
              <a:lnSpc>
                <a:spcPct val="100000"/>
              </a:lnSpc>
              <a:spcBef>
                <a:spcPct val="0"/>
              </a:spcBef>
              <a:spcAft>
                <a:spcPct val="0"/>
              </a:spcAft>
              <a:buNone/>
            </a:pPr>
            <a:endParaRPr lang="el-GR" altLang="el-GR" sz="2600" dirty="0"/>
          </a:p>
          <a:p>
            <a:pPr marL="0" lvl="0" indent="0" eaLnBrk="0" fontAlgn="base" hangingPunct="0">
              <a:lnSpc>
                <a:spcPct val="100000"/>
              </a:lnSpc>
              <a:spcBef>
                <a:spcPct val="0"/>
              </a:spcBef>
              <a:spcAft>
                <a:spcPct val="0"/>
              </a:spcAft>
              <a:buNone/>
            </a:pPr>
            <a:r>
              <a:rPr lang="el-GR" altLang="el-GR" sz="2600" dirty="0">
                <a:solidFill>
                  <a:srgbClr val="0A0A0A"/>
                </a:solidFill>
              </a:rPr>
              <a:t>Χθες γιορτάσαμε το Ραμαζάνι και ήταν μια υπέροχη μέρα! Έκανα μια μικρή γιορτή στο σπίτι μου και ήρθαν όλοι οι συγγενείς μου.</a:t>
            </a:r>
          </a:p>
          <a:p>
            <a:pPr marL="0" lvl="0" indent="0" eaLnBrk="0" fontAlgn="base" hangingPunct="0">
              <a:lnSpc>
                <a:spcPct val="100000"/>
              </a:lnSpc>
              <a:spcBef>
                <a:spcPct val="0"/>
              </a:spcBef>
              <a:spcAft>
                <a:spcPct val="0"/>
              </a:spcAft>
              <a:buNone/>
            </a:pPr>
            <a:r>
              <a:rPr lang="el-GR" altLang="el-GR" sz="2600" dirty="0">
                <a:solidFill>
                  <a:srgbClr val="0A0A0A"/>
                </a:solidFill>
              </a:rPr>
              <a:t>Πριν έρθουν οι καλεσμένοι, καθάρισα το σπίτι και μετά έστρωσα το τραπέζι. Η μαμά μου μαγείρεψε νόστιμα φαγητά και γλυκά. Περάσαμε πολύ όμορφα μαζί. Ήμουν πολύ χαρούμενος/χαρούμενη γιατί μου αρέσει να είμαστε όλη η οικογένεια μαζί!</a:t>
            </a:r>
            <a:endParaRPr lang="el-GR" altLang="el-GR" sz="2600" dirty="0"/>
          </a:p>
          <a:p>
            <a:endParaRPr lang="en-US" dirty="0"/>
          </a:p>
        </p:txBody>
      </p:sp>
      <p:sp>
        <p:nvSpPr>
          <p:cNvPr id="4" name="Content Placeholder 2">
            <a:extLst>
              <a:ext uri="{FF2B5EF4-FFF2-40B4-BE49-F238E27FC236}">
                <a16:creationId xmlns:a16="http://schemas.microsoft.com/office/drawing/2014/main" id="{BB1B049D-374D-2BDA-CDF2-AB77668DDE0E}"/>
              </a:ext>
            </a:extLst>
          </p:cNvPr>
          <p:cNvSpPr txBox="1">
            <a:spLocks/>
          </p:cNvSpPr>
          <p:nvPr/>
        </p:nvSpPr>
        <p:spPr>
          <a:xfrm>
            <a:off x="293914" y="1978025"/>
            <a:ext cx="5529943" cy="435133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3800" dirty="0">
                <a:solidFill>
                  <a:srgbClr val="00B050"/>
                </a:solidFill>
              </a:rPr>
              <a:t>Αγαπημένο μου ημερολόγιο,</a:t>
            </a:r>
          </a:p>
          <a:p>
            <a:pPr marL="0" indent="0">
              <a:buNone/>
            </a:pPr>
            <a:endParaRPr lang="el-GR" sz="3800" dirty="0">
              <a:solidFill>
                <a:srgbClr val="00B050"/>
              </a:solidFill>
            </a:endParaRPr>
          </a:p>
          <a:p>
            <a:pPr marL="0" lvl="0" indent="0" eaLnBrk="0" fontAlgn="base" hangingPunct="0">
              <a:lnSpc>
                <a:spcPct val="100000"/>
              </a:lnSpc>
              <a:spcBef>
                <a:spcPct val="0"/>
              </a:spcBef>
              <a:spcAft>
                <a:spcPct val="0"/>
              </a:spcAft>
              <a:buNone/>
            </a:pPr>
            <a:r>
              <a:rPr lang="el-GR" altLang="el-GR" sz="3800" dirty="0">
                <a:solidFill>
                  <a:srgbClr val="0A0A0A"/>
                </a:solidFill>
              </a:rPr>
              <a:t>Χθες ήταν τα γενέθλιά μου και έκανα ένα μικρό πάρτι στο σπίτι. Ήρθαν ο παππούς, η γιαγιά, οι θείοι μου, αλλά και οι φίλοι μου.</a:t>
            </a:r>
            <a:endParaRPr lang="el-GR" altLang="el-GR" sz="3800" dirty="0"/>
          </a:p>
          <a:p>
            <a:pPr marL="0" lvl="0" indent="0" eaLnBrk="0" fontAlgn="base" hangingPunct="0">
              <a:lnSpc>
                <a:spcPct val="100000"/>
              </a:lnSpc>
              <a:spcBef>
                <a:spcPct val="0"/>
              </a:spcBef>
              <a:spcAft>
                <a:spcPct val="0"/>
              </a:spcAft>
              <a:buNone/>
            </a:pPr>
            <a:r>
              <a:rPr lang="el-GR" altLang="el-GR" sz="3800" dirty="0">
                <a:solidFill>
                  <a:srgbClr val="0A0A0A"/>
                </a:solidFill>
              </a:rPr>
              <a:t>Πριν από τη γιορτή, καθάρισα το σπίτι και στόλισα το σαλόνι με κόκκινα, μαύρα και άσπρα μπαλόνια. Μετά, έστρωσα το τραπέζι με πιάτα και ποτήρια. Η μαμά μου μαγείρεψε πολλά φαγητά και έφτιαξε νόστιμα γλυκά.</a:t>
            </a:r>
            <a:endParaRPr lang="el-GR" altLang="el-GR" sz="3800" dirty="0"/>
          </a:p>
          <a:p>
            <a:pPr marL="0" lvl="0" indent="0" eaLnBrk="0" fontAlgn="base" hangingPunct="0">
              <a:lnSpc>
                <a:spcPct val="100000"/>
              </a:lnSpc>
              <a:spcBef>
                <a:spcPct val="0"/>
              </a:spcBef>
              <a:spcAft>
                <a:spcPct val="0"/>
              </a:spcAft>
              <a:buNone/>
            </a:pPr>
            <a:r>
              <a:rPr lang="el-GR" altLang="el-GR" sz="3800" dirty="0">
                <a:solidFill>
                  <a:srgbClr val="0A0A0A"/>
                </a:solidFill>
              </a:rPr>
              <a:t>Ήμουν πολύ χαρούμενος/χαρούμενη και πέρασα υπέροχα!</a:t>
            </a:r>
            <a:endParaRPr lang="el-GR" altLang="el-GR" sz="3800" dirty="0"/>
          </a:p>
          <a:p>
            <a:pPr marL="0" indent="0">
              <a:buNone/>
            </a:pPr>
            <a:endParaRPr lang="el-GR" sz="3800" dirty="0"/>
          </a:p>
          <a:p>
            <a:endParaRPr lang="en-US" dirty="0"/>
          </a:p>
        </p:txBody>
      </p:sp>
      <p:sp>
        <p:nvSpPr>
          <p:cNvPr id="6" name="Rectangle 2">
            <a:extLst>
              <a:ext uri="{FF2B5EF4-FFF2-40B4-BE49-F238E27FC236}">
                <a16:creationId xmlns:a16="http://schemas.microsoft.com/office/drawing/2014/main" id="{7EE7248E-E180-3AF6-19F4-7B5C515F84A6}"/>
              </a:ext>
            </a:extLst>
          </p:cNvPr>
          <p:cNvSpPr>
            <a:spLocks noChangeArrowheads="1"/>
          </p:cNvSpPr>
          <p:nvPr/>
        </p:nvSpPr>
        <p:spPr bwMode="auto">
          <a:xfrm>
            <a:off x="0" y="-189779"/>
            <a:ext cx="184731" cy="37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1816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Ήταν  η  πιο  όμορφη μέρα της  ζωής μου.</a:t>
            </a:r>
            <a:endParaRPr lang="en-US" dirty="0">
              <a:solidFill>
                <a:srgbClr val="FF0000"/>
              </a:solidFill>
            </a:endParaRPr>
          </a:p>
        </p:txBody>
      </p:sp>
      <p:sp>
        <p:nvSpPr>
          <p:cNvPr id="3" name="Content Placeholder 2"/>
          <p:cNvSpPr>
            <a:spLocks noGrp="1"/>
          </p:cNvSpPr>
          <p:nvPr>
            <p:ph idx="1"/>
          </p:nvPr>
        </p:nvSpPr>
        <p:spPr>
          <a:xfrm>
            <a:off x="859971" y="1836511"/>
            <a:ext cx="8011886" cy="4351338"/>
          </a:xfrm>
        </p:spPr>
        <p:txBody>
          <a:bodyPr>
            <a:normAutofit/>
          </a:bodyPr>
          <a:lstStyle/>
          <a:p>
            <a:pPr marL="0" indent="0">
              <a:buNone/>
            </a:pPr>
            <a:r>
              <a:rPr lang="el-GR" sz="6600" dirty="0"/>
              <a:t>Ήμουν  πολύ χαρούμενος.</a:t>
            </a:r>
          </a:p>
          <a:p>
            <a:pPr marL="0" indent="0">
              <a:buNone/>
            </a:pPr>
            <a:r>
              <a:rPr lang="el-GR" sz="6600" dirty="0"/>
              <a:t>Ήμουν πολύ χαρούμενη.</a:t>
            </a:r>
          </a:p>
          <a:p>
            <a:pPr marL="0" indent="0">
              <a:buNone/>
            </a:pPr>
            <a:endParaRPr lang="en-US" sz="6600" dirty="0"/>
          </a:p>
        </p:txBody>
      </p:sp>
      <p:pic>
        <p:nvPicPr>
          <p:cNvPr id="1026" name="Picture 2" descr="Σχέδιο κινουμένων σχεδίων με ένα αγόρι με σακίδια Διανυσματική απεικόνιση -  εικονογραφία από arroyos, childhood: 91197058">
            <a:extLst>
              <a:ext uri="{FF2B5EF4-FFF2-40B4-BE49-F238E27FC236}">
                <a16:creationId xmlns:a16="http://schemas.microsoft.com/office/drawing/2014/main" id="{349E1224-6BBD-509A-06D5-860602262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732" y="1690689"/>
            <a:ext cx="2143125" cy="17383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Καρτούν Κοριτσάκι Αντίχειρες Επάνω Διάνυσμα από ©lawangdesign 616213996">
            <a:extLst>
              <a:ext uri="{FF2B5EF4-FFF2-40B4-BE49-F238E27FC236}">
                <a16:creationId xmlns:a16="http://schemas.microsoft.com/office/drawing/2014/main" id="{D88F0A75-9811-5C60-F40A-382EFA7D69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959"/>
          <a:stretch>
            <a:fillRect/>
          </a:stretch>
        </p:blipFill>
        <p:spPr bwMode="auto">
          <a:xfrm>
            <a:off x="7032171" y="3943010"/>
            <a:ext cx="1752600" cy="17308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32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35FC0C71-7BCA-C758-AA7B-D61FA4410748}"/>
              </a:ext>
            </a:extLst>
          </p:cNvPr>
          <p:cNvGraphicFramePr>
            <a:graphicFrameLocks noGrp="1"/>
          </p:cNvGraphicFramePr>
          <p:nvPr>
            <p:extLst>
              <p:ext uri="{D42A27DB-BD31-4B8C-83A1-F6EECF244321}">
                <p14:modId xmlns:p14="http://schemas.microsoft.com/office/powerpoint/2010/main" val="3367493678"/>
              </p:ext>
            </p:extLst>
          </p:nvPr>
        </p:nvGraphicFramePr>
        <p:xfrm>
          <a:off x="293912" y="1742924"/>
          <a:ext cx="11898089" cy="1833880"/>
        </p:xfrm>
        <a:graphic>
          <a:graphicData uri="http://schemas.openxmlformats.org/drawingml/2006/table">
            <a:tbl>
              <a:tblPr firstRow="1" bandRow="1">
                <a:tableStyleId>{5940675A-B579-460E-94D1-54222C63F5DA}</a:tableStyleId>
              </a:tblPr>
              <a:tblGrid>
                <a:gridCol w="2405745">
                  <a:extLst>
                    <a:ext uri="{9D8B030D-6E8A-4147-A177-3AD203B41FA5}">
                      <a16:colId xmlns:a16="http://schemas.microsoft.com/office/drawing/2014/main" val="1855223443"/>
                    </a:ext>
                  </a:extLst>
                </a:gridCol>
                <a:gridCol w="3178629">
                  <a:extLst>
                    <a:ext uri="{9D8B030D-6E8A-4147-A177-3AD203B41FA5}">
                      <a16:colId xmlns:a16="http://schemas.microsoft.com/office/drawing/2014/main" val="1856629654"/>
                    </a:ext>
                  </a:extLst>
                </a:gridCol>
                <a:gridCol w="3048000">
                  <a:extLst>
                    <a:ext uri="{9D8B030D-6E8A-4147-A177-3AD203B41FA5}">
                      <a16:colId xmlns:a16="http://schemas.microsoft.com/office/drawing/2014/main" val="4263635473"/>
                    </a:ext>
                  </a:extLst>
                </a:gridCol>
                <a:gridCol w="3265715">
                  <a:extLst>
                    <a:ext uri="{9D8B030D-6E8A-4147-A177-3AD203B41FA5}">
                      <a16:colId xmlns:a16="http://schemas.microsoft.com/office/drawing/2014/main" val="2229548028"/>
                    </a:ext>
                  </a:extLst>
                </a:gridCol>
              </a:tblGrid>
              <a:tr h="370840">
                <a:tc>
                  <a:txBody>
                    <a:bodyPr/>
                    <a:lstStyle/>
                    <a:p>
                      <a:r>
                        <a:rPr lang="el-GR" dirty="0">
                          <a:solidFill>
                            <a:schemeClr val="tx1"/>
                          </a:solidFill>
                        </a:rPr>
                        <a:t>λεξιλόγιο- γραμματική </a:t>
                      </a:r>
                    </a:p>
                  </a:txBody>
                  <a:tcPr>
                    <a:solidFill>
                      <a:schemeClr val="tx2">
                        <a:lumMod val="10000"/>
                        <a:lumOff val="90000"/>
                      </a:schemeClr>
                    </a:solidFill>
                  </a:tcPr>
                </a:tc>
                <a:tc>
                  <a:txBody>
                    <a:bodyPr/>
                    <a:lstStyle/>
                    <a:p>
                      <a:r>
                        <a:rPr lang="el-GR" dirty="0">
                          <a:solidFill>
                            <a:schemeClr val="tx1"/>
                          </a:solidFill>
                        </a:rPr>
                        <a:t>ακρόαση – προφορικός λόγος</a:t>
                      </a:r>
                    </a:p>
                  </a:txBody>
                  <a:tcPr>
                    <a:solidFill>
                      <a:schemeClr val="tx2">
                        <a:lumMod val="10000"/>
                        <a:lumOff val="90000"/>
                      </a:schemeClr>
                    </a:solidFill>
                  </a:tcPr>
                </a:tc>
                <a:tc>
                  <a:txBody>
                    <a:bodyPr/>
                    <a:lstStyle/>
                    <a:p>
                      <a:r>
                        <a:rPr lang="el-GR" dirty="0">
                          <a:solidFill>
                            <a:schemeClr val="tx1"/>
                          </a:solidFill>
                        </a:rPr>
                        <a:t>γραφή – δημιουργικότητα</a:t>
                      </a:r>
                    </a:p>
                  </a:txBody>
                  <a:tcPr>
                    <a:solidFill>
                      <a:schemeClr val="tx2">
                        <a:lumMod val="10000"/>
                        <a:lumOff val="90000"/>
                      </a:schemeClr>
                    </a:solidFill>
                  </a:tcPr>
                </a:tc>
                <a:tc>
                  <a:txBody>
                    <a:bodyPr/>
                    <a:lstStyle/>
                    <a:p>
                      <a:r>
                        <a:rPr lang="el-GR" dirty="0">
                          <a:solidFill>
                            <a:schemeClr val="tx1"/>
                          </a:solidFill>
                        </a:rPr>
                        <a:t>ανάγνωση –κατανόηση</a:t>
                      </a:r>
                    </a:p>
                  </a:txBody>
                  <a:tcPr>
                    <a:solidFill>
                      <a:schemeClr val="tx2">
                        <a:lumMod val="10000"/>
                        <a:lumOff val="90000"/>
                      </a:schemeClr>
                    </a:solidFill>
                  </a:tcPr>
                </a:tc>
                <a:extLst>
                  <a:ext uri="{0D108BD9-81ED-4DB2-BD59-A6C34878D82A}">
                    <a16:rowId xmlns:a16="http://schemas.microsoft.com/office/drawing/2014/main" val="2361106977"/>
                  </a:ext>
                </a:extLst>
              </a:tr>
              <a:tr h="370840">
                <a:tc>
                  <a:txBody>
                    <a:bodyPr/>
                    <a:lstStyle/>
                    <a:p>
                      <a:r>
                        <a:rPr lang="en-US" sz="1800" b="0" i="0" kern="1200" dirty="0" err="1">
                          <a:solidFill>
                            <a:schemeClr val="tx1"/>
                          </a:solidFill>
                          <a:effectLst/>
                          <a:latin typeface="+mn-lt"/>
                          <a:ea typeface="+mn-ea"/>
                          <a:cs typeface="+mn-cs"/>
                        </a:rPr>
                        <a:t>LearningApps</a:t>
                      </a:r>
                      <a:r>
                        <a:rPr lang="en-US" sz="1800" b="0" i="0" kern="1200" dirty="0">
                          <a:solidFill>
                            <a:schemeClr val="tx1"/>
                          </a:solidFill>
                          <a:effectLst/>
                          <a:latin typeface="+mn-lt"/>
                          <a:ea typeface="+mn-ea"/>
                          <a:cs typeface="+mn-cs"/>
                        </a:rPr>
                        <a:t> </a:t>
                      </a:r>
                    </a:p>
                    <a:p>
                      <a:r>
                        <a:rPr lang="en-US" sz="1800" b="0" i="0" kern="1200" dirty="0">
                          <a:solidFill>
                            <a:schemeClr val="tx1"/>
                          </a:solidFill>
                          <a:effectLst/>
                          <a:latin typeface="+mn-lt"/>
                          <a:ea typeface="+mn-ea"/>
                          <a:cs typeface="+mn-cs"/>
                        </a:rPr>
                        <a:t>Kahoot</a:t>
                      </a:r>
                    </a:p>
                    <a:p>
                      <a:r>
                        <a:rPr lang="en-US" sz="1800" b="0" i="0" kern="1200" dirty="0" err="1">
                          <a:solidFill>
                            <a:schemeClr val="tx1"/>
                          </a:solidFill>
                          <a:effectLst/>
                          <a:latin typeface="+mn-lt"/>
                          <a:ea typeface="+mn-ea"/>
                          <a:cs typeface="+mn-cs"/>
                        </a:rPr>
                        <a:t>WordWall</a:t>
                      </a:r>
                      <a:r>
                        <a:rPr lang="en-US" sz="1800" b="0" i="0" kern="1200" dirty="0">
                          <a:solidFill>
                            <a:schemeClr val="tx1"/>
                          </a:solidFill>
                          <a:effectLst/>
                          <a:latin typeface="+mn-lt"/>
                          <a:ea typeface="+mn-ea"/>
                          <a:cs typeface="+mn-cs"/>
                        </a:rPr>
                        <a:t> </a:t>
                      </a:r>
                    </a:p>
                    <a:p>
                      <a:r>
                        <a:rPr lang="en-US" sz="1800" b="0" i="0" kern="1200" dirty="0" err="1">
                          <a:solidFill>
                            <a:schemeClr val="tx1"/>
                          </a:solidFill>
                          <a:effectLst/>
                          <a:latin typeface="+mn-lt"/>
                          <a:ea typeface="+mn-ea"/>
                          <a:cs typeface="+mn-cs"/>
                        </a:rPr>
                        <a:t>Wayground</a:t>
                      </a:r>
                      <a:r>
                        <a:rPr lang="en-US" sz="1800" b="0" i="0" kern="1200" dirty="0">
                          <a:solidFill>
                            <a:schemeClr val="tx1"/>
                          </a:solidFill>
                          <a:effectLst/>
                          <a:latin typeface="+mn-lt"/>
                          <a:ea typeface="+mn-ea"/>
                          <a:cs typeface="+mn-cs"/>
                        </a:rPr>
                        <a:t> </a:t>
                      </a:r>
                      <a:endParaRPr lang="el-G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Wayground</a:t>
                      </a:r>
                      <a:r>
                        <a:rPr lang="en-US" sz="1800" b="0" i="0" kern="1200" dirty="0">
                          <a:solidFill>
                            <a:schemeClr val="tx1"/>
                          </a:solidFill>
                          <a:effectLst/>
                          <a:latin typeface="+mn-lt"/>
                          <a:ea typeface="+mn-ea"/>
                          <a:cs typeface="+mn-cs"/>
                        </a:rPr>
                        <a:t> </a:t>
                      </a:r>
                      <a:endParaRPr lang="el-GR" b="0" dirty="0"/>
                    </a:p>
                    <a:p>
                      <a:r>
                        <a:rPr lang="en-US" sz="1800" b="0" i="0" kern="1200" dirty="0" err="1">
                          <a:solidFill>
                            <a:schemeClr val="tx1"/>
                          </a:solidFill>
                          <a:effectLst/>
                          <a:latin typeface="+mn-lt"/>
                          <a:ea typeface="+mn-ea"/>
                          <a:cs typeface="+mn-cs"/>
                        </a:rPr>
                        <a:t>Slido</a:t>
                      </a:r>
                      <a:endParaRPr lang="el-GR" sz="1800" b="0" i="0" kern="1200" dirty="0">
                        <a:solidFill>
                          <a:schemeClr val="tx1"/>
                        </a:solidFill>
                        <a:effectLst/>
                        <a:latin typeface="+mn-lt"/>
                        <a:ea typeface="+mn-ea"/>
                        <a:cs typeface="+mn-cs"/>
                      </a:endParaRPr>
                    </a:p>
                    <a:p>
                      <a:r>
                        <a:rPr lang="en-US" sz="1800" b="0" i="0" kern="1200" dirty="0" err="1">
                          <a:solidFill>
                            <a:schemeClr val="tx1"/>
                          </a:solidFill>
                          <a:effectLst/>
                          <a:latin typeface="+mn-lt"/>
                          <a:ea typeface="+mn-ea"/>
                          <a:cs typeface="+mn-cs"/>
                        </a:rPr>
                        <a:t>Educaplay</a:t>
                      </a:r>
                      <a:r>
                        <a:rPr lang="en-US" sz="18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NaturalReader</a:t>
                      </a:r>
                      <a:endParaRPr lang="en-US" sz="1800" b="0" i="0" kern="1200">
                        <a:solidFill>
                          <a:schemeClr val="tx1"/>
                        </a:solidFill>
                        <a:effectLst/>
                        <a:latin typeface="+mn-lt"/>
                        <a:ea typeface="+mn-ea"/>
                        <a:cs typeface="+mn-cs"/>
                      </a:endParaRPr>
                    </a:p>
                    <a:p>
                      <a:endParaRPr lang="el-G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storyjumper</a:t>
                      </a:r>
                      <a:endParaRPr lang="en-US" sz="18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Wayground</a:t>
                      </a:r>
                      <a:r>
                        <a:rPr lang="en-US" sz="1800" b="0" i="0" kern="1200" dirty="0">
                          <a:solidFill>
                            <a:schemeClr val="tx1"/>
                          </a:solidFill>
                          <a:effectLst/>
                          <a:latin typeface="+mn-lt"/>
                          <a:ea typeface="+mn-ea"/>
                          <a:cs typeface="+mn-cs"/>
                        </a:rPr>
                        <a:t> </a:t>
                      </a:r>
                      <a:endParaRPr lang="el-GR" b="0" dirty="0"/>
                    </a:p>
                    <a:p>
                      <a:r>
                        <a:rPr lang="en-US" sz="1800" b="0" i="0" kern="1200" dirty="0" err="1">
                          <a:solidFill>
                            <a:schemeClr val="tx1"/>
                          </a:solidFill>
                          <a:effectLst/>
                          <a:latin typeface="+mn-lt"/>
                          <a:ea typeface="+mn-ea"/>
                          <a:cs typeface="+mn-cs"/>
                        </a:rPr>
                        <a:t>Slido</a:t>
                      </a:r>
                      <a:endParaRPr lang="el-GR" sz="1800" b="0" i="0" kern="1200" dirty="0">
                        <a:solidFill>
                          <a:schemeClr val="tx1"/>
                        </a:solidFill>
                        <a:effectLst/>
                        <a:latin typeface="+mn-lt"/>
                        <a:ea typeface="+mn-ea"/>
                        <a:cs typeface="+mn-cs"/>
                      </a:endParaRPr>
                    </a:p>
                    <a:p>
                      <a:r>
                        <a:rPr lang="en-US" sz="1800" b="0" i="0" kern="1200" dirty="0" err="1">
                          <a:solidFill>
                            <a:schemeClr val="tx1"/>
                          </a:solidFill>
                          <a:effectLst/>
                          <a:latin typeface="+mn-lt"/>
                          <a:ea typeface="+mn-ea"/>
                          <a:cs typeface="+mn-cs"/>
                        </a:rPr>
                        <a:t>Educaplay</a:t>
                      </a:r>
                      <a:r>
                        <a:rPr lang="en-US" sz="1800" b="0" i="0" kern="1200" dirty="0">
                          <a:solidFill>
                            <a:schemeClr val="tx1"/>
                          </a:solidFill>
                          <a:effectLst/>
                          <a:latin typeface="+mn-lt"/>
                          <a:ea typeface="+mn-ea"/>
                          <a:cs typeface="+mn-cs"/>
                        </a:rPr>
                        <a:t> </a:t>
                      </a:r>
                      <a:endParaRPr lang="el-GR" b="0" dirty="0"/>
                    </a:p>
                    <a:p>
                      <a:endParaRPr lang="el-GR" dirty="0"/>
                    </a:p>
                  </a:txBody>
                  <a:tcPr/>
                </a:tc>
                <a:tc>
                  <a:txBody>
                    <a:bodyPr/>
                    <a:lstStyle/>
                    <a:p>
                      <a:r>
                        <a:rPr lang="en-US" sz="1800" b="0" i="0" kern="1200" dirty="0">
                          <a:solidFill>
                            <a:schemeClr val="tx1"/>
                          </a:solidFill>
                          <a:effectLst/>
                          <a:latin typeface="+mn-lt"/>
                          <a:ea typeface="+mn-ea"/>
                          <a:cs typeface="+mn-cs"/>
                        </a:rPr>
                        <a:t>Kahoot</a:t>
                      </a:r>
                    </a:p>
                    <a:p>
                      <a:r>
                        <a:rPr lang="en-US" sz="1800" b="0" i="0" kern="1200" dirty="0" err="1">
                          <a:solidFill>
                            <a:schemeClr val="tx1"/>
                          </a:solidFill>
                          <a:effectLst/>
                          <a:latin typeface="+mn-lt"/>
                          <a:ea typeface="+mn-ea"/>
                          <a:cs typeface="+mn-cs"/>
                        </a:rPr>
                        <a:t>Educaplay</a:t>
                      </a:r>
                      <a:endParaRPr lang="en-US" sz="1800" b="0" i="0" kern="1200" dirty="0">
                        <a:solidFill>
                          <a:schemeClr val="tx1"/>
                        </a:solidFill>
                        <a:effectLst/>
                        <a:latin typeface="+mn-lt"/>
                        <a:ea typeface="+mn-ea"/>
                        <a:cs typeface="+mn-cs"/>
                      </a:endParaRPr>
                    </a:p>
                    <a:p>
                      <a:r>
                        <a:rPr lang="en-US" sz="1800" b="0" i="0" kern="1200" dirty="0" err="1">
                          <a:solidFill>
                            <a:schemeClr val="tx1"/>
                          </a:solidFill>
                          <a:effectLst/>
                          <a:latin typeface="+mn-lt"/>
                          <a:ea typeface="+mn-ea"/>
                          <a:cs typeface="+mn-cs"/>
                        </a:rPr>
                        <a:t>Wayground</a:t>
                      </a:r>
                      <a:r>
                        <a:rPr lang="en-US" sz="1800" b="0" i="0" kern="1200" dirty="0">
                          <a:solidFill>
                            <a:schemeClr val="tx1"/>
                          </a:solidFill>
                          <a:effectLst/>
                          <a:latin typeface="+mn-lt"/>
                          <a:ea typeface="+mn-ea"/>
                          <a:cs typeface="+mn-cs"/>
                        </a:rPr>
                        <a:t> </a:t>
                      </a:r>
                      <a:endParaRPr lang="el-GR" b="0" dirty="0"/>
                    </a:p>
                    <a:p>
                      <a:r>
                        <a:rPr lang="en-US" sz="1800" b="0" i="0" kern="1200" dirty="0">
                          <a:solidFill>
                            <a:schemeClr val="tx1"/>
                          </a:solidFill>
                          <a:effectLst/>
                          <a:latin typeface="+mn-lt"/>
                          <a:ea typeface="+mn-ea"/>
                          <a:cs typeface="+mn-cs"/>
                        </a:rPr>
                        <a:t>H5P</a:t>
                      </a:r>
                      <a:endParaRPr lang="el-GR" b="0" dirty="0"/>
                    </a:p>
                  </a:txBody>
                  <a:tcPr/>
                </a:tc>
                <a:extLst>
                  <a:ext uri="{0D108BD9-81ED-4DB2-BD59-A6C34878D82A}">
                    <a16:rowId xmlns:a16="http://schemas.microsoft.com/office/drawing/2014/main" val="3465741970"/>
                  </a:ext>
                </a:extLst>
              </a:tr>
            </a:tbl>
          </a:graphicData>
        </a:graphic>
      </p:graphicFrame>
      <p:sp>
        <p:nvSpPr>
          <p:cNvPr id="3" name="Ορθογώνιο: Στρογγύλεμα γωνιών 2">
            <a:extLst>
              <a:ext uri="{FF2B5EF4-FFF2-40B4-BE49-F238E27FC236}">
                <a16:creationId xmlns:a16="http://schemas.microsoft.com/office/drawing/2014/main" id="{A35B21B2-9B1C-E20B-B9DA-9B5EDFC9B100}"/>
              </a:ext>
            </a:extLst>
          </p:cNvPr>
          <p:cNvSpPr/>
          <p:nvPr/>
        </p:nvSpPr>
        <p:spPr>
          <a:xfrm>
            <a:off x="4169229" y="391886"/>
            <a:ext cx="3766457" cy="631371"/>
          </a:xfrm>
          <a:prstGeom prst="roundRect">
            <a:avLst/>
          </a:prstGeom>
          <a:solidFill>
            <a:schemeClr val="accent2">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Ψηφιακά Εργαλεία </a:t>
            </a:r>
          </a:p>
        </p:txBody>
      </p:sp>
    </p:spTree>
    <p:extLst>
      <p:ext uri="{BB962C8B-B14F-4D97-AF65-F5344CB8AC3E}">
        <p14:creationId xmlns:p14="http://schemas.microsoft.com/office/powerpoint/2010/main" val="1135839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167979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94F0-3C56-16D0-4FBA-68104B7E3A27}"/>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E31C4AE-2D20-102D-C73F-1DF1B5E1BE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8" name="Ορθογώνιο 7">
            <a:extLst>
              <a:ext uri="{FF2B5EF4-FFF2-40B4-BE49-F238E27FC236}">
                <a16:creationId xmlns:a16="http://schemas.microsoft.com/office/drawing/2014/main" id="{1A90C58F-398D-7E65-BD07-DABBDA85517C}"/>
              </a:ext>
            </a:extLst>
          </p:cNvPr>
          <p:cNvSpPr/>
          <p:nvPr/>
        </p:nvSpPr>
        <p:spPr>
          <a:xfrm>
            <a:off x="163541" y="5855617"/>
            <a:ext cx="2696214"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Απαντήστε!</a:t>
            </a:r>
          </a:p>
        </p:txBody>
      </p:sp>
      <p:sp>
        <p:nvSpPr>
          <p:cNvPr id="4" name="Rectangle 1">
            <a:extLst>
              <a:ext uri="{FF2B5EF4-FFF2-40B4-BE49-F238E27FC236}">
                <a16:creationId xmlns:a16="http://schemas.microsoft.com/office/drawing/2014/main" id="{B7320CF1-351B-7E61-F6CD-0A09907115DE}"/>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2343710B-D3A5-CF86-E241-668A1FEF3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41" y="2904156"/>
            <a:ext cx="3431667" cy="2249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843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7C861-DFD7-814C-7DF9-AB919F363C7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BF98BA-DAC3-5769-4392-AFAA9227011E}"/>
              </a:ext>
            </a:extLst>
          </p:cNvPr>
          <p:cNvSpPr txBox="1"/>
          <p:nvPr/>
        </p:nvSpPr>
        <p:spPr>
          <a:xfrm>
            <a:off x="8752113" y="2112725"/>
            <a:ext cx="2928257" cy="2585323"/>
          </a:xfrm>
          <a:prstGeom prst="rect">
            <a:avLst/>
          </a:prstGeom>
          <a:noFill/>
        </p:spPr>
        <p:txBody>
          <a:bodyPr wrap="square">
            <a:spAutoFit/>
          </a:bodyPr>
          <a:lstStyle/>
          <a:p>
            <a:pPr marL="285750" indent="-285750">
              <a:buFont typeface="Wingdings" panose="05000000000000000000" pitchFamily="2" charset="2"/>
              <a:buChar char="q"/>
            </a:pPr>
            <a:r>
              <a:rPr lang="el-GR" dirty="0"/>
              <a:t>γενέθλια</a:t>
            </a:r>
          </a:p>
          <a:p>
            <a:pPr marL="285750" indent="-285750">
              <a:buFont typeface="Wingdings" panose="05000000000000000000" pitchFamily="2" charset="2"/>
              <a:buChar char="q"/>
            </a:pPr>
            <a:r>
              <a:rPr lang="el-GR" dirty="0"/>
              <a:t>βάπτιση</a:t>
            </a:r>
          </a:p>
          <a:p>
            <a:pPr marL="285750" indent="-285750">
              <a:buFont typeface="Wingdings" panose="05000000000000000000" pitchFamily="2" charset="2"/>
              <a:buChar char="q"/>
            </a:pPr>
            <a:r>
              <a:rPr lang="el-GR" dirty="0"/>
              <a:t>γάμος</a:t>
            </a:r>
          </a:p>
          <a:p>
            <a:pPr marL="285750" indent="-285750">
              <a:buFont typeface="Wingdings" panose="05000000000000000000" pitchFamily="2" charset="2"/>
              <a:buChar char="q"/>
            </a:pPr>
            <a:r>
              <a:rPr lang="el-GR" dirty="0"/>
              <a:t>Πάσχα</a:t>
            </a:r>
          </a:p>
          <a:p>
            <a:pPr marL="285750" indent="-285750">
              <a:buFont typeface="Wingdings" panose="05000000000000000000" pitchFamily="2" charset="2"/>
              <a:buChar char="q"/>
            </a:pPr>
            <a:r>
              <a:rPr lang="el-GR" dirty="0"/>
              <a:t>Χριστούγεννα</a:t>
            </a:r>
          </a:p>
          <a:p>
            <a:pPr marL="285750" indent="-285750">
              <a:buFont typeface="Wingdings" panose="05000000000000000000" pitchFamily="2" charset="2"/>
              <a:buChar char="q"/>
            </a:pPr>
            <a:r>
              <a:rPr lang="el-GR" dirty="0"/>
              <a:t>Πρωτοχρονιά</a:t>
            </a:r>
          </a:p>
          <a:p>
            <a:pPr marL="285750" indent="-285750">
              <a:buFont typeface="Wingdings" panose="05000000000000000000" pitchFamily="2" charset="2"/>
              <a:buChar char="q"/>
            </a:pPr>
            <a:r>
              <a:rPr lang="el-GR" dirty="0"/>
              <a:t>Απόκριες</a:t>
            </a:r>
          </a:p>
          <a:p>
            <a:pPr marL="285750" indent="-285750">
              <a:buFont typeface="Wingdings" panose="05000000000000000000" pitchFamily="2" charset="2"/>
              <a:buChar char="q"/>
            </a:pPr>
            <a:r>
              <a:rPr lang="el-GR" dirty="0"/>
              <a:t>ραμαζάνι</a:t>
            </a:r>
          </a:p>
          <a:p>
            <a:pPr marL="285750" indent="-285750">
              <a:buFont typeface="Wingdings" panose="05000000000000000000" pitchFamily="2" charset="2"/>
              <a:buChar char="q"/>
            </a:pPr>
            <a:r>
              <a:rPr lang="el-GR" dirty="0"/>
              <a:t>μπαϊράμι</a:t>
            </a:r>
          </a:p>
        </p:txBody>
      </p:sp>
      <p:pic>
        <p:nvPicPr>
          <p:cNvPr id="2" name="Picture 2" descr="Ευχές για Γάμο - Βάπτιση! | balloon.gr">
            <a:extLst>
              <a:ext uri="{FF2B5EF4-FFF2-40B4-BE49-F238E27FC236}">
                <a16:creationId xmlns:a16="http://schemas.microsoft.com/office/drawing/2014/main" id="{0A36B6D6-BB5D-A458-0B1B-52E9A6DBC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464" y="1047750"/>
            <a:ext cx="4762500" cy="476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131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1320C-A0E9-7D77-1098-4277EE3B4EF7}"/>
            </a:ext>
          </a:extLst>
        </p:cNvPr>
        <p:cNvGrpSpPr/>
        <p:nvPr/>
      </p:nvGrpSpPr>
      <p:grpSpPr>
        <a:xfrm>
          <a:off x="0" y="0"/>
          <a:ext cx="0" cy="0"/>
          <a:chOff x="0" y="0"/>
          <a:chExt cx="0" cy="0"/>
        </a:xfrm>
      </p:grpSpPr>
      <p:pic>
        <p:nvPicPr>
          <p:cNvPr id="2050" name="Picture 2" descr="Γενέθλια καρτουν Φωτογραφίες Αρχείου, Royalty Free Γενέθλια καρτουν Εικόνες  | DepositPhotos">
            <a:extLst>
              <a:ext uri="{FF2B5EF4-FFF2-40B4-BE49-F238E27FC236}">
                <a16:creationId xmlns:a16="http://schemas.microsoft.com/office/drawing/2014/main" id="{C511A2D3-6B5C-C647-3C19-D9F1954EF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717" y="1370239"/>
            <a:ext cx="5305425" cy="3789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88F775A-31F1-4402-3B23-D71897BB6C5C}"/>
              </a:ext>
            </a:extLst>
          </p:cNvPr>
          <p:cNvSpPr txBox="1"/>
          <p:nvPr/>
        </p:nvSpPr>
        <p:spPr>
          <a:xfrm>
            <a:off x="8436427" y="1833872"/>
            <a:ext cx="2928257" cy="2585323"/>
          </a:xfrm>
          <a:prstGeom prst="rect">
            <a:avLst/>
          </a:prstGeom>
          <a:noFill/>
        </p:spPr>
        <p:txBody>
          <a:bodyPr wrap="square">
            <a:spAutoFit/>
          </a:bodyPr>
          <a:lstStyle/>
          <a:p>
            <a:pPr marL="285750" indent="-285750">
              <a:buFont typeface="Wingdings" panose="05000000000000000000" pitchFamily="2" charset="2"/>
              <a:buChar char="q"/>
            </a:pPr>
            <a:r>
              <a:rPr lang="el-GR" dirty="0"/>
              <a:t>γενέθλια</a:t>
            </a:r>
          </a:p>
          <a:p>
            <a:pPr marL="285750" indent="-285750">
              <a:buFont typeface="Wingdings" panose="05000000000000000000" pitchFamily="2" charset="2"/>
              <a:buChar char="q"/>
            </a:pPr>
            <a:r>
              <a:rPr lang="el-GR" dirty="0"/>
              <a:t>βάπτιση</a:t>
            </a:r>
          </a:p>
          <a:p>
            <a:pPr marL="285750" indent="-285750">
              <a:buFont typeface="Wingdings" panose="05000000000000000000" pitchFamily="2" charset="2"/>
              <a:buChar char="q"/>
            </a:pPr>
            <a:r>
              <a:rPr lang="el-GR" dirty="0"/>
              <a:t>γάμος</a:t>
            </a:r>
          </a:p>
          <a:p>
            <a:pPr marL="285750" indent="-285750">
              <a:buFont typeface="Wingdings" panose="05000000000000000000" pitchFamily="2" charset="2"/>
              <a:buChar char="q"/>
            </a:pPr>
            <a:r>
              <a:rPr lang="el-GR" dirty="0"/>
              <a:t>Πάσχα</a:t>
            </a:r>
          </a:p>
          <a:p>
            <a:pPr marL="285750" indent="-285750">
              <a:buFont typeface="Wingdings" panose="05000000000000000000" pitchFamily="2" charset="2"/>
              <a:buChar char="q"/>
            </a:pPr>
            <a:r>
              <a:rPr lang="el-GR" dirty="0"/>
              <a:t>Χριστούγεννα</a:t>
            </a:r>
          </a:p>
          <a:p>
            <a:pPr marL="285750" indent="-285750">
              <a:buFont typeface="Wingdings" panose="05000000000000000000" pitchFamily="2" charset="2"/>
              <a:buChar char="q"/>
            </a:pPr>
            <a:r>
              <a:rPr lang="el-GR" dirty="0"/>
              <a:t>Πρωτοχρονιά</a:t>
            </a:r>
          </a:p>
          <a:p>
            <a:pPr marL="285750" indent="-285750">
              <a:buFont typeface="Wingdings" panose="05000000000000000000" pitchFamily="2" charset="2"/>
              <a:buChar char="q"/>
            </a:pPr>
            <a:r>
              <a:rPr lang="el-GR" dirty="0"/>
              <a:t>Απόκριες</a:t>
            </a:r>
          </a:p>
          <a:p>
            <a:pPr marL="285750" indent="-285750">
              <a:buFont typeface="Wingdings" panose="05000000000000000000" pitchFamily="2" charset="2"/>
              <a:buChar char="q"/>
            </a:pPr>
            <a:r>
              <a:rPr lang="el-GR" dirty="0"/>
              <a:t>ραμαζάνι</a:t>
            </a:r>
          </a:p>
          <a:p>
            <a:pPr marL="285750" indent="-285750">
              <a:buFont typeface="Wingdings" panose="05000000000000000000" pitchFamily="2" charset="2"/>
              <a:buChar char="q"/>
            </a:pPr>
            <a:r>
              <a:rPr lang="el-GR" dirty="0"/>
              <a:t>μπαϊράμι</a:t>
            </a:r>
          </a:p>
        </p:txBody>
      </p:sp>
    </p:spTree>
    <p:extLst>
      <p:ext uri="{BB962C8B-B14F-4D97-AF65-F5344CB8AC3E}">
        <p14:creationId xmlns:p14="http://schemas.microsoft.com/office/powerpoint/2010/main" val="186467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7AFAA-CA05-7D09-CC99-739662B55054}"/>
            </a:ext>
          </a:extLst>
        </p:cNvPr>
        <p:cNvGrpSpPr/>
        <p:nvPr/>
      </p:nvGrpSpPr>
      <p:grpSpPr>
        <a:xfrm>
          <a:off x="0" y="0"/>
          <a:ext cx="0" cy="0"/>
          <a:chOff x="0" y="0"/>
          <a:chExt cx="0" cy="0"/>
        </a:xfrm>
      </p:grpSpPr>
      <p:pic>
        <p:nvPicPr>
          <p:cNvPr id="2" name="Picture 4" descr="Ευχετήρια Κάρτα Βάπτισης - Καρουζέλ | balloon.gr">
            <a:extLst>
              <a:ext uri="{FF2B5EF4-FFF2-40B4-BE49-F238E27FC236}">
                <a16:creationId xmlns:a16="http://schemas.microsoft.com/office/drawing/2014/main" id="{C0A5BA89-CA84-DC33-33DF-5608C8D42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171" y="1413442"/>
            <a:ext cx="4299857" cy="40311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4A77170-DCF6-AEE8-EF16-799D67A4DFA4}"/>
              </a:ext>
            </a:extLst>
          </p:cNvPr>
          <p:cNvSpPr txBox="1"/>
          <p:nvPr/>
        </p:nvSpPr>
        <p:spPr>
          <a:xfrm>
            <a:off x="8752113" y="2112725"/>
            <a:ext cx="2928257" cy="2585323"/>
          </a:xfrm>
          <a:prstGeom prst="rect">
            <a:avLst/>
          </a:prstGeom>
          <a:noFill/>
        </p:spPr>
        <p:txBody>
          <a:bodyPr wrap="square">
            <a:spAutoFit/>
          </a:bodyPr>
          <a:lstStyle/>
          <a:p>
            <a:pPr marL="285750" indent="-285750">
              <a:buFont typeface="Wingdings" panose="05000000000000000000" pitchFamily="2" charset="2"/>
              <a:buChar char="q"/>
            </a:pPr>
            <a:r>
              <a:rPr lang="el-GR" dirty="0"/>
              <a:t>γενέθλια</a:t>
            </a:r>
          </a:p>
          <a:p>
            <a:pPr marL="285750" indent="-285750">
              <a:buFont typeface="Wingdings" panose="05000000000000000000" pitchFamily="2" charset="2"/>
              <a:buChar char="q"/>
            </a:pPr>
            <a:r>
              <a:rPr lang="el-GR" dirty="0"/>
              <a:t>βάπτιση</a:t>
            </a:r>
          </a:p>
          <a:p>
            <a:pPr marL="285750" indent="-285750">
              <a:buFont typeface="Wingdings" panose="05000000000000000000" pitchFamily="2" charset="2"/>
              <a:buChar char="q"/>
            </a:pPr>
            <a:r>
              <a:rPr lang="el-GR" dirty="0"/>
              <a:t>γάμος</a:t>
            </a:r>
          </a:p>
          <a:p>
            <a:pPr marL="285750" indent="-285750">
              <a:buFont typeface="Wingdings" panose="05000000000000000000" pitchFamily="2" charset="2"/>
              <a:buChar char="q"/>
            </a:pPr>
            <a:r>
              <a:rPr lang="el-GR" dirty="0"/>
              <a:t>Πάσχα</a:t>
            </a:r>
          </a:p>
          <a:p>
            <a:pPr marL="285750" indent="-285750">
              <a:buFont typeface="Wingdings" panose="05000000000000000000" pitchFamily="2" charset="2"/>
              <a:buChar char="q"/>
            </a:pPr>
            <a:r>
              <a:rPr lang="el-GR" dirty="0"/>
              <a:t>Χριστούγεννα</a:t>
            </a:r>
          </a:p>
          <a:p>
            <a:pPr marL="285750" indent="-285750">
              <a:buFont typeface="Wingdings" panose="05000000000000000000" pitchFamily="2" charset="2"/>
              <a:buChar char="q"/>
            </a:pPr>
            <a:r>
              <a:rPr lang="el-GR" dirty="0"/>
              <a:t>Πρωτοχρονιά</a:t>
            </a:r>
          </a:p>
          <a:p>
            <a:pPr marL="285750" indent="-285750">
              <a:buFont typeface="Wingdings" panose="05000000000000000000" pitchFamily="2" charset="2"/>
              <a:buChar char="q"/>
            </a:pPr>
            <a:r>
              <a:rPr lang="el-GR" dirty="0"/>
              <a:t>Απόκριες</a:t>
            </a:r>
          </a:p>
          <a:p>
            <a:pPr marL="285750" indent="-285750">
              <a:buFont typeface="Wingdings" panose="05000000000000000000" pitchFamily="2" charset="2"/>
              <a:buChar char="q"/>
            </a:pPr>
            <a:r>
              <a:rPr lang="el-GR" dirty="0"/>
              <a:t>ραμαζάνι</a:t>
            </a:r>
          </a:p>
          <a:p>
            <a:pPr marL="285750" indent="-285750">
              <a:buFont typeface="Wingdings" panose="05000000000000000000" pitchFamily="2" charset="2"/>
              <a:buChar char="q"/>
            </a:pPr>
            <a:r>
              <a:rPr lang="el-GR" dirty="0"/>
              <a:t>μπαϊράμι</a:t>
            </a:r>
          </a:p>
        </p:txBody>
      </p:sp>
    </p:spTree>
    <p:extLst>
      <p:ext uri="{BB962C8B-B14F-4D97-AF65-F5344CB8AC3E}">
        <p14:creationId xmlns:p14="http://schemas.microsoft.com/office/powerpoint/2010/main" val="145978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C0723-7A10-7E59-88B7-F04C022E74BC}"/>
            </a:ext>
          </a:extLst>
        </p:cNvPr>
        <p:cNvGrpSpPr/>
        <p:nvPr/>
      </p:nvGrpSpPr>
      <p:grpSpPr>
        <a:xfrm>
          <a:off x="0" y="0"/>
          <a:ext cx="0" cy="0"/>
          <a:chOff x="0" y="0"/>
          <a:chExt cx="0" cy="0"/>
        </a:xfrm>
      </p:grpSpPr>
      <p:pic>
        <p:nvPicPr>
          <p:cNvPr id="5122" name="Picture 2" descr="ΑΠΟΚΡΙΕΣ 2016/ CARNIVAL 2016 – Greek School of Apostolos Andreas">
            <a:extLst>
              <a:ext uri="{FF2B5EF4-FFF2-40B4-BE49-F238E27FC236}">
                <a16:creationId xmlns:a16="http://schemas.microsoft.com/office/drawing/2014/main" id="{711F6F44-16D0-30B8-9DAD-380FF763A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942" y="1298388"/>
            <a:ext cx="6195311" cy="41226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A1C5BA-BD0E-B806-97F6-A59B850A3341}"/>
              </a:ext>
            </a:extLst>
          </p:cNvPr>
          <p:cNvSpPr txBox="1"/>
          <p:nvPr/>
        </p:nvSpPr>
        <p:spPr>
          <a:xfrm>
            <a:off x="8752113" y="2112725"/>
            <a:ext cx="2928257" cy="2585323"/>
          </a:xfrm>
          <a:prstGeom prst="rect">
            <a:avLst/>
          </a:prstGeom>
          <a:noFill/>
        </p:spPr>
        <p:txBody>
          <a:bodyPr wrap="square">
            <a:spAutoFit/>
          </a:bodyPr>
          <a:lstStyle/>
          <a:p>
            <a:pPr marL="285750" indent="-285750">
              <a:buFont typeface="Wingdings" panose="05000000000000000000" pitchFamily="2" charset="2"/>
              <a:buChar char="q"/>
            </a:pPr>
            <a:r>
              <a:rPr lang="el-GR" dirty="0"/>
              <a:t>γενέθλια</a:t>
            </a:r>
          </a:p>
          <a:p>
            <a:pPr marL="285750" indent="-285750">
              <a:buFont typeface="Wingdings" panose="05000000000000000000" pitchFamily="2" charset="2"/>
              <a:buChar char="q"/>
            </a:pPr>
            <a:r>
              <a:rPr lang="el-GR" dirty="0"/>
              <a:t>βάπτιση</a:t>
            </a:r>
          </a:p>
          <a:p>
            <a:pPr marL="285750" indent="-285750">
              <a:buFont typeface="Wingdings" panose="05000000000000000000" pitchFamily="2" charset="2"/>
              <a:buChar char="q"/>
            </a:pPr>
            <a:r>
              <a:rPr lang="el-GR" dirty="0"/>
              <a:t>γάμος</a:t>
            </a:r>
          </a:p>
          <a:p>
            <a:pPr marL="285750" indent="-285750">
              <a:buFont typeface="Wingdings" panose="05000000000000000000" pitchFamily="2" charset="2"/>
              <a:buChar char="q"/>
            </a:pPr>
            <a:r>
              <a:rPr lang="el-GR" dirty="0"/>
              <a:t>Πάσχα</a:t>
            </a:r>
          </a:p>
          <a:p>
            <a:pPr marL="285750" indent="-285750">
              <a:buFont typeface="Wingdings" panose="05000000000000000000" pitchFamily="2" charset="2"/>
              <a:buChar char="q"/>
            </a:pPr>
            <a:r>
              <a:rPr lang="el-GR" dirty="0"/>
              <a:t>Χριστούγεννα</a:t>
            </a:r>
          </a:p>
          <a:p>
            <a:pPr marL="285750" indent="-285750">
              <a:buFont typeface="Wingdings" panose="05000000000000000000" pitchFamily="2" charset="2"/>
              <a:buChar char="q"/>
            </a:pPr>
            <a:r>
              <a:rPr lang="el-GR" dirty="0"/>
              <a:t>Πρωτοχρονιά</a:t>
            </a:r>
          </a:p>
          <a:p>
            <a:pPr marL="285750" indent="-285750">
              <a:buFont typeface="Wingdings" panose="05000000000000000000" pitchFamily="2" charset="2"/>
              <a:buChar char="q"/>
            </a:pPr>
            <a:r>
              <a:rPr lang="el-GR" dirty="0"/>
              <a:t>Απόκριες</a:t>
            </a:r>
          </a:p>
          <a:p>
            <a:pPr marL="285750" indent="-285750">
              <a:buFont typeface="Wingdings" panose="05000000000000000000" pitchFamily="2" charset="2"/>
              <a:buChar char="q"/>
            </a:pPr>
            <a:r>
              <a:rPr lang="el-GR" dirty="0"/>
              <a:t>ραμαζάνι</a:t>
            </a:r>
          </a:p>
          <a:p>
            <a:pPr marL="285750" indent="-285750">
              <a:buFont typeface="Wingdings" panose="05000000000000000000" pitchFamily="2" charset="2"/>
              <a:buChar char="q"/>
            </a:pPr>
            <a:r>
              <a:rPr lang="el-GR" dirty="0"/>
              <a:t>μπαϊράμι</a:t>
            </a:r>
          </a:p>
        </p:txBody>
      </p:sp>
    </p:spTree>
    <p:extLst>
      <p:ext uri="{BB962C8B-B14F-4D97-AF65-F5344CB8AC3E}">
        <p14:creationId xmlns:p14="http://schemas.microsoft.com/office/powerpoint/2010/main" val="3766267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D022B-0FAB-78CF-27B3-B33994F5963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747BD8-BA5F-F5D6-F7D6-0CF41FF153B6}"/>
              </a:ext>
            </a:extLst>
          </p:cNvPr>
          <p:cNvSpPr txBox="1"/>
          <p:nvPr/>
        </p:nvSpPr>
        <p:spPr>
          <a:xfrm>
            <a:off x="674913" y="626906"/>
            <a:ext cx="5127173" cy="3416320"/>
          </a:xfrm>
          <a:prstGeom prst="rect">
            <a:avLst/>
          </a:prstGeom>
          <a:noFill/>
        </p:spPr>
        <p:txBody>
          <a:bodyPr wrap="square">
            <a:spAutoFit/>
          </a:bodyPr>
          <a:lstStyle/>
          <a:p>
            <a:endParaRPr lang="el-GR" dirty="0"/>
          </a:p>
          <a:p>
            <a:r>
              <a:rPr lang="el-GR" b="1" dirty="0">
                <a:solidFill>
                  <a:srgbClr val="FF0000"/>
                </a:solidFill>
              </a:rPr>
              <a:t>Θρησκευτική γιορτή χριστιανών </a:t>
            </a:r>
          </a:p>
          <a:p>
            <a:endParaRPr lang="el-GR" b="1" dirty="0">
              <a:solidFill>
                <a:srgbClr val="FF0000"/>
              </a:solidFill>
            </a:endParaRPr>
          </a:p>
          <a:p>
            <a:pPr marL="285750" indent="-285750">
              <a:buFont typeface="Wingdings" panose="05000000000000000000" pitchFamily="2" charset="2"/>
              <a:buChar char="q"/>
            </a:pPr>
            <a:r>
              <a:rPr lang="el-GR" dirty="0"/>
              <a:t>αργία</a:t>
            </a:r>
          </a:p>
          <a:p>
            <a:pPr marL="285750" indent="-285750">
              <a:buFont typeface="Wingdings" panose="05000000000000000000" pitchFamily="2" charset="2"/>
              <a:buChar char="q"/>
            </a:pPr>
            <a:r>
              <a:rPr lang="el-GR" dirty="0"/>
              <a:t>εθνική γιορτή</a:t>
            </a:r>
          </a:p>
          <a:p>
            <a:pPr marL="285750" indent="-285750">
              <a:buFont typeface="Wingdings" panose="05000000000000000000" pitchFamily="2" charset="2"/>
              <a:buChar char="q"/>
            </a:pPr>
            <a:r>
              <a:rPr lang="el-GR" dirty="0"/>
              <a:t>ασθένεια</a:t>
            </a:r>
          </a:p>
          <a:p>
            <a:pPr marL="285750" indent="-285750">
              <a:buFont typeface="Wingdings" panose="05000000000000000000" pitchFamily="2" charset="2"/>
              <a:buChar char="q"/>
            </a:pPr>
            <a:r>
              <a:rPr lang="el-GR" dirty="0"/>
              <a:t>Πάσχα</a:t>
            </a:r>
          </a:p>
          <a:p>
            <a:pPr marL="285750" indent="-285750">
              <a:buFont typeface="Wingdings" panose="05000000000000000000" pitchFamily="2" charset="2"/>
              <a:buChar char="q"/>
            </a:pPr>
            <a:r>
              <a:rPr lang="el-GR" dirty="0"/>
              <a:t>Χριστούγεννα</a:t>
            </a:r>
          </a:p>
          <a:p>
            <a:pPr marL="285750" indent="-285750">
              <a:buFont typeface="Wingdings" panose="05000000000000000000" pitchFamily="2" charset="2"/>
              <a:buChar char="q"/>
            </a:pPr>
            <a:r>
              <a:rPr lang="el-GR" dirty="0"/>
              <a:t>Πρωτοχρονιά</a:t>
            </a:r>
          </a:p>
          <a:p>
            <a:pPr marL="285750" indent="-285750">
              <a:buFont typeface="Wingdings" panose="05000000000000000000" pitchFamily="2" charset="2"/>
              <a:buChar char="q"/>
            </a:pPr>
            <a:r>
              <a:rPr lang="el-GR" dirty="0"/>
              <a:t>Απόκριες</a:t>
            </a:r>
          </a:p>
          <a:p>
            <a:pPr marL="285750" indent="-285750">
              <a:buFont typeface="Wingdings" panose="05000000000000000000" pitchFamily="2" charset="2"/>
              <a:buChar char="q"/>
            </a:pPr>
            <a:r>
              <a:rPr lang="el-GR" dirty="0"/>
              <a:t>ραμαζάνι</a:t>
            </a:r>
          </a:p>
          <a:p>
            <a:pPr marL="285750" indent="-285750">
              <a:buFont typeface="Wingdings" panose="05000000000000000000" pitchFamily="2" charset="2"/>
              <a:buChar char="q"/>
            </a:pPr>
            <a:r>
              <a:rPr lang="el-GR" dirty="0"/>
              <a:t>μπαϊράμι</a:t>
            </a:r>
          </a:p>
        </p:txBody>
      </p:sp>
      <p:sp>
        <p:nvSpPr>
          <p:cNvPr id="2" name="TextBox 1">
            <a:extLst>
              <a:ext uri="{FF2B5EF4-FFF2-40B4-BE49-F238E27FC236}">
                <a16:creationId xmlns:a16="http://schemas.microsoft.com/office/drawing/2014/main" id="{134F5CBB-627E-4918-AA61-47BEF5466493}"/>
              </a:ext>
            </a:extLst>
          </p:cNvPr>
          <p:cNvSpPr txBox="1"/>
          <p:nvPr/>
        </p:nvSpPr>
        <p:spPr>
          <a:xfrm>
            <a:off x="6226628" y="653303"/>
            <a:ext cx="5127173" cy="3416320"/>
          </a:xfrm>
          <a:prstGeom prst="rect">
            <a:avLst/>
          </a:prstGeom>
          <a:noFill/>
        </p:spPr>
        <p:txBody>
          <a:bodyPr wrap="square">
            <a:spAutoFit/>
          </a:bodyPr>
          <a:lstStyle/>
          <a:p>
            <a:endParaRPr lang="el-GR" dirty="0"/>
          </a:p>
          <a:p>
            <a:r>
              <a:rPr lang="el-GR" b="1" dirty="0">
                <a:solidFill>
                  <a:srgbClr val="FF0000"/>
                </a:solidFill>
              </a:rPr>
              <a:t>Θρησκευτική γιορτή μουσουλμάνων </a:t>
            </a:r>
          </a:p>
          <a:p>
            <a:endParaRPr lang="el-GR" b="1" dirty="0">
              <a:solidFill>
                <a:srgbClr val="FF0000"/>
              </a:solidFill>
            </a:endParaRPr>
          </a:p>
          <a:p>
            <a:pPr marL="285750" indent="-285750">
              <a:buFont typeface="Wingdings" panose="05000000000000000000" pitchFamily="2" charset="2"/>
              <a:buChar char="q"/>
            </a:pPr>
            <a:r>
              <a:rPr lang="el-GR" dirty="0"/>
              <a:t>αργία</a:t>
            </a:r>
          </a:p>
          <a:p>
            <a:pPr marL="285750" indent="-285750">
              <a:buFont typeface="Wingdings" panose="05000000000000000000" pitchFamily="2" charset="2"/>
              <a:buChar char="q"/>
            </a:pPr>
            <a:r>
              <a:rPr lang="el-GR" dirty="0"/>
              <a:t>εθνική γιορτή</a:t>
            </a:r>
          </a:p>
          <a:p>
            <a:pPr marL="285750" indent="-285750">
              <a:buFont typeface="Wingdings" panose="05000000000000000000" pitchFamily="2" charset="2"/>
              <a:buChar char="q"/>
            </a:pPr>
            <a:r>
              <a:rPr lang="el-GR" dirty="0"/>
              <a:t>ασθένεια</a:t>
            </a:r>
          </a:p>
          <a:p>
            <a:pPr marL="285750" indent="-285750">
              <a:buFont typeface="Wingdings" panose="05000000000000000000" pitchFamily="2" charset="2"/>
              <a:buChar char="q"/>
            </a:pPr>
            <a:r>
              <a:rPr lang="el-GR" dirty="0"/>
              <a:t>Πάσχα</a:t>
            </a:r>
          </a:p>
          <a:p>
            <a:pPr marL="285750" indent="-285750">
              <a:buFont typeface="Wingdings" panose="05000000000000000000" pitchFamily="2" charset="2"/>
              <a:buChar char="q"/>
            </a:pPr>
            <a:r>
              <a:rPr lang="el-GR" dirty="0"/>
              <a:t>Χριστούγεννα</a:t>
            </a:r>
          </a:p>
          <a:p>
            <a:pPr marL="285750" indent="-285750">
              <a:buFont typeface="Wingdings" panose="05000000000000000000" pitchFamily="2" charset="2"/>
              <a:buChar char="q"/>
            </a:pPr>
            <a:r>
              <a:rPr lang="el-GR" dirty="0"/>
              <a:t>Πρωτοχρονιά</a:t>
            </a:r>
          </a:p>
          <a:p>
            <a:pPr marL="285750" indent="-285750">
              <a:buFont typeface="Wingdings" panose="05000000000000000000" pitchFamily="2" charset="2"/>
              <a:buChar char="q"/>
            </a:pPr>
            <a:r>
              <a:rPr lang="el-GR" dirty="0"/>
              <a:t>Απόκριες</a:t>
            </a:r>
          </a:p>
          <a:p>
            <a:pPr marL="285750" indent="-285750">
              <a:buFont typeface="Wingdings" panose="05000000000000000000" pitchFamily="2" charset="2"/>
              <a:buChar char="q"/>
            </a:pPr>
            <a:r>
              <a:rPr lang="el-GR" dirty="0"/>
              <a:t>ραμαζάνι</a:t>
            </a:r>
          </a:p>
          <a:p>
            <a:pPr marL="285750" indent="-285750">
              <a:buFont typeface="Wingdings" panose="05000000000000000000" pitchFamily="2" charset="2"/>
              <a:buChar char="q"/>
            </a:pPr>
            <a:r>
              <a:rPr lang="el-GR" dirty="0"/>
              <a:t>μπαϊράμι</a:t>
            </a:r>
          </a:p>
        </p:txBody>
      </p:sp>
      <p:pic>
        <p:nvPicPr>
          <p:cNvPr id="6146" name="Picture 2" descr="Ο Ιησούς και πρόβατα. Χριστιανός και Πάσχα θέμα Διάνυσμα από ©Aura 29586327">
            <a:extLst>
              <a:ext uri="{FF2B5EF4-FFF2-40B4-BE49-F238E27FC236}">
                <a16:creationId xmlns:a16="http://schemas.microsoft.com/office/drawing/2014/main" id="{0CF95C09-AD6F-59FA-4ACE-362A49197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074" y="3004457"/>
            <a:ext cx="2741612" cy="34289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Απεικόνιση Διάνυσμα Των Καρτούν Μουσουλμάνος Άνθρωπος Και Γυναίκα Φορώντας  Ρούχα Διάνυσμα από ©tigatelu 271161870">
            <a:extLst>
              <a:ext uri="{FF2B5EF4-FFF2-40B4-BE49-F238E27FC236}">
                <a16:creationId xmlns:a16="http://schemas.microsoft.com/office/drawing/2014/main" id="{92ED6614-510A-B6BC-1835-DC2FC8AD91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43"/>
          <a:stretch>
            <a:fillRect/>
          </a:stretch>
        </p:blipFill>
        <p:spPr bwMode="auto">
          <a:xfrm>
            <a:off x="8676596" y="2549640"/>
            <a:ext cx="2677205" cy="3655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23232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421</TotalTime>
  <Words>881</Words>
  <Application>Microsoft Office PowerPoint</Application>
  <PresentationFormat>Ευρεία οθόνη</PresentationFormat>
  <Paragraphs>217</Paragraphs>
  <Slides>34</Slides>
  <Notes>1</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34</vt:i4>
      </vt:variant>
    </vt:vector>
  </HeadingPairs>
  <TitlesOfParts>
    <vt:vector size="40" baseType="lpstr">
      <vt:lpstr>Aptos</vt:lpstr>
      <vt:lpstr>Aptos Display</vt:lpstr>
      <vt:lpstr>Arial</vt:lpstr>
      <vt:lpstr>Google Sans</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Ημερολόγιο </vt:lpstr>
      <vt:lpstr>Η αγαπημένη μου  γιορτή είναι _______. </vt:lpstr>
      <vt:lpstr>Γιόρτασα    μαζί με_____________.</vt:lpstr>
      <vt:lpstr>Έκανα  πολλά πράγματα. ________________.</vt:lpstr>
      <vt:lpstr>Αγαπημένο μου ημερολόγιο,</vt:lpstr>
      <vt:lpstr>Ήταν  η  πιο  όμορφη μέρα της  ζωής μου.</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ΧΑΡΑΛΑΜΠΟΥΣ</dc:creator>
  <cp:lastModifiedBy>Ελένη Χαραλάμπους</cp:lastModifiedBy>
  <cp:revision>82</cp:revision>
  <dcterms:created xsi:type="dcterms:W3CDTF">2026-01-06T08:52:35Z</dcterms:created>
  <dcterms:modified xsi:type="dcterms:W3CDTF">2026-06-26T06:22:36Z</dcterms:modified>
</cp:coreProperties>
</file>