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6" r:id="rId2"/>
    <p:sldId id="297" r:id="rId3"/>
    <p:sldId id="603" r:id="rId4"/>
    <p:sldId id="597" r:id="rId5"/>
    <p:sldId id="605" r:id="rId6"/>
    <p:sldId id="506" r:id="rId7"/>
    <p:sldId id="296" r:id="rId8"/>
    <p:sldId id="304" r:id="rId9"/>
    <p:sldId id="491" r:id="rId10"/>
    <p:sldId id="606" r:id="rId11"/>
    <p:sldId id="490" r:id="rId12"/>
    <p:sldId id="604" r:id="rId13"/>
    <p:sldId id="519" r:id="rId14"/>
    <p:sldId id="292" r:id="rId15"/>
    <p:sldId id="539" r:id="rId16"/>
    <p:sldId id="272" r:id="rId17"/>
    <p:sldId id="396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A5472-B0F6-427E-859A-011607C373BE}" type="datetimeFigureOut">
              <a:rPr lang="el-GR" smtClean="0"/>
              <a:t>27/6/2026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179CC-2E06-4EEF-AE1B-BC3D34E31A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64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179CC-2E06-4EEF-AE1B-BC3D34E31A82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211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36D464-607D-246F-D270-EB73B947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8D73FB3-E5F5-6CD2-6BA7-7CF91042A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012760E-155A-D055-0A01-208823C3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27/6/2026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FDEB55-4246-D628-8CB3-2B687747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35BD142-574D-2728-A0A5-D47F8BAA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55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8C822D-8314-9BC6-C1A3-1278D9F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06EDD99-559F-1D87-CB2D-EB61BC31E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6C900B1-AFA1-74D1-FAD3-AF918338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27/6/2026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08D3786-2864-A60B-DDB9-13A89BEC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D562C1C-4AFF-8715-1562-88062ACE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028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4F12700-1D08-D85F-499A-95FA6F056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0DB1A2F-B530-C359-020A-E44CA0AD0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352700-52D7-AD88-007D-F11155CD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27/6/2026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0C368F-26E2-0F40-AAD9-B9110F3C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AA7F4EE-2235-4277-A55C-AFC93B36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418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89D636-02FA-DA38-FE37-F5B90245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C9932B-9D72-143B-55AF-1CAE19310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19F3673-417A-0262-04A0-A1E32454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27/6/2026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07CCE7B-0351-489B-CC84-E1D6F05A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05838A-F110-385A-AEAD-CC18A129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639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810BA7-50D0-872C-3EA6-82007854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A8B3A56-7418-A800-099C-D3C952A7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3156B9-DFA2-222B-F2AA-00617C585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27/6/2026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786F40E-8945-22C4-66ED-4EAEBE6C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EC0B75B-44A1-226F-9867-63955AD2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92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A3053E-A822-7CA8-9911-5BBB6B19C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3788DA-EB47-026F-CB24-805DCCC23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CEEABD2-D285-26C9-020F-DD66FCF80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1897303-41DE-884D-2C47-C5773CE6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27/6/2026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5080DFC-A3D4-8219-003B-C3F56C1F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A607FD9-4982-F833-1F92-33051827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255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966AB2-2F42-B0A0-1C62-5EA80A83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108383B-9A79-F23D-883C-9E729B86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A528576-C55E-39FA-1065-50AF5A0CE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A10D36C-3D10-A9BF-6559-A0C141C85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0315AB5-571C-1BBF-C5C7-071DB4F70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85B0BF1-EFDE-7B30-3FCC-E155DC83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27/6/2026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9050475-1A1B-48AB-C3E1-5A5D73FB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30D6D39-61F8-C371-A6DB-AF13CAFF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794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C29FF9-66EA-2724-D42D-B77C6A4D8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AA3466F-A36D-F916-0565-1B8B09FFA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27/6/2026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01D01BB-93D1-C68C-4DC0-1534FEC1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70A675D-8C03-46ED-9A32-574D144D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2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A358800-C915-8297-7077-7675F7CA4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27/6/2026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D467EBD-5C14-9A98-3591-F5518E94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0CEBA06-8FA3-D96C-BF9C-64423EDE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314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19960C-77EF-3369-2D42-C384C2681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A8DB7A-9C47-02EC-4460-F271839C9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7AFCD6F-2DF1-9261-0ECD-1D846B73F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5A13C4B-E390-F6F8-0AD1-EFD832FD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27/6/2026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A89C4FD-1C60-3166-6674-82445C365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2058A95-C13A-9B55-CE61-45207813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136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C3BA04-7587-BAD6-6032-2CC6A44C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4960777-AE7B-B923-0E7A-0932FC049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0B4F647-56F4-A218-67E9-90E0CEEC7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42D5851-583B-2A19-85A1-796D4C68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CE12-480E-4521-8DA5-19E9AB8789D7}" type="datetimeFigureOut">
              <a:rPr lang="el-GR" smtClean="0"/>
              <a:t>27/6/2026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1B5E5EA-E518-9A95-5197-1D1CCE77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D292FDB-F752-DD38-3DAF-A49C78AE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59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8900B90-C474-9585-96A4-A600996B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B0866FC-E42C-48D9-B57A-67B77118E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F61F06D-5561-69D1-EA36-82FB94F1A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0BCE12-480E-4521-8DA5-19E9AB8789D7}" type="datetimeFigureOut">
              <a:rPr lang="el-GR" smtClean="0"/>
              <a:t>27/6/2026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C8BC4B-B433-1666-AC51-2D98D799F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1E9B152-DBF9-0699-78F0-FC05C3AF3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028395-DAF2-4FBA-9B70-D5F3CF693C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079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παιδάκια">
            <a:extLst>
              <a:ext uri="{FF2B5EF4-FFF2-40B4-BE49-F238E27FC236}">
                <a16:creationId xmlns:a16="http://schemas.microsoft.com/office/drawing/2014/main" id="{59EEF5F2-E3A1-187D-4E00-EAAEDECB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6" y="1025525"/>
            <a:ext cx="8321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3C02AFE-ED4A-553E-0E9A-974758F1813C}"/>
              </a:ext>
            </a:extLst>
          </p:cNvPr>
          <p:cNvSpPr/>
          <p:nvPr/>
        </p:nvSpPr>
        <p:spPr>
          <a:xfrm>
            <a:off x="4570414" y="3060700"/>
            <a:ext cx="2867025" cy="45243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Türkçe Öğreniyoruz</a:t>
            </a:r>
            <a:endParaRPr lang="el-C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34A66CA-FA34-2744-A8A2-7A599D3FFA8F}"/>
              </a:ext>
            </a:extLst>
          </p:cNvPr>
          <p:cNvSpPr/>
          <p:nvPr/>
        </p:nvSpPr>
        <p:spPr>
          <a:xfrm>
            <a:off x="7437439" y="5705475"/>
            <a:ext cx="2867025" cy="450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 err="1">
                <a:solidFill>
                  <a:schemeClr val="tx1"/>
                </a:solidFill>
              </a:rPr>
              <a:t>Δρ</a:t>
            </a:r>
            <a:r>
              <a:rPr lang="el-GR" b="1" dirty="0">
                <a:solidFill>
                  <a:schemeClr val="tx1"/>
                </a:solidFill>
              </a:rPr>
              <a:t> Ελένη Χαραλάμπους 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ED9E2F6-F498-603B-BEAE-C648E96F7C9A}"/>
              </a:ext>
            </a:extLst>
          </p:cNvPr>
          <p:cNvSpPr/>
          <p:nvPr/>
        </p:nvSpPr>
        <p:spPr>
          <a:xfrm>
            <a:off x="2035176" y="5598318"/>
            <a:ext cx="5284788" cy="66516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tr-TR" sz="2000" b="1" dirty="0">
                <a:solidFill>
                  <a:schemeClr val="tx1"/>
                </a:solidFill>
              </a:rPr>
              <a:t>Geniş Zaman</a:t>
            </a:r>
            <a:r>
              <a:rPr lang="el-GR" sz="2000" b="1" dirty="0">
                <a:solidFill>
                  <a:schemeClr val="tx1"/>
                </a:solidFill>
              </a:rPr>
              <a:t>_</a:t>
            </a:r>
            <a:r>
              <a:rPr lang="en-US" sz="2000" b="1" dirty="0">
                <a:solidFill>
                  <a:schemeClr val="tx1"/>
                </a:solidFill>
              </a:rPr>
              <a:t>Soru Yap</a:t>
            </a:r>
            <a:r>
              <a:rPr lang="tr-TR" sz="2000" b="1" dirty="0">
                <a:solidFill>
                  <a:schemeClr val="tx1"/>
                </a:solidFill>
              </a:rPr>
              <a:t>ısı</a:t>
            </a:r>
            <a:r>
              <a:rPr lang="el-GR" sz="2000" b="1" dirty="0">
                <a:solidFill>
                  <a:schemeClr val="tx1"/>
                </a:solidFill>
              </a:rPr>
              <a:t>   </a:t>
            </a:r>
            <a:endParaRPr lang="en-US" sz="20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ages.clipartpanda.com/waiter-clipart-u15622491.jpg">
            <a:extLst>
              <a:ext uri="{FF2B5EF4-FFF2-40B4-BE49-F238E27FC236}">
                <a16:creationId xmlns:a16="http://schemas.microsoft.com/office/drawing/2014/main" id="{434A813F-55BB-3BFE-3644-67022B95B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5"/>
          <a:stretch>
            <a:fillRect/>
          </a:stretch>
        </p:blipFill>
        <p:spPr bwMode="auto">
          <a:xfrm>
            <a:off x="6773747" y="1631269"/>
            <a:ext cx="4936445" cy="38115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2D6D0-E4FD-64ED-8B37-9B620A2BA6A1}"/>
              </a:ext>
            </a:extLst>
          </p:cNvPr>
          <p:cNvSpPr txBox="1"/>
          <p:nvPr/>
        </p:nvSpPr>
        <p:spPr>
          <a:xfrm>
            <a:off x="375783" y="168510"/>
            <a:ext cx="88661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 err="1">
                <a:solidFill>
                  <a:srgbClr val="FF0000"/>
                </a:solidFill>
              </a:rPr>
              <a:t>Bir</a:t>
            </a:r>
            <a:r>
              <a:rPr lang="el-GR" sz="3600" dirty="0">
                <a:solidFill>
                  <a:srgbClr val="FF0000"/>
                </a:solidFill>
              </a:rPr>
              <a:t> </a:t>
            </a:r>
            <a:r>
              <a:rPr lang="el-GR" sz="3600" dirty="0" err="1">
                <a:solidFill>
                  <a:srgbClr val="FF0000"/>
                </a:solidFill>
              </a:rPr>
              <a:t>restoranda</a:t>
            </a:r>
            <a:r>
              <a:rPr lang="el-GR" sz="3600" dirty="0">
                <a:solidFill>
                  <a:srgbClr val="FF0000"/>
                </a:solidFill>
              </a:rPr>
              <a:t> </a:t>
            </a:r>
            <a:r>
              <a:rPr lang="el-GR" sz="3600" dirty="0" err="1">
                <a:solidFill>
                  <a:srgbClr val="FF0000"/>
                </a:solidFill>
              </a:rPr>
              <a:t>sorabileceğiniz</a:t>
            </a:r>
            <a:r>
              <a:rPr lang="el-GR" sz="3600" dirty="0">
                <a:solidFill>
                  <a:srgbClr val="FF0000"/>
                </a:solidFill>
              </a:rPr>
              <a:t> 5 </a:t>
            </a:r>
            <a:r>
              <a:rPr lang="el-GR" sz="3600" dirty="0" err="1">
                <a:solidFill>
                  <a:srgbClr val="FF0000"/>
                </a:solidFill>
              </a:rPr>
              <a:t>soru</a:t>
            </a:r>
            <a:r>
              <a:rPr lang="el-GR" sz="3600" dirty="0">
                <a:solidFill>
                  <a:srgbClr val="FF0000"/>
                </a:solidFill>
              </a:rPr>
              <a:t> </a:t>
            </a:r>
            <a:r>
              <a:rPr lang="el-GR" sz="3600" dirty="0" err="1">
                <a:solidFill>
                  <a:srgbClr val="FF0000"/>
                </a:solidFill>
              </a:rPr>
              <a:t>yazınız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E126E7FE-8C44-6693-1952-1F4ED4A074D2}"/>
              </a:ext>
            </a:extLst>
          </p:cNvPr>
          <p:cNvSpPr/>
          <p:nvPr/>
        </p:nvSpPr>
        <p:spPr>
          <a:xfrm>
            <a:off x="375783" y="1763486"/>
            <a:ext cx="5981474" cy="41583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l-GR" dirty="0"/>
              <a:t>_______________________________________________</a:t>
            </a:r>
          </a:p>
          <a:p>
            <a:pPr algn="ctr">
              <a:lnSpc>
                <a:spcPct val="200000"/>
              </a:lnSpc>
            </a:pPr>
            <a:r>
              <a:rPr lang="el-GR" dirty="0"/>
              <a:t>_______________________________________________</a:t>
            </a:r>
          </a:p>
          <a:p>
            <a:pPr algn="ctr">
              <a:lnSpc>
                <a:spcPct val="200000"/>
              </a:lnSpc>
            </a:pPr>
            <a:r>
              <a:rPr lang="el-GR" dirty="0"/>
              <a:t>_______________________________________________</a:t>
            </a:r>
          </a:p>
          <a:p>
            <a:pPr algn="ctr">
              <a:lnSpc>
                <a:spcPct val="200000"/>
              </a:lnSpc>
            </a:pPr>
            <a:r>
              <a:rPr lang="el-GR" dirty="0"/>
              <a:t>_______________________________________________</a:t>
            </a:r>
          </a:p>
          <a:p>
            <a:pPr algn="ctr">
              <a:lnSpc>
                <a:spcPct val="200000"/>
              </a:lnSpc>
            </a:pPr>
            <a:r>
              <a:rPr lang="el-GR" dirty="0"/>
              <a:t>_______________________________________________</a:t>
            </a:r>
          </a:p>
          <a:p>
            <a:pPr algn="ctr">
              <a:lnSpc>
                <a:spcPct val="200000"/>
              </a:lnSpc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0277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68A62ACB-F93D-B7EE-1FC7-BA9A5D57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D8E94E1-0D72-CD86-32B0-881449A8A845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KONUŞMA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420CCEA-9A36-8465-C2C3-6CB01ACE780A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F1B9DE9-D161-7B46-6DB7-BF034C9B4AA8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03AF9-E11B-C094-5881-7ABFA175E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31EFDE3-A0C9-8DF2-0B11-C52E99EFCD17}"/>
              </a:ext>
            </a:extLst>
          </p:cNvPr>
          <p:cNvSpPr txBox="1">
            <a:spLocks/>
          </p:cNvSpPr>
          <p:nvPr/>
        </p:nvSpPr>
        <p:spPr>
          <a:xfrm>
            <a:off x="3353888" y="2727342"/>
            <a:ext cx="5208111" cy="1684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Bo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zamanlarında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yaparsın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tr-TR" sz="2800" dirty="0"/>
          </a:p>
          <a:p>
            <a:endParaRPr lang="el-GR" sz="2800" dirty="0"/>
          </a:p>
          <a:p>
            <a:r>
              <a:rPr lang="tr-TR" sz="2800" dirty="0"/>
              <a:t>Benimle </a:t>
            </a:r>
            <a:r>
              <a:rPr lang="en-US" sz="2800" dirty="0" err="1"/>
              <a:t>oynamak</a:t>
            </a:r>
            <a:r>
              <a:rPr lang="en-US" sz="2800" dirty="0"/>
              <a:t>  </a:t>
            </a:r>
            <a:r>
              <a:rPr lang="en-US" sz="2800" dirty="0" err="1"/>
              <a:t>iste</a:t>
            </a:r>
            <a:r>
              <a:rPr lang="tr-TR" sz="2800" dirty="0"/>
              <a:t>r misin?</a:t>
            </a:r>
          </a:p>
          <a:p>
            <a:endParaRPr lang="el-GR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0044D5-BD42-3D2A-8F75-191B92E2B758}"/>
              </a:ext>
            </a:extLst>
          </p:cNvPr>
          <p:cNvSpPr txBox="1">
            <a:spLocks/>
          </p:cNvSpPr>
          <p:nvPr/>
        </p:nvSpPr>
        <p:spPr>
          <a:xfrm>
            <a:off x="316773" y="371993"/>
            <a:ext cx="6530342" cy="489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u="sng" dirty="0"/>
              <a:t>ARKADAŞLARIN ARASINDA </a:t>
            </a:r>
            <a:endParaRPr lang="el-GR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5D99B-EE4B-9516-26E5-36C302D5369C}"/>
              </a:ext>
            </a:extLst>
          </p:cNvPr>
          <p:cNvSpPr txBox="1"/>
          <p:nvPr/>
        </p:nvSpPr>
        <p:spPr>
          <a:xfrm>
            <a:off x="3265714" y="1157292"/>
            <a:ext cx="82949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 err="1">
                <a:solidFill>
                  <a:srgbClr val="FF0000"/>
                </a:solidFill>
              </a:rPr>
              <a:t>Bir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l-GR" sz="3200" dirty="0" err="1">
                <a:solidFill>
                  <a:srgbClr val="FF0000"/>
                </a:solidFill>
              </a:rPr>
              <a:t>arkadaşınızla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l-GR" sz="3200" dirty="0" err="1">
                <a:solidFill>
                  <a:srgbClr val="FF0000"/>
                </a:solidFill>
              </a:rPr>
              <a:t>karşılaşıyorsunuz</a:t>
            </a:r>
            <a:r>
              <a:rPr lang="el-GR" sz="3200" dirty="0">
                <a:solidFill>
                  <a:srgbClr val="FF0000"/>
                </a:solidFill>
              </a:rPr>
              <a:t>. </a:t>
            </a:r>
            <a:r>
              <a:rPr lang="el-GR" sz="3200" dirty="0" err="1">
                <a:solidFill>
                  <a:srgbClr val="FF0000"/>
                </a:solidFill>
              </a:rPr>
              <a:t>Diyalogda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l-GR" sz="3200" dirty="0" err="1">
                <a:solidFill>
                  <a:srgbClr val="FF0000"/>
                </a:solidFill>
              </a:rPr>
              <a:t>şunları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l-GR" sz="3200" dirty="0" err="1">
                <a:solidFill>
                  <a:srgbClr val="FF0000"/>
                </a:solidFill>
              </a:rPr>
              <a:t>kullanın</a:t>
            </a:r>
            <a:r>
              <a:rPr lang="el-GR" sz="3200" dirty="0">
                <a:solidFill>
                  <a:srgbClr val="FF0000"/>
                </a:solidFill>
              </a:rPr>
              <a:t> : </a:t>
            </a:r>
          </a:p>
        </p:txBody>
      </p:sp>
      <p:pic>
        <p:nvPicPr>
          <p:cNvPr id="5" name="Εικόνα 4" descr="Cartoon school boy - 268 χιλιάδες εικόνες, εικονογραφήσεις και φωτογραφίες στοκ χωρίς δικαιώματα | Shutterstock">
            <a:extLst>
              <a:ext uri="{FF2B5EF4-FFF2-40B4-BE49-F238E27FC236}">
                <a16:creationId xmlns:a16="http://schemas.microsoft.com/office/drawing/2014/main" id="{14A53D73-589E-3AB3-EEA5-121B9CD4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166"/>
          <a:stretch>
            <a:fillRect/>
          </a:stretch>
        </p:blipFill>
        <p:spPr>
          <a:xfrm>
            <a:off x="449036" y="963385"/>
            <a:ext cx="2476500" cy="23158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Εικόνα 6" descr="Two Friends Walking Stock Illustrations – 1,823 Two Friends Walking Stock Illustrations, Vectors &amp; Clipart - Dreamstime">
            <a:extLst>
              <a:ext uri="{FF2B5EF4-FFF2-40B4-BE49-F238E27FC236}">
                <a16:creationId xmlns:a16="http://schemas.microsoft.com/office/drawing/2014/main" id="{2E30C5F8-5A7C-DCB8-7F62-644C98734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20" y="3688019"/>
            <a:ext cx="2232932" cy="2077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882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D2841F79-0B32-B00C-63DB-5E93ABE3A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ECD620B-4673-EC78-5804-4E4EB69D3F20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TEKRAR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AEAAE47-7BE9-1638-0CAF-F9D052D1C4B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78F6D93-DF35-46F2-40AC-B07C756BEDB1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843" y="510041"/>
            <a:ext cx="3008313" cy="34763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u="sng" dirty="0"/>
              <a:t>Lokantada</a:t>
            </a:r>
            <a:endParaRPr lang="el-GR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3935" y="1600200"/>
            <a:ext cx="6351665" cy="381158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sz="2400" dirty="0"/>
              <a:t>Yemeklerden  ne arzu edersiniz?</a:t>
            </a:r>
          </a:p>
          <a:p>
            <a:pPr>
              <a:lnSpc>
                <a:spcPct val="200000"/>
              </a:lnSpc>
            </a:pPr>
            <a:r>
              <a:rPr lang="tr-TR" sz="2400" dirty="0"/>
              <a:t>İçeceklerden  ne  alırsınız? 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tr-TR" sz="2400" dirty="0"/>
              <a:t>Başka bir  şey  ister  misiniz?</a:t>
            </a:r>
            <a:endParaRPr lang="en-US" sz="2400" dirty="0"/>
          </a:p>
          <a:p>
            <a:endParaRPr lang="en-US" b="1" dirty="0"/>
          </a:p>
          <a:p>
            <a:endParaRPr lang="en-US" b="1" dirty="0"/>
          </a:p>
          <a:p>
            <a:endParaRPr lang="tr-TR" dirty="0"/>
          </a:p>
          <a:p>
            <a:pPr marL="285750" indent="-285750">
              <a:buFont typeface="Arial" pitchFamily="34" charset="0"/>
              <a:buChar char="•"/>
            </a:pPr>
            <a:endParaRPr lang="tr-TR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l-GR" dirty="0"/>
          </a:p>
        </p:txBody>
      </p:sp>
      <p:pic>
        <p:nvPicPr>
          <p:cNvPr id="8" name="Picture 6" descr="http://images.clipartpanda.com/waiter-clipart-u15622491.jpg">
            <a:extLst>
              <a:ext uri="{FF2B5EF4-FFF2-40B4-BE49-F238E27FC236}">
                <a16:creationId xmlns:a16="http://schemas.microsoft.com/office/drawing/2014/main" id="{8AFA4131-A426-F04E-897A-1F0019073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5"/>
          <a:stretch>
            <a:fillRect/>
          </a:stretch>
        </p:blipFill>
        <p:spPr bwMode="auto">
          <a:xfrm>
            <a:off x="7843384" y="1457064"/>
            <a:ext cx="3739017" cy="37463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7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634DB23D-7D16-FB2B-9C57-44BBC9EC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528" y="1412776"/>
            <a:ext cx="4561092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5C9396-B905-8C31-D02F-6982FEB1664A}"/>
              </a:ext>
            </a:extLst>
          </p:cNvPr>
          <p:cNvSpPr txBox="1"/>
          <p:nvPr/>
        </p:nvSpPr>
        <p:spPr>
          <a:xfrm>
            <a:off x="6888164" y="1484313"/>
            <a:ext cx="319722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l-GR" dirty="0">
              <a:solidFill>
                <a:srgbClr val="0A0A0A"/>
              </a:solidFill>
              <a:latin typeface="Google Sans"/>
            </a:endParaRPr>
          </a:p>
          <a:p>
            <a:pPr>
              <a:defRPr/>
            </a:pPr>
            <a:r>
              <a:rPr lang="en-US" dirty="0"/>
              <a:t>Öztürk, T., Akçay, S., Yiğit, A., Taşdemir, E., &amp; Başak, S. S. (200</a:t>
            </a:r>
            <a:r>
              <a:rPr lang="el-GR" dirty="0"/>
              <a:t>5α</a:t>
            </a:r>
            <a:r>
              <a:rPr lang="en-US" dirty="0"/>
              <a:t>). </a:t>
            </a:r>
            <a:r>
              <a:rPr lang="en-US" i="1" dirty="0" err="1"/>
              <a:t>Gökkuşağı</a:t>
            </a:r>
            <a:r>
              <a:rPr lang="en-US" i="1" dirty="0"/>
              <a:t> </a:t>
            </a:r>
            <a:r>
              <a:rPr lang="en-US" i="1" dirty="0" err="1"/>
              <a:t>Türkçe</a:t>
            </a:r>
            <a:r>
              <a:rPr lang="en-US" i="1" dirty="0"/>
              <a:t>: Ders Kitab</a:t>
            </a:r>
            <a:r>
              <a:rPr lang="tr-TR" i="1" dirty="0"/>
              <a:t>i</a:t>
            </a:r>
            <a:r>
              <a:rPr lang="en-US" i="1" dirty="0"/>
              <a:t> </a:t>
            </a:r>
            <a:r>
              <a:rPr lang="tr-TR" i="1" dirty="0"/>
              <a:t>2</a:t>
            </a:r>
            <a:r>
              <a:rPr lang="en-US" dirty="0"/>
              <a:t>. </a:t>
            </a:r>
            <a:r>
              <a:rPr lang="en-US" dirty="0" err="1"/>
              <a:t>Dilset</a:t>
            </a:r>
            <a:r>
              <a:rPr lang="en-US" dirty="0"/>
              <a:t> </a:t>
            </a:r>
            <a:r>
              <a:rPr lang="en-US" dirty="0" err="1"/>
              <a:t>Yayınları</a:t>
            </a:r>
            <a:r>
              <a:rPr lang="en-US" dirty="0"/>
              <a:t>.</a:t>
            </a:r>
            <a:endParaRPr lang="el-GR" dirty="0">
              <a:solidFill>
                <a:srgbClr val="0A0A0A"/>
              </a:solidFill>
            </a:endParaRPr>
          </a:p>
          <a:p>
            <a:pPr>
              <a:defRPr/>
            </a:pPr>
            <a:endParaRPr lang="tr-TR" dirty="0">
              <a:solidFill>
                <a:srgbClr val="0A0A0A"/>
              </a:solidFill>
            </a:endParaRPr>
          </a:p>
          <a:p>
            <a:pPr>
              <a:defRPr/>
            </a:pPr>
            <a:r>
              <a:rPr lang="en-US" dirty="0"/>
              <a:t>Öztürk, T., Akçay, S., Yiğit, A., Taşdemir, E., &amp; Başak, S. S. (200</a:t>
            </a:r>
            <a:r>
              <a:rPr lang="el-GR" dirty="0"/>
              <a:t>5</a:t>
            </a:r>
            <a:r>
              <a:rPr lang="en-US" dirty="0"/>
              <a:t>b). </a:t>
            </a:r>
            <a:r>
              <a:rPr lang="en-US" i="1" dirty="0" err="1"/>
              <a:t>Gökkuşağı</a:t>
            </a:r>
            <a:r>
              <a:rPr lang="en-US" i="1" dirty="0"/>
              <a:t> </a:t>
            </a:r>
            <a:r>
              <a:rPr lang="en-US" i="1" dirty="0" err="1"/>
              <a:t>Türkçe</a:t>
            </a:r>
            <a:r>
              <a:rPr lang="en-US" i="1" dirty="0"/>
              <a:t>: </a:t>
            </a:r>
            <a:r>
              <a:rPr lang="tr-TR" i="1" dirty="0">
                <a:solidFill>
                  <a:srgbClr val="0A0A0A"/>
                </a:solidFill>
              </a:rPr>
              <a:t>Çalışma Kitabi</a:t>
            </a:r>
            <a:r>
              <a:rPr lang="en-US" i="1" dirty="0">
                <a:solidFill>
                  <a:srgbClr val="0A0A0A"/>
                </a:solidFill>
              </a:rPr>
              <a:t> </a:t>
            </a:r>
            <a:r>
              <a:rPr lang="tr-TR" i="1" dirty="0">
                <a:solidFill>
                  <a:srgbClr val="0A0A0A"/>
                </a:solidFill>
              </a:rPr>
              <a:t>2</a:t>
            </a:r>
            <a:r>
              <a:rPr lang="en-US" dirty="0"/>
              <a:t>. </a:t>
            </a:r>
            <a:r>
              <a:rPr lang="en-US" dirty="0" err="1"/>
              <a:t>Dilset</a:t>
            </a:r>
            <a:r>
              <a:rPr lang="en-US" dirty="0"/>
              <a:t> </a:t>
            </a:r>
            <a:r>
              <a:rPr lang="en-US" dirty="0" err="1"/>
              <a:t>Yayınları</a:t>
            </a:r>
            <a:r>
              <a:rPr lang="en-US" dirty="0"/>
              <a:t>.</a:t>
            </a:r>
            <a:endParaRPr lang="tr-TR" dirty="0">
              <a:solidFill>
                <a:srgbClr val="0A0A0A"/>
              </a:solidFill>
            </a:endParaRP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1208C12B-E2A0-4DAB-1AC4-20D4A89F4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285875"/>
            <a:ext cx="5937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06E10FCD-C941-3A65-5224-C3A4740A2914}"/>
              </a:ext>
            </a:extLst>
          </p:cNvPr>
          <p:cNvSpPr/>
          <p:nvPr/>
        </p:nvSpPr>
        <p:spPr>
          <a:xfrm>
            <a:off x="2589214" y="1284289"/>
            <a:ext cx="2528887" cy="96837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16373A31-5189-0B14-28E9-0D3E6D7148DA}"/>
              </a:ext>
            </a:extLst>
          </p:cNvPr>
          <p:cNvSpPr/>
          <p:nvPr/>
        </p:nvSpPr>
        <p:spPr>
          <a:xfrm>
            <a:off x="6013451" y="987426"/>
            <a:ext cx="2530475" cy="96996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E0184BE0-21C4-668B-0150-3456D964A331}"/>
              </a:ext>
            </a:extLst>
          </p:cNvPr>
          <p:cNvSpPr/>
          <p:nvPr/>
        </p:nvSpPr>
        <p:spPr>
          <a:xfrm>
            <a:off x="2111376" y="3636964"/>
            <a:ext cx="2530475" cy="96837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390925C1-BF6F-A7CE-2DE3-1E947AC22BE5}"/>
              </a:ext>
            </a:extLst>
          </p:cNvPr>
          <p:cNvSpPr/>
          <p:nvPr/>
        </p:nvSpPr>
        <p:spPr>
          <a:xfrm>
            <a:off x="4949826" y="4603751"/>
            <a:ext cx="2530475" cy="96837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0F419F1A-4EB3-4EE0-544E-DA1FFFA6F8C5}"/>
              </a:ext>
            </a:extLst>
          </p:cNvPr>
          <p:cNvSpPr/>
          <p:nvPr/>
        </p:nvSpPr>
        <p:spPr>
          <a:xfrm>
            <a:off x="7951789" y="3351213"/>
            <a:ext cx="2530475" cy="97155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FADFDA62-8602-390B-7C91-58F742665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4" y="277271"/>
            <a:ext cx="8501290" cy="614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BDD103B-BFF7-C480-4991-16F0E6C97C2B}"/>
              </a:ext>
            </a:extLst>
          </p:cNvPr>
          <p:cNvSpPr/>
          <p:nvPr/>
        </p:nvSpPr>
        <p:spPr>
          <a:xfrm>
            <a:off x="2878819" y="2943225"/>
            <a:ext cx="4175124" cy="485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75" dirty="0"/>
              <a:t>www.e-charalambous.com</a:t>
            </a:r>
            <a:endParaRPr lang="el-CY" sz="15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static8.depositphotos.com/1004401/937/v/950/depositphotos_9376772-cute-waiter-with-a-tray.jpg">
            <a:extLst>
              <a:ext uri="{FF2B5EF4-FFF2-40B4-BE49-F238E27FC236}">
                <a16:creationId xmlns:a16="http://schemas.microsoft.com/office/drawing/2014/main" id="{3BC42EC5-CA92-DDB8-E531-D89F72AB2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52" y="1476626"/>
            <a:ext cx="2832100" cy="30656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4199FB58-CF81-EA16-44A3-1A6A3C3F0BF7}"/>
              </a:ext>
            </a:extLst>
          </p:cNvPr>
          <p:cNvSpPr/>
          <p:nvPr/>
        </p:nvSpPr>
        <p:spPr>
          <a:xfrm>
            <a:off x="3643765" y="4785632"/>
            <a:ext cx="3697287" cy="1600279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tx1"/>
                </a:solidFill>
              </a:rPr>
              <a:t>Yemeklerden  ne  arzu  </a:t>
            </a:r>
            <a:r>
              <a:rPr lang="en-US" sz="3200" b="1" dirty="0">
                <a:solidFill>
                  <a:schemeClr val="tx1"/>
                </a:solidFill>
              </a:rPr>
              <a:t>e</a:t>
            </a:r>
            <a:r>
              <a:rPr lang="tr-TR" sz="3200" b="1" dirty="0">
                <a:solidFill>
                  <a:schemeClr val="tx1"/>
                </a:solidFill>
              </a:rPr>
              <a:t>dersiniz?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245B9FB-C9DA-A956-82C2-46985F7275CB}"/>
              </a:ext>
            </a:extLst>
          </p:cNvPr>
          <p:cNvSpPr/>
          <p:nvPr/>
        </p:nvSpPr>
        <p:spPr>
          <a:xfrm>
            <a:off x="7773307" y="2032270"/>
            <a:ext cx="4418693" cy="1220517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solidFill>
                  <a:schemeClr val="tx1"/>
                </a:solidFill>
              </a:rPr>
              <a:t>Başka bir şey ister misiniz?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FBF506C-6E36-517B-ABAB-860A838FEBC5}"/>
              </a:ext>
            </a:extLst>
          </p:cNvPr>
          <p:cNvSpPr/>
          <p:nvPr/>
        </p:nvSpPr>
        <p:spPr>
          <a:xfrm>
            <a:off x="7239906" y="256109"/>
            <a:ext cx="4681538" cy="1220517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solidFill>
                  <a:schemeClr val="tx1"/>
                </a:solidFill>
              </a:rPr>
              <a:t>Başka bir  arzunuz var mı?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DB9D0164-29AD-EE63-FB3A-5FB54ED782C8}"/>
              </a:ext>
            </a:extLst>
          </p:cNvPr>
          <p:cNvSpPr/>
          <p:nvPr/>
        </p:nvSpPr>
        <p:spPr>
          <a:xfrm>
            <a:off x="7773307" y="3605214"/>
            <a:ext cx="4103687" cy="1757283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solidFill>
                  <a:schemeClr val="tx1"/>
                </a:solidFill>
              </a:rPr>
              <a:t>İçeceklerden  ne alırsınız?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92C31-7254-82AD-171B-82F1AF26E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3" t="48071" r="21357" b="25835"/>
          <a:stretch>
            <a:fillRect/>
          </a:stretch>
        </p:blipFill>
        <p:spPr bwMode="auto">
          <a:xfrm>
            <a:off x="3643765" y="567811"/>
            <a:ext cx="2354264" cy="625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1720C57-43FF-693C-F772-920FE193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" y="567811"/>
            <a:ext cx="2954790" cy="26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988D4E8-AEDC-39EB-548A-999A0FF8B93D}"/>
              </a:ext>
            </a:extLst>
          </p:cNvPr>
          <p:cNvSpPr/>
          <p:nvPr/>
        </p:nvSpPr>
        <p:spPr>
          <a:xfrm>
            <a:off x="844663" y="1193448"/>
            <a:ext cx="1430449" cy="106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1013" dirty="0">
                <a:solidFill>
                  <a:schemeClr val="tx1"/>
                </a:solidFill>
              </a:rPr>
              <a:t> </a:t>
            </a:r>
            <a:endParaRPr lang="el-CY" sz="101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7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A90A1-F32E-9E15-043C-683CDA3E4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5C64854-CD77-8B57-1EE1-12DC1DF1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1BE5002-E845-FA2E-2AB7-1516304BB43F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Dinleme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0CE17FA-FF22-3C18-B64A-0139D50C8E0D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380C85F-B774-BF18-566A-D61318E05AE6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18800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uyuru Ve Dikkat Için Hoparlörle Bağıran çizgi Film Karakterinin 3d  Illüstrasyonu, Aramak, Etkileşim, Bağırmak PNG Resim Şeffaf ve çizimi  Ücretsiz İndirilebilir">
            <a:extLst>
              <a:ext uri="{FF2B5EF4-FFF2-40B4-BE49-F238E27FC236}">
                <a16:creationId xmlns:a16="http://schemas.microsoft.com/office/drawing/2014/main" id="{C69E6DCE-92BA-37DE-EF27-BAE538DB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9" y="1377271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7" name="TextBox 8">
            <a:extLst>
              <a:ext uri="{FF2B5EF4-FFF2-40B4-BE49-F238E27FC236}">
                <a16:creationId xmlns:a16="http://schemas.microsoft.com/office/drawing/2014/main" id="{9E3F1F94-5832-BCDE-C0B8-80FE35D38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6714"/>
            <a:ext cx="7056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>
                <a:latin typeface="Arial" panose="020B0604020202020204" pitchFamily="34" charset="0"/>
              </a:rPr>
              <a:t>Dikkatlice dinleyin ve boşlukları doldurun!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3890" y="3755559"/>
            <a:ext cx="8126548" cy="27357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HASTANEDE</a:t>
            </a:r>
            <a:r>
              <a:rPr lang="en-US" sz="2400" dirty="0"/>
              <a:t> </a:t>
            </a:r>
            <a:endParaRPr lang="en-US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</a:rPr>
              <a:t>Çok</a:t>
            </a:r>
            <a:r>
              <a:rPr lang="en-US" sz="2400" dirty="0">
                <a:latin typeface="Arial" panose="020B0604020202020204" pitchFamily="34" charset="0"/>
              </a:rPr>
              <a:t> ______ </a:t>
            </a:r>
            <a:r>
              <a:rPr lang="en-US" sz="2400" dirty="0" err="1">
                <a:latin typeface="Arial" panose="020B0604020202020204" pitchFamily="34" charset="0"/>
              </a:rPr>
              <a:t>yemekler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yer</a:t>
            </a:r>
            <a:r>
              <a:rPr lang="en-US" sz="2400" dirty="0">
                <a:latin typeface="Arial" panose="020B0604020202020204" pitchFamily="34" charset="0"/>
              </a:rPr>
              <a:t>  m</a:t>
            </a:r>
            <a:r>
              <a:rPr lang="tr-TR" sz="2400" dirty="0">
                <a:latin typeface="Arial" panose="020B0604020202020204" pitchFamily="34" charset="0"/>
              </a:rPr>
              <a:t>isiniz? 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endParaRPr lang="tr-TR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</a:rPr>
              <a:t>_______ </a:t>
            </a:r>
            <a:r>
              <a:rPr lang="en-US" sz="2400" dirty="0" err="1">
                <a:latin typeface="Arial" panose="020B0604020202020204" pitchFamily="34" charset="0"/>
              </a:rPr>
              <a:t>yemeklerden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uzak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duru</a:t>
            </a:r>
            <a:r>
              <a:rPr lang="tr-TR" sz="2400" dirty="0">
                <a:latin typeface="Arial" panose="020B0604020202020204" pitchFamily="34" charset="0"/>
              </a:rPr>
              <a:t>r musunuz?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</a:rPr>
              <a:t>Akşam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yemeğini</a:t>
            </a:r>
            <a:r>
              <a:rPr lang="en-US" sz="2400" dirty="0">
                <a:latin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</a:rPr>
              <a:t>uyumadan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az</a:t>
            </a:r>
            <a:r>
              <a:rPr lang="en-US" sz="2400" dirty="0">
                <a:latin typeface="Arial" panose="020B0604020202020204" pitchFamily="34" charset="0"/>
              </a:rPr>
              <a:t> _____ </a:t>
            </a:r>
            <a:r>
              <a:rPr lang="en-US" sz="2400" dirty="0" err="1">
                <a:latin typeface="Arial" panose="020B0604020202020204" pitchFamily="34" charset="0"/>
              </a:rPr>
              <a:t>saat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önce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yer</a:t>
            </a:r>
            <a:r>
              <a:rPr lang="en-US" sz="2400" dirty="0">
                <a:latin typeface="Arial" panose="020B0604020202020204" pitchFamily="34" charset="0"/>
              </a:rPr>
              <a:t>  m</a:t>
            </a:r>
            <a:r>
              <a:rPr lang="tr-TR" sz="2400" dirty="0">
                <a:latin typeface="Arial" panose="020B0604020202020204" pitchFamily="34" charset="0"/>
              </a:rPr>
              <a:t>isiniz?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</a:rPr>
              <a:t>K</a:t>
            </a:r>
            <a:r>
              <a:rPr lang="en-US" sz="2400" dirty="0" err="1">
                <a:latin typeface="Arial" panose="020B0604020202020204" pitchFamily="34" charset="0"/>
              </a:rPr>
              <a:t>ahvaltıda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bardak</a:t>
            </a:r>
            <a:r>
              <a:rPr lang="en-US" sz="2400" dirty="0">
                <a:latin typeface="Arial" panose="020B0604020202020204" pitchFamily="34" charset="0"/>
              </a:rPr>
              <a:t> _______ </a:t>
            </a:r>
            <a:r>
              <a:rPr lang="en-US" sz="2400" dirty="0" err="1">
                <a:latin typeface="Arial" panose="020B0604020202020204" pitchFamily="34" charset="0"/>
              </a:rPr>
              <a:t>içer</a:t>
            </a:r>
            <a:r>
              <a:rPr lang="tr-TR" sz="2400" dirty="0">
                <a:latin typeface="Arial" panose="020B0604020202020204" pitchFamily="34" charset="0"/>
              </a:rPr>
              <a:t> misiniz?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</a:rPr>
              <a:t>Β</a:t>
            </a:r>
            <a:r>
              <a:rPr lang="tr-TR" sz="2400" dirty="0">
                <a:latin typeface="Arial" panose="020B0604020202020204" pitchFamily="34" charset="0"/>
              </a:rPr>
              <a:t>ana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</a:rPr>
              <a:t>__________ </a:t>
            </a:r>
            <a:r>
              <a:rPr lang="en-US" sz="2400" dirty="0" err="1">
                <a:latin typeface="Arial" panose="020B0604020202020204" pitchFamily="34" charset="0"/>
              </a:rPr>
              <a:t>yaz</a:t>
            </a:r>
            <a:r>
              <a:rPr lang="tr-TR" sz="2400" dirty="0">
                <a:latin typeface="Arial" panose="020B0604020202020204" pitchFamily="34" charset="0"/>
              </a:rPr>
              <a:t>ar mısınız?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533" y="3847373"/>
            <a:ext cx="2246810" cy="19743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ElevenLabs_2026-06-26T08_04_57_Irem - Audiobook Narrator_pvc_sp82_s50_sb55_v3">
            <a:hlinkClick r:id="" action="ppaction://media"/>
            <a:extLst>
              <a:ext uri="{FF2B5EF4-FFF2-40B4-BE49-F238E27FC236}">
                <a16:creationId xmlns:a16="http://schemas.microsoft.com/office/drawing/2014/main" id="{B588A2E6-0F58-AECF-4AB1-2A6BD0271CB8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4058" y="1533071"/>
            <a:ext cx="406400" cy="40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C770C-4B37-5D98-80B0-93C96AD2D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1CA24-A64B-1BDD-2AC3-874D9D44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3050"/>
            <a:ext cx="3008313" cy="49165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HASTANEDE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8E7D1-E5D5-92D3-29E8-868EB94E3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281" y="2141073"/>
            <a:ext cx="8126548" cy="2735727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Arial" panose="020B0604020202020204" pitchFamily="34" charset="0"/>
              </a:rPr>
              <a:t>Çok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yağlı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yemekler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yer</a:t>
            </a:r>
            <a:r>
              <a:rPr lang="en-US" sz="2400" dirty="0">
                <a:latin typeface="Arial" panose="020B0604020202020204" pitchFamily="34" charset="0"/>
              </a:rPr>
              <a:t>  m</a:t>
            </a:r>
            <a:r>
              <a:rPr lang="tr-TR" sz="2400" dirty="0">
                <a:latin typeface="Arial" panose="020B0604020202020204" pitchFamily="34" charset="0"/>
              </a:rPr>
              <a:t>isiniz? 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endParaRPr lang="tr-TR" sz="2400" dirty="0">
              <a:latin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</a:rPr>
              <a:t>Acılı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yemeklerden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uzak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duru</a:t>
            </a:r>
            <a:r>
              <a:rPr lang="tr-TR" sz="2400" dirty="0">
                <a:latin typeface="Arial" panose="020B0604020202020204" pitchFamily="34" charset="0"/>
              </a:rPr>
              <a:t>r musunuz?</a:t>
            </a:r>
          </a:p>
          <a:p>
            <a:r>
              <a:rPr lang="en-US" sz="2400" dirty="0" err="1">
                <a:latin typeface="Arial" panose="020B0604020202020204" pitchFamily="34" charset="0"/>
              </a:rPr>
              <a:t>Akşam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yemeğini</a:t>
            </a:r>
            <a:r>
              <a:rPr lang="en-US" sz="2400" dirty="0">
                <a:latin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</a:rPr>
              <a:t>uyumadan</a:t>
            </a:r>
            <a:r>
              <a:rPr lang="en-US" sz="2400" dirty="0">
                <a:latin typeface="Arial" panose="020B0604020202020204" pitchFamily="34" charset="0"/>
              </a:rPr>
              <a:t> en </a:t>
            </a:r>
            <a:r>
              <a:rPr lang="en-US" sz="2400" dirty="0" err="1">
                <a:latin typeface="Arial" panose="020B0604020202020204" pitchFamily="34" charset="0"/>
              </a:rPr>
              <a:t>az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beş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saat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önce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yer</a:t>
            </a:r>
            <a:r>
              <a:rPr lang="en-US" sz="2400" dirty="0">
                <a:latin typeface="Arial" panose="020B0604020202020204" pitchFamily="34" charset="0"/>
              </a:rPr>
              <a:t>  m</a:t>
            </a:r>
            <a:r>
              <a:rPr lang="tr-TR" sz="2400" dirty="0">
                <a:latin typeface="Arial" panose="020B0604020202020204" pitchFamily="34" charset="0"/>
              </a:rPr>
              <a:t>isiniz?</a:t>
            </a:r>
          </a:p>
          <a:p>
            <a:r>
              <a:rPr lang="tr-TR" sz="2400" dirty="0">
                <a:latin typeface="Arial" panose="020B0604020202020204" pitchFamily="34" charset="0"/>
              </a:rPr>
              <a:t>K</a:t>
            </a:r>
            <a:r>
              <a:rPr lang="en-US" sz="2400" dirty="0" err="1">
                <a:latin typeface="Arial" panose="020B0604020202020204" pitchFamily="34" charset="0"/>
              </a:rPr>
              <a:t>ahvaltıda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bardak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süt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içer</a:t>
            </a:r>
            <a:r>
              <a:rPr lang="tr-TR" sz="2400" dirty="0">
                <a:latin typeface="Arial" panose="020B0604020202020204" pitchFamily="34" charset="0"/>
              </a:rPr>
              <a:t> misiniz?</a:t>
            </a:r>
          </a:p>
          <a:p>
            <a:r>
              <a:rPr lang="el-GR" sz="2400" dirty="0">
                <a:latin typeface="Arial" panose="020B0604020202020204" pitchFamily="34" charset="0"/>
              </a:rPr>
              <a:t>Β</a:t>
            </a:r>
            <a:r>
              <a:rPr lang="tr-TR" sz="2400" dirty="0">
                <a:latin typeface="Arial" panose="020B0604020202020204" pitchFamily="34" charset="0"/>
              </a:rPr>
              <a:t>ana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ilaç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yaz</a:t>
            </a:r>
            <a:r>
              <a:rPr lang="tr-TR" sz="2400" dirty="0">
                <a:latin typeface="Arial" panose="020B0604020202020204" pitchFamily="34" charset="0"/>
              </a:rPr>
              <a:t>ar mısınız?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D26642-26EE-A853-73DB-5377C787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505" y="1589315"/>
            <a:ext cx="3243214" cy="2849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60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9616EAC3-2D4E-4FCA-430D-F9DA8C4B8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AD13EBF-A8D2-7879-ED14-5D5951784D2A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OKUMA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B562103-296D-C23F-094E-C645C2E470F6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6B28EFD-C8D2-6E08-E2FA-8B837E1F2905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AFBF1E-9705-84B2-B0D6-A39EAEDF2C59}"/>
              </a:ext>
            </a:extLst>
          </p:cNvPr>
          <p:cNvSpPr txBox="1"/>
          <p:nvPr/>
        </p:nvSpPr>
        <p:spPr>
          <a:xfrm>
            <a:off x="508000" y="518224"/>
            <a:ext cx="11094720" cy="616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 : 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iraz alışveriş yapmak ister misin?</a:t>
            </a:r>
            <a:endParaRPr lang="el-C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Mutlu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Evet,  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birkaç elbise satın almak isterim.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C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Satıcı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Hoş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geldiniz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Yeni  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nlerimiz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yeni 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geldi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nasıl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yardım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edebilirim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l-C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 : Şimdilik hiç </a:t>
            </a:r>
            <a:r>
              <a:rPr lang="tr-T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birşey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istemeyiz. Bir göz atalım.</a:t>
            </a:r>
            <a:endParaRPr lang="el-C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dakika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sonra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CY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 : Şunları  denemek isterim.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Hangi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renklerden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ı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rsın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l-C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Mutlu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Siyahtan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hoşlanırım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l-C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 :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Kabin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nerede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l-C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Satıcı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Kabin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burada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C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Εμφάνιση της εικόνας προέλευσης">
            <a:extLst>
              <a:ext uri="{FF2B5EF4-FFF2-40B4-BE49-F238E27FC236}">
                <a16:creationId xmlns:a16="http://schemas.microsoft.com/office/drawing/2014/main" id="{F7C83C27-E0AB-2289-7509-B86B4969B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538" y="518223"/>
            <a:ext cx="2723914" cy="2801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59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AFBF1E-9705-84B2-B0D6-A39EAEDF2C59}"/>
              </a:ext>
            </a:extLst>
          </p:cNvPr>
          <p:cNvSpPr txBox="1"/>
          <p:nvPr/>
        </p:nvSpPr>
        <p:spPr>
          <a:xfrm>
            <a:off x="396240" y="113957"/>
            <a:ext cx="11592560" cy="6630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dakika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sonra</a:t>
            </a:r>
            <a:endParaRPr lang="el-CY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Satıcı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ı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oldu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efendim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l-C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 :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Biraz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oldu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C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Satıcı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:[….]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Maalesef bu numara kalmadı.</a:t>
            </a:r>
            <a:endParaRPr lang="el-C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Ayşe :Tamam.  İndirimli ürünler  gelmez mi?</a:t>
            </a:r>
            <a:endParaRPr lang="el-C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Satıcı :Bugünlerde  indirimli ürünler  gelir.</a:t>
            </a:r>
            <a:endParaRPr lang="el-C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Ayşe :Beklerim. Şimdilik hiç </a:t>
            </a:r>
            <a:r>
              <a:rPr lang="tr-T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birşey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</a:t>
            </a:r>
            <a:r>
              <a:rPr lang="tr-T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ın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almam.</a:t>
            </a:r>
            <a:endParaRPr lang="el-C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Mutlu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Ben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gömlek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almak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isterim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C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Satıcı :Nasıl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gömlek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istersin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Kalın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mı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mi?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Uzak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kollu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mu  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kısa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kollu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mu?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Kaç bedendir?</a:t>
            </a:r>
            <a:endParaRPr lang="el-C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Mutlu :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Kısa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kollu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mavi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renkli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gömlek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isterim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C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Satıcı : Buyurun 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[…] </a:t>
            </a:r>
            <a:endParaRPr lang="el-C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8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017829CE-FF6D-0733-0948-30FE81BF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1999896-0491-84DE-624D-05C33966E543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YAZMA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D3C954C-AAB8-00BC-A761-3ED2432F0FD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3BA7049-144C-67F4-F40C-483BFC253C07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461</Words>
  <Application>Microsoft Office PowerPoint</Application>
  <PresentationFormat>Ευρεία οθόνη</PresentationFormat>
  <Paragraphs>79</Paragraphs>
  <Slides>17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Google Sans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HASTANEDE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Lokantada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Ελένη Χαραλάμπους</dc:creator>
  <cp:lastModifiedBy>Ελένη Χαραλάμπους</cp:lastModifiedBy>
  <cp:revision>47</cp:revision>
  <dcterms:created xsi:type="dcterms:W3CDTF">2026-06-24T03:11:23Z</dcterms:created>
  <dcterms:modified xsi:type="dcterms:W3CDTF">2026-06-27T04:35:26Z</dcterms:modified>
</cp:coreProperties>
</file>