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56" r:id="rId2"/>
    <p:sldId id="607" r:id="rId3"/>
    <p:sldId id="603" r:id="rId4"/>
    <p:sldId id="304" r:id="rId5"/>
    <p:sldId id="608" r:id="rId6"/>
    <p:sldId id="305" r:id="rId7"/>
    <p:sldId id="506" r:id="rId8"/>
    <p:sldId id="303" r:id="rId9"/>
    <p:sldId id="491" r:id="rId10"/>
    <p:sldId id="606" r:id="rId11"/>
    <p:sldId id="490" r:id="rId12"/>
    <p:sldId id="604" r:id="rId13"/>
    <p:sldId id="519" r:id="rId14"/>
    <p:sldId id="297" r:id="rId15"/>
    <p:sldId id="298" r:id="rId16"/>
    <p:sldId id="301" r:id="rId17"/>
    <p:sldId id="300" r:id="rId18"/>
    <p:sldId id="299" r:id="rId19"/>
    <p:sldId id="539" r:id="rId20"/>
    <p:sldId id="272" r:id="rId21"/>
    <p:sldId id="396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1F6A-53A7-4F54-90F3-2A936E9658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393D-D651-4A63-8A50-DD1FDFAF42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7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135856E-6B76-ADEB-36E1-5F31D2DC6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07C9937-E7B7-F034-2308-0057626065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CY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A050979-2718-75B1-6701-25CE6B7ED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A0C90D-C891-4886-9667-699B85A3BC89}" type="slidenum">
              <a:rPr lang="en-GB" altLang="el-CY" smtClean="0"/>
              <a:pPr/>
              <a:t>15</a:t>
            </a:fld>
            <a:endParaRPr lang="en-GB" altLang="el-C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135856E-6B76-ADEB-36E1-5F31D2DC6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07C9937-E7B7-F034-2308-0057626065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CY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A050979-2718-75B1-6701-25CE6B7ED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A0C90D-C891-4886-9667-699B85A3BC89}" type="slidenum">
              <a:rPr lang="en-GB" altLang="el-CY" smtClean="0"/>
              <a:pPr/>
              <a:t>16</a:t>
            </a:fld>
            <a:endParaRPr lang="en-GB" altLang="el-CY"/>
          </a:p>
        </p:txBody>
      </p:sp>
    </p:spTree>
    <p:extLst>
      <p:ext uri="{BB962C8B-B14F-4D97-AF65-F5344CB8AC3E}">
        <p14:creationId xmlns:p14="http://schemas.microsoft.com/office/powerpoint/2010/main" val="143008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135856E-6B76-ADEB-36E1-5F31D2DC6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07C9937-E7B7-F034-2308-0057626065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CY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CA050979-2718-75B1-6701-25CE6B7ED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A0C90D-C891-4886-9667-699B85A3BC89}" type="slidenum">
              <a:rPr lang="en-GB" altLang="el-CY" smtClean="0"/>
              <a:pPr/>
              <a:t>17</a:t>
            </a:fld>
            <a:endParaRPr lang="en-GB" altLang="el-CY"/>
          </a:p>
        </p:txBody>
      </p:sp>
    </p:spTree>
    <p:extLst>
      <p:ext uri="{BB962C8B-B14F-4D97-AF65-F5344CB8AC3E}">
        <p14:creationId xmlns:p14="http://schemas.microsoft.com/office/powerpoint/2010/main" val="339378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E690C7B-5F64-D5CA-AD0E-AB8052AFB7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B26D408-0F1D-0102-8854-7A703B5309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CY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040E519-4BA1-FC4C-7A75-ABEA01220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AA3F81-8B46-4F6C-AF0C-40C40802B0D5}" type="slidenum">
              <a:rPr lang="en-GB" altLang="el-CY" smtClean="0"/>
              <a:pPr/>
              <a:t>18</a:t>
            </a:fld>
            <a:endParaRPr lang="en-GB" altLang="el-C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6FBCCB-2FAC-8FAB-3D1B-377C5C0D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3045DFF-DA35-1D75-F482-C6D3214E3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7C15D1-BAE8-F72C-4D37-A11D094D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16D8B2-B034-A3F5-2819-14C5B5AF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2D53C3-55D3-F5BC-04DF-D5901A04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69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1D70E9-681C-DC17-B0BB-489FAE4B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77F9435-3595-D6F5-13B8-EC25F19EA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E30793-E5E5-EE26-7EDE-99DFBA11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985FEE-06C8-36A5-6D1A-9BBCBD70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41473B-39A9-5592-3CD7-126B442C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58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9AF7EA9-D389-824E-B6A5-083656BEA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4598588-984D-21C8-6436-E4DE3B26A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503658-7E9A-F567-500D-A59B7D69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5CD0F1-D235-86DE-A6D6-191782D7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CA3F0D-F311-8064-1E20-9723C794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7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B32053-CB19-267D-F0ED-25F2C7B0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6C7368-5B06-CDBE-4DE6-33C48AEA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E370A11-B63F-5B80-ED3F-E7F7C2BD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BF1E4E-5D29-1BBC-E5A6-D661883C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94FCA2-EC4C-3809-E194-31096372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32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9C2D20-1362-9A8D-A76A-B35195E9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77925E9-7690-CAC7-10E0-98AED6145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03CB22-3D7D-F61C-8240-D27F40E8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79FF1F-066E-1336-17F0-7FF39088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34A001-DDC8-13D7-822F-957DC06D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31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D52BF7-DD29-4903-5E9C-C7E8204E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8807DE-F625-FCCA-9AD7-E04B932CD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C15702C-9667-0D31-A9F4-773C34E91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C6D45E-E40A-22B6-2196-A4E5B85F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4AFBFC-CB60-12E3-2445-04DAE707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71BB353-140F-7347-6390-2024935B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30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F9EFEC-8C2D-E243-19DC-EE4C977E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DF6EDA-690B-7086-9FAC-C42381FE4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F4BB717-404F-5D72-8858-FA776EE93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CA507A7-C4DC-5B0E-1006-ECFF9AE8E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20FBD2B-E2EA-D89A-6544-58AEDD192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B77AC0B-EA6E-177D-7974-12552226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81DD6A3-8591-5664-56AF-3C7F0B641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DE533FE-E58B-72A4-EC73-F1CF812C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8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C2D2DE-7560-154F-8C62-278FBC9BB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0C9E032-788E-B7B5-73C0-CBAE7A4D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77E6F0D-CE7B-7B38-1FD5-2B1C8602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3A0262E-1A5A-B5CE-39AB-9233CB10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5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5DA2B8D-3927-EE68-8BFA-5A37CE63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37E96A5-290A-A014-E4B3-3617DE7E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1233EEF-1759-897F-295F-F4E57F2F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3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DD1442-2AAB-C60B-28B6-58D42AEA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08ED95-57A6-E977-050A-6EC84B338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31C9793-7803-CB63-17F9-3EB8A928D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FC28D1-F16E-1644-7AED-85DB75E7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C25DD01-8B63-92BA-61C3-CE5F322E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18EBBA6-2919-A65B-4EDC-9CEE57F0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407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1E4C51-712F-80B2-54F3-FB4B04848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91DEF7A-7550-DC5B-F7EC-AA5F9AE79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90C57D6-D85B-1BA7-060B-F78D4FB70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2B843F-2C5D-F9A1-DDBD-A0ECC222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C7924EA-5C17-64B0-EE74-BCB24587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048A3B-7259-2E0A-9479-9DECCCF4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67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AD3CAAD-D455-14F6-FCA8-4B2B5D68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6BFE8B8-1A29-ACF8-E491-2CE1C950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E814F3-A158-D117-AB2C-8102821E5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63F236-96B9-483D-A388-8E75A82580EC}" type="datetimeFigureOut">
              <a:rPr lang="el-GR" smtClean="0"/>
              <a:t>1/7/2026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7557BB-A7E0-7CC7-940F-FCDF2CD61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6B2C92-1A35-F2AA-489B-FF3D587C9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1C8BB1-5D03-48C4-AEC7-9F37296DB1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5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cy/url?sa=i&amp;rct=j&amp;q=genis+zaman&amp;source=images&amp;cd=&amp;cad=rja&amp;uact=8&amp;ved=0CAcQjRw&amp;url=http://hayditurkceogrenelim.blogspot.com/&amp;ei=MaJHVJfrO4GrOqv_gegM&amp;bvm=bv.77880786,d.d2s&amp;psig=AFQjCNE-ypSOo5puyPIUArfq7AhbSjTliw&amp;ust=141406707376722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SEvfQ7BICw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NiR_QsxbiA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παιδάκια">
            <a:extLst>
              <a:ext uri="{FF2B5EF4-FFF2-40B4-BE49-F238E27FC236}">
                <a16:creationId xmlns:a16="http://schemas.microsoft.com/office/drawing/2014/main" id="{59EEF5F2-E3A1-187D-4E00-EAAEDECB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3C02AFE-ED4A-553E-0E9A-974758F1813C}"/>
              </a:ext>
            </a:extLst>
          </p:cNvPr>
          <p:cNvSpPr/>
          <p:nvPr/>
        </p:nvSpPr>
        <p:spPr>
          <a:xfrm>
            <a:off x="4570414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34A66CA-FA34-2744-A8A2-7A599D3FFA8F}"/>
              </a:ext>
            </a:extLst>
          </p:cNvPr>
          <p:cNvSpPr/>
          <p:nvPr/>
        </p:nvSpPr>
        <p:spPr>
          <a:xfrm>
            <a:off x="7437439" y="5705475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D9E2F6-F498-603B-BEAE-C648E96F7C9A}"/>
              </a:ext>
            </a:extLst>
          </p:cNvPr>
          <p:cNvSpPr/>
          <p:nvPr/>
        </p:nvSpPr>
        <p:spPr>
          <a:xfrm>
            <a:off x="2035176" y="5598318"/>
            <a:ext cx="5284788" cy="6651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Geniş Zaman</a:t>
            </a:r>
            <a:r>
              <a:rPr lang="el-GR" sz="2000" b="1" dirty="0">
                <a:solidFill>
                  <a:schemeClr val="tx1"/>
                </a:solidFill>
              </a:rPr>
              <a:t>_Κατάφαση &amp;  Άρνηση   </a:t>
            </a:r>
            <a:endParaRPr lang="en-US" sz="2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126E7FE-8C44-6693-1952-1F4ED4A074D2}"/>
              </a:ext>
            </a:extLst>
          </p:cNvPr>
          <p:cNvSpPr/>
          <p:nvPr/>
        </p:nvSpPr>
        <p:spPr>
          <a:xfrm>
            <a:off x="332240" y="1186543"/>
            <a:ext cx="5981474" cy="41583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tr-TR" dirty="0"/>
              <a:t>Her gün</a:t>
            </a:r>
            <a:r>
              <a:rPr lang="el-GR" dirty="0"/>
              <a:t>________________________________________</a:t>
            </a:r>
            <a:r>
              <a:rPr lang="tr-TR" dirty="0"/>
              <a:t> </a:t>
            </a: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r>
              <a:rPr lang="el-GR" dirty="0"/>
              <a:t>_______________________________________________</a:t>
            </a:r>
          </a:p>
          <a:p>
            <a:pPr algn="ctr">
              <a:lnSpc>
                <a:spcPct val="200000"/>
              </a:lnSpc>
            </a:pPr>
            <a:endParaRPr lang="el-GR" dirty="0"/>
          </a:p>
        </p:txBody>
      </p:sp>
      <p:pic>
        <p:nvPicPr>
          <p:cNvPr id="2" name="Εικόνα 1" descr="Daily activities Images - Free Download on Magnific (formerly Freepik)">
            <a:extLst>
              <a:ext uri="{FF2B5EF4-FFF2-40B4-BE49-F238E27FC236}">
                <a16:creationId xmlns:a16="http://schemas.microsoft.com/office/drawing/2014/main" id="{24FF5E91-3DA1-B124-2381-116FDFBC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593" y="778329"/>
            <a:ext cx="51435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27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8A62ACB-F93D-B7EE-1FC7-BA9A5D57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D8E94E1-0D72-CD86-32B0-881449A8A845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20CCEA-9A36-8465-C2C3-6CB01ACE780A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F1B9DE9-D161-7B46-6DB7-BF034C9B4AA8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03AF9-E11B-C094-5881-7ABFA175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31EFDE3-A0C9-8DF2-0B11-C52E99EFCD17}"/>
              </a:ext>
            </a:extLst>
          </p:cNvPr>
          <p:cNvSpPr txBox="1">
            <a:spLocks/>
          </p:cNvSpPr>
          <p:nvPr/>
        </p:nvSpPr>
        <p:spPr>
          <a:xfrm>
            <a:off x="3353888" y="2727342"/>
            <a:ext cx="5208111" cy="168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0044D5-BD42-3D2A-8F75-191B92E2B758}"/>
              </a:ext>
            </a:extLst>
          </p:cNvPr>
          <p:cNvSpPr txBox="1">
            <a:spLocks/>
          </p:cNvSpPr>
          <p:nvPr/>
        </p:nvSpPr>
        <p:spPr>
          <a:xfrm>
            <a:off x="316773" y="371993"/>
            <a:ext cx="6530342" cy="489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dirty="0"/>
              <a:t>ARKADAŞLARIN ARASINDA </a:t>
            </a:r>
            <a:endParaRPr lang="el-GR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5D99B-EE4B-9516-26E5-36C302D5369C}"/>
              </a:ext>
            </a:extLst>
          </p:cNvPr>
          <p:cNvSpPr txBox="1"/>
          <p:nvPr/>
        </p:nvSpPr>
        <p:spPr>
          <a:xfrm>
            <a:off x="3265714" y="1157292"/>
            <a:ext cx="82949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 err="1">
                <a:solidFill>
                  <a:srgbClr val="FF0000"/>
                </a:solidFill>
              </a:rPr>
              <a:t>Bir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arkadaşınızla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karşılaşıyorsunuz</a:t>
            </a:r>
            <a:r>
              <a:rPr lang="el-GR" sz="3200" dirty="0">
                <a:solidFill>
                  <a:srgbClr val="FF0000"/>
                </a:solidFill>
              </a:rPr>
              <a:t>. </a:t>
            </a:r>
            <a:r>
              <a:rPr lang="el-GR" sz="3200" dirty="0" err="1">
                <a:solidFill>
                  <a:srgbClr val="FF0000"/>
                </a:solidFill>
              </a:rPr>
              <a:t>Diyalogda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şunları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kullanın</a:t>
            </a:r>
            <a:r>
              <a:rPr lang="el-GR" sz="3200" dirty="0">
                <a:solidFill>
                  <a:srgbClr val="FF0000"/>
                </a:solidFill>
              </a:rPr>
              <a:t> : </a:t>
            </a:r>
          </a:p>
        </p:txBody>
      </p:sp>
      <p:pic>
        <p:nvPicPr>
          <p:cNvPr id="5" name="Εικόνα 4" descr="Cartoon school boy - 268 χιλιάδες εικόνες, εικονογραφήσεις και φωτογραφίες στοκ χωρίς δικαιώματα | Shutterstock">
            <a:extLst>
              <a:ext uri="{FF2B5EF4-FFF2-40B4-BE49-F238E27FC236}">
                <a16:creationId xmlns:a16="http://schemas.microsoft.com/office/drawing/2014/main" id="{14A53D73-589E-3AB3-EEA5-121B9CD4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166"/>
          <a:stretch>
            <a:fillRect/>
          </a:stretch>
        </p:blipFill>
        <p:spPr>
          <a:xfrm>
            <a:off x="449036" y="963385"/>
            <a:ext cx="2476500" cy="2315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Εικόνα 6" descr="Two Friends Walking Stock Illustrations – 1,823 Two Friends Walking Stock Illustrations, Vectors &amp; Clipart - Dreamstime">
            <a:extLst>
              <a:ext uri="{FF2B5EF4-FFF2-40B4-BE49-F238E27FC236}">
                <a16:creationId xmlns:a16="http://schemas.microsoft.com/office/drawing/2014/main" id="{2E30C5F8-5A7C-DCB8-7F62-644C98734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20" y="3688019"/>
            <a:ext cx="2232932" cy="2077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07DD0B-AFBD-A9D1-2742-7A4A78B4D43F}"/>
              </a:ext>
            </a:extLst>
          </p:cNvPr>
          <p:cNvSpPr txBox="1"/>
          <p:nvPr/>
        </p:nvSpPr>
        <p:spPr>
          <a:xfrm>
            <a:off x="5176542" y="2961471"/>
            <a:ext cx="6770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600" dirty="0"/>
              <a:t>d</a:t>
            </a:r>
            <a:r>
              <a:rPr lang="el-GR" sz="3600" dirty="0" err="1"/>
              <a:t>ışarıda</a:t>
            </a:r>
            <a:r>
              <a:rPr lang="el-GR" sz="3600" dirty="0"/>
              <a:t> </a:t>
            </a:r>
            <a:r>
              <a:rPr lang="tr-TR" sz="3600" dirty="0"/>
              <a:t>a</a:t>
            </a:r>
            <a:r>
              <a:rPr lang="el-GR" sz="3600" dirty="0" err="1"/>
              <a:t>rkadaşlarla</a:t>
            </a:r>
            <a:r>
              <a:rPr lang="el-GR" sz="3600" dirty="0"/>
              <a:t> </a:t>
            </a:r>
            <a:r>
              <a:rPr lang="tr-TR" sz="3600" dirty="0"/>
              <a:t>b</a:t>
            </a:r>
            <a:r>
              <a:rPr lang="el-GR" sz="3600" dirty="0" err="1"/>
              <a:t>uluş</a:t>
            </a:r>
            <a:r>
              <a:rPr lang="tr-TR" sz="3600" dirty="0"/>
              <a:t>urum</a:t>
            </a:r>
            <a:endParaRPr lang="en-US" sz="3600" dirty="0"/>
          </a:p>
          <a:p>
            <a:r>
              <a:rPr lang="tr-TR" sz="3600" dirty="0"/>
              <a:t>ç</a:t>
            </a:r>
            <a:r>
              <a:rPr lang="el-GR" sz="3600" dirty="0" err="1"/>
              <a:t>izgi</a:t>
            </a:r>
            <a:r>
              <a:rPr lang="el-GR" sz="3600" dirty="0"/>
              <a:t> </a:t>
            </a:r>
            <a:r>
              <a:rPr lang="tr-TR" sz="3600" dirty="0"/>
              <a:t>f</a:t>
            </a:r>
            <a:r>
              <a:rPr lang="el-GR" sz="3600" dirty="0" err="1"/>
              <a:t>ilm</a:t>
            </a:r>
            <a:r>
              <a:rPr lang="el-GR" sz="3600" dirty="0"/>
              <a:t> </a:t>
            </a:r>
            <a:r>
              <a:rPr lang="tr-TR" sz="3600" dirty="0"/>
              <a:t>i</a:t>
            </a:r>
            <a:r>
              <a:rPr lang="el-GR" sz="3600" dirty="0" err="1"/>
              <a:t>zle</a:t>
            </a:r>
            <a:r>
              <a:rPr lang="tr-TR" sz="3600" dirty="0"/>
              <a:t>rim</a:t>
            </a:r>
            <a:endParaRPr lang="el-GR" sz="3600" dirty="0"/>
          </a:p>
          <a:p>
            <a:r>
              <a:rPr lang="tr-TR" sz="3600" dirty="0"/>
              <a:t>b</a:t>
            </a:r>
            <a:r>
              <a:rPr lang="el-GR" sz="3600" dirty="0" err="1"/>
              <a:t>iraz</a:t>
            </a:r>
            <a:r>
              <a:rPr lang="el-GR" sz="3600" dirty="0"/>
              <a:t> </a:t>
            </a:r>
            <a:r>
              <a:rPr lang="el-GR" sz="3600" dirty="0" err="1"/>
              <a:t>dinlenirim</a:t>
            </a:r>
            <a:r>
              <a:rPr lang="el-GR" sz="3600" dirty="0"/>
              <a:t> </a:t>
            </a:r>
            <a:r>
              <a:rPr lang="el-GR" sz="3600" dirty="0" err="1"/>
              <a:t>ve</a:t>
            </a:r>
            <a:r>
              <a:rPr lang="el-GR" sz="3600" dirty="0"/>
              <a:t> </a:t>
            </a:r>
            <a:r>
              <a:rPr lang="el-GR" sz="3600" dirty="0" err="1"/>
              <a:t>uyu</a:t>
            </a:r>
            <a:r>
              <a:rPr lang="tr-TR" sz="3600" dirty="0"/>
              <a:t>rum</a:t>
            </a:r>
          </a:p>
          <a:p>
            <a:r>
              <a:rPr lang="el-GR" sz="3600" dirty="0" err="1"/>
              <a:t>konsol</a:t>
            </a:r>
            <a:r>
              <a:rPr lang="el-GR" sz="3600" dirty="0"/>
              <a:t> </a:t>
            </a:r>
            <a:r>
              <a:rPr lang="el-GR" sz="3600" dirty="0" err="1"/>
              <a:t>oyunları</a:t>
            </a:r>
            <a:r>
              <a:rPr lang="el-GR" sz="3600" dirty="0"/>
              <a:t> </a:t>
            </a:r>
            <a:r>
              <a:rPr lang="el-GR" sz="3600" dirty="0" err="1"/>
              <a:t>oynarım</a:t>
            </a:r>
            <a:endParaRPr lang="el-GR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A66069-0835-576F-1475-9CA9D1AA679E}"/>
              </a:ext>
            </a:extLst>
          </p:cNvPr>
          <p:cNvSpPr txBox="1"/>
          <p:nvPr/>
        </p:nvSpPr>
        <p:spPr>
          <a:xfrm>
            <a:off x="5704115" y="287974"/>
            <a:ext cx="6038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3600" b="1" i="0" dirty="0" err="1">
                <a:effectLst/>
              </a:rPr>
              <a:t>Okuldan</a:t>
            </a:r>
            <a:r>
              <a:rPr lang="el-GR" sz="3600" b="1" i="0" dirty="0">
                <a:effectLst/>
              </a:rPr>
              <a:t> </a:t>
            </a:r>
            <a:r>
              <a:rPr lang="el-GR" sz="3600" b="1" i="0" dirty="0" err="1">
                <a:effectLst/>
              </a:rPr>
              <a:t>sonra</a:t>
            </a:r>
            <a:r>
              <a:rPr lang="el-GR" sz="3600" b="1" i="0" dirty="0">
                <a:effectLst/>
              </a:rPr>
              <a:t> </a:t>
            </a:r>
            <a:r>
              <a:rPr lang="el-GR" sz="3600" b="1" i="0" dirty="0" err="1">
                <a:effectLst/>
              </a:rPr>
              <a:t>ne</a:t>
            </a:r>
            <a:r>
              <a:rPr lang="el-GR" sz="3600" b="1" i="0" dirty="0">
                <a:effectLst/>
              </a:rPr>
              <a:t> </a:t>
            </a:r>
            <a:r>
              <a:rPr lang="el-GR" sz="3600" b="1" i="0" dirty="0" err="1">
                <a:effectLst/>
              </a:rPr>
              <a:t>yaparsın</a:t>
            </a:r>
            <a:r>
              <a:rPr lang="el-GR" sz="3600" b="1" i="0" dirty="0">
                <a:effectLst/>
              </a:rPr>
              <a:t>?</a:t>
            </a:r>
            <a:endParaRPr lang="en-US" sz="36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82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2841F79-0B32-B00C-63DB-5E93ABE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ECD620B-4673-EC78-5804-4E4EB69D3F20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AEAAE47-7BE9-1638-0CAF-F9D052D1C4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78F6D93-DF35-46F2-40AC-B07C756BEDB1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EE014E36-91F9-4398-CD2A-2D520B81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185545"/>
            <a:ext cx="11537400" cy="4581108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l-GR" sz="32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Χρήση – </a:t>
            </a:r>
            <a:r>
              <a:rPr lang="tr-TR" sz="32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Kullanım </a:t>
            </a:r>
            <a:r>
              <a:rPr lang="el-GR" sz="32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CY" sz="32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l-GR" sz="4400" u="sng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Συνήθεια</a:t>
            </a:r>
            <a:r>
              <a:rPr lang="el-G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r>
              <a:rPr lang="tr-T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Her sabah yedide kalkarım. </a:t>
            </a: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l-G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(Κάθε πρωί  σηκώνομαι στις 7:ΟΟ.)</a:t>
            </a: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endParaRPr lang="el-CY" sz="4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l-GR" sz="4400" u="sng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Γενικές  αλήθειες  </a:t>
            </a:r>
            <a:r>
              <a:rPr lang="el-G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Güneş doğudan doğar.</a:t>
            </a: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l-G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(Ο ήλιος ανατέλλει  από την ανατολή.)</a:t>
            </a: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endParaRPr lang="el-CY" sz="4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l-GR" sz="4400" u="sng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Έκφραση επιθυμίας με ευγενικό τρόπο </a:t>
            </a:r>
            <a:r>
              <a:rPr lang="el-G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tr-T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Beni biraz bekler misin</a:t>
            </a:r>
            <a:r>
              <a:rPr lang="en-US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l-G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4400" kern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l-G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(Να με  περιμένεις λίγο;)</a:t>
            </a: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endParaRPr lang="el-CY" sz="4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l-GR" sz="4400" u="sng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Μελλοντική πράξη χωρίς προγραμματισμό</a:t>
            </a:r>
            <a:r>
              <a:rPr lang="el-GR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r>
              <a:rPr lang="en-US" sz="4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Yar</a:t>
            </a:r>
            <a:r>
              <a:rPr lang="tr-TR" sz="4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ın belki sana uğrarım.</a:t>
            </a:r>
            <a:r>
              <a:rPr lang="el-GR" sz="4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4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el-GR" sz="4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(Αύριο,  ίσως  περάσω  από το σπίτι σου.)</a:t>
            </a: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endParaRPr lang="el-GR" sz="4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90000"/>
              </a:lnSpc>
              <a:buNone/>
              <a:tabLst>
                <a:tab pos="457200" algn="l"/>
              </a:tabLst>
            </a:pPr>
            <a:endParaRPr lang="el-CY" sz="4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pic>
        <p:nvPicPr>
          <p:cNvPr id="25605" name="Picture 2" descr="http://t1.gstatic.com/images?q=tbn:ANd9GcRF2HgFT6pu9zlxqLKVjMxL7k9cH39DkpX1d0rQSvYJSdPwds8L">
            <a:hlinkClick r:id="rId2"/>
            <a:extLst>
              <a:ext uri="{FF2B5EF4-FFF2-40B4-BE49-F238E27FC236}">
                <a16:creationId xmlns:a16="http://schemas.microsoft.com/office/drawing/2014/main" id="{55811C66-0A35-786F-BC3A-7E751C50D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7"/>
          <a:stretch/>
        </p:blipFill>
        <p:spPr bwMode="auto">
          <a:xfrm>
            <a:off x="350520" y="155575"/>
            <a:ext cx="3600450" cy="81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762CE6D0-320B-AB08-94FE-7D029386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166689"/>
            <a:ext cx="343916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6EEF4-A4E5-BDB3-4821-445534DF6247}"/>
              </a:ext>
            </a:extLst>
          </p:cNvPr>
          <p:cNvSpPr txBox="1"/>
          <p:nvPr/>
        </p:nvSpPr>
        <p:spPr>
          <a:xfrm>
            <a:off x="538480" y="1492252"/>
            <a:ext cx="112826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Όταν η  ρίζα του ρήματος  τελειώνει σε φωνήεν</a:t>
            </a:r>
            <a:r>
              <a:rPr lang="tr-TR" sz="3600" dirty="0"/>
              <a:t> </a:t>
            </a:r>
            <a:r>
              <a:rPr lang="el-GR" sz="3600" dirty="0"/>
              <a:t>:  -</a:t>
            </a:r>
            <a:r>
              <a:rPr lang="tr-TR" sz="3600" dirty="0"/>
              <a:t>r</a:t>
            </a:r>
            <a:endParaRPr lang="tr-TR" sz="1800" dirty="0"/>
          </a:p>
          <a:p>
            <a:r>
              <a:rPr lang="el-GR" sz="18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305C43-5FF7-52C7-B141-41A36B7860CF}"/>
              </a:ext>
            </a:extLst>
          </p:cNvPr>
          <p:cNvSpPr txBox="1"/>
          <p:nvPr/>
        </p:nvSpPr>
        <p:spPr>
          <a:xfrm>
            <a:off x="619760" y="508000"/>
            <a:ext cx="3749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ΤΡΟΠΟΣ ΣΧΗΜΑΤΙΣΜΟΥ – </a:t>
            </a:r>
            <a:r>
              <a:rPr lang="tr-TR" dirty="0"/>
              <a:t>Biçim</a:t>
            </a:r>
            <a:endParaRPr lang="el-CY" dirty="0"/>
          </a:p>
        </p:txBody>
      </p:sp>
      <p:pic>
        <p:nvPicPr>
          <p:cNvPr id="2" name="Εικόνα 1" descr="ύπνος Στοκ Εικονογραφήσεις, Vectors, &amp; Clipart – (216,525 Στοκ Εικονογραφήσεις)">
            <a:extLst>
              <a:ext uri="{FF2B5EF4-FFF2-40B4-BE49-F238E27FC236}">
                <a16:creationId xmlns:a16="http://schemas.microsoft.com/office/drawing/2014/main" id="{CD56EBB1-933D-9B0D-10D4-4029BB07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132" y="2737443"/>
            <a:ext cx="3409950" cy="3409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Εικόνα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FCB670A6-954D-6DEA-6474-8BC0A76EC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820" y="2646956"/>
            <a:ext cx="4286250" cy="3590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762CE6D0-320B-AB08-94FE-7D029386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166689"/>
            <a:ext cx="343916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6EEF4-A4E5-BDB3-4821-445534DF6247}"/>
              </a:ext>
            </a:extLst>
          </p:cNvPr>
          <p:cNvSpPr txBox="1"/>
          <p:nvPr/>
        </p:nvSpPr>
        <p:spPr>
          <a:xfrm>
            <a:off x="538480" y="1492252"/>
            <a:ext cx="112826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Όταν η  ρίζα του ρήματος  τελειώνει σε σύμφωνο και είναι πολυσύλλαβο ρήμα   : -</a:t>
            </a:r>
            <a:r>
              <a:rPr lang="tr-TR" sz="3600" dirty="0" err="1"/>
              <a:t>ır</a:t>
            </a:r>
            <a:r>
              <a:rPr lang="tr-TR" sz="3600" dirty="0"/>
              <a:t>   -ir -ur –</a:t>
            </a:r>
            <a:r>
              <a:rPr lang="tr-TR" sz="3600" dirty="0" err="1"/>
              <a:t>ür</a:t>
            </a:r>
            <a:endParaRPr lang="el-GR" sz="3600" dirty="0"/>
          </a:p>
          <a:p>
            <a:r>
              <a:rPr lang="el-GR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641BF-74B8-279F-0F8D-2FA728601EDF}"/>
              </a:ext>
            </a:extLst>
          </p:cNvPr>
          <p:cNvSpPr txBox="1"/>
          <p:nvPr/>
        </p:nvSpPr>
        <p:spPr>
          <a:xfrm>
            <a:off x="538480" y="644804"/>
            <a:ext cx="3749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ΤΡΟΠΟΣ ΣΧΗΜΑΤΙΣΜΟΥ – </a:t>
            </a:r>
            <a:r>
              <a:rPr lang="tr-TR" dirty="0"/>
              <a:t>Biçim</a:t>
            </a:r>
            <a:endParaRPr lang="el-CY" dirty="0"/>
          </a:p>
        </p:txBody>
      </p:sp>
      <p:pic>
        <p:nvPicPr>
          <p:cNvPr id="2" name="Εικόνα 1" descr="8 έξυπνοι τρόποι για να βρεις τη δουλειά των ονείρων σου! - Blog">
            <a:extLst>
              <a:ext uri="{FF2B5EF4-FFF2-40B4-BE49-F238E27FC236}">
                <a16:creationId xmlns:a16="http://schemas.microsoft.com/office/drawing/2014/main" id="{72B893B2-3A96-FFE1-BD86-8C44EAE2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51" y="3260951"/>
            <a:ext cx="3982448" cy="229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Εικόνα 2" descr="μάθημα καρτούν Στοκ Εικονογραφήσεις, Vectors, &amp; Clipart – (103,215 Στοκ Εικονογραφήσεις)">
            <a:extLst>
              <a:ext uri="{FF2B5EF4-FFF2-40B4-BE49-F238E27FC236}">
                <a16:creationId xmlns:a16="http://schemas.microsoft.com/office/drawing/2014/main" id="{C8B0BC9C-46D2-20AA-72EC-5A16090EE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414" y="3260951"/>
            <a:ext cx="6324600" cy="229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60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762CE6D0-320B-AB08-94FE-7D029386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0" y="166689"/>
            <a:ext cx="343916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6EEF4-A4E5-BDB3-4821-445534DF6247}"/>
              </a:ext>
            </a:extLst>
          </p:cNvPr>
          <p:cNvSpPr txBox="1"/>
          <p:nvPr/>
        </p:nvSpPr>
        <p:spPr>
          <a:xfrm>
            <a:off x="538480" y="1106172"/>
            <a:ext cx="1128268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Όταν η  ρίζα του ρήματος  τελειώνει σε σύμφωνο και είναι μονοσύλλαβο ρήμα  : -</a:t>
            </a:r>
            <a:r>
              <a:rPr lang="tr-TR" sz="3600" dirty="0"/>
              <a:t>ar –er</a:t>
            </a:r>
            <a:endParaRPr lang="el-GR" sz="3600" dirty="0"/>
          </a:p>
          <a:p>
            <a:endParaRPr lang="tr-TR" sz="1800" dirty="0"/>
          </a:p>
          <a:p>
            <a:r>
              <a:rPr lang="el-GR" sz="1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B744A-7736-C1AD-76F9-88D6EBB60C11}"/>
              </a:ext>
            </a:extLst>
          </p:cNvPr>
          <p:cNvSpPr txBox="1"/>
          <p:nvPr/>
        </p:nvSpPr>
        <p:spPr>
          <a:xfrm>
            <a:off x="538480" y="399961"/>
            <a:ext cx="3749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ΤΡΟΠΟΣ ΣΧΗΜΑΤΙΣΜΟΥ – </a:t>
            </a:r>
            <a:r>
              <a:rPr lang="tr-TR" dirty="0"/>
              <a:t>Biçim</a:t>
            </a:r>
            <a:endParaRPr lang="el-CY" dirty="0"/>
          </a:p>
        </p:txBody>
      </p:sp>
      <p:pic>
        <p:nvPicPr>
          <p:cNvPr id="2" name="Εικόνα 1" descr="26 Σεπτεμβρίου 2020 – ΜΗΤΣΙΟΥ ΑΝΑΣΤΑΣΙΑ">
            <a:extLst>
              <a:ext uri="{FF2B5EF4-FFF2-40B4-BE49-F238E27FC236}">
                <a16:creationId xmlns:a16="http://schemas.microsoft.com/office/drawing/2014/main" id="{2064EFD2-5943-3D5E-9FC4-54E2782C3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45" y="3175996"/>
            <a:ext cx="2933863" cy="2575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Εικόνα 2" descr="Κοριτσάκι πίνουν ένα γάλα, διανυσματικά εικονογράφηση, κινούμενα σχέδια Διάνυσμα από ©korobula 182396668">
            <a:extLst>
              <a:ext uri="{FF2B5EF4-FFF2-40B4-BE49-F238E27FC236}">
                <a16:creationId xmlns:a16="http://schemas.microsoft.com/office/drawing/2014/main" id="{9E6174AB-7ABC-FED4-8B91-E78B76AB3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505" y="3175996"/>
            <a:ext cx="2712008" cy="2575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 descr="Πίσω Στο Σχολείο Εικονογράφηση Διάνυσμα Καρτούν Παιδιά Πηγαίνουν Στο Σχολείο Διάνυσμα από ©irwanjos2 187932328">
            <a:extLst>
              <a:ext uri="{FF2B5EF4-FFF2-40B4-BE49-F238E27FC236}">
                <a16:creationId xmlns:a16="http://schemas.microsoft.com/office/drawing/2014/main" id="{4480AAEC-A61A-AAD9-26E9-3BE70D66B3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294"/>
          <a:stretch>
            <a:fillRect/>
          </a:stretch>
        </p:blipFill>
        <p:spPr>
          <a:xfrm>
            <a:off x="7946010" y="3175996"/>
            <a:ext cx="2712008" cy="2789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1348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C521A7D4-64FE-C189-9C2C-B7E38B74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48" y="1728334"/>
            <a:ext cx="2963727" cy="492283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Παίρνω       </a:t>
            </a:r>
            <a:r>
              <a:rPr lang="tr-TR" sz="1800" dirty="0"/>
              <a:t>Al-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Ξέρω           </a:t>
            </a:r>
            <a:r>
              <a:rPr lang="tr-TR" sz="1800" dirty="0"/>
              <a:t>Bil</a:t>
            </a:r>
            <a:r>
              <a:rPr lang="el-GR" sz="1800" dirty="0"/>
              <a:t>-</a:t>
            </a:r>
            <a:endParaRPr lang="tr-TR" sz="1800" dirty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Βρίσκω       </a:t>
            </a:r>
            <a:r>
              <a:rPr lang="tr-TR" sz="1800" dirty="0"/>
              <a:t>Bul-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Στέκομαι    </a:t>
            </a:r>
            <a:r>
              <a:rPr lang="tr-TR" sz="1800" dirty="0"/>
              <a:t>Dur-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Έρχομαι      </a:t>
            </a:r>
            <a:r>
              <a:rPr lang="tr-TR" sz="1800" dirty="0"/>
              <a:t>Gel-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Βλέπω         </a:t>
            </a:r>
            <a:r>
              <a:rPr lang="tr-TR" sz="1800" dirty="0"/>
              <a:t>Gör-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Μένω          </a:t>
            </a:r>
            <a:r>
              <a:rPr lang="tr-TR" sz="1800" dirty="0"/>
              <a:t>Kal-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Γίνομαι        </a:t>
            </a:r>
            <a:r>
              <a:rPr lang="tr-TR" sz="1800" dirty="0"/>
              <a:t>Ol-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Πεθαίνω      </a:t>
            </a:r>
            <a:r>
              <a:rPr lang="tr-TR" sz="1800" dirty="0"/>
              <a:t>Öl-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Νομίζω        </a:t>
            </a:r>
            <a:r>
              <a:rPr lang="tr-TR" sz="1800" dirty="0"/>
              <a:t>San-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Φτάνω         </a:t>
            </a:r>
            <a:r>
              <a:rPr lang="tr-TR" sz="1800" dirty="0"/>
              <a:t>Var-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Δίνω             </a:t>
            </a:r>
            <a:r>
              <a:rPr lang="tr-TR" sz="1800" dirty="0"/>
              <a:t>Ver-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sz="1800" dirty="0"/>
              <a:t>Κτυπώ          </a:t>
            </a:r>
            <a:r>
              <a:rPr lang="tr-TR" sz="1800" dirty="0"/>
              <a:t>Vur-</a:t>
            </a:r>
            <a:endParaRPr lang="el-GR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C9698A-775E-4FEE-DF88-E028E8D5A487}"/>
              </a:ext>
            </a:extLst>
          </p:cNvPr>
          <p:cNvSpPr txBox="1">
            <a:spLocks/>
          </p:cNvSpPr>
          <p:nvPr/>
        </p:nvSpPr>
        <p:spPr>
          <a:xfrm>
            <a:off x="8452802" y="1290955"/>
            <a:ext cx="3384550" cy="34750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  <a:defRPr/>
            </a:pPr>
            <a:r>
              <a:rPr lang="el-GR" sz="2000" b="1" dirty="0">
                <a:solidFill>
                  <a:srgbClr val="FF0000"/>
                </a:solidFill>
              </a:rPr>
              <a:t>ΧΡΟΝΙΚΑ ΕΠΙΡΡΗΜΑΤΑ</a:t>
            </a:r>
          </a:p>
          <a:p>
            <a:pPr>
              <a:defRPr/>
            </a:pPr>
            <a:r>
              <a:rPr lang="tr-TR" dirty="0"/>
              <a:t>her zaman  </a:t>
            </a:r>
            <a:r>
              <a:rPr lang="el-GR" dirty="0"/>
              <a:t>πάντα</a:t>
            </a:r>
            <a:endParaRPr lang="tr-TR" dirty="0"/>
          </a:p>
          <a:p>
            <a:pPr>
              <a:defRPr/>
            </a:pPr>
            <a:r>
              <a:rPr lang="tr-TR" dirty="0"/>
              <a:t>daima</a:t>
            </a:r>
            <a:r>
              <a:rPr lang="el-GR" dirty="0"/>
              <a:t> πάντα</a:t>
            </a:r>
            <a:endParaRPr lang="tr-TR" dirty="0"/>
          </a:p>
          <a:p>
            <a:pPr>
              <a:defRPr/>
            </a:pPr>
            <a:r>
              <a:rPr lang="tr-TR" dirty="0"/>
              <a:t>hiçbir zaman</a:t>
            </a:r>
            <a:r>
              <a:rPr lang="el-GR" dirty="0"/>
              <a:t> </a:t>
            </a:r>
            <a:r>
              <a:rPr lang="en-US" dirty="0"/>
              <a:t>/ </a:t>
            </a:r>
            <a:r>
              <a:rPr lang="en-US" dirty="0" err="1"/>
              <a:t>asla</a:t>
            </a:r>
            <a:r>
              <a:rPr lang="en-US" dirty="0"/>
              <a:t> </a:t>
            </a:r>
            <a:r>
              <a:rPr lang="el-GR" dirty="0"/>
              <a:t>ποτέ</a:t>
            </a:r>
          </a:p>
          <a:p>
            <a:pPr>
              <a:defRPr/>
            </a:pPr>
            <a:r>
              <a:rPr lang="tr-TR" dirty="0"/>
              <a:t>bazen</a:t>
            </a:r>
            <a:r>
              <a:rPr lang="el-GR" dirty="0"/>
              <a:t> </a:t>
            </a:r>
            <a:r>
              <a:rPr lang="tr-TR" dirty="0"/>
              <a:t> </a:t>
            </a:r>
            <a:r>
              <a:rPr lang="el-GR" dirty="0"/>
              <a:t>κάποτε</a:t>
            </a:r>
            <a:endParaRPr lang="en-US" dirty="0"/>
          </a:p>
          <a:p>
            <a:pPr>
              <a:defRPr/>
            </a:pPr>
            <a:r>
              <a:rPr lang="tr-TR" dirty="0"/>
              <a:t>n</a:t>
            </a:r>
            <a:r>
              <a:rPr lang="en-US" dirty="0" err="1"/>
              <a:t>adiren</a:t>
            </a:r>
            <a:r>
              <a:rPr lang="en-US" dirty="0"/>
              <a:t> </a:t>
            </a:r>
            <a:r>
              <a:rPr lang="el-GR" dirty="0"/>
              <a:t>σπάνια</a:t>
            </a:r>
            <a:endParaRPr lang="tr-TR" dirty="0"/>
          </a:p>
          <a:p>
            <a:pPr>
              <a:defRPr/>
            </a:pPr>
            <a:r>
              <a:rPr lang="tr-TR" dirty="0"/>
              <a:t>sık sık </a:t>
            </a:r>
            <a:r>
              <a:rPr lang="el-GR" dirty="0"/>
              <a:t>συχνά</a:t>
            </a:r>
            <a:endParaRPr lang="tr-TR" dirty="0"/>
          </a:p>
          <a:p>
            <a:pPr>
              <a:defRPr/>
            </a:pPr>
            <a:r>
              <a:rPr lang="tr-TR" dirty="0"/>
              <a:t>sabahları</a:t>
            </a:r>
            <a:r>
              <a:rPr lang="el-GR" dirty="0"/>
              <a:t> τα πρωινά</a:t>
            </a:r>
            <a:endParaRPr lang="tr-TR" dirty="0"/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en-US" dirty="0"/>
          </a:p>
        </p:txBody>
      </p:sp>
      <p:pic>
        <p:nvPicPr>
          <p:cNvPr id="3" name="Εικόνα 2" descr="Εποπτικό υλικό πινακίδας για: Ρήματα,Επίθετα, Ουσιαστικά και Άρθρα">
            <a:extLst>
              <a:ext uri="{FF2B5EF4-FFF2-40B4-BE49-F238E27FC236}">
                <a16:creationId xmlns:a16="http://schemas.microsoft.com/office/drawing/2014/main" id="{0D822148-3F81-217E-E008-439D83AB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526" t="10178" r="7401" b="17625"/>
          <a:stretch>
            <a:fillRect/>
          </a:stretch>
        </p:blipFill>
        <p:spPr>
          <a:xfrm>
            <a:off x="6003337" y="4425899"/>
            <a:ext cx="2270500" cy="2270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Εικόνα 4" descr="Cartoon lend - 2,6 χιλιάδες εικόνες, εικονογραφήσεις και φωτογραφίες στοκ χωρίς δικαιώματα | Shutterstock">
            <a:extLst>
              <a:ext uri="{FF2B5EF4-FFF2-40B4-BE49-F238E27FC236}">
                <a16:creationId xmlns:a16="http://schemas.microsoft.com/office/drawing/2014/main" id="{0A588A80-28B0-702C-19A1-5CEB5F64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328" y="4474887"/>
            <a:ext cx="1957456" cy="2221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Εικόνα 5" descr="Πολυκατοικία διάνυσμα Διάνυσμα από ©briangoff 100144040">
            <a:extLst>
              <a:ext uri="{FF2B5EF4-FFF2-40B4-BE49-F238E27FC236}">
                <a16:creationId xmlns:a16="http://schemas.microsoft.com/office/drawing/2014/main" id="{EE288CB7-9421-5ECC-08D0-18C5E22C5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796" y="1885474"/>
            <a:ext cx="2076926" cy="2076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A91D2D-2161-8550-771F-4AC18822F1B8}"/>
              </a:ext>
            </a:extLst>
          </p:cNvPr>
          <p:cNvSpPr txBox="1">
            <a:spLocks/>
          </p:cNvSpPr>
          <p:nvPr/>
        </p:nvSpPr>
        <p:spPr>
          <a:xfrm>
            <a:off x="507048" y="633413"/>
            <a:ext cx="7905432" cy="1042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İstisnalar - </a:t>
            </a:r>
            <a:r>
              <a:rPr lang="el-GR" dirty="0">
                <a:solidFill>
                  <a:srgbClr val="FF0000"/>
                </a:solidFill>
              </a:rPr>
              <a:t>ΕΞΑΙΡΕΣΕΙΣ :</a:t>
            </a:r>
          </a:p>
          <a:p>
            <a:pPr>
              <a:buFont typeface="Wingdings 2" pitchFamily="18" charset="2"/>
              <a:buNone/>
              <a:defRPr/>
            </a:pPr>
            <a:r>
              <a:rPr lang="el-GR" dirty="0">
                <a:solidFill>
                  <a:srgbClr val="FF0000"/>
                </a:solidFill>
              </a:rPr>
              <a:t>ΜΟΝΟΣΥΛΛΑΒΑ 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ΡΗΜΑΤΑ  ΠΟΥ ΚΛΙΝΟΝΤΑΙ  ΜΕ -</a:t>
            </a:r>
            <a:r>
              <a:rPr lang="en-US" dirty="0" err="1">
                <a:solidFill>
                  <a:srgbClr val="FF0000"/>
                </a:solidFill>
              </a:rPr>
              <a:t>Ir</a:t>
            </a:r>
            <a:endParaRPr lang="el-GR" dirty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endParaRPr lang="el-GR" sz="1800" dirty="0"/>
          </a:p>
        </p:txBody>
      </p:sp>
      <p:pic>
        <p:nvPicPr>
          <p:cNvPr id="8" name="Εικόνα 7" descr="Κοιτάζω Κιάλια Άνθρωπος Κατασκοπεία Κοιτάζω Μακριά Χέρι Ζωγραφισμένο Καρτούν  Στίκμαν Διάνυσμα από ©V_ctoria 350209520">
            <a:extLst>
              <a:ext uri="{FF2B5EF4-FFF2-40B4-BE49-F238E27FC236}">
                <a16:creationId xmlns:a16="http://schemas.microsoft.com/office/drawing/2014/main" id="{E118718F-FF40-2BB0-45D4-7CC6D786DD6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941" t="25536" r="22023" b="22671"/>
          <a:stretch>
            <a:fillRect/>
          </a:stretch>
        </p:blipFill>
        <p:spPr>
          <a:xfrm>
            <a:off x="3599543" y="1829229"/>
            <a:ext cx="2525485" cy="2492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634DB23D-7D16-FB2B-9C57-44BBC9EC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C9396-B905-8C31-D02F-6982FEB1664A}"/>
              </a:ext>
            </a:extLst>
          </p:cNvPr>
          <p:cNvSpPr txBox="1"/>
          <p:nvPr/>
        </p:nvSpPr>
        <p:spPr>
          <a:xfrm>
            <a:off x="6888164" y="1484313"/>
            <a:ext cx="31972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5α</a:t>
            </a:r>
            <a:r>
              <a:rPr lang="en-US" dirty="0"/>
              <a:t>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Ders Kitab</a:t>
            </a:r>
            <a:r>
              <a:rPr lang="tr-TR" i="1" dirty="0"/>
              <a:t>i</a:t>
            </a:r>
            <a:r>
              <a:rPr lang="en-US" i="1" dirty="0"/>
              <a:t> </a:t>
            </a:r>
            <a:r>
              <a:rPr lang="tr-TR" i="1" dirty="0"/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el-GR" dirty="0">
              <a:solidFill>
                <a:srgbClr val="0A0A0A"/>
              </a:solidFill>
            </a:endParaRPr>
          </a:p>
          <a:p>
            <a:pPr>
              <a:defRPr/>
            </a:pP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</a:t>
            </a:r>
            <a:r>
              <a:rPr lang="en-US" dirty="0"/>
              <a:t>b).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</a:t>
            </a:r>
            <a:r>
              <a:rPr lang="tr-TR" i="1" dirty="0">
                <a:solidFill>
                  <a:srgbClr val="0A0A0A"/>
                </a:solidFill>
              </a:rPr>
              <a:t>Çalışma Kitabi</a:t>
            </a:r>
            <a:r>
              <a:rPr lang="en-US" i="1" dirty="0">
                <a:solidFill>
                  <a:srgbClr val="0A0A0A"/>
                </a:solidFill>
              </a:rPr>
              <a:t> </a:t>
            </a:r>
            <a:r>
              <a:rPr lang="tr-TR" i="1" dirty="0">
                <a:solidFill>
                  <a:srgbClr val="0A0A0A"/>
                </a:solidFill>
              </a:rPr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A4687005-2507-E6FC-E6F2-BBF932E2F705}"/>
              </a:ext>
            </a:extLst>
          </p:cNvPr>
          <p:cNvSpPr/>
          <p:nvPr/>
        </p:nvSpPr>
        <p:spPr>
          <a:xfrm>
            <a:off x="651692" y="2900045"/>
            <a:ext cx="5257800" cy="165576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1"/>
                </a:solidFill>
              </a:rPr>
              <a:t>B</a:t>
            </a:r>
            <a:r>
              <a:rPr lang="tr-TR" sz="4400" dirty="0">
                <a:solidFill>
                  <a:schemeClr val="tx1"/>
                </a:solidFill>
              </a:rPr>
              <a:t>oş zamanlarınızda  ne  yap</a:t>
            </a:r>
            <a:r>
              <a:rPr lang="tr-TR" sz="4400" b="1" dirty="0">
                <a:solidFill>
                  <a:schemeClr val="tx1"/>
                </a:solidFill>
              </a:rPr>
              <a:t>ar</a:t>
            </a:r>
            <a:r>
              <a:rPr lang="tr-TR" sz="4400" dirty="0">
                <a:solidFill>
                  <a:schemeClr val="tx1"/>
                </a:solidFill>
              </a:rPr>
              <a:t>sınız?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BD15BEC6-669C-22D9-3E07-80C6CFA1529E}"/>
              </a:ext>
            </a:extLst>
          </p:cNvPr>
          <p:cNvSpPr/>
          <p:nvPr/>
        </p:nvSpPr>
        <p:spPr>
          <a:xfrm>
            <a:off x="1847850" y="4941888"/>
            <a:ext cx="7488238" cy="165576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3200" dirty="0">
                <a:solidFill>
                  <a:schemeClr val="tx1"/>
                </a:solidFill>
              </a:rPr>
              <a:t>Sık sık kültür  merkezlerinde  gitmekten  hoşlan</a:t>
            </a:r>
            <a:r>
              <a:rPr lang="tr-TR" sz="3200" b="1" dirty="0">
                <a:solidFill>
                  <a:schemeClr val="tx1"/>
                </a:solidFill>
              </a:rPr>
              <a:t>ır</a:t>
            </a:r>
            <a:r>
              <a:rPr lang="tr-TR" sz="3200" dirty="0">
                <a:solidFill>
                  <a:schemeClr val="tx1"/>
                </a:solidFill>
              </a:rPr>
              <a:t>ım.Bazen  evimde  kal</a:t>
            </a:r>
            <a:r>
              <a:rPr lang="tr-TR" sz="3200" b="1" dirty="0">
                <a:solidFill>
                  <a:schemeClr val="tx1"/>
                </a:solidFill>
              </a:rPr>
              <a:t>ır</a:t>
            </a:r>
            <a:r>
              <a:rPr lang="tr-TR" sz="3200" dirty="0">
                <a:solidFill>
                  <a:schemeClr val="tx1"/>
                </a:solidFill>
              </a:rPr>
              <a:t>ım</a:t>
            </a:r>
            <a:r>
              <a:rPr lang="el-GR" sz="3200" dirty="0">
                <a:solidFill>
                  <a:schemeClr val="tx1"/>
                </a:solidFill>
              </a:rPr>
              <a:t>.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5E4F7782-9B7F-D562-B076-1B421339165E}"/>
              </a:ext>
            </a:extLst>
          </p:cNvPr>
          <p:cNvSpPr/>
          <p:nvPr/>
        </p:nvSpPr>
        <p:spPr>
          <a:xfrm>
            <a:off x="4223657" y="305438"/>
            <a:ext cx="7704024" cy="199675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4400" dirty="0">
                <a:solidFill>
                  <a:schemeClr val="tx1"/>
                </a:solidFill>
              </a:rPr>
              <a:t>Genellikle  müzik  dinle</a:t>
            </a:r>
            <a:r>
              <a:rPr lang="tr-TR" sz="4400" b="1" dirty="0">
                <a:solidFill>
                  <a:schemeClr val="tx1"/>
                </a:solidFill>
              </a:rPr>
              <a:t>r</a:t>
            </a:r>
            <a:r>
              <a:rPr lang="tr-TR" sz="4400" dirty="0">
                <a:solidFill>
                  <a:schemeClr val="tx1"/>
                </a:solidFill>
              </a:rPr>
              <a:t>im,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tr-TR" sz="4400" dirty="0">
                <a:solidFill>
                  <a:schemeClr val="tx1"/>
                </a:solidFill>
              </a:rPr>
              <a:t>seyahat ed</a:t>
            </a:r>
            <a:r>
              <a:rPr lang="tr-TR" sz="4400" b="1" dirty="0">
                <a:solidFill>
                  <a:schemeClr val="tx1"/>
                </a:solidFill>
              </a:rPr>
              <a:t>er</a:t>
            </a:r>
            <a:r>
              <a:rPr lang="tr-TR" sz="4400" dirty="0">
                <a:solidFill>
                  <a:schemeClr val="tx1"/>
                </a:solidFill>
              </a:rPr>
              <a:t>im ve kitap  oku</a:t>
            </a:r>
            <a:r>
              <a:rPr lang="tr-TR" sz="4400" b="1" dirty="0">
                <a:solidFill>
                  <a:schemeClr val="tx1"/>
                </a:solidFill>
              </a:rPr>
              <a:t>r</a:t>
            </a:r>
            <a:r>
              <a:rPr lang="tr-TR" sz="4400" dirty="0">
                <a:solidFill>
                  <a:schemeClr val="tx1"/>
                </a:solidFill>
              </a:rPr>
              <a:t>um</a:t>
            </a:r>
            <a:r>
              <a:rPr lang="el-GR" sz="4400" dirty="0">
                <a:solidFill>
                  <a:schemeClr val="tx1"/>
                </a:solidFill>
              </a:rPr>
              <a:t>.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905AB0B8-681D-0314-B9C5-5E256EB8BFB7}"/>
              </a:ext>
            </a:extLst>
          </p:cNvPr>
          <p:cNvGraphicFramePr>
            <a:graphicFrameLocks noGrp="1"/>
          </p:cNvGraphicFramePr>
          <p:nvPr/>
        </p:nvGraphicFramePr>
        <p:xfrm>
          <a:off x="6519544" y="2515870"/>
          <a:ext cx="5591175" cy="2178050"/>
        </p:xfrm>
        <a:graphic>
          <a:graphicData uri="http://schemas.openxmlformats.org/drawingml/2006/table">
            <a:tbl>
              <a:tblPr/>
              <a:tblGrid>
                <a:gridCol w="559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8050"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</a:rPr>
                        <a:t>Erkekler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</a:rPr>
                        <a:t>sarışınlarla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</a:rPr>
                        <a:t>gezer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 ama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</a:rPr>
                        <a:t>esmerlerle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</a:rPr>
                        <a:t>evlenirler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91422" marR="9142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1720C57-43FF-693C-F772-920FE19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" y="260350"/>
            <a:ext cx="2954790" cy="26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988D4E8-AEDC-39EB-548A-999A0FF8B93D}"/>
              </a:ext>
            </a:extLst>
          </p:cNvPr>
          <p:cNvSpPr/>
          <p:nvPr/>
        </p:nvSpPr>
        <p:spPr>
          <a:xfrm>
            <a:off x="1315890" y="1001135"/>
            <a:ext cx="1430449" cy="106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1208C12B-E2A0-4DAB-1AC4-20D4A89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6E10FCD-C941-3A65-5224-C3A4740A2914}"/>
              </a:ext>
            </a:extLst>
          </p:cNvPr>
          <p:cNvSpPr/>
          <p:nvPr/>
        </p:nvSpPr>
        <p:spPr>
          <a:xfrm>
            <a:off x="2589214" y="1284289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16373A31-5189-0B14-28E9-0D3E6D7148DA}"/>
              </a:ext>
            </a:extLst>
          </p:cNvPr>
          <p:cNvSpPr/>
          <p:nvPr/>
        </p:nvSpPr>
        <p:spPr>
          <a:xfrm>
            <a:off x="6013451" y="987426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0184BE0-21C4-668B-0150-3456D964A331}"/>
              </a:ext>
            </a:extLst>
          </p:cNvPr>
          <p:cNvSpPr/>
          <p:nvPr/>
        </p:nvSpPr>
        <p:spPr>
          <a:xfrm>
            <a:off x="2111376" y="3636964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90925C1-BF6F-A7CE-2DE3-1E947AC22BE5}"/>
              </a:ext>
            </a:extLst>
          </p:cNvPr>
          <p:cNvSpPr/>
          <p:nvPr/>
        </p:nvSpPr>
        <p:spPr>
          <a:xfrm>
            <a:off x="4949826" y="4603751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F419F1A-4EB3-4EE0-544E-DA1FFFA6F8C5}"/>
              </a:ext>
            </a:extLst>
          </p:cNvPr>
          <p:cNvSpPr/>
          <p:nvPr/>
        </p:nvSpPr>
        <p:spPr>
          <a:xfrm>
            <a:off x="7951789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FADFDA62-8602-390B-7C91-58F74266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277271"/>
            <a:ext cx="8501290" cy="61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D103B-BFF7-C480-4991-16F0E6C97C2B}"/>
              </a:ext>
            </a:extLst>
          </p:cNvPr>
          <p:cNvSpPr/>
          <p:nvPr/>
        </p:nvSpPr>
        <p:spPr>
          <a:xfrm>
            <a:off x="2878819" y="2943225"/>
            <a:ext cx="4175124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A90A1-F32E-9E15-043C-683CDA3E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5C64854-CD77-8B57-1EE1-12DC1DF1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1BE5002-E845-FA2E-2AB7-1516304BB43F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0CE17FA-FF22-3C18-B64A-0139D50C8E0D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380C85F-B774-BF18-566A-D61318E05AE6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18800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3" title="Türkçe Günlük Rutin Şarkısı 🎵 | A1-A2 Seviye Türkçe Öğreniyorum">
            <a:hlinkClick r:id="" action="ppaction://media"/>
            <a:extLst>
              <a:ext uri="{FF2B5EF4-FFF2-40B4-BE49-F238E27FC236}">
                <a16:creationId xmlns:a16="http://schemas.microsoft.com/office/drawing/2014/main" id="{BC116B9E-2D1D-274F-25B6-D9B8F782AA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99799" y="1253331"/>
            <a:ext cx="7700963" cy="4351338"/>
          </a:xfrm>
          <a:prstGeom prst="rect">
            <a:avLst/>
          </a:prstGeom>
        </p:spPr>
      </p:pic>
      <p:sp>
        <p:nvSpPr>
          <p:cNvPr id="6147" name="TextBox 8">
            <a:extLst>
              <a:ext uri="{FF2B5EF4-FFF2-40B4-BE49-F238E27FC236}">
                <a16:creationId xmlns:a16="http://schemas.microsoft.com/office/drawing/2014/main" id="{9E3F1F94-5832-BCDE-C0B8-80FE35D38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312285"/>
            <a:ext cx="7056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latin typeface="Arial" panose="020B0604020202020204" pitchFamily="34" charset="0"/>
              </a:rPr>
              <a:t>Dikkatlice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dinleyin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ve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boşlukları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doldurun</a:t>
            </a:r>
            <a:r>
              <a:rPr lang="el-GR" altLang="el-GR" sz="2400" b="1" dirty="0"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1026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C69E6DCE-92BA-37DE-EF27-BAE538DB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9" y="1377271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76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68C15-C46F-6FED-5ADE-C579CE4C3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149BFC0-4778-E6B9-8B0F-1EF804078574}"/>
              </a:ext>
            </a:extLst>
          </p:cNvPr>
          <p:cNvSpPr/>
          <p:nvPr/>
        </p:nvSpPr>
        <p:spPr>
          <a:xfrm>
            <a:off x="873759" y="513080"/>
            <a:ext cx="4329611" cy="58318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Her  sabah  erken  </a:t>
            </a:r>
            <a:r>
              <a:rPr lang="el-GR" sz="2800" dirty="0"/>
              <a:t>_____</a:t>
            </a:r>
            <a:r>
              <a:rPr lang="tr-TR" sz="2800" dirty="0"/>
              <a:t>.</a:t>
            </a:r>
          </a:p>
          <a:p>
            <a:pPr algn="ctr"/>
            <a:r>
              <a:rPr lang="tr-TR" sz="2800" dirty="0"/>
              <a:t>Güneşle selamlaşırım.</a:t>
            </a:r>
          </a:p>
          <a:p>
            <a:pPr algn="ctr"/>
            <a:r>
              <a:rPr lang="tr-TR" sz="2800" dirty="0"/>
              <a:t>Elini yüzümü</a:t>
            </a:r>
            <a:r>
              <a:rPr lang="el-GR" sz="2800" dirty="0"/>
              <a:t> ______</a:t>
            </a:r>
            <a:r>
              <a:rPr lang="tr-TR" sz="2800" dirty="0"/>
              <a:t>.</a:t>
            </a:r>
          </a:p>
          <a:p>
            <a:pPr algn="ctr"/>
            <a:r>
              <a:rPr lang="tr-TR" sz="2800" dirty="0"/>
              <a:t>Yeni güne  başlarım.</a:t>
            </a:r>
          </a:p>
          <a:p>
            <a:pPr algn="ctr"/>
            <a:r>
              <a:rPr lang="tr-TR" sz="2800" dirty="0"/>
              <a:t>Saat 7</a:t>
            </a:r>
            <a:r>
              <a:rPr lang="el-GR" sz="2800" dirty="0"/>
              <a:t>’</a:t>
            </a:r>
            <a:r>
              <a:rPr lang="tr-TR" sz="2800" dirty="0"/>
              <a:t>00 de </a:t>
            </a:r>
            <a:r>
              <a:rPr lang="el-GR" sz="2800" dirty="0"/>
              <a:t>________</a:t>
            </a:r>
            <a:r>
              <a:rPr lang="tr-TR" sz="2800" dirty="0"/>
              <a:t>.</a:t>
            </a:r>
            <a:endParaRPr lang="el-GR" sz="2800" dirty="0"/>
          </a:p>
          <a:p>
            <a:pPr algn="ctr"/>
            <a:r>
              <a:rPr lang="tr-TR" sz="2800" dirty="0"/>
              <a:t>Güzel  bir  kahvaltı yaparım.</a:t>
            </a:r>
          </a:p>
          <a:p>
            <a:pPr algn="ctr"/>
            <a:r>
              <a:rPr lang="tr-TR" sz="2800" dirty="0"/>
              <a:t>Peynir, zeytin yerim.</a:t>
            </a:r>
          </a:p>
          <a:p>
            <a:pPr algn="ctr"/>
            <a:r>
              <a:rPr lang="tr-TR" sz="2800" dirty="0"/>
              <a:t>Sıcak  bir  çay </a:t>
            </a:r>
            <a:r>
              <a:rPr lang="el-GR" sz="2800" dirty="0"/>
              <a:t>_______</a:t>
            </a:r>
            <a:r>
              <a:rPr lang="tr-TR" sz="2800" dirty="0"/>
              <a:t>.</a:t>
            </a:r>
          </a:p>
          <a:p>
            <a:pPr algn="ctr"/>
            <a:r>
              <a:rPr lang="tr-TR" sz="2800" dirty="0"/>
              <a:t>8</a:t>
            </a:r>
            <a:r>
              <a:rPr lang="el-GR" sz="2800" dirty="0"/>
              <a:t>’00</a:t>
            </a:r>
            <a:r>
              <a:rPr lang="tr-TR" sz="2800" dirty="0"/>
              <a:t> de  evden  çıkarım</a:t>
            </a:r>
            <a:r>
              <a:rPr lang="el-GR" sz="2800" dirty="0"/>
              <a:t>.</a:t>
            </a:r>
            <a:endParaRPr lang="tr-TR" sz="2800" dirty="0"/>
          </a:p>
          <a:p>
            <a:pPr algn="ctr"/>
            <a:endParaRPr lang="el-GR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88AA0F6-8789-2456-A624-D7CDE99865CE}"/>
              </a:ext>
            </a:extLst>
          </p:cNvPr>
          <p:cNvSpPr/>
          <p:nvPr/>
        </p:nvSpPr>
        <p:spPr>
          <a:xfrm>
            <a:off x="5527040" y="513080"/>
            <a:ext cx="5140960" cy="58318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Otobüse biner  işe   </a:t>
            </a:r>
            <a:r>
              <a:rPr lang="el-GR" sz="2800" dirty="0"/>
              <a:t>_____.</a:t>
            </a:r>
            <a:endParaRPr lang="tr-TR" sz="2800" dirty="0"/>
          </a:p>
          <a:p>
            <a:pPr algn="ctr"/>
            <a:r>
              <a:rPr lang="tr-TR" sz="2800" dirty="0"/>
              <a:t>Arkadaşlarımla  buluşurum.</a:t>
            </a:r>
          </a:p>
          <a:p>
            <a:pPr algn="ctr"/>
            <a:r>
              <a:rPr lang="tr-TR" sz="2800" dirty="0"/>
              <a:t>Bol  bol  Türkçe konuşurum.</a:t>
            </a:r>
          </a:p>
          <a:p>
            <a:pPr algn="ctr"/>
            <a:r>
              <a:rPr lang="tr-TR" sz="2800" dirty="0"/>
              <a:t>6</a:t>
            </a:r>
            <a:r>
              <a:rPr lang="el-GR" sz="2800" dirty="0"/>
              <a:t>’</a:t>
            </a:r>
            <a:r>
              <a:rPr lang="tr-TR" sz="2800" dirty="0"/>
              <a:t>da eve  </a:t>
            </a:r>
            <a:r>
              <a:rPr lang="el-GR" sz="2800" dirty="0"/>
              <a:t>________</a:t>
            </a:r>
            <a:r>
              <a:rPr lang="tr-TR" sz="2800" dirty="0"/>
              <a:t>.</a:t>
            </a:r>
          </a:p>
          <a:p>
            <a:pPr algn="ctr"/>
            <a:r>
              <a:rPr lang="tr-TR" sz="2800" dirty="0"/>
              <a:t>Yemek yaparım  yerim.</a:t>
            </a:r>
          </a:p>
          <a:p>
            <a:pPr algn="ctr"/>
            <a:r>
              <a:rPr lang="tr-TR" sz="2800" dirty="0"/>
              <a:t>Televizyon  izlerim. Biraz dilenirim.</a:t>
            </a:r>
          </a:p>
          <a:p>
            <a:pPr algn="ctr"/>
            <a:r>
              <a:rPr lang="tr-TR" sz="2800" dirty="0"/>
              <a:t>Uyuyana kadar kitap </a:t>
            </a:r>
            <a:r>
              <a:rPr lang="el-GR" sz="2800" dirty="0"/>
              <a:t>_______</a:t>
            </a:r>
            <a:r>
              <a:rPr lang="tr-TR" sz="2800" dirty="0"/>
              <a:t>.</a:t>
            </a:r>
          </a:p>
          <a:p>
            <a:pPr algn="ctr"/>
            <a:r>
              <a:rPr lang="tr-TR" sz="2800" dirty="0"/>
              <a:t>Hayaller kurarım.</a:t>
            </a:r>
            <a:r>
              <a:rPr lang="el-GR" sz="2800" dirty="0"/>
              <a:t> </a:t>
            </a:r>
            <a:r>
              <a:rPr lang="tr-TR" sz="2800" dirty="0"/>
              <a:t>Işığı kapatır erken  </a:t>
            </a:r>
            <a:r>
              <a:rPr lang="el-GR" sz="2800" dirty="0"/>
              <a:t>________</a:t>
            </a:r>
            <a:r>
              <a:rPr lang="tr-TR" sz="2800" dirty="0"/>
              <a:t>.</a:t>
            </a:r>
          </a:p>
          <a:p>
            <a:pPr algn="ctr"/>
            <a:endParaRPr lang="el-GR" dirty="0"/>
          </a:p>
        </p:txBody>
      </p:sp>
      <p:pic>
        <p:nvPicPr>
          <p:cNvPr id="4" name="Εικόνα 3" descr="A sunny cartoon landscape with a large sun a cloud and trees | Premium Vector">
            <a:extLst>
              <a:ext uri="{FF2B5EF4-FFF2-40B4-BE49-F238E27FC236}">
                <a16:creationId xmlns:a16="http://schemas.microsoft.com/office/drawing/2014/main" id="{76F45DDB-4513-73A6-64A4-BA983E2393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920"/>
          <a:stretch>
            <a:fillRect/>
          </a:stretch>
        </p:blipFill>
        <p:spPr>
          <a:xfrm>
            <a:off x="48072" y="0"/>
            <a:ext cx="82568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 descr="A sunny cartoon landscape with a large sun a cloud and trees | Premium Vector">
            <a:extLst>
              <a:ext uri="{FF2B5EF4-FFF2-40B4-BE49-F238E27FC236}">
                <a16:creationId xmlns:a16="http://schemas.microsoft.com/office/drawing/2014/main" id="{928B9616-3BE0-6F31-3124-7719E352D1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920"/>
          <a:stretch>
            <a:fillRect/>
          </a:stretch>
        </p:blipFill>
        <p:spPr>
          <a:xfrm>
            <a:off x="4964159" y="0"/>
            <a:ext cx="83475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Εικόνα 5" descr="A sunny cartoon landscape with a large sun a cloud and trees | Premium Vector">
            <a:extLst>
              <a:ext uri="{FF2B5EF4-FFF2-40B4-BE49-F238E27FC236}">
                <a16:creationId xmlns:a16="http://schemas.microsoft.com/office/drawing/2014/main" id="{2C029DBE-97A8-162D-7530-A52F05DA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920"/>
          <a:stretch>
            <a:fillRect/>
          </a:stretch>
        </p:blipFill>
        <p:spPr>
          <a:xfrm>
            <a:off x="10813505" y="0"/>
            <a:ext cx="137849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04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277CEF8-EF6B-C4D6-06D2-7589BC9FF971}"/>
              </a:ext>
            </a:extLst>
          </p:cNvPr>
          <p:cNvSpPr/>
          <p:nvPr/>
        </p:nvSpPr>
        <p:spPr>
          <a:xfrm>
            <a:off x="2092235" y="513080"/>
            <a:ext cx="4329611" cy="58318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Her  sabah  erken  uyanırım.</a:t>
            </a:r>
          </a:p>
          <a:p>
            <a:pPr algn="ctr"/>
            <a:r>
              <a:rPr lang="tr-TR" sz="2800" dirty="0"/>
              <a:t>Güneşle selamlaşırım.</a:t>
            </a:r>
          </a:p>
          <a:p>
            <a:pPr algn="ctr"/>
            <a:r>
              <a:rPr lang="tr-TR" sz="2800" dirty="0"/>
              <a:t>Elini yüzümü yikarım.</a:t>
            </a:r>
          </a:p>
          <a:p>
            <a:pPr algn="ctr"/>
            <a:r>
              <a:rPr lang="tr-TR" sz="2800" dirty="0"/>
              <a:t>Yeni güne  başlarım.</a:t>
            </a:r>
          </a:p>
          <a:p>
            <a:pPr algn="ctr"/>
            <a:r>
              <a:rPr lang="tr-TR" sz="2800" dirty="0"/>
              <a:t>Saat 7</a:t>
            </a:r>
            <a:r>
              <a:rPr lang="el-GR" sz="2800" dirty="0"/>
              <a:t>’</a:t>
            </a:r>
            <a:r>
              <a:rPr lang="tr-TR" sz="2800" dirty="0"/>
              <a:t>00 de kalkarım.</a:t>
            </a:r>
            <a:endParaRPr lang="el-GR" sz="2800" dirty="0"/>
          </a:p>
          <a:p>
            <a:pPr algn="ctr"/>
            <a:r>
              <a:rPr lang="tr-TR" sz="2800" dirty="0"/>
              <a:t>Güzel  bir  kahvaltı yaparım.</a:t>
            </a:r>
          </a:p>
          <a:p>
            <a:pPr algn="ctr"/>
            <a:r>
              <a:rPr lang="tr-TR" sz="2800" dirty="0"/>
              <a:t>Peynir, zeytin yerim.</a:t>
            </a:r>
          </a:p>
          <a:p>
            <a:pPr algn="ctr"/>
            <a:r>
              <a:rPr lang="tr-TR" sz="2800" dirty="0"/>
              <a:t>Sıcak  bir  çay içerim.</a:t>
            </a:r>
          </a:p>
          <a:p>
            <a:pPr algn="ctr"/>
            <a:r>
              <a:rPr lang="tr-TR" sz="2800" dirty="0"/>
              <a:t>8</a:t>
            </a:r>
            <a:r>
              <a:rPr lang="el-GR" sz="2800" dirty="0"/>
              <a:t>’00</a:t>
            </a:r>
            <a:r>
              <a:rPr lang="tr-TR" sz="2800" dirty="0"/>
              <a:t> de  evden  çıkarım</a:t>
            </a:r>
            <a:r>
              <a:rPr lang="el-GR" sz="2800" dirty="0"/>
              <a:t>.</a:t>
            </a:r>
            <a:endParaRPr lang="tr-TR" sz="2800" dirty="0"/>
          </a:p>
          <a:p>
            <a:pPr algn="ctr"/>
            <a:endParaRPr lang="el-GR" dirty="0"/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BB93D2C-F655-16EE-747B-24BE3A48EDF6}"/>
              </a:ext>
            </a:extLst>
          </p:cNvPr>
          <p:cNvSpPr/>
          <p:nvPr/>
        </p:nvSpPr>
        <p:spPr>
          <a:xfrm>
            <a:off x="6742250" y="513080"/>
            <a:ext cx="5140960" cy="58318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Otobüse biner  işe   giderim</a:t>
            </a:r>
            <a:r>
              <a:rPr lang="el-GR" sz="2800" dirty="0"/>
              <a:t>.</a:t>
            </a:r>
            <a:endParaRPr lang="tr-TR" sz="2800" dirty="0"/>
          </a:p>
          <a:p>
            <a:pPr algn="ctr"/>
            <a:r>
              <a:rPr lang="tr-TR" sz="2800" dirty="0"/>
              <a:t>Arkadaşlarımla  buluşurum.</a:t>
            </a:r>
          </a:p>
          <a:p>
            <a:pPr algn="ctr"/>
            <a:r>
              <a:rPr lang="tr-TR" sz="2800" dirty="0"/>
              <a:t>Bol  bol  Türkçe konuşurum.</a:t>
            </a:r>
          </a:p>
          <a:p>
            <a:pPr algn="ctr"/>
            <a:r>
              <a:rPr lang="tr-TR" sz="2800" dirty="0"/>
              <a:t>6</a:t>
            </a:r>
            <a:r>
              <a:rPr lang="el-GR" sz="2800" dirty="0"/>
              <a:t>’</a:t>
            </a:r>
            <a:r>
              <a:rPr lang="tr-TR" sz="2800" dirty="0"/>
              <a:t>da eve  dönerim.</a:t>
            </a:r>
          </a:p>
          <a:p>
            <a:pPr algn="ctr"/>
            <a:r>
              <a:rPr lang="tr-TR" sz="2800" dirty="0"/>
              <a:t>Yemek yaparım  yerim.</a:t>
            </a:r>
          </a:p>
          <a:p>
            <a:pPr algn="ctr"/>
            <a:r>
              <a:rPr lang="tr-TR" sz="2800" dirty="0"/>
              <a:t>Televizyon  izlerim. Biraz dilenirim.</a:t>
            </a:r>
          </a:p>
          <a:p>
            <a:pPr algn="ctr"/>
            <a:r>
              <a:rPr lang="tr-TR" sz="2800" dirty="0"/>
              <a:t>Uyuyana kadar kitap okurum.</a:t>
            </a:r>
          </a:p>
          <a:p>
            <a:pPr algn="ctr"/>
            <a:r>
              <a:rPr lang="tr-TR" sz="2800" dirty="0"/>
              <a:t>Hayaller kurarım.</a:t>
            </a:r>
            <a:r>
              <a:rPr lang="el-GR" sz="2800" dirty="0"/>
              <a:t> </a:t>
            </a:r>
            <a:r>
              <a:rPr lang="tr-TR" sz="2800" dirty="0"/>
              <a:t>Işığı kapatır erken  uyurum.</a:t>
            </a:r>
          </a:p>
          <a:p>
            <a:pPr algn="ctr"/>
            <a:endParaRPr lang="el-GR" dirty="0"/>
          </a:p>
        </p:txBody>
      </p:sp>
      <p:pic>
        <p:nvPicPr>
          <p:cNvPr id="4" name="Εικόνα 3" descr="A sunny cartoon landscape with a large sun a cloud and trees | Premium Vector">
            <a:extLst>
              <a:ext uri="{FF2B5EF4-FFF2-40B4-BE49-F238E27FC236}">
                <a16:creationId xmlns:a16="http://schemas.microsoft.com/office/drawing/2014/main" id="{A0D35B29-1789-6D00-B38A-14504515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2920"/>
          <a:stretch>
            <a:fillRect/>
          </a:stretch>
        </p:blipFill>
        <p:spPr>
          <a:xfrm rot="11163797" flipV="1">
            <a:off x="506823" y="159515"/>
            <a:ext cx="1378495" cy="651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096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616EAC3-2D4E-4FCA-430D-F9DA8C4B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AD13EBF-A8D2-7879-ED14-5D5951784D2A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562103-296D-C23F-094E-C645C2E470F6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6B28EFD-C8D2-6E08-E2FA-8B837E1F2905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Ηλεκτρονικά πολυμέσα 3" title="A2 Level Turkish Song with Lyrics &amp; Translation | Learn Turkish through Songs">
            <a:hlinkClick r:id="" action="ppaction://media"/>
            <a:extLst>
              <a:ext uri="{FF2B5EF4-FFF2-40B4-BE49-F238E27FC236}">
                <a16:creationId xmlns:a16="http://schemas.microsoft.com/office/drawing/2014/main" id="{77A2CDFF-949B-59B7-28B6-22E486AD736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99514" y="1096282"/>
            <a:ext cx="4981802" cy="4351338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3FD69BE-12F9-76A4-0B96-60FEE409BB41}"/>
              </a:ext>
            </a:extLst>
          </p:cNvPr>
          <p:cNvSpPr/>
          <p:nvPr/>
        </p:nvSpPr>
        <p:spPr>
          <a:xfrm>
            <a:off x="210684" y="492760"/>
            <a:ext cx="6622143" cy="587248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Hayatta bir  an gelir</a:t>
            </a:r>
          </a:p>
          <a:p>
            <a:pPr algn="ctr"/>
            <a:r>
              <a:rPr lang="tr-TR" sz="3200" dirty="0"/>
              <a:t>Her  şey  için  çok  geçtir</a:t>
            </a:r>
          </a:p>
          <a:p>
            <a:pPr algn="ctr"/>
            <a:r>
              <a:rPr lang="tr-TR" sz="3200" dirty="0"/>
              <a:t>İnsan  hep  seveceğim  der  ama</a:t>
            </a:r>
          </a:p>
          <a:p>
            <a:pPr algn="ctr"/>
            <a:r>
              <a:rPr lang="tr-TR" sz="3200" dirty="0"/>
              <a:t>Gerçek başkaymış  aslında.</a:t>
            </a:r>
          </a:p>
          <a:p>
            <a:pPr algn="ctr"/>
            <a:r>
              <a:rPr lang="tr-TR" sz="3200" dirty="0"/>
              <a:t>Çok  geç artık, çok  geç güzelim</a:t>
            </a:r>
          </a:p>
          <a:p>
            <a:pPr algn="ctr"/>
            <a:r>
              <a:rPr lang="tr-TR" sz="3200" dirty="0"/>
              <a:t>Ben  eski  ben  değilim.</a:t>
            </a:r>
          </a:p>
          <a:p>
            <a:pPr algn="ctr"/>
            <a:r>
              <a:rPr lang="tr-TR" sz="3200" dirty="0"/>
              <a:t>Çok  geç artık,  çok  geç güzelim,</a:t>
            </a:r>
          </a:p>
          <a:p>
            <a:pPr algn="ctr"/>
            <a:r>
              <a:rPr lang="tr-TR" sz="3200" dirty="0"/>
              <a:t>Artık  seni  istemiyor kalbim</a:t>
            </a:r>
          </a:p>
          <a:p>
            <a:pPr algn="ctr"/>
            <a:r>
              <a:rPr lang="tr-TR" sz="3200" dirty="0"/>
              <a:t>Bir  zamanlar seni  çok sevdim,</a:t>
            </a:r>
          </a:p>
          <a:p>
            <a:pPr algn="ctr"/>
            <a:r>
              <a:rPr lang="tr-TR" sz="3200" dirty="0"/>
              <a:t>  kaybetmeden değirimi bilmedin</a:t>
            </a:r>
          </a:p>
          <a:p>
            <a:pPr algn="ctr"/>
            <a:r>
              <a:rPr lang="tr-TR" sz="3200" dirty="0"/>
              <a:t>Sensiz  de mutlu olabilirim</a:t>
            </a:r>
          </a:p>
          <a:p>
            <a:pPr algn="ctr"/>
            <a:r>
              <a:rPr lang="tr-TR" sz="3200" dirty="0"/>
              <a:t>Şimdi arkanı dönüp gider misin</a:t>
            </a:r>
            <a:r>
              <a:rPr lang="el-GR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53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17829CE-FF6D-0733-0948-30FE81BF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999896-0491-84DE-624D-05C33966E543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3C954C-AAB8-00BC-A761-3ED2432F0FD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BA7049-144C-67F4-F40C-483BFC253C07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639</Words>
  <Application>Microsoft Office PowerPoint</Application>
  <PresentationFormat>Ευρεία οθόνη</PresentationFormat>
  <Paragraphs>136</Paragraphs>
  <Slides>21</Slides>
  <Notes>4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Google Sans</vt:lpstr>
      <vt:lpstr>Times New Roman</vt:lpstr>
      <vt:lpstr>Wingdings 2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</vt:lpstr>
      <vt:lpstr> 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Χαραλάμπους</dc:creator>
  <cp:lastModifiedBy>Ελένη Χαραλάμπους</cp:lastModifiedBy>
  <cp:revision>17</cp:revision>
  <dcterms:created xsi:type="dcterms:W3CDTF">2026-06-27T12:43:20Z</dcterms:created>
  <dcterms:modified xsi:type="dcterms:W3CDTF">2026-07-01T08:32:40Z</dcterms:modified>
</cp:coreProperties>
</file>