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93"/>
  </p:notesMasterIdLst>
  <p:sldIdLst>
    <p:sldId id="256" r:id="rId2"/>
    <p:sldId id="259" r:id="rId3"/>
    <p:sldId id="260" r:id="rId4"/>
    <p:sldId id="261" r:id="rId5"/>
    <p:sldId id="263" r:id="rId6"/>
    <p:sldId id="262" r:id="rId7"/>
    <p:sldId id="264" r:id="rId8"/>
    <p:sldId id="266" r:id="rId9"/>
    <p:sldId id="274" r:id="rId10"/>
    <p:sldId id="269" r:id="rId11"/>
    <p:sldId id="277" r:id="rId12"/>
    <p:sldId id="276" r:id="rId13"/>
    <p:sldId id="278" r:id="rId14"/>
    <p:sldId id="279" r:id="rId15"/>
    <p:sldId id="280" r:id="rId16"/>
    <p:sldId id="281" r:id="rId17"/>
    <p:sldId id="282" r:id="rId18"/>
    <p:sldId id="283" r:id="rId19"/>
    <p:sldId id="284" r:id="rId20"/>
    <p:sldId id="285" r:id="rId21"/>
    <p:sldId id="302" r:id="rId22"/>
    <p:sldId id="303" r:id="rId23"/>
    <p:sldId id="304" r:id="rId24"/>
    <p:sldId id="307" r:id="rId25"/>
    <p:sldId id="306" r:id="rId26"/>
    <p:sldId id="309" r:id="rId27"/>
    <p:sldId id="311" r:id="rId28"/>
    <p:sldId id="312" r:id="rId29"/>
    <p:sldId id="313" r:id="rId30"/>
    <p:sldId id="317" r:id="rId31"/>
    <p:sldId id="318" r:id="rId32"/>
    <p:sldId id="332" r:id="rId33"/>
    <p:sldId id="333" r:id="rId34"/>
    <p:sldId id="334" r:id="rId35"/>
    <p:sldId id="335" r:id="rId36"/>
    <p:sldId id="336" r:id="rId37"/>
    <p:sldId id="337" r:id="rId38"/>
    <p:sldId id="349" r:id="rId39"/>
    <p:sldId id="350" r:id="rId40"/>
    <p:sldId id="351" r:id="rId41"/>
    <p:sldId id="352" r:id="rId42"/>
    <p:sldId id="353" r:id="rId43"/>
    <p:sldId id="354" r:id="rId44"/>
    <p:sldId id="355" r:id="rId45"/>
    <p:sldId id="356" r:id="rId46"/>
    <p:sldId id="345" r:id="rId47"/>
    <p:sldId id="357" r:id="rId48"/>
    <p:sldId id="358" r:id="rId49"/>
    <p:sldId id="348" r:id="rId50"/>
    <p:sldId id="359" r:id="rId51"/>
    <p:sldId id="338" r:id="rId52"/>
    <p:sldId id="360" r:id="rId53"/>
    <p:sldId id="346" r:id="rId54"/>
    <p:sldId id="340" r:id="rId55"/>
    <p:sldId id="361" r:id="rId56"/>
    <p:sldId id="341" r:id="rId57"/>
    <p:sldId id="362" r:id="rId58"/>
    <p:sldId id="363" r:id="rId59"/>
    <p:sldId id="347" r:id="rId60"/>
    <p:sldId id="366" r:id="rId61"/>
    <p:sldId id="339" r:id="rId62"/>
    <p:sldId id="368" r:id="rId63"/>
    <p:sldId id="367" r:id="rId64"/>
    <p:sldId id="370" r:id="rId65"/>
    <p:sldId id="371" r:id="rId66"/>
    <p:sldId id="372" r:id="rId67"/>
    <p:sldId id="409" r:id="rId68"/>
    <p:sldId id="373" r:id="rId69"/>
    <p:sldId id="376" r:id="rId70"/>
    <p:sldId id="378" r:id="rId71"/>
    <p:sldId id="377" r:id="rId72"/>
    <p:sldId id="375" r:id="rId73"/>
    <p:sldId id="379" r:id="rId74"/>
    <p:sldId id="401" r:id="rId75"/>
    <p:sldId id="381" r:id="rId76"/>
    <p:sldId id="402" r:id="rId77"/>
    <p:sldId id="403" r:id="rId78"/>
    <p:sldId id="383" r:id="rId79"/>
    <p:sldId id="384" r:id="rId80"/>
    <p:sldId id="385" r:id="rId81"/>
    <p:sldId id="405" r:id="rId82"/>
    <p:sldId id="388" r:id="rId83"/>
    <p:sldId id="387" r:id="rId84"/>
    <p:sldId id="406" r:id="rId85"/>
    <p:sldId id="386" r:id="rId86"/>
    <p:sldId id="410" r:id="rId87"/>
    <p:sldId id="411" r:id="rId88"/>
    <p:sldId id="412" r:id="rId89"/>
    <p:sldId id="419" r:id="rId90"/>
    <p:sldId id="413" r:id="rId91"/>
    <p:sldId id="420" r:id="rId92"/>
    <p:sldId id="414" r:id="rId93"/>
    <p:sldId id="421" r:id="rId94"/>
    <p:sldId id="415" r:id="rId95"/>
    <p:sldId id="416" r:id="rId96"/>
    <p:sldId id="423" r:id="rId97"/>
    <p:sldId id="417" r:id="rId98"/>
    <p:sldId id="418" r:id="rId99"/>
    <p:sldId id="424" r:id="rId100"/>
    <p:sldId id="425" r:id="rId101"/>
    <p:sldId id="426" r:id="rId102"/>
    <p:sldId id="428" r:id="rId103"/>
    <p:sldId id="430" r:id="rId104"/>
    <p:sldId id="429" r:id="rId105"/>
    <p:sldId id="431" r:id="rId106"/>
    <p:sldId id="427" r:id="rId107"/>
    <p:sldId id="433" r:id="rId108"/>
    <p:sldId id="432" r:id="rId109"/>
    <p:sldId id="434" r:id="rId110"/>
    <p:sldId id="435" r:id="rId111"/>
    <p:sldId id="436" r:id="rId112"/>
    <p:sldId id="445" r:id="rId113"/>
    <p:sldId id="440" r:id="rId114"/>
    <p:sldId id="444" r:id="rId115"/>
    <p:sldId id="443" r:id="rId116"/>
    <p:sldId id="442" r:id="rId117"/>
    <p:sldId id="441" r:id="rId118"/>
    <p:sldId id="448" r:id="rId119"/>
    <p:sldId id="449" r:id="rId120"/>
    <p:sldId id="447" r:id="rId121"/>
    <p:sldId id="446" r:id="rId122"/>
    <p:sldId id="451" r:id="rId123"/>
    <p:sldId id="450" r:id="rId124"/>
    <p:sldId id="452" r:id="rId125"/>
    <p:sldId id="455" r:id="rId126"/>
    <p:sldId id="458" r:id="rId127"/>
    <p:sldId id="457" r:id="rId128"/>
    <p:sldId id="456" r:id="rId129"/>
    <p:sldId id="454" r:id="rId130"/>
    <p:sldId id="459" r:id="rId131"/>
    <p:sldId id="437" r:id="rId132"/>
    <p:sldId id="439" r:id="rId133"/>
    <p:sldId id="286" r:id="rId134"/>
    <p:sldId id="287" r:id="rId135"/>
    <p:sldId id="288" r:id="rId136"/>
    <p:sldId id="289" r:id="rId137"/>
    <p:sldId id="290" r:id="rId138"/>
    <p:sldId id="291" r:id="rId139"/>
    <p:sldId id="293" r:id="rId140"/>
    <p:sldId id="294" r:id="rId141"/>
    <p:sldId id="295" r:id="rId142"/>
    <p:sldId id="296" r:id="rId143"/>
    <p:sldId id="319" r:id="rId144"/>
    <p:sldId id="320" r:id="rId145"/>
    <p:sldId id="321" r:id="rId146"/>
    <p:sldId id="322" r:id="rId147"/>
    <p:sldId id="323" r:id="rId148"/>
    <p:sldId id="324" r:id="rId149"/>
    <p:sldId id="325" r:id="rId150"/>
    <p:sldId id="326" r:id="rId151"/>
    <p:sldId id="327" r:id="rId152"/>
    <p:sldId id="328" r:id="rId153"/>
    <p:sldId id="329" r:id="rId154"/>
    <p:sldId id="330" r:id="rId155"/>
    <p:sldId id="331" r:id="rId156"/>
    <p:sldId id="389" r:id="rId157"/>
    <p:sldId id="390" r:id="rId158"/>
    <p:sldId id="391" r:id="rId159"/>
    <p:sldId id="392" r:id="rId160"/>
    <p:sldId id="393" r:id="rId161"/>
    <p:sldId id="394" r:id="rId162"/>
    <p:sldId id="395" r:id="rId163"/>
    <p:sldId id="396" r:id="rId164"/>
    <p:sldId id="398" r:id="rId165"/>
    <p:sldId id="399" r:id="rId166"/>
    <p:sldId id="297" r:id="rId167"/>
    <p:sldId id="298" r:id="rId168"/>
    <p:sldId id="299" r:id="rId169"/>
    <p:sldId id="300" r:id="rId170"/>
    <p:sldId id="460" r:id="rId171"/>
    <p:sldId id="465" r:id="rId172"/>
    <p:sldId id="461" r:id="rId173"/>
    <p:sldId id="462" r:id="rId174"/>
    <p:sldId id="463" r:id="rId175"/>
    <p:sldId id="464" r:id="rId176"/>
    <p:sldId id="466" r:id="rId177"/>
    <p:sldId id="467" r:id="rId178"/>
    <p:sldId id="474" r:id="rId179"/>
    <p:sldId id="468" r:id="rId180"/>
    <p:sldId id="472" r:id="rId181"/>
    <p:sldId id="469" r:id="rId182"/>
    <p:sldId id="473" r:id="rId183"/>
    <p:sldId id="479" r:id="rId184"/>
    <p:sldId id="482" r:id="rId185"/>
    <p:sldId id="476" r:id="rId186"/>
    <p:sldId id="486" r:id="rId187"/>
    <p:sldId id="477" r:id="rId188"/>
    <p:sldId id="478" r:id="rId189"/>
    <p:sldId id="487" r:id="rId190"/>
    <p:sldId id="488" r:id="rId191"/>
    <p:sldId id="489" r:id="rId1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1873B-558D-4199-B362-38572C2ACC58}" type="datetimeFigureOut">
              <a:rPr lang="el-GR" smtClean="0"/>
              <a:t>4/6/2026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5413C-4340-43CA-9232-D73E9ABCF639}" type="slidenum">
              <a:rPr lang="el-GR" smtClean="0"/>
              <a:t>‹#›</a:t>
            </a:fld>
            <a:endParaRPr lang="el-GR"/>
          </a:p>
        </p:txBody>
      </p:sp>
    </p:spTree>
    <p:extLst>
      <p:ext uri="{BB962C8B-B14F-4D97-AF65-F5344CB8AC3E}">
        <p14:creationId xmlns:p14="http://schemas.microsoft.com/office/powerpoint/2010/main" val="277452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285413C-4340-43CA-9232-D73E9ABCF639}" type="slidenum">
              <a:rPr lang="el-GR" smtClean="0"/>
              <a:t>4</a:t>
            </a:fld>
            <a:endParaRPr lang="el-GR"/>
          </a:p>
        </p:txBody>
      </p:sp>
    </p:spTree>
    <p:extLst>
      <p:ext uri="{BB962C8B-B14F-4D97-AF65-F5344CB8AC3E}">
        <p14:creationId xmlns:p14="http://schemas.microsoft.com/office/powerpoint/2010/main" val="279328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D285413C-4340-43CA-9232-D73E9ABCF639}" type="slidenum">
              <a:rPr lang="el-GR" smtClean="0"/>
              <a:t>9</a:t>
            </a:fld>
            <a:endParaRPr lang="el-GR"/>
          </a:p>
        </p:txBody>
      </p:sp>
    </p:spTree>
    <p:extLst>
      <p:ext uri="{BB962C8B-B14F-4D97-AF65-F5344CB8AC3E}">
        <p14:creationId xmlns:p14="http://schemas.microsoft.com/office/powerpoint/2010/main" val="385234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B230E46-DE0A-46CB-81CB-13D7C624FA13}" type="datetimeFigureOut">
              <a:rPr lang="el-GR" smtClean="0"/>
              <a:t>4/6/2026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3644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230E46-DE0A-46CB-81CB-13D7C624FA13}" type="datetimeFigureOut">
              <a:rPr lang="el-GR" smtClean="0"/>
              <a:t>4/6/2026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208391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230E46-DE0A-46CB-81CB-13D7C624FA13}" type="datetimeFigureOut">
              <a:rPr lang="el-GR" smtClean="0"/>
              <a:t>4/6/2026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7058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B230E46-DE0A-46CB-81CB-13D7C624FA13}" type="datetimeFigureOut">
              <a:rPr lang="el-GR" smtClean="0"/>
              <a:t>4/6/2026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35448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B230E46-DE0A-46CB-81CB-13D7C624FA13}" type="datetimeFigureOut">
              <a:rPr lang="el-GR" smtClean="0"/>
              <a:t>4/6/2026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115390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B230E46-DE0A-46CB-81CB-13D7C624FA13}" type="datetimeFigureOut">
              <a:rPr lang="el-GR" smtClean="0"/>
              <a:t>4/6/2026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71699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B230E46-DE0A-46CB-81CB-13D7C624FA13}" type="datetimeFigureOut">
              <a:rPr lang="el-GR" smtClean="0"/>
              <a:t>4/6/2026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2023187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B230E46-DE0A-46CB-81CB-13D7C624FA13}" type="datetimeFigureOut">
              <a:rPr lang="el-GR" smtClean="0"/>
              <a:t>4/6/2026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42164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30E46-DE0A-46CB-81CB-13D7C624FA13}" type="datetimeFigureOut">
              <a:rPr lang="el-GR" smtClean="0"/>
              <a:t>4/6/2026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134408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B230E46-DE0A-46CB-81CB-13D7C624FA13}" type="datetimeFigureOut">
              <a:rPr lang="el-GR" smtClean="0"/>
              <a:t>4/6/2026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422869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B230E46-DE0A-46CB-81CB-13D7C624FA13}" type="datetimeFigureOut">
              <a:rPr lang="el-GR" smtClean="0"/>
              <a:t>4/6/2026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B909CAA-362D-4F3A-9B80-F4211C531240}" type="slidenum">
              <a:rPr lang="el-GR" smtClean="0"/>
              <a:t>‹#›</a:t>
            </a:fld>
            <a:endParaRPr lang="el-GR"/>
          </a:p>
        </p:txBody>
      </p:sp>
    </p:spTree>
    <p:extLst>
      <p:ext uri="{BB962C8B-B14F-4D97-AF65-F5344CB8AC3E}">
        <p14:creationId xmlns:p14="http://schemas.microsoft.com/office/powerpoint/2010/main" val="195417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230E46-DE0A-46CB-81CB-13D7C624FA13}" type="datetimeFigureOut">
              <a:rPr lang="el-GR" smtClean="0"/>
              <a:t>4/6/2026</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909CAA-362D-4F3A-9B80-F4211C531240}" type="slidenum">
              <a:rPr lang="el-GR" smtClean="0"/>
              <a:t>‹#›</a:t>
            </a:fld>
            <a:endParaRPr lang="el-GR"/>
          </a:p>
        </p:txBody>
      </p:sp>
    </p:spTree>
    <p:extLst>
      <p:ext uri="{BB962C8B-B14F-4D97-AF65-F5344CB8AC3E}">
        <p14:creationId xmlns:p14="http://schemas.microsoft.com/office/powerpoint/2010/main" val="4048069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mailto:elenecharalampous72@gmai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tovima.gr/2011/01/09/culture/b-orxan-pamoyk-b-br-i-doyleia-moy-einai-na-grafw-oxi-na-eimai-presbeytis-tis-toyrkias/" TargetMode="External"/><Relationship Id="rId2" Type="http://schemas.openxmlformats.org/officeDocument/2006/relationships/hyperlink" Target="http://www.google.com.cy/url?q=http://www.tovima.gr/culture/article/%3Faid%3D376958&amp;sa=U&amp;ei=RhpfUP_UJNDesgbxkYGYCA&amp;ved=0CBIQFjAA&amp;usg=AFQjCNGZ_3kvjV8YW68gFPSA6UKSEk1cng" TargetMode="Externa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tovima.gr/2011/01/09/culture/b-orxan-pamoyk-b-br-i-doyleia-moy-einai-na-grafw-oxi-na-eimai-presbeytis-tis-toyrkias/"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preserve.lehigh.edu/etd/652/"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in.gr/2010/03/01/culture/mouseia-politistika-idrymata/dialeksi-toy-nompelista-syggrafea-orxan-pamoy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kathimerini.gr/culture/308396/orchan-pamoyk-anamesa-se-dyo-kosmoys/" TargetMode="External"/><Relationship Id="rId2" Type="http://schemas.openxmlformats.org/officeDocument/2006/relationships/hyperlink" Target="http://news.kathimerini.gr/4Dcgi/4Dcgi/_w_articles_civ_11_23/12/2007_253207" TargetMode="Externa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kathimerini.gr/culture/308396/orchan-pamoyk-anamesa-se-dyo-kosmoys/"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benl.primedu.uoa.gr/database1/method.pdf"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mit.academia.edu/SlavaGerovitch"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B37225-B4DC-F439-58F9-F27DD4378D6E}"/>
              </a:ext>
            </a:extLst>
          </p:cNvPr>
          <p:cNvSpPr txBox="1"/>
          <p:nvPr/>
        </p:nvSpPr>
        <p:spPr>
          <a:xfrm>
            <a:off x="805542" y="341548"/>
            <a:ext cx="10580914" cy="646331"/>
          </a:xfrm>
          <a:prstGeom prst="rect">
            <a:avLst/>
          </a:prstGeom>
          <a:noFill/>
          <a:ln w="57150">
            <a:solidFill>
              <a:schemeClr val="tx1"/>
            </a:solidFill>
          </a:ln>
        </p:spPr>
        <p:txBody>
          <a:bodyPr wrap="square">
            <a:spAutoFit/>
          </a:bodyPr>
          <a:lstStyle/>
          <a:p>
            <a:pPr algn="ctr"/>
            <a:r>
              <a:rPr lang="el-GR" b="1" dirty="0"/>
              <a:t>Μια </a:t>
            </a:r>
            <a:r>
              <a:rPr lang="el-GR" b="1" dirty="0" err="1"/>
              <a:t>συνανάγνωση</a:t>
            </a:r>
            <a:r>
              <a:rPr lang="el-GR" b="1" dirty="0"/>
              <a:t> του  μυθιστορήματος  "Το Λευκό Κάστρο" του </a:t>
            </a:r>
            <a:r>
              <a:rPr lang="el-GR" b="1" dirty="0" err="1"/>
              <a:t>Orhan</a:t>
            </a:r>
            <a:r>
              <a:rPr lang="el-GR" b="1" dirty="0"/>
              <a:t> </a:t>
            </a:r>
            <a:r>
              <a:rPr lang="el-GR" b="1" dirty="0" err="1"/>
              <a:t>Pamuk</a:t>
            </a:r>
            <a:r>
              <a:rPr lang="el-GR" b="1" dirty="0"/>
              <a:t> με το διήγημα "Ο </a:t>
            </a:r>
            <a:r>
              <a:rPr lang="el-GR" b="1" dirty="0" err="1"/>
              <a:t>Γκρηγκόρυ</a:t>
            </a:r>
            <a:r>
              <a:rPr lang="el-GR" b="1" dirty="0"/>
              <a:t>" του Πάνου Ιωαννίδη  από το βιβλίο </a:t>
            </a:r>
            <a:r>
              <a:rPr lang="el-GR" b="1" i="1" dirty="0"/>
              <a:t>Κείμενα Κυπριακής Λογοτεχνίας  </a:t>
            </a:r>
            <a:r>
              <a:rPr lang="el-GR" b="1" dirty="0"/>
              <a:t>τόμος Β’, σ. 357-363.</a:t>
            </a:r>
          </a:p>
        </p:txBody>
      </p:sp>
      <p:pic>
        <p:nvPicPr>
          <p:cNvPr id="1026" name="Picture 2" descr="Το Λευκό Κάστρο / ORHAN PAMUK | Skroutz Βιβλία">
            <a:extLst>
              <a:ext uri="{FF2B5EF4-FFF2-40B4-BE49-F238E27FC236}">
                <a16:creationId xmlns:a16="http://schemas.microsoft.com/office/drawing/2014/main" id="{87083DBB-FAFB-D65D-DB93-077F7A197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4" y="1458685"/>
            <a:ext cx="4902654" cy="4269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C97C47-E581-EC0C-0D8C-EC5ABF99F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458685"/>
            <a:ext cx="5464629" cy="4269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3BAEDD2B-8BC2-FA64-02C1-1AF7991A9E85}"/>
              </a:ext>
            </a:extLst>
          </p:cNvPr>
          <p:cNvSpPr/>
          <p:nvPr/>
        </p:nvSpPr>
        <p:spPr>
          <a:xfrm>
            <a:off x="8893629" y="5874074"/>
            <a:ext cx="2753444" cy="650678"/>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l-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l-GR" sz="1200" dirty="0" err="1"/>
              <a:t>Δρ</a:t>
            </a:r>
            <a:r>
              <a:rPr lang="el-GR" sz="1200" dirty="0"/>
              <a:t> Ελένη  Χαραλάμπους</a:t>
            </a:r>
          </a:p>
          <a:p>
            <a:pPr algn="ctr"/>
            <a:r>
              <a:rPr lang="en-US" sz="1200" dirty="0">
                <a:solidFill>
                  <a:schemeClr val="tx1"/>
                </a:solidFill>
                <a:hlinkClick r:id="rId4"/>
              </a:rPr>
              <a:t>elenecharalampous72@gmail.com</a:t>
            </a:r>
            <a:endParaRPr lang="el-GR" sz="1200" dirty="0">
              <a:solidFill>
                <a:schemeClr val="tx1"/>
              </a:solidFill>
            </a:endParaRPr>
          </a:p>
          <a:p>
            <a:pPr algn="ctr"/>
            <a:r>
              <a:rPr lang="en-US" sz="1200" dirty="0"/>
              <a:t>https://www.e-charalambous.com</a:t>
            </a:r>
            <a:endParaRPr lang="el-GR" sz="1200" dirty="0"/>
          </a:p>
        </p:txBody>
      </p:sp>
    </p:spTree>
    <p:extLst>
      <p:ext uri="{BB962C8B-B14F-4D97-AF65-F5344CB8AC3E}">
        <p14:creationId xmlns:p14="http://schemas.microsoft.com/office/powerpoint/2010/main" val="3777333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7ACA9-6A93-41E6-25A5-453CD60F4402}"/>
              </a:ext>
            </a:extLst>
          </p:cNvPr>
          <p:cNvSpPr>
            <a:spLocks noChangeArrowheads="1"/>
          </p:cNvSpPr>
          <p:nvPr/>
        </p:nvSpPr>
        <p:spPr bwMode="auto">
          <a:xfrm>
            <a:off x="3855580" y="151179"/>
            <a:ext cx="8087404" cy="2333916"/>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kumimoji="0" lang="el-GR" altLang="el-GR" sz="2000" b="0" i="0" u="none" strike="noStrike" cap="none" normalizeH="0" baseline="0" dirty="0">
                <a:ln>
                  <a:noFill/>
                </a:ln>
                <a:solidFill>
                  <a:srgbClr val="0A0A0A"/>
                </a:solidFill>
                <a:effectLst/>
                <a:latin typeface="+mn-lt"/>
              </a:rPr>
              <a:t>Η σχέση μεταξύ Εαυτού και  </a:t>
            </a:r>
            <a:r>
              <a:rPr lang="el-GR" altLang="el-GR" sz="2000" dirty="0">
                <a:solidFill>
                  <a:srgbClr val="0A0A0A"/>
                </a:solidFill>
                <a:latin typeface="+mn-lt"/>
              </a:rPr>
              <a:t>Ά</a:t>
            </a:r>
            <a:r>
              <a:rPr kumimoji="0" lang="el-GR" altLang="el-GR" sz="2000" b="0" i="0" u="none" strike="noStrike" cap="none" normalizeH="0" baseline="0" dirty="0">
                <a:ln>
                  <a:noFill/>
                </a:ln>
                <a:solidFill>
                  <a:srgbClr val="0A0A0A"/>
                </a:solidFill>
                <a:effectLst/>
                <a:latin typeface="+mn-lt"/>
              </a:rPr>
              <a:t>λλου διαμορφώνεται συχνά στη βάση μιας  «κακώς νοούμενης αφομοίωσης», όπου ο Άλλος γίνεται αποδεκτός μόνο αφού περιχαρακωθεί στη δυσμενή θέση που του επιβάλλει η «μεγαλοψυχία» του Εαυτού. </a:t>
            </a:r>
          </a:p>
          <a:p>
            <a:pPr marR="0" lvl="0" algn="l" defTabSz="914400" rtl="0" eaLnBrk="0" fontAlgn="base" latinLnBrk="0" hangingPunct="0">
              <a:lnSpc>
                <a:spcPct val="100000"/>
              </a:lnSpc>
              <a:spcBef>
                <a:spcPct val="0"/>
              </a:spcBef>
              <a:spcAft>
                <a:spcPct val="0"/>
              </a:spcAft>
              <a:buClrTx/>
              <a:buSzTx/>
              <a:tabLst/>
            </a:pPr>
            <a:endParaRPr kumimoji="0" lang="el-GR" altLang="el-GR" sz="2000" b="0" i="0" u="none" strike="noStrike" cap="none" normalizeH="0" baseline="0" dirty="0">
              <a:ln>
                <a:noFill/>
              </a:ln>
              <a:solidFill>
                <a:srgbClr val="0A0A0A"/>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el-GR" altLang="el-GR" sz="2000" dirty="0">
                <a:solidFill>
                  <a:srgbClr val="0A0A0A"/>
                </a:solidFill>
                <a:latin typeface="+mn-lt"/>
              </a:rPr>
              <a:t>Ο</a:t>
            </a:r>
            <a:r>
              <a:rPr kumimoji="0" lang="el-GR" altLang="el-GR" sz="2000" b="0" i="0" u="none" strike="noStrike" cap="none" normalizeH="0" baseline="0" dirty="0">
                <a:ln>
                  <a:noFill/>
                </a:ln>
                <a:solidFill>
                  <a:srgbClr val="0A0A0A"/>
                </a:solidFill>
                <a:effectLst/>
                <a:latin typeface="+mn-lt"/>
              </a:rPr>
              <a:t>ι </a:t>
            </a:r>
            <a:r>
              <a:rPr kumimoji="0" lang="el-GR" altLang="el-GR" sz="2000" b="0" i="0" u="none" strike="noStrike" cap="none" normalizeH="0" baseline="0" dirty="0" err="1">
                <a:ln>
                  <a:noFill/>
                </a:ln>
                <a:solidFill>
                  <a:srgbClr val="0A0A0A"/>
                </a:solidFill>
                <a:effectLst/>
                <a:latin typeface="+mn-lt"/>
              </a:rPr>
              <a:t>Ali</a:t>
            </a:r>
            <a:r>
              <a:rPr kumimoji="0" lang="el-GR" altLang="el-GR" sz="2000" b="0" i="0" u="none" strike="noStrike" cap="none" normalizeH="0" baseline="0" dirty="0">
                <a:ln>
                  <a:noFill/>
                </a:ln>
                <a:solidFill>
                  <a:srgbClr val="0A0A0A"/>
                </a:solidFill>
                <a:effectLst/>
                <a:latin typeface="+mn-lt"/>
              </a:rPr>
              <a:t> </a:t>
            </a:r>
            <a:r>
              <a:rPr kumimoji="0" lang="el-GR" altLang="el-GR" sz="2000" b="0" i="0" u="none" strike="noStrike" cap="none" normalizeH="0" baseline="0" dirty="0" err="1">
                <a:ln>
                  <a:noFill/>
                </a:ln>
                <a:solidFill>
                  <a:srgbClr val="0A0A0A"/>
                </a:solidFill>
                <a:effectLst/>
                <a:latin typeface="+mn-lt"/>
              </a:rPr>
              <a:t>Rattansi</a:t>
            </a:r>
            <a:r>
              <a:rPr kumimoji="0" lang="el-GR" altLang="el-GR" sz="2000" b="0" i="0" u="none" strike="noStrike" cap="none" normalizeH="0" baseline="0" dirty="0">
                <a:ln>
                  <a:noFill/>
                </a:ln>
                <a:solidFill>
                  <a:srgbClr val="0A0A0A"/>
                </a:solidFill>
                <a:effectLst/>
                <a:latin typeface="+mn-lt"/>
              </a:rPr>
              <a:t> και </a:t>
            </a:r>
            <a:r>
              <a:rPr kumimoji="0" lang="el-GR" altLang="el-GR" sz="2000" b="0" i="0" u="none" strike="noStrike" cap="none" normalizeH="0" baseline="0" dirty="0" err="1">
                <a:ln>
                  <a:noFill/>
                </a:ln>
                <a:solidFill>
                  <a:srgbClr val="0A0A0A"/>
                </a:solidFill>
                <a:effectLst/>
                <a:latin typeface="+mn-lt"/>
              </a:rPr>
              <a:t>Sallie</a:t>
            </a:r>
            <a:r>
              <a:rPr kumimoji="0" lang="el-GR" altLang="el-GR" sz="2000" b="0" i="0" u="none" strike="noStrike" cap="none" normalizeH="0" baseline="0" dirty="0">
                <a:ln>
                  <a:noFill/>
                </a:ln>
                <a:solidFill>
                  <a:srgbClr val="0A0A0A"/>
                </a:solidFill>
                <a:effectLst/>
                <a:latin typeface="+mn-lt"/>
              </a:rPr>
              <a:t> </a:t>
            </a:r>
            <a:r>
              <a:rPr kumimoji="0" lang="el-GR" altLang="el-GR" sz="2000" b="0" i="0" u="none" strike="noStrike" cap="none" normalizeH="0" baseline="0" dirty="0" err="1">
                <a:ln>
                  <a:noFill/>
                </a:ln>
                <a:solidFill>
                  <a:srgbClr val="0A0A0A"/>
                </a:solidFill>
                <a:effectLst/>
                <a:latin typeface="+mn-lt"/>
              </a:rPr>
              <a:t>Westwood</a:t>
            </a:r>
            <a:r>
              <a:rPr kumimoji="0" lang="el-GR" altLang="el-GR" sz="2000" b="0" i="0" u="none" strike="noStrike" cap="none" normalizeH="0" baseline="0" dirty="0">
                <a:ln>
                  <a:noFill/>
                </a:ln>
                <a:solidFill>
                  <a:srgbClr val="0A0A0A"/>
                </a:solidFill>
                <a:effectLst/>
                <a:latin typeface="+mn-lt"/>
              </a:rPr>
              <a:t> (1994) διακρίνουν δύο τύπους </a:t>
            </a:r>
            <a:r>
              <a:rPr lang="el-GR" altLang="el-GR" sz="2000" dirty="0">
                <a:solidFill>
                  <a:srgbClr val="0A0A0A"/>
                </a:solidFill>
                <a:latin typeface="+mn-lt"/>
              </a:rPr>
              <a:t>συγκρότησης </a:t>
            </a:r>
            <a:r>
              <a:rPr kumimoji="0" lang="el-GR" altLang="el-GR" sz="2000" b="0" i="0" u="none" strike="noStrike" cap="none" normalizeH="0" baseline="0" dirty="0">
                <a:ln>
                  <a:noFill/>
                </a:ln>
                <a:solidFill>
                  <a:srgbClr val="0A0A0A"/>
                </a:solidFill>
                <a:effectLst/>
                <a:latin typeface="+mn-lt"/>
              </a:rPr>
              <a:t>του Άλλου ως κατώτερου ή διαφορετικού:</a:t>
            </a:r>
          </a:p>
        </p:txBody>
      </p:sp>
      <p:pic>
        <p:nvPicPr>
          <p:cNvPr id="3" name="Picture 2" descr="Το Λευκό Κάστρο / ORHAN PAMUK | Skroutz Βιβλία">
            <a:extLst>
              <a:ext uri="{FF2B5EF4-FFF2-40B4-BE49-F238E27FC236}">
                <a16:creationId xmlns:a16="http://schemas.microsoft.com/office/drawing/2014/main" id="{A6B161A3-AE8E-06BB-14B3-22A0C508B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151179"/>
            <a:ext cx="3520840" cy="649078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8B668-D21B-7C30-FA1A-F539FCBF6806}"/>
              </a:ext>
            </a:extLst>
          </p:cNvPr>
          <p:cNvSpPr txBox="1"/>
          <p:nvPr/>
        </p:nvSpPr>
        <p:spPr>
          <a:xfrm>
            <a:off x="4398844" y="2580735"/>
            <a:ext cx="7000875" cy="27699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368647CC-1AAF-649B-76B5-F501B2E4EE29}"/>
              </a:ext>
            </a:extLst>
          </p:cNvPr>
          <p:cNvSpPr>
            <a:spLocks noChangeArrowheads="1"/>
          </p:cNvSpPr>
          <p:nvPr/>
        </p:nvSpPr>
        <p:spPr bwMode="auto">
          <a:xfrm>
            <a:off x="3855580" y="4000267"/>
            <a:ext cx="8159515" cy="264169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buFont typeface="Wingdings" panose="05000000000000000000" pitchFamily="2" charset="2"/>
              <a:buChar char="q"/>
            </a:pPr>
            <a:r>
              <a:rPr lang="el-GR" sz="2000" dirty="0">
                <a:solidFill>
                  <a:srgbClr val="0A0A0A"/>
                </a:solidFill>
                <a:latin typeface="+mn-lt"/>
              </a:rPr>
              <a:t>Σύμφωνα με την πρώτη διανοητική δομή, ο Άλλος αντιμετωπίζεται ως κατώτερο ον —ως ένα «κατώτερο κράμα της ανθρώπινης φύσης»— που οφείλει να αποδέχεται τα φιλανθρωπικά αισθήματα του κυρίαρχου.</a:t>
            </a:r>
          </a:p>
          <a:p>
            <a:pPr marL="342900" indent="-342900" algn="just">
              <a:buFont typeface="Wingdings" panose="05000000000000000000" pitchFamily="2" charset="2"/>
              <a:buChar char="q"/>
            </a:pPr>
            <a:r>
              <a:rPr lang="el-GR" sz="2000" dirty="0">
                <a:solidFill>
                  <a:srgbClr val="0A0A0A"/>
                </a:solidFill>
                <a:latin typeface="+mn-lt"/>
              </a:rPr>
              <a:t>Αντιθέτως, στη δεύτερη εκδοχή, ο Άλλος ενσαρκώνει το ριζικά διαφορετικό, το οποίο προκαλεί φόβο και ενεργοποιεί το ένστικτο της αυτοσυντήρησης· έτσι, η εξόντωση του Άλλου προβάλλεται ως αναγκαία συνθήκη για την επιβίωση του Εαυτού.</a:t>
            </a:r>
            <a:endParaRPr lang="el-GR" sz="2000" dirty="0">
              <a:latin typeface="+mn-lt"/>
            </a:endParaRPr>
          </a:p>
        </p:txBody>
      </p:sp>
      <p:sp>
        <p:nvSpPr>
          <p:cNvPr id="4" name="Rectangle 1">
            <a:extLst>
              <a:ext uri="{FF2B5EF4-FFF2-40B4-BE49-F238E27FC236}">
                <a16:creationId xmlns:a16="http://schemas.microsoft.com/office/drawing/2014/main" id="{000158A4-4ED7-6485-52B3-1077DE756192}"/>
              </a:ext>
            </a:extLst>
          </p:cNvPr>
          <p:cNvSpPr>
            <a:spLocks noChangeArrowheads="1"/>
          </p:cNvSpPr>
          <p:nvPr/>
        </p:nvSpPr>
        <p:spPr bwMode="auto">
          <a:xfrm>
            <a:off x="4580834" y="2560650"/>
            <a:ext cx="6446395" cy="12874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l-GR" altLang="el-GR" sz="1200" dirty="0">
                <a:solidFill>
                  <a:srgbClr val="0A0A0A"/>
                </a:solidFill>
                <a:latin typeface="+mn-lt"/>
              </a:rPr>
              <a:t>[…]The </a:t>
            </a:r>
            <a:r>
              <a:rPr lang="el-GR" altLang="el-GR" sz="1200" dirty="0" err="1">
                <a:solidFill>
                  <a:srgbClr val="0A0A0A"/>
                </a:solidFill>
                <a:latin typeface="+mn-lt"/>
              </a:rPr>
              <a:t>first</a:t>
            </a:r>
            <a:r>
              <a:rPr lang="el-GR" altLang="el-GR" sz="1200" dirty="0">
                <a:solidFill>
                  <a:srgbClr val="0A0A0A"/>
                </a:solidFill>
                <a:latin typeface="+mn-lt"/>
              </a:rPr>
              <a:t> </a:t>
            </a:r>
            <a:r>
              <a:rPr lang="el-GR" altLang="el-GR" sz="1200" dirty="0" err="1">
                <a:solidFill>
                  <a:srgbClr val="0A0A0A"/>
                </a:solidFill>
                <a:latin typeface="+mn-lt"/>
              </a:rPr>
              <a:t>kind</a:t>
            </a:r>
            <a:r>
              <a:rPr lang="el-GR" altLang="el-GR" sz="1200" dirty="0">
                <a:solidFill>
                  <a:srgbClr val="0A0A0A"/>
                </a:solidFill>
                <a:latin typeface="+mn-lt"/>
              </a:rPr>
              <a:t> </a:t>
            </a:r>
            <a:r>
              <a:rPr lang="el-GR" altLang="el-GR" sz="1200" dirty="0" err="1">
                <a:solidFill>
                  <a:srgbClr val="0A0A0A"/>
                </a:solidFill>
                <a:latin typeface="+mn-lt"/>
              </a:rPr>
              <a:t>considers</a:t>
            </a:r>
            <a:r>
              <a:rPr lang="el-GR" altLang="el-GR" sz="1200" dirty="0">
                <a:solidFill>
                  <a:srgbClr val="0A0A0A"/>
                </a:solidFill>
                <a:latin typeface="+mn-lt"/>
              </a:rPr>
              <a:t> the </a:t>
            </a:r>
            <a:r>
              <a:rPr lang="el-GR" altLang="el-GR" sz="1200" dirty="0" err="1">
                <a:solidFill>
                  <a:srgbClr val="0A0A0A"/>
                </a:solidFill>
                <a:latin typeface="+mn-lt"/>
              </a:rPr>
              <a:t>Other</a:t>
            </a:r>
            <a:r>
              <a:rPr lang="el-GR" altLang="el-GR" sz="1200" dirty="0">
                <a:solidFill>
                  <a:srgbClr val="0A0A0A"/>
                </a:solidFill>
                <a:latin typeface="+mn-lt"/>
              </a:rPr>
              <a:t> </a:t>
            </a:r>
            <a:r>
              <a:rPr lang="el-GR" altLang="el-GR" sz="1200" dirty="0" err="1">
                <a:solidFill>
                  <a:srgbClr val="0A0A0A"/>
                </a:solidFill>
                <a:latin typeface="+mn-lt"/>
              </a:rPr>
              <a:t>as</a:t>
            </a:r>
            <a:r>
              <a:rPr lang="el-GR" altLang="el-GR" sz="1200" dirty="0">
                <a:solidFill>
                  <a:srgbClr val="0A0A0A"/>
                </a:solidFill>
                <a:latin typeface="+mn-lt"/>
              </a:rPr>
              <a:t> </a:t>
            </a:r>
            <a:r>
              <a:rPr lang="el-GR" altLang="el-GR" sz="1200" dirty="0" err="1">
                <a:solidFill>
                  <a:srgbClr val="0A0A0A"/>
                </a:solidFill>
                <a:latin typeface="+mn-lt"/>
              </a:rPr>
              <a:t>an</a:t>
            </a:r>
            <a:r>
              <a:rPr lang="el-GR" altLang="el-GR" sz="1200" dirty="0">
                <a:solidFill>
                  <a:srgbClr val="0A0A0A"/>
                </a:solidFill>
                <a:latin typeface="+mn-lt"/>
              </a:rPr>
              <a:t> </a:t>
            </a:r>
            <a:r>
              <a:rPr lang="el-GR" altLang="el-GR" sz="1200" dirty="0" err="1">
                <a:solidFill>
                  <a:srgbClr val="0A0A0A"/>
                </a:solidFill>
                <a:latin typeface="+mn-lt"/>
              </a:rPr>
              <a:t>inferior</a:t>
            </a:r>
            <a:r>
              <a:rPr lang="el-GR" altLang="el-GR" sz="1200" dirty="0">
                <a:solidFill>
                  <a:srgbClr val="0A0A0A"/>
                </a:solidFill>
                <a:latin typeface="+mn-lt"/>
              </a:rPr>
              <a:t> </a:t>
            </a:r>
            <a:r>
              <a:rPr lang="el-GR" altLang="el-GR" sz="1200" dirty="0" err="1">
                <a:solidFill>
                  <a:srgbClr val="0A0A0A"/>
                </a:solidFill>
                <a:latin typeface="+mn-lt"/>
              </a:rPr>
              <a:t>being</a:t>
            </a:r>
            <a:r>
              <a:rPr lang="el-GR" altLang="el-GR" sz="1200" dirty="0">
                <a:solidFill>
                  <a:srgbClr val="0A0A0A"/>
                </a:solidFill>
                <a:latin typeface="+mn-lt"/>
              </a:rPr>
              <a:t>, </a:t>
            </a:r>
            <a:r>
              <a:rPr lang="el-GR" altLang="el-GR" sz="1200" dirty="0" err="1">
                <a:solidFill>
                  <a:srgbClr val="0A0A0A"/>
                </a:solidFill>
                <a:latin typeface="+mn-lt"/>
              </a:rPr>
              <a:t>who</a:t>
            </a:r>
            <a:r>
              <a:rPr lang="el-GR" altLang="el-GR" sz="1200" dirty="0">
                <a:solidFill>
                  <a:srgbClr val="0A0A0A"/>
                </a:solidFill>
                <a:latin typeface="+mn-lt"/>
              </a:rPr>
              <a:t> </a:t>
            </a:r>
            <a:r>
              <a:rPr lang="el-GR" altLang="el-GR" sz="1200" dirty="0" err="1">
                <a:solidFill>
                  <a:srgbClr val="0A0A0A"/>
                </a:solidFill>
                <a:latin typeface="+mn-lt"/>
              </a:rPr>
              <a:t>may</a:t>
            </a:r>
            <a:r>
              <a:rPr lang="el-GR" altLang="el-GR" sz="1200" dirty="0">
                <a:solidFill>
                  <a:srgbClr val="0A0A0A"/>
                </a:solidFill>
                <a:latin typeface="+mn-lt"/>
              </a:rPr>
              <a:t> </a:t>
            </a:r>
            <a:r>
              <a:rPr lang="el-GR" altLang="el-GR" sz="1200" dirty="0" err="1">
                <a:solidFill>
                  <a:srgbClr val="0A0A0A"/>
                </a:solidFill>
                <a:latin typeface="+mn-lt"/>
              </a:rPr>
              <a:t>find</a:t>
            </a:r>
            <a:r>
              <a:rPr lang="el-GR" altLang="el-GR" sz="1200" dirty="0">
                <a:solidFill>
                  <a:srgbClr val="0A0A0A"/>
                </a:solidFill>
                <a:latin typeface="+mn-lt"/>
              </a:rPr>
              <a:t> a </a:t>
            </a:r>
            <a:r>
              <a:rPr lang="el-GR" altLang="el-GR" sz="1200" dirty="0" err="1">
                <a:solidFill>
                  <a:srgbClr val="0A0A0A"/>
                </a:solidFill>
                <a:latin typeface="+mn-lt"/>
              </a:rPr>
              <a:t>place</a:t>
            </a:r>
            <a:r>
              <a:rPr lang="el-GR" altLang="el-GR" sz="1200" dirty="0">
                <a:solidFill>
                  <a:srgbClr val="0A0A0A"/>
                </a:solidFill>
                <a:latin typeface="+mn-lt"/>
              </a:rPr>
              <a:t> in </a:t>
            </a:r>
            <a:r>
              <a:rPr lang="el-GR" altLang="el-GR" sz="1200" dirty="0" err="1">
                <a:solidFill>
                  <a:srgbClr val="0A0A0A"/>
                </a:solidFill>
                <a:latin typeface="+mn-lt"/>
              </a:rPr>
              <a:t>society</a:t>
            </a:r>
            <a:r>
              <a:rPr lang="el-GR" altLang="el-GR" sz="1200" dirty="0">
                <a:solidFill>
                  <a:srgbClr val="0A0A0A"/>
                </a:solidFill>
                <a:latin typeface="+mn-lt"/>
              </a:rPr>
              <a:t>, </a:t>
            </a:r>
            <a:r>
              <a:rPr lang="el-GR" altLang="el-GR" sz="1200" dirty="0" err="1">
                <a:solidFill>
                  <a:srgbClr val="0A0A0A"/>
                </a:solidFill>
                <a:latin typeface="+mn-lt"/>
              </a:rPr>
              <a:t>but</a:t>
            </a:r>
            <a:r>
              <a:rPr lang="el-GR" altLang="el-GR" sz="1200" dirty="0">
                <a:solidFill>
                  <a:srgbClr val="0A0A0A"/>
                </a:solidFill>
                <a:latin typeface="+mn-lt"/>
              </a:rPr>
              <a:t> the </a:t>
            </a:r>
            <a:r>
              <a:rPr lang="el-GR" altLang="el-GR" sz="1200" dirty="0" err="1">
                <a:solidFill>
                  <a:srgbClr val="0A0A0A"/>
                </a:solidFill>
                <a:latin typeface="+mn-lt"/>
              </a:rPr>
              <a:t>lowest</a:t>
            </a:r>
            <a:r>
              <a:rPr lang="el-GR" altLang="el-GR" sz="1200" dirty="0">
                <a:solidFill>
                  <a:srgbClr val="0A0A0A"/>
                </a:solidFill>
                <a:latin typeface="+mn-lt"/>
              </a:rPr>
              <a:t> </a:t>
            </a:r>
            <a:r>
              <a:rPr lang="el-GR" altLang="el-GR" sz="1200" dirty="0" err="1">
                <a:solidFill>
                  <a:srgbClr val="0A0A0A"/>
                </a:solidFill>
                <a:latin typeface="+mn-lt"/>
              </a:rPr>
              <a:t>one</a:t>
            </a:r>
            <a:r>
              <a:rPr lang="el-GR" altLang="el-GR" sz="1200" dirty="0">
                <a:solidFill>
                  <a:srgbClr val="0A0A0A"/>
                </a:solidFill>
                <a:latin typeface="+mn-lt"/>
              </a:rPr>
              <a:t>. </a:t>
            </a:r>
            <a:r>
              <a:rPr lang="el-GR" altLang="el-GR" sz="1200" dirty="0" err="1">
                <a:solidFill>
                  <a:srgbClr val="0A0A0A"/>
                </a:solidFill>
                <a:latin typeface="+mn-lt"/>
              </a:rPr>
              <a:t>There</a:t>
            </a:r>
            <a:r>
              <a:rPr lang="el-GR" altLang="el-GR" sz="1200" dirty="0">
                <a:solidFill>
                  <a:srgbClr val="0A0A0A"/>
                </a:solidFill>
                <a:latin typeface="+mn-lt"/>
              </a:rPr>
              <a:t> </a:t>
            </a:r>
            <a:r>
              <a:rPr lang="el-GR" altLang="el-GR" sz="1200" dirty="0" err="1">
                <a:solidFill>
                  <a:srgbClr val="0A0A0A"/>
                </a:solidFill>
                <a:latin typeface="+mn-lt"/>
              </a:rPr>
              <a:t>is</a:t>
            </a:r>
            <a:r>
              <a:rPr lang="el-GR" altLang="el-GR" sz="1200" dirty="0">
                <a:solidFill>
                  <a:srgbClr val="0A0A0A"/>
                </a:solidFill>
                <a:latin typeface="+mn-lt"/>
              </a:rPr>
              <a:t> </a:t>
            </a:r>
            <a:r>
              <a:rPr lang="el-GR" altLang="el-GR" sz="1200" dirty="0" err="1">
                <a:solidFill>
                  <a:srgbClr val="0A0A0A"/>
                </a:solidFill>
                <a:latin typeface="+mn-lt"/>
              </a:rPr>
              <a:t>room</a:t>
            </a:r>
            <a:r>
              <a:rPr lang="el-GR" altLang="el-GR" sz="1200" dirty="0">
                <a:solidFill>
                  <a:srgbClr val="0A0A0A"/>
                </a:solidFill>
                <a:latin typeface="+mn-lt"/>
              </a:rPr>
              <a:t> for </a:t>
            </a:r>
            <a:r>
              <a:rPr lang="el-GR" altLang="el-GR" sz="1200" dirty="0" err="1">
                <a:solidFill>
                  <a:srgbClr val="0A0A0A"/>
                </a:solidFill>
                <a:latin typeface="+mn-lt"/>
              </a:rPr>
              <a:t>inferior</a:t>
            </a:r>
            <a:r>
              <a:rPr lang="el-GR" altLang="el-GR" sz="1200" dirty="0">
                <a:solidFill>
                  <a:srgbClr val="0A0A0A"/>
                </a:solidFill>
                <a:latin typeface="+mn-lt"/>
              </a:rPr>
              <a:t> </a:t>
            </a:r>
            <a:r>
              <a:rPr lang="el-GR" altLang="el-GR" sz="1200" dirty="0" err="1">
                <a:solidFill>
                  <a:srgbClr val="0A0A0A"/>
                </a:solidFill>
                <a:latin typeface="+mn-lt"/>
              </a:rPr>
              <a:t>people</a:t>
            </a:r>
            <a:r>
              <a:rPr lang="el-GR" altLang="el-GR" sz="1200" dirty="0">
                <a:solidFill>
                  <a:srgbClr val="0A0A0A"/>
                </a:solidFill>
                <a:latin typeface="+mn-lt"/>
              </a:rPr>
              <a:t> in </a:t>
            </a:r>
            <a:r>
              <a:rPr lang="el-GR" altLang="el-GR" sz="1200" dirty="0" err="1">
                <a:solidFill>
                  <a:srgbClr val="0A0A0A"/>
                </a:solidFill>
                <a:latin typeface="+mn-lt"/>
              </a:rPr>
              <a:t>this</a:t>
            </a:r>
            <a:r>
              <a:rPr lang="el-GR" altLang="el-GR" sz="1200" dirty="0">
                <a:solidFill>
                  <a:srgbClr val="0A0A0A"/>
                </a:solidFill>
                <a:latin typeface="+mn-lt"/>
              </a:rPr>
              <a:t> </a:t>
            </a:r>
            <a:r>
              <a:rPr lang="el-GR" altLang="el-GR" sz="1200" dirty="0" err="1">
                <a:solidFill>
                  <a:srgbClr val="0A0A0A"/>
                </a:solidFill>
                <a:latin typeface="+mn-lt"/>
              </a:rPr>
              <a:t>perspective</a:t>
            </a:r>
            <a:r>
              <a:rPr lang="el-GR" altLang="el-GR" sz="1200" dirty="0">
                <a:solidFill>
                  <a:srgbClr val="0A0A0A"/>
                </a:solidFill>
                <a:latin typeface="+mn-lt"/>
              </a:rPr>
              <a:t> </a:t>
            </a:r>
            <a:r>
              <a:rPr lang="el-GR" altLang="el-GR" sz="1200" dirty="0" err="1">
                <a:solidFill>
                  <a:srgbClr val="0A0A0A"/>
                </a:solidFill>
                <a:latin typeface="+mn-lt"/>
              </a:rPr>
              <a:t>as</a:t>
            </a:r>
            <a:r>
              <a:rPr lang="el-GR" altLang="el-GR" sz="1200" dirty="0">
                <a:solidFill>
                  <a:srgbClr val="0A0A0A"/>
                </a:solidFill>
                <a:latin typeface="+mn-lt"/>
              </a:rPr>
              <a:t> </a:t>
            </a:r>
            <a:r>
              <a:rPr lang="el-GR" altLang="el-GR" sz="1200" dirty="0" err="1">
                <a:solidFill>
                  <a:srgbClr val="0A0A0A"/>
                </a:solidFill>
                <a:latin typeface="+mn-lt"/>
              </a:rPr>
              <a:t>long</a:t>
            </a:r>
            <a:r>
              <a:rPr lang="el-GR" altLang="el-GR" sz="1200" dirty="0">
                <a:solidFill>
                  <a:srgbClr val="0A0A0A"/>
                </a:solidFill>
                <a:latin typeface="+mn-lt"/>
              </a:rPr>
              <a:t> </a:t>
            </a:r>
            <a:r>
              <a:rPr lang="el-GR" altLang="el-GR" sz="1200" dirty="0" err="1">
                <a:solidFill>
                  <a:srgbClr val="0A0A0A"/>
                </a:solidFill>
                <a:latin typeface="+mn-lt"/>
              </a:rPr>
              <a:t>as</a:t>
            </a:r>
            <a:r>
              <a:rPr lang="el-GR" altLang="el-GR" sz="1200" dirty="0">
                <a:solidFill>
                  <a:srgbClr val="0A0A0A"/>
                </a:solidFill>
                <a:latin typeface="+mn-lt"/>
              </a:rPr>
              <a:t> </a:t>
            </a:r>
            <a:r>
              <a:rPr lang="el-GR" altLang="el-GR" sz="1200" dirty="0" err="1">
                <a:solidFill>
                  <a:srgbClr val="0A0A0A"/>
                </a:solidFill>
                <a:latin typeface="+mn-lt"/>
              </a:rPr>
              <a:t>they</a:t>
            </a:r>
            <a:r>
              <a:rPr lang="el-GR" altLang="el-GR" sz="1200" dirty="0">
                <a:solidFill>
                  <a:srgbClr val="0A0A0A"/>
                </a:solidFill>
                <a:latin typeface="+mn-lt"/>
              </a:rPr>
              <a:t> </a:t>
            </a:r>
            <a:r>
              <a:rPr lang="el-GR" altLang="el-GR" sz="1200" dirty="0" err="1">
                <a:solidFill>
                  <a:srgbClr val="0A0A0A"/>
                </a:solidFill>
                <a:latin typeface="+mn-lt"/>
              </a:rPr>
              <a:t>can</a:t>
            </a:r>
            <a:r>
              <a:rPr lang="el-GR" altLang="el-GR" sz="1200" dirty="0">
                <a:solidFill>
                  <a:srgbClr val="0A0A0A"/>
                </a:solidFill>
                <a:latin typeface="+mn-lt"/>
              </a:rPr>
              <a:t> </a:t>
            </a:r>
            <a:r>
              <a:rPr lang="el-GR" altLang="el-GR" sz="1200" dirty="0" err="1">
                <a:solidFill>
                  <a:srgbClr val="0A0A0A"/>
                </a:solidFill>
                <a:latin typeface="+mn-lt"/>
              </a:rPr>
              <a:t>be</a:t>
            </a:r>
            <a:r>
              <a:rPr lang="el-GR" altLang="el-GR" sz="1200" dirty="0">
                <a:solidFill>
                  <a:srgbClr val="0A0A0A"/>
                </a:solidFill>
                <a:latin typeface="+mn-lt"/>
              </a:rPr>
              <a:t> </a:t>
            </a:r>
            <a:r>
              <a:rPr lang="el-GR" altLang="el-GR" sz="1200" dirty="0" err="1">
                <a:solidFill>
                  <a:srgbClr val="0A0A0A"/>
                </a:solidFill>
                <a:latin typeface="+mn-lt"/>
              </a:rPr>
              <a:t>exploited</a:t>
            </a:r>
            <a:r>
              <a:rPr lang="el-GR" altLang="el-GR" sz="1200" dirty="0">
                <a:solidFill>
                  <a:srgbClr val="0A0A0A"/>
                </a:solidFill>
                <a:latin typeface="+mn-lt"/>
              </a:rPr>
              <a:t> and </a:t>
            </a:r>
            <a:r>
              <a:rPr lang="el-GR" altLang="el-GR" sz="1200" dirty="0" err="1">
                <a:solidFill>
                  <a:srgbClr val="0A0A0A"/>
                </a:solidFill>
                <a:latin typeface="+mn-lt"/>
              </a:rPr>
              <a:t>relegated</a:t>
            </a:r>
            <a:r>
              <a:rPr lang="el-GR" altLang="el-GR" sz="1200" dirty="0">
                <a:solidFill>
                  <a:srgbClr val="0A0A0A"/>
                </a:solidFill>
                <a:latin typeface="+mn-lt"/>
              </a:rPr>
              <a:t> </a:t>
            </a:r>
            <a:r>
              <a:rPr lang="el-GR" altLang="el-GR" sz="1200" dirty="0" err="1">
                <a:solidFill>
                  <a:srgbClr val="0A0A0A"/>
                </a:solidFill>
                <a:latin typeface="+mn-lt"/>
              </a:rPr>
              <a:t>to</a:t>
            </a:r>
            <a:r>
              <a:rPr lang="el-GR" altLang="el-GR" sz="1200" dirty="0">
                <a:solidFill>
                  <a:srgbClr val="0A0A0A"/>
                </a:solidFill>
                <a:latin typeface="+mn-lt"/>
              </a:rPr>
              <a:t> </a:t>
            </a:r>
            <a:r>
              <a:rPr lang="el-GR" altLang="el-GR" sz="1200" dirty="0" err="1">
                <a:solidFill>
                  <a:srgbClr val="0A0A0A"/>
                </a:solidFill>
                <a:latin typeface="+mn-lt"/>
              </a:rPr>
              <a:t>unpleasant</a:t>
            </a:r>
            <a:r>
              <a:rPr lang="el-GR" altLang="el-GR" sz="1200" dirty="0">
                <a:solidFill>
                  <a:srgbClr val="0A0A0A"/>
                </a:solidFill>
                <a:latin typeface="+mn-lt"/>
              </a:rPr>
              <a:t> and </a:t>
            </a:r>
            <a:r>
              <a:rPr lang="el-GR" altLang="el-GR" sz="1200" dirty="0" err="1">
                <a:solidFill>
                  <a:srgbClr val="0A0A0A"/>
                </a:solidFill>
                <a:latin typeface="+mn-lt"/>
              </a:rPr>
              <a:t>badly</a:t>
            </a:r>
            <a:r>
              <a:rPr lang="el-GR" altLang="el-GR" sz="1200" dirty="0">
                <a:solidFill>
                  <a:srgbClr val="0A0A0A"/>
                </a:solidFill>
                <a:latin typeface="+mn-lt"/>
              </a:rPr>
              <a:t> </a:t>
            </a:r>
            <a:r>
              <a:rPr lang="el-GR" altLang="el-GR" sz="1200" dirty="0" err="1">
                <a:solidFill>
                  <a:srgbClr val="0A0A0A"/>
                </a:solidFill>
                <a:latin typeface="+mn-lt"/>
              </a:rPr>
              <a:t>paid</a:t>
            </a:r>
            <a:r>
              <a:rPr lang="el-GR" altLang="el-GR" sz="1200" dirty="0">
                <a:solidFill>
                  <a:srgbClr val="0A0A0A"/>
                </a:solidFill>
                <a:latin typeface="+mn-lt"/>
              </a:rPr>
              <a:t> </a:t>
            </a:r>
            <a:r>
              <a:rPr lang="el-GR" altLang="el-GR" sz="1200" dirty="0" err="1">
                <a:solidFill>
                  <a:srgbClr val="0A0A0A"/>
                </a:solidFill>
                <a:latin typeface="+mn-lt"/>
              </a:rPr>
              <a:t>tasks</a:t>
            </a:r>
            <a:r>
              <a:rPr lang="el-GR" altLang="el-GR" sz="1200" dirty="0">
                <a:solidFill>
                  <a:srgbClr val="0A0A0A"/>
                </a:solidFill>
                <a:latin typeface="+mn-lt"/>
              </a:rPr>
              <a:t>. The </a:t>
            </a:r>
            <a:r>
              <a:rPr lang="el-GR" altLang="el-GR" sz="1200" dirty="0" err="1">
                <a:solidFill>
                  <a:srgbClr val="0A0A0A"/>
                </a:solidFill>
                <a:latin typeface="+mn-lt"/>
              </a:rPr>
              <a:t>second</a:t>
            </a:r>
            <a:r>
              <a:rPr lang="el-GR" altLang="el-GR" sz="1200" dirty="0">
                <a:solidFill>
                  <a:srgbClr val="0A0A0A"/>
                </a:solidFill>
                <a:latin typeface="+mn-lt"/>
              </a:rPr>
              <a:t> </a:t>
            </a:r>
            <a:r>
              <a:rPr lang="el-GR" altLang="el-GR" sz="1200" dirty="0" err="1">
                <a:solidFill>
                  <a:srgbClr val="0A0A0A"/>
                </a:solidFill>
                <a:latin typeface="+mn-lt"/>
              </a:rPr>
              <a:t>kind</a:t>
            </a:r>
            <a:r>
              <a:rPr lang="el-GR" altLang="el-GR" sz="1200" dirty="0">
                <a:solidFill>
                  <a:srgbClr val="0A0A0A"/>
                </a:solidFill>
                <a:latin typeface="+mn-lt"/>
              </a:rPr>
              <a:t> </a:t>
            </a:r>
            <a:r>
              <a:rPr lang="el-GR" altLang="el-GR" sz="1200" dirty="0" err="1">
                <a:solidFill>
                  <a:srgbClr val="0A0A0A"/>
                </a:solidFill>
                <a:latin typeface="+mn-lt"/>
              </a:rPr>
              <a:t>considers</a:t>
            </a:r>
            <a:r>
              <a:rPr lang="el-GR" altLang="el-GR" sz="1200" dirty="0">
                <a:solidFill>
                  <a:srgbClr val="0A0A0A"/>
                </a:solidFill>
                <a:latin typeface="+mn-lt"/>
              </a:rPr>
              <a:t> the </a:t>
            </a:r>
            <a:r>
              <a:rPr lang="el-GR" altLang="el-GR" sz="1200" dirty="0" err="1">
                <a:solidFill>
                  <a:srgbClr val="0A0A0A"/>
                </a:solidFill>
                <a:latin typeface="+mn-lt"/>
              </a:rPr>
              <a:t>Other</a:t>
            </a:r>
            <a:r>
              <a:rPr lang="el-GR" altLang="el-GR" sz="1200" dirty="0">
                <a:solidFill>
                  <a:srgbClr val="0A0A0A"/>
                </a:solidFill>
                <a:latin typeface="+mn-lt"/>
              </a:rPr>
              <a:t> </a:t>
            </a:r>
            <a:r>
              <a:rPr lang="el-GR" altLang="el-GR" sz="1200" dirty="0" err="1">
                <a:solidFill>
                  <a:srgbClr val="0A0A0A"/>
                </a:solidFill>
                <a:latin typeface="+mn-lt"/>
              </a:rPr>
              <a:t>as</a:t>
            </a:r>
            <a:r>
              <a:rPr lang="el-GR" altLang="el-GR" sz="1200" dirty="0">
                <a:solidFill>
                  <a:srgbClr val="0A0A0A"/>
                </a:solidFill>
                <a:latin typeface="+mn-lt"/>
              </a:rPr>
              <a:t> </a:t>
            </a:r>
            <a:r>
              <a:rPr lang="el-GR" altLang="el-GR" sz="1200" dirty="0" err="1">
                <a:solidFill>
                  <a:srgbClr val="0A0A0A"/>
                </a:solidFill>
                <a:latin typeface="+mn-lt"/>
              </a:rPr>
              <a:t>fundamentally</a:t>
            </a:r>
            <a:r>
              <a:rPr lang="el-GR" altLang="el-GR" sz="1200" dirty="0">
                <a:solidFill>
                  <a:srgbClr val="0A0A0A"/>
                </a:solidFill>
                <a:latin typeface="+mn-lt"/>
              </a:rPr>
              <a:t> </a:t>
            </a:r>
            <a:r>
              <a:rPr lang="el-GR" altLang="el-GR" sz="1200" dirty="0" err="1">
                <a:solidFill>
                  <a:srgbClr val="0A0A0A"/>
                </a:solidFill>
                <a:latin typeface="+mn-lt"/>
              </a:rPr>
              <a:t>different</a:t>
            </a:r>
            <a:r>
              <a:rPr lang="el-GR" altLang="el-GR" sz="1200" dirty="0">
                <a:solidFill>
                  <a:srgbClr val="0A0A0A"/>
                </a:solidFill>
                <a:latin typeface="+mn-lt"/>
              </a:rPr>
              <a:t>, </a:t>
            </a:r>
            <a:r>
              <a:rPr lang="el-GR" altLang="el-GR" sz="1200" dirty="0" err="1">
                <a:solidFill>
                  <a:srgbClr val="0A0A0A"/>
                </a:solidFill>
                <a:latin typeface="+mn-lt"/>
              </a:rPr>
              <a:t>which</a:t>
            </a:r>
            <a:r>
              <a:rPr lang="el-GR" altLang="el-GR" sz="1200" dirty="0">
                <a:solidFill>
                  <a:srgbClr val="0A0A0A"/>
                </a:solidFill>
                <a:latin typeface="+mn-lt"/>
              </a:rPr>
              <a:t> </a:t>
            </a:r>
            <a:r>
              <a:rPr lang="el-GR" altLang="el-GR" sz="1200" dirty="0" err="1">
                <a:solidFill>
                  <a:srgbClr val="0A0A0A"/>
                </a:solidFill>
                <a:latin typeface="+mn-lt"/>
              </a:rPr>
              <a:t>means</a:t>
            </a:r>
            <a:r>
              <a:rPr lang="el-GR" altLang="el-GR" sz="1200" dirty="0">
                <a:solidFill>
                  <a:srgbClr val="0A0A0A"/>
                </a:solidFill>
                <a:latin typeface="+mn-lt"/>
              </a:rPr>
              <a:t> </a:t>
            </a:r>
            <a:r>
              <a:rPr lang="el-GR" altLang="el-GR" sz="1200" dirty="0" err="1">
                <a:solidFill>
                  <a:srgbClr val="0A0A0A"/>
                </a:solidFill>
                <a:latin typeface="+mn-lt"/>
              </a:rPr>
              <a:t>that</a:t>
            </a:r>
            <a:r>
              <a:rPr lang="el-GR" altLang="el-GR" sz="1200" dirty="0">
                <a:solidFill>
                  <a:srgbClr val="0A0A0A"/>
                </a:solidFill>
                <a:latin typeface="+mn-lt"/>
              </a:rPr>
              <a:t> </a:t>
            </a:r>
            <a:r>
              <a:rPr lang="el-GR" altLang="el-GR" sz="1200" dirty="0" err="1">
                <a:solidFill>
                  <a:srgbClr val="0A0A0A"/>
                </a:solidFill>
                <a:latin typeface="+mn-lt"/>
              </a:rPr>
              <a:t>he</a:t>
            </a:r>
            <a:r>
              <a:rPr lang="el-GR" altLang="el-GR" sz="1200" dirty="0">
                <a:solidFill>
                  <a:srgbClr val="0A0A0A"/>
                </a:solidFill>
                <a:latin typeface="+mn-lt"/>
              </a:rPr>
              <a:t>/</a:t>
            </a:r>
            <a:r>
              <a:rPr lang="el-GR" altLang="el-GR" sz="1200" dirty="0" err="1">
                <a:solidFill>
                  <a:srgbClr val="0A0A0A"/>
                </a:solidFill>
                <a:latin typeface="+mn-lt"/>
              </a:rPr>
              <a:t>she</a:t>
            </a:r>
            <a:r>
              <a:rPr lang="el-GR" altLang="el-GR" sz="1200" dirty="0">
                <a:solidFill>
                  <a:srgbClr val="0A0A0A"/>
                </a:solidFill>
                <a:latin typeface="+mn-lt"/>
              </a:rPr>
              <a:t> </a:t>
            </a:r>
            <a:r>
              <a:rPr lang="el-GR" altLang="el-GR" sz="1200" dirty="0" err="1">
                <a:solidFill>
                  <a:srgbClr val="0A0A0A"/>
                </a:solidFill>
                <a:latin typeface="+mn-lt"/>
              </a:rPr>
              <a:t>has</a:t>
            </a:r>
            <a:r>
              <a:rPr lang="el-GR" altLang="el-GR" sz="1200" dirty="0">
                <a:solidFill>
                  <a:srgbClr val="0A0A0A"/>
                </a:solidFill>
                <a:latin typeface="+mn-lt"/>
              </a:rPr>
              <a:t> </a:t>
            </a:r>
            <a:r>
              <a:rPr lang="el-GR" altLang="el-GR" sz="1200" dirty="0" err="1">
                <a:solidFill>
                  <a:srgbClr val="0A0A0A"/>
                </a:solidFill>
                <a:latin typeface="+mn-lt"/>
              </a:rPr>
              <a:t>no</a:t>
            </a:r>
            <a:r>
              <a:rPr lang="el-GR" altLang="el-GR" sz="1200" dirty="0">
                <a:solidFill>
                  <a:srgbClr val="0A0A0A"/>
                </a:solidFill>
                <a:latin typeface="+mn-lt"/>
              </a:rPr>
              <a:t> </a:t>
            </a:r>
            <a:r>
              <a:rPr lang="el-GR" altLang="el-GR" sz="1200" dirty="0" err="1">
                <a:solidFill>
                  <a:srgbClr val="0A0A0A"/>
                </a:solidFill>
                <a:latin typeface="+mn-lt"/>
              </a:rPr>
              <a:t>place</a:t>
            </a:r>
            <a:r>
              <a:rPr lang="el-GR" altLang="el-GR" sz="1200" dirty="0">
                <a:solidFill>
                  <a:srgbClr val="0A0A0A"/>
                </a:solidFill>
                <a:latin typeface="+mn-lt"/>
              </a:rPr>
              <a:t> in </a:t>
            </a:r>
            <a:r>
              <a:rPr lang="el-GR" altLang="el-GR" sz="1200" dirty="0" err="1">
                <a:solidFill>
                  <a:srgbClr val="0A0A0A"/>
                </a:solidFill>
                <a:latin typeface="+mn-lt"/>
              </a:rPr>
              <a:t>society</a:t>
            </a:r>
            <a:r>
              <a:rPr lang="el-GR" altLang="el-GR" sz="1200" dirty="0">
                <a:solidFill>
                  <a:srgbClr val="0A0A0A"/>
                </a:solidFill>
                <a:latin typeface="+mn-lt"/>
              </a:rPr>
              <a:t>, </a:t>
            </a:r>
            <a:r>
              <a:rPr lang="el-GR" altLang="el-GR" sz="1200" dirty="0" err="1">
                <a:solidFill>
                  <a:srgbClr val="0A0A0A"/>
                </a:solidFill>
                <a:latin typeface="+mn-lt"/>
              </a:rPr>
              <a:t>that</a:t>
            </a:r>
            <a:r>
              <a:rPr lang="el-GR" altLang="el-GR" sz="1200" dirty="0">
                <a:solidFill>
                  <a:srgbClr val="0A0A0A"/>
                </a:solidFill>
                <a:latin typeface="+mn-lt"/>
              </a:rPr>
              <a:t> </a:t>
            </a:r>
            <a:r>
              <a:rPr lang="el-GR" altLang="el-GR" sz="1200" dirty="0" err="1">
                <a:solidFill>
                  <a:srgbClr val="0A0A0A"/>
                </a:solidFill>
                <a:latin typeface="+mn-lt"/>
              </a:rPr>
              <a:t>he</a:t>
            </a:r>
            <a:r>
              <a:rPr lang="el-GR" altLang="el-GR" sz="1200" dirty="0">
                <a:solidFill>
                  <a:srgbClr val="0A0A0A"/>
                </a:solidFill>
                <a:latin typeface="+mn-lt"/>
              </a:rPr>
              <a:t>/</a:t>
            </a:r>
            <a:r>
              <a:rPr lang="el-GR" altLang="el-GR" sz="1200" dirty="0" err="1">
                <a:solidFill>
                  <a:srgbClr val="0A0A0A"/>
                </a:solidFill>
                <a:latin typeface="+mn-lt"/>
              </a:rPr>
              <a:t>she</a:t>
            </a:r>
            <a:r>
              <a:rPr lang="el-GR" altLang="el-GR" sz="1200" dirty="0">
                <a:solidFill>
                  <a:srgbClr val="0A0A0A"/>
                </a:solidFill>
                <a:latin typeface="+mn-lt"/>
              </a:rPr>
              <a:t> </a:t>
            </a:r>
            <a:r>
              <a:rPr lang="el-GR" altLang="el-GR" sz="1200" dirty="0" err="1">
                <a:solidFill>
                  <a:srgbClr val="0A0A0A"/>
                </a:solidFill>
                <a:latin typeface="+mn-lt"/>
              </a:rPr>
              <a:t>is</a:t>
            </a:r>
            <a:r>
              <a:rPr lang="el-GR" altLang="el-GR" sz="1200" dirty="0">
                <a:solidFill>
                  <a:srgbClr val="0A0A0A"/>
                </a:solidFill>
                <a:latin typeface="+mn-lt"/>
              </a:rPr>
              <a:t> a </a:t>
            </a:r>
            <a:r>
              <a:rPr lang="el-GR" altLang="el-GR" sz="1200" dirty="0" err="1">
                <a:solidFill>
                  <a:srgbClr val="0A0A0A"/>
                </a:solidFill>
                <a:latin typeface="+mn-lt"/>
              </a:rPr>
              <a:t>danger</a:t>
            </a:r>
            <a:r>
              <a:rPr lang="el-GR" altLang="el-GR" sz="1200" dirty="0">
                <a:solidFill>
                  <a:srgbClr val="0A0A0A"/>
                </a:solidFill>
                <a:latin typeface="+mn-lt"/>
              </a:rPr>
              <a:t>, </a:t>
            </a:r>
            <a:r>
              <a:rPr lang="el-GR" altLang="el-GR" sz="1200" dirty="0" err="1">
                <a:solidFill>
                  <a:srgbClr val="0A0A0A"/>
                </a:solidFill>
                <a:latin typeface="+mn-lt"/>
              </a:rPr>
              <a:t>an</a:t>
            </a:r>
            <a:r>
              <a:rPr lang="el-GR" altLang="el-GR" sz="1200" dirty="0">
                <a:solidFill>
                  <a:srgbClr val="0A0A0A"/>
                </a:solidFill>
                <a:latin typeface="+mn-lt"/>
              </a:rPr>
              <a:t> </a:t>
            </a:r>
            <a:r>
              <a:rPr lang="el-GR" altLang="el-GR" sz="1200" dirty="0" err="1">
                <a:solidFill>
                  <a:srgbClr val="0A0A0A"/>
                </a:solidFill>
                <a:latin typeface="+mn-lt"/>
              </a:rPr>
              <a:t>invader</a:t>
            </a:r>
            <a:r>
              <a:rPr lang="el-GR" altLang="el-GR" sz="1200" dirty="0">
                <a:solidFill>
                  <a:srgbClr val="0A0A0A"/>
                </a:solidFill>
                <a:latin typeface="+mn-lt"/>
              </a:rPr>
              <a:t>, </a:t>
            </a:r>
            <a:r>
              <a:rPr lang="el-GR" altLang="el-GR" sz="1200" dirty="0" err="1">
                <a:solidFill>
                  <a:srgbClr val="0A0A0A"/>
                </a:solidFill>
                <a:latin typeface="+mn-lt"/>
              </a:rPr>
              <a:t>who</a:t>
            </a:r>
            <a:r>
              <a:rPr lang="el-GR" altLang="el-GR" sz="1200" dirty="0">
                <a:solidFill>
                  <a:srgbClr val="0A0A0A"/>
                </a:solidFill>
                <a:latin typeface="+mn-lt"/>
              </a:rPr>
              <a:t> </a:t>
            </a:r>
            <a:r>
              <a:rPr lang="el-GR" altLang="el-GR" sz="1200" dirty="0" err="1">
                <a:solidFill>
                  <a:srgbClr val="0A0A0A"/>
                </a:solidFill>
                <a:latin typeface="+mn-lt"/>
              </a:rPr>
              <a:t>should</a:t>
            </a:r>
            <a:r>
              <a:rPr lang="el-GR" altLang="el-GR" sz="1200" dirty="0">
                <a:solidFill>
                  <a:srgbClr val="0A0A0A"/>
                </a:solidFill>
                <a:latin typeface="+mn-lt"/>
              </a:rPr>
              <a:t> </a:t>
            </a:r>
            <a:r>
              <a:rPr lang="el-GR" altLang="el-GR" sz="1200" dirty="0" err="1">
                <a:solidFill>
                  <a:srgbClr val="0A0A0A"/>
                </a:solidFill>
                <a:latin typeface="+mn-lt"/>
              </a:rPr>
              <a:t>be</a:t>
            </a:r>
            <a:r>
              <a:rPr lang="el-GR" altLang="el-GR" sz="1200" dirty="0">
                <a:solidFill>
                  <a:srgbClr val="0A0A0A"/>
                </a:solidFill>
                <a:latin typeface="+mn-lt"/>
              </a:rPr>
              <a:t> </a:t>
            </a:r>
            <a:r>
              <a:rPr lang="el-GR" altLang="el-GR" sz="1200" dirty="0" err="1">
                <a:solidFill>
                  <a:srgbClr val="0A0A0A"/>
                </a:solidFill>
                <a:latin typeface="+mn-lt"/>
              </a:rPr>
              <a:t>kept</a:t>
            </a:r>
            <a:r>
              <a:rPr lang="el-GR" altLang="el-GR" sz="1200" dirty="0">
                <a:solidFill>
                  <a:srgbClr val="0A0A0A"/>
                </a:solidFill>
                <a:latin typeface="+mn-lt"/>
              </a:rPr>
              <a:t> </a:t>
            </a:r>
            <a:r>
              <a:rPr lang="el-GR" altLang="el-GR" sz="1200" dirty="0" err="1">
                <a:solidFill>
                  <a:srgbClr val="0A0A0A"/>
                </a:solidFill>
                <a:latin typeface="+mn-lt"/>
              </a:rPr>
              <a:t>at</a:t>
            </a:r>
            <a:r>
              <a:rPr lang="el-GR" altLang="el-GR" sz="1200" dirty="0">
                <a:solidFill>
                  <a:srgbClr val="0A0A0A"/>
                </a:solidFill>
                <a:latin typeface="+mn-lt"/>
              </a:rPr>
              <a:t> </a:t>
            </a:r>
            <a:r>
              <a:rPr lang="el-GR" altLang="el-GR" sz="1200" dirty="0" err="1">
                <a:solidFill>
                  <a:srgbClr val="0A0A0A"/>
                </a:solidFill>
                <a:latin typeface="+mn-lt"/>
              </a:rPr>
              <a:t>some</a:t>
            </a:r>
            <a:r>
              <a:rPr lang="el-GR" altLang="el-GR" sz="1200" dirty="0">
                <a:solidFill>
                  <a:srgbClr val="0A0A0A"/>
                </a:solidFill>
                <a:latin typeface="+mn-lt"/>
              </a:rPr>
              <a:t> </a:t>
            </a:r>
            <a:r>
              <a:rPr lang="el-GR" altLang="el-GR" sz="1200" dirty="0" err="1">
                <a:solidFill>
                  <a:srgbClr val="0A0A0A"/>
                </a:solidFill>
                <a:latin typeface="+mn-lt"/>
              </a:rPr>
              <a:t>distance</a:t>
            </a:r>
            <a:r>
              <a:rPr lang="el-GR" altLang="el-GR" sz="1200" dirty="0">
                <a:solidFill>
                  <a:srgbClr val="0A0A0A"/>
                </a:solidFill>
                <a:latin typeface="+mn-lt"/>
              </a:rPr>
              <a:t>, </a:t>
            </a:r>
            <a:r>
              <a:rPr lang="el-GR" altLang="el-GR" sz="1200" dirty="0" err="1">
                <a:solidFill>
                  <a:srgbClr val="0A0A0A"/>
                </a:solidFill>
                <a:latin typeface="+mn-lt"/>
              </a:rPr>
              <a:t>expelled</a:t>
            </a:r>
            <a:r>
              <a:rPr lang="el-GR" altLang="el-GR" sz="1200" dirty="0">
                <a:solidFill>
                  <a:srgbClr val="0A0A0A"/>
                </a:solidFill>
                <a:latin typeface="+mn-lt"/>
              </a:rPr>
              <a:t> </a:t>
            </a:r>
            <a:r>
              <a:rPr lang="el-GR" altLang="el-GR" sz="1200" dirty="0" err="1">
                <a:solidFill>
                  <a:srgbClr val="0A0A0A"/>
                </a:solidFill>
                <a:latin typeface="+mn-lt"/>
              </a:rPr>
              <a:t>or</a:t>
            </a:r>
            <a:r>
              <a:rPr lang="el-GR" altLang="el-GR" sz="1200" dirty="0">
                <a:solidFill>
                  <a:srgbClr val="0A0A0A"/>
                </a:solidFill>
                <a:latin typeface="+mn-lt"/>
              </a:rPr>
              <a:t> </a:t>
            </a:r>
            <a:r>
              <a:rPr lang="el-GR" altLang="el-GR" sz="1200" dirty="0" err="1">
                <a:solidFill>
                  <a:srgbClr val="0A0A0A"/>
                </a:solidFill>
                <a:latin typeface="+mn-lt"/>
              </a:rPr>
              <a:t>possibly</a:t>
            </a:r>
            <a:r>
              <a:rPr lang="el-GR" altLang="el-GR" sz="1200" dirty="0">
                <a:solidFill>
                  <a:srgbClr val="0A0A0A"/>
                </a:solidFill>
                <a:latin typeface="+mn-lt"/>
              </a:rPr>
              <a:t> </a:t>
            </a:r>
            <a:r>
              <a:rPr lang="el-GR" altLang="el-GR" sz="1200" dirty="0" err="1">
                <a:solidFill>
                  <a:srgbClr val="0A0A0A"/>
                </a:solidFill>
                <a:latin typeface="+mn-lt"/>
              </a:rPr>
              <a:t>destroyed</a:t>
            </a:r>
            <a:r>
              <a:rPr lang="el-GR" altLang="el-GR" sz="1200" dirty="0">
                <a:solidFill>
                  <a:srgbClr val="0A0A0A"/>
                </a:solidFill>
                <a:latin typeface="+mn-lt"/>
              </a:rPr>
              <a:t>[…] (σελ. 182)</a:t>
            </a:r>
            <a:endParaRPr lang="el-GR" altLang="el-GR" sz="1200" dirty="0">
              <a:latin typeface="+mn-lt"/>
            </a:endParaRPr>
          </a:p>
        </p:txBody>
      </p:sp>
    </p:spTree>
    <p:extLst>
      <p:ext uri="{BB962C8B-B14F-4D97-AF65-F5344CB8AC3E}">
        <p14:creationId xmlns:p14="http://schemas.microsoft.com/office/powerpoint/2010/main" val="4008964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EAB4AAF-042F-4449-7315-E580F5F8AF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6B103D-FC0E-462E-F047-ECAE880ABA8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CC35269-1312-1C66-0015-4A3CD41B0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1D649AF-D2DE-0346-AE02-1E4D02D72211}"/>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a:t>
            </a:r>
            <a:r>
              <a:rPr lang="el-GR" b="1" dirty="0"/>
              <a:t> ΤΟΥ ΑΛΛΟΥ	</a:t>
            </a:r>
            <a:endParaRPr lang="el-GR" dirty="0"/>
          </a:p>
        </p:txBody>
      </p:sp>
      <p:sp>
        <p:nvSpPr>
          <p:cNvPr id="7" name="Rectangle 1">
            <a:extLst>
              <a:ext uri="{FF2B5EF4-FFF2-40B4-BE49-F238E27FC236}">
                <a16:creationId xmlns:a16="http://schemas.microsoft.com/office/drawing/2014/main" id="{DED54B2E-72BD-755A-D97B-3554329889E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B977537-C6E8-981C-3811-3C7CD34806EA}"/>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7C43AA12-B36D-D77D-1A17-B5331DEC3AE8}"/>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Όπως επισημαίνει η </a:t>
            </a:r>
            <a:r>
              <a:rPr lang="el-GR" sz="2000" dirty="0" err="1">
                <a:solidFill>
                  <a:schemeClr val="tx1"/>
                </a:solidFill>
              </a:rPr>
              <a:t>Αμπατζοπούλου</a:t>
            </a:r>
            <a:r>
              <a:rPr lang="el-GR" sz="2000" dirty="0">
                <a:solidFill>
                  <a:schemeClr val="tx1"/>
                </a:solidFill>
              </a:rPr>
              <a:t> (1998), η περιγραφή του Άλλου βασίζεται συχνά στην αναπαραγωγή παγιωμένων χαρακτηριστικών που αποδίδονται συλλήβδην σε όλα τα μέλη μιας ομάδας. Με τον τρόπο αυτό, </a:t>
            </a:r>
            <a:r>
              <a:rPr lang="el-GR" sz="2000" dirty="0" err="1">
                <a:solidFill>
                  <a:schemeClr val="tx1"/>
                </a:solidFill>
              </a:rPr>
              <a:t>παραβλέπεται</a:t>
            </a:r>
            <a:r>
              <a:rPr lang="el-GR" sz="2000" dirty="0">
                <a:solidFill>
                  <a:schemeClr val="tx1"/>
                </a:solidFill>
              </a:rPr>
              <a:t> η ατομικότητα των υποκειμένων και συγκροτείται η έννοια του «γενικευμένου Άλλου» (</a:t>
            </a:r>
            <a:r>
              <a:rPr lang="el-GR" sz="2000" dirty="0" err="1">
                <a:solidFill>
                  <a:schemeClr val="tx1"/>
                </a:solidFill>
              </a:rPr>
              <a:t>generalized</a:t>
            </a:r>
            <a:r>
              <a:rPr lang="el-GR" sz="2000" dirty="0">
                <a:solidFill>
                  <a:schemeClr val="tx1"/>
                </a:solidFill>
              </a:rPr>
              <a:t> </a:t>
            </a:r>
            <a:r>
              <a:rPr lang="el-GR" sz="2000" dirty="0" err="1">
                <a:solidFill>
                  <a:schemeClr val="tx1"/>
                </a:solidFill>
              </a:rPr>
              <a:t>other</a:t>
            </a:r>
            <a:r>
              <a:rPr lang="el-GR" sz="2000" dirty="0">
                <a:solidFill>
                  <a:schemeClr val="tx1"/>
                </a:solidFill>
              </a:rPr>
              <a:t>) μέσα από μια μονόπλευρη, στερεοτυπική και συχνά υποτιμητική απεικόνιση.</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Στο πρώτο κεφάλαιο, οι Τούρκοι παρουσιάζονται να εξαναγκάζουν τους χριστιανούς σε εξευτελιστικό </a:t>
            </a:r>
            <a:r>
              <a:rPr lang="el-GR" sz="2000" dirty="0" err="1">
                <a:solidFill>
                  <a:schemeClr val="tx1"/>
                </a:solidFill>
              </a:rPr>
              <a:t>απογυμνισμό</a:t>
            </a:r>
            <a:r>
              <a:rPr lang="el-GR" sz="2000" dirty="0">
                <a:solidFill>
                  <a:schemeClr val="tx1"/>
                </a:solidFill>
              </a:rPr>
              <a:t> και να προβαίνουν στη λεηλασία των προσωπικών αντικειμένων του αφηγητή. (σ. 21-22)</a:t>
            </a:r>
          </a:p>
          <a:p>
            <a:pPr algn="l"/>
            <a:endParaRPr lang="el-GR" altLang="el-GR" sz="2000" dirty="0">
              <a:solidFill>
                <a:schemeClr val="tx1"/>
              </a:solidFill>
            </a:endParaRPr>
          </a:p>
        </p:txBody>
      </p:sp>
    </p:spTree>
    <p:extLst>
      <p:ext uri="{BB962C8B-B14F-4D97-AF65-F5344CB8AC3E}">
        <p14:creationId xmlns:p14="http://schemas.microsoft.com/office/powerpoint/2010/main" val="2906007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317F6BF-F27B-37FF-E1A2-F9EC5FC8A1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4E3360-8543-8A43-1600-AC0987CF22C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85B453C-9F06-F033-C1F2-3C8956359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06018" y="947058"/>
            <a:ext cx="4279707"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4FE7314-ED2D-F3BD-6D9E-501E9EA46909}"/>
              </a:ext>
            </a:extLst>
          </p:cNvPr>
          <p:cNvSpPr/>
          <p:nvPr/>
        </p:nvSpPr>
        <p:spPr>
          <a:xfrm>
            <a:off x="4604657" y="146589"/>
            <a:ext cx="738132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E8153C67-BFA8-C692-8984-298C1F595AC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D8B87CC8-E00B-1504-9B40-D035B02FDFD3}"/>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B236D5A-FFB2-B1D7-701E-4995AC3115BB}"/>
              </a:ext>
            </a:extLst>
          </p:cNvPr>
          <p:cNvSpPr>
            <a:spLocks noGrp="1"/>
          </p:cNvSpPr>
          <p:nvPr>
            <p:ph type="ftr" sz="quarter" idx="11"/>
          </p:nvPr>
        </p:nvSpPr>
        <p:spPr>
          <a:xfrm>
            <a:off x="4691744" y="968829"/>
            <a:ext cx="7294238"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«είχαν κόψει  τη μύτη  και  τ ΄αυτιά και τους είχαν αφήσει, για παραδειγματισμό, στη θάλασσα πάνω σε μια σχεδία» (σελ. 23)</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[…]Από  κάτω  είχαν κρεμάσει   ανάποδα σημαίες μας εικονίσματα της Παναγίας και σταυρούς, κι είχαν  βάλει  τους νταήδες τους να τα σημαδεύουν  με τόξα[...]Μας έδεσαν  με αλυσίδες για να μας παρουσιάσουν στο  σουλτάνο, φόρεσαν  στους στρατιώτες μας ανάποδα τις πανοπλίες τους  για να τους γελοιοποιήσουν, κρέμασαν  σιδερένιους κρίκους στο λαιμό των αξιωματούχων  και των  καπεταναίων[…](σελ. 24)</a:t>
            </a:r>
          </a:p>
          <a:p>
            <a:pPr algn="just"/>
            <a:r>
              <a:rPr lang="el-GR" sz="2000" dirty="0">
                <a:solidFill>
                  <a:schemeClr val="tx1"/>
                </a:solidFill>
              </a:rPr>
              <a:t> </a:t>
            </a:r>
          </a:p>
          <a:p>
            <a:pPr algn="l"/>
            <a:endParaRPr lang="el-GR" altLang="el-GR" sz="2000" dirty="0">
              <a:solidFill>
                <a:schemeClr val="tx1"/>
              </a:solidFill>
            </a:endParaRPr>
          </a:p>
        </p:txBody>
      </p:sp>
    </p:spTree>
    <p:extLst>
      <p:ext uri="{BB962C8B-B14F-4D97-AF65-F5344CB8AC3E}">
        <p14:creationId xmlns:p14="http://schemas.microsoft.com/office/powerpoint/2010/main" val="3462685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AF1D15D-B013-B674-FF13-D8025EABF8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E415AC-E521-E436-4371-ABFC03A89DC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FEE58D2-1349-3F5F-F86B-0F287048F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39E96A8-C52C-E3DE-2F0C-2C70DE4F03DA}"/>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76CF58BD-B49F-9824-F48E-CA72583BABC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4E4B2A2-7801-B972-0F50-C93921204BDD}"/>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67D4160-F112-D935-9E17-44154788DC82}"/>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Στο πλαίσιο αυτό, ο Άλλος ορίζεται πάγια ως ο εχθρός, ως η απειλή που εποφθαλμιά την πνευματική και σωματική εξόντωση του Εαυτού. Από την άλλη πλευρά, ο ίδιος ο αφηγητής, ανακαλώντας το ταξίδι του από τη Βενετία στη Νάπολη και την παράδοσή τους στους Τούρκους, σημειώνει χαρακτηριστικά :</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[…]Όσο  περίμενα τα τουρκικά καράβια  στην ήρεμη θάλασσα, κατέβηκα στην καμπίνα μου και  τακτοποίησα τα πράγματα μου, λες και δεν  περίμενα τους εχθρούς που θ΄ άλλαζαν ολόκληρη τη ζωή μου αλλά την  επίσκεψη κάποιων  φίλων. (σελ. 19)</a:t>
            </a:r>
          </a:p>
          <a:p>
            <a:pPr algn="just"/>
            <a:r>
              <a:rPr lang="el-GR" sz="2000" dirty="0">
                <a:solidFill>
                  <a:schemeClr val="tx1"/>
                </a:solidFill>
              </a:rPr>
              <a:t> </a:t>
            </a:r>
          </a:p>
          <a:p>
            <a:pPr algn="l"/>
            <a:endParaRPr lang="el-GR" altLang="el-GR" sz="2000" dirty="0">
              <a:solidFill>
                <a:schemeClr val="tx1"/>
              </a:solidFill>
            </a:endParaRPr>
          </a:p>
        </p:txBody>
      </p:sp>
    </p:spTree>
    <p:extLst>
      <p:ext uri="{BB962C8B-B14F-4D97-AF65-F5344CB8AC3E}">
        <p14:creationId xmlns:p14="http://schemas.microsoft.com/office/powerpoint/2010/main" val="21356527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4473601-CBB9-2173-47AC-51BDF37FB8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B9FE7D-9045-FA9F-FC6E-7D5938A934E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AF197635-38D9-9294-8E71-56E9A0BF5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68DA2B13-FDF9-12C2-E7F7-A5CB51271875}"/>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BE526EEA-BD20-2937-7D0A-4FD5096355B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A7CA8C9-9D6B-0629-8EB9-12613F1F6553}"/>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15EAEA7-B613-BBCB-834C-DC1D2363F49E}"/>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Το παραπάνω απόσπασμα ανατρέπει πλήρως τη στερεοτυπική αναπαράσταση της ετερότητας ως απειλητικής δύναμης, καθώς ο Άλλος αποκαλείται πλέον «φίλος». Για τον Παμούκ, η σύζευξη αυτή δεν αποτελεί σχήμα οξύμωρο· αντιθέτως, υποδηλώνει ότι οι διαφορές που χωρίζουν τον Εαυτό από τον Άλλον είναι πλασματικές και κατασκευασμένες.</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Αξίζει να σημειωθεί ότι ο διαχωρισμός των ανθρώπων και η κατασκευή της ετερότητας επιτελούνται εξίσου και εντός του ίδιου του δυτικού κόσμου. Για παράδειγμα, ο αφηγητής, περιγράφοντας τους σκλάβους που μετέφερε ο πασάς από την εκστρατεία του, επισημαίνει χαρακτηριστικά:</a:t>
            </a:r>
          </a:p>
          <a:p>
            <a:pPr algn="l"/>
            <a:endParaRPr lang="el-GR" altLang="el-GR" sz="2000" dirty="0">
              <a:solidFill>
                <a:schemeClr val="tx1"/>
              </a:solidFill>
            </a:endParaRPr>
          </a:p>
        </p:txBody>
      </p:sp>
    </p:spTree>
    <p:extLst>
      <p:ext uri="{BB962C8B-B14F-4D97-AF65-F5344CB8AC3E}">
        <p14:creationId xmlns:p14="http://schemas.microsoft.com/office/powerpoint/2010/main" val="15751077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E46E1A1-C917-2317-F2B2-D1437191CF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05BCB2-3E55-423E-5A5E-72414B44FD4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A3D3FCC1-EADC-87B8-6987-F4A47FDBF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4B273948-7C65-24EB-8AED-C7C06F5F7A49}"/>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7B4EFC16-D7AE-D641-1903-5F0DC4A1E8C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BE84B321-4676-879B-EC1C-D6344A51A06B}"/>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E2E1E8CF-F506-4D74-D958-2431C377C8D6}"/>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Να βρω ένα τρόπο   να μιλήσω με τους σκλάβους, ίσως  μάθω  κάτι   για τη χώρα μου,  σκεφτόμουν, αλλά οι περισσότεροι  ήταν  Ισπανοί : πλάσματα αμίλητα, αγράμματα, φοβισμένα, δεν ήταν σε θέση, μιλούσαν για να ζητιανέψουν  μόνο   και να ζητήσουν τροφή[..] (σελ. 31)	</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Προκειμένου να αφυπνίσουν τον σουλτάνο απέναντι στην επαπειλούμενη ήττα της Αυτοκρατορίας, συνέγραψαν ένα βιβλίο στο οποίο περιέγραφαν τη μελλοντική τους ζωή υπό το καθεστώς της εξουσίας του Άλλου.</a:t>
            </a:r>
          </a:p>
          <a:p>
            <a:pPr algn="l"/>
            <a:endParaRPr lang="el-GR" altLang="el-GR" sz="2000" dirty="0">
              <a:solidFill>
                <a:schemeClr val="tx1"/>
              </a:solidFill>
            </a:endParaRPr>
          </a:p>
        </p:txBody>
      </p:sp>
    </p:spTree>
    <p:extLst>
      <p:ext uri="{BB962C8B-B14F-4D97-AF65-F5344CB8AC3E}">
        <p14:creationId xmlns:p14="http://schemas.microsoft.com/office/powerpoint/2010/main" val="8534483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01F4CDAF-DE9C-B2A5-8909-07291F8947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111765-70A1-1FE9-9B2F-501D0AB6001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6FD02FD-BAE7-DD61-C937-35F2AD654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A95812B-F1F0-5A0C-5F44-2D37730A3BBD}"/>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4875C27B-C6D4-37F0-B350-6D37A2DA204E}"/>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4270E82-C086-0839-304B-9EF243378185}"/>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5A309CF6-E792-35C1-6488-13CC38F87CB7}"/>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Οι λογοτεχνικές επινοήσεις της Δύσης προβάλλουν την τελευταία ως μια βίαιη δύναμη που εχθρεύεται την Ανατολή και επιχειρεί συστηματικά να την επιβουλευθεί «</a:t>
            </a:r>
            <a:r>
              <a:rPr lang="en-US" sz="2000" dirty="0">
                <a:solidFill>
                  <a:schemeClr val="tx1"/>
                </a:solidFill>
              </a:rPr>
              <a:t>The representation of the West as bloody imperial power</a:t>
            </a:r>
            <a:r>
              <a:rPr lang="el-GR" sz="2000" dirty="0">
                <a:solidFill>
                  <a:schemeClr val="tx1"/>
                </a:solidFill>
              </a:rPr>
              <a:t>, </a:t>
            </a:r>
            <a:r>
              <a:rPr lang="en-US" sz="2000" dirty="0">
                <a:solidFill>
                  <a:schemeClr val="tx1"/>
                </a:solidFill>
              </a:rPr>
              <a:t>diabolically committed to either the economic and cultural pillage</a:t>
            </a:r>
            <a:r>
              <a:rPr lang="el-GR" sz="2000" dirty="0">
                <a:solidFill>
                  <a:schemeClr val="tx1"/>
                </a:solidFill>
              </a:rPr>
              <a:t>  </a:t>
            </a:r>
            <a:r>
              <a:rPr lang="en-US" sz="2000" dirty="0">
                <a:solidFill>
                  <a:schemeClr val="tx1"/>
                </a:solidFill>
              </a:rPr>
              <a:t>or destruction of Muslim societies</a:t>
            </a:r>
            <a:r>
              <a:rPr lang="el-GR" sz="2000" dirty="0">
                <a:solidFill>
                  <a:schemeClr val="tx1"/>
                </a:solidFill>
              </a:rPr>
              <a:t>».  (</a:t>
            </a:r>
            <a:r>
              <a:rPr lang="en-US" sz="2000" dirty="0">
                <a:solidFill>
                  <a:schemeClr val="tx1"/>
                </a:solidFill>
              </a:rPr>
              <a:t>Houston</a:t>
            </a:r>
            <a:r>
              <a:rPr lang="el-GR" sz="2000" dirty="0">
                <a:solidFill>
                  <a:schemeClr val="tx1"/>
                </a:solidFill>
              </a:rPr>
              <a:t>, 2002, 433)</a:t>
            </a:r>
          </a:p>
          <a:p>
            <a:pPr algn="just"/>
            <a:r>
              <a:rPr lang="en-US" sz="2000" dirty="0">
                <a:solidFill>
                  <a:schemeClr val="tx1"/>
                </a:solidFill>
              </a:rPr>
              <a:t> </a:t>
            </a: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Η παρακάτω περιγραφή αποδεικνύεται καταλυτική, καθώς παρακινεί τον σουλτάνο να αναθέσει στον δάσκαλο την κατασκευή ενός φανταστικού όπλου. Σε αυτό το πλαίσιο, ο Άλλος σκιαγραφείται με τα </a:t>
            </a:r>
            <a:r>
              <a:rPr lang="el-GR" sz="2000" dirty="0" err="1">
                <a:solidFill>
                  <a:schemeClr val="tx1"/>
                </a:solidFill>
              </a:rPr>
              <a:t>μελανότερα</a:t>
            </a:r>
            <a:r>
              <a:rPr lang="el-GR" sz="2000" dirty="0">
                <a:solidFill>
                  <a:schemeClr val="tx1"/>
                </a:solidFill>
              </a:rPr>
              <a:t> χρώματα, ως ο αποκλειστικά υπαίτιος για την αλλοίωση και τη βίαιη χάλκευση της ταυτότητας του Εαυτού. </a:t>
            </a:r>
          </a:p>
          <a:p>
            <a:pPr algn="l"/>
            <a:endParaRPr lang="el-GR" altLang="el-GR" sz="2000" dirty="0">
              <a:solidFill>
                <a:schemeClr val="tx1"/>
              </a:solidFill>
            </a:endParaRPr>
          </a:p>
        </p:txBody>
      </p:sp>
    </p:spTree>
    <p:extLst>
      <p:ext uri="{BB962C8B-B14F-4D97-AF65-F5344CB8AC3E}">
        <p14:creationId xmlns:p14="http://schemas.microsoft.com/office/powerpoint/2010/main" val="11688534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10B2EBB7-CB2F-C750-F2C5-AB74EEBC30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31A6C5-8EA5-50AB-102B-34AF1087EE7A}"/>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28E48FF8-1842-A6E1-6588-B208C294B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4" y="968829"/>
            <a:ext cx="4967049"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B854107-F5D1-5953-6614-F936AD5723C2}"/>
              </a:ext>
            </a:extLst>
          </p:cNvPr>
          <p:cNvSpPr/>
          <p:nvPr/>
        </p:nvSpPr>
        <p:spPr>
          <a:xfrm>
            <a:off x="5192486" y="146589"/>
            <a:ext cx="67934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37A7F877-C81C-9321-B91B-A1C2F7F91F2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1D7599C-486D-4BBD-107D-7D03C5EEBCF6}"/>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D6FEB570-0163-CF38-568B-91A71CEDA5DF}"/>
              </a:ext>
            </a:extLst>
          </p:cNvPr>
          <p:cNvSpPr>
            <a:spLocks noGrp="1"/>
          </p:cNvSpPr>
          <p:nvPr>
            <p:ph type="ftr" sz="quarter" idx="11"/>
          </p:nvPr>
        </p:nvSpPr>
        <p:spPr>
          <a:xfrm>
            <a:off x="5192486" y="968829"/>
            <a:ext cx="6793495" cy="5540827"/>
          </a:xfrm>
          <a:solidFill>
            <a:schemeClr val="bg1"/>
          </a:solidFill>
          <a:ln w="57150">
            <a:solidFill>
              <a:schemeClr val="tx1"/>
            </a:solidFill>
          </a:ln>
        </p:spPr>
        <p:txBody>
          <a:bodyPr/>
          <a:lstStyle/>
          <a:p>
            <a:pPr algn="just"/>
            <a:endParaRPr lang="el-GR" sz="2000" dirty="0">
              <a:solidFill>
                <a:schemeClr val="tx1"/>
              </a:solidFill>
            </a:endParaRP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γράψαμε  ένα βιβλίο  γεμάτο  φαντασιώσεις  για ήττες  και ερείπια  που συνθέταμε με μελαγχολική   κι απελπιστική  χαρά  μήνες ολόκληρους  με κακομοιριασμένους φουκαράδες, λασπωμένους δρόμους μισοτελειωμένα κτίρια,  σκοτεινά και παράξενα στενά,  ανθρώπους που διάβαζαν  προσευχές  που δεν  καταλάβαιναν  για να μείνουν   τα πράγματα όπως ήταν   πριν    μητέρες που θρηνούσαν   και κακόμοιρους πατεράδες, ανθρώπους δυστυχείς που η ζωή  τους δεν  αρκούσε  για να μας μεταφέρονταν  όσα γίνονταν   και γράφονταν  σε άλλες χώρες, μηχανές  που δεν δούλευαν, ηλικιωμένους που έκλαιγαν  για τον  παλιό   καλό καιρό, κοκαλιάρικα αδέσποτα σκυλιά, ακτήμονες χωρικούς,  άνεργους που περιφέρονταν  στις πόλεις χωρίς να κάνουν  τίποτα, αγράμματους μουσουλμάνους που  φορούσαν παντελόνια, όλους  τους πολέμους  που  τέλειωσαν   με ήττα[…] (σ. 196-197)</a:t>
            </a:r>
          </a:p>
          <a:p>
            <a:pPr algn="just"/>
            <a:r>
              <a:rPr lang="el-GR" sz="2000" dirty="0">
                <a:solidFill>
                  <a:schemeClr val="tx1"/>
                </a:solidFill>
              </a:rPr>
              <a:t> </a:t>
            </a:r>
          </a:p>
          <a:p>
            <a:pPr algn="l"/>
            <a:endParaRPr lang="el-GR" altLang="el-GR" sz="2000" dirty="0">
              <a:solidFill>
                <a:schemeClr val="tx1"/>
              </a:solidFill>
            </a:endParaRPr>
          </a:p>
        </p:txBody>
      </p:sp>
    </p:spTree>
    <p:extLst>
      <p:ext uri="{BB962C8B-B14F-4D97-AF65-F5344CB8AC3E}">
        <p14:creationId xmlns:p14="http://schemas.microsoft.com/office/powerpoint/2010/main" val="29606708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4493DA0-E96C-55E5-4E6C-72470780F66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73B0EE-6AB5-AAC1-3CD9-78D8B699E9F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EDA3CB5-3511-CA31-439D-50D4B9DB8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77259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B6008942-EA7C-3F52-5CAB-24476BC931BA}"/>
              </a:ext>
            </a:extLst>
          </p:cNvPr>
          <p:cNvSpPr/>
          <p:nvPr/>
        </p:nvSpPr>
        <p:spPr>
          <a:xfrm>
            <a:off x="6019800" y="138500"/>
            <a:ext cx="596618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DD74823F-38EB-32D0-8078-10834C155D2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F71D6978-2745-55FA-C27F-7630973F410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FD1A5BA8-678B-E609-918B-4C38769C31D7}"/>
              </a:ext>
            </a:extLst>
          </p:cNvPr>
          <p:cNvSpPr>
            <a:spLocks noGrp="1"/>
          </p:cNvSpPr>
          <p:nvPr>
            <p:ph type="ftr" sz="quarter" idx="11"/>
          </p:nvPr>
        </p:nvSpPr>
        <p:spPr>
          <a:xfrm>
            <a:off x="6019800" y="968829"/>
            <a:ext cx="5966182"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Φανταζόμαστε  όλους τους κατοίκους της Ιστανμπούλ  να σηκώνονται  ένα πρωί  από  τα ζεστά κρεβάτια τους  και να είναι  καθένας  τους διαφορετικός άνθρωπος, να μην  ξέρουν  πώς να φορέσουν  τα ρούχα τους,  να μην θυμούνται   σε τι  χρησιμεύουν  οι μιναρέδες. Καταστροφή  ίσως ήταν και η αναγνώριση της ανωτερότητας των άλλων  μαζί και η  προσπάθεια   να τους μοιάσει  κανείς : τότε μ΄ έβαζε  να του  διηγηθώ ένα μέρος από τη  ζωή  μου στη  Βενετία, κι έπειτα φανταζόμαστε μερικούς  από  τους γνωστούς μας  εδώ, να βιώνουν  από την αρχή  τις αναμνήσεις μου,  φορώντας καπέλα  και παντελόνια.[….]  (σ. 195-196)</a:t>
            </a:r>
          </a:p>
          <a:p>
            <a:pPr algn="l"/>
            <a:endParaRPr lang="el-GR" altLang="el-GR" sz="2000" dirty="0">
              <a:solidFill>
                <a:schemeClr val="tx1"/>
              </a:solidFill>
            </a:endParaRPr>
          </a:p>
        </p:txBody>
      </p:sp>
    </p:spTree>
    <p:extLst>
      <p:ext uri="{BB962C8B-B14F-4D97-AF65-F5344CB8AC3E}">
        <p14:creationId xmlns:p14="http://schemas.microsoft.com/office/powerpoint/2010/main" val="42293411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5067533-AE94-AC72-7838-4184048B3D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85B49C-3EAE-68BB-BB9E-D025FC8E51A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51AD0F2-8580-E23F-2D7F-CBC2FB12E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BBBE3F4-7130-927D-8948-965B16CB71E5}"/>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E44F731E-5EEE-4577-B8C0-BB9C9E26D74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38522C5-295F-D94F-91DF-4CAF4CA880A1}"/>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1277ABE9-3A54-8E83-F98A-3E39F9BBE839}"/>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Η επικινδυνότητα και οι απειλητικές ιδιότητες του Άλλου μπορούν να μετριαστούν, εφόσον υπάρξει μια στοιχειώδης έστω γνώση του λόγου του —των γραπτών και των λεγομένων του— καθώς και μια σαφής εικόνα για τις ενέργειες και τις προθέσεις του. Η γνωστική αυτή στρατηγική δεν αποσκοπεί στη σύζευξη ή τη συμφιλίωση του Εαυτού με τον Άλλον, αλλά στην έμμεση επιτήρηση, την αστυνόμευση και τον έλεγχο της ετερότητας.</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«…όπως   κάποτε ο  Δάσκαλο, έτσι   ρωτούσε  κι  ο σουλτάνος πώς ζούσαν   εκεί   σε εκείνη  τη χώρα, στην  παλιά μου πατρίδα» (σελ. 219)</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[…]Οι Ευρωπαίοι που συγκεντρώνονταν στις πρεσβείες με ρωτούσαν για τις φοβερές  περιπέτειες που έζησα ήθελα να μάθουν πόσο είχα υποφέρει, πώς αντιστάθηκα, πώς άντεχα ακόμη[…] (σελ. 211)</a:t>
            </a:r>
          </a:p>
          <a:p>
            <a:pPr algn="l"/>
            <a:endParaRPr lang="el-GR" altLang="el-GR" sz="2000" dirty="0">
              <a:solidFill>
                <a:schemeClr val="tx1"/>
              </a:solidFill>
            </a:endParaRPr>
          </a:p>
        </p:txBody>
      </p:sp>
    </p:spTree>
    <p:extLst>
      <p:ext uri="{BB962C8B-B14F-4D97-AF65-F5344CB8AC3E}">
        <p14:creationId xmlns:p14="http://schemas.microsoft.com/office/powerpoint/2010/main" val="25561114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CCD7C9DF-5C91-CEC8-9E34-70ABDEDC9B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AF19775-06E8-DE56-1464-F55B00971B69}"/>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AE504219-D0FA-F9DB-7D57-159576A28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900249"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9A2D1ED-6459-45E0-C653-D43866D20997}"/>
              </a:ext>
            </a:extLst>
          </p:cNvPr>
          <p:cNvSpPr/>
          <p:nvPr/>
        </p:nvSpPr>
        <p:spPr>
          <a:xfrm>
            <a:off x="4027714" y="146589"/>
            <a:ext cx="7958268"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E12186DC-F77E-7AC8-971B-3C87CDB8F5C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8B5C26C9-598E-4731-AA7C-507F4EE89C8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F2CB479D-15A1-B243-E496-D3688C1C145A}"/>
              </a:ext>
            </a:extLst>
          </p:cNvPr>
          <p:cNvSpPr>
            <a:spLocks noGrp="1"/>
          </p:cNvSpPr>
          <p:nvPr>
            <p:ph type="ftr" sz="quarter" idx="11"/>
          </p:nvPr>
        </p:nvSpPr>
        <p:spPr>
          <a:xfrm>
            <a:off x="4027714" y="968829"/>
            <a:ext cx="7958267"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Ο Άλλος σκιαγραφείται μέσα σε ένα θολό και ασαφές πλαίσιο, ως μια οντότητα μυστηριώδης, περίπλοκη, δυσνόητη και ταυτόχρονα ζοφερή ή δυσοίωνη. Υπό αυτό το πρίσμα, η ανάγκη για τη γνωστική του αποκωδικοποίηση καθίσταται πλέον επιβεβλημένη.</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[…]Οι  εικόνα  του ξένου  περιλαμβάνονται  στις αρχαιότερες  παραστάσεις της ανθρωπότητας, τόσο   παλιές  όσο   και η  σύσταση   των  ανθρώπινων  κοινωνιών. Ο φόβος για  τον ξένο   είναι ο  φόβος  για το άγνωστο. Οι  αρχαϊκές  και   παραδοσιακές κοινωνίες, γράφει  ο </a:t>
            </a:r>
            <a:r>
              <a:rPr lang="el-GR" sz="2000" dirty="0" err="1">
                <a:solidFill>
                  <a:schemeClr val="tx1"/>
                </a:solidFill>
              </a:rPr>
              <a:t>Μircea</a:t>
            </a:r>
            <a:r>
              <a:rPr lang="el-GR" sz="2000" dirty="0">
                <a:solidFill>
                  <a:schemeClr val="tx1"/>
                </a:solidFill>
              </a:rPr>
              <a:t>   </a:t>
            </a:r>
            <a:r>
              <a:rPr lang="el-GR" sz="2000" dirty="0" err="1">
                <a:solidFill>
                  <a:schemeClr val="tx1"/>
                </a:solidFill>
              </a:rPr>
              <a:t>El</a:t>
            </a:r>
            <a:r>
              <a:rPr lang="en-US" sz="2000" dirty="0" err="1">
                <a:solidFill>
                  <a:schemeClr val="tx1"/>
                </a:solidFill>
              </a:rPr>
              <a:t>i</a:t>
            </a:r>
            <a:r>
              <a:rPr lang="el-GR" sz="2000" dirty="0" err="1">
                <a:solidFill>
                  <a:schemeClr val="tx1"/>
                </a:solidFill>
              </a:rPr>
              <a:t>ade</a:t>
            </a:r>
            <a:r>
              <a:rPr lang="el-GR" sz="2000" dirty="0">
                <a:solidFill>
                  <a:schemeClr val="tx1"/>
                </a:solidFill>
              </a:rPr>
              <a:t>, «αντιλαμβάνονται   τον κόσμο   γύρω   τους  σαν  ένα μικρόκοσμο. </a:t>
            </a:r>
            <a:r>
              <a:rPr lang="el-GR" sz="2000" dirty="0" err="1">
                <a:solidFill>
                  <a:schemeClr val="tx1"/>
                </a:solidFill>
              </a:rPr>
              <a:t>Πέρ΄απ΄τα</a:t>
            </a:r>
            <a:r>
              <a:rPr lang="el-GR" sz="2000" dirty="0">
                <a:solidFill>
                  <a:schemeClr val="tx1"/>
                </a:solidFill>
              </a:rPr>
              <a:t> όρια αυτού  του κλειστού   κόσμου  αρχίζει   η περιοχή  του άγνωστου, του άμορφου.  Από  τη   μια μεριά  το διάστημα  που έχει   χαρακτήρα κόσμου, αφού   είναι</a:t>
            </a:r>
            <a:endParaRPr lang="el-GR" altLang="el-GR" sz="2000" dirty="0">
              <a:solidFill>
                <a:schemeClr val="tx1"/>
              </a:solidFill>
            </a:endParaRPr>
          </a:p>
        </p:txBody>
      </p:sp>
    </p:spTree>
    <p:extLst>
      <p:ext uri="{BB962C8B-B14F-4D97-AF65-F5344CB8AC3E}">
        <p14:creationId xmlns:p14="http://schemas.microsoft.com/office/powerpoint/2010/main" val="311801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A7B40E3-5C2F-5ABE-0C36-4BA90F675125}"/>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B1F4AFEE-455D-65A1-41F7-53EF0D2C0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59" y="612843"/>
            <a:ext cx="4870669" cy="510390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EF910D95-4B19-88D9-662C-8961ECF9159D}"/>
              </a:ext>
            </a:extLst>
          </p:cNvPr>
          <p:cNvSpPr>
            <a:spLocks noChangeArrowheads="1"/>
          </p:cNvSpPr>
          <p:nvPr/>
        </p:nvSpPr>
        <p:spPr bwMode="auto">
          <a:xfrm>
            <a:off x="5214257" y="612843"/>
            <a:ext cx="6764783" cy="5103905"/>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buFont typeface="Wingdings" panose="05000000000000000000" pitchFamily="2" charset="2"/>
              <a:buChar char="q"/>
            </a:pPr>
            <a:r>
              <a:rPr lang="el-GR" sz="2000" dirty="0">
                <a:solidFill>
                  <a:srgbClr val="0A0A0A"/>
                </a:solidFill>
                <a:latin typeface="+mn-lt"/>
              </a:rPr>
              <a:t>Η αποσιώπηση του Άλλου (</a:t>
            </a:r>
            <a:r>
              <a:rPr lang="el-GR" sz="2000" dirty="0" err="1">
                <a:solidFill>
                  <a:srgbClr val="0A0A0A"/>
                </a:solidFill>
                <a:latin typeface="+mn-lt"/>
              </a:rPr>
              <a:t>Antonette</a:t>
            </a:r>
            <a:r>
              <a:rPr lang="el-GR" sz="2000" dirty="0">
                <a:solidFill>
                  <a:srgbClr val="0A0A0A"/>
                </a:solidFill>
                <a:latin typeface="+mn-lt"/>
              </a:rPr>
              <a:t>, 1998, όπως αναφέρεται στο Παναγή, 2004), η οποία τον προβάλλει ως ανίσχυρο έναντι ενός κυρίαρχου Εαυτού, αποτελεί έναν ακόμη τροπισμό αναπαράστασης. </a:t>
            </a:r>
          </a:p>
          <a:p>
            <a:pPr marL="342900" indent="-342900" algn="just">
              <a:buFont typeface="Wingdings" panose="05000000000000000000" pitchFamily="2" charset="2"/>
              <a:buChar char="q"/>
            </a:pPr>
            <a:r>
              <a:rPr lang="el-GR" sz="2000" dirty="0">
                <a:solidFill>
                  <a:srgbClr val="0A0A0A"/>
                </a:solidFill>
                <a:latin typeface="+mn-lt"/>
              </a:rPr>
              <a:t>Ο </a:t>
            </a:r>
            <a:r>
              <a:rPr lang="el-GR" sz="2000" dirty="0" err="1">
                <a:solidFill>
                  <a:srgbClr val="0A0A0A"/>
                </a:solidFill>
                <a:latin typeface="+mn-lt"/>
              </a:rPr>
              <a:t>Οριενταλισμός</a:t>
            </a:r>
            <a:r>
              <a:rPr lang="el-GR" sz="2000" dirty="0">
                <a:solidFill>
                  <a:srgbClr val="0A0A0A"/>
                </a:solidFill>
                <a:latin typeface="+mn-lt"/>
              </a:rPr>
              <a:t>, ως μορφή «άσκησης πολιτισμικής ισχύος» (</a:t>
            </a:r>
            <a:r>
              <a:rPr lang="el-GR" sz="2000" dirty="0" err="1">
                <a:solidFill>
                  <a:srgbClr val="0A0A0A"/>
                </a:solidFill>
                <a:latin typeface="+mn-lt"/>
              </a:rPr>
              <a:t>Said</a:t>
            </a:r>
            <a:r>
              <a:rPr lang="el-GR" sz="2000" dirty="0">
                <a:solidFill>
                  <a:srgbClr val="0A0A0A"/>
                </a:solidFill>
                <a:latin typeface="+mn-lt"/>
              </a:rPr>
              <a:t>, 1996), καθίσταται καταλυτικός. Οι δυτικοί, συχνά ασυνείδητα, εκλαμβάνουν τους Ανατολίτες ως ένα «κατώτερο κράμα της ανθρώπινης φύσης» (</a:t>
            </a:r>
            <a:r>
              <a:rPr lang="el-GR" sz="2000" dirty="0" err="1">
                <a:solidFill>
                  <a:srgbClr val="0A0A0A"/>
                </a:solidFill>
                <a:latin typeface="+mn-lt"/>
              </a:rPr>
              <a:t>une</a:t>
            </a:r>
            <a:r>
              <a:rPr lang="el-GR" sz="2000" dirty="0">
                <a:solidFill>
                  <a:srgbClr val="0A0A0A"/>
                </a:solidFill>
                <a:latin typeface="+mn-lt"/>
              </a:rPr>
              <a:t> </a:t>
            </a:r>
            <a:r>
              <a:rPr lang="el-GR" sz="2000" dirty="0" err="1">
                <a:solidFill>
                  <a:srgbClr val="0A0A0A"/>
                </a:solidFill>
                <a:latin typeface="+mn-lt"/>
              </a:rPr>
              <a:t>combinaison</a:t>
            </a:r>
            <a:r>
              <a:rPr lang="el-GR" sz="2000" dirty="0">
                <a:solidFill>
                  <a:srgbClr val="0A0A0A"/>
                </a:solidFill>
                <a:latin typeface="+mn-lt"/>
              </a:rPr>
              <a:t> </a:t>
            </a:r>
            <a:r>
              <a:rPr lang="el-GR" sz="2000" dirty="0" err="1">
                <a:solidFill>
                  <a:srgbClr val="0A0A0A"/>
                </a:solidFill>
                <a:latin typeface="+mn-lt"/>
              </a:rPr>
              <a:t>inférieure</a:t>
            </a:r>
            <a:r>
              <a:rPr lang="el-GR" sz="2000" dirty="0">
                <a:solidFill>
                  <a:srgbClr val="0A0A0A"/>
                </a:solidFill>
                <a:latin typeface="+mn-lt"/>
              </a:rPr>
              <a:t> de </a:t>
            </a:r>
            <a:r>
              <a:rPr lang="el-GR" sz="2000" dirty="0" err="1">
                <a:solidFill>
                  <a:srgbClr val="0A0A0A"/>
                </a:solidFill>
                <a:latin typeface="+mn-lt"/>
              </a:rPr>
              <a:t>la</a:t>
            </a:r>
            <a:r>
              <a:rPr lang="el-GR" sz="2000" dirty="0">
                <a:solidFill>
                  <a:srgbClr val="0A0A0A"/>
                </a:solidFill>
                <a:latin typeface="+mn-lt"/>
              </a:rPr>
              <a:t> </a:t>
            </a:r>
            <a:r>
              <a:rPr lang="el-GR" sz="2000" dirty="0" err="1">
                <a:solidFill>
                  <a:srgbClr val="0A0A0A"/>
                </a:solidFill>
                <a:latin typeface="+mn-lt"/>
              </a:rPr>
              <a:t>nature</a:t>
            </a:r>
            <a:r>
              <a:rPr lang="el-GR" sz="2000" dirty="0">
                <a:solidFill>
                  <a:srgbClr val="0A0A0A"/>
                </a:solidFill>
                <a:latin typeface="+mn-lt"/>
              </a:rPr>
              <a:t> </a:t>
            </a:r>
            <a:r>
              <a:rPr lang="el-GR" sz="2000" dirty="0" err="1">
                <a:solidFill>
                  <a:srgbClr val="0A0A0A"/>
                </a:solidFill>
                <a:latin typeface="+mn-lt"/>
              </a:rPr>
              <a:t>humaine</a:t>
            </a:r>
            <a:r>
              <a:rPr lang="el-GR" sz="2000" dirty="0">
                <a:solidFill>
                  <a:srgbClr val="0A0A0A"/>
                </a:solidFill>
                <a:latin typeface="+mn-lt"/>
              </a:rPr>
              <a:t>) (</a:t>
            </a:r>
            <a:r>
              <a:rPr lang="el-GR" sz="2000" dirty="0" err="1">
                <a:solidFill>
                  <a:srgbClr val="0A0A0A"/>
                </a:solidFill>
                <a:latin typeface="+mn-lt"/>
              </a:rPr>
              <a:t>Said</a:t>
            </a:r>
            <a:r>
              <a:rPr lang="el-GR" sz="2000" dirty="0">
                <a:solidFill>
                  <a:srgbClr val="0A0A0A"/>
                </a:solidFill>
                <a:latin typeface="+mn-lt"/>
              </a:rPr>
              <a:t>, 1996: 174). Αυτές οι </a:t>
            </a:r>
            <a:r>
              <a:rPr lang="el-GR" sz="2000" dirty="0" err="1">
                <a:solidFill>
                  <a:srgbClr val="0A0A0A"/>
                </a:solidFill>
                <a:latin typeface="+mn-lt"/>
              </a:rPr>
              <a:t>οριενταλιστικές</a:t>
            </a:r>
            <a:r>
              <a:rPr lang="el-GR" sz="2000" dirty="0">
                <a:solidFill>
                  <a:srgbClr val="0A0A0A"/>
                </a:solidFill>
                <a:latin typeface="+mn-lt"/>
              </a:rPr>
              <a:t> στάσεις διαποτίζουν τη λογοτεχνία, παρουσιάζοντας τους Ανατολίτες ως καθυστερημένους, εκφυλισμένους και υπανάπτυκτους. Στις αναπαραστάσεις αυτές απουσιάζει κάθε ίχνος ατομικότητας, καθώς η Ανατολή παρουσιάζεται ως μια αποκλίνουσα και ομοιογενής οντότητα, ανίκανη να </a:t>
            </a:r>
            <a:r>
              <a:rPr lang="el-GR" sz="2000" dirty="0" err="1">
                <a:solidFill>
                  <a:srgbClr val="0A0A0A"/>
                </a:solidFill>
                <a:latin typeface="+mn-lt"/>
              </a:rPr>
              <a:t>αυτοπροσδιοριστεί</a:t>
            </a:r>
            <a:r>
              <a:rPr lang="el-GR" sz="2000" dirty="0">
                <a:solidFill>
                  <a:srgbClr val="0A0A0A"/>
                </a:solidFill>
                <a:latin typeface="+mn-lt"/>
              </a:rPr>
              <a:t>.</a:t>
            </a:r>
            <a:endParaRPr lang="el-GR" sz="2000" dirty="0">
              <a:latin typeface="+mn-lt"/>
            </a:endParaRPr>
          </a:p>
        </p:txBody>
      </p:sp>
    </p:spTree>
    <p:extLst>
      <p:ext uri="{BB962C8B-B14F-4D97-AF65-F5344CB8AC3E}">
        <p14:creationId xmlns:p14="http://schemas.microsoft.com/office/powerpoint/2010/main" val="14295029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E9D2213-3EB8-175A-9721-8865846E21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3492B2-60EB-5A26-F10C-A9589E06339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2CB6E095-06D3-7DA6-46F4-722001DA2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817377"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51A3B69B-BD8E-EB12-22EC-4D3459281DB0}"/>
              </a:ext>
            </a:extLst>
          </p:cNvPr>
          <p:cNvSpPr/>
          <p:nvPr/>
        </p:nvSpPr>
        <p:spPr>
          <a:xfrm>
            <a:off x="4180114" y="120454"/>
            <a:ext cx="770708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34D690DC-7585-1183-98FC-6BE30E7FAC1E}"/>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8007FE91-D31A-BD62-4FF6-9A4FE3B6F24D}"/>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C23A416B-F1B7-3513-A22D-8304CCC20E37}"/>
              </a:ext>
            </a:extLst>
          </p:cNvPr>
          <p:cNvSpPr>
            <a:spLocks noGrp="1"/>
          </p:cNvSpPr>
          <p:nvPr>
            <p:ph type="ftr" sz="quarter" idx="11"/>
          </p:nvPr>
        </p:nvSpPr>
        <p:spPr>
          <a:xfrm>
            <a:off x="4180114" y="968829"/>
            <a:ext cx="7805867" cy="5540827"/>
          </a:xfrm>
          <a:solidFill>
            <a:schemeClr val="bg1"/>
          </a:solidFill>
          <a:ln w="57150">
            <a:solidFill>
              <a:schemeClr val="tx1"/>
            </a:solidFill>
          </a:ln>
        </p:spPr>
        <p:txBody>
          <a:bodyPr/>
          <a:lstStyle/>
          <a:p>
            <a:pPr algn="just"/>
            <a:endParaRPr lang="el-GR" sz="2000" dirty="0">
              <a:solidFill>
                <a:schemeClr val="tx1"/>
              </a:solidFill>
            </a:endParaRPr>
          </a:p>
          <a:p>
            <a:pPr algn="just"/>
            <a:endParaRPr lang="el-GR" sz="2000" dirty="0">
              <a:solidFill>
                <a:schemeClr val="tx1"/>
              </a:solidFill>
            </a:endParaRPr>
          </a:p>
          <a:p>
            <a:pPr algn="just"/>
            <a:endParaRPr lang="el-GR" sz="2000" dirty="0">
              <a:solidFill>
                <a:schemeClr val="tx1"/>
              </a:solidFill>
            </a:endParaRPr>
          </a:p>
          <a:p>
            <a:pPr algn="just"/>
            <a:endParaRPr lang="el-GR" sz="2000" dirty="0">
              <a:solidFill>
                <a:schemeClr val="tx1"/>
              </a:solidFill>
            </a:endParaRPr>
          </a:p>
          <a:p>
            <a:pPr algn="just"/>
            <a:r>
              <a:rPr lang="el-GR" sz="2000" dirty="0">
                <a:solidFill>
                  <a:schemeClr val="tx1"/>
                </a:solidFill>
              </a:rPr>
              <a:t>κατοικημένο  και οργανωμένο. Κι  </a:t>
            </a:r>
            <a:r>
              <a:rPr lang="el-GR" sz="2000" dirty="0" err="1">
                <a:solidFill>
                  <a:schemeClr val="tx1"/>
                </a:solidFill>
              </a:rPr>
              <a:t>απ΄την</a:t>
            </a:r>
            <a:r>
              <a:rPr lang="el-GR" sz="2000" dirty="0">
                <a:solidFill>
                  <a:schemeClr val="tx1"/>
                </a:solidFill>
              </a:rPr>
              <a:t> άλλη, έξω </a:t>
            </a:r>
            <a:r>
              <a:rPr lang="el-GR" sz="2000" dirty="0" err="1">
                <a:solidFill>
                  <a:schemeClr val="tx1"/>
                </a:solidFill>
              </a:rPr>
              <a:t>απ</a:t>
            </a:r>
            <a:r>
              <a:rPr lang="el-GR" sz="2000" dirty="0">
                <a:solidFill>
                  <a:schemeClr val="tx1"/>
                </a:solidFill>
              </a:rPr>
              <a:t>΄ αυτό  το οικείο  διάστημα, η άγνωστη και τρομερή  έκταση  με τους δαίμονες, τα φαντάσματα, τους νεκρούς, τους απόκοσμους, με   ένα λόγο, το  χάος, ο θάνατος, η νύχτα. (</a:t>
            </a:r>
            <a:r>
              <a:rPr lang="el-GR" sz="2000" dirty="0" err="1">
                <a:solidFill>
                  <a:schemeClr val="tx1"/>
                </a:solidFill>
              </a:rPr>
              <a:t>Φραγκίσκη</a:t>
            </a:r>
            <a:r>
              <a:rPr lang="el-GR" sz="2000" dirty="0">
                <a:solidFill>
                  <a:schemeClr val="tx1"/>
                </a:solidFill>
              </a:rPr>
              <a:t> </a:t>
            </a:r>
            <a:r>
              <a:rPr lang="el-GR" sz="2000" dirty="0" err="1">
                <a:solidFill>
                  <a:schemeClr val="tx1"/>
                </a:solidFill>
              </a:rPr>
              <a:t>Αμπατζοπούλου</a:t>
            </a:r>
            <a:r>
              <a:rPr lang="el-GR" sz="2000" dirty="0">
                <a:solidFill>
                  <a:schemeClr val="tx1"/>
                </a:solidFill>
              </a:rPr>
              <a:t>, 1998, 147)</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Η υποτιμητική στάση του Άλλου προκαλεί την έντονη απογοήτευση και τον εκνευρισμό του Εαυτού. Η αδυναμία του πρώτου να αντιληφθεί την ανωτερότητα και τον τρόπο ζωής του δυτικού υποκειμένου οδηγεί σε μια ισοπεδωτική απαξίωση, η οποία κλονίζει τον ναρκισσισμό του Εαυτού και επιτείνει τη δυσφορία του.</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«Πρώτη  φορά κορόιδευε  αυτούς  που είχα αφήσει  πίσω στη χώρα μου. Θυμωμένος έψαχνα  τη λέξη που θα τον πλήγωνε» (σελ. 103)</a:t>
            </a:r>
          </a:p>
          <a:p>
            <a:pPr algn="just"/>
            <a:r>
              <a:rPr lang="el-GR" sz="2000" dirty="0">
                <a:solidFill>
                  <a:schemeClr val="tx1"/>
                </a:solidFill>
              </a:rPr>
              <a:t> </a:t>
            </a:r>
          </a:p>
          <a:p>
            <a:pPr algn="just"/>
            <a:r>
              <a:rPr lang="el-GR" sz="2000" b="1" dirty="0">
                <a:solidFill>
                  <a:schemeClr val="tx1"/>
                </a:solidFill>
              </a:rPr>
              <a:t> </a:t>
            </a:r>
            <a:endParaRPr lang="el-GR" sz="2000" dirty="0">
              <a:solidFill>
                <a:schemeClr val="tx1"/>
              </a:solidFill>
            </a:endParaRPr>
          </a:p>
          <a:p>
            <a:pPr algn="just"/>
            <a:r>
              <a:rPr lang="el-GR" sz="2000" b="1" dirty="0">
                <a:solidFill>
                  <a:schemeClr val="tx1"/>
                </a:solidFill>
              </a:rPr>
              <a:t> </a:t>
            </a:r>
            <a:endParaRPr lang="el-GR" sz="2000" dirty="0">
              <a:solidFill>
                <a:schemeClr val="tx1"/>
              </a:solidFill>
            </a:endParaRPr>
          </a:p>
          <a:p>
            <a:pPr algn="l"/>
            <a:endParaRPr lang="el-GR" altLang="el-GR" sz="2000" dirty="0">
              <a:solidFill>
                <a:schemeClr val="tx1"/>
              </a:solidFill>
            </a:endParaRPr>
          </a:p>
        </p:txBody>
      </p:sp>
    </p:spTree>
    <p:extLst>
      <p:ext uri="{BB962C8B-B14F-4D97-AF65-F5344CB8AC3E}">
        <p14:creationId xmlns:p14="http://schemas.microsoft.com/office/powerpoint/2010/main" val="29927620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C88BC7-FB5D-2A9F-6767-955F323488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8F99B1-DAD5-72FC-5594-7C3379CA75A9}"/>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13FCBD7-64B6-918F-ED1A-F8BE5723F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2E6BF20-C839-9DC4-5D6F-9ED1885C168C}"/>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0365630F-47A7-E9A5-E07A-D1ED0C3F1F6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825D154-0A16-0E6B-5B05-A02E63999970}"/>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7AE227CB-91EE-FE42-6E1B-EEA911E691B3}"/>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err="1">
                <a:solidFill>
                  <a:schemeClr val="tx1"/>
                </a:solidFill>
              </a:rPr>
              <a:t>Αμπατζοπούλου</a:t>
            </a:r>
            <a:r>
              <a:rPr lang="el-GR" sz="2000" dirty="0">
                <a:solidFill>
                  <a:schemeClr val="tx1"/>
                </a:solidFill>
              </a:rPr>
              <a:t>, Φ. (1998). </a:t>
            </a:r>
            <a:r>
              <a:rPr lang="el-GR" sz="2000" i="1" dirty="0">
                <a:solidFill>
                  <a:schemeClr val="tx1"/>
                </a:solidFill>
              </a:rPr>
              <a:t>Ο άλλος εν </a:t>
            </a:r>
            <a:r>
              <a:rPr lang="el-GR" sz="2000" i="1" dirty="0" err="1">
                <a:solidFill>
                  <a:schemeClr val="tx1"/>
                </a:solidFill>
              </a:rPr>
              <a:t>διωγμώ</a:t>
            </a:r>
            <a:r>
              <a:rPr lang="el-GR" sz="2000" i="1" dirty="0">
                <a:solidFill>
                  <a:schemeClr val="tx1"/>
                </a:solidFill>
              </a:rPr>
              <a:t>: Η εικόνα του Εβραίου στη λογοτεχνία: Ζητήματα ιστορίας και μυθοπλασίας</a:t>
            </a:r>
            <a:r>
              <a:rPr lang="el-GR" sz="2000" dirty="0">
                <a:solidFill>
                  <a:schemeClr val="tx1"/>
                </a:solidFill>
              </a:rPr>
              <a:t>. Θεμέλιο.</a:t>
            </a:r>
          </a:p>
          <a:p>
            <a:pPr marL="342900" indent="-342900" algn="just">
              <a:buFont typeface="Wingdings" panose="05000000000000000000" pitchFamily="2" charset="2"/>
              <a:buChar char="q"/>
            </a:pPr>
            <a:r>
              <a:rPr lang="el-GR" altLang="el-GR" sz="2000" dirty="0" err="1">
                <a:solidFill>
                  <a:schemeClr val="tx1"/>
                </a:solidFill>
              </a:rPr>
              <a:t>Γκόβαρης</a:t>
            </a:r>
            <a:r>
              <a:rPr lang="el-GR" altLang="el-GR" sz="2000" dirty="0">
                <a:solidFill>
                  <a:schemeClr val="tx1"/>
                </a:solidFill>
              </a:rPr>
              <a:t>, Χ. (2001). </a:t>
            </a:r>
            <a:r>
              <a:rPr lang="el-GR" altLang="el-GR" sz="2000" i="1" dirty="0">
                <a:solidFill>
                  <a:schemeClr val="tx1"/>
                </a:solidFill>
              </a:rPr>
              <a:t>Εισαγωγή στη διαπολιτισμική εκπαίδευση</a:t>
            </a:r>
            <a:r>
              <a:rPr lang="el-GR" altLang="el-GR" sz="2000" dirty="0">
                <a:solidFill>
                  <a:schemeClr val="tx1"/>
                </a:solidFill>
              </a:rPr>
              <a:t>. Εκδόσεις Ατραπός. </a:t>
            </a:r>
          </a:p>
          <a:p>
            <a:pPr marL="342900" indent="-342900" algn="just">
              <a:buFont typeface="Wingdings" panose="05000000000000000000" pitchFamily="2" charset="2"/>
              <a:buChar char="q"/>
            </a:pPr>
            <a:r>
              <a:rPr lang="en-US" sz="2000" dirty="0">
                <a:solidFill>
                  <a:schemeClr val="tx1"/>
                </a:solidFill>
              </a:rPr>
              <a:t>Houston, C. (2002). Legislating virtue, or fear and loathing in Istanbul? </a:t>
            </a:r>
            <a:r>
              <a:rPr lang="en-US" sz="2000" i="1" dirty="0">
                <a:solidFill>
                  <a:schemeClr val="tx1"/>
                </a:solidFill>
              </a:rPr>
              <a:t>Critique of Anthropology</a:t>
            </a:r>
            <a:r>
              <a:rPr lang="en-US" sz="2000" dirty="0">
                <a:solidFill>
                  <a:schemeClr val="tx1"/>
                </a:solidFill>
              </a:rPr>
              <a:t>, </a:t>
            </a:r>
            <a:r>
              <a:rPr lang="en-US" sz="2000" i="1" dirty="0">
                <a:solidFill>
                  <a:schemeClr val="tx1"/>
                </a:solidFill>
              </a:rPr>
              <a:t>22</a:t>
            </a:r>
            <a:r>
              <a:rPr lang="en-US" sz="2000" dirty="0">
                <a:solidFill>
                  <a:schemeClr val="tx1"/>
                </a:solidFill>
              </a:rPr>
              <a:t>(4), 425–444.</a:t>
            </a:r>
          </a:p>
          <a:p>
            <a:pPr marL="342900" indent="-342900" algn="just">
              <a:buFont typeface="Wingdings" panose="05000000000000000000" pitchFamily="2" charset="2"/>
              <a:buChar char="q"/>
            </a:pPr>
            <a:r>
              <a:rPr lang="el-GR" sz="2000" dirty="0">
                <a:solidFill>
                  <a:schemeClr val="tx1"/>
                </a:solidFill>
              </a:rPr>
              <a:t>Παμούκ, Ο. (2005) </a:t>
            </a:r>
            <a:r>
              <a:rPr lang="el-GR" sz="2000" i="1" dirty="0">
                <a:solidFill>
                  <a:schemeClr val="tx1"/>
                </a:solidFill>
              </a:rPr>
              <a:t>Το λευκό κάστρο</a:t>
            </a:r>
            <a:r>
              <a:rPr lang="el-GR" sz="2000" dirty="0">
                <a:solidFill>
                  <a:schemeClr val="tx1"/>
                </a:solidFill>
              </a:rPr>
              <a:t>.(μετάφραση) Γιώργος </a:t>
            </a:r>
            <a:r>
              <a:rPr lang="el-GR" sz="2000" dirty="0" err="1">
                <a:solidFill>
                  <a:schemeClr val="tx1"/>
                </a:solidFill>
              </a:rPr>
              <a:t>Σαλακίδης</a:t>
            </a:r>
            <a:r>
              <a:rPr lang="el-GR" sz="2000" dirty="0">
                <a:solidFill>
                  <a:schemeClr val="tx1"/>
                </a:solidFill>
              </a:rPr>
              <a:t>. Αθήνα : Ωκεανίδα.</a:t>
            </a:r>
          </a:p>
        </p:txBody>
      </p:sp>
    </p:spTree>
    <p:extLst>
      <p:ext uri="{BB962C8B-B14F-4D97-AF65-F5344CB8AC3E}">
        <p14:creationId xmlns:p14="http://schemas.microsoft.com/office/powerpoint/2010/main" val="22064879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031FFC6D-416E-54B4-7B15-259EC19248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5D834A-B41D-5E83-0EE8-8EFF1A1EA469}"/>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D59BCFC0-4861-5E0E-E5E1-72C29857D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6" y="968829"/>
            <a:ext cx="414345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44EF0576-68D5-58C5-E104-03B976C2DA18}"/>
              </a:ext>
            </a:extLst>
          </p:cNvPr>
          <p:cNvSpPr/>
          <p:nvPr/>
        </p:nvSpPr>
        <p:spPr>
          <a:xfrm>
            <a:off x="4270918" y="146589"/>
            <a:ext cx="771506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9DDF9721-760D-02F5-7497-5E3E2146619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0D0D868-EC52-03E0-E232-47C3E4326236}"/>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FB545E9-96C6-D6A9-82B8-71F8A6F54F31}"/>
              </a:ext>
            </a:extLst>
          </p:cNvPr>
          <p:cNvSpPr>
            <a:spLocks noGrp="1"/>
          </p:cNvSpPr>
          <p:nvPr>
            <p:ph type="ftr" sz="quarter" idx="11"/>
          </p:nvPr>
        </p:nvSpPr>
        <p:spPr>
          <a:xfrm>
            <a:off x="4270918" y="968829"/>
            <a:ext cx="7715063" cy="5540827"/>
          </a:xfrm>
          <a:solidFill>
            <a:schemeClr val="bg1"/>
          </a:solidFill>
          <a:ln w="57150">
            <a:solidFill>
              <a:schemeClr val="tx1"/>
            </a:solidFill>
          </a:ln>
        </p:spPr>
        <p:txBody>
          <a:bodyPr/>
          <a:lstStyle/>
          <a:p>
            <a:pPr algn="just"/>
            <a:r>
              <a:rPr lang="el-GR" sz="2000" dirty="0">
                <a:solidFill>
                  <a:schemeClr val="tx1"/>
                </a:solidFill>
              </a:rPr>
              <a:t>Στο τρίτο κεφάλαιο, ο διάλογος μεταξύ του πασά και του δασκάλου αναδεικνύει για πρώτη φορά την ταύτισή τους, υπονοώντας τη δυαδικότητα του ήρωα. Η συγκεκριμένη διαπίστωση ενοποιεί τους δύο χαρακτήρες, θέτοντας τα θεμέλια για την ανάλυση της διπλής τους υπόστασης.</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[…]Όταν  την  ώρα  του  βραδινού φαγητού  ο  Δάσκαλος  έκανε    άλλη  μία προσπάθεια  να μιλήσει   για τ’ αστέρια  και τις ανακαλύψεις  του, ο πασάς είπε  ότι   προσπαθούσε να θυμηθεί   το πρόσωπό μου   κι  ότι  στο  νου  του   είχε μόνο   το πρόσωπο  του  Δάσκαλου. (σελ. 61)</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 Δεν με υποτιμούσε πια ή  βαριόταν  να κάνει  πως  με υποτιμά. Κι εγώ  την οικειότητα αυτή  την απέδιδα στο γεγονός ότι  δεν  τον  είχε αναζητήσει  κανείς, ούτε από το παλάτι ούτε από  κάποιο κύκλο  κοντινό  στο παλάτι. Άλλοτε πάλι  σκεφτόμουν  ότι  έβλεπε όσο κι εγώ  την ομοιότητα μας  κι ανησυχούσα με τη σκέψη  ότι  όταν   με κοίταξε, έβλεπε πια τον εαυτό του. (σ. 87-88)</a:t>
            </a:r>
          </a:p>
        </p:txBody>
      </p:sp>
    </p:spTree>
    <p:extLst>
      <p:ext uri="{BB962C8B-B14F-4D97-AF65-F5344CB8AC3E}">
        <p14:creationId xmlns:p14="http://schemas.microsoft.com/office/powerpoint/2010/main" val="18642073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263CFACC-E21F-B7BE-13EA-2B8CB051C5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C51AC2-BD12-300D-D5FA-0DA71FCEE3A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8A5745E-1B90-9C0A-A949-3111ECD93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1F4F6C6-5E70-DEF7-DAD5-951408D0101E}"/>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F8757D00-10B0-3134-F2B6-2071BAD18B9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83BEB98A-4D53-96ED-E364-692AD7B76BCC}"/>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DF3AEA82-BA3E-ADDF-163F-C9AE0CCDEBF3}"/>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«Φαίνεται ότι  εμείς οι δύο  ήμαστε ένα! Κάτι  που τώρα μου φαινόταν ξεκάθαρη  πραγματικότητα» (σελ. 145)</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[…]πέρασε για μια στιγμή   από το μυαλό  η σκέψη   ότι αυτό·  που τριγύριζε βασανισμένος στο δωμάτιο  δεν ήταν  ο Δάσκαλος αλλά εγώ   στη  νεανική  μου  ηλικία. (σελ. 192)</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[..]...του διηγήθηκα ένα όνειρο που είχα δει : Είχε πάρει  τη θέση  μου   κι  είχε  πάει  στη χώρα μου,  όπου  παντρεύτηκε την  αρραβωνιαστικιά μου,   όμως στο γάμο  κανείς δεν κατάλαβε   ότι δεν ήμουν  εγώ που ντυμένος με τούρκικη  φορεσιά  καθώς παρακολουθούσα το  γλέντι από μια γωνιά[…](σελ. 74)</a:t>
            </a:r>
          </a:p>
        </p:txBody>
      </p:sp>
    </p:spTree>
    <p:extLst>
      <p:ext uri="{BB962C8B-B14F-4D97-AF65-F5344CB8AC3E}">
        <p14:creationId xmlns:p14="http://schemas.microsoft.com/office/powerpoint/2010/main" val="1157907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D07BED2C-8DCE-733E-9A62-52A7099D44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2FB6DD-3C70-33D6-4C41-9350E5F3F48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79E0A321-87E9-B559-FBE0-C5FBD7AB2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38351"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0137946-755F-4FA5-A13F-6AF7B6E86DD6}"/>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3FFA7237-C340-E4E1-5B9E-01B8F507873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D0D64FD4-BBCA-C023-CE3D-BF693E4E9D9F}"/>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238F461F-3CB3-E061-4B28-FADEF0015F26}"/>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όπως τους εφιάλτες μου που  έβλεπα  συχνά  είχα αποκοπεί  από τον εαυτό  μου,  τον παρατηρώ  τον εαυτό μου απέξω, πάει    να πει   ότι ήμουν  κάποιος άλλος, ούτε  καν ήθελα  να μάθω   ποιος ήταν  αυτός ο άλλος  που είχε ιδιοποιηθεί   την ταυτότητα του, κοίταζα φοβισμένος τον εαυτό  μου  που   περνούσε από  μπροστά  μου χωρίς  να με αναγνωρίζει   κι ήθελα  να ενωθώ μαζί   του  μια ώρα αρχύτερα. (σελ. 175)</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 παρακολουθούσα  τις κινήσεις του και    την καθημερινή  του συμπεριφορά, είχα την αίσθηση  μερικές φορές ότι  παρακολουθούσα  τον εαυτό μου[…] (σελ. 183)</a:t>
            </a:r>
          </a:p>
          <a:p>
            <a:pPr algn="just"/>
            <a:r>
              <a:rPr lang="el-GR" sz="2000" dirty="0">
                <a:solidFill>
                  <a:schemeClr val="tx1"/>
                </a:solidFill>
              </a:rPr>
              <a:t> </a:t>
            </a:r>
          </a:p>
        </p:txBody>
      </p:sp>
    </p:spTree>
    <p:extLst>
      <p:ext uri="{BB962C8B-B14F-4D97-AF65-F5344CB8AC3E}">
        <p14:creationId xmlns:p14="http://schemas.microsoft.com/office/powerpoint/2010/main" val="19921633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EE43A72-1297-447C-41F3-1F93E9354ED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7119D9-5DA3-7A27-AD80-055434BFA4E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9243031-90E7-71D7-93A1-5FD9503E3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77FF9AC-D83F-D269-8AD0-18F18A29279F}"/>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2D1A8998-A0C0-C2BE-A2FE-7FCF7B0C539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10A869B-9D5C-4620-F80E-C02E619068AF}"/>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AA3956DC-CF2E-0350-94BE-84D10B54780B}"/>
              </a:ext>
            </a:extLst>
          </p:cNvPr>
          <p:cNvSpPr>
            <a:spLocks noGrp="1"/>
          </p:cNvSpPr>
          <p:nvPr>
            <p:ph type="ftr" sz="quarter" idx="11"/>
          </p:nvPr>
        </p:nvSpPr>
        <p:spPr>
          <a:xfrm>
            <a:off x="5671459"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έβλεπα συχνά το ίδιο  όνειρο : ήμαστε λέει σ΄ ένα χορό   μεταμφιεσμένων στη Βενετία, σ’ ένα γλέντι που  θύμιζε με τη  βαβούρα του  τα γλέντια της Ιστανμπούλ : αναγνώρισα τη μητέρα και την  αρραβωνιαστικιά μου   όταν  κατέβασαν τη  μάσκα «χυδαίας γυναίκας» που σκέπαζε το πρόσωπο  τους,  αναπτερώθηκε τότε το ηθικό μου και κατέβασα κι εγώ τη δική  μου μάσκα για να με αναγνωρίσουν, αυτές όμως δεν κατάλαβαν  ότι εγώ  ήμουν  εγώ, με τις μάσκες που  κρατούσα από  τη λαβή, έδειχναν  κάποιον  πίσω μου,  όταν  γύρισα να κοιτάξω, είδα  ότι ο  άντρας που   θα καταλάβαινε ότι εγώ  ήμουν  εγώ ήταν ο Δάσκαλος. Πλησίασα τον άντρα που  ήταν  ο Δάσκαλος με αισιοδοξία για να με αναγνωρίσει   και  τότε αυτός χωρίς να μου πει  τίποτε, κατέβασε τη μάσκα του   και από  πίσω της παρουσιάστηκαν  τα νιάτα μου,  που με ξύπνησαν τρομοκρατημένο από  ένα αίσθημα ενοχής[…] (σελ. 225)</a:t>
            </a:r>
          </a:p>
        </p:txBody>
      </p:sp>
    </p:spTree>
    <p:extLst>
      <p:ext uri="{BB962C8B-B14F-4D97-AF65-F5344CB8AC3E}">
        <p14:creationId xmlns:p14="http://schemas.microsoft.com/office/powerpoint/2010/main" val="15835835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C5F8247-9595-4146-C0E3-43C9B2A72A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5765E4-33F9-3089-8DF2-A33F2680003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F05FA7F-C30B-00F9-2DA7-C4B5F0026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F1EBD9DB-CFC9-3716-DEDF-AC22AA8BE814}"/>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D77A188D-2F14-60F6-F59F-2D62E69F71D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02F71892-982D-7D9C-E61E-B45EF4A46655}"/>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C92532E-D9AA-0717-1C77-D915BCE62AA0}"/>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είπε ο Δάσκαλος «Τώρα όμως όλα είναι τρισδιάστατα, η πραγματικότητα έχει  σκιές, για δες  ακόμη και  το πιο  συνηθισμένο   μυρμήγκι  κουβαλάει  τη σκιά του με υπομονή  και εγκαρτέρηση, σαν να μεταφέρει  πίσω  του το  δίδυμο  αδερφό του» […] (σελ. 82)</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«….θα έπαιρνε είπε τη θέση μου  κι εγώ  τη δική 	του..» (σελ. 148)</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«Είπε ότι θα συμπλήρωνε ο ένας τον άλλο!» (σελ. 35)</a:t>
            </a:r>
          </a:p>
          <a:p>
            <a:pPr algn="just"/>
            <a:r>
              <a:rPr lang="el-GR" sz="2000" dirty="0">
                <a:solidFill>
                  <a:schemeClr val="tx1"/>
                </a:solidFill>
              </a:rPr>
              <a:t> </a:t>
            </a:r>
          </a:p>
          <a:p>
            <a:endParaRPr lang="el-GR" dirty="0"/>
          </a:p>
        </p:txBody>
      </p:sp>
    </p:spTree>
    <p:extLst>
      <p:ext uri="{BB962C8B-B14F-4D97-AF65-F5344CB8AC3E}">
        <p14:creationId xmlns:p14="http://schemas.microsoft.com/office/powerpoint/2010/main" val="41307774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A70061A8-C8D9-B8E9-C0EA-8E44CC3853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80B7C3-D2BC-9E32-AC30-821FC0968EE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C8AFC72-6E33-41EF-2D9A-E372CDA91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74258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5A9510F-1491-69B7-A3EB-7916168960CF}"/>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7383B202-FA87-424D-DE54-DB7314357FF2}"/>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0046F5B-9C38-D8F6-F120-632463AAC8A8}"/>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B9A0373-402D-E944-0E86-4F601A764943}"/>
              </a:ext>
            </a:extLst>
          </p:cNvPr>
          <p:cNvSpPr>
            <a:spLocks noGrp="1"/>
          </p:cNvSpPr>
          <p:nvPr>
            <p:ph type="ftr" sz="quarter" idx="11"/>
          </p:nvPr>
        </p:nvSpPr>
        <p:spPr>
          <a:xfrm>
            <a:off x="5671459" y="968828"/>
            <a:ext cx="6314523" cy="5742583"/>
          </a:xfrm>
          <a:solidFill>
            <a:schemeClr val="bg1"/>
          </a:solidFill>
          <a:ln w="57150">
            <a:solidFill>
              <a:schemeClr val="tx1"/>
            </a:solidFill>
          </a:ln>
        </p:spPr>
        <p:txBody>
          <a:bodyPr/>
          <a:lstStyle/>
          <a:p>
            <a:pPr algn="just"/>
            <a:endParaRPr lang="el-GR" sz="2000" dirty="0">
              <a:solidFill>
                <a:schemeClr val="tx1"/>
              </a:solidFill>
            </a:endParaRPr>
          </a:p>
          <a:p>
            <a:pPr algn="just"/>
            <a:r>
              <a:rPr lang="el-GR" sz="2000" dirty="0">
                <a:solidFill>
                  <a:schemeClr val="tx1"/>
                </a:solidFill>
              </a:rPr>
              <a:t>Μέσα από τα πιο πάνω αποσπάσματα, αφενός αποδομείται το δίπολο Ανατολής-Δύσης στο πλαίσιο των υβριδικών, φαντασιακών εαυτών τους και αφετέρου αναδεικνύεται η ιδέα ότι το ανατολικό και το δυτικό πνεύμα μπορούν να συνυπάρχουν σε μία και μοναδική οντότητα «</a:t>
            </a:r>
            <a:r>
              <a:rPr lang="en-US" sz="2000" dirty="0">
                <a:solidFill>
                  <a:schemeClr val="tx1"/>
                </a:solidFill>
              </a:rPr>
              <a:t>how the East</a:t>
            </a:r>
            <a:r>
              <a:rPr lang="el-GR" sz="2000" dirty="0">
                <a:solidFill>
                  <a:schemeClr val="tx1"/>
                </a:solidFill>
              </a:rPr>
              <a:t>-</a:t>
            </a:r>
            <a:r>
              <a:rPr lang="en-US" sz="2000" dirty="0">
                <a:solidFill>
                  <a:schemeClr val="tx1"/>
                </a:solidFill>
              </a:rPr>
              <a:t>West binarism is deconstructed within the fictional hybrids themselves</a:t>
            </a:r>
            <a:r>
              <a:rPr lang="el-GR" sz="2000" dirty="0">
                <a:solidFill>
                  <a:schemeClr val="tx1"/>
                </a:solidFill>
              </a:rPr>
              <a:t>, </a:t>
            </a:r>
            <a:r>
              <a:rPr lang="en-US" sz="2000" dirty="0">
                <a:solidFill>
                  <a:schemeClr val="tx1"/>
                </a:solidFill>
              </a:rPr>
              <a:t>which reflect the overall pattern of The White Castle</a:t>
            </a:r>
            <a:r>
              <a:rPr lang="el-GR" sz="2000" dirty="0">
                <a:solidFill>
                  <a:schemeClr val="tx1"/>
                </a:solidFill>
              </a:rPr>
              <a:t>». </a:t>
            </a:r>
            <a:r>
              <a:rPr lang="en-US" sz="2000" dirty="0">
                <a:solidFill>
                  <a:schemeClr val="tx1"/>
                </a:solidFill>
              </a:rPr>
              <a:t>(Dilek Kantar, 2007, 5)</a:t>
            </a: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Ο Μ</a:t>
            </a:r>
            <a:r>
              <a:rPr lang="en-US" sz="2000" dirty="0" err="1">
                <a:solidFill>
                  <a:schemeClr val="tx1"/>
                </a:solidFill>
              </a:rPr>
              <a:t>ead</a:t>
            </a:r>
            <a:r>
              <a:rPr lang="el-GR" sz="2000" dirty="0">
                <a:solidFill>
                  <a:schemeClr val="tx1"/>
                </a:solidFill>
              </a:rPr>
              <a:t>   ορίζει  την ταυτότητα  ως την  ικανότητα  του  ατόμου  να παρατηρεί   </a:t>
            </a:r>
            <a:r>
              <a:rPr lang="el-GR" sz="2000" dirty="0" err="1">
                <a:solidFill>
                  <a:schemeClr val="tx1"/>
                </a:solidFill>
              </a:rPr>
              <a:t>αναστοχαστικά</a:t>
            </a:r>
            <a:r>
              <a:rPr lang="el-GR" sz="2000" dirty="0">
                <a:solidFill>
                  <a:schemeClr val="tx1"/>
                </a:solidFill>
              </a:rPr>
              <a:t>  το ίδιο   του το «εγώ». Το μεμονωμένο   άτομο   βέβαια  δεν είναι σε θέση   να φέρει εις  πέρας   μια τέτοια  διαδικασία. Μόνο  στο πλαίσιο   της  επικοινωνίας  και παρατηρώντας το «εγώ» του    με τα «μάτια» του συνομιλητή  του έχει  τη δυνατότητα  να αποκτήσει   μια εικόνα  του προσώπου   του.  (Μ</a:t>
            </a:r>
            <a:r>
              <a:rPr lang="en-US" sz="2000" dirty="0" err="1">
                <a:solidFill>
                  <a:schemeClr val="tx1"/>
                </a:solidFill>
              </a:rPr>
              <a:t>ead</a:t>
            </a:r>
            <a:r>
              <a:rPr lang="el-GR" sz="2000" dirty="0">
                <a:solidFill>
                  <a:schemeClr val="tx1"/>
                </a:solidFill>
              </a:rPr>
              <a:t> 1973, στο Χ. </a:t>
            </a:r>
            <a:r>
              <a:rPr lang="el-GR" sz="2000" dirty="0" err="1">
                <a:solidFill>
                  <a:schemeClr val="tx1"/>
                </a:solidFill>
              </a:rPr>
              <a:t>Γκόβαρης</a:t>
            </a:r>
            <a:r>
              <a:rPr lang="el-GR" sz="2000" dirty="0">
                <a:solidFill>
                  <a:schemeClr val="tx1"/>
                </a:solidFill>
              </a:rPr>
              <a:t>, 2001, 176)</a:t>
            </a:r>
          </a:p>
          <a:p>
            <a:endParaRPr lang="el-GR" dirty="0"/>
          </a:p>
        </p:txBody>
      </p:sp>
    </p:spTree>
    <p:extLst>
      <p:ext uri="{BB962C8B-B14F-4D97-AF65-F5344CB8AC3E}">
        <p14:creationId xmlns:p14="http://schemas.microsoft.com/office/powerpoint/2010/main" val="23906593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5C6CAA0C-DC3B-E62F-F2C2-D124C74ADD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49BF64-43F6-108F-5AE2-65CCC9433FB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44D1D7F-B026-5A16-BDDE-5F2709D5F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618706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C6803B6-7476-327D-8CA9-459B26A0E8CB}"/>
              </a:ext>
            </a:extLst>
          </p:cNvPr>
          <p:cNvSpPr/>
          <p:nvPr/>
        </p:nvSpPr>
        <p:spPr>
          <a:xfrm>
            <a:off x="6520544" y="146589"/>
            <a:ext cx="5465438"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5F1928DB-18CB-F89E-C0E8-3C8239A951B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7D8BB0B-A540-A36A-98B0-0C84DD1A4B4E}"/>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F5D225F2-B751-718F-5708-47F23F1BBB42}"/>
              </a:ext>
            </a:extLst>
          </p:cNvPr>
          <p:cNvSpPr>
            <a:spLocks noGrp="1"/>
          </p:cNvSpPr>
          <p:nvPr>
            <p:ph type="ftr" sz="quarter" idx="11"/>
          </p:nvPr>
        </p:nvSpPr>
        <p:spPr>
          <a:xfrm>
            <a:off x="6640286" y="968830"/>
            <a:ext cx="5345695" cy="5431970"/>
          </a:xfrm>
          <a:solidFill>
            <a:schemeClr val="bg1"/>
          </a:solidFill>
          <a:ln w="57150">
            <a:solidFill>
              <a:schemeClr val="tx1"/>
            </a:solidFill>
          </a:ln>
        </p:spPr>
        <p:txBody>
          <a:bodyPr/>
          <a:lstStyle/>
          <a:p>
            <a:pPr algn="just"/>
            <a:r>
              <a:rPr lang="el-GR" sz="2000" dirty="0">
                <a:solidFill>
                  <a:schemeClr val="tx1"/>
                </a:solidFill>
              </a:rPr>
              <a:t>Η απουσία διαλόγου υποδηλώνει έμμεσα την ανυπαρξία δύο ξεχωριστών συνομιλητών. Στο ενδέκατο κεφάλαιο γίνεται πλέον σαφές ότι πρόκειται για έναν εσωτερικό μονόλογο, όπου ο αφηγητής στοχάζεται δυνατά και ο αναγνώστης απλώς «κρυφακούει» τις σκέψεις του. Μέσα από αυτή τη στενή επαφή, οι δύο ήρωες αλληλοεπηρεάζονται, υιοθετώντας στοιχεία του Άλλου, με αποτέλεσμα να καταρρίπτονται τα διαχωριστικά σύνορα και οι ιεραρχικές διαβαθμίσεις μεταξύ ανώτερου και κατώτερου.</a:t>
            </a:r>
          </a:p>
          <a:p>
            <a:pPr algn="just"/>
            <a:r>
              <a:rPr lang="el-GR" sz="2000" dirty="0">
                <a:solidFill>
                  <a:schemeClr val="tx1"/>
                </a:solidFill>
              </a:rPr>
              <a:t> </a:t>
            </a:r>
          </a:p>
        </p:txBody>
      </p:sp>
    </p:spTree>
    <p:extLst>
      <p:ext uri="{BB962C8B-B14F-4D97-AF65-F5344CB8AC3E}">
        <p14:creationId xmlns:p14="http://schemas.microsoft.com/office/powerpoint/2010/main" val="34364326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13A71C4-8363-DEAD-AC57-8EFB60A660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7C7982-F421-516F-43BD-35FFF4923ED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2949C67-4D36-5959-A91A-2EE4689E3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F9BE6E1-290C-6068-AE53-52FF0A3DAC49}"/>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E9D55CBC-8429-617B-0769-405227C2E3D3}"/>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487577A-9CC4-451E-523F-1240E91C48DC}"/>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B2A4C22-E0A1-12C9-A36C-6F1B9D99E028}"/>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 Ο  νους μου   είχε δεχθεί   από καιρό   ότι στα δεκαπέντε  χρόνια που είχαν περάσει    η μάνα μου  θα είχε πεθάνει   και η αρραβωνιαστικιά μου θα  είχε παντρευτεί   και θα  είχε οικογένεια, δεν ήθελα πια να τις σκέπτομαι, ακόμη   και στα όνειρα μου έρχονταν   όλο   και πιο  σπάνια, επιπλέον  στα όνειρα μου   δεν έβλεπα  τον εαυτό μου  ανάμεσα τους  στη Βενετία  όπως τα πρώτα χρόνια, αλλά εκείνες ανάμεσα μας  στην Ιστανμπούλ. (σελ. 182)</a:t>
            </a:r>
          </a:p>
        </p:txBody>
      </p:sp>
    </p:spTree>
    <p:extLst>
      <p:ext uri="{BB962C8B-B14F-4D97-AF65-F5344CB8AC3E}">
        <p14:creationId xmlns:p14="http://schemas.microsoft.com/office/powerpoint/2010/main" val="74384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651D6B0-B22A-1C5F-FABB-84C0E20A689D}"/>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B6DBBBC2-B668-CF81-7543-C5FC3B9A1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1090582"/>
            <a:ext cx="5387740" cy="418057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58128EEF-CCC7-791B-2E9B-3A96A8C47CD9}"/>
              </a:ext>
            </a:extLst>
          </p:cNvPr>
          <p:cNvSpPr>
            <a:spLocks noChangeArrowheads="1"/>
          </p:cNvSpPr>
          <p:nvPr/>
        </p:nvSpPr>
        <p:spPr bwMode="auto">
          <a:xfrm>
            <a:off x="6029325" y="1090582"/>
            <a:ext cx="5949716" cy="41805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buFont typeface="Wingdings" panose="05000000000000000000" pitchFamily="2" charset="2"/>
              <a:buChar char="q"/>
            </a:pPr>
            <a:r>
              <a:rPr lang="el-GR" sz="2000" dirty="0">
                <a:solidFill>
                  <a:srgbClr val="0A0A0A"/>
                </a:solidFill>
                <a:latin typeface="+mn-lt"/>
              </a:rPr>
              <a:t>Η έννοια της «αδάμαστης ετερότητας» τοποθετεί τη Δύση και την Ανατολή σε μια διαρκή αντιπαράθεση.</a:t>
            </a:r>
          </a:p>
          <a:p>
            <a:pPr marL="342900" indent="-342900" algn="just">
              <a:buFont typeface="Wingdings" panose="05000000000000000000" pitchFamily="2" charset="2"/>
              <a:buChar char="q"/>
            </a:pPr>
            <a:r>
              <a:rPr lang="el-GR" sz="2000" dirty="0">
                <a:solidFill>
                  <a:srgbClr val="0A0A0A"/>
                </a:solidFill>
                <a:latin typeface="+mn-lt"/>
              </a:rPr>
              <a:t>Περιγράφεται μια σχέση μεταξύ ενός ισχυρού και ενός αδύναμου εταίρου, η οποία δομείται πάνω στους άξονες της εκκεντρικότητας και της οπισθοδρομικότητας, με την ιεραρχία «κυρίαρχου και υποδεέστερου» να παραμένει καθοριστική. </a:t>
            </a:r>
          </a:p>
          <a:p>
            <a:pPr marL="342900" indent="-342900" algn="just">
              <a:buFont typeface="Wingdings" panose="05000000000000000000" pitchFamily="2" charset="2"/>
              <a:buChar char="q"/>
            </a:pPr>
            <a:r>
              <a:rPr lang="el-GR" sz="2000" dirty="0">
                <a:solidFill>
                  <a:srgbClr val="0A0A0A"/>
                </a:solidFill>
                <a:latin typeface="+mn-lt"/>
              </a:rPr>
              <a:t>Το κεντρικό </a:t>
            </a:r>
            <a:r>
              <a:rPr lang="el-GR" sz="2000" dirty="0" err="1">
                <a:solidFill>
                  <a:srgbClr val="0A0A0A"/>
                </a:solidFill>
                <a:latin typeface="+mn-lt"/>
              </a:rPr>
              <a:t>διακύβευμα</a:t>
            </a:r>
            <a:r>
              <a:rPr lang="el-GR" sz="2000" dirty="0">
                <a:solidFill>
                  <a:srgbClr val="0A0A0A"/>
                </a:solidFill>
                <a:latin typeface="+mn-lt"/>
              </a:rPr>
              <a:t>, ωστόσο, έγκειται στο εξής: εφόσον το </a:t>
            </a:r>
            <a:r>
              <a:rPr lang="el-GR" sz="2000" dirty="0" err="1">
                <a:solidFill>
                  <a:srgbClr val="0A0A0A"/>
                </a:solidFill>
                <a:latin typeface="+mn-lt"/>
              </a:rPr>
              <a:t>υποστασιοποιημένο</a:t>
            </a:r>
            <a:r>
              <a:rPr lang="el-GR" sz="2000" dirty="0">
                <a:solidFill>
                  <a:srgbClr val="0A0A0A"/>
                </a:solidFill>
                <a:latin typeface="+mn-lt"/>
              </a:rPr>
              <a:t> πολιτισμικό Εμείς θολώνει την κρίση μας, πώς μπορεί να καταστεί εφικτό να διακρίνουμε την «πολιτισμική ετερότητα εντός του εμείς» (</a:t>
            </a:r>
            <a:r>
              <a:rPr lang="el-GR" sz="2000" dirty="0" err="1">
                <a:solidFill>
                  <a:srgbClr val="0A0A0A"/>
                </a:solidFill>
                <a:latin typeface="+mn-lt"/>
              </a:rPr>
              <a:t>Γκότοβος</a:t>
            </a:r>
            <a:r>
              <a:rPr lang="el-GR" sz="2000" dirty="0">
                <a:solidFill>
                  <a:srgbClr val="0A0A0A"/>
                </a:solidFill>
                <a:latin typeface="+mn-lt"/>
              </a:rPr>
              <a:t>, 2001: 48);»</a:t>
            </a:r>
            <a:endParaRPr lang="el-GR" sz="2000" dirty="0">
              <a:latin typeface="+mn-lt"/>
            </a:endParaRPr>
          </a:p>
        </p:txBody>
      </p:sp>
    </p:spTree>
    <p:extLst>
      <p:ext uri="{BB962C8B-B14F-4D97-AF65-F5344CB8AC3E}">
        <p14:creationId xmlns:p14="http://schemas.microsoft.com/office/powerpoint/2010/main" val="7504277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C1B09325-693F-4F91-8A09-01F7F37090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17ED18-6F47-8580-821D-8105C96F217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1AD4D5B-D581-103A-54F9-9D3009845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242BC4C-0C33-10A5-314E-83F626C6D80C}"/>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a:t>Ι</a:t>
            </a:r>
            <a:r>
              <a:rPr lang="en-US" b="1"/>
              <a:t>V</a:t>
            </a:r>
            <a:r>
              <a:rPr lang="el-GR" b="1"/>
              <a:t>.ΙΙΙ. Τροπισμοί   ενοποίησης  του Εαυτού και του Άλλου</a:t>
            </a:r>
            <a:endParaRPr lang="el-GR" dirty="0"/>
          </a:p>
        </p:txBody>
      </p:sp>
      <p:sp>
        <p:nvSpPr>
          <p:cNvPr id="7" name="Rectangle 1">
            <a:extLst>
              <a:ext uri="{FF2B5EF4-FFF2-40B4-BE49-F238E27FC236}">
                <a16:creationId xmlns:a16="http://schemas.microsoft.com/office/drawing/2014/main" id="{18184AEC-BA41-D87C-B7A7-086F5428E4F9}"/>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D14DD52-5D8A-472C-9E00-83A1B0D62344}"/>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5F1E39CE-79A3-CAA2-9A86-8788E33D5CB0}"/>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το πρόσωπο μου  ήταν εντελώς διαφορετικό από τα ποτά και τα φιλιά στα οργιαστικά γλέντια είχα μια προστυχιά στα χείλη, τα μάτια μου ήταν  βαριά από τις οινοποσίες. (σελ. 224)</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Εκ των υστέρων, αυτή η συνάντηση και η σύζευξη των δύο πολιτισμών επιδρούν καταλυτικά στον ήρωα, ανατρέποντας ριζικά την κοσμοθεωρία του «Τότε ήμουν ένας άλλος άνθρωπος » (σελ. 20)</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Ο Σουλτάνος επισημαίνει  στον αφηγητή :</a:t>
            </a:r>
          </a:p>
          <a:p>
            <a:pPr algn="just"/>
            <a:r>
              <a:rPr lang="el-GR" sz="2000" dirty="0">
                <a:solidFill>
                  <a:schemeClr val="tx1"/>
                </a:solidFill>
              </a:rPr>
              <a:t> «..η  πιο ικανή  απόδειξη ότι οι  άνθρωποι είναι  παντού  ίδιοι  μεταξύ  τους,  δεν  είναι το  γεγονός ότι μπορούν  ν΄ αντικαταστήσουν  ο ένας τον άλλον;» (σελ. 272)</a:t>
            </a:r>
          </a:p>
          <a:p>
            <a:pPr algn="just"/>
            <a:r>
              <a:rPr lang="el-GR" sz="2000" dirty="0">
                <a:solidFill>
                  <a:schemeClr val="tx1"/>
                </a:solidFill>
              </a:rPr>
              <a:t> </a:t>
            </a:r>
          </a:p>
        </p:txBody>
      </p:sp>
    </p:spTree>
    <p:extLst>
      <p:ext uri="{BB962C8B-B14F-4D97-AF65-F5344CB8AC3E}">
        <p14:creationId xmlns:p14="http://schemas.microsoft.com/office/powerpoint/2010/main" val="26781518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1BEF2094-8F57-ACCD-FD19-9B4826430A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6AE418-CD06-DE19-3416-9F3F9A8FFAF9}"/>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935818C-DACD-8ED2-FF5C-C6D3D15DA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057D8872-EF35-13E6-ED32-55E7D69B9D61}"/>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.ΙΙΙ. Τροπισμοί   ενοποίησης  του Εαυτού και του Άλλου  : Βιβλιογραφικές  αναφορές</a:t>
            </a:r>
            <a:endParaRPr lang="el-GR" dirty="0"/>
          </a:p>
        </p:txBody>
      </p:sp>
      <p:sp>
        <p:nvSpPr>
          <p:cNvPr id="7" name="Rectangle 1">
            <a:extLst>
              <a:ext uri="{FF2B5EF4-FFF2-40B4-BE49-F238E27FC236}">
                <a16:creationId xmlns:a16="http://schemas.microsoft.com/office/drawing/2014/main" id="{5251142F-36A4-2879-5AAC-74DA87D400B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A7766795-3EFC-7364-83D8-4A9A472698B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6FB050F2-8F55-92B1-3C1B-6BFB39FCA6B0}"/>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n-US" sz="2000" dirty="0">
                <a:solidFill>
                  <a:schemeClr val="tx1"/>
                </a:solidFill>
              </a:rPr>
              <a:t>Kantar, D. (2007). </a:t>
            </a:r>
            <a:r>
              <a:rPr lang="en-US" sz="2000" i="1" dirty="0">
                <a:solidFill>
                  <a:schemeClr val="tx1"/>
                </a:solidFill>
              </a:rPr>
              <a:t>Bridging the gap between literature and linguistics: A Bakhtinian approach to Orhan Pamuk’s White Castle</a:t>
            </a:r>
            <a:r>
              <a:rPr lang="en-US" sz="2000" dirty="0">
                <a:solidFill>
                  <a:schemeClr val="tx1"/>
                </a:solidFill>
              </a:rPr>
              <a:t>. </a:t>
            </a:r>
            <a:r>
              <a:rPr lang="el-GR" sz="2000" dirty="0" err="1">
                <a:solidFill>
                  <a:schemeClr val="tx1"/>
                </a:solidFill>
              </a:rPr>
              <a:t>ResearchGate</a:t>
            </a:r>
            <a:r>
              <a:rPr lang="el-GR" sz="2000" dirty="0">
                <a:solidFill>
                  <a:schemeClr val="tx1"/>
                </a:solidFill>
              </a:rPr>
              <a:t>.</a:t>
            </a:r>
          </a:p>
          <a:p>
            <a:pPr marL="342900" indent="-342900" algn="just">
              <a:buFont typeface="Wingdings" panose="05000000000000000000" pitchFamily="2" charset="2"/>
              <a:buChar char="q"/>
            </a:pPr>
            <a:r>
              <a:rPr lang="el-GR" sz="2000" dirty="0">
                <a:solidFill>
                  <a:schemeClr val="tx1"/>
                </a:solidFill>
              </a:rPr>
              <a:t>Παμούκ, Ο. (2005) </a:t>
            </a:r>
            <a:r>
              <a:rPr lang="el-GR" sz="2000" i="1" dirty="0">
                <a:solidFill>
                  <a:schemeClr val="tx1"/>
                </a:solidFill>
              </a:rPr>
              <a:t>Το λευκό κάστρο</a:t>
            </a:r>
            <a:r>
              <a:rPr lang="el-GR" sz="2000" dirty="0">
                <a:solidFill>
                  <a:schemeClr val="tx1"/>
                </a:solidFill>
              </a:rPr>
              <a:t>.(μετάφραση) Γιώργος </a:t>
            </a:r>
            <a:r>
              <a:rPr lang="el-GR" sz="2000" dirty="0" err="1">
                <a:solidFill>
                  <a:schemeClr val="tx1"/>
                </a:solidFill>
              </a:rPr>
              <a:t>Σαλακίδης</a:t>
            </a:r>
            <a:r>
              <a:rPr lang="el-GR" sz="2000" dirty="0">
                <a:solidFill>
                  <a:schemeClr val="tx1"/>
                </a:solidFill>
              </a:rPr>
              <a:t>. Αθήνα : Ωκεανίδα.</a:t>
            </a:r>
          </a:p>
          <a:p>
            <a:pPr marL="342900" indent="-342900" algn="just">
              <a:buFont typeface="Wingdings" panose="05000000000000000000" pitchFamily="2" charset="2"/>
              <a:buChar char="q"/>
            </a:pPr>
            <a:endParaRPr lang="el-GR" sz="2000" dirty="0"/>
          </a:p>
          <a:p>
            <a:pPr algn="just"/>
            <a:endParaRPr lang="el-GR" sz="2000" dirty="0"/>
          </a:p>
        </p:txBody>
      </p:sp>
    </p:spTree>
    <p:extLst>
      <p:ext uri="{BB962C8B-B14F-4D97-AF65-F5344CB8AC3E}">
        <p14:creationId xmlns:p14="http://schemas.microsoft.com/office/powerpoint/2010/main" val="5261151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763D650A-D2C7-787C-6466-6171A0D9A1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783ECC-A273-DCBE-EDC4-47E6B2A1747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3494EAD-8AEC-8159-19FC-C746524A6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5A83F5A-241C-687D-EAD7-1CD043D1B60D}"/>
              </a:ext>
            </a:extLst>
          </p:cNvPr>
          <p:cNvSpPr/>
          <p:nvPr/>
        </p:nvSpPr>
        <p:spPr>
          <a:xfrm>
            <a:off x="5442857" y="146589"/>
            <a:ext cx="654312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a:t>
            </a:r>
            <a:endParaRPr lang="el-GR" dirty="0"/>
          </a:p>
        </p:txBody>
      </p:sp>
      <p:sp>
        <p:nvSpPr>
          <p:cNvPr id="7" name="Rectangle 1">
            <a:extLst>
              <a:ext uri="{FF2B5EF4-FFF2-40B4-BE49-F238E27FC236}">
                <a16:creationId xmlns:a16="http://schemas.microsoft.com/office/drawing/2014/main" id="{7FBEF04D-6BB0-2068-901E-D6D3FB54EDB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4AC23600-40CC-A6B2-1B60-6A05A20F58DD}"/>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83F6E541-2DE5-15D9-7A2A-836009A9C3CA}"/>
              </a:ext>
            </a:extLst>
          </p:cNvPr>
          <p:cNvSpPr>
            <a:spLocks noGrp="1"/>
          </p:cNvSpPr>
          <p:nvPr>
            <p:ph type="ftr" sz="quarter" idx="11"/>
          </p:nvPr>
        </p:nvSpPr>
        <p:spPr>
          <a:xfrm>
            <a:off x="5562600" y="968829"/>
            <a:ext cx="6423381" cy="5742582"/>
          </a:xfrm>
          <a:solidFill>
            <a:schemeClr val="bg1"/>
          </a:solidFill>
          <a:ln w="57150">
            <a:solidFill>
              <a:schemeClr val="tx1"/>
            </a:solidFill>
          </a:ln>
        </p:spPr>
        <p:txBody>
          <a:bodyPr/>
          <a:lstStyle/>
          <a:p>
            <a:pPr algn="just"/>
            <a:endParaRPr lang="el-GR" sz="2000" dirty="0">
              <a:solidFill>
                <a:schemeClr val="tx1"/>
              </a:solidFill>
            </a:endParaRPr>
          </a:p>
          <a:p>
            <a:pPr algn="r"/>
            <a:r>
              <a:rPr lang="el-GR" sz="2000" dirty="0">
                <a:solidFill>
                  <a:schemeClr val="tx1"/>
                </a:solidFill>
              </a:rPr>
              <a:t>[…] Το ελληνικό σύγγραμμα  που  είναι γνωστό   με το   λατινικό   του όνομα  </a:t>
            </a:r>
            <a:r>
              <a:rPr lang="en-US" sz="2000" dirty="0">
                <a:solidFill>
                  <a:schemeClr val="tx1"/>
                </a:solidFill>
              </a:rPr>
              <a:t>Liber de </a:t>
            </a:r>
            <a:r>
              <a:rPr lang="en-US" sz="2000" dirty="0" err="1">
                <a:solidFill>
                  <a:schemeClr val="tx1"/>
                </a:solidFill>
              </a:rPr>
              <a:t>Definitionibus</a:t>
            </a:r>
            <a:r>
              <a:rPr lang="el-GR" sz="2000" dirty="0">
                <a:solidFill>
                  <a:schemeClr val="tx1"/>
                </a:solidFill>
              </a:rPr>
              <a:t>, το  οποίο  αποδιδόταν   για καιρό  στον Άγιο  Αθανάσιο   </a:t>
            </a:r>
            <a:r>
              <a:rPr lang="el-GR" sz="2000" dirty="0" err="1">
                <a:solidFill>
                  <a:schemeClr val="tx1"/>
                </a:solidFill>
              </a:rPr>
              <a:t>Αλεξανδρείας</a:t>
            </a:r>
            <a:r>
              <a:rPr lang="el-GR" sz="2000" dirty="0">
                <a:solidFill>
                  <a:schemeClr val="tx1"/>
                </a:solidFill>
              </a:rPr>
              <a:t>  (295-373 ) θεωρείται  σήμερα  ότι  είναι   ένα ανώνυμο   έργο  το οποίο  όμως εκπονήθηκε από τον κύκλο αυτού  του αρχιεπισκόπου, θεολόγου και φιλοσόφου. Το μέλημα  του συγγραφέα είναι   να διακρίνει  σε κάθε όν  (ή ουσία) τα ιδιαίτερα  του   χαρακτηριστικά από τα δευτερεύοντα ή τυχαία   και να τον οδηγεί στη διαπίστωση   της θεμελιώδους ισότητας  των ανθρώπων, ανεξάρτητα από τα φυσικά τους χαρακτηριστικά.  (Κατερίνα Στενού, 1998, 145-145)</a:t>
            </a:r>
          </a:p>
          <a:p>
            <a:pPr algn="just"/>
            <a:r>
              <a:rPr lang="el-GR" sz="2000" dirty="0">
                <a:solidFill>
                  <a:schemeClr val="tx1"/>
                </a:solidFill>
              </a:rPr>
              <a:t> </a:t>
            </a:r>
          </a:p>
          <a:p>
            <a:pPr algn="just"/>
            <a:r>
              <a:rPr lang="el-GR" sz="2000" dirty="0">
                <a:solidFill>
                  <a:schemeClr val="tx1"/>
                </a:solidFill>
              </a:rPr>
              <a:t>Υιοθετώντας μια κοινή γραμμή με τον Διογένη τον Κυνικό και τους Στωικούς, η Κατερίνα </a:t>
            </a:r>
            <a:r>
              <a:rPr lang="el-GR" sz="2000" dirty="0" err="1">
                <a:solidFill>
                  <a:schemeClr val="tx1"/>
                </a:solidFill>
              </a:rPr>
              <a:t>Στένου</a:t>
            </a:r>
            <a:r>
              <a:rPr lang="el-GR" sz="2000" dirty="0">
                <a:solidFill>
                  <a:schemeClr val="tx1"/>
                </a:solidFill>
              </a:rPr>
              <a:t> εισάγει στο συγκεκριμένο απόσπασμα την έννοια της «</a:t>
            </a:r>
            <a:r>
              <a:rPr lang="el-GR" sz="2000" dirty="0" err="1">
                <a:solidFill>
                  <a:schemeClr val="tx1"/>
                </a:solidFill>
              </a:rPr>
              <a:t>τυχαιότητας</a:t>
            </a:r>
            <a:r>
              <a:rPr lang="el-GR" sz="2000" dirty="0">
                <a:solidFill>
                  <a:schemeClr val="tx1"/>
                </a:solidFill>
              </a:rPr>
              <a:t>» της ταυτότητας, </a:t>
            </a:r>
            <a:r>
              <a:rPr lang="el-GR" sz="2000" dirty="0" err="1">
                <a:solidFill>
                  <a:schemeClr val="tx1"/>
                </a:solidFill>
              </a:rPr>
              <a:t>αποδομώντας</a:t>
            </a:r>
            <a:r>
              <a:rPr lang="el-GR" sz="2000" dirty="0">
                <a:solidFill>
                  <a:schemeClr val="tx1"/>
                </a:solidFill>
              </a:rPr>
              <a:t> πλήρως το δίπολο εμείς και εσείς.</a:t>
            </a:r>
          </a:p>
        </p:txBody>
      </p:sp>
    </p:spTree>
    <p:extLst>
      <p:ext uri="{BB962C8B-B14F-4D97-AF65-F5344CB8AC3E}">
        <p14:creationId xmlns:p14="http://schemas.microsoft.com/office/powerpoint/2010/main" val="29192495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51CB67C-F903-43B5-2EE1-A15160F55E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555D0B-D00B-A3B7-657E-1EF4D098E58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5DD45D35-63F6-6DF7-576C-EB4889143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892629"/>
            <a:ext cx="5881450" cy="596537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B22799B-FCB1-5001-C53D-74B7AF2A0F52}"/>
              </a:ext>
            </a:extLst>
          </p:cNvPr>
          <p:cNvSpPr/>
          <p:nvPr/>
        </p:nvSpPr>
        <p:spPr>
          <a:xfrm>
            <a:off x="6096000" y="120454"/>
            <a:ext cx="588998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a:t>
            </a:r>
            <a:endParaRPr lang="el-GR" dirty="0"/>
          </a:p>
        </p:txBody>
      </p:sp>
      <p:sp>
        <p:nvSpPr>
          <p:cNvPr id="7" name="Rectangle 1">
            <a:extLst>
              <a:ext uri="{FF2B5EF4-FFF2-40B4-BE49-F238E27FC236}">
                <a16:creationId xmlns:a16="http://schemas.microsoft.com/office/drawing/2014/main" id="{C0B0AFC7-761C-FC2B-E22B-3C5B9C90E8D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BF6DDF1-11BF-F505-DBBC-3F9366CD1990}"/>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11ADFE79-44A1-443A-0BD6-9D9B8FF013F2}"/>
              </a:ext>
            </a:extLst>
          </p:cNvPr>
          <p:cNvSpPr>
            <a:spLocks noGrp="1"/>
          </p:cNvSpPr>
          <p:nvPr>
            <p:ph type="ftr" sz="quarter" idx="11"/>
          </p:nvPr>
        </p:nvSpPr>
        <p:spPr>
          <a:xfrm>
            <a:off x="6183086" y="805543"/>
            <a:ext cx="5802896" cy="605245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Όταν ο  Διογένης  ο Κυνικός  απαντούσε «Είμαι  πολίτης του κόσμου»[…] γνώριζε  ότι η  πρόκληση  του να σκέφτεται  κανείς  ως  πολίτης  του κόσμου  ήταν, κατά κάποιον  τρόπο,  μια  πρόκληση  να εξορισθούμε  από  την  άνεση   του  πατριωτισμού  και των  εύκολων  συναισθημάτων  του,  και να δούμε τον δικό μας τρόπο  ζωής από την  άποψη  της δικαιοσύνης και του αγαθού. Το πού  έχει  γεννηθεί  κανείς δεν είναι  παρά  μια σύμπτωση, ένα  τυχαίο  γεγονός. Οποιοσδήποτε  άνθρωπος θα μπορούσε να έχει  γεννηθεί   σε οποιοδήποτε έθνος. Αναγνωρίζοντας το γεγονός  αυτό, οι Στωικοί  συνεχιστές του  θεωρούσαν   ότι   δεν  πρέπει να επιτρέπουμε οι διαφορές της εθνικότητας  ή της τάξης ή της εθνικής ομάδας ή ακόμη    και του γένους  να υψώνουν   εμπόδια ανάμεσα  σε μας και   τους συνανθρώπους   μας. (</a:t>
            </a:r>
            <a:r>
              <a:rPr lang="en-US" sz="2000" dirty="0">
                <a:solidFill>
                  <a:schemeClr val="tx1"/>
                </a:solidFill>
              </a:rPr>
              <a:t>M</a:t>
            </a:r>
            <a:r>
              <a:rPr lang="el-GR" sz="2000" dirty="0">
                <a:solidFill>
                  <a:schemeClr val="tx1"/>
                </a:solidFill>
              </a:rPr>
              <a:t>.</a:t>
            </a:r>
            <a:r>
              <a:rPr lang="en-US" sz="2000" dirty="0">
                <a:solidFill>
                  <a:schemeClr val="tx1"/>
                </a:solidFill>
              </a:rPr>
              <a:t>Nussbaum</a:t>
            </a:r>
            <a:r>
              <a:rPr lang="el-GR" sz="2000" dirty="0">
                <a:solidFill>
                  <a:schemeClr val="tx1"/>
                </a:solidFill>
              </a:rPr>
              <a:t>,1999, σ. 17-18)</a:t>
            </a:r>
          </a:p>
          <a:p>
            <a:pPr algn="just"/>
            <a:endParaRPr lang="el-GR" sz="2000" dirty="0"/>
          </a:p>
        </p:txBody>
      </p:sp>
    </p:spTree>
    <p:extLst>
      <p:ext uri="{BB962C8B-B14F-4D97-AF65-F5344CB8AC3E}">
        <p14:creationId xmlns:p14="http://schemas.microsoft.com/office/powerpoint/2010/main" val="15528517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E6A5C857-CCCE-7B92-0787-9A62C0CF25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6AD7DB0-44C3-88ED-C657-9CD4C420C82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83BE6E8-A065-6314-F6B7-E1656C344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66321" y="828715"/>
            <a:ext cx="6478616" cy="5870189"/>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E7D4B34-5320-0D97-EDEE-728DB1516B9D}"/>
              </a:ext>
            </a:extLst>
          </p:cNvPr>
          <p:cNvSpPr/>
          <p:nvPr/>
        </p:nvSpPr>
        <p:spPr>
          <a:xfrm>
            <a:off x="6769330" y="57221"/>
            <a:ext cx="521664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a:t>
            </a:r>
            <a:endParaRPr lang="el-GR" dirty="0"/>
          </a:p>
        </p:txBody>
      </p:sp>
      <p:sp>
        <p:nvSpPr>
          <p:cNvPr id="7" name="Rectangle 1">
            <a:extLst>
              <a:ext uri="{FF2B5EF4-FFF2-40B4-BE49-F238E27FC236}">
                <a16:creationId xmlns:a16="http://schemas.microsoft.com/office/drawing/2014/main" id="{BDCB8089-FF0F-5DC5-FBD3-CC512B91FE2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FF3B5397-6C57-C41F-ADB7-55D77F91E278}"/>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E92268B-622A-1B41-327F-46E176522D01}"/>
              </a:ext>
            </a:extLst>
          </p:cNvPr>
          <p:cNvSpPr>
            <a:spLocks noGrp="1"/>
          </p:cNvSpPr>
          <p:nvPr>
            <p:ph type="ftr" sz="quarter" idx="11"/>
          </p:nvPr>
        </p:nvSpPr>
        <p:spPr>
          <a:xfrm>
            <a:off x="6726561" y="804147"/>
            <a:ext cx="5216649" cy="5870189"/>
          </a:xfrm>
          <a:solidFill>
            <a:schemeClr val="bg1"/>
          </a:solidFill>
          <a:ln w="57150">
            <a:solidFill>
              <a:schemeClr val="tx1"/>
            </a:solidFill>
          </a:ln>
        </p:spPr>
        <p:txBody>
          <a:bodyPr/>
          <a:lstStyle/>
          <a:p>
            <a:pPr algn="just"/>
            <a:endParaRPr lang="el-GR" sz="2000" dirty="0">
              <a:solidFill>
                <a:schemeClr val="tx1"/>
              </a:solidFill>
            </a:endParaRPr>
          </a:p>
          <a:p>
            <a:pPr algn="just"/>
            <a:r>
              <a:rPr lang="el-GR" sz="2000" dirty="0">
                <a:solidFill>
                  <a:schemeClr val="tx1"/>
                </a:solidFill>
              </a:rPr>
              <a:t>Αντίστοιχα, ο Παμούκ παρουσιάζει τη διαφορά ως φυσικό χαρακτηριστικό, ενώ παράλληλα, μέσα από τον διάλογο, αναδεικνύει την αναγνώριση των ουσιωδών γνωρισμάτων σε πρωταγωνιστική συνιστώσα του έργου του. Έτσι, προσδίδει κεντρικό ρόλο στον παράγοντα της </a:t>
            </a:r>
            <a:r>
              <a:rPr lang="el-GR" sz="2000" dirty="0" err="1">
                <a:solidFill>
                  <a:schemeClr val="tx1"/>
                </a:solidFill>
              </a:rPr>
              <a:t>τυχαιότητας</a:t>
            </a:r>
            <a:r>
              <a:rPr lang="el-GR" sz="2000" dirty="0">
                <a:solidFill>
                  <a:schemeClr val="tx1"/>
                </a:solidFill>
              </a:rPr>
              <a:t> και της συγκυρίας στη διαμόρφωση των ταυτοτήτων. Υπό αυτό το πρίσμα, η θεώρηση της ταυτότητας αποκλειστικά ως «διαφοράς» (Παναγιώτης </a:t>
            </a:r>
            <a:r>
              <a:rPr lang="el-GR" sz="2000" dirty="0" err="1">
                <a:solidFill>
                  <a:schemeClr val="tx1"/>
                </a:solidFill>
              </a:rPr>
              <a:t>Καρκατσούλης</a:t>
            </a:r>
            <a:r>
              <a:rPr lang="el-GR" sz="2000" dirty="0">
                <a:solidFill>
                  <a:schemeClr val="tx1"/>
                </a:solidFill>
              </a:rPr>
              <a:t>, 2000: 11) καταρρίπτεται, προτάσσοντας την ύπαρξη υβριδικών στοιχείων στη διαδικασία συγκρότησής της.</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«Του  είπα για τις μικρές, ιδιαίτερες λεπτομέρειες που κάνουν  τους ανθρώπους  να  ξεχωρίζουν  ο ένας από  τον άλλο» (σελ. 260)</a:t>
            </a:r>
          </a:p>
          <a:p>
            <a:pPr algn="just"/>
            <a:endParaRPr lang="el-GR" sz="2000" dirty="0"/>
          </a:p>
        </p:txBody>
      </p:sp>
    </p:spTree>
    <p:extLst>
      <p:ext uri="{BB962C8B-B14F-4D97-AF65-F5344CB8AC3E}">
        <p14:creationId xmlns:p14="http://schemas.microsoft.com/office/powerpoint/2010/main" val="29911393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F0169D92-B884-7758-C5C5-6B7B2CF8B7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C9B16A-896A-50A0-9796-0BCB239BD94A}"/>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14B9318-535B-A411-4E1D-E2BA76FC6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F13185D-B347-2F73-65D0-9B6CCCBBBFB2}"/>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a:t>V</a:t>
            </a:r>
            <a:r>
              <a:rPr lang="el-GR" b="1"/>
              <a:t>.  Συμπεράσματα της έρευνας  </a:t>
            </a:r>
            <a:endParaRPr lang="el-GR" dirty="0"/>
          </a:p>
        </p:txBody>
      </p:sp>
      <p:sp>
        <p:nvSpPr>
          <p:cNvPr id="7" name="Rectangle 1">
            <a:extLst>
              <a:ext uri="{FF2B5EF4-FFF2-40B4-BE49-F238E27FC236}">
                <a16:creationId xmlns:a16="http://schemas.microsoft.com/office/drawing/2014/main" id="{606F8CC1-5219-C73B-607C-34D2CC054B5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B28CCCA7-033A-EEFE-7905-316ECDBEFEB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30A3096-51D8-9A07-803B-B571A9C384BB}"/>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endParaRPr lang="el-GR" sz="2000" dirty="0">
              <a:solidFill>
                <a:schemeClr val="tx1"/>
              </a:solidFill>
            </a:endParaRPr>
          </a:p>
          <a:p>
            <a:pPr algn="just"/>
            <a:r>
              <a:rPr lang="el-GR" sz="2000" dirty="0">
                <a:solidFill>
                  <a:schemeClr val="tx1"/>
                </a:solidFill>
              </a:rPr>
              <a:t>Σύμφωνα με την </a:t>
            </a:r>
            <a:r>
              <a:rPr lang="el-GR" sz="2000" dirty="0" err="1">
                <a:solidFill>
                  <a:schemeClr val="tx1"/>
                </a:solidFill>
              </a:rPr>
              <a:t>Kilic</a:t>
            </a:r>
            <a:r>
              <a:rPr lang="el-GR" sz="2000" dirty="0">
                <a:solidFill>
                  <a:schemeClr val="tx1"/>
                </a:solidFill>
              </a:rPr>
              <a:t> (2006: 96), ο Παμούκ ειρωνεύεται τα στερεότυπα του </a:t>
            </a:r>
            <a:r>
              <a:rPr lang="el-GR" sz="2000" dirty="0" err="1">
                <a:solidFill>
                  <a:schemeClr val="tx1"/>
                </a:solidFill>
              </a:rPr>
              <a:t>οριενταλιστικού</a:t>
            </a:r>
            <a:r>
              <a:rPr lang="el-GR" sz="2000" dirty="0">
                <a:solidFill>
                  <a:schemeClr val="tx1"/>
                </a:solidFill>
              </a:rPr>
              <a:t> λόγου και δραματοποιεί τη σχέση υποκειμένου-αντικειμένου που εντοπίζεται στον </a:t>
            </a:r>
            <a:r>
              <a:rPr lang="el-GR" sz="2000" dirty="0" err="1">
                <a:solidFill>
                  <a:schemeClr val="tx1"/>
                </a:solidFill>
              </a:rPr>
              <a:t>αντιοριενταλιστικό</a:t>
            </a:r>
            <a:r>
              <a:rPr lang="el-GR" sz="2000" dirty="0">
                <a:solidFill>
                  <a:schemeClr val="tx1"/>
                </a:solidFill>
              </a:rPr>
              <a:t> λόγο. Μέσα από αυτή την προσέγγιση, προτείνει είτε την αποτίναξη των πολιτισμικών διαφορών είτε τη μεταμόρφωσή τους.</a:t>
            </a:r>
          </a:p>
          <a:p>
            <a:pPr algn="just"/>
            <a:r>
              <a:rPr lang="el-GR" sz="2000" dirty="0">
                <a:solidFill>
                  <a:schemeClr val="tx1"/>
                </a:solidFill>
              </a:rPr>
              <a:t> </a:t>
            </a:r>
          </a:p>
          <a:p>
            <a:pPr algn="just"/>
            <a:r>
              <a:rPr lang="el-GR" sz="2000" dirty="0">
                <a:solidFill>
                  <a:schemeClr val="tx1"/>
                </a:solidFill>
              </a:rPr>
              <a:t>Αν και μέσα από τις τοποθετήσεις του Βενετού σκλάβου υφέρπει η λανθάνουσα παραδοχή της ανωτερότητας της Δύσης -καθώς και μια απλουστευτική εξίσωση του «Ανατολίτη» με κάτι υποδεέστερο- ο Παμούκ τάσσεται κατά της εθνοκεντρικής θεωρίας περί «σύγκρουσης των πολιτισμών» και της ασυμβατότητας των πολιτισμικών ταυτοτήτων (</a:t>
            </a:r>
            <a:r>
              <a:rPr lang="el-GR" sz="2000" dirty="0" err="1">
                <a:solidFill>
                  <a:schemeClr val="tx1"/>
                </a:solidFill>
              </a:rPr>
              <a:t>Γκότοβος</a:t>
            </a:r>
            <a:r>
              <a:rPr lang="el-GR" sz="2000" dirty="0">
                <a:solidFill>
                  <a:schemeClr val="tx1"/>
                </a:solidFill>
              </a:rPr>
              <a:t>, 2001). Απορρίπτοντας την υποτιθέμενη ανάγκη για πολιτισμικούς εχθρούς, εισάγει αντίθετα τις έννοιες της «ψευδαίσθησης» και της «αρμονίας των πολιτισμών».</a:t>
            </a:r>
          </a:p>
          <a:p>
            <a:pPr algn="just"/>
            <a:r>
              <a:rPr lang="el-GR" sz="2000" dirty="0">
                <a:solidFill>
                  <a:schemeClr val="tx1"/>
                </a:solidFill>
              </a:rPr>
              <a:t> </a:t>
            </a:r>
          </a:p>
          <a:p>
            <a:pPr algn="just"/>
            <a:endParaRPr lang="el-GR" sz="2000" dirty="0"/>
          </a:p>
        </p:txBody>
      </p:sp>
    </p:spTree>
    <p:extLst>
      <p:ext uri="{BB962C8B-B14F-4D97-AF65-F5344CB8AC3E}">
        <p14:creationId xmlns:p14="http://schemas.microsoft.com/office/powerpoint/2010/main" val="38433342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C875CBF3-403E-3410-1222-B7B28D5A28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7965F0-B1B3-670E-776E-028B9CFE443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AAEEC0EB-E3D7-5E9E-B7CE-162ADEA09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2300049"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B85CB11-B383-B2BF-0B70-793D5B5C40B2}"/>
              </a:ext>
            </a:extLst>
          </p:cNvPr>
          <p:cNvSpPr/>
          <p:nvPr/>
        </p:nvSpPr>
        <p:spPr>
          <a:xfrm>
            <a:off x="3407228" y="146589"/>
            <a:ext cx="8578753"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a:t>
            </a:r>
            <a:endParaRPr lang="el-GR" dirty="0"/>
          </a:p>
        </p:txBody>
      </p:sp>
      <p:sp>
        <p:nvSpPr>
          <p:cNvPr id="7" name="Rectangle 1">
            <a:extLst>
              <a:ext uri="{FF2B5EF4-FFF2-40B4-BE49-F238E27FC236}">
                <a16:creationId xmlns:a16="http://schemas.microsoft.com/office/drawing/2014/main" id="{8FD00D06-A695-9F92-5612-4CB75D70F9D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5B27C5B-119E-C05A-286B-C401C7C222F7}"/>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2C695573-00AA-AB06-6F8A-EFE567293403}"/>
              </a:ext>
            </a:extLst>
          </p:cNvPr>
          <p:cNvSpPr>
            <a:spLocks noGrp="1"/>
          </p:cNvSpPr>
          <p:nvPr>
            <p:ph type="ftr" sz="quarter" idx="11"/>
          </p:nvPr>
        </p:nvSpPr>
        <p:spPr>
          <a:xfrm>
            <a:off x="3407230" y="968829"/>
            <a:ext cx="8578752" cy="5742582"/>
          </a:xfrm>
          <a:solidFill>
            <a:schemeClr val="bg1"/>
          </a:solidFill>
          <a:ln w="57150">
            <a:solidFill>
              <a:schemeClr val="tx1"/>
            </a:solidFill>
          </a:ln>
        </p:spPr>
        <p:txBody>
          <a:bodyPr/>
          <a:lstStyle/>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a:t>
            </a:r>
            <a:r>
              <a:rPr lang="tr-TR" sz="2000" dirty="0">
                <a:solidFill>
                  <a:schemeClr val="tx1"/>
                </a:solidFill>
              </a:rPr>
              <a:t>Belki de  Doğu ve Batı ayrımı insan temelinde  düşünüldüğünde   bir yanılsamadır yalnızca</a:t>
            </a:r>
            <a:r>
              <a:rPr lang="el-GR" sz="2000" dirty="0">
                <a:solidFill>
                  <a:schemeClr val="tx1"/>
                </a:solidFill>
              </a:rPr>
              <a:t>»</a:t>
            </a:r>
            <a:r>
              <a:rPr lang="tr-TR" sz="2000" dirty="0">
                <a:solidFill>
                  <a:schemeClr val="tx1"/>
                </a:solidFill>
              </a:rPr>
              <a:t>  (</a:t>
            </a:r>
            <a:r>
              <a:rPr lang="el-GR" sz="2000" dirty="0" err="1">
                <a:solidFill>
                  <a:schemeClr val="tx1"/>
                </a:solidFill>
              </a:rPr>
              <a:t>Yildiz</a:t>
            </a:r>
            <a:r>
              <a:rPr lang="el-GR" sz="2000" dirty="0">
                <a:solidFill>
                  <a:schemeClr val="tx1"/>
                </a:solidFill>
              </a:rPr>
              <a:t> Ecevit,1996, 38)</a:t>
            </a:r>
          </a:p>
          <a:p>
            <a:pPr algn="just"/>
            <a:r>
              <a:rPr lang="el-GR" sz="2000" dirty="0">
                <a:solidFill>
                  <a:schemeClr val="tx1"/>
                </a:solidFill>
              </a:rPr>
              <a:t>	(ίσως  και   η διάκριση   Ανατολής και Δύσης  είναι μονάχα  	μια 	ψευδαίσθηση  όταν σκεφτεί κανείς  επί τη βάσει  του 	ανθρώπινου) 	(Ελεύθερη δική μου 	μετάφραση)</a:t>
            </a:r>
          </a:p>
          <a:p>
            <a:pPr algn="just"/>
            <a:r>
              <a:rPr lang="el-GR" sz="2000" dirty="0">
                <a:solidFill>
                  <a:schemeClr val="tx1"/>
                </a:solidFill>
              </a:rPr>
              <a:t> </a:t>
            </a:r>
          </a:p>
          <a:p>
            <a:pPr algn="just"/>
            <a:r>
              <a:rPr lang="el-GR" sz="2000" dirty="0">
                <a:solidFill>
                  <a:schemeClr val="tx1"/>
                </a:solidFill>
              </a:rPr>
              <a:t>Μέσα από ποικίλους λογοτεχνικούς τρόπους, ο Παμούκ επισημαίνει ότι η προβληματική της ταυτότητας εδράζεται σε μια εσφαλμένη και ουτοπική αντίληψη περί πολιτισμικής ή ατομικής «καθαρότητας». Όπως ακριβώς το εγχείρημα για την κατάληψη του </a:t>
            </a:r>
            <a:r>
              <a:rPr lang="el-GR" sz="2000" i="1" dirty="0">
                <a:solidFill>
                  <a:schemeClr val="tx1"/>
                </a:solidFill>
              </a:rPr>
              <a:t>Λευκού Κάστρου</a:t>
            </a:r>
            <a:r>
              <a:rPr lang="el-GR" sz="2000" dirty="0">
                <a:solidFill>
                  <a:schemeClr val="tx1"/>
                </a:solidFill>
              </a:rPr>
              <a:t> αποδεικνύεται ουτοπικό, έτσι ουτοπική είναι και η αναζήτηση μιας αυθεντικής, αμετάβλητης ουσίας που υποτίθεται ότι αποτελεί την πεμπτουσία της ύπαρξής μας. Αντίθετα, ο συγγραφέας προκρίνει την ιδέα της συνεχούς </a:t>
            </a:r>
            <a:r>
              <a:rPr lang="el-GR" sz="2000" dirty="0" err="1">
                <a:solidFill>
                  <a:schemeClr val="tx1"/>
                </a:solidFill>
              </a:rPr>
              <a:t>αυτοσυγκρότησης</a:t>
            </a:r>
            <a:r>
              <a:rPr lang="el-GR" sz="2000" dirty="0">
                <a:solidFill>
                  <a:schemeClr val="tx1"/>
                </a:solidFill>
              </a:rPr>
              <a:t>, υπογραμμίζοντας ότι «ο άνθρωπος, μόνος ο ίδιος μπορεί να σκεφτεί τι είναι» (σελ. 103).</a:t>
            </a:r>
          </a:p>
          <a:p>
            <a:pPr algn="just"/>
            <a:endParaRPr lang="el-GR" sz="2000" dirty="0"/>
          </a:p>
        </p:txBody>
      </p:sp>
    </p:spTree>
    <p:extLst>
      <p:ext uri="{BB962C8B-B14F-4D97-AF65-F5344CB8AC3E}">
        <p14:creationId xmlns:p14="http://schemas.microsoft.com/office/powerpoint/2010/main" val="41406118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D5C6A9FA-1C18-3517-C1E9-DBB7D57F8F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056BFE-3389-752B-B72D-479FC2E9D16A}"/>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0A789FE-F297-89C8-44B1-ED8002CA9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786613"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FCCB435-BE51-A3F4-DB31-08D5E23E4FCA}"/>
              </a:ext>
            </a:extLst>
          </p:cNvPr>
          <p:cNvSpPr/>
          <p:nvPr/>
        </p:nvSpPr>
        <p:spPr>
          <a:xfrm>
            <a:off x="4170556" y="146589"/>
            <a:ext cx="781542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a:t>V</a:t>
            </a:r>
            <a:r>
              <a:rPr lang="el-GR" b="1"/>
              <a:t>.  Συμπεράσματα της έρευνας  </a:t>
            </a:r>
            <a:endParaRPr lang="el-GR" dirty="0"/>
          </a:p>
        </p:txBody>
      </p:sp>
      <p:sp>
        <p:nvSpPr>
          <p:cNvPr id="7" name="Rectangle 1">
            <a:extLst>
              <a:ext uri="{FF2B5EF4-FFF2-40B4-BE49-F238E27FC236}">
                <a16:creationId xmlns:a16="http://schemas.microsoft.com/office/drawing/2014/main" id="{C94870AE-3186-845C-43B2-9B065BD8222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01E3D00B-0093-8B9E-00A6-EC72723EA7DB}"/>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54A17E0-B6B2-4C9D-29C7-859BFD4F00CF}"/>
              </a:ext>
            </a:extLst>
          </p:cNvPr>
          <p:cNvSpPr>
            <a:spLocks noGrp="1"/>
          </p:cNvSpPr>
          <p:nvPr>
            <p:ph type="ftr" sz="quarter" idx="11"/>
          </p:nvPr>
        </p:nvSpPr>
        <p:spPr>
          <a:xfrm>
            <a:off x="4170556" y="968829"/>
            <a:ext cx="7815425" cy="5540827"/>
          </a:xfrm>
          <a:solidFill>
            <a:schemeClr val="bg1"/>
          </a:solidFill>
          <a:ln w="57150">
            <a:solidFill>
              <a:schemeClr val="tx1"/>
            </a:solidFill>
          </a:ln>
        </p:spPr>
        <p:txBody>
          <a:bodyPr/>
          <a:lstStyle/>
          <a:p>
            <a:pPr algn="just"/>
            <a:r>
              <a:rPr lang="el-GR" sz="2000" dirty="0">
                <a:solidFill>
                  <a:schemeClr val="tx1"/>
                </a:solidFill>
              </a:rPr>
              <a:t>Το </a:t>
            </a:r>
            <a:r>
              <a:rPr lang="el-GR" sz="2000" i="1" dirty="0">
                <a:solidFill>
                  <a:schemeClr val="tx1"/>
                </a:solidFill>
              </a:rPr>
              <a:t>Λευκό Κάστρο</a:t>
            </a:r>
            <a:r>
              <a:rPr lang="el-GR" sz="2000" dirty="0">
                <a:solidFill>
                  <a:schemeClr val="tx1"/>
                </a:solidFill>
              </a:rPr>
              <a:t>, το οποίο αποτελεί το λογοτεχνικό υλικό της παρούσας μελέτης, αναδεικνύει τους δεσμούς του </a:t>
            </a:r>
            <a:r>
              <a:rPr lang="el-GR" sz="2000" dirty="0" err="1">
                <a:solidFill>
                  <a:schemeClr val="tx1"/>
                </a:solidFill>
              </a:rPr>
              <a:t>συνανήκειν</a:t>
            </a:r>
            <a:r>
              <a:rPr lang="el-GR" sz="2000" dirty="0">
                <a:solidFill>
                  <a:schemeClr val="tx1"/>
                </a:solidFill>
              </a:rPr>
              <a:t> και τα μονοπάτια της διαπολιτισμικής συνάντησης και του </a:t>
            </a:r>
            <a:r>
              <a:rPr lang="el-GR" sz="2000" dirty="0" err="1">
                <a:solidFill>
                  <a:schemeClr val="tx1"/>
                </a:solidFill>
              </a:rPr>
              <a:t>διαδανεισμού</a:t>
            </a:r>
            <a:r>
              <a:rPr lang="el-GR" sz="2000" dirty="0">
                <a:solidFill>
                  <a:schemeClr val="tx1"/>
                </a:solidFill>
              </a:rPr>
              <a:t>. Αν και αποτυπώνει την αρχική δυσκολία των ηρώων να αποσαφηνίσουν τον εαυτό τους, το έργο καταλήγει να θέτει στο επίκεντρο την έννοια της αλληλοδιείσδυσης (</a:t>
            </a:r>
            <a:r>
              <a:rPr lang="el-GR" sz="2000" i="1" dirty="0" err="1">
                <a:solidFill>
                  <a:schemeClr val="tx1"/>
                </a:solidFill>
              </a:rPr>
              <a:t>interpenetration</a:t>
            </a:r>
            <a:r>
              <a:rPr lang="el-GR" sz="2000" dirty="0">
                <a:solidFill>
                  <a:schemeClr val="tx1"/>
                </a:solidFill>
              </a:rPr>
              <a:t>) (Παναγιώτης </a:t>
            </a:r>
            <a:r>
              <a:rPr lang="el-GR" sz="2000" dirty="0" err="1">
                <a:solidFill>
                  <a:schemeClr val="tx1"/>
                </a:solidFill>
              </a:rPr>
              <a:t>Καρκατσούλης</a:t>
            </a:r>
            <a:r>
              <a:rPr lang="el-GR" sz="2000" dirty="0">
                <a:solidFill>
                  <a:schemeClr val="tx1"/>
                </a:solidFill>
              </a:rPr>
              <a:t>, 2000), καθώς και την τοποθέτηση του υποκειμένου στον πολιτισμικό ρόλο του Άλλου.</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Ο </a:t>
            </a:r>
            <a:r>
              <a:rPr lang="en-US" sz="2000" dirty="0">
                <a:solidFill>
                  <a:schemeClr val="tx1"/>
                </a:solidFill>
              </a:rPr>
              <a:t>Beck</a:t>
            </a:r>
            <a:r>
              <a:rPr lang="el-GR" sz="2000" dirty="0">
                <a:solidFill>
                  <a:schemeClr val="tx1"/>
                </a:solidFill>
              </a:rPr>
              <a:t>   σχολιάζοντας  τον  </a:t>
            </a:r>
            <a:r>
              <a:rPr lang="en-US" sz="2000" dirty="0">
                <a:solidFill>
                  <a:schemeClr val="tx1"/>
                </a:solidFill>
              </a:rPr>
              <a:t>Friedrich Nietzsche</a:t>
            </a:r>
            <a:r>
              <a:rPr lang="el-GR" sz="2000" dirty="0">
                <a:solidFill>
                  <a:schemeClr val="tx1"/>
                </a:solidFill>
              </a:rPr>
              <a:t> (1910) αναφέρει :</a:t>
            </a:r>
          </a:p>
          <a:p>
            <a:pPr algn="just"/>
            <a:r>
              <a:rPr lang="el-GR" sz="2000" dirty="0">
                <a:solidFill>
                  <a:schemeClr val="tx1"/>
                </a:solidFill>
              </a:rPr>
              <a:t> </a:t>
            </a:r>
          </a:p>
          <a:p>
            <a:pPr algn="just"/>
            <a:r>
              <a:rPr lang="el-GR" sz="2000" dirty="0">
                <a:solidFill>
                  <a:schemeClr val="tx1"/>
                </a:solidFill>
              </a:rPr>
              <a:t>	[…] Οι διάφοροι πολιτισμοί  είχαν αρχίσει   να διαπερνούν   ο ένας 	τον άλλο. Και   μάλιστα  είχε  προβλέψει  ότι   αυτή   η  διαδικασία 	θα συνεχιζόταν, μέχρις εκείνου  του χρονικού  σημείου   που  ιδέες  	από   κάθε πολιτισμό  θα έρχονταν  η μια  δίπλα στην άλλη  σε μια 	σχέση   συνδυασμού, αντίφασης  ή ανταγωνισμού  σε κάθε τόπο   	και σε κάθε  στιγμή.  (</a:t>
            </a:r>
            <a:r>
              <a:rPr lang="en-US" sz="2000" dirty="0">
                <a:solidFill>
                  <a:schemeClr val="tx1"/>
                </a:solidFill>
              </a:rPr>
              <a:t>U</a:t>
            </a:r>
            <a:r>
              <a:rPr lang="el-GR" sz="2000" dirty="0">
                <a:solidFill>
                  <a:schemeClr val="tx1"/>
                </a:solidFill>
              </a:rPr>
              <a:t>. </a:t>
            </a:r>
            <a:r>
              <a:rPr lang="en-US" sz="2000" dirty="0">
                <a:solidFill>
                  <a:schemeClr val="tx1"/>
                </a:solidFill>
              </a:rPr>
              <a:t>Beck</a:t>
            </a:r>
            <a:r>
              <a:rPr lang="el-GR" sz="2000" dirty="0">
                <a:solidFill>
                  <a:schemeClr val="tx1"/>
                </a:solidFill>
              </a:rPr>
              <a:t>, 2000,130)</a:t>
            </a:r>
          </a:p>
          <a:p>
            <a:pPr algn="just"/>
            <a:endParaRPr lang="el-GR" sz="2000" dirty="0"/>
          </a:p>
        </p:txBody>
      </p:sp>
    </p:spTree>
    <p:extLst>
      <p:ext uri="{BB962C8B-B14F-4D97-AF65-F5344CB8AC3E}">
        <p14:creationId xmlns:p14="http://schemas.microsoft.com/office/powerpoint/2010/main" val="2097660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C1E12A2-1748-6BC7-E009-FB07B15371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35BBF6-F80B-2E51-24F2-C922451B026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437DBA4-E82E-6D4A-9EA6-AC04BB1D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BE76F314-D388-44D7-0FEC-CBEA8DA0D91F}"/>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a:t>V</a:t>
            </a:r>
            <a:r>
              <a:rPr lang="el-GR" b="1"/>
              <a:t>.  Συμπεράσματα της έρευνας  </a:t>
            </a:r>
            <a:endParaRPr lang="el-GR" dirty="0"/>
          </a:p>
        </p:txBody>
      </p:sp>
      <p:sp>
        <p:nvSpPr>
          <p:cNvPr id="7" name="Rectangle 1">
            <a:extLst>
              <a:ext uri="{FF2B5EF4-FFF2-40B4-BE49-F238E27FC236}">
                <a16:creationId xmlns:a16="http://schemas.microsoft.com/office/drawing/2014/main" id="{03E2ACAC-2AF7-D3F9-890A-320AA2103EF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DA612BC-C813-AFBF-15AD-10305F66B9BE}"/>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DE9AAC5B-7035-5535-DB11-AD94540AA319}"/>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endParaRPr lang="el-GR" sz="2000" dirty="0">
              <a:solidFill>
                <a:schemeClr val="tx1"/>
              </a:solidFill>
            </a:endParaRPr>
          </a:p>
          <a:p>
            <a:pPr algn="just"/>
            <a:endParaRPr lang="el-GR" sz="2000" dirty="0">
              <a:solidFill>
                <a:schemeClr val="tx1"/>
              </a:solidFill>
            </a:endParaRPr>
          </a:p>
          <a:p>
            <a:pPr algn="just"/>
            <a:endParaRPr lang="el-GR" sz="2000" dirty="0">
              <a:solidFill>
                <a:schemeClr val="tx1"/>
              </a:solidFill>
            </a:endParaRPr>
          </a:p>
          <a:p>
            <a:pPr algn="just"/>
            <a:r>
              <a:rPr lang="el-GR" sz="2000" dirty="0">
                <a:solidFill>
                  <a:schemeClr val="tx1"/>
                </a:solidFill>
              </a:rPr>
              <a:t>Στη βάση αυτής της νέας αρχής της αλληλοδιείσδυσης, οι πολιτισμοί συνδέονται διαλεκτικά και ισότιμα, υπερβαίνοντας τις συχνά παρερμηνευμένες έννοιες της απλής κατανόησης και της ανεκτικότητας.</a:t>
            </a:r>
          </a:p>
          <a:p>
            <a:pPr algn="just"/>
            <a:r>
              <a:rPr lang="el-GR" sz="2000" dirty="0">
                <a:solidFill>
                  <a:schemeClr val="tx1"/>
                </a:solidFill>
              </a:rPr>
              <a:t> </a:t>
            </a:r>
          </a:p>
          <a:p>
            <a:pPr algn="just"/>
            <a:r>
              <a:rPr lang="el-GR" sz="2000" dirty="0">
                <a:solidFill>
                  <a:schemeClr val="tx1"/>
                </a:solidFill>
              </a:rPr>
              <a:t>Ξεκινώντας από το ερώτημα «</a:t>
            </a:r>
            <a:r>
              <a:rPr lang="el-GR" sz="2000" dirty="0" err="1">
                <a:solidFill>
                  <a:schemeClr val="tx1"/>
                </a:solidFill>
              </a:rPr>
              <a:t>Onlar</a:t>
            </a:r>
            <a:r>
              <a:rPr lang="el-GR" sz="2000" dirty="0">
                <a:solidFill>
                  <a:schemeClr val="tx1"/>
                </a:solidFill>
              </a:rPr>
              <a:t> </a:t>
            </a:r>
            <a:r>
              <a:rPr lang="el-GR" sz="2000" dirty="0" err="1">
                <a:solidFill>
                  <a:schemeClr val="tx1"/>
                </a:solidFill>
              </a:rPr>
              <a:t>neden</a:t>
            </a:r>
            <a:r>
              <a:rPr lang="el-GR" sz="2000" dirty="0">
                <a:solidFill>
                  <a:schemeClr val="tx1"/>
                </a:solidFill>
              </a:rPr>
              <a:t> </a:t>
            </a:r>
            <a:r>
              <a:rPr lang="el-GR" sz="2000" dirty="0" err="1">
                <a:solidFill>
                  <a:schemeClr val="tx1"/>
                </a:solidFill>
              </a:rPr>
              <a:t>böyle</a:t>
            </a:r>
            <a:r>
              <a:rPr lang="el-GR" sz="2000" dirty="0">
                <a:solidFill>
                  <a:schemeClr val="tx1"/>
                </a:solidFill>
              </a:rPr>
              <a:t>, </a:t>
            </a:r>
            <a:r>
              <a:rPr lang="el-GR" sz="2000" dirty="0" err="1">
                <a:solidFill>
                  <a:schemeClr val="tx1"/>
                </a:solidFill>
              </a:rPr>
              <a:t>biz</a:t>
            </a:r>
            <a:r>
              <a:rPr lang="el-GR" sz="2000" dirty="0">
                <a:solidFill>
                  <a:schemeClr val="tx1"/>
                </a:solidFill>
              </a:rPr>
              <a:t> </a:t>
            </a:r>
            <a:r>
              <a:rPr lang="el-GR" sz="2000" dirty="0" err="1">
                <a:solidFill>
                  <a:schemeClr val="tx1"/>
                </a:solidFill>
              </a:rPr>
              <a:t>neden</a:t>
            </a:r>
            <a:r>
              <a:rPr lang="el-GR" sz="2000" dirty="0">
                <a:solidFill>
                  <a:schemeClr val="tx1"/>
                </a:solidFill>
              </a:rPr>
              <a:t> </a:t>
            </a:r>
            <a:r>
              <a:rPr lang="el-GR" sz="2000" dirty="0" err="1">
                <a:solidFill>
                  <a:schemeClr val="tx1"/>
                </a:solidFill>
              </a:rPr>
              <a:t>böyleyiz</a:t>
            </a:r>
            <a:r>
              <a:rPr lang="el-GR" sz="2000" dirty="0">
                <a:solidFill>
                  <a:schemeClr val="tx1"/>
                </a:solidFill>
              </a:rPr>
              <a:t>;» (</a:t>
            </a:r>
            <a:r>
              <a:rPr lang="el-GR" sz="2000" dirty="0" err="1">
                <a:solidFill>
                  <a:schemeClr val="tx1"/>
                </a:solidFill>
              </a:rPr>
              <a:t>Esen</a:t>
            </a:r>
            <a:r>
              <a:rPr lang="el-GR" sz="2000" dirty="0">
                <a:solidFill>
                  <a:schemeClr val="tx1"/>
                </a:solidFill>
              </a:rPr>
              <a:t> &amp; </a:t>
            </a:r>
            <a:r>
              <a:rPr lang="el-GR" sz="2000" dirty="0" err="1">
                <a:solidFill>
                  <a:schemeClr val="tx1"/>
                </a:solidFill>
              </a:rPr>
              <a:t>Kilic</a:t>
            </a:r>
            <a:r>
              <a:rPr lang="el-GR" sz="2000" dirty="0">
                <a:solidFill>
                  <a:schemeClr val="tx1"/>
                </a:solidFill>
              </a:rPr>
              <a:t>, 2008, 27), το οποίο μεταφράζεται ως «Γιατί αυτοί είναι έτσι και γιατί εμείς είμαστε έτσι;», ο συγγραφέας αποτυπώνει τις λανθάνουσες πτυχές τόσο του Εαυτού όσο και του Άλλου. Αφού αναπαραγάγει τη συνήθη ρητορική εναντίον του Άλλου, στη συνέχεια τον απομυθοποιεί, υιοθετώντας τον πολιτισμικό του ρόλο. Ως αποτέλεσμα, τα όρια μεταξύ Εαυτού και Άλλου καθίστανται τελικά δυσδιάκριτα, οδηγώντας στη συγκρότηση ενός νέου Εαυτού.</a:t>
            </a:r>
          </a:p>
          <a:p>
            <a:pPr algn="just"/>
            <a:r>
              <a:rPr lang="el-GR" sz="2000" dirty="0">
                <a:solidFill>
                  <a:schemeClr val="tx1"/>
                </a:solidFill>
              </a:rPr>
              <a:t> </a:t>
            </a:r>
          </a:p>
          <a:p>
            <a:pPr algn="just"/>
            <a:r>
              <a:rPr lang="el-GR" sz="2000" b="1" dirty="0">
                <a:solidFill>
                  <a:schemeClr val="tx1"/>
                </a:solidFill>
              </a:rPr>
              <a:t> </a:t>
            </a:r>
            <a:endParaRPr lang="el-GR" sz="2000" dirty="0">
              <a:solidFill>
                <a:schemeClr val="tx1"/>
              </a:solidFill>
            </a:endParaRPr>
          </a:p>
          <a:p>
            <a:pPr algn="just"/>
            <a:r>
              <a:rPr lang="el-GR" sz="2000" b="1" dirty="0">
                <a:solidFill>
                  <a:schemeClr val="tx1"/>
                </a:solidFill>
              </a:rPr>
              <a:t> </a:t>
            </a:r>
            <a:endParaRPr lang="el-GR" sz="2000" dirty="0">
              <a:solidFill>
                <a:schemeClr val="tx1"/>
              </a:solidFill>
            </a:endParaRPr>
          </a:p>
          <a:p>
            <a:pPr algn="just"/>
            <a:endParaRPr lang="el-GR" sz="2000" dirty="0"/>
          </a:p>
        </p:txBody>
      </p:sp>
    </p:spTree>
    <p:extLst>
      <p:ext uri="{BB962C8B-B14F-4D97-AF65-F5344CB8AC3E}">
        <p14:creationId xmlns:p14="http://schemas.microsoft.com/office/powerpoint/2010/main" val="34024432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64F18B27-5BFD-324A-79B6-C3F35A3564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FA80C9-E8AE-3C5D-16F0-169E1171500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3DC0463-B696-760C-6365-27D2AF5CA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1671FE9-DB31-FECE-E2AA-98B70ED02752}"/>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 Βιβλιογραφικές αναφορές   </a:t>
            </a:r>
            <a:endParaRPr lang="el-GR" dirty="0"/>
          </a:p>
        </p:txBody>
      </p:sp>
      <p:sp>
        <p:nvSpPr>
          <p:cNvPr id="7" name="Rectangle 1">
            <a:extLst>
              <a:ext uri="{FF2B5EF4-FFF2-40B4-BE49-F238E27FC236}">
                <a16:creationId xmlns:a16="http://schemas.microsoft.com/office/drawing/2014/main" id="{FCDDE02D-8000-6C04-898D-5163CCDACE0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F71423E9-7AF4-25C4-FD6F-A67544209237}"/>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31134B73-FF4F-7E15-0AB1-56A40F80F0AB}"/>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r>
              <a:rPr lang="el-GR" sz="2000" dirty="0" err="1">
                <a:solidFill>
                  <a:schemeClr val="tx1"/>
                </a:solidFill>
              </a:rPr>
              <a:t>Beck</a:t>
            </a:r>
            <a:r>
              <a:rPr lang="el-GR" sz="2000" dirty="0">
                <a:solidFill>
                  <a:schemeClr val="tx1"/>
                </a:solidFill>
              </a:rPr>
              <a:t>, U. (2000). Η κοσμοπολιτική κοινωνία και οι εχθροί της. </a:t>
            </a:r>
            <a:r>
              <a:rPr lang="el-GR" sz="2000" i="1" dirty="0">
                <a:solidFill>
                  <a:schemeClr val="tx1"/>
                </a:solidFill>
              </a:rPr>
              <a:t>Επιστήμη και Κοινωνία</a:t>
            </a:r>
            <a:r>
              <a:rPr lang="el-GR" sz="2000" dirty="0">
                <a:solidFill>
                  <a:schemeClr val="tx1"/>
                </a:solidFill>
              </a:rPr>
              <a:t>, (4), 117-148.</a:t>
            </a:r>
            <a:endParaRPr lang="tr-TR" sz="2000" dirty="0">
              <a:solidFill>
                <a:schemeClr val="tx1"/>
              </a:solidFill>
            </a:endParaRPr>
          </a:p>
          <a:p>
            <a:pPr algn="just"/>
            <a:r>
              <a:rPr lang="el-GR" sz="2000" dirty="0" err="1">
                <a:solidFill>
                  <a:schemeClr val="tx1"/>
                </a:solidFill>
              </a:rPr>
              <a:t>Γκότοβος</a:t>
            </a:r>
            <a:r>
              <a:rPr lang="el-GR" sz="2000" dirty="0">
                <a:solidFill>
                  <a:schemeClr val="tx1"/>
                </a:solidFill>
              </a:rPr>
              <a:t>, Α. (2001). </a:t>
            </a:r>
            <a:r>
              <a:rPr lang="el-GR" sz="2000" i="1" dirty="0">
                <a:solidFill>
                  <a:schemeClr val="tx1"/>
                </a:solidFill>
              </a:rPr>
              <a:t>Οικουμενικότητα, ετερότητα και ταυτότητα: Η επαναδιαπραγμάτευση του νοήματος της παιδείας</a:t>
            </a:r>
            <a:r>
              <a:rPr lang="el-GR" sz="2000" dirty="0">
                <a:solidFill>
                  <a:schemeClr val="tx1"/>
                </a:solidFill>
              </a:rPr>
              <a:t>. Πανεπιστήμιο Ιωαννίνων.</a:t>
            </a:r>
            <a:endParaRPr lang="tr-TR" sz="2000" dirty="0">
              <a:solidFill>
                <a:schemeClr val="tx1"/>
              </a:solidFill>
            </a:endParaRPr>
          </a:p>
          <a:p>
            <a:pPr algn="just"/>
            <a:r>
              <a:rPr lang="el-GR" altLang="el-GR" sz="2000" dirty="0" err="1">
                <a:solidFill>
                  <a:schemeClr val="tx1"/>
                </a:solidFill>
              </a:rPr>
              <a:t>Esen</a:t>
            </a:r>
            <a:r>
              <a:rPr lang="el-GR" altLang="el-GR" sz="2000" dirty="0">
                <a:solidFill>
                  <a:schemeClr val="tx1"/>
                </a:solidFill>
              </a:rPr>
              <a:t>, N., &amp; </a:t>
            </a:r>
            <a:r>
              <a:rPr lang="el-GR" altLang="el-GR" sz="2000" dirty="0" err="1">
                <a:solidFill>
                  <a:schemeClr val="tx1"/>
                </a:solidFill>
              </a:rPr>
              <a:t>Kılıç</a:t>
            </a:r>
            <a:r>
              <a:rPr lang="el-GR" altLang="el-GR" sz="2000" dirty="0">
                <a:solidFill>
                  <a:schemeClr val="tx1"/>
                </a:solidFill>
              </a:rPr>
              <a:t>, E. (</a:t>
            </a:r>
            <a:r>
              <a:rPr lang="el-GR" altLang="el-GR" sz="2000" dirty="0" err="1">
                <a:solidFill>
                  <a:schemeClr val="tx1"/>
                </a:solidFill>
              </a:rPr>
              <a:t>επιμ</a:t>
            </a:r>
            <a:r>
              <a:rPr lang="el-GR" altLang="el-GR" sz="2000" dirty="0">
                <a:solidFill>
                  <a:schemeClr val="tx1"/>
                </a:solidFill>
              </a:rPr>
              <a:t>.). (2008). </a:t>
            </a:r>
            <a:r>
              <a:rPr lang="el-GR" altLang="el-GR" sz="2000" i="1" dirty="0" err="1">
                <a:solidFill>
                  <a:schemeClr val="tx1"/>
                </a:solidFill>
              </a:rPr>
              <a:t>Orhan</a:t>
            </a:r>
            <a:r>
              <a:rPr lang="el-GR" altLang="el-GR" sz="2000" i="1" dirty="0">
                <a:solidFill>
                  <a:schemeClr val="tx1"/>
                </a:solidFill>
              </a:rPr>
              <a:t> </a:t>
            </a:r>
            <a:r>
              <a:rPr lang="el-GR" altLang="el-GR" sz="2000" i="1" dirty="0" err="1">
                <a:solidFill>
                  <a:schemeClr val="tx1"/>
                </a:solidFill>
              </a:rPr>
              <a:t>Pamuk'un</a:t>
            </a:r>
            <a:r>
              <a:rPr lang="el-GR" altLang="el-GR" sz="2000" i="1" dirty="0">
                <a:solidFill>
                  <a:schemeClr val="tx1"/>
                </a:solidFill>
              </a:rPr>
              <a:t> </a:t>
            </a:r>
            <a:r>
              <a:rPr lang="el-GR" altLang="el-GR" sz="2000" i="1" dirty="0" err="1">
                <a:solidFill>
                  <a:schemeClr val="tx1"/>
                </a:solidFill>
              </a:rPr>
              <a:t>edebi</a:t>
            </a:r>
            <a:r>
              <a:rPr lang="el-GR" altLang="el-GR" sz="2000" i="1" dirty="0">
                <a:solidFill>
                  <a:schemeClr val="tx1"/>
                </a:solidFill>
              </a:rPr>
              <a:t> </a:t>
            </a:r>
            <a:r>
              <a:rPr lang="el-GR" altLang="el-GR" sz="2000" i="1" dirty="0" err="1">
                <a:solidFill>
                  <a:schemeClr val="tx1"/>
                </a:solidFill>
              </a:rPr>
              <a:t>dünyası</a:t>
            </a:r>
            <a:r>
              <a:rPr lang="el-GR" altLang="el-GR" sz="2000" dirty="0">
                <a:solidFill>
                  <a:schemeClr val="tx1"/>
                </a:solidFill>
              </a:rPr>
              <a:t>. </a:t>
            </a:r>
            <a:r>
              <a:rPr lang="el-GR" altLang="el-GR" sz="2000" dirty="0" err="1">
                <a:solidFill>
                  <a:schemeClr val="tx1"/>
                </a:solidFill>
              </a:rPr>
              <a:t>İletişim</a:t>
            </a:r>
            <a:r>
              <a:rPr lang="el-GR" altLang="el-GR" sz="2000" dirty="0">
                <a:solidFill>
                  <a:schemeClr val="tx1"/>
                </a:solidFill>
              </a:rPr>
              <a:t> </a:t>
            </a:r>
            <a:r>
              <a:rPr lang="el-GR" altLang="el-GR" sz="2000" dirty="0" err="1">
                <a:solidFill>
                  <a:schemeClr val="tx1"/>
                </a:solidFill>
              </a:rPr>
              <a:t>Yayınları</a:t>
            </a:r>
            <a:r>
              <a:rPr lang="el-GR" altLang="el-GR" sz="2000" dirty="0">
                <a:solidFill>
                  <a:schemeClr val="tx1"/>
                </a:solidFill>
              </a:rPr>
              <a:t>.</a:t>
            </a:r>
          </a:p>
          <a:p>
            <a:pPr algn="just"/>
            <a:r>
              <a:rPr lang="el-GR" sz="2000" dirty="0" err="1">
                <a:solidFill>
                  <a:schemeClr val="tx1"/>
                </a:solidFill>
              </a:rPr>
              <a:t>Καρκατσούλης</a:t>
            </a:r>
            <a:r>
              <a:rPr lang="el-GR" sz="2000" dirty="0">
                <a:solidFill>
                  <a:schemeClr val="tx1"/>
                </a:solidFill>
              </a:rPr>
              <a:t>, Π. (2000). Κοινότητα – κοινοτισμός – κοινωνία – κοινωνική θεωρία: Από την αυτονομία στην </a:t>
            </a:r>
            <a:r>
              <a:rPr lang="el-GR" sz="2000" dirty="0" err="1">
                <a:solidFill>
                  <a:schemeClr val="tx1"/>
                </a:solidFill>
              </a:rPr>
              <a:t>αυτο</a:t>
            </a:r>
            <a:r>
              <a:rPr lang="el-GR" sz="2000" dirty="0">
                <a:solidFill>
                  <a:schemeClr val="tx1"/>
                </a:solidFill>
              </a:rPr>
              <a:t>-αναφορά. </a:t>
            </a:r>
            <a:r>
              <a:rPr lang="el-GR" sz="2000" i="1" dirty="0">
                <a:solidFill>
                  <a:schemeClr val="tx1"/>
                </a:solidFill>
              </a:rPr>
              <a:t>Επιστήμη και Κοινωνία</a:t>
            </a:r>
            <a:r>
              <a:rPr lang="el-GR" sz="2000" dirty="0">
                <a:solidFill>
                  <a:schemeClr val="tx1"/>
                </a:solidFill>
              </a:rPr>
              <a:t>, (4), 1-18.</a:t>
            </a:r>
          </a:p>
          <a:p>
            <a:pPr algn="just"/>
            <a:r>
              <a:rPr lang="el-GR" altLang="el-GR" sz="2000" dirty="0" err="1">
                <a:solidFill>
                  <a:srgbClr val="0A0A0A"/>
                </a:solidFill>
              </a:rPr>
              <a:t>Kılıç</a:t>
            </a:r>
            <a:r>
              <a:rPr lang="el-GR" altLang="el-GR" sz="2000" dirty="0">
                <a:solidFill>
                  <a:srgbClr val="0A0A0A"/>
                </a:solidFill>
              </a:rPr>
              <a:t>, E. (2006). </a:t>
            </a:r>
            <a:r>
              <a:rPr lang="el-GR" altLang="el-GR" sz="2000" i="1" dirty="0" err="1">
                <a:solidFill>
                  <a:srgbClr val="0A0A0A"/>
                </a:solidFill>
              </a:rPr>
              <a:t>Orhan</a:t>
            </a:r>
            <a:r>
              <a:rPr lang="el-GR" altLang="el-GR" sz="2000" i="1" dirty="0">
                <a:solidFill>
                  <a:srgbClr val="0A0A0A"/>
                </a:solidFill>
              </a:rPr>
              <a:t> </a:t>
            </a:r>
            <a:r>
              <a:rPr lang="el-GR" altLang="el-GR" sz="2000" i="1" dirty="0" err="1">
                <a:solidFill>
                  <a:srgbClr val="0A0A0A"/>
                </a:solidFill>
              </a:rPr>
              <a:t>Pamuk'u</a:t>
            </a:r>
            <a:r>
              <a:rPr lang="el-GR" altLang="el-GR" sz="2000" i="1" dirty="0">
                <a:solidFill>
                  <a:srgbClr val="0A0A0A"/>
                </a:solidFill>
              </a:rPr>
              <a:t> </a:t>
            </a:r>
            <a:r>
              <a:rPr lang="el-GR" altLang="el-GR" sz="2000" i="1" dirty="0" err="1">
                <a:solidFill>
                  <a:srgbClr val="0A0A0A"/>
                </a:solidFill>
              </a:rPr>
              <a:t>anlamak</a:t>
            </a:r>
            <a:r>
              <a:rPr lang="el-GR" altLang="el-GR" sz="2000" dirty="0">
                <a:solidFill>
                  <a:srgbClr val="0A0A0A"/>
                </a:solidFill>
              </a:rPr>
              <a:t>. </a:t>
            </a:r>
            <a:r>
              <a:rPr lang="el-GR" altLang="el-GR" sz="2000" dirty="0" err="1">
                <a:solidFill>
                  <a:srgbClr val="0A0A0A"/>
                </a:solidFill>
              </a:rPr>
              <a:t>Istanbul</a:t>
            </a:r>
            <a:r>
              <a:rPr lang="el-GR" altLang="el-GR" sz="2000" dirty="0">
                <a:solidFill>
                  <a:srgbClr val="0A0A0A"/>
                </a:solidFill>
              </a:rPr>
              <a:t>: </a:t>
            </a:r>
            <a:r>
              <a:rPr lang="el-GR" altLang="el-GR" sz="2000" dirty="0" err="1">
                <a:solidFill>
                  <a:srgbClr val="0A0A0A"/>
                </a:solidFill>
              </a:rPr>
              <a:t>İletişim</a:t>
            </a:r>
            <a:r>
              <a:rPr lang="el-GR" altLang="el-GR" sz="2000" dirty="0">
                <a:solidFill>
                  <a:srgbClr val="0A0A0A"/>
                </a:solidFill>
              </a:rPr>
              <a:t>.</a:t>
            </a:r>
            <a:endParaRPr lang="el-GR" sz="2000" dirty="0">
              <a:solidFill>
                <a:schemeClr val="tx1"/>
              </a:solidFill>
            </a:endParaRPr>
          </a:p>
          <a:p>
            <a:pPr algn="just"/>
            <a:r>
              <a:rPr lang="el-GR" sz="2000" dirty="0" err="1">
                <a:solidFill>
                  <a:schemeClr val="tx1"/>
                </a:solidFill>
              </a:rPr>
              <a:t>Nussbaum</a:t>
            </a:r>
            <a:r>
              <a:rPr lang="el-GR" sz="2000" dirty="0">
                <a:solidFill>
                  <a:schemeClr val="tx1"/>
                </a:solidFill>
              </a:rPr>
              <a:t>, M. (1999). </a:t>
            </a:r>
            <a:r>
              <a:rPr lang="el-GR" sz="2000" i="1" dirty="0">
                <a:solidFill>
                  <a:schemeClr val="tx1"/>
                </a:solidFill>
              </a:rPr>
              <a:t>Υπέρ </a:t>
            </a:r>
            <a:r>
              <a:rPr lang="el-GR" sz="2000" i="1" dirty="0" err="1">
                <a:solidFill>
                  <a:schemeClr val="tx1"/>
                </a:solidFill>
              </a:rPr>
              <a:t>πατρίδος</a:t>
            </a:r>
            <a:r>
              <a:rPr lang="el-GR" sz="2000" i="1" dirty="0">
                <a:solidFill>
                  <a:schemeClr val="tx1"/>
                </a:solidFill>
              </a:rPr>
              <a:t>: Πατριωτισμός ή κοσμοπολιτισμός</a:t>
            </a:r>
            <a:r>
              <a:rPr lang="el-GR" sz="2000" dirty="0">
                <a:solidFill>
                  <a:schemeClr val="tx1"/>
                </a:solidFill>
              </a:rPr>
              <a:t> (Α. </a:t>
            </a:r>
            <a:r>
              <a:rPr lang="el-GR" sz="2000" dirty="0" err="1">
                <a:solidFill>
                  <a:schemeClr val="tx1"/>
                </a:solidFill>
              </a:rPr>
              <a:t>Τσοτσόρου</a:t>
            </a:r>
            <a:r>
              <a:rPr lang="el-GR" sz="2000" dirty="0">
                <a:solidFill>
                  <a:schemeClr val="tx1"/>
                </a:solidFill>
              </a:rPr>
              <a:t> &amp; Ε. Μύστακας, Μετ.). </a:t>
            </a:r>
            <a:r>
              <a:rPr lang="el-GR" sz="2000" dirty="0" err="1">
                <a:solidFill>
                  <a:schemeClr val="tx1"/>
                </a:solidFill>
              </a:rPr>
              <a:t>Scripta</a:t>
            </a:r>
            <a:r>
              <a:rPr lang="el-GR" sz="2000" dirty="0">
                <a:solidFill>
                  <a:schemeClr val="tx1"/>
                </a:solidFill>
              </a:rPr>
              <a:t>.</a:t>
            </a:r>
          </a:p>
          <a:p>
            <a:pPr algn="just"/>
            <a:endParaRPr lang="el-GR" sz="2000" dirty="0"/>
          </a:p>
        </p:txBody>
      </p:sp>
    </p:spTree>
    <p:extLst>
      <p:ext uri="{BB962C8B-B14F-4D97-AF65-F5344CB8AC3E}">
        <p14:creationId xmlns:p14="http://schemas.microsoft.com/office/powerpoint/2010/main" val="209549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60BDBB4-C366-4950-8294-53827269AE06}"/>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C3D759F3-F235-1007-2734-820A0ED70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987361"/>
            <a:ext cx="3311290" cy="544246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EA764289-23F6-1AB9-CBF0-2D025BC042E6}"/>
              </a:ext>
            </a:extLst>
          </p:cNvPr>
          <p:cNvSpPr>
            <a:spLocks noChangeArrowheads="1"/>
          </p:cNvSpPr>
          <p:nvPr/>
        </p:nvSpPr>
        <p:spPr bwMode="auto">
          <a:xfrm>
            <a:off x="3831713" y="987362"/>
            <a:ext cx="8147327" cy="544245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endParaRPr lang="el-GR" altLang="el-GR" b="1" dirty="0">
              <a:solidFill>
                <a:srgbClr val="000000"/>
              </a:solidFill>
              <a:latin typeface="Aptos" panose="020B0004020202020204" pitchFamily="34" charset="0"/>
              <a:ea typeface="Calibri" panose="020F0502020204030204" pitchFamily="34" charset="0"/>
              <a:cs typeface="Times New Roman" panose="02020603050405020304" pitchFamily="18" charset="0"/>
            </a:endParaRPr>
          </a:p>
          <a:p>
            <a:pPr lvl="0" defTabSz="914400"/>
            <a:r>
              <a:rPr lang="el-GR" altLang="el-GR" dirty="0" err="1">
                <a:solidFill>
                  <a:srgbClr val="0A0A0A"/>
                </a:solidFill>
                <a:latin typeface="Aptos" panose="020B0004020202020204" pitchFamily="34" charset="0"/>
              </a:rPr>
              <a:t>Αμπατζοπούλου</a:t>
            </a:r>
            <a:r>
              <a:rPr lang="el-GR" altLang="el-GR" dirty="0">
                <a:solidFill>
                  <a:srgbClr val="0A0A0A"/>
                </a:solidFill>
                <a:latin typeface="Aptos" panose="020B0004020202020204" pitchFamily="34" charset="0"/>
              </a:rPr>
              <a:t>, Φ. (1998). </a:t>
            </a:r>
            <a:r>
              <a:rPr lang="el-GR" altLang="el-GR" i="1" dirty="0">
                <a:solidFill>
                  <a:srgbClr val="0A0A0A"/>
                </a:solidFill>
                <a:latin typeface="Aptos" panose="020B0004020202020204" pitchFamily="34" charset="0"/>
              </a:rPr>
              <a:t>Ο άλλος εν </a:t>
            </a:r>
            <a:r>
              <a:rPr lang="el-GR" altLang="el-GR" i="1" dirty="0" err="1">
                <a:solidFill>
                  <a:srgbClr val="0A0A0A"/>
                </a:solidFill>
                <a:latin typeface="Aptos" panose="020B0004020202020204" pitchFamily="34" charset="0"/>
              </a:rPr>
              <a:t>διωγμώ</a:t>
            </a:r>
            <a:r>
              <a:rPr lang="el-GR" altLang="el-GR" i="1" dirty="0">
                <a:solidFill>
                  <a:srgbClr val="0A0A0A"/>
                </a:solidFill>
                <a:latin typeface="Aptos" panose="020B0004020202020204" pitchFamily="34" charset="0"/>
              </a:rPr>
              <a:t>: Η εικόνα του Εβραίου στη λογοτεχνία: Ζητήματα ιστορίας και μυθοπλασίας</a:t>
            </a:r>
            <a:r>
              <a:rPr lang="el-GR" altLang="el-GR" dirty="0">
                <a:solidFill>
                  <a:srgbClr val="0A0A0A"/>
                </a:solidFill>
                <a:latin typeface="Aptos" panose="020B0004020202020204" pitchFamily="34" charset="0"/>
              </a:rPr>
              <a:t>. Αθήνα: Θεμέλιο.</a:t>
            </a:r>
          </a:p>
          <a:p>
            <a:pPr lvl="0" defTabSz="914400"/>
            <a:endParaRPr lang="el-GR" altLang="el-GR" dirty="0">
              <a:solidFill>
                <a:srgbClr val="0A0A0A"/>
              </a:solidFill>
              <a:latin typeface="Aptos" panose="020B0004020202020204" pitchFamily="34" charset="0"/>
            </a:endParaRPr>
          </a:p>
          <a:p>
            <a:pPr defTabSz="914400"/>
            <a:r>
              <a:rPr lang="el-GR" altLang="el-GR" dirty="0" err="1">
                <a:solidFill>
                  <a:srgbClr val="0A0A0A"/>
                </a:solidFill>
                <a:latin typeface="Aptos" panose="020B0004020202020204" pitchFamily="34" charset="0"/>
              </a:rPr>
              <a:t>Γκότοβος</a:t>
            </a:r>
            <a:r>
              <a:rPr lang="el-GR" altLang="el-GR" dirty="0">
                <a:solidFill>
                  <a:srgbClr val="0A0A0A"/>
                </a:solidFill>
                <a:latin typeface="Aptos" panose="020B0004020202020204" pitchFamily="34" charset="0"/>
              </a:rPr>
              <a:t>, Α. (2001). </a:t>
            </a:r>
            <a:r>
              <a:rPr lang="el-GR" altLang="el-GR" i="1" dirty="0">
                <a:solidFill>
                  <a:srgbClr val="0A0A0A"/>
                </a:solidFill>
                <a:latin typeface="Aptos" panose="020B0004020202020204" pitchFamily="34" charset="0"/>
              </a:rPr>
              <a:t>Οικουμενικότητα, ετερότητα και ταυτότητα: Η επαναδιαπραγμάτευση του νοήματος της παιδείας</a:t>
            </a:r>
            <a:r>
              <a:rPr lang="el-GR" altLang="el-GR" dirty="0">
                <a:solidFill>
                  <a:srgbClr val="0A0A0A"/>
                </a:solidFill>
                <a:latin typeface="Aptos" panose="020B0004020202020204" pitchFamily="34" charset="0"/>
              </a:rPr>
              <a:t>. Ιωάννινα: Πανεπιστήμιο Ιωαννίνων.</a:t>
            </a:r>
          </a:p>
          <a:p>
            <a:pPr lvl="0" defTabSz="914400"/>
            <a:endParaRPr lang="el-GR" altLang="el-GR" dirty="0">
              <a:solidFill>
                <a:srgbClr val="0A0A0A"/>
              </a:solidFill>
              <a:latin typeface="Aptos" panose="020B0004020202020204" pitchFamily="34" charset="0"/>
            </a:endParaRPr>
          </a:p>
          <a:p>
            <a:pPr lvl="0" defTabSz="914400"/>
            <a:r>
              <a:rPr lang="el-GR" altLang="el-GR" dirty="0">
                <a:solidFill>
                  <a:srgbClr val="0A0A0A"/>
                </a:solidFill>
                <a:latin typeface="Aptos" panose="020B0004020202020204" pitchFamily="34" charset="0"/>
              </a:rPr>
              <a:t>Παναγή, Γ. (2004). Πώς η προσέγγιση της λογοτεχνίας μπορεί να συμβάλει στη διαμόρφωση πολιτών μιας κοσμοπολιτικής κοινωνίας. Στο Α. </a:t>
            </a:r>
            <a:r>
              <a:rPr lang="el-GR" altLang="el-GR" dirty="0" err="1">
                <a:solidFill>
                  <a:srgbClr val="0A0A0A"/>
                </a:solidFill>
                <a:latin typeface="Aptos" panose="020B0004020202020204" pitchFamily="34" charset="0"/>
              </a:rPr>
              <a:t>Γαγάτσης</a:t>
            </a:r>
            <a:r>
              <a:rPr lang="el-GR" altLang="el-GR" dirty="0">
                <a:solidFill>
                  <a:srgbClr val="0A0A0A"/>
                </a:solidFill>
                <a:latin typeface="Aptos" panose="020B0004020202020204" pitchFamily="34" charset="0"/>
              </a:rPr>
              <a:t> κ.ά. (</a:t>
            </a:r>
            <a:r>
              <a:rPr lang="el-GR" altLang="el-GR" dirty="0" err="1">
                <a:solidFill>
                  <a:srgbClr val="0A0A0A"/>
                </a:solidFill>
                <a:latin typeface="Aptos" panose="020B0004020202020204" pitchFamily="34" charset="0"/>
              </a:rPr>
              <a:t>Επιμ</a:t>
            </a:r>
            <a:r>
              <a:rPr lang="el-GR" altLang="el-GR" dirty="0">
                <a:solidFill>
                  <a:srgbClr val="0A0A0A"/>
                </a:solidFill>
                <a:latin typeface="Aptos" panose="020B0004020202020204" pitchFamily="34" charset="0"/>
              </a:rPr>
              <a:t>.), </a:t>
            </a:r>
            <a:r>
              <a:rPr lang="el-GR" altLang="el-GR" i="1" dirty="0">
                <a:solidFill>
                  <a:srgbClr val="0A0A0A"/>
                </a:solidFill>
                <a:latin typeface="Aptos" panose="020B0004020202020204" pitchFamily="34" charset="0"/>
              </a:rPr>
              <a:t>Σύγχρονες τάσεις στην εκπαιδευτική έρευνα και πρακτική: Πρακτικά VIII </a:t>
            </a:r>
            <a:r>
              <a:rPr lang="el-GR" altLang="el-GR" i="1" dirty="0" err="1">
                <a:solidFill>
                  <a:srgbClr val="0A0A0A"/>
                </a:solidFill>
                <a:latin typeface="Aptos" panose="020B0004020202020204" pitchFamily="34" charset="0"/>
              </a:rPr>
              <a:t>παγκύπριου</a:t>
            </a:r>
            <a:r>
              <a:rPr lang="el-GR" altLang="el-GR" i="1" dirty="0">
                <a:solidFill>
                  <a:srgbClr val="0A0A0A"/>
                </a:solidFill>
                <a:latin typeface="Aptos" panose="020B0004020202020204" pitchFamily="34" charset="0"/>
              </a:rPr>
              <a:t> συνεδρίου Παιδαγωγικής Εταιρίας Κύπρου</a:t>
            </a:r>
            <a:r>
              <a:rPr lang="el-GR" altLang="el-GR" dirty="0">
                <a:solidFill>
                  <a:srgbClr val="0A0A0A"/>
                </a:solidFill>
                <a:latin typeface="Aptos" panose="020B0004020202020204" pitchFamily="34" charset="0"/>
              </a:rPr>
              <a:t>. Λευκωσία: Πανεπιστήμιο Κύπρου.</a:t>
            </a:r>
          </a:p>
          <a:p>
            <a:pPr lvl="0" defTabSz="914400"/>
            <a:endParaRPr lang="el-GR" altLang="el-GR" dirty="0">
              <a:solidFill>
                <a:srgbClr val="0A0A0A"/>
              </a:solidFill>
              <a:latin typeface="Aptos" panose="020B0004020202020204" pitchFamily="34" charset="0"/>
            </a:endParaRPr>
          </a:p>
          <a:p>
            <a:pPr defTabSz="914400"/>
            <a:r>
              <a:rPr lang="el-GR" altLang="el-GR" dirty="0" err="1">
                <a:solidFill>
                  <a:srgbClr val="0A0A0A"/>
                </a:solidFill>
                <a:latin typeface="Aptos" panose="020B0004020202020204" pitchFamily="34" charset="0"/>
              </a:rPr>
              <a:t>Rattansi</a:t>
            </a:r>
            <a:r>
              <a:rPr lang="el-GR" altLang="el-GR" dirty="0">
                <a:solidFill>
                  <a:srgbClr val="0A0A0A"/>
                </a:solidFill>
                <a:latin typeface="Aptos" panose="020B0004020202020204" pitchFamily="34" charset="0"/>
              </a:rPr>
              <a:t>, A., &amp; </a:t>
            </a:r>
            <a:r>
              <a:rPr lang="el-GR" altLang="el-GR" dirty="0" err="1">
                <a:solidFill>
                  <a:srgbClr val="0A0A0A"/>
                </a:solidFill>
                <a:latin typeface="Aptos" panose="020B0004020202020204" pitchFamily="34" charset="0"/>
              </a:rPr>
              <a:t>Westwood</a:t>
            </a:r>
            <a:r>
              <a:rPr lang="el-GR" altLang="el-GR" dirty="0">
                <a:solidFill>
                  <a:srgbClr val="0A0A0A"/>
                </a:solidFill>
                <a:latin typeface="Aptos" panose="020B0004020202020204" pitchFamily="34" charset="0"/>
              </a:rPr>
              <a:t>, S. (1994). </a:t>
            </a:r>
            <a:r>
              <a:rPr lang="el-GR" altLang="el-GR" i="1" dirty="0" err="1">
                <a:solidFill>
                  <a:srgbClr val="0A0A0A"/>
                </a:solidFill>
                <a:latin typeface="Aptos" panose="020B0004020202020204" pitchFamily="34" charset="0"/>
              </a:rPr>
              <a:t>Racism</a:t>
            </a:r>
            <a:r>
              <a:rPr lang="el-GR" altLang="el-GR" i="1" dirty="0">
                <a:solidFill>
                  <a:srgbClr val="0A0A0A"/>
                </a:solidFill>
                <a:latin typeface="Aptos" panose="020B0004020202020204" pitchFamily="34" charset="0"/>
              </a:rPr>
              <a:t>, </a:t>
            </a:r>
            <a:r>
              <a:rPr lang="el-GR" altLang="el-GR" i="1" dirty="0" err="1">
                <a:solidFill>
                  <a:srgbClr val="0A0A0A"/>
                </a:solidFill>
                <a:latin typeface="Aptos" panose="020B0004020202020204" pitchFamily="34" charset="0"/>
              </a:rPr>
              <a:t>modernity</a:t>
            </a:r>
            <a:r>
              <a:rPr lang="el-GR" altLang="el-GR" i="1" dirty="0">
                <a:solidFill>
                  <a:srgbClr val="0A0A0A"/>
                </a:solidFill>
                <a:latin typeface="Aptos" panose="020B0004020202020204" pitchFamily="34" charset="0"/>
              </a:rPr>
              <a:t> and </a:t>
            </a:r>
            <a:r>
              <a:rPr lang="el-GR" altLang="el-GR" i="1" dirty="0" err="1">
                <a:solidFill>
                  <a:srgbClr val="0A0A0A"/>
                </a:solidFill>
                <a:latin typeface="Aptos" panose="020B0004020202020204" pitchFamily="34" charset="0"/>
              </a:rPr>
              <a:t>identity</a:t>
            </a:r>
            <a:r>
              <a:rPr lang="el-GR" altLang="el-GR" i="1" dirty="0">
                <a:solidFill>
                  <a:srgbClr val="0A0A0A"/>
                </a:solidFill>
                <a:latin typeface="Aptos" panose="020B0004020202020204" pitchFamily="34" charset="0"/>
              </a:rPr>
              <a:t>: On the </a:t>
            </a:r>
            <a:r>
              <a:rPr lang="el-GR" altLang="el-GR" i="1" dirty="0" err="1">
                <a:solidFill>
                  <a:srgbClr val="0A0A0A"/>
                </a:solidFill>
                <a:latin typeface="Aptos" panose="020B0004020202020204" pitchFamily="34" charset="0"/>
              </a:rPr>
              <a:t>western</a:t>
            </a:r>
            <a:r>
              <a:rPr lang="el-GR" altLang="el-GR" i="1" dirty="0">
                <a:solidFill>
                  <a:srgbClr val="0A0A0A"/>
                </a:solidFill>
                <a:latin typeface="Aptos" panose="020B0004020202020204" pitchFamily="34" charset="0"/>
              </a:rPr>
              <a:t> </a:t>
            </a:r>
            <a:r>
              <a:rPr lang="el-GR" altLang="el-GR" i="1" dirty="0" err="1">
                <a:solidFill>
                  <a:srgbClr val="0A0A0A"/>
                </a:solidFill>
                <a:latin typeface="Aptos" panose="020B0004020202020204" pitchFamily="34" charset="0"/>
              </a:rPr>
              <a:t>front</a:t>
            </a:r>
            <a:r>
              <a:rPr lang="el-GR" altLang="el-GR" dirty="0">
                <a:solidFill>
                  <a:srgbClr val="0A0A0A"/>
                </a:solidFill>
                <a:latin typeface="Aptos" panose="020B0004020202020204" pitchFamily="34" charset="0"/>
              </a:rPr>
              <a:t>. </a:t>
            </a:r>
            <a:r>
              <a:rPr lang="el-GR" altLang="el-GR" dirty="0" err="1">
                <a:solidFill>
                  <a:srgbClr val="0A0A0A"/>
                </a:solidFill>
                <a:latin typeface="Aptos" panose="020B0004020202020204" pitchFamily="34" charset="0"/>
              </a:rPr>
              <a:t>Cambridge</a:t>
            </a:r>
            <a:r>
              <a:rPr lang="el-GR" altLang="el-GR" dirty="0">
                <a:solidFill>
                  <a:srgbClr val="0A0A0A"/>
                </a:solidFill>
                <a:latin typeface="Aptos" panose="020B0004020202020204" pitchFamily="34" charset="0"/>
              </a:rPr>
              <a:t>: </a:t>
            </a:r>
            <a:r>
              <a:rPr lang="el-GR" altLang="el-GR" dirty="0" err="1">
                <a:solidFill>
                  <a:srgbClr val="0A0A0A"/>
                </a:solidFill>
                <a:latin typeface="Aptos" panose="020B0004020202020204" pitchFamily="34" charset="0"/>
              </a:rPr>
              <a:t>Polity</a:t>
            </a:r>
            <a:r>
              <a:rPr lang="el-GR" altLang="el-GR" dirty="0">
                <a:solidFill>
                  <a:srgbClr val="0A0A0A"/>
                </a:solidFill>
                <a:latin typeface="Aptos" panose="020B0004020202020204" pitchFamily="34" charset="0"/>
              </a:rPr>
              <a:t> </a:t>
            </a:r>
            <a:r>
              <a:rPr lang="el-GR" altLang="el-GR" dirty="0" err="1">
                <a:solidFill>
                  <a:srgbClr val="0A0A0A"/>
                </a:solidFill>
                <a:latin typeface="Aptos" panose="020B0004020202020204" pitchFamily="34" charset="0"/>
              </a:rPr>
              <a:t>Press</a:t>
            </a:r>
            <a:r>
              <a:rPr lang="el-GR" altLang="el-GR" dirty="0">
                <a:solidFill>
                  <a:srgbClr val="0A0A0A"/>
                </a:solidFill>
                <a:latin typeface="Aptos" panose="020B0004020202020204" pitchFamily="34" charset="0"/>
              </a:rPr>
              <a:t>.</a:t>
            </a:r>
          </a:p>
          <a:p>
            <a:pPr lvl="0" defTabSz="914400"/>
            <a:endParaRPr lang="el-GR" altLang="el-GR" dirty="0">
              <a:solidFill>
                <a:srgbClr val="0A0A0A"/>
              </a:solidFill>
              <a:latin typeface="Aptos" panose="020B0004020202020204" pitchFamily="34" charset="0"/>
            </a:endParaRPr>
          </a:p>
          <a:p>
            <a:pPr lvl="0" defTabSz="914400"/>
            <a:r>
              <a:rPr lang="el-GR" altLang="el-GR" dirty="0" err="1">
                <a:solidFill>
                  <a:srgbClr val="0A0A0A"/>
                </a:solidFill>
                <a:latin typeface="Aptos" panose="020B0004020202020204" pitchFamily="34" charset="0"/>
              </a:rPr>
              <a:t>Said</a:t>
            </a:r>
            <a:r>
              <a:rPr lang="el-GR" altLang="el-GR" dirty="0">
                <a:solidFill>
                  <a:srgbClr val="0A0A0A"/>
                </a:solidFill>
                <a:latin typeface="Aptos" panose="020B0004020202020204" pitchFamily="34" charset="0"/>
              </a:rPr>
              <a:t>, E. (1996). </a:t>
            </a:r>
            <a:r>
              <a:rPr lang="el-GR" altLang="el-GR" i="1" dirty="0" err="1">
                <a:solidFill>
                  <a:srgbClr val="0A0A0A"/>
                </a:solidFill>
                <a:latin typeface="Aptos" panose="020B0004020202020204" pitchFamily="34" charset="0"/>
              </a:rPr>
              <a:t>Οριενταλισμός</a:t>
            </a:r>
            <a:r>
              <a:rPr lang="el-GR" altLang="el-GR" dirty="0">
                <a:solidFill>
                  <a:srgbClr val="0A0A0A"/>
                </a:solidFill>
                <a:latin typeface="Aptos" panose="020B0004020202020204" pitchFamily="34" charset="0"/>
              </a:rPr>
              <a:t> (Φ. Τερζάκης, </a:t>
            </a:r>
            <a:r>
              <a:rPr lang="el-GR" altLang="el-GR" dirty="0" err="1">
                <a:solidFill>
                  <a:srgbClr val="0A0A0A"/>
                </a:solidFill>
                <a:latin typeface="Aptos" panose="020B0004020202020204" pitchFamily="34" charset="0"/>
              </a:rPr>
              <a:t>Μεταφρ</a:t>
            </a:r>
            <a:r>
              <a:rPr lang="el-GR" altLang="el-GR" dirty="0">
                <a:solidFill>
                  <a:srgbClr val="0A0A0A"/>
                </a:solidFill>
                <a:latin typeface="Aptos" panose="020B0004020202020204" pitchFamily="34" charset="0"/>
              </a:rPr>
              <a:t>.). Αθήνα: Νεφέλη.</a:t>
            </a:r>
          </a:p>
          <a:p>
            <a:pPr lvl="0" defTabSz="914400"/>
            <a:endParaRPr lang="el-GR" altLang="el-GR" dirty="0">
              <a:solidFill>
                <a:srgbClr val="0A0A0A"/>
              </a:solidFill>
              <a:latin typeface="Aptos" panose="020B0004020202020204" pitchFamily="34" charset="0"/>
            </a:endParaRPr>
          </a:p>
        </p:txBody>
      </p:sp>
      <p:sp>
        <p:nvSpPr>
          <p:cNvPr id="5" name="Ορθογώνιο: Στρογγύλεμα γωνιών 4">
            <a:extLst>
              <a:ext uri="{FF2B5EF4-FFF2-40B4-BE49-F238E27FC236}">
                <a16:creationId xmlns:a16="http://schemas.microsoft.com/office/drawing/2014/main" id="{849D5F0F-2E60-B9C3-C19C-6512B2A08185}"/>
              </a:ext>
            </a:extLst>
          </p:cNvPr>
          <p:cNvSpPr/>
          <p:nvPr/>
        </p:nvSpPr>
        <p:spPr>
          <a:xfrm>
            <a:off x="3698362" y="151179"/>
            <a:ext cx="8147327"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solidFill>
                  <a:srgbClr val="000000"/>
                </a:solidFill>
                <a:latin typeface="Aptos" panose="020B0004020202020204" pitchFamily="34" charset="0"/>
                <a:ea typeface="Calibri" panose="020F0502020204030204" pitchFamily="34" charset="0"/>
                <a:cs typeface="Times New Roman" panose="02020603050405020304" pitchFamily="18" charset="0"/>
              </a:rPr>
              <a:t>ΙΙ.Ι Ο Εαυτός  και ο  Άλλος στη λογοτεχνία </a:t>
            </a:r>
            <a:r>
              <a:rPr lang="el-GR" b="1" dirty="0"/>
              <a:t>:   Βιβλιογραφικές Αναφορές </a:t>
            </a:r>
          </a:p>
        </p:txBody>
      </p:sp>
    </p:spTree>
    <p:extLst>
      <p:ext uri="{BB962C8B-B14F-4D97-AF65-F5344CB8AC3E}">
        <p14:creationId xmlns:p14="http://schemas.microsoft.com/office/powerpoint/2010/main" val="3697475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0A106346-AB1C-2FAD-E4C2-777D2A4637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83F8B6-4195-B951-3281-284D4D46493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BABF350-040C-C8F1-18DB-EA280EF7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9520E9C-A297-EC37-6540-44AEDAE0B5AA}"/>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a:t>
            </a:r>
            <a:r>
              <a:rPr lang="el-GR" b="1" dirty="0"/>
              <a:t>.  Συμπεράσματα της έρευνας : Βιβλιογραφικές αναφορές   </a:t>
            </a:r>
            <a:endParaRPr lang="el-GR" dirty="0"/>
          </a:p>
        </p:txBody>
      </p:sp>
      <p:sp>
        <p:nvSpPr>
          <p:cNvPr id="7" name="Rectangle 1">
            <a:extLst>
              <a:ext uri="{FF2B5EF4-FFF2-40B4-BE49-F238E27FC236}">
                <a16:creationId xmlns:a16="http://schemas.microsoft.com/office/drawing/2014/main" id="{144385CD-13D8-1491-405F-F0D5BEF82F7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032DF2F2-637D-2703-9945-1ECE91CB0973}"/>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2F8491B0-CDB4-D6BD-972B-88693F5D1464}"/>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r>
              <a:rPr lang="el-GR" sz="2000" dirty="0">
                <a:solidFill>
                  <a:schemeClr val="tx1"/>
                </a:solidFill>
              </a:rPr>
              <a:t>Παμούκ, Ο. (2005) </a:t>
            </a:r>
            <a:r>
              <a:rPr lang="el-GR" sz="2000" i="1" dirty="0">
                <a:solidFill>
                  <a:schemeClr val="tx1"/>
                </a:solidFill>
              </a:rPr>
              <a:t>Το λευκό κάστρο</a:t>
            </a:r>
            <a:r>
              <a:rPr lang="el-GR" sz="2000" dirty="0">
                <a:solidFill>
                  <a:schemeClr val="tx1"/>
                </a:solidFill>
              </a:rPr>
              <a:t>.(μετάφραση) Γιώργος </a:t>
            </a:r>
            <a:r>
              <a:rPr lang="el-GR" sz="2000" dirty="0" err="1">
                <a:solidFill>
                  <a:schemeClr val="tx1"/>
                </a:solidFill>
              </a:rPr>
              <a:t>Σαλακίδης</a:t>
            </a:r>
            <a:r>
              <a:rPr lang="el-GR" sz="2000" dirty="0">
                <a:solidFill>
                  <a:schemeClr val="tx1"/>
                </a:solidFill>
              </a:rPr>
              <a:t>. Αθήνα : Ωκεανίδα.</a:t>
            </a:r>
            <a:endParaRPr lang="tr-TR" sz="2000" dirty="0">
              <a:solidFill>
                <a:schemeClr val="tx1"/>
              </a:solidFill>
            </a:endParaRPr>
          </a:p>
          <a:p>
            <a:pPr algn="just"/>
            <a:r>
              <a:rPr lang="el-GR" sz="2000" dirty="0">
                <a:solidFill>
                  <a:schemeClr val="tx1"/>
                </a:solidFill>
              </a:rPr>
              <a:t>Στενού, Κ. (1998). </a:t>
            </a:r>
            <a:r>
              <a:rPr lang="el-GR" sz="2000" i="1" dirty="0">
                <a:solidFill>
                  <a:schemeClr val="tx1"/>
                </a:solidFill>
              </a:rPr>
              <a:t>Εικόνες του άλλου: Η ετερότητα: Από τον μύθο στην προκατάληψη</a:t>
            </a:r>
            <a:r>
              <a:rPr lang="el-GR" sz="2000" dirty="0">
                <a:solidFill>
                  <a:schemeClr val="tx1"/>
                </a:solidFill>
              </a:rPr>
              <a:t> (Σ. </a:t>
            </a:r>
            <a:r>
              <a:rPr lang="el-GR" sz="2000" dirty="0" err="1">
                <a:solidFill>
                  <a:schemeClr val="tx1"/>
                </a:solidFill>
              </a:rPr>
              <a:t>Μπενβενίστε</a:t>
            </a:r>
            <a:r>
              <a:rPr lang="el-GR" sz="2000" dirty="0">
                <a:solidFill>
                  <a:schemeClr val="tx1"/>
                </a:solidFill>
              </a:rPr>
              <a:t> &amp; Μ. Παπαδήμα, Μετ.). Εξάντας - Εκδόσεις </a:t>
            </a:r>
            <a:r>
              <a:rPr lang="el-GR" sz="2000" dirty="0" err="1">
                <a:solidFill>
                  <a:schemeClr val="tx1"/>
                </a:solidFill>
              </a:rPr>
              <a:t>Unesco</a:t>
            </a:r>
            <a:r>
              <a:rPr lang="el-GR" sz="2000" dirty="0">
                <a:solidFill>
                  <a:schemeClr val="tx1"/>
                </a:solidFill>
              </a:rPr>
              <a:t>.</a:t>
            </a:r>
            <a:endParaRPr lang="tr-TR" sz="2000" dirty="0">
              <a:solidFill>
                <a:schemeClr val="tx1"/>
              </a:solidFill>
            </a:endParaRPr>
          </a:p>
          <a:p>
            <a:pPr algn="just"/>
            <a:r>
              <a:rPr lang="el-GR" altLang="el-GR" sz="2000" dirty="0" err="1">
                <a:solidFill>
                  <a:schemeClr val="tx1"/>
                </a:solidFill>
              </a:rPr>
              <a:t>Yıldız</a:t>
            </a:r>
            <a:r>
              <a:rPr lang="el-GR" altLang="el-GR" sz="2000" dirty="0">
                <a:solidFill>
                  <a:schemeClr val="tx1"/>
                </a:solidFill>
              </a:rPr>
              <a:t>, E. (1996). </a:t>
            </a:r>
            <a:r>
              <a:rPr lang="el-GR" altLang="el-GR" sz="2000" i="1" dirty="0" err="1">
                <a:solidFill>
                  <a:schemeClr val="tx1"/>
                </a:solidFill>
              </a:rPr>
              <a:t>Orhan</a:t>
            </a:r>
            <a:r>
              <a:rPr lang="el-GR" altLang="el-GR" sz="2000" i="1" dirty="0">
                <a:solidFill>
                  <a:schemeClr val="tx1"/>
                </a:solidFill>
              </a:rPr>
              <a:t> </a:t>
            </a:r>
            <a:r>
              <a:rPr lang="el-GR" altLang="el-GR" sz="2000" i="1" dirty="0" err="1">
                <a:solidFill>
                  <a:schemeClr val="tx1"/>
                </a:solidFill>
              </a:rPr>
              <a:t>Pamuk'u</a:t>
            </a:r>
            <a:r>
              <a:rPr lang="el-GR" altLang="el-GR" sz="2000" i="1" dirty="0">
                <a:solidFill>
                  <a:schemeClr val="tx1"/>
                </a:solidFill>
              </a:rPr>
              <a:t> </a:t>
            </a:r>
            <a:r>
              <a:rPr lang="el-GR" altLang="el-GR" sz="2000" i="1" dirty="0" err="1">
                <a:solidFill>
                  <a:schemeClr val="tx1"/>
                </a:solidFill>
              </a:rPr>
              <a:t>okumak</a:t>
            </a:r>
            <a:r>
              <a:rPr lang="el-GR" altLang="el-GR" sz="2000" dirty="0">
                <a:solidFill>
                  <a:schemeClr val="tx1"/>
                </a:solidFill>
              </a:rPr>
              <a:t>. </a:t>
            </a:r>
            <a:r>
              <a:rPr lang="el-GR" altLang="el-GR" sz="2000" dirty="0" err="1">
                <a:solidFill>
                  <a:schemeClr val="tx1"/>
                </a:solidFill>
              </a:rPr>
              <a:t>Gerçek</a:t>
            </a:r>
            <a:r>
              <a:rPr lang="el-GR" altLang="el-GR" sz="2000" dirty="0">
                <a:solidFill>
                  <a:schemeClr val="tx1"/>
                </a:solidFill>
              </a:rPr>
              <a:t> </a:t>
            </a:r>
            <a:r>
              <a:rPr lang="el-GR" altLang="el-GR" sz="2000" dirty="0" err="1">
                <a:solidFill>
                  <a:schemeClr val="tx1"/>
                </a:solidFill>
              </a:rPr>
              <a:t>Yayınevi</a:t>
            </a:r>
            <a:r>
              <a:rPr lang="el-GR" altLang="el-GR" sz="2000" dirty="0">
                <a:solidFill>
                  <a:schemeClr val="tx1"/>
                </a:solidFill>
              </a:rPr>
              <a:t>.</a:t>
            </a:r>
          </a:p>
          <a:p>
            <a:pPr algn="just"/>
            <a:endParaRPr lang="el-GR" sz="2000" dirty="0">
              <a:solidFill>
                <a:schemeClr val="tx1"/>
              </a:solidFill>
            </a:endParaRPr>
          </a:p>
          <a:p>
            <a:pPr algn="just"/>
            <a:endParaRPr lang="el-GR" sz="2000" dirty="0"/>
          </a:p>
        </p:txBody>
      </p:sp>
    </p:spTree>
    <p:extLst>
      <p:ext uri="{BB962C8B-B14F-4D97-AF65-F5344CB8AC3E}">
        <p14:creationId xmlns:p14="http://schemas.microsoft.com/office/powerpoint/2010/main" val="38881265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E15D1F6E-4A20-6DF5-2771-A4AAC53696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720551-B38F-494E-904E-9A0B1883B31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C001228-7701-4694-B8A4-29CA51FB7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470543F5-3ECF-AC49-DD48-C506C519DF1E}"/>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VI</a:t>
            </a:r>
            <a:r>
              <a:rPr lang="el-GR" b="1" dirty="0"/>
              <a:t>. ΒΙΒΛΙΟΓΡΑΦΙΑ</a:t>
            </a:r>
            <a:endParaRPr lang="el-GR" dirty="0"/>
          </a:p>
        </p:txBody>
      </p:sp>
      <p:sp>
        <p:nvSpPr>
          <p:cNvPr id="7" name="Rectangle 1">
            <a:extLst>
              <a:ext uri="{FF2B5EF4-FFF2-40B4-BE49-F238E27FC236}">
                <a16:creationId xmlns:a16="http://schemas.microsoft.com/office/drawing/2014/main" id="{C859B8DA-6701-C646-6321-29AFAD87ACF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661040EF-33A7-CC35-3CAC-FD28F441480F}"/>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972436F0-A13C-49EC-FCDA-C16D04F57B36}"/>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r>
              <a:rPr lang="el-GR" sz="2000" dirty="0" err="1">
                <a:solidFill>
                  <a:schemeClr val="tx1"/>
                </a:solidFill>
              </a:rPr>
              <a:t>Agop</a:t>
            </a:r>
            <a:r>
              <a:rPr lang="el-GR" sz="2000" dirty="0">
                <a:solidFill>
                  <a:schemeClr val="tx1"/>
                </a:solidFill>
              </a:rPr>
              <a:t>, G. (1997). Το μειονοτικό πρόβλημα των Βαλκανίων: Παραδείγματα ρύθμισης. Στο Π. </a:t>
            </a:r>
            <a:r>
              <a:rPr lang="el-GR" sz="2000" dirty="0" err="1">
                <a:solidFill>
                  <a:schemeClr val="tx1"/>
                </a:solidFill>
              </a:rPr>
              <a:t>Γεωργογιάννης</a:t>
            </a:r>
            <a:r>
              <a:rPr lang="el-GR" sz="2000" dirty="0">
                <a:solidFill>
                  <a:schemeClr val="tx1"/>
                </a:solidFill>
              </a:rPr>
              <a:t> (</a:t>
            </a:r>
            <a:r>
              <a:rPr lang="el-GR" sz="2000" dirty="0" err="1">
                <a:solidFill>
                  <a:schemeClr val="tx1"/>
                </a:solidFill>
              </a:rPr>
              <a:t>Επιμ</a:t>
            </a:r>
            <a:r>
              <a:rPr lang="el-GR" sz="2000" dirty="0">
                <a:solidFill>
                  <a:schemeClr val="tx1"/>
                </a:solidFill>
              </a:rPr>
              <a:t>.), </a:t>
            </a:r>
            <a:r>
              <a:rPr lang="el-GR" sz="2000" i="1" dirty="0">
                <a:solidFill>
                  <a:schemeClr val="tx1"/>
                </a:solidFill>
              </a:rPr>
              <a:t>Εκπαίδευση και διαπολιτισμική επικοινωνία: 1ο Διαβαλκανικό συνέδριο: Πρακτικά (Πάτρα 3-5 Μαΐου 1996)</a:t>
            </a:r>
            <a:r>
              <a:rPr lang="el-GR" sz="2000" dirty="0">
                <a:solidFill>
                  <a:schemeClr val="tx1"/>
                </a:solidFill>
              </a:rPr>
              <a:t> (σ. 119-134). </a:t>
            </a:r>
            <a:r>
              <a:rPr lang="el-GR" sz="2000" dirty="0" err="1">
                <a:solidFill>
                  <a:schemeClr val="tx1"/>
                </a:solidFill>
              </a:rPr>
              <a:t>Gutenberg</a:t>
            </a:r>
            <a:r>
              <a:rPr lang="el-GR" sz="2000" dirty="0">
                <a:solidFill>
                  <a:schemeClr val="tx1"/>
                </a:solidFill>
              </a:rPr>
              <a:t>.</a:t>
            </a:r>
          </a:p>
          <a:p>
            <a:pPr algn="just"/>
            <a:r>
              <a:rPr lang="el-GR" sz="2000" dirty="0" err="1">
                <a:solidFill>
                  <a:schemeClr val="tx1"/>
                </a:solidFill>
              </a:rPr>
              <a:t>Said</a:t>
            </a:r>
            <a:r>
              <a:rPr lang="el-GR" sz="2000" dirty="0">
                <a:solidFill>
                  <a:schemeClr val="tx1"/>
                </a:solidFill>
              </a:rPr>
              <a:t>, E. (1994). </a:t>
            </a:r>
            <a:r>
              <a:rPr lang="el-GR" sz="2000" i="1" dirty="0">
                <a:solidFill>
                  <a:schemeClr val="tx1"/>
                </a:solidFill>
              </a:rPr>
              <a:t>Κουλτούρα και ιμπεριαλισμός</a:t>
            </a:r>
            <a:r>
              <a:rPr lang="el-GR" sz="2000" dirty="0">
                <a:solidFill>
                  <a:schemeClr val="tx1"/>
                </a:solidFill>
              </a:rPr>
              <a:t> (Β. </a:t>
            </a:r>
            <a:r>
              <a:rPr lang="el-GR" sz="2000" dirty="0" err="1">
                <a:solidFill>
                  <a:schemeClr val="tx1"/>
                </a:solidFill>
              </a:rPr>
              <a:t>Λαππά</a:t>
            </a:r>
            <a:r>
              <a:rPr lang="el-GR" sz="2000" dirty="0">
                <a:solidFill>
                  <a:schemeClr val="tx1"/>
                </a:solidFill>
              </a:rPr>
              <a:t>, Μετ.).</a:t>
            </a:r>
            <a:endParaRPr lang="tr-TR" sz="2000" dirty="0">
              <a:solidFill>
                <a:schemeClr val="tx1"/>
              </a:solidFill>
            </a:endParaRPr>
          </a:p>
          <a:p>
            <a:pPr algn="just"/>
            <a:r>
              <a:rPr lang="el-GR" sz="2000" dirty="0" err="1">
                <a:solidFill>
                  <a:schemeClr val="tx1"/>
                </a:solidFill>
              </a:rPr>
              <a:t>Γκότοβος</a:t>
            </a:r>
            <a:r>
              <a:rPr lang="el-GR" sz="2000" dirty="0">
                <a:solidFill>
                  <a:schemeClr val="tx1"/>
                </a:solidFill>
              </a:rPr>
              <a:t>, Α. (2002). </a:t>
            </a:r>
            <a:r>
              <a:rPr lang="el-GR" sz="2000" i="1" dirty="0">
                <a:solidFill>
                  <a:schemeClr val="tx1"/>
                </a:solidFill>
              </a:rPr>
              <a:t>Εκπαίδευση και ετερότητα: Ζητήματα διαπολιτισμικής παιδαγωγικής</a:t>
            </a:r>
            <a:r>
              <a:rPr lang="el-GR" sz="2000" dirty="0">
                <a:solidFill>
                  <a:schemeClr val="tx1"/>
                </a:solidFill>
              </a:rPr>
              <a:t>. Μεταίχμιο.</a:t>
            </a:r>
          </a:p>
          <a:p>
            <a:pPr algn="just"/>
            <a:r>
              <a:rPr lang="el-GR" sz="2000" dirty="0" err="1">
                <a:solidFill>
                  <a:schemeClr val="tx1"/>
                </a:solidFill>
              </a:rPr>
              <a:t>Κοκοσαλάκης</a:t>
            </a:r>
            <a:r>
              <a:rPr lang="el-GR" sz="2000" dirty="0">
                <a:solidFill>
                  <a:schemeClr val="tx1"/>
                </a:solidFill>
              </a:rPr>
              <a:t>, Ν. (2002). Παραδοσιακή θρησκεία και κοινωνία στην ύστερη </a:t>
            </a:r>
            <a:r>
              <a:rPr lang="el-GR" sz="2000" dirty="0" err="1">
                <a:solidFill>
                  <a:schemeClr val="tx1"/>
                </a:solidFill>
              </a:rPr>
              <a:t>νεωτερικότητα</a:t>
            </a:r>
            <a:r>
              <a:rPr lang="el-GR" sz="2000" dirty="0">
                <a:solidFill>
                  <a:schemeClr val="tx1"/>
                </a:solidFill>
              </a:rPr>
              <a:t>. Στο Θ. </a:t>
            </a:r>
            <a:r>
              <a:rPr lang="el-GR" sz="2000" dirty="0" err="1">
                <a:solidFill>
                  <a:schemeClr val="tx1"/>
                </a:solidFill>
              </a:rPr>
              <a:t>Λίποβατς</a:t>
            </a:r>
            <a:r>
              <a:rPr lang="el-GR" sz="2000" dirty="0">
                <a:solidFill>
                  <a:schemeClr val="tx1"/>
                </a:solidFill>
              </a:rPr>
              <a:t>, Ν. Δεμερτζής &amp; Β. Γεωργιάδου (</a:t>
            </a:r>
            <a:r>
              <a:rPr lang="el-GR" sz="2000" dirty="0" err="1">
                <a:solidFill>
                  <a:schemeClr val="tx1"/>
                </a:solidFill>
              </a:rPr>
              <a:t>Επιμ</a:t>
            </a:r>
            <a:r>
              <a:rPr lang="el-GR" sz="2000" dirty="0">
                <a:solidFill>
                  <a:schemeClr val="tx1"/>
                </a:solidFill>
              </a:rPr>
              <a:t>.), </a:t>
            </a:r>
            <a:r>
              <a:rPr lang="el-GR" sz="2000" i="1" dirty="0">
                <a:solidFill>
                  <a:schemeClr val="tx1"/>
                </a:solidFill>
              </a:rPr>
              <a:t>Θρησκείες και πολιτική στη </a:t>
            </a:r>
            <a:r>
              <a:rPr lang="el-GR" sz="2000" i="1" dirty="0" err="1">
                <a:solidFill>
                  <a:schemeClr val="tx1"/>
                </a:solidFill>
              </a:rPr>
              <a:t>νεωτερικότητα</a:t>
            </a:r>
            <a:r>
              <a:rPr lang="el-GR" sz="2000" dirty="0">
                <a:solidFill>
                  <a:schemeClr val="tx1"/>
                </a:solidFill>
              </a:rPr>
              <a:t>. Κριτική.</a:t>
            </a:r>
          </a:p>
          <a:p>
            <a:pPr algn="just"/>
            <a:r>
              <a:rPr lang="el-GR" sz="2000" dirty="0" err="1">
                <a:solidFill>
                  <a:schemeClr val="tx1"/>
                </a:solidFill>
              </a:rPr>
              <a:t>Λάμδας</a:t>
            </a:r>
            <a:r>
              <a:rPr lang="el-GR" sz="2000" dirty="0">
                <a:solidFill>
                  <a:schemeClr val="tx1"/>
                </a:solidFill>
              </a:rPr>
              <a:t>, Κ. (1999). Η </a:t>
            </a:r>
            <a:r>
              <a:rPr lang="el-GR" sz="2000" dirty="0" err="1">
                <a:solidFill>
                  <a:schemeClr val="tx1"/>
                </a:solidFill>
              </a:rPr>
              <a:t>πολυπολιτισμικότητα</a:t>
            </a:r>
            <a:r>
              <a:rPr lang="el-GR" sz="2000" dirty="0">
                <a:solidFill>
                  <a:schemeClr val="tx1"/>
                </a:solidFill>
              </a:rPr>
              <a:t> και η θεωρητική κληρονομιά του εθνικού κράτους. </a:t>
            </a:r>
            <a:r>
              <a:rPr lang="el-GR" sz="2000" i="1" dirty="0">
                <a:solidFill>
                  <a:schemeClr val="tx1"/>
                </a:solidFill>
              </a:rPr>
              <a:t>Επιστήμη και Κοινωνία</a:t>
            </a:r>
            <a:r>
              <a:rPr lang="el-GR" sz="2000" dirty="0">
                <a:solidFill>
                  <a:schemeClr val="tx1"/>
                </a:solidFill>
              </a:rPr>
              <a:t>, (2-3), 27-52.</a:t>
            </a:r>
          </a:p>
          <a:p>
            <a:pPr marL="342900" indent="-342900" algn="just">
              <a:buFont typeface="Wingdings" panose="05000000000000000000" pitchFamily="2" charset="2"/>
              <a:buChar char="q"/>
            </a:pPr>
            <a:endParaRPr lang="el-GR" sz="2000" dirty="0">
              <a:solidFill>
                <a:schemeClr val="tx1"/>
              </a:solidFill>
            </a:endParaRPr>
          </a:p>
        </p:txBody>
      </p:sp>
    </p:spTree>
    <p:extLst>
      <p:ext uri="{BB962C8B-B14F-4D97-AF65-F5344CB8AC3E}">
        <p14:creationId xmlns:p14="http://schemas.microsoft.com/office/powerpoint/2010/main" val="24529927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66553E9D-3604-7B7A-AD62-9C958B2829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2DCDE9-A981-0088-D012-2AEB294E066B}"/>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43EA30F-44D0-5CAD-DB97-70EE668E3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88BCBC2-60D3-ABC5-F880-18E64DDC1F44}"/>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VI</a:t>
            </a:r>
            <a:r>
              <a:rPr lang="el-GR" b="1" dirty="0"/>
              <a:t>. ΒΙΒΛΙΟΓΡΑΦΙΑ</a:t>
            </a:r>
            <a:endParaRPr lang="el-GR" dirty="0"/>
          </a:p>
        </p:txBody>
      </p:sp>
      <p:sp>
        <p:nvSpPr>
          <p:cNvPr id="7" name="Rectangle 1">
            <a:extLst>
              <a:ext uri="{FF2B5EF4-FFF2-40B4-BE49-F238E27FC236}">
                <a16:creationId xmlns:a16="http://schemas.microsoft.com/office/drawing/2014/main" id="{D47495A3-D373-1DF2-8569-07EDF70C546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FED032D-AB41-3080-2883-E9DFE4B7319C}"/>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856ED60C-90E5-0DC4-C118-30F201878C32}"/>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just"/>
            <a:endParaRPr lang="el-GR" sz="2000" dirty="0">
              <a:solidFill>
                <a:schemeClr val="tx1"/>
              </a:solidFill>
            </a:endParaRPr>
          </a:p>
          <a:p>
            <a:pPr algn="just"/>
            <a:endParaRPr lang="el-GR" sz="2000" dirty="0">
              <a:solidFill>
                <a:schemeClr val="tx1"/>
              </a:solidFill>
            </a:endParaRPr>
          </a:p>
          <a:p>
            <a:pPr algn="just"/>
            <a:r>
              <a:rPr lang="el-GR" sz="2000" dirty="0">
                <a:solidFill>
                  <a:schemeClr val="tx1"/>
                </a:solidFill>
              </a:rPr>
              <a:t>Λιακοπούλου, Μ. (2006). </a:t>
            </a:r>
            <a:r>
              <a:rPr lang="el-GR" sz="2000" i="1" dirty="0">
                <a:solidFill>
                  <a:schemeClr val="tx1"/>
                </a:solidFill>
              </a:rPr>
              <a:t>Η διαπολιτισμική διάσταση στην εκπαίδευση των εκπαιδευτικών: Θεωρητική και εμπειρική προσέγγιση</a:t>
            </a:r>
            <a:r>
              <a:rPr lang="el-GR" sz="2000" dirty="0">
                <a:solidFill>
                  <a:schemeClr val="tx1"/>
                </a:solidFill>
              </a:rPr>
              <a:t>. Εκδοτικός Οίκος Αδελφών Κυριακίδη.</a:t>
            </a:r>
          </a:p>
          <a:p>
            <a:pPr algn="just"/>
            <a:r>
              <a:rPr lang="el-GR" sz="2000" dirty="0" err="1">
                <a:solidFill>
                  <a:schemeClr val="tx1"/>
                </a:solidFill>
              </a:rPr>
              <a:t>Σπινθουράκη</a:t>
            </a:r>
            <a:r>
              <a:rPr lang="el-GR" sz="2000" dirty="0">
                <a:solidFill>
                  <a:schemeClr val="tx1"/>
                </a:solidFill>
              </a:rPr>
              <a:t>, Ι., </a:t>
            </a:r>
            <a:r>
              <a:rPr lang="el-GR" sz="2000" dirty="0" err="1">
                <a:solidFill>
                  <a:schemeClr val="tx1"/>
                </a:solidFill>
              </a:rPr>
              <a:t>Κατσιλλής</a:t>
            </a:r>
            <a:r>
              <a:rPr lang="el-GR" sz="2000" dirty="0">
                <a:solidFill>
                  <a:schemeClr val="tx1"/>
                </a:solidFill>
              </a:rPr>
              <a:t>, Ι. &amp; </a:t>
            </a:r>
            <a:r>
              <a:rPr lang="el-GR" sz="2000" dirty="0" err="1">
                <a:solidFill>
                  <a:schemeClr val="tx1"/>
                </a:solidFill>
              </a:rPr>
              <a:t>Μουσταΐρας</a:t>
            </a:r>
            <a:r>
              <a:rPr lang="el-GR" sz="2000" dirty="0">
                <a:solidFill>
                  <a:schemeClr val="tx1"/>
                </a:solidFill>
              </a:rPr>
              <a:t>, Π. (1997). Ο ρόλος της γλώσσας και του πολιτισμού στη Διαπολιτισμική Επικοινωνία. Στο Π. </a:t>
            </a:r>
            <a:r>
              <a:rPr lang="el-GR" sz="2000" dirty="0" err="1">
                <a:solidFill>
                  <a:schemeClr val="tx1"/>
                </a:solidFill>
              </a:rPr>
              <a:t>Γεωργογιάννης</a:t>
            </a:r>
            <a:r>
              <a:rPr lang="el-GR" sz="2000" dirty="0">
                <a:solidFill>
                  <a:schemeClr val="tx1"/>
                </a:solidFill>
              </a:rPr>
              <a:t> (</a:t>
            </a:r>
            <a:r>
              <a:rPr lang="el-GR" sz="2000" dirty="0" err="1">
                <a:solidFill>
                  <a:schemeClr val="tx1"/>
                </a:solidFill>
              </a:rPr>
              <a:t>Επιμ</a:t>
            </a:r>
            <a:r>
              <a:rPr lang="el-GR" sz="2000" dirty="0">
                <a:solidFill>
                  <a:schemeClr val="tx1"/>
                </a:solidFill>
              </a:rPr>
              <a:t>.), </a:t>
            </a:r>
            <a:r>
              <a:rPr lang="el-GR" sz="2000" i="1" dirty="0">
                <a:solidFill>
                  <a:schemeClr val="tx1"/>
                </a:solidFill>
              </a:rPr>
              <a:t>Εκπαίδευση και διαπολιτισμική επικοινωνία: 1ο Διαβαλκανικό συνέδριο: Πρακτικά (Πάτρα 3-5 Μαΐου 1996)</a:t>
            </a:r>
            <a:r>
              <a:rPr lang="el-GR" sz="2000" dirty="0">
                <a:solidFill>
                  <a:schemeClr val="tx1"/>
                </a:solidFill>
              </a:rPr>
              <a:t> (σ. 163-180). </a:t>
            </a:r>
            <a:r>
              <a:rPr lang="el-GR" sz="2000" dirty="0" err="1">
                <a:solidFill>
                  <a:schemeClr val="tx1"/>
                </a:solidFill>
              </a:rPr>
              <a:t>Gutenberg</a:t>
            </a:r>
            <a:r>
              <a:rPr lang="el-GR" sz="2000" dirty="0">
                <a:solidFill>
                  <a:schemeClr val="tx1"/>
                </a:solidFill>
              </a:rPr>
              <a:t>.</a:t>
            </a:r>
          </a:p>
          <a:p>
            <a:pPr algn="just"/>
            <a:r>
              <a:rPr lang="el-GR" sz="2000" dirty="0">
                <a:solidFill>
                  <a:schemeClr val="tx1"/>
                </a:solidFill>
              </a:rPr>
              <a:t>Φουντεδάκη, Π. (2002). Θρησκεία και κράτος στην Ευρώπη: </a:t>
            </a:r>
            <a:r>
              <a:rPr lang="el-GR" sz="2000" dirty="0" err="1">
                <a:solidFill>
                  <a:schemeClr val="tx1"/>
                </a:solidFill>
              </a:rPr>
              <a:t>Εκκοσμίκευση</a:t>
            </a:r>
            <a:r>
              <a:rPr lang="el-GR" sz="2000" dirty="0">
                <a:solidFill>
                  <a:schemeClr val="tx1"/>
                </a:solidFill>
              </a:rPr>
              <a:t> και λειτουργική διαφοροποίηση. Στο Θ. </a:t>
            </a:r>
            <a:r>
              <a:rPr lang="el-GR" sz="2000" dirty="0" err="1">
                <a:solidFill>
                  <a:schemeClr val="tx1"/>
                </a:solidFill>
              </a:rPr>
              <a:t>Λίποβατς</a:t>
            </a:r>
            <a:r>
              <a:rPr lang="el-GR" sz="2000" dirty="0">
                <a:solidFill>
                  <a:schemeClr val="tx1"/>
                </a:solidFill>
              </a:rPr>
              <a:t>, Ν. Δεμερτζής &amp; Β. Γεωργιάδου (</a:t>
            </a:r>
            <a:r>
              <a:rPr lang="el-GR" sz="2000" dirty="0" err="1">
                <a:solidFill>
                  <a:schemeClr val="tx1"/>
                </a:solidFill>
              </a:rPr>
              <a:t>Επιμ</a:t>
            </a:r>
            <a:r>
              <a:rPr lang="el-GR" sz="2000" dirty="0">
                <a:solidFill>
                  <a:schemeClr val="tx1"/>
                </a:solidFill>
              </a:rPr>
              <a:t>.), </a:t>
            </a:r>
            <a:r>
              <a:rPr lang="el-GR" sz="2000" i="1" dirty="0">
                <a:solidFill>
                  <a:schemeClr val="tx1"/>
                </a:solidFill>
              </a:rPr>
              <a:t>Θρησκείες και πολιτική στη </a:t>
            </a:r>
            <a:r>
              <a:rPr lang="el-GR" sz="2000" i="1" dirty="0" err="1">
                <a:solidFill>
                  <a:schemeClr val="tx1"/>
                </a:solidFill>
              </a:rPr>
              <a:t>νεωτερικότητα</a:t>
            </a:r>
            <a:r>
              <a:rPr lang="el-GR" sz="2000" dirty="0">
                <a:solidFill>
                  <a:schemeClr val="tx1"/>
                </a:solidFill>
              </a:rPr>
              <a:t>. Κριτική.</a:t>
            </a:r>
          </a:p>
          <a:p>
            <a:pPr algn="just"/>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p:txBody>
      </p:sp>
    </p:spTree>
    <p:extLst>
      <p:ext uri="{BB962C8B-B14F-4D97-AF65-F5344CB8AC3E}">
        <p14:creationId xmlns:p14="http://schemas.microsoft.com/office/powerpoint/2010/main" val="7092401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5D9E26-69D9-C2BA-EA3A-62151A966EE5}"/>
              </a:ext>
            </a:extLst>
          </p:cNvPr>
          <p:cNvSpPr>
            <a:spLocks noGrp="1"/>
          </p:cNvSpPr>
          <p:nvPr>
            <p:ph type="title"/>
          </p:nvPr>
        </p:nvSpPr>
        <p:spPr>
          <a:xfrm>
            <a:off x="0" y="0"/>
            <a:ext cx="12192000" cy="6858000"/>
          </a:xfrm>
          <a:solidFill>
            <a:schemeClr val="bg1">
              <a:lumMod val="95000"/>
            </a:schemeClr>
          </a:solidFill>
          <a:ln>
            <a:solidFill>
              <a:schemeClr val="tx1">
                <a:lumMod val="95000"/>
                <a:lumOff val="5000"/>
              </a:schemeClr>
            </a:solidFill>
          </a:ln>
        </p:spPr>
        <p:txBody>
          <a:bodyPr/>
          <a:lstStyle/>
          <a:p>
            <a:pPr algn="ctr"/>
            <a:r>
              <a:rPr lang="el-GR" dirty="0"/>
              <a:t>ΠΑΡΑΡΤΗΜΑ</a:t>
            </a:r>
          </a:p>
        </p:txBody>
      </p:sp>
    </p:spTree>
    <p:extLst>
      <p:ext uri="{BB962C8B-B14F-4D97-AF65-F5344CB8AC3E}">
        <p14:creationId xmlns:p14="http://schemas.microsoft.com/office/powerpoint/2010/main" val="23728872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3A933D4-0874-E87B-2E0F-050E77431028}"/>
              </a:ext>
            </a:extLst>
          </p:cNvPr>
          <p:cNvPicPr>
            <a:picLocks noChangeAspect="1"/>
          </p:cNvPicPr>
          <p:nvPr/>
        </p:nvPicPr>
        <p:blipFill>
          <a:blip r:embed="rId2"/>
          <a:srcRect b="43709"/>
          <a:stretch>
            <a:fillRect/>
          </a:stretch>
        </p:blipFill>
        <p:spPr>
          <a:xfrm>
            <a:off x="344260" y="232002"/>
            <a:ext cx="11249025" cy="584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D9660307-2616-22EF-A81F-2456F5A17D37}"/>
              </a:ext>
            </a:extLst>
          </p:cNvPr>
          <p:cNvPicPr>
            <a:picLocks noChangeAspect="1"/>
          </p:cNvPicPr>
          <p:nvPr/>
        </p:nvPicPr>
        <p:blipFill>
          <a:blip r:embed="rId3"/>
          <a:stretch>
            <a:fillRect/>
          </a:stretch>
        </p:blipFill>
        <p:spPr>
          <a:xfrm>
            <a:off x="2981160" y="1074662"/>
            <a:ext cx="5901583" cy="5630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1126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92E1DB6-FB91-9383-86FE-F9133F45BB8C}"/>
              </a:ext>
            </a:extLst>
          </p:cNvPr>
          <p:cNvPicPr>
            <a:picLocks noChangeAspect="1"/>
          </p:cNvPicPr>
          <p:nvPr/>
        </p:nvPicPr>
        <p:blipFill>
          <a:blip r:embed="rId2"/>
          <a:srcRect b="13165"/>
          <a:stretch>
            <a:fillRect/>
          </a:stretch>
        </p:blipFill>
        <p:spPr>
          <a:xfrm>
            <a:off x="6096000" y="760153"/>
            <a:ext cx="5087711" cy="5337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5C366D1B-ED8E-B355-4330-4EE155795A27}"/>
              </a:ext>
            </a:extLst>
          </p:cNvPr>
          <p:cNvPicPr>
            <a:picLocks noChangeAspect="1"/>
          </p:cNvPicPr>
          <p:nvPr/>
        </p:nvPicPr>
        <p:blipFill>
          <a:blip r:embed="rId3"/>
          <a:stretch>
            <a:fillRect/>
          </a:stretch>
        </p:blipFill>
        <p:spPr>
          <a:xfrm>
            <a:off x="567351" y="1010524"/>
            <a:ext cx="5281762" cy="263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4E1F070E-2185-AFED-E279-7CFBCC6FEBA1}"/>
              </a:ext>
            </a:extLst>
          </p:cNvPr>
          <p:cNvPicPr>
            <a:picLocks noChangeAspect="1"/>
          </p:cNvPicPr>
          <p:nvPr/>
        </p:nvPicPr>
        <p:blipFill>
          <a:blip r:embed="rId4"/>
          <a:srcRect b="25980"/>
          <a:stretch>
            <a:fillRect/>
          </a:stretch>
        </p:blipFill>
        <p:spPr>
          <a:xfrm>
            <a:off x="638938" y="4205818"/>
            <a:ext cx="5210175" cy="1247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00185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67AA961-310B-3786-A221-226DDE9A3B01}"/>
              </a:ext>
            </a:extLst>
          </p:cNvPr>
          <p:cNvPicPr>
            <a:picLocks noChangeAspect="1"/>
          </p:cNvPicPr>
          <p:nvPr/>
        </p:nvPicPr>
        <p:blipFill>
          <a:blip r:embed="rId2"/>
          <a:srcRect r="10080"/>
          <a:stretch>
            <a:fillRect/>
          </a:stretch>
        </p:blipFill>
        <p:spPr>
          <a:xfrm>
            <a:off x="6662057" y="376237"/>
            <a:ext cx="5061857" cy="610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8CDDEBBE-0519-8C7C-4A7D-AD01589A83D6}"/>
              </a:ext>
            </a:extLst>
          </p:cNvPr>
          <p:cNvPicPr>
            <a:picLocks noChangeAspect="1"/>
          </p:cNvPicPr>
          <p:nvPr/>
        </p:nvPicPr>
        <p:blipFill>
          <a:blip r:embed="rId3"/>
          <a:stretch>
            <a:fillRect/>
          </a:stretch>
        </p:blipFill>
        <p:spPr>
          <a:xfrm>
            <a:off x="468086" y="419099"/>
            <a:ext cx="5972175"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56019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D1143A9-F451-E5D6-39FD-FF603E012699}"/>
              </a:ext>
            </a:extLst>
          </p:cNvPr>
          <p:cNvPicPr>
            <a:picLocks noChangeAspect="1"/>
          </p:cNvPicPr>
          <p:nvPr/>
        </p:nvPicPr>
        <p:blipFill>
          <a:blip r:embed="rId2"/>
          <a:stretch>
            <a:fillRect/>
          </a:stretch>
        </p:blipFill>
        <p:spPr>
          <a:xfrm>
            <a:off x="6330724" y="206828"/>
            <a:ext cx="5082268" cy="644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3120A8B0-1B49-7CA2-ABF8-51F762A42315}"/>
              </a:ext>
            </a:extLst>
          </p:cNvPr>
          <p:cNvPicPr>
            <a:picLocks noChangeAspect="1"/>
          </p:cNvPicPr>
          <p:nvPr/>
        </p:nvPicPr>
        <p:blipFill>
          <a:blip r:embed="rId3"/>
          <a:stretch>
            <a:fillRect/>
          </a:stretch>
        </p:blipFill>
        <p:spPr>
          <a:xfrm>
            <a:off x="186418" y="280646"/>
            <a:ext cx="5909582" cy="6296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630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B743EEC-9475-F339-5769-E5D2BBC49856}"/>
              </a:ext>
            </a:extLst>
          </p:cNvPr>
          <p:cNvPicPr>
            <a:picLocks noChangeAspect="1"/>
          </p:cNvPicPr>
          <p:nvPr/>
        </p:nvPicPr>
        <p:blipFill>
          <a:blip r:embed="rId2"/>
          <a:stretch>
            <a:fillRect/>
          </a:stretch>
        </p:blipFill>
        <p:spPr>
          <a:xfrm>
            <a:off x="6096000" y="482304"/>
            <a:ext cx="5257800" cy="5893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FCEECE1B-D6E8-4A88-0AD1-374471CFFD34}"/>
              </a:ext>
            </a:extLst>
          </p:cNvPr>
          <p:cNvPicPr>
            <a:picLocks noChangeAspect="1"/>
          </p:cNvPicPr>
          <p:nvPr/>
        </p:nvPicPr>
        <p:blipFill>
          <a:blip r:embed="rId3"/>
          <a:stretch>
            <a:fillRect/>
          </a:stretch>
        </p:blipFill>
        <p:spPr>
          <a:xfrm>
            <a:off x="363541" y="274864"/>
            <a:ext cx="5395001" cy="6308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37960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F194353-4FAD-1ED5-2D9D-63DCF7B7B957}"/>
              </a:ext>
            </a:extLst>
          </p:cNvPr>
          <p:cNvPicPr>
            <a:picLocks noChangeAspect="1"/>
          </p:cNvPicPr>
          <p:nvPr/>
        </p:nvPicPr>
        <p:blipFill>
          <a:blip r:embed="rId2"/>
          <a:srcRect b="47782"/>
          <a:stretch>
            <a:fillRect/>
          </a:stretch>
        </p:blipFill>
        <p:spPr>
          <a:xfrm>
            <a:off x="2071687" y="4158342"/>
            <a:ext cx="4867275" cy="2484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96E28A4E-619B-F49D-E596-BAA04288C88E}"/>
              </a:ext>
            </a:extLst>
          </p:cNvPr>
          <p:cNvPicPr>
            <a:picLocks noChangeAspect="1"/>
          </p:cNvPicPr>
          <p:nvPr/>
        </p:nvPicPr>
        <p:blipFill>
          <a:blip r:embed="rId3"/>
          <a:stretch>
            <a:fillRect/>
          </a:stretch>
        </p:blipFill>
        <p:spPr>
          <a:xfrm>
            <a:off x="7196136" y="3707430"/>
            <a:ext cx="4352925"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C91BF71A-C54F-45C7-EF41-2074549D77CA}"/>
              </a:ext>
            </a:extLst>
          </p:cNvPr>
          <p:cNvPicPr>
            <a:picLocks noChangeAspect="1"/>
          </p:cNvPicPr>
          <p:nvPr/>
        </p:nvPicPr>
        <p:blipFill>
          <a:blip r:embed="rId2"/>
          <a:srcRect t="49253"/>
          <a:stretch>
            <a:fillRect/>
          </a:stretch>
        </p:blipFill>
        <p:spPr>
          <a:xfrm>
            <a:off x="7167562" y="192378"/>
            <a:ext cx="4867275" cy="2958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37A8A648-0554-6D60-2972-40B0C9C48E4D}"/>
              </a:ext>
            </a:extLst>
          </p:cNvPr>
          <p:cNvPicPr>
            <a:picLocks noChangeAspect="1"/>
          </p:cNvPicPr>
          <p:nvPr/>
        </p:nvPicPr>
        <p:blipFill>
          <a:blip r:embed="rId4"/>
          <a:srcRect l="31792" t="41067" r="11679"/>
          <a:stretch>
            <a:fillRect/>
          </a:stretch>
        </p:blipFill>
        <p:spPr>
          <a:xfrm>
            <a:off x="385763" y="1848705"/>
            <a:ext cx="5653670" cy="2110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8F78FCA1-8BC7-25CF-D3B7-AFCAE903838F}"/>
              </a:ext>
            </a:extLst>
          </p:cNvPr>
          <p:cNvPicPr>
            <a:picLocks noChangeAspect="1"/>
          </p:cNvPicPr>
          <p:nvPr/>
        </p:nvPicPr>
        <p:blipFill>
          <a:blip r:embed="rId4"/>
          <a:srcRect l="12558" r="11828" b="54055"/>
          <a:stretch>
            <a:fillRect/>
          </a:stretch>
        </p:blipFill>
        <p:spPr>
          <a:xfrm>
            <a:off x="247434" y="215492"/>
            <a:ext cx="6691528" cy="1455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C9B18C47-C57C-F45C-AF22-A7BD47E42807}"/>
              </a:ext>
            </a:extLst>
          </p:cNvPr>
          <p:cNvPicPr>
            <a:picLocks noChangeAspect="1"/>
          </p:cNvPicPr>
          <p:nvPr/>
        </p:nvPicPr>
        <p:blipFill>
          <a:blip r:embed="rId5"/>
          <a:stretch>
            <a:fillRect/>
          </a:stretch>
        </p:blipFill>
        <p:spPr>
          <a:xfrm>
            <a:off x="95034" y="5186524"/>
            <a:ext cx="1567080" cy="1455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49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E25E4-2395-AF75-7683-9898BD9DD9A6}"/>
              </a:ext>
            </a:extLst>
          </p:cNvPr>
          <p:cNvSpPr txBox="1"/>
          <p:nvPr/>
        </p:nvSpPr>
        <p:spPr>
          <a:xfrm>
            <a:off x="5138057" y="366107"/>
            <a:ext cx="6840983" cy="6385531"/>
          </a:xfrm>
          <a:prstGeom prst="rect">
            <a:avLst/>
          </a:prstGeom>
          <a:solidFill>
            <a:schemeClr val="bg1"/>
          </a:solidFill>
          <a:ln w="57150">
            <a:solidFill>
              <a:schemeClr val="tx1"/>
            </a:solidFill>
          </a:ln>
        </p:spPr>
        <p:txBody>
          <a:bodyPr wrap="square">
            <a:spAutoFit/>
          </a:bodyPr>
          <a:lstStyle/>
          <a:p>
            <a:pPr>
              <a:lnSpc>
                <a:spcPct val="115000"/>
              </a:lnSpc>
              <a:spcAft>
                <a:spcPts val="1000"/>
              </a:spcAft>
              <a:buNone/>
            </a:pPr>
            <a:r>
              <a:rPr lang="el-GR" b="1" dirty="0">
                <a:solidFill>
                  <a:srgbClr val="000000"/>
                </a:solidFill>
                <a:effectLst/>
                <a:ea typeface="Calibri" panose="020F0502020204030204" pitchFamily="34" charset="0"/>
                <a:cs typeface="Times New Roman" panose="02020603050405020304" pitchFamily="18" charset="0"/>
              </a:rPr>
              <a:t>ΙΙ.ΙΙ. Ο όρος  « σύγκρουση των  πολιτισμών </a:t>
            </a:r>
            <a:endParaRPr lang="el-GR" b="1" dirty="0">
              <a:solidFill>
                <a:srgbClr val="000000"/>
              </a:solidFill>
              <a:ea typeface="Calibri" panose="020F0502020204030204" pitchFamily="34" charset="0"/>
              <a:cs typeface="Times New Roman" panose="02020603050405020304" pitchFamily="18" charset="0"/>
            </a:endParaRPr>
          </a:p>
          <a:p>
            <a:pPr algn="r">
              <a:lnSpc>
                <a:spcPct val="115000"/>
              </a:lnSpc>
              <a:spcAft>
                <a:spcPts val="1000"/>
              </a:spcAft>
              <a:buNone/>
            </a:pPr>
            <a:r>
              <a:rPr lang="el-GR" dirty="0">
                <a:solidFill>
                  <a:srgbClr val="000000"/>
                </a:solidFill>
                <a:effectLst/>
                <a:ea typeface="Calibri" panose="020F0502020204030204" pitchFamily="34" charset="0"/>
                <a:cs typeface="Times New Roman" panose="02020603050405020304" pitchFamily="18" charset="0"/>
              </a:rPr>
              <a:t>[…]Τι είναι αυτό άραγε που ασυνείδητα ωθεί τους λαούς να αναπτύσσουν την ιδέα της</a:t>
            </a:r>
            <a:r>
              <a:rPr lang="el-GR" dirty="0">
                <a:ea typeface="Calibri" panose="020F0502020204030204" pitchFamily="34" charset="0"/>
                <a:cs typeface="Times New Roman" panose="02020603050405020304" pitchFamily="18" charset="0"/>
              </a:rPr>
              <a:t> </a:t>
            </a:r>
            <a:r>
              <a:rPr lang="el-GR" dirty="0">
                <a:solidFill>
                  <a:srgbClr val="000000"/>
                </a:solidFill>
                <a:effectLst/>
                <a:ea typeface="Calibri" panose="020F0502020204030204" pitchFamily="34" charset="0"/>
                <a:cs typeface="Times New Roman" panose="02020603050405020304" pitchFamily="18" charset="0"/>
              </a:rPr>
              <a:t>ανωτερότητας του δικού τους έθνους την οποία μάλιστα εκδηλώνουν μέσα από την</a:t>
            </a:r>
            <a:r>
              <a:rPr lang="el-GR" dirty="0">
                <a:ea typeface="Calibri" panose="020F0502020204030204" pitchFamily="34" charset="0"/>
                <a:cs typeface="Times New Roman" panose="02020603050405020304" pitchFamily="18" charset="0"/>
              </a:rPr>
              <a:t> </a:t>
            </a:r>
            <a:r>
              <a:rPr lang="el-GR" dirty="0">
                <a:solidFill>
                  <a:srgbClr val="000000"/>
                </a:solidFill>
                <a:effectLst/>
                <a:ea typeface="Calibri" panose="020F0502020204030204" pitchFamily="34" charset="0"/>
                <a:cs typeface="Times New Roman" panose="02020603050405020304" pitchFamily="18" charset="0"/>
              </a:rPr>
              <a:t>υποστήριξη μιας υπεροχής της δικής τους μοναδικής, αυθεντικής και ανεπηρέαστης από αλλά στοιχεία, πολιτισμικής ταυτότητας; Ποια είναι αυτή η εσωτερική κινητήρια</a:t>
            </a:r>
            <a:r>
              <a:rPr lang="el-GR" dirty="0">
                <a:ea typeface="Calibri" panose="020F0502020204030204" pitchFamily="34" charset="0"/>
                <a:cs typeface="Times New Roman" panose="02020603050405020304" pitchFamily="18" charset="0"/>
              </a:rPr>
              <a:t> </a:t>
            </a:r>
            <a:r>
              <a:rPr lang="el-GR" dirty="0">
                <a:solidFill>
                  <a:srgbClr val="000000"/>
                </a:solidFill>
                <a:effectLst/>
                <a:ea typeface="Calibri" panose="020F0502020204030204" pitchFamily="34" charset="0"/>
                <a:cs typeface="Times New Roman" panose="02020603050405020304" pitchFamily="18" charset="0"/>
              </a:rPr>
              <a:t>δύναμη που ωθεί μια χώρα να τοποθετεί τη δική της κουλτούρα στο κέντρο του κόσμου ως μέτρο σύγκρισης και να εκτιμά τους άλλους ως ανώτερους ή ως κατώτερους και με αυτό το τρόπο να περιορίζει τραγικά την ανθρωπότητα στα σύνορα της κοινότητας της;</a:t>
            </a:r>
            <a:r>
              <a:rPr lang="el-GR" dirty="0">
                <a:solidFill>
                  <a:srgbClr val="000000"/>
                </a:solidFill>
                <a:ea typeface="Calibri" panose="020F0502020204030204" pitchFamily="34" charset="0"/>
                <a:cs typeface="Times New Roman" panose="02020603050405020304" pitchFamily="18" charset="0"/>
              </a:rPr>
              <a:t>[…] </a:t>
            </a:r>
            <a:r>
              <a:rPr lang="el-GR" dirty="0">
                <a:solidFill>
                  <a:srgbClr val="000000"/>
                </a:solidFill>
                <a:effectLst/>
                <a:ea typeface="Calibri" panose="020F0502020204030204" pitchFamily="34" charset="0"/>
                <a:cs typeface="Times New Roman" panose="02020603050405020304" pitchFamily="18" charset="0"/>
              </a:rPr>
              <a:t>(Άντρη </a:t>
            </a:r>
            <a:r>
              <a:rPr lang="el-GR" dirty="0" err="1">
                <a:solidFill>
                  <a:srgbClr val="000000"/>
                </a:solidFill>
                <a:effectLst/>
                <a:ea typeface="Calibri" panose="020F0502020204030204" pitchFamily="34" charset="0"/>
                <a:cs typeface="Times New Roman" panose="02020603050405020304" pitchFamily="18" charset="0"/>
              </a:rPr>
              <a:t>ΤΤοφή</a:t>
            </a:r>
            <a:r>
              <a:rPr lang="el-GR" dirty="0">
                <a:solidFill>
                  <a:srgbClr val="000000"/>
                </a:solidFill>
                <a:effectLst/>
                <a:ea typeface="Calibri" panose="020F0502020204030204" pitchFamily="34" charset="0"/>
                <a:cs typeface="Times New Roman" panose="02020603050405020304" pitchFamily="18" charset="0"/>
              </a:rPr>
              <a:t>, 2006, 867)</a:t>
            </a:r>
            <a:endParaRPr lang="el-GR" dirty="0">
              <a:effectLst/>
              <a:ea typeface="Calibri" panose="020F0502020204030204" pitchFamily="34" charset="0"/>
              <a:cs typeface="Times New Roman" panose="02020603050405020304" pitchFamily="18" charset="0"/>
            </a:endParaRPr>
          </a:p>
          <a:p>
            <a:pPr algn="just">
              <a:lnSpc>
                <a:spcPct val="115000"/>
              </a:lnSpc>
              <a:spcAft>
                <a:spcPts val="1000"/>
              </a:spcAft>
              <a:buNone/>
            </a:pPr>
            <a:r>
              <a:rPr lang="el-GR" dirty="0"/>
              <a:t>Στο προαναφερθέν απόσπασμα εξετάζεται ο τρόπος με τον οποίο οι έννοιες της κουλτούρας, της πολιτισμικής ταυτότητας και του έθνους λειτουργούν ανασταλτικά ή ανταγωνιστικά, επηρεάζοντας αρνητικά τις σχέσεις μεταξύ διαφορετικών λαών και πολιτισμών</a:t>
            </a:r>
            <a:r>
              <a:rPr lang="el-GR" dirty="0">
                <a:solidFill>
                  <a:srgbClr val="000000"/>
                </a:solidFill>
                <a:effectLst/>
                <a:ea typeface="Calibri" panose="020F0502020204030204" pitchFamily="34" charset="0"/>
                <a:cs typeface="Times New Roman" panose="02020603050405020304" pitchFamily="18" charset="0"/>
              </a:rPr>
              <a:t>  και εισάγουν  «το κριτήριο  της πολιτισμικής διαφοροποίησης και της αντίθεσης  μεταξύ των πολιτισμών»  (Ιωάννης Σ. Πέτρου, 2005, 93). Σ’ αυτό  το πλαίσιο αναπτύχθηκε και η θεωρία του </a:t>
            </a:r>
            <a:r>
              <a:rPr lang="en-US" dirty="0">
                <a:solidFill>
                  <a:srgbClr val="000000"/>
                </a:solidFill>
                <a:effectLst/>
                <a:ea typeface="Calibri" panose="020F0502020204030204" pitchFamily="34" charset="0"/>
                <a:cs typeface="Times New Roman" panose="02020603050405020304" pitchFamily="18" charset="0"/>
              </a:rPr>
              <a:t>Huntington</a:t>
            </a:r>
            <a:r>
              <a:rPr lang="el-GR" dirty="0">
                <a:solidFill>
                  <a:srgbClr val="000000"/>
                </a:solidFill>
                <a:effectLst/>
                <a:ea typeface="Calibri" panose="020F0502020204030204" pitchFamily="34" charset="0"/>
                <a:cs typeface="Times New Roman" panose="02020603050405020304" pitchFamily="18" charset="0"/>
              </a:rPr>
              <a:t>   για τη «σύγκρουση των πολιτισμών».</a:t>
            </a:r>
            <a:endParaRPr lang="el-GR" dirty="0">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FC75280B-6E56-E62F-E2E5-F78EC8F3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366108"/>
            <a:ext cx="4729154" cy="638553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220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9A2EDF2-64B7-1D79-E3CA-A218A4E41052}"/>
              </a:ext>
            </a:extLst>
          </p:cNvPr>
          <p:cNvPicPr>
            <a:picLocks noChangeAspect="1"/>
          </p:cNvPicPr>
          <p:nvPr/>
        </p:nvPicPr>
        <p:blipFill>
          <a:blip r:embed="rId2"/>
          <a:stretch>
            <a:fillRect/>
          </a:stretch>
        </p:blipFill>
        <p:spPr>
          <a:xfrm>
            <a:off x="278947" y="325890"/>
            <a:ext cx="4514850" cy="3876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B07DE582-765B-2A8F-AADD-25899E6F31A1}"/>
              </a:ext>
            </a:extLst>
          </p:cNvPr>
          <p:cNvPicPr>
            <a:picLocks noChangeAspect="1"/>
          </p:cNvPicPr>
          <p:nvPr/>
        </p:nvPicPr>
        <p:blipFill>
          <a:blip r:embed="rId3"/>
          <a:stretch>
            <a:fillRect/>
          </a:stretch>
        </p:blipFill>
        <p:spPr>
          <a:xfrm>
            <a:off x="278947" y="4202565"/>
            <a:ext cx="4514850" cy="140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BCBDBDBE-4FBE-EB17-7DC6-E0CFC67F2215}"/>
              </a:ext>
            </a:extLst>
          </p:cNvPr>
          <p:cNvPicPr>
            <a:picLocks noChangeAspect="1"/>
          </p:cNvPicPr>
          <p:nvPr/>
        </p:nvPicPr>
        <p:blipFill>
          <a:blip r:embed="rId4"/>
          <a:stretch>
            <a:fillRect/>
          </a:stretch>
        </p:blipFill>
        <p:spPr>
          <a:xfrm>
            <a:off x="5310171" y="108857"/>
            <a:ext cx="4489029" cy="6466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47645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5BE8FA3-C22C-B7B3-E9DE-B7C4F13FD3AD}"/>
              </a:ext>
            </a:extLst>
          </p:cNvPr>
          <p:cNvPicPr>
            <a:picLocks noChangeAspect="1"/>
          </p:cNvPicPr>
          <p:nvPr/>
        </p:nvPicPr>
        <p:blipFill>
          <a:blip r:embed="rId2"/>
          <a:srcRect r="7920"/>
          <a:stretch>
            <a:fillRect/>
          </a:stretch>
        </p:blipFill>
        <p:spPr>
          <a:xfrm>
            <a:off x="194582" y="762000"/>
            <a:ext cx="4192361"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707C7E94-61A7-73FC-B169-CE811969B275}"/>
              </a:ext>
            </a:extLst>
          </p:cNvPr>
          <p:cNvPicPr>
            <a:picLocks noChangeAspect="1"/>
          </p:cNvPicPr>
          <p:nvPr/>
        </p:nvPicPr>
        <p:blipFill>
          <a:blip r:embed="rId3"/>
          <a:srcRect r="15744"/>
          <a:stretch>
            <a:fillRect/>
          </a:stretch>
        </p:blipFill>
        <p:spPr>
          <a:xfrm>
            <a:off x="4543085" y="381000"/>
            <a:ext cx="3261974"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10626C86-C2A4-B9E7-036D-03EF6780F6CD}"/>
              </a:ext>
            </a:extLst>
          </p:cNvPr>
          <p:cNvPicPr>
            <a:picLocks noChangeAspect="1"/>
          </p:cNvPicPr>
          <p:nvPr/>
        </p:nvPicPr>
        <p:blipFill>
          <a:blip r:embed="rId4"/>
          <a:srcRect t="1897" r="5562"/>
          <a:stretch>
            <a:fillRect/>
          </a:stretch>
        </p:blipFill>
        <p:spPr>
          <a:xfrm>
            <a:off x="8093089" y="193221"/>
            <a:ext cx="3696139" cy="6471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1048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C83C41F-318D-4C22-B84E-7E4FBCA58810}"/>
              </a:ext>
            </a:extLst>
          </p:cNvPr>
          <p:cNvPicPr>
            <a:picLocks noChangeAspect="1"/>
          </p:cNvPicPr>
          <p:nvPr/>
        </p:nvPicPr>
        <p:blipFill>
          <a:blip r:embed="rId2"/>
          <a:srcRect t="3000" r="16227" b="59167"/>
          <a:stretch>
            <a:fillRect/>
          </a:stretch>
        </p:blipFill>
        <p:spPr>
          <a:xfrm>
            <a:off x="372155" y="1191985"/>
            <a:ext cx="5269015" cy="4305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3D20FAFB-1167-8F2C-1FCE-F3F64213F434}"/>
              </a:ext>
            </a:extLst>
          </p:cNvPr>
          <p:cNvPicPr>
            <a:picLocks noChangeAspect="1"/>
          </p:cNvPicPr>
          <p:nvPr/>
        </p:nvPicPr>
        <p:blipFill>
          <a:blip r:embed="rId2"/>
          <a:srcRect t="43666" r="17277"/>
          <a:stretch>
            <a:fillRect/>
          </a:stretch>
        </p:blipFill>
        <p:spPr>
          <a:xfrm>
            <a:off x="6096000" y="810985"/>
            <a:ext cx="5027159" cy="5236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02801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B32808D-74D9-D473-A177-CFF3779D66EB}"/>
              </a:ext>
            </a:extLst>
          </p:cNvPr>
          <p:cNvPicPr>
            <a:picLocks noChangeAspect="1"/>
          </p:cNvPicPr>
          <p:nvPr/>
        </p:nvPicPr>
        <p:blipFill>
          <a:blip r:embed="rId2"/>
          <a:stretch>
            <a:fillRect/>
          </a:stretch>
        </p:blipFill>
        <p:spPr>
          <a:xfrm>
            <a:off x="1578427" y="1134732"/>
            <a:ext cx="9263743" cy="4305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25529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E0B115C-8AF6-2FDB-E985-87CC44690A3C}"/>
              </a:ext>
            </a:extLst>
          </p:cNvPr>
          <p:cNvPicPr>
            <a:picLocks noChangeAspect="1"/>
          </p:cNvPicPr>
          <p:nvPr/>
        </p:nvPicPr>
        <p:blipFill>
          <a:blip r:embed="rId2"/>
          <a:stretch>
            <a:fillRect/>
          </a:stretch>
        </p:blipFill>
        <p:spPr>
          <a:xfrm>
            <a:off x="2309812" y="971550"/>
            <a:ext cx="7572375" cy="491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81754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47D2BF-5709-B658-1988-02E838E3F8F0}"/>
              </a:ext>
            </a:extLst>
          </p:cNvPr>
          <p:cNvPicPr>
            <a:picLocks noChangeAspect="1"/>
          </p:cNvPicPr>
          <p:nvPr/>
        </p:nvPicPr>
        <p:blipFill>
          <a:blip r:embed="rId2"/>
          <a:stretch>
            <a:fillRect/>
          </a:stretch>
        </p:blipFill>
        <p:spPr>
          <a:xfrm>
            <a:off x="1990725" y="714375"/>
            <a:ext cx="8210550"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53677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CD70861-E815-34C9-4585-5CC4A3642F11}"/>
              </a:ext>
            </a:extLst>
          </p:cNvPr>
          <p:cNvPicPr>
            <a:picLocks noChangeAspect="1"/>
          </p:cNvPicPr>
          <p:nvPr/>
        </p:nvPicPr>
        <p:blipFill>
          <a:blip r:embed="rId2"/>
          <a:stretch>
            <a:fillRect/>
          </a:stretch>
        </p:blipFill>
        <p:spPr>
          <a:xfrm>
            <a:off x="2058771" y="473528"/>
            <a:ext cx="8074458" cy="5910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73492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998102A-E4A2-8CDE-F7A0-D1B7896710D6}"/>
              </a:ext>
            </a:extLst>
          </p:cNvPr>
          <p:cNvPicPr>
            <a:picLocks noChangeAspect="1"/>
          </p:cNvPicPr>
          <p:nvPr/>
        </p:nvPicPr>
        <p:blipFill>
          <a:blip r:embed="rId2"/>
          <a:stretch>
            <a:fillRect/>
          </a:stretch>
        </p:blipFill>
        <p:spPr>
          <a:xfrm>
            <a:off x="2154784" y="1012372"/>
            <a:ext cx="7882432"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26011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DCC1588-AAB5-5516-861C-B3D0072E3F0C}"/>
              </a:ext>
            </a:extLst>
          </p:cNvPr>
          <p:cNvPicPr>
            <a:picLocks noChangeAspect="1"/>
          </p:cNvPicPr>
          <p:nvPr/>
        </p:nvPicPr>
        <p:blipFill>
          <a:blip r:embed="rId2"/>
          <a:stretch>
            <a:fillRect/>
          </a:stretch>
        </p:blipFill>
        <p:spPr>
          <a:xfrm>
            <a:off x="2282188" y="424543"/>
            <a:ext cx="7845339" cy="5704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23356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F472E8F-86B8-E64C-F5DE-F63478D7B314}"/>
              </a:ext>
            </a:extLst>
          </p:cNvPr>
          <p:cNvPicPr>
            <a:picLocks noChangeAspect="1"/>
          </p:cNvPicPr>
          <p:nvPr/>
        </p:nvPicPr>
        <p:blipFill>
          <a:blip r:embed="rId2"/>
          <a:stretch>
            <a:fillRect/>
          </a:stretch>
        </p:blipFill>
        <p:spPr>
          <a:xfrm>
            <a:off x="2117951" y="214312"/>
            <a:ext cx="8848725" cy="642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2500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C1578-08B4-F4E4-8D11-5AAC6965FED0}"/>
              </a:ext>
            </a:extLst>
          </p:cNvPr>
          <p:cNvSpPr txBox="1"/>
          <p:nvPr/>
        </p:nvSpPr>
        <p:spPr>
          <a:xfrm>
            <a:off x="4005943" y="82731"/>
            <a:ext cx="8033657" cy="6692538"/>
          </a:xfrm>
          <a:prstGeom prst="rect">
            <a:avLst/>
          </a:prstGeom>
          <a:solidFill>
            <a:schemeClr val="bg1"/>
          </a:solidFill>
          <a:ln w="57150">
            <a:solidFill>
              <a:schemeClr val="tx1"/>
            </a:solidFill>
          </a:ln>
        </p:spPr>
        <p:txBody>
          <a:bodyPr wrap="square">
            <a:spAutoFit/>
          </a:bodyPr>
          <a:lstStyle/>
          <a:p>
            <a:pPr marL="285750" indent="-285750" algn="just">
              <a:lnSpc>
                <a:spcPct val="115000"/>
              </a:lnSpc>
              <a:spcAft>
                <a:spcPts val="1000"/>
              </a:spcAft>
              <a:buFont typeface="Wingdings" panose="05000000000000000000" pitchFamily="2" charset="2"/>
              <a:buChar char="q"/>
            </a:pPr>
            <a:r>
              <a:rPr lang="el-GR" sz="1600" dirty="0">
                <a:solidFill>
                  <a:srgbClr val="000000"/>
                </a:solidFill>
                <a:effectLst/>
                <a:ea typeface="Calibri" panose="020F0502020204030204" pitchFamily="34" charset="0"/>
                <a:cs typeface="Times New Roman" panose="02020603050405020304" pitchFamily="18" charset="0"/>
              </a:rPr>
              <a:t> </a:t>
            </a:r>
            <a:r>
              <a:rPr lang="el-GR" altLang="el-GR" sz="1600" dirty="0"/>
              <a:t>Το άρθρο και το μεταγενέστερο βιβλίο του </a:t>
            </a:r>
            <a:r>
              <a:rPr lang="el-GR" altLang="el-GR" sz="1600" dirty="0" err="1"/>
              <a:t>Huntington</a:t>
            </a:r>
            <a:r>
              <a:rPr lang="el-GR" altLang="el-GR" sz="1600" dirty="0"/>
              <a:t> σχετικά με τη «σύγκρουση των πολιτισμών», που κυκλοφόρησαν στα τέλη της δεκαετίας του '90, κατέληγαν στο συμπέρασμα ότι η νέα διεθνής τάξη πραγμάτων θα βασίζεται πλέον σε πολιτισμικά κριτήρια.</a:t>
            </a:r>
            <a:endParaRPr lang="el-GR" sz="1600" dirty="0">
              <a:solidFill>
                <a:srgbClr val="000000"/>
              </a:solidFill>
              <a:effectLst/>
              <a:ea typeface="Calibri" panose="020F0502020204030204" pitchFamily="34" charset="0"/>
              <a:cs typeface="Times New Roman" panose="02020603050405020304" pitchFamily="18" charset="0"/>
            </a:endParaRPr>
          </a:p>
          <a:p>
            <a:pPr algn="just">
              <a:lnSpc>
                <a:spcPct val="115000"/>
              </a:lnSpc>
              <a:spcAft>
                <a:spcPts val="1000"/>
              </a:spcAft>
            </a:pPr>
            <a:r>
              <a:rPr lang="el-GR" sz="1600" dirty="0">
                <a:solidFill>
                  <a:srgbClr val="000000"/>
                </a:solidFill>
                <a:ea typeface="Calibri" panose="020F0502020204030204" pitchFamily="34" charset="0"/>
                <a:cs typeface="Times New Roman" panose="02020603050405020304" pitchFamily="18" charset="0"/>
              </a:rPr>
              <a:t>	[….]</a:t>
            </a:r>
            <a:r>
              <a:rPr lang="el-GR" sz="1600" dirty="0">
                <a:solidFill>
                  <a:srgbClr val="000000"/>
                </a:solidFill>
                <a:effectLst/>
                <a:ea typeface="Calibri" panose="020F0502020204030204" pitchFamily="34" charset="0"/>
                <a:cs typeface="Times New Roman" panose="02020603050405020304" pitchFamily="18" charset="0"/>
              </a:rPr>
              <a:t>η σύγκρουση  των  πολιτισμών  αποτελεί  τη μεγαλύτερη  απειλή   για την 	παγκόσμια  ειρήνη, αλλά 	μια διεθνής τάξη βασισμένη στους πολιτισμούς  	αποτελεί   την  καλύτερη  	εγγύηση για την αποτροπή 	ενός παγκόσμιου 	πολέμου.[…] (</a:t>
            </a:r>
            <a:r>
              <a:rPr lang="el-GR" sz="1600" dirty="0" err="1">
                <a:solidFill>
                  <a:srgbClr val="000000"/>
                </a:solidFill>
                <a:effectLst/>
                <a:ea typeface="Calibri" panose="020F0502020204030204" pitchFamily="34" charset="0"/>
                <a:cs typeface="Times New Roman" panose="02020603050405020304" pitchFamily="18" charset="0"/>
              </a:rPr>
              <a:t>Samuel</a:t>
            </a:r>
            <a:r>
              <a:rPr lang="el-GR" sz="1600" dirty="0">
                <a:solidFill>
                  <a:srgbClr val="000000"/>
                </a:solidFill>
                <a:effectLst/>
                <a:ea typeface="Calibri" panose="020F0502020204030204" pitchFamily="34" charset="0"/>
                <a:cs typeface="Times New Roman" panose="02020603050405020304" pitchFamily="18" charset="0"/>
              </a:rPr>
              <a:t> P. </a:t>
            </a:r>
            <a:r>
              <a:rPr lang="el-GR" sz="1600" dirty="0" err="1">
                <a:solidFill>
                  <a:srgbClr val="000000"/>
                </a:solidFill>
                <a:effectLst/>
                <a:ea typeface="Calibri" panose="020F0502020204030204" pitchFamily="34" charset="0"/>
                <a:cs typeface="Times New Roman" panose="02020603050405020304" pitchFamily="18" charset="0"/>
              </a:rPr>
              <a:t>Huntington</a:t>
            </a:r>
            <a:r>
              <a:rPr lang="el-GR" sz="1600" dirty="0">
                <a:solidFill>
                  <a:srgbClr val="000000"/>
                </a:solidFill>
                <a:effectLst/>
                <a:ea typeface="Calibri" panose="020F0502020204030204" pitchFamily="34" charset="0"/>
                <a:cs typeface="Times New Roman" panose="02020603050405020304" pitchFamily="18" charset="0"/>
              </a:rPr>
              <a:t>, 1999,16)</a:t>
            </a:r>
            <a:endParaRPr lang="el-GR" sz="1600" dirty="0">
              <a:effectLst/>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sz="1600" dirty="0"/>
              <a:t>Αναφερόμενος στη «σύγκρουση των πολιτισμών», ο </a:t>
            </a:r>
            <a:r>
              <a:rPr lang="el-GR" sz="1600" dirty="0" err="1"/>
              <a:t>Huntington</a:t>
            </a:r>
            <a:r>
              <a:rPr lang="el-GR" sz="1600" dirty="0"/>
              <a:t> επισημαίνει τον καθοριστικό ρόλο της θρησκείας, η οποία βαθαίνει το χάσμα ανάμεσα στο «εμείς» και τους «άλλους».</a:t>
            </a:r>
          </a:p>
          <a:p>
            <a:pPr algn="just">
              <a:lnSpc>
                <a:spcPct val="115000"/>
              </a:lnSpc>
              <a:spcAft>
                <a:spcPts val="1000"/>
              </a:spcAft>
              <a:buNone/>
            </a:pPr>
            <a:r>
              <a:rPr lang="el-GR" sz="1600" dirty="0">
                <a:solidFill>
                  <a:srgbClr val="000000"/>
                </a:solidFill>
                <a:ea typeface="Calibri" panose="020F0502020204030204" pitchFamily="34" charset="0"/>
                <a:cs typeface="Times New Roman" panose="02020603050405020304" pitchFamily="18" charset="0"/>
              </a:rPr>
              <a:t>	[…]</a:t>
            </a:r>
            <a:r>
              <a:rPr lang="el-GR" sz="1600" dirty="0">
                <a:solidFill>
                  <a:srgbClr val="000000"/>
                </a:solidFill>
                <a:effectLst/>
                <a:ea typeface="Calibri" panose="020F0502020204030204" pitchFamily="34" charset="0"/>
                <a:cs typeface="Times New Roman" panose="02020603050405020304" pitchFamily="18" charset="0"/>
              </a:rPr>
              <a:t>Οι συγκρούσεις αυτές απορρέουν από τη φύση  των  δύο  θρησκειών  καθώς   και   	των 	πολιτισμών   που  στηρίζονται  σε αυτές. Αφενός, η σύγκρουση   ήταν το  προϊόν   	μιας  	διαφοράς, 	συγκεκριμένα  της μουσουλμανικής αντίληψης  του Ισλάμ  ως 	τρόπου ζωής, που 	υπερβαίνει   και 	ταυτόχρονα ενώνει τη θρησκεία  με την 	πολιτική, έναντι   της  δυτικής 	χριστιανικής αντίληψης των  	δύο ξεχωριστών  	βασιλείων, του Θεού και του  Καίσαρος. 	Περιέργως, η σύγκρουση  εντείνεται   	επίσης  και από τις ομοιότητες τους. Το Ισλάμ και ο 	Χριστιανισμός  είναι  	μονοθεϊστικές  θρησκείες  	που, εν  αντιθέσει  με τις  πολυθεϊστικές, δεν 	μπορούν  εύκολα  να αφομοιώσουν  καινούριες                   	θεότητες  και βλέπουν   τον 	κόσμο   μέσα  	από το  πρίσμα  που διαχωρίζει   το «εμείς» από  τους 	«άλλους».[…] ( </a:t>
            </a:r>
            <a:r>
              <a:rPr lang="el-GR" sz="1600" dirty="0" err="1">
                <a:solidFill>
                  <a:srgbClr val="000000"/>
                </a:solidFill>
                <a:effectLst/>
                <a:ea typeface="Calibri" panose="020F0502020204030204" pitchFamily="34" charset="0"/>
                <a:cs typeface="Times New Roman" panose="02020603050405020304" pitchFamily="18" charset="0"/>
              </a:rPr>
              <a:t>Samuel</a:t>
            </a:r>
            <a:r>
              <a:rPr lang="el-GR" sz="1600" dirty="0">
                <a:solidFill>
                  <a:srgbClr val="000000"/>
                </a:solidFill>
                <a:effectLst/>
                <a:ea typeface="Calibri" panose="020F0502020204030204" pitchFamily="34" charset="0"/>
                <a:cs typeface="Times New Roman" panose="02020603050405020304" pitchFamily="18" charset="0"/>
              </a:rPr>
              <a:t> P. </a:t>
            </a:r>
            <a:r>
              <a:rPr lang="el-GR" sz="1600" dirty="0" err="1">
                <a:solidFill>
                  <a:srgbClr val="000000"/>
                </a:solidFill>
                <a:effectLst/>
                <a:ea typeface="Calibri" panose="020F0502020204030204" pitchFamily="34" charset="0"/>
                <a:cs typeface="Times New Roman" panose="02020603050405020304" pitchFamily="18" charset="0"/>
              </a:rPr>
              <a:t>Huntington</a:t>
            </a:r>
            <a:r>
              <a:rPr lang="el-GR" sz="1600" dirty="0">
                <a:solidFill>
                  <a:srgbClr val="000000"/>
                </a:solidFill>
                <a:effectLst/>
                <a:ea typeface="Calibri" panose="020F0502020204030204" pitchFamily="34" charset="0"/>
                <a:cs typeface="Times New Roman" panose="02020603050405020304" pitchFamily="18" charset="0"/>
              </a:rPr>
              <a:t>, 1999, 291)</a:t>
            </a:r>
            <a:endParaRPr lang="el-GR" sz="1600" dirty="0">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3D0AFCFC-A1FE-962C-214E-2934EE425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52400" y="82731"/>
            <a:ext cx="3777343" cy="669253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7052E09-AA91-DED3-6C53-4F0261B3EE58}"/>
              </a:ext>
            </a:extLst>
          </p:cNvPr>
          <p:cNvSpPr>
            <a:spLocks noChangeArrowheads="1"/>
          </p:cNvSpPr>
          <p:nvPr/>
        </p:nvSpPr>
        <p:spPr bwMode="auto">
          <a:xfrm rot="10800000" flipV="1">
            <a:off x="2877879" y="670893"/>
            <a:ext cx="916172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33254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344EDC7-BD59-FBFF-DEDE-FFE5C8F5713E}"/>
              </a:ext>
            </a:extLst>
          </p:cNvPr>
          <p:cNvPicPr>
            <a:picLocks noChangeAspect="1"/>
          </p:cNvPicPr>
          <p:nvPr/>
        </p:nvPicPr>
        <p:blipFill>
          <a:blip r:embed="rId2"/>
          <a:stretch>
            <a:fillRect/>
          </a:stretch>
        </p:blipFill>
        <p:spPr>
          <a:xfrm>
            <a:off x="2257425" y="1195387"/>
            <a:ext cx="7677150" cy="446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04681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73383D-07C3-72B6-A098-544E613F06C8}"/>
              </a:ext>
            </a:extLst>
          </p:cNvPr>
          <p:cNvPicPr>
            <a:picLocks noChangeAspect="1"/>
          </p:cNvPicPr>
          <p:nvPr/>
        </p:nvPicPr>
        <p:blipFill>
          <a:blip r:embed="rId2"/>
          <a:stretch>
            <a:fillRect/>
          </a:stretch>
        </p:blipFill>
        <p:spPr>
          <a:xfrm>
            <a:off x="2450840" y="359229"/>
            <a:ext cx="7529804" cy="5910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2981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9E3224A-9497-9615-2183-334AA2A46D42}"/>
              </a:ext>
            </a:extLst>
          </p:cNvPr>
          <p:cNvPicPr>
            <a:picLocks noChangeAspect="1"/>
          </p:cNvPicPr>
          <p:nvPr/>
        </p:nvPicPr>
        <p:blipFill>
          <a:blip r:embed="rId2"/>
          <a:stretch>
            <a:fillRect/>
          </a:stretch>
        </p:blipFill>
        <p:spPr>
          <a:xfrm>
            <a:off x="2508250" y="342900"/>
            <a:ext cx="7393214"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53880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7471FC7-BBB4-5A1E-746C-07B8008C8366}"/>
              </a:ext>
            </a:extLst>
          </p:cNvPr>
          <p:cNvPicPr>
            <a:picLocks noChangeAspect="1"/>
          </p:cNvPicPr>
          <p:nvPr/>
        </p:nvPicPr>
        <p:blipFill>
          <a:blip r:embed="rId2"/>
          <a:stretch>
            <a:fillRect/>
          </a:stretch>
        </p:blipFill>
        <p:spPr>
          <a:xfrm>
            <a:off x="2141106" y="402772"/>
            <a:ext cx="7909788" cy="5627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48419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F7708A6-0A0C-8101-FCA7-27AE1D63A5B9}"/>
              </a:ext>
            </a:extLst>
          </p:cNvPr>
          <p:cNvPicPr>
            <a:picLocks noChangeAspect="1"/>
          </p:cNvPicPr>
          <p:nvPr/>
        </p:nvPicPr>
        <p:blipFill>
          <a:blip r:embed="rId2"/>
          <a:stretch>
            <a:fillRect/>
          </a:stretch>
        </p:blipFill>
        <p:spPr>
          <a:xfrm>
            <a:off x="1845129" y="733425"/>
            <a:ext cx="9220200" cy="523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71931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F17758-69E3-0BCE-4BA2-D31F60F6D76E}"/>
              </a:ext>
            </a:extLst>
          </p:cNvPr>
          <p:cNvPicPr>
            <a:picLocks noChangeAspect="1"/>
          </p:cNvPicPr>
          <p:nvPr/>
        </p:nvPicPr>
        <p:blipFill>
          <a:blip r:embed="rId2"/>
          <a:stretch>
            <a:fillRect/>
          </a:stretch>
        </p:blipFill>
        <p:spPr>
          <a:xfrm>
            <a:off x="1743075" y="1138237"/>
            <a:ext cx="8705850" cy="458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57034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4A7C857-1A8B-67BC-8CF3-0DB73A1A5847}"/>
              </a:ext>
            </a:extLst>
          </p:cNvPr>
          <p:cNvPicPr>
            <a:picLocks noChangeAspect="1"/>
          </p:cNvPicPr>
          <p:nvPr/>
        </p:nvPicPr>
        <p:blipFill>
          <a:blip r:embed="rId2"/>
          <a:stretch>
            <a:fillRect/>
          </a:stretch>
        </p:blipFill>
        <p:spPr>
          <a:xfrm>
            <a:off x="800100" y="271462"/>
            <a:ext cx="10591800" cy="6315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24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C5C02FF-5DC3-8C76-74D4-6543801D24C9}"/>
              </a:ext>
            </a:extLst>
          </p:cNvPr>
          <p:cNvPicPr>
            <a:picLocks noChangeAspect="1"/>
          </p:cNvPicPr>
          <p:nvPr/>
        </p:nvPicPr>
        <p:blipFill>
          <a:blip r:embed="rId2"/>
          <a:stretch>
            <a:fillRect/>
          </a:stretch>
        </p:blipFill>
        <p:spPr>
          <a:xfrm>
            <a:off x="861349" y="0"/>
            <a:ext cx="1046930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158915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F199FA4-BB41-56F9-EFC6-C02A05DDE91C}"/>
              </a:ext>
            </a:extLst>
          </p:cNvPr>
          <p:cNvPicPr>
            <a:picLocks noChangeAspect="1"/>
          </p:cNvPicPr>
          <p:nvPr/>
        </p:nvPicPr>
        <p:blipFill>
          <a:blip r:embed="rId2"/>
          <a:stretch>
            <a:fillRect/>
          </a:stretch>
        </p:blipFill>
        <p:spPr>
          <a:xfrm>
            <a:off x="1047382" y="0"/>
            <a:ext cx="10097236"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14597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4DA55E4-79AA-6837-88AC-C861E28FAEED}"/>
              </a:ext>
            </a:extLst>
          </p:cNvPr>
          <p:cNvPicPr>
            <a:picLocks noChangeAspect="1"/>
          </p:cNvPicPr>
          <p:nvPr/>
        </p:nvPicPr>
        <p:blipFill>
          <a:blip r:embed="rId2"/>
          <a:stretch>
            <a:fillRect/>
          </a:stretch>
        </p:blipFill>
        <p:spPr>
          <a:xfrm>
            <a:off x="433387" y="723900"/>
            <a:ext cx="11325225"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749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9A29D2-5ADB-D55D-A863-511D04E04C17}"/>
              </a:ext>
            </a:extLst>
          </p:cNvPr>
          <p:cNvSpPr txBox="1"/>
          <p:nvPr/>
        </p:nvSpPr>
        <p:spPr>
          <a:xfrm>
            <a:off x="3330744" y="490662"/>
            <a:ext cx="8612372" cy="5876673"/>
          </a:xfrm>
          <a:prstGeom prst="rect">
            <a:avLst/>
          </a:prstGeom>
          <a:solidFill>
            <a:schemeClr val="bg1"/>
          </a:solidFill>
          <a:ln w="38100">
            <a:solidFill>
              <a:schemeClr val="tx1"/>
            </a:solidFill>
          </a:ln>
        </p:spPr>
        <p:txBody>
          <a:bodyPr wrap="square">
            <a:spAutoFit/>
          </a:bodyPr>
          <a:lstStyle/>
          <a:p>
            <a:pPr marL="285750" indent="-285750" algn="just">
              <a:lnSpc>
                <a:spcPct val="115000"/>
              </a:lnSpc>
              <a:spcAft>
                <a:spcPts val="1000"/>
              </a:spcAft>
              <a:buFont typeface="Wingdings" panose="05000000000000000000" pitchFamily="2" charset="2"/>
              <a:buChar char="q"/>
            </a:pPr>
            <a:r>
              <a:rPr lang="el-GR" dirty="0">
                <a:solidFill>
                  <a:srgbClr val="000000"/>
                </a:solidFill>
                <a:effectLst/>
                <a:ea typeface="Calibri" panose="020F0502020204030204" pitchFamily="34" charset="0"/>
                <a:cs typeface="Times New Roman" panose="02020603050405020304" pitchFamily="18" charset="0"/>
              </a:rPr>
              <a:t>Εκτός από τη θεωρία της  «σύγκρουσης των πολιτισμών » εγείρεται και το ζήτημα της  χρήσης του  πολιτισμού  «ως κριτήριο νομιμοποίησης  των διαφορών» (</a:t>
            </a:r>
            <a:r>
              <a:rPr lang="en-US" dirty="0">
                <a:solidFill>
                  <a:srgbClr val="000000"/>
                </a:solidFill>
                <a:effectLst/>
                <a:ea typeface="Calibri" panose="020F0502020204030204" pitchFamily="34" charset="0"/>
                <a:cs typeface="Times New Roman" panose="02020603050405020304" pitchFamily="18" charset="0"/>
              </a:rPr>
              <a:t>Diehm</a:t>
            </a:r>
            <a:r>
              <a:rPr lang="el-GR" dirty="0">
                <a:solidFill>
                  <a:srgbClr val="000000"/>
                </a:solidFill>
                <a:effectLst/>
                <a:ea typeface="Calibri" panose="020F0502020204030204" pitchFamily="34" charset="0"/>
                <a:cs typeface="Times New Roman" panose="02020603050405020304" pitchFamily="18" charset="0"/>
              </a:rPr>
              <a:t> &amp; </a:t>
            </a:r>
            <a:r>
              <a:rPr lang="en-US" dirty="0">
                <a:solidFill>
                  <a:srgbClr val="000000"/>
                </a:solidFill>
                <a:effectLst/>
                <a:ea typeface="Calibri" panose="020F0502020204030204" pitchFamily="34" charset="0"/>
                <a:cs typeface="Times New Roman" panose="02020603050405020304" pitchFamily="18" charset="0"/>
              </a:rPr>
              <a:t>Radtke</a:t>
            </a:r>
            <a:r>
              <a:rPr lang="el-GR" dirty="0">
                <a:solidFill>
                  <a:srgbClr val="000000"/>
                </a:solidFill>
                <a:effectLst/>
                <a:ea typeface="Calibri" panose="020F0502020204030204" pitchFamily="34" charset="0"/>
                <a:cs typeface="Times New Roman" panose="02020603050405020304" pitchFamily="18" charset="0"/>
              </a:rPr>
              <a:t> 1999, στο Χ. </a:t>
            </a:r>
            <a:r>
              <a:rPr lang="el-GR" dirty="0" err="1">
                <a:solidFill>
                  <a:srgbClr val="000000"/>
                </a:solidFill>
                <a:effectLst/>
                <a:ea typeface="Calibri" panose="020F0502020204030204" pitchFamily="34" charset="0"/>
                <a:cs typeface="Times New Roman" panose="02020603050405020304" pitchFamily="18" charset="0"/>
              </a:rPr>
              <a:t>Γκόβαρης</a:t>
            </a:r>
            <a:r>
              <a:rPr lang="el-GR" dirty="0">
                <a:solidFill>
                  <a:srgbClr val="000000"/>
                </a:solidFill>
                <a:effectLst/>
                <a:ea typeface="Calibri" panose="020F0502020204030204" pitchFamily="34" charset="0"/>
                <a:cs typeface="Times New Roman" panose="02020603050405020304" pitchFamily="18" charset="0"/>
              </a:rPr>
              <a:t>  2001, 111)  και  της ιεραρχικής  διαβάθμισης  των πολιτισμών. Έτσι αναδύεται  η έννοια της  αξιολόγησης  «με βάση τα πρότυπα του κυρίαρχου πολιτισμού» (</a:t>
            </a:r>
            <a:r>
              <a:rPr lang="en-US" dirty="0">
                <a:solidFill>
                  <a:srgbClr val="000000"/>
                </a:solidFill>
                <a:effectLst/>
                <a:ea typeface="Calibri" panose="020F0502020204030204" pitchFamily="34" charset="0"/>
                <a:cs typeface="Times New Roman" panose="02020603050405020304" pitchFamily="18" charset="0"/>
              </a:rPr>
              <a:t>G</a:t>
            </a:r>
            <a:r>
              <a:rPr lang="el-GR" dirty="0">
                <a:solidFill>
                  <a:srgbClr val="000000"/>
                </a:solidFill>
                <a:effectLst/>
                <a:ea typeface="Calibri" panose="020F0502020204030204" pitchFamily="34" charset="0"/>
                <a:cs typeface="Times New Roman" panose="02020603050405020304" pitchFamily="18" charset="0"/>
              </a:rPr>
              <a:t>. </a:t>
            </a:r>
            <a:r>
              <a:rPr lang="en-US" dirty="0">
                <a:solidFill>
                  <a:srgbClr val="000000"/>
                </a:solidFill>
                <a:effectLst/>
                <a:ea typeface="Calibri" panose="020F0502020204030204" pitchFamily="34" charset="0"/>
                <a:cs typeface="Times New Roman" panose="02020603050405020304" pitchFamily="18" charset="0"/>
              </a:rPr>
              <a:t>Agop</a:t>
            </a:r>
            <a:r>
              <a:rPr lang="el-GR" dirty="0">
                <a:solidFill>
                  <a:srgbClr val="000000"/>
                </a:solidFill>
                <a:effectLst/>
                <a:ea typeface="Calibri" panose="020F0502020204030204" pitchFamily="34" charset="0"/>
                <a:cs typeface="Times New Roman" panose="02020603050405020304" pitchFamily="18" charset="0"/>
              </a:rPr>
              <a:t>,1997,131). Αναφερόμενος  στην έννοια της αξιολόγησης   ο  </a:t>
            </a:r>
            <a:r>
              <a:rPr lang="en-US" dirty="0">
                <a:solidFill>
                  <a:srgbClr val="000000"/>
                </a:solidFill>
                <a:effectLst/>
                <a:ea typeface="Calibri" panose="020F0502020204030204" pitchFamily="34" charset="0"/>
                <a:cs typeface="Times New Roman" panose="02020603050405020304" pitchFamily="18" charset="0"/>
              </a:rPr>
              <a:t>E</a:t>
            </a:r>
            <a:r>
              <a:rPr lang="el-GR" dirty="0">
                <a:solidFill>
                  <a:srgbClr val="000000"/>
                </a:solidFill>
                <a:effectLst/>
                <a:ea typeface="Calibri" panose="020F0502020204030204" pitchFamily="34" charset="0"/>
                <a:cs typeface="Times New Roman" panose="02020603050405020304" pitchFamily="18" charset="0"/>
              </a:rPr>
              <a:t>. </a:t>
            </a:r>
            <a:r>
              <a:rPr lang="en-US" dirty="0">
                <a:solidFill>
                  <a:srgbClr val="000000"/>
                </a:solidFill>
                <a:effectLst/>
                <a:ea typeface="Calibri" panose="020F0502020204030204" pitchFamily="34" charset="0"/>
                <a:cs typeface="Times New Roman" panose="02020603050405020304" pitchFamily="18" charset="0"/>
              </a:rPr>
              <a:t>Gross</a:t>
            </a:r>
            <a:r>
              <a:rPr lang="el-GR" dirty="0">
                <a:solidFill>
                  <a:srgbClr val="000000"/>
                </a:solidFill>
                <a:effectLst/>
                <a:ea typeface="Calibri" panose="020F0502020204030204" pitchFamily="34" charset="0"/>
                <a:cs typeface="Times New Roman" panose="02020603050405020304" pitchFamily="18" charset="0"/>
              </a:rPr>
              <a:t> επεσήμανε:</a:t>
            </a:r>
            <a:endParaRPr lang="el-GR" dirty="0">
              <a:effectLst/>
              <a:ea typeface="Calibri" panose="020F0502020204030204" pitchFamily="34" charset="0"/>
              <a:cs typeface="Times New Roman" panose="02020603050405020304" pitchFamily="18" charset="0"/>
            </a:endParaRPr>
          </a:p>
          <a:p>
            <a:pPr algn="just">
              <a:lnSpc>
                <a:spcPct val="115000"/>
              </a:lnSpc>
              <a:spcAft>
                <a:spcPts val="1000"/>
              </a:spcAft>
              <a:buNone/>
            </a:pPr>
            <a:r>
              <a:rPr lang="el-GR" dirty="0">
                <a:solidFill>
                  <a:srgbClr val="000000"/>
                </a:solidFill>
                <a:ea typeface="Calibri" panose="020F0502020204030204" pitchFamily="34" charset="0"/>
                <a:cs typeface="Times New Roman" panose="02020603050405020304" pitchFamily="18" charset="0"/>
              </a:rPr>
              <a:t>	[…]</a:t>
            </a:r>
            <a:r>
              <a:rPr lang="el-GR" dirty="0">
                <a:solidFill>
                  <a:srgbClr val="000000"/>
                </a:solidFill>
                <a:effectLst/>
                <a:ea typeface="Calibri" panose="020F0502020204030204" pitchFamily="34" charset="0"/>
                <a:cs typeface="Times New Roman" panose="02020603050405020304" pitchFamily="18" charset="0"/>
              </a:rPr>
              <a:t>Κατά   τον </a:t>
            </a:r>
            <a:r>
              <a:rPr lang="en-US" dirty="0">
                <a:solidFill>
                  <a:srgbClr val="000000"/>
                </a:solidFill>
                <a:effectLst/>
                <a:ea typeface="Calibri" panose="020F0502020204030204" pitchFamily="34" charset="0"/>
                <a:cs typeface="Times New Roman" panose="02020603050405020304" pitchFamily="18" charset="0"/>
              </a:rPr>
              <a:t>E</a:t>
            </a:r>
            <a:r>
              <a:rPr lang="el-GR" dirty="0">
                <a:solidFill>
                  <a:srgbClr val="000000"/>
                </a:solidFill>
                <a:effectLst/>
                <a:ea typeface="Calibri" panose="020F0502020204030204" pitchFamily="34" charset="0"/>
                <a:cs typeface="Times New Roman" panose="02020603050405020304" pitchFamily="18" charset="0"/>
              </a:rPr>
              <a:t>.</a:t>
            </a:r>
            <a:r>
              <a:rPr lang="en-US" dirty="0">
                <a:solidFill>
                  <a:srgbClr val="000000"/>
                </a:solidFill>
                <a:effectLst/>
                <a:ea typeface="Calibri" panose="020F0502020204030204" pitchFamily="34" charset="0"/>
                <a:cs typeface="Times New Roman" panose="02020603050405020304" pitchFamily="18" charset="0"/>
              </a:rPr>
              <a:t>Gross</a:t>
            </a:r>
            <a:r>
              <a:rPr lang="el-GR" dirty="0">
                <a:solidFill>
                  <a:srgbClr val="000000"/>
                </a:solidFill>
                <a:effectLst/>
                <a:ea typeface="Calibri" panose="020F0502020204030204" pitchFamily="34" charset="0"/>
                <a:cs typeface="Times New Roman" panose="02020603050405020304" pitchFamily="18" charset="0"/>
              </a:rPr>
              <a:t>  «ο πολιτισμός  είναι   συστήματα  εξιδανικευμένων   	μοντέλων  συμπεριφοράς  ως μέτρο   για την  αξιολόγηση   άλλων  	ανθρώπων, 	με κύριο στόχο  τη διαμόρφωση  της ατομικής ταυτότητας  μέσα  σ΄ έναν 	τεράστιο   κόσμο  και την  απορρόφηση  αποκλίσεων   χάριν   της ομαλότητας  	και της σταθερότητας.[…] (Ε. </a:t>
            </a:r>
            <a:r>
              <a:rPr lang="el-GR" dirty="0" err="1">
                <a:solidFill>
                  <a:srgbClr val="000000"/>
                </a:solidFill>
                <a:effectLst/>
                <a:ea typeface="Calibri" panose="020F0502020204030204" pitchFamily="34" charset="0"/>
                <a:cs typeface="Times New Roman" panose="02020603050405020304" pitchFamily="18" charset="0"/>
              </a:rPr>
              <a:t>Κανακίδου</a:t>
            </a:r>
            <a:r>
              <a:rPr lang="el-GR" dirty="0">
                <a:solidFill>
                  <a:srgbClr val="000000"/>
                </a:solidFill>
                <a:effectLst/>
                <a:ea typeface="Calibri" panose="020F0502020204030204" pitchFamily="34" charset="0"/>
                <a:cs typeface="Times New Roman" panose="02020603050405020304" pitchFamily="18" charset="0"/>
              </a:rPr>
              <a:t> &amp;  Β. Παπαγιάννη, 1994, 24)</a:t>
            </a:r>
            <a:endParaRPr lang="el-GR" dirty="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solidFill>
                  <a:srgbClr val="000000"/>
                </a:solidFill>
                <a:effectLst/>
                <a:ea typeface="Calibri" panose="020F0502020204030204" pitchFamily="34" charset="0"/>
                <a:cs typeface="Times New Roman" panose="02020603050405020304" pitchFamily="18" charset="0"/>
              </a:rPr>
              <a:t>Στο πλαίσι</a:t>
            </a:r>
            <a:r>
              <a:rPr lang="el-GR" dirty="0">
                <a:solidFill>
                  <a:srgbClr val="000000"/>
                </a:solidFill>
                <a:ea typeface="Calibri" panose="020F0502020204030204" pitchFamily="34" charset="0"/>
                <a:cs typeface="Times New Roman" panose="02020603050405020304" pitchFamily="18" charset="0"/>
              </a:rPr>
              <a:t>ο</a:t>
            </a:r>
            <a:r>
              <a:rPr lang="el-GR" dirty="0">
                <a:solidFill>
                  <a:srgbClr val="000000"/>
                </a:solidFill>
                <a:effectLst/>
                <a:ea typeface="Calibri" panose="020F0502020204030204" pitchFamily="34" charset="0"/>
                <a:cs typeface="Times New Roman" panose="02020603050405020304" pitchFamily="18" charset="0"/>
              </a:rPr>
              <a:t> της  αξιολόγησης  του Άλλου    ταυτίζεται ο  ανθρώπινος πολιτισμός    με το πολιτισμό Του (Κώστας Λάμδας,1999,44),  με το πολιτισμό του  «</a:t>
            </a:r>
            <a:r>
              <a:rPr lang="el-GR" dirty="0" err="1">
                <a:solidFill>
                  <a:srgbClr val="000000"/>
                </a:solidFill>
                <a:effectLst/>
                <a:ea typeface="Calibri" panose="020F0502020204030204" pitchFamily="34" charset="0"/>
                <a:cs typeface="Times New Roman" panose="02020603050405020304" pitchFamily="18" charset="0"/>
              </a:rPr>
              <a:t>Αξιολογητή</a:t>
            </a:r>
            <a:r>
              <a:rPr lang="el-GR" dirty="0">
                <a:solidFill>
                  <a:srgbClr val="000000"/>
                </a:solidFill>
                <a:effectLst/>
                <a:ea typeface="Calibri" panose="020F0502020204030204" pitchFamily="34" charset="0"/>
                <a:cs typeface="Times New Roman" panose="02020603050405020304" pitchFamily="18" charset="0"/>
              </a:rPr>
              <a:t>» .</a:t>
            </a:r>
            <a:endParaRPr lang="el-GR" dirty="0">
              <a:effectLst/>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solidFill>
                  <a:srgbClr val="000000"/>
                </a:solidFill>
                <a:effectLst/>
                <a:ea typeface="Calibri" panose="020F0502020204030204" pitchFamily="34" charset="0"/>
                <a:cs typeface="Times New Roman" panose="02020603050405020304" pitchFamily="18" charset="0"/>
              </a:rPr>
              <a:t>Παράλληλα η  κουλτούρα η οποία πλέον  «συνδέεται  πολλές φορές επιθετικά  με το έθνος ή με το κράτος-και η οποία  διαφοροποιεί  «εμάς»  από  «αυτούς»  σχεδόν πάντοτε  με κάποιο βαθμό ξενοφοβίας»-αποτελεί «μια πηγή  ταυτότητας». (</a:t>
            </a:r>
            <a:r>
              <a:rPr lang="el-GR" dirty="0" err="1">
                <a:solidFill>
                  <a:srgbClr val="000000"/>
                </a:solidFill>
                <a:effectLst/>
                <a:ea typeface="Calibri" panose="020F0502020204030204" pitchFamily="34" charset="0"/>
                <a:cs typeface="Times New Roman" panose="02020603050405020304" pitchFamily="18" charset="0"/>
              </a:rPr>
              <a:t>Edward</a:t>
            </a:r>
            <a:r>
              <a:rPr lang="el-GR" dirty="0">
                <a:solidFill>
                  <a:srgbClr val="000000"/>
                </a:solidFill>
                <a:effectLst/>
                <a:ea typeface="Calibri" panose="020F0502020204030204" pitchFamily="34" charset="0"/>
                <a:cs typeface="Times New Roman" panose="02020603050405020304" pitchFamily="18" charset="0"/>
              </a:rPr>
              <a:t> D. Said,1994,11).</a:t>
            </a:r>
            <a:endParaRPr lang="el-GR" dirty="0">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186436A6-9A72-6E83-3B12-1CEAAA759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48884" y="490662"/>
            <a:ext cx="3004680" cy="587667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711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DD614C-AF21-ED49-129E-01DE2EC4D3E4}"/>
              </a:ext>
            </a:extLst>
          </p:cNvPr>
          <p:cNvPicPr>
            <a:picLocks noChangeAspect="1"/>
          </p:cNvPicPr>
          <p:nvPr/>
        </p:nvPicPr>
        <p:blipFill>
          <a:blip r:embed="rId2"/>
          <a:stretch>
            <a:fillRect/>
          </a:stretch>
        </p:blipFill>
        <p:spPr>
          <a:xfrm>
            <a:off x="557212" y="252412"/>
            <a:ext cx="11077575" cy="635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43365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A510C49-D6CE-BACF-B08C-83FA5B664EFB}"/>
              </a:ext>
            </a:extLst>
          </p:cNvPr>
          <p:cNvPicPr>
            <a:picLocks noChangeAspect="1"/>
          </p:cNvPicPr>
          <p:nvPr/>
        </p:nvPicPr>
        <p:blipFill>
          <a:blip r:embed="rId2"/>
          <a:stretch>
            <a:fillRect/>
          </a:stretch>
        </p:blipFill>
        <p:spPr>
          <a:xfrm>
            <a:off x="280987" y="476250"/>
            <a:ext cx="11630025" cy="590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56507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6F9F1E8-DF72-BAE0-9E07-ED472451BDAF}"/>
              </a:ext>
            </a:extLst>
          </p:cNvPr>
          <p:cNvPicPr>
            <a:picLocks noChangeAspect="1"/>
          </p:cNvPicPr>
          <p:nvPr/>
        </p:nvPicPr>
        <p:blipFill>
          <a:blip r:embed="rId2"/>
          <a:stretch>
            <a:fillRect/>
          </a:stretch>
        </p:blipFill>
        <p:spPr>
          <a:xfrm>
            <a:off x="600075" y="0"/>
            <a:ext cx="109918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87600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5B29082-829E-570C-4FB8-364067EF82F9}"/>
              </a:ext>
            </a:extLst>
          </p:cNvPr>
          <p:cNvPicPr>
            <a:picLocks noChangeAspect="1"/>
          </p:cNvPicPr>
          <p:nvPr/>
        </p:nvPicPr>
        <p:blipFill>
          <a:blip r:embed="rId2"/>
          <a:stretch>
            <a:fillRect/>
          </a:stretch>
        </p:blipFill>
        <p:spPr>
          <a:xfrm>
            <a:off x="238125" y="800100"/>
            <a:ext cx="1171575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23731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0A1D553-25AD-35B4-89C7-49B488E1B294}"/>
              </a:ext>
            </a:extLst>
          </p:cNvPr>
          <p:cNvPicPr>
            <a:picLocks noChangeAspect="1"/>
          </p:cNvPicPr>
          <p:nvPr/>
        </p:nvPicPr>
        <p:blipFill>
          <a:blip r:embed="rId2"/>
          <a:stretch>
            <a:fillRect/>
          </a:stretch>
        </p:blipFill>
        <p:spPr>
          <a:xfrm>
            <a:off x="778689" y="0"/>
            <a:ext cx="1063462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65498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5B4F2D5-B9DF-9793-7009-9840A4181905}"/>
              </a:ext>
            </a:extLst>
          </p:cNvPr>
          <p:cNvPicPr>
            <a:picLocks noChangeAspect="1"/>
          </p:cNvPicPr>
          <p:nvPr/>
        </p:nvPicPr>
        <p:blipFill>
          <a:blip r:embed="rId2"/>
          <a:stretch>
            <a:fillRect/>
          </a:stretch>
        </p:blipFill>
        <p:spPr>
          <a:xfrm>
            <a:off x="395287" y="685800"/>
            <a:ext cx="11401425"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43157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68D05FD-E50C-F306-14C1-D2D6E687370A}"/>
              </a:ext>
            </a:extLst>
          </p:cNvPr>
          <p:cNvPicPr>
            <a:picLocks noChangeAspect="1"/>
          </p:cNvPicPr>
          <p:nvPr/>
        </p:nvPicPr>
        <p:blipFill>
          <a:blip r:embed="rId2"/>
          <a:stretch>
            <a:fillRect/>
          </a:stretch>
        </p:blipFill>
        <p:spPr>
          <a:xfrm>
            <a:off x="378278" y="138112"/>
            <a:ext cx="4838700" cy="658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DD97D220-6CE4-C5FB-8920-936F47C755EC}"/>
              </a:ext>
            </a:extLst>
          </p:cNvPr>
          <p:cNvPicPr>
            <a:picLocks noChangeAspect="1"/>
          </p:cNvPicPr>
          <p:nvPr/>
        </p:nvPicPr>
        <p:blipFill>
          <a:blip r:embed="rId3"/>
          <a:stretch>
            <a:fillRect/>
          </a:stretch>
        </p:blipFill>
        <p:spPr>
          <a:xfrm>
            <a:off x="5517109" y="138112"/>
            <a:ext cx="6416355" cy="658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87510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C38A466-57B7-37E6-AAD7-FD81E5EC383A}"/>
              </a:ext>
            </a:extLst>
          </p:cNvPr>
          <p:cNvPicPr>
            <a:picLocks noChangeAspect="1"/>
          </p:cNvPicPr>
          <p:nvPr/>
        </p:nvPicPr>
        <p:blipFill>
          <a:blip r:embed="rId2"/>
          <a:stretch>
            <a:fillRect/>
          </a:stretch>
        </p:blipFill>
        <p:spPr>
          <a:xfrm>
            <a:off x="327932" y="91847"/>
            <a:ext cx="5353050" cy="658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F57D9F34-33E0-07BB-029B-573FB8322E9E}"/>
              </a:ext>
            </a:extLst>
          </p:cNvPr>
          <p:cNvPicPr>
            <a:picLocks noChangeAspect="1"/>
          </p:cNvPicPr>
          <p:nvPr/>
        </p:nvPicPr>
        <p:blipFill>
          <a:blip r:embed="rId3"/>
          <a:stretch>
            <a:fillRect/>
          </a:stretch>
        </p:blipFill>
        <p:spPr>
          <a:xfrm>
            <a:off x="5841337" y="91847"/>
            <a:ext cx="6022731" cy="6581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57074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CFC0BBC-5F2E-55E7-C126-573D9516F33C}"/>
              </a:ext>
            </a:extLst>
          </p:cNvPr>
          <p:cNvPicPr>
            <a:picLocks noChangeAspect="1"/>
          </p:cNvPicPr>
          <p:nvPr/>
        </p:nvPicPr>
        <p:blipFill>
          <a:blip r:embed="rId2"/>
          <a:srcRect l="31495"/>
          <a:stretch>
            <a:fillRect/>
          </a:stretch>
        </p:blipFill>
        <p:spPr>
          <a:xfrm>
            <a:off x="315684" y="190500"/>
            <a:ext cx="5551716"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24FD9A69-7771-17F1-76BB-E434F2CE6EC2}"/>
              </a:ext>
            </a:extLst>
          </p:cNvPr>
          <p:cNvPicPr>
            <a:picLocks noChangeAspect="1"/>
          </p:cNvPicPr>
          <p:nvPr/>
        </p:nvPicPr>
        <p:blipFill>
          <a:blip r:embed="rId3"/>
          <a:stretch>
            <a:fillRect/>
          </a:stretch>
        </p:blipFill>
        <p:spPr>
          <a:xfrm>
            <a:off x="6096000" y="190500"/>
            <a:ext cx="5780316" cy="647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45191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282D76D-1442-045B-E308-C047F1D0651A}"/>
              </a:ext>
            </a:extLst>
          </p:cNvPr>
          <p:cNvPicPr>
            <a:picLocks noChangeAspect="1"/>
          </p:cNvPicPr>
          <p:nvPr/>
        </p:nvPicPr>
        <p:blipFill>
          <a:blip r:embed="rId2"/>
          <a:srcRect t="7739" b="1754"/>
          <a:stretch>
            <a:fillRect/>
          </a:stretch>
        </p:blipFill>
        <p:spPr>
          <a:xfrm>
            <a:off x="400050" y="238126"/>
            <a:ext cx="4838700" cy="6434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9D25C428-48BD-B26E-8E84-3709430334D5}"/>
              </a:ext>
            </a:extLst>
          </p:cNvPr>
          <p:cNvPicPr>
            <a:picLocks noChangeAspect="1"/>
          </p:cNvPicPr>
          <p:nvPr/>
        </p:nvPicPr>
        <p:blipFill>
          <a:blip r:embed="rId3"/>
          <a:stretch>
            <a:fillRect/>
          </a:stretch>
        </p:blipFill>
        <p:spPr>
          <a:xfrm>
            <a:off x="5423127" y="238126"/>
            <a:ext cx="6368823" cy="6434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462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77999-502C-A505-CC1F-B31BC33D617B}"/>
              </a:ext>
            </a:extLst>
          </p:cNvPr>
          <p:cNvSpPr txBox="1"/>
          <p:nvPr/>
        </p:nvSpPr>
        <p:spPr>
          <a:xfrm>
            <a:off x="2597975" y="214017"/>
            <a:ext cx="9465129" cy="6429965"/>
          </a:xfrm>
          <a:prstGeom prst="rect">
            <a:avLst/>
          </a:prstGeom>
          <a:solidFill>
            <a:schemeClr val="bg1"/>
          </a:solidFill>
          <a:ln w="57150">
            <a:solidFill>
              <a:schemeClr val="tx1"/>
            </a:solidFill>
          </a:ln>
        </p:spPr>
        <p:txBody>
          <a:bodyPr wrap="square">
            <a:spAutoFit/>
          </a:bodyPr>
          <a:lstStyle/>
          <a:p>
            <a:pPr marL="285750" indent="-285750" algn="just">
              <a:lnSpc>
                <a:spcPct val="115000"/>
              </a:lnSpc>
              <a:spcAft>
                <a:spcPts val="1000"/>
              </a:spcAft>
              <a:buFont typeface="Wingdings" panose="05000000000000000000" pitchFamily="2" charset="2"/>
              <a:buChar char="q"/>
            </a:pPr>
            <a:r>
              <a:rPr lang="el-GR" sz="1600" dirty="0">
                <a:solidFill>
                  <a:srgbClr val="000000"/>
                </a:solidFill>
                <a:effectLst/>
                <a:ea typeface="Calibri" panose="020F0502020204030204" pitchFamily="34" charset="0"/>
                <a:cs typeface="Times New Roman" panose="02020603050405020304" pitchFamily="18" charset="0"/>
              </a:rPr>
              <a:t>Πολύ χαρακτηριστικά ο </a:t>
            </a:r>
            <a:r>
              <a:rPr lang="el-GR" sz="1600" dirty="0" err="1">
                <a:solidFill>
                  <a:srgbClr val="000000"/>
                </a:solidFill>
                <a:effectLst/>
                <a:ea typeface="Calibri" panose="020F0502020204030204" pitchFamily="34" charset="0"/>
                <a:cs typeface="Times New Roman" panose="02020603050405020304" pitchFamily="18" charset="0"/>
              </a:rPr>
              <a:t>Said</a:t>
            </a:r>
            <a:r>
              <a:rPr lang="el-GR" sz="1600" dirty="0">
                <a:solidFill>
                  <a:srgbClr val="000000"/>
                </a:solidFill>
                <a:effectLst/>
                <a:ea typeface="Calibri" panose="020F0502020204030204" pitchFamily="34" charset="0"/>
                <a:cs typeface="Times New Roman" panose="02020603050405020304" pitchFamily="18" charset="0"/>
              </a:rPr>
              <a:t> αναφέρει :  </a:t>
            </a:r>
          </a:p>
          <a:p>
            <a:pPr marL="285750" indent="-285750" algn="just">
              <a:lnSpc>
                <a:spcPct val="115000"/>
              </a:lnSpc>
              <a:spcAft>
                <a:spcPts val="1000"/>
              </a:spcAft>
              <a:buFont typeface="Wingdings" panose="05000000000000000000" pitchFamily="2" charset="2"/>
              <a:buChar char="q"/>
            </a:pPr>
            <a:endParaRPr lang="el-GR" sz="1600" dirty="0">
              <a:solidFill>
                <a:srgbClr val="000000"/>
              </a:solidFill>
              <a:ea typeface="Calibri" panose="020F0502020204030204" pitchFamily="34" charset="0"/>
              <a:cs typeface="Times New Roman" panose="02020603050405020304" pitchFamily="18" charset="0"/>
            </a:endParaRPr>
          </a:p>
          <a:p>
            <a:pPr algn="just">
              <a:spcAft>
                <a:spcPts val="1000"/>
              </a:spcAft>
            </a:pPr>
            <a:r>
              <a:rPr lang="el-GR" sz="1600" dirty="0">
                <a:solidFill>
                  <a:srgbClr val="000000"/>
                </a:solidFill>
                <a:effectLst/>
                <a:ea typeface="Calibri" panose="020F0502020204030204" pitchFamily="34" charset="0"/>
                <a:cs typeface="Times New Roman" panose="02020603050405020304" pitchFamily="18" charset="0"/>
              </a:rPr>
              <a:t>	[…]Υπό την  έννοια αυτή, η κουλτούρα  είναι   μια  πηγή  ταυτότητας» […] και μάλιστα 	αρκετά </a:t>
            </a:r>
            <a:r>
              <a:rPr lang="el-GR" sz="1600" dirty="0">
                <a:solidFill>
                  <a:srgbClr val="000000"/>
                </a:solidFill>
                <a:ea typeface="Calibri" panose="020F0502020204030204" pitchFamily="34" charset="0"/>
                <a:cs typeface="Times New Roman" panose="02020603050405020304" pitchFamily="18" charset="0"/>
              </a:rPr>
              <a:t> 	</a:t>
            </a:r>
            <a:r>
              <a:rPr lang="el-GR" sz="1600" dirty="0">
                <a:solidFill>
                  <a:srgbClr val="000000"/>
                </a:solidFill>
                <a:effectLst/>
                <a:ea typeface="Calibri" panose="020F0502020204030204" pitchFamily="34" charset="0"/>
                <a:cs typeface="Times New Roman" panose="02020603050405020304" pitchFamily="18" charset="0"/>
              </a:rPr>
              <a:t>μαχητική, όπως  βλέπουμε  σε πρόσφατες  «επιστροφές» στην κουλτούρα  και την παράδοση. </a:t>
            </a:r>
          </a:p>
          <a:p>
            <a:pPr algn="just">
              <a:spcAft>
                <a:spcPts val="1000"/>
              </a:spcAft>
            </a:pPr>
            <a:r>
              <a:rPr lang="el-GR" sz="1600" dirty="0">
                <a:solidFill>
                  <a:srgbClr val="000000"/>
                </a:solidFill>
                <a:ea typeface="Calibri" panose="020F0502020204030204" pitchFamily="34" charset="0"/>
                <a:cs typeface="Times New Roman" panose="02020603050405020304" pitchFamily="18" charset="0"/>
              </a:rPr>
              <a:t>	</a:t>
            </a:r>
            <a:r>
              <a:rPr lang="el-GR" sz="1600" dirty="0">
                <a:solidFill>
                  <a:srgbClr val="000000"/>
                </a:solidFill>
                <a:effectLst/>
                <a:ea typeface="Calibri" panose="020F0502020204030204" pitchFamily="34" charset="0"/>
                <a:cs typeface="Times New Roman" panose="02020603050405020304" pitchFamily="18" charset="0"/>
              </a:rPr>
              <a:t>Οι  	«επιστροφές  αυτές συνοδεύουν   αυστηρούς κώδικες πνευματικής  και 	ηθικής 	συμπεριφοράς, οι οποίοι  αντίκεινται  στην  ανεκτικότητα που σχετίζεται με αντιστοίχως 	φιλελεύθερες φιλοσοφίες 	όπως η  </a:t>
            </a:r>
            <a:r>
              <a:rPr lang="el-GR" sz="1600" dirty="0" err="1">
                <a:solidFill>
                  <a:srgbClr val="000000"/>
                </a:solidFill>
                <a:effectLst/>
                <a:ea typeface="Calibri" panose="020F0502020204030204" pitchFamily="34" charset="0"/>
                <a:cs typeface="Times New Roman" panose="02020603050405020304" pitchFamily="18" charset="0"/>
              </a:rPr>
              <a:t>πολυπολιτισμικότητα</a:t>
            </a:r>
            <a:r>
              <a:rPr lang="el-GR" sz="1600" dirty="0">
                <a:solidFill>
                  <a:srgbClr val="000000"/>
                </a:solidFill>
                <a:effectLst/>
                <a:ea typeface="Calibri" panose="020F0502020204030204" pitchFamily="34" charset="0"/>
                <a:cs typeface="Times New Roman" panose="02020603050405020304" pitchFamily="18" charset="0"/>
              </a:rPr>
              <a:t>  και ο συγκρητισμός». 	</a:t>
            </a:r>
          </a:p>
          <a:p>
            <a:pPr algn="just">
              <a:spcAft>
                <a:spcPts val="1000"/>
              </a:spcAft>
            </a:pPr>
            <a:r>
              <a:rPr lang="el-GR" sz="1600" dirty="0">
                <a:solidFill>
                  <a:srgbClr val="000000"/>
                </a:solidFill>
                <a:ea typeface="Calibri" panose="020F0502020204030204" pitchFamily="34" charset="0"/>
                <a:cs typeface="Times New Roman" panose="02020603050405020304" pitchFamily="18" charset="0"/>
              </a:rPr>
              <a:t>	</a:t>
            </a:r>
            <a:r>
              <a:rPr lang="el-GR" sz="1600" dirty="0">
                <a:solidFill>
                  <a:srgbClr val="000000"/>
                </a:solidFill>
                <a:effectLst/>
                <a:ea typeface="Calibri" panose="020F0502020204030204" pitchFamily="34" charset="0"/>
                <a:cs typeface="Times New Roman" panose="02020603050405020304" pitchFamily="18" charset="0"/>
              </a:rPr>
              <a:t>(</a:t>
            </a:r>
            <a:r>
              <a:rPr lang="el-GR" sz="1600" dirty="0" err="1">
                <a:solidFill>
                  <a:srgbClr val="000000"/>
                </a:solidFill>
                <a:effectLst/>
                <a:ea typeface="Calibri" panose="020F0502020204030204" pitchFamily="34" charset="0"/>
                <a:cs typeface="Times New Roman" panose="02020603050405020304" pitchFamily="18" charset="0"/>
              </a:rPr>
              <a:t>Edward</a:t>
            </a:r>
            <a:r>
              <a:rPr lang="el-GR" sz="1600" dirty="0">
                <a:solidFill>
                  <a:srgbClr val="000000"/>
                </a:solidFill>
                <a:effectLst/>
                <a:ea typeface="Calibri" panose="020F0502020204030204" pitchFamily="34" charset="0"/>
                <a:cs typeface="Times New Roman" panose="02020603050405020304" pitchFamily="18" charset="0"/>
              </a:rPr>
              <a:t> D. </a:t>
            </a:r>
            <a:r>
              <a:rPr lang="el-GR" sz="1600" dirty="0" err="1">
                <a:solidFill>
                  <a:srgbClr val="000000"/>
                </a:solidFill>
                <a:effectLst/>
                <a:ea typeface="Calibri" panose="020F0502020204030204" pitchFamily="34" charset="0"/>
                <a:cs typeface="Times New Roman" panose="02020603050405020304" pitchFamily="18" charset="0"/>
              </a:rPr>
              <a:t>Said</a:t>
            </a:r>
            <a:r>
              <a:rPr lang="el-GR" sz="1600" dirty="0">
                <a:solidFill>
                  <a:srgbClr val="000000"/>
                </a:solidFill>
                <a:effectLst/>
                <a:ea typeface="Calibri" panose="020F0502020204030204" pitchFamily="34" charset="0"/>
                <a:cs typeface="Times New Roman" panose="02020603050405020304" pitchFamily="18" charset="0"/>
              </a:rPr>
              <a:t>, 1994,11)</a:t>
            </a:r>
          </a:p>
          <a:p>
            <a:pPr algn="just">
              <a:spcAft>
                <a:spcPts val="1000"/>
              </a:spcAft>
            </a:pPr>
            <a:endParaRPr lang="el-GR" sz="1600" dirty="0">
              <a:effectLst/>
              <a:ea typeface="Calibri" panose="020F0502020204030204" pitchFamily="34" charset="0"/>
              <a:cs typeface="Times New Roman" panose="02020603050405020304" pitchFamily="18" charset="0"/>
            </a:endParaRPr>
          </a:p>
          <a:p>
            <a:pPr marL="285750" indent="-285750">
              <a:lnSpc>
                <a:spcPct val="115000"/>
              </a:lnSpc>
              <a:spcAft>
                <a:spcPts val="1000"/>
              </a:spcAft>
              <a:buFont typeface="Wingdings" panose="05000000000000000000" pitchFamily="2" charset="2"/>
              <a:buChar char="q"/>
            </a:pPr>
            <a:r>
              <a:rPr lang="el-GR" sz="1600" dirty="0">
                <a:solidFill>
                  <a:srgbClr val="000000"/>
                </a:solidFill>
                <a:effectLst/>
                <a:ea typeface="Calibri" panose="020F0502020204030204" pitchFamily="34" charset="0"/>
                <a:cs typeface="Times New Roman" panose="02020603050405020304" pitchFamily="18" charset="0"/>
              </a:rPr>
              <a:t>Στα έργα του Παμούκ γίνεται περισσότερο λόγος  για τη  «</a:t>
            </a:r>
            <a:r>
              <a:rPr lang="el-GR" sz="1600" b="0" dirty="0">
                <a:solidFill>
                  <a:srgbClr val="000000"/>
                </a:solidFill>
                <a:effectLst/>
                <a:ea typeface="Calibri" panose="020F0502020204030204" pitchFamily="34" charset="0"/>
                <a:cs typeface="Times New Roman" panose="02020603050405020304" pitchFamily="18" charset="0"/>
              </a:rPr>
              <a:t>σύνδεση  των πολιτισμών</a:t>
            </a:r>
            <a:r>
              <a:rPr lang="el-GR" sz="1600" b="1" dirty="0">
                <a:solidFill>
                  <a:srgbClr val="000000"/>
                </a:solidFill>
                <a:effectLst/>
                <a:ea typeface="Calibri" panose="020F0502020204030204" pitchFamily="34" charset="0"/>
                <a:cs typeface="Times New Roman" panose="02020603050405020304" pitchFamily="18" charset="0"/>
              </a:rPr>
              <a:t>» </a:t>
            </a:r>
            <a:r>
              <a:rPr lang="el-GR" sz="1600" b="0" dirty="0">
                <a:solidFill>
                  <a:srgbClr val="000000"/>
                </a:solidFill>
                <a:effectLst/>
                <a:ea typeface="Calibri" panose="020F0502020204030204" pitchFamily="34" charset="0"/>
                <a:cs typeface="Times New Roman" panose="02020603050405020304" pitchFamily="18" charset="0"/>
              </a:rPr>
              <a:t>παρά για τη</a:t>
            </a:r>
            <a:r>
              <a:rPr lang="el-GR" sz="1600" b="1" dirty="0">
                <a:solidFill>
                  <a:srgbClr val="000000"/>
                </a:solidFill>
                <a:effectLst/>
                <a:ea typeface="Calibri" panose="020F0502020204030204" pitchFamily="34" charset="0"/>
                <a:cs typeface="Times New Roman" panose="02020603050405020304" pitchFamily="18" charset="0"/>
              </a:rPr>
              <a:t>   «</a:t>
            </a:r>
            <a:r>
              <a:rPr lang="el-GR" sz="1600" dirty="0">
                <a:solidFill>
                  <a:srgbClr val="000000"/>
                </a:solidFill>
                <a:effectLst/>
                <a:ea typeface="Times New Roman" panose="02020603050405020304" pitchFamily="18" charset="0"/>
                <a:cs typeface="Times New Roman" panose="02020603050405020304" pitchFamily="18" charset="0"/>
              </a:rPr>
              <a:t>σύγκρουση των πολιτισμών». Συγκεκριμένα </a:t>
            </a:r>
            <a:r>
              <a:rPr lang="el-GR" sz="1600" dirty="0">
                <a:solidFill>
                  <a:srgbClr val="000000"/>
                </a:solidFill>
                <a:effectLst/>
                <a:ea typeface="Calibri" panose="020F0502020204030204" pitchFamily="34" charset="0"/>
                <a:cs typeface="Times New Roman" panose="02020603050405020304" pitchFamily="18" charset="0"/>
              </a:rPr>
              <a:t>σε ερώτηση  δημοσιογράφου σχετικά με το  «</a:t>
            </a:r>
            <a:r>
              <a:rPr lang="el-GR" sz="1600" dirty="0">
                <a:solidFill>
                  <a:srgbClr val="000000"/>
                </a:solidFill>
                <a:effectLst/>
                <a:ea typeface="Times New Roman" panose="02020603050405020304" pitchFamily="18" charset="0"/>
                <a:cs typeface="Times New Roman" panose="02020603050405020304" pitchFamily="18" charset="0"/>
              </a:rPr>
              <a:t>δόγμα της σύγκρουσης των πολιτισμών</a:t>
            </a:r>
            <a:r>
              <a:rPr lang="el-GR" sz="1600" b="1" dirty="0">
                <a:solidFill>
                  <a:srgbClr val="000000"/>
                </a:solidFill>
                <a:effectLst/>
                <a:ea typeface="Times New Roman" panose="02020603050405020304" pitchFamily="18" charset="0"/>
                <a:cs typeface="Times New Roman" panose="02020603050405020304" pitchFamily="18" charset="0"/>
              </a:rPr>
              <a:t>»</a:t>
            </a:r>
            <a:r>
              <a:rPr lang="el-GR" sz="1600" dirty="0">
                <a:solidFill>
                  <a:srgbClr val="000000"/>
                </a:solidFill>
                <a:effectLst/>
                <a:ea typeface="Calibri" panose="020F0502020204030204" pitchFamily="34" charset="0"/>
                <a:cs typeface="Times New Roman" panose="02020603050405020304" pitchFamily="18" charset="0"/>
              </a:rPr>
              <a:t> είχε  αναφέρει  :</a:t>
            </a:r>
            <a:endParaRPr lang="el-GR" sz="16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el-GR" sz="1600" dirty="0">
                <a:solidFill>
                  <a:srgbClr val="000000"/>
                </a:solidFill>
                <a:effectLst/>
                <a:ea typeface="Times New Roman" panose="02020603050405020304" pitchFamily="18" charset="0"/>
                <a:cs typeface="Times New Roman" panose="02020603050405020304" pitchFamily="18" charset="0"/>
              </a:rPr>
              <a:t>	[…]- Καταλαβαίνω ότι δεν πιστεύετε στο δόγμα της σύγκρουσης των πολιτισμών... </a:t>
            </a:r>
            <a:br>
              <a:rPr lang="el-GR" sz="1600" dirty="0">
                <a:solidFill>
                  <a:srgbClr val="000000"/>
                </a:solidFill>
                <a:effectLst/>
                <a:ea typeface="Times New Roman" panose="02020603050405020304" pitchFamily="18" charset="0"/>
                <a:cs typeface="Times New Roman" panose="02020603050405020304" pitchFamily="18" charset="0"/>
              </a:rPr>
            </a:br>
            <a:r>
              <a:rPr lang="el-GR" sz="1600" dirty="0">
                <a:solidFill>
                  <a:srgbClr val="000000"/>
                </a:solidFill>
                <a:effectLst/>
                <a:ea typeface="Times New Roman" panose="02020603050405020304" pitchFamily="18" charset="0"/>
                <a:cs typeface="Times New Roman" panose="02020603050405020304" pitchFamily="18" charset="0"/>
              </a:rPr>
              <a:t>	«Όχι. Αυτό το δόγμα νομιμοποίησε τον πόλεμο στο Αφγανιστάν και τον πόλεμο στο Ιράκ, 	δεν είναι 	ωφέλιμο για την ανθρωπότητα. Η θεωρία της σύγκρουσης των πολιτισμών  δημιουργεί περιθώρια 	για περισσότερη σύγκρουση. Γιατί δεν συζητάμε για την αρμονία των πολιτισμών; Εγώ σε αυτήν 	πιστεύω, την έχω δει και τη βιώνω σε όλη μου τη ζωή.[…] </a:t>
            </a:r>
            <a:br>
              <a:rPr lang="el-GR" sz="1600" dirty="0">
                <a:solidFill>
                  <a:srgbClr val="000000"/>
                </a:solidFill>
                <a:effectLst/>
                <a:ea typeface="Times New Roman" panose="02020603050405020304" pitchFamily="18" charset="0"/>
                <a:cs typeface="Times New Roman" panose="02020603050405020304" pitchFamily="18" charset="0"/>
              </a:rPr>
            </a:br>
            <a:endParaRPr lang="el-GR" sz="1600" dirty="0">
              <a:effectLst/>
              <a:ea typeface="Calibri" panose="020F0502020204030204" pitchFamily="34" charset="0"/>
              <a:cs typeface="Times New Roman" panose="02020603050405020304" pitchFamily="18" charset="0"/>
            </a:endParaRPr>
          </a:p>
          <a:p>
            <a:pPr>
              <a:lnSpc>
                <a:spcPct val="115000"/>
              </a:lnSpc>
              <a:spcAft>
                <a:spcPts val="1000"/>
              </a:spcAft>
              <a:buNone/>
            </a:pPr>
            <a:r>
              <a:rPr lang="el-GR" sz="1000" dirty="0" err="1"/>
              <a:t>Κουζέλη</a:t>
            </a:r>
            <a:r>
              <a:rPr lang="el-GR" sz="1000" dirty="0"/>
              <a:t>  Λ .   </a:t>
            </a:r>
            <a:r>
              <a:rPr lang="el-GR" sz="1000" dirty="0">
                <a:hlinkClick r:id="rId2">
                  <a:extLst>
                    <a:ext uri="{A12FA001-AC4F-418D-AE19-62706E023703}">
                      <ahyp:hlinkClr xmlns:ahyp="http://schemas.microsoft.com/office/drawing/2018/hyperlinkcolor" val="tx"/>
                    </a:ext>
                  </a:extLst>
                </a:hlinkClick>
              </a:rPr>
              <a:t>Ορχάν Παμούκ , Η δουλειά μου είναι να γράφω, όχι να είμαι πρεσβευτής της Τουρκία  στην </a:t>
            </a:r>
            <a:r>
              <a:rPr lang="el-GR" sz="1000" dirty="0" err="1">
                <a:hlinkClick r:id="rId2">
                  <a:extLst>
                    <a:ext uri="{A12FA001-AC4F-418D-AE19-62706E023703}">
                      <ahyp:hlinkClr xmlns:ahyp="http://schemas.microsoft.com/office/drawing/2018/hyperlinkcolor" val="tx"/>
                    </a:ext>
                  </a:extLst>
                </a:hlinkClick>
              </a:rPr>
              <a:t>εφημ</a:t>
            </a:r>
            <a:r>
              <a:rPr lang="el-GR" sz="1000" dirty="0">
                <a:hlinkClick r:id="rId2">
                  <a:extLst>
                    <a:ext uri="{A12FA001-AC4F-418D-AE19-62706E023703}">
                      <ahyp:hlinkClr xmlns:ahyp="http://schemas.microsoft.com/office/drawing/2018/hyperlinkcolor" val="tx"/>
                    </a:ext>
                  </a:extLst>
                </a:hlinkClick>
              </a:rPr>
              <a:t>. ΤΟ ΒΗΜΑ</a:t>
            </a:r>
            <a:r>
              <a:rPr lang="el-GR" sz="1000" dirty="0"/>
              <a:t>  Δημοσίευση  : 2010.12.5</a:t>
            </a:r>
          </a:p>
          <a:p>
            <a:pPr>
              <a:lnSpc>
                <a:spcPct val="115000"/>
              </a:lnSpc>
              <a:spcAft>
                <a:spcPts val="1000"/>
              </a:spcAft>
              <a:buNone/>
            </a:pPr>
            <a:r>
              <a:rPr lang="el-GR" sz="1000" dirty="0"/>
              <a:t> Στο  </a:t>
            </a:r>
            <a:r>
              <a:rPr lang="el-GR" sz="1000" dirty="0">
                <a:hlinkClick r:id="rId3">
                  <a:extLst>
                    <a:ext uri="{A12FA001-AC4F-418D-AE19-62706E023703}">
                      <ahyp:hlinkClr xmlns:ahyp="http://schemas.microsoft.com/office/drawing/2018/hyperlinkcolor" val="tx"/>
                    </a:ext>
                  </a:extLst>
                </a:hlinkClick>
              </a:rPr>
              <a:t>Ορχάν Παμούκ «Η δουλειά μου είναι να γράφω, όχι να είμαι πρεσβευτής της Τουρκίας» - ΤΟ ΒΗΜΑ </a:t>
            </a:r>
            <a:r>
              <a:rPr lang="el-GR" sz="1000" dirty="0" err="1"/>
              <a:t>Προσπελάστηκε</a:t>
            </a:r>
            <a:r>
              <a:rPr lang="el-GR" sz="1000" dirty="0"/>
              <a:t> στις   22/04/2026 </a:t>
            </a:r>
          </a:p>
        </p:txBody>
      </p:sp>
      <p:pic>
        <p:nvPicPr>
          <p:cNvPr id="2" name="Picture 2" descr="Το Λευκό Κάστρο / ORHAN PAMUK | Skroutz Βιβλία">
            <a:extLst>
              <a:ext uri="{FF2B5EF4-FFF2-40B4-BE49-F238E27FC236}">
                <a16:creationId xmlns:a16="http://schemas.microsoft.com/office/drawing/2014/main" id="{31755231-8AFF-C5E7-849F-260A9B2E2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95"/>
          <a:stretch>
            <a:fillRect/>
          </a:stretch>
        </p:blipFill>
        <p:spPr bwMode="auto">
          <a:xfrm>
            <a:off x="255056" y="214017"/>
            <a:ext cx="2254830" cy="642996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665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CEDC-915C-0AD7-E387-FD7AF799B7FC}"/>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D48700E8-6E5D-C886-472D-7DEFC85F0FAD}"/>
              </a:ext>
            </a:extLst>
          </p:cNvPr>
          <p:cNvSpPr/>
          <p:nvPr/>
        </p:nvSpPr>
        <p:spPr>
          <a:xfrm>
            <a:off x="5334000" y="2909194"/>
            <a:ext cx="6124576" cy="1039611"/>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92500" lnSpcReduction="10000"/>
          </a:bodyPr>
          <a:lstStyle/>
          <a:p>
            <a:pPr algn="ctr">
              <a:lnSpc>
                <a:spcPct val="90000"/>
              </a:lnSpc>
              <a:spcBef>
                <a:spcPct val="0"/>
              </a:spcBef>
              <a:spcAft>
                <a:spcPts val="600"/>
              </a:spcAft>
            </a:pPr>
            <a:r>
              <a:rPr lang="en-US" sz="6700" dirty="0">
                <a:solidFill>
                  <a:schemeClr val="tx1"/>
                </a:solidFill>
                <a:latin typeface="+mj-lt"/>
                <a:ea typeface="+mj-ea"/>
                <a:cs typeface="+mj-cs"/>
              </a:rPr>
              <a:t>ΜΕΡΟΣ </a:t>
            </a:r>
            <a:r>
              <a:rPr lang="el-GR" sz="6700" dirty="0">
                <a:solidFill>
                  <a:schemeClr val="tx1"/>
                </a:solidFill>
                <a:latin typeface="+mj-lt"/>
                <a:ea typeface="+mj-ea"/>
                <a:cs typeface="+mj-cs"/>
              </a:rPr>
              <a:t>Β</a:t>
            </a:r>
            <a:r>
              <a:rPr lang="en-US" sz="6700" dirty="0">
                <a:solidFill>
                  <a:schemeClr val="tx1"/>
                </a:solidFill>
                <a:latin typeface="+mj-lt"/>
                <a:ea typeface="+mj-ea"/>
                <a:cs typeface="+mj-cs"/>
              </a:rPr>
              <a:t>’</a:t>
            </a:r>
          </a:p>
        </p:txBody>
      </p:sp>
      <p:pic>
        <p:nvPicPr>
          <p:cNvPr id="4" name="Picture 4">
            <a:extLst>
              <a:ext uri="{FF2B5EF4-FFF2-40B4-BE49-F238E27FC236}">
                <a16:creationId xmlns:a16="http://schemas.microsoft.com/office/drawing/2014/main" id="{682BAEDF-C62B-BC17-2737-18E7130E2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5" t="4127" r="4815" b="6984"/>
          <a:stretch>
            <a:fillRect/>
          </a:stretch>
        </p:blipFill>
        <p:spPr bwMode="auto">
          <a:xfrm>
            <a:off x="0" y="0"/>
            <a:ext cx="533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685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17B66-4E19-8473-4D0A-8BEBEE413E54}"/>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16A4C272-12BA-12D4-9FD0-3BB81392F813}"/>
              </a:ext>
            </a:extLst>
          </p:cNvPr>
          <p:cNvSpPr/>
          <p:nvPr/>
        </p:nvSpPr>
        <p:spPr>
          <a:xfrm>
            <a:off x="5323114" y="2351314"/>
            <a:ext cx="5910942" cy="1815206"/>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Autofit/>
          </a:bodyPr>
          <a:lstStyle/>
          <a:p>
            <a:pPr algn="just">
              <a:lnSpc>
                <a:spcPct val="90000"/>
              </a:lnSpc>
              <a:spcBef>
                <a:spcPct val="0"/>
              </a:spcBef>
              <a:spcAft>
                <a:spcPts val="600"/>
              </a:spcAft>
            </a:pPr>
            <a:r>
              <a:rPr lang="el-GR" sz="2000" dirty="0">
                <a:solidFill>
                  <a:schemeClr val="tx1"/>
                </a:solidFill>
                <a:ea typeface="+mj-ea"/>
                <a:cs typeface="+mj-cs"/>
              </a:rPr>
              <a:t>Ι. </a:t>
            </a:r>
            <a:r>
              <a:rPr lang="el-GR" sz="2000" dirty="0"/>
              <a:t>Μια </a:t>
            </a:r>
            <a:r>
              <a:rPr lang="el-GR" sz="2000" dirty="0" err="1"/>
              <a:t>συνανάγνωση</a:t>
            </a:r>
            <a:r>
              <a:rPr lang="el-GR" sz="2000" dirty="0"/>
              <a:t> του  μυθιστορήματος  "Το Λευκό Κάστρο" του </a:t>
            </a:r>
            <a:r>
              <a:rPr lang="el-GR" sz="2000" dirty="0" err="1"/>
              <a:t>Orhan</a:t>
            </a:r>
            <a:r>
              <a:rPr lang="el-GR" sz="2000" dirty="0"/>
              <a:t> </a:t>
            </a:r>
            <a:r>
              <a:rPr lang="el-GR" sz="2000" dirty="0" err="1"/>
              <a:t>Pamuk</a:t>
            </a:r>
            <a:r>
              <a:rPr lang="el-GR" sz="2000" dirty="0"/>
              <a:t> με το διήγημα "Ο </a:t>
            </a:r>
            <a:r>
              <a:rPr lang="el-GR" sz="2000" dirty="0" err="1"/>
              <a:t>Γκρηγκόρυ</a:t>
            </a:r>
            <a:r>
              <a:rPr lang="el-GR" sz="2000" dirty="0"/>
              <a:t>" του Πάνου Ιωαννίδη  από το βιβλίο </a:t>
            </a:r>
            <a:r>
              <a:rPr lang="el-GR" sz="2000" i="1" dirty="0"/>
              <a:t>Κείμενα Κυπριακής Λογοτεχνίας. </a:t>
            </a:r>
            <a:endParaRPr lang="el-GR" sz="2000" dirty="0">
              <a:solidFill>
                <a:schemeClr val="tx1"/>
              </a:solidFill>
              <a:ea typeface="+mj-ea"/>
              <a:cs typeface="+mj-cs"/>
            </a:endParaRPr>
          </a:p>
          <a:p>
            <a:pPr algn="just">
              <a:lnSpc>
                <a:spcPct val="90000"/>
              </a:lnSpc>
              <a:spcBef>
                <a:spcPct val="0"/>
              </a:spcBef>
              <a:spcAft>
                <a:spcPts val="600"/>
              </a:spcAft>
            </a:pPr>
            <a:r>
              <a:rPr lang="el-GR" sz="2000" dirty="0">
                <a:solidFill>
                  <a:schemeClr val="tx1"/>
                </a:solidFill>
                <a:ea typeface="+mj-ea"/>
                <a:cs typeface="+mj-cs"/>
              </a:rPr>
              <a:t>ΙΙ. Παράρτημα</a:t>
            </a:r>
            <a:endParaRPr lang="en-US" sz="2000" dirty="0">
              <a:solidFill>
                <a:schemeClr val="tx1"/>
              </a:solidFill>
              <a:ea typeface="+mj-ea"/>
              <a:cs typeface="+mj-cs"/>
            </a:endParaRPr>
          </a:p>
        </p:txBody>
      </p:sp>
      <p:pic>
        <p:nvPicPr>
          <p:cNvPr id="4" name="Picture 4">
            <a:extLst>
              <a:ext uri="{FF2B5EF4-FFF2-40B4-BE49-F238E27FC236}">
                <a16:creationId xmlns:a16="http://schemas.microsoft.com/office/drawing/2014/main" id="{E5D30E65-44B4-E894-F434-534ABE307C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5" t="4127" r="4815" b="6984"/>
          <a:stretch>
            <a:fillRect/>
          </a:stretch>
        </p:blipFill>
        <p:spPr bwMode="auto">
          <a:xfrm>
            <a:off x="0" y="0"/>
            <a:ext cx="532311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3736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17A21E-BFB3-1757-A5F6-18948DAABF12}"/>
              </a:ext>
            </a:extLst>
          </p:cNvPr>
          <p:cNvSpPr txBox="1"/>
          <p:nvPr/>
        </p:nvSpPr>
        <p:spPr>
          <a:xfrm>
            <a:off x="805542" y="3429000"/>
            <a:ext cx="10580914" cy="3164200"/>
          </a:xfrm>
          <a:prstGeom prst="rect">
            <a:avLst/>
          </a:prstGeom>
          <a:solidFill>
            <a:schemeClr val="bg1"/>
          </a:solidFill>
        </p:spPr>
        <p:txBody>
          <a:bodyPr wrap="square">
            <a:spAutoFit/>
          </a:bodyPr>
          <a:lstStyle/>
          <a:p>
            <a:pPr>
              <a:spcBef>
                <a:spcPts val="1800"/>
              </a:spcBef>
              <a:spcAft>
                <a:spcPts val="900"/>
              </a:spcAft>
              <a:buNone/>
            </a:pPr>
            <a:r>
              <a:rPr lang="el-GR" sz="2000" b="1" u="none" strike="noStrike" dirty="0">
                <a:effectLst/>
              </a:rPr>
              <a:t>Πριν από την ανάγνωση </a:t>
            </a:r>
          </a:p>
          <a:p>
            <a:pPr>
              <a:spcBef>
                <a:spcPts val="900"/>
              </a:spcBef>
              <a:spcAft>
                <a:spcPts val="900"/>
              </a:spcAft>
            </a:pPr>
            <a:r>
              <a:rPr lang="el-GR" sz="2000" b="0" u="none" strike="noStrike" dirty="0">
                <a:effectLst/>
              </a:rPr>
              <a:t>Ποια είναι η στερεοτυπική εικόνα που έχουμε για τη σχέση ενός «κατακτητή/δεσμώτη» και ενός «αιχμαλώτου»; Τι περιμένετε να συμβεί όταν αυτοί οι δύο κόσμοι αναγκαστούν να συνυπάρξουν στενά;</a:t>
            </a:r>
          </a:p>
          <a:p>
            <a:pPr>
              <a:lnSpc>
                <a:spcPct val="200000"/>
              </a:lnSpc>
              <a:spcBef>
                <a:spcPts val="900"/>
              </a:spcBef>
              <a:spcAft>
                <a:spcPts val="900"/>
              </a:spcAft>
            </a:pPr>
            <a:r>
              <a:rPr lang="el-GR" sz="2000" dirty="0"/>
              <a:t>________________________________________________________________________________________</a:t>
            </a:r>
          </a:p>
          <a:p>
            <a:pPr>
              <a:lnSpc>
                <a:spcPct val="200000"/>
              </a:lnSpc>
              <a:spcBef>
                <a:spcPts val="900"/>
              </a:spcBef>
              <a:spcAft>
                <a:spcPts val="900"/>
              </a:spcAft>
            </a:pPr>
            <a:r>
              <a:rPr lang="el-GR" sz="2000" dirty="0"/>
              <a:t>________________________________________________________________________________________</a:t>
            </a:r>
          </a:p>
        </p:txBody>
      </p:sp>
      <p:sp>
        <p:nvSpPr>
          <p:cNvPr id="4" name="TextBox 3">
            <a:extLst>
              <a:ext uri="{FF2B5EF4-FFF2-40B4-BE49-F238E27FC236}">
                <a16:creationId xmlns:a16="http://schemas.microsoft.com/office/drawing/2014/main" id="{DBD0AC93-755E-A120-6A41-DBCB409D42F4}"/>
              </a:ext>
            </a:extLst>
          </p:cNvPr>
          <p:cNvSpPr txBox="1"/>
          <p:nvPr/>
        </p:nvSpPr>
        <p:spPr>
          <a:xfrm>
            <a:off x="805542" y="341548"/>
            <a:ext cx="10580914" cy="646331"/>
          </a:xfrm>
          <a:prstGeom prst="rect">
            <a:avLst/>
          </a:prstGeom>
          <a:noFill/>
          <a:ln w="57150">
            <a:solidFill>
              <a:schemeClr val="tx1"/>
            </a:solidFill>
          </a:ln>
        </p:spPr>
        <p:txBody>
          <a:bodyPr wrap="square">
            <a:spAutoFit/>
          </a:bodyPr>
          <a:lstStyle/>
          <a:p>
            <a:pPr algn="ctr"/>
            <a:r>
              <a:rPr lang="el-GR" b="1" dirty="0"/>
              <a:t>Ι. Μια </a:t>
            </a:r>
            <a:r>
              <a:rPr lang="el-GR" b="1" dirty="0" err="1"/>
              <a:t>συνανάγνωση</a:t>
            </a:r>
            <a:r>
              <a:rPr lang="el-GR" b="1" dirty="0"/>
              <a:t> του  μυθιστορήματος  "Το Λευκό Κάστρο" του </a:t>
            </a:r>
            <a:r>
              <a:rPr lang="el-GR" b="1" dirty="0" err="1"/>
              <a:t>Orhan</a:t>
            </a:r>
            <a:r>
              <a:rPr lang="el-GR" b="1" dirty="0"/>
              <a:t> </a:t>
            </a:r>
            <a:r>
              <a:rPr lang="el-GR" b="1" dirty="0" err="1"/>
              <a:t>Pamuk</a:t>
            </a:r>
            <a:r>
              <a:rPr lang="el-GR" b="1" dirty="0"/>
              <a:t> με το διήγημα "Ο </a:t>
            </a:r>
            <a:r>
              <a:rPr lang="el-GR" b="1" dirty="0" err="1"/>
              <a:t>Γκρηγκόρυ</a:t>
            </a:r>
            <a:r>
              <a:rPr lang="el-GR" b="1" dirty="0"/>
              <a:t>" του Πάνου Ιωαννίδη  από το βιβλίο </a:t>
            </a:r>
            <a:r>
              <a:rPr lang="el-GR" b="1" i="1" dirty="0"/>
              <a:t>Κείμενα Κυπριακής Λογοτεχνίας  </a:t>
            </a:r>
            <a:r>
              <a:rPr lang="el-GR" b="1" dirty="0"/>
              <a:t>τόμος Β’, σ. 357-363.</a:t>
            </a:r>
          </a:p>
        </p:txBody>
      </p:sp>
      <p:pic>
        <p:nvPicPr>
          <p:cNvPr id="6" name="Εικόνα 5">
            <a:extLst>
              <a:ext uri="{FF2B5EF4-FFF2-40B4-BE49-F238E27FC236}">
                <a16:creationId xmlns:a16="http://schemas.microsoft.com/office/drawing/2014/main" id="{7C2DDA49-12D7-CA29-01C8-CF7F7CC1D030}"/>
              </a:ext>
            </a:extLst>
          </p:cNvPr>
          <p:cNvPicPr>
            <a:picLocks noChangeAspect="1"/>
          </p:cNvPicPr>
          <p:nvPr/>
        </p:nvPicPr>
        <p:blipFill>
          <a:blip r:embed="rId2"/>
          <a:srcRect l="27057" t="29377" r="37790" b="56825"/>
          <a:stretch>
            <a:fillRect/>
          </a:stretch>
        </p:blipFill>
        <p:spPr>
          <a:xfrm>
            <a:off x="2064201" y="1419092"/>
            <a:ext cx="2558143" cy="404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Εικόνα 9">
            <a:extLst>
              <a:ext uri="{FF2B5EF4-FFF2-40B4-BE49-F238E27FC236}">
                <a16:creationId xmlns:a16="http://schemas.microsoft.com/office/drawing/2014/main" id="{DD536CD9-DEE6-2B1C-6BC7-9BEED8A6524B}"/>
              </a:ext>
            </a:extLst>
          </p:cNvPr>
          <p:cNvPicPr>
            <a:picLocks noChangeAspect="1"/>
          </p:cNvPicPr>
          <p:nvPr/>
        </p:nvPicPr>
        <p:blipFill>
          <a:blip r:embed="rId2"/>
          <a:srcRect l="7218" t="37861" r="66604" b="48235"/>
          <a:stretch>
            <a:fillRect/>
          </a:stretch>
        </p:blipFill>
        <p:spPr>
          <a:xfrm>
            <a:off x="1438272" y="2422481"/>
            <a:ext cx="1905000" cy="408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Εικόνα 10">
            <a:extLst>
              <a:ext uri="{FF2B5EF4-FFF2-40B4-BE49-F238E27FC236}">
                <a16:creationId xmlns:a16="http://schemas.microsoft.com/office/drawing/2014/main" id="{B07ED71A-D480-EB9D-DC2C-0C914E75B20A}"/>
              </a:ext>
            </a:extLst>
          </p:cNvPr>
          <p:cNvPicPr>
            <a:picLocks noChangeAspect="1"/>
          </p:cNvPicPr>
          <p:nvPr/>
        </p:nvPicPr>
        <p:blipFill>
          <a:blip r:embed="rId2"/>
          <a:srcRect l="72308" t="73447" r="11107" b="11136"/>
          <a:stretch>
            <a:fillRect/>
          </a:stretch>
        </p:blipFill>
        <p:spPr>
          <a:xfrm>
            <a:off x="8801101" y="2373786"/>
            <a:ext cx="1206951" cy="452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Εικόνα 11">
            <a:extLst>
              <a:ext uri="{FF2B5EF4-FFF2-40B4-BE49-F238E27FC236}">
                <a16:creationId xmlns:a16="http://schemas.microsoft.com/office/drawing/2014/main" id="{3F64131D-C3B7-543B-9DA8-084A42B78814}"/>
              </a:ext>
            </a:extLst>
          </p:cNvPr>
          <p:cNvPicPr>
            <a:picLocks noChangeAspect="1"/>
          </p:cNvPicPr>
          <p:nvPr/>
        </p:nvPicPr>
        <p:blipFill>
          <a:blip r:embed="rId2"/>
          <a:srcRect l="76459" t="39985" r="11088" b="46218"/>
          <a:stretch>
            <a:fillRect/>
          </a:stretch>
        </p:blipFill>
        <p:spPr>
          <a:xfrm>
            <a:off x="3716109" y="2422615"/>
            <a:ext cx="906235" cy="404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Εικόνα 13">
            <a:extLst>
              <a:ext uri="{FF2B5EF4-FFF2-40B4-BE49-F238E27FC236}">
                <a16:creationId xmlns:a16="http://schemas.microsoft.com/office/drawing/2014/main" id="{4B1A037C-563C-4015-BFB1-CB4811DBF1BF}"/>
              </a:ext>
            </a:extLst>
          </p:cNvPr>
          <p:cNvPicPr>
            <a:picLocks noChangeAspect="1"/>
          </p:cNvPicPr>
          <p:nvPr/>
        </p:nvPicPr>
        <p:blipFill>
          <a:blip r:embed="rId2"/>
          <a:srcRect l="6601" t="74800" r="58246" b="11504"/>
          <a:stretch>
            <a:fillRect/>
          </a:stretch>
        </p:blipFill>
        <p:spPr>
          <a:xfrm>
            <a:off x="5908219" y="2391860"/>
            <a:ext cx="2558143" cy="401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Εικόνα 14">
            <a:extLst>
              <a:ext uri="{FF2B5EF4-FFF2-40B4-BE49-F238E27FC236}">
                <a16:creationId xmlns:a16="http://schemas.microsoft.com/office/drawing/2014/main" id="{A6557999-2A1B-9082-2EB0-E64FEDDC5958}"/>
              </a:ext>
            </a:extLst>
          </p:cNvPr>
          <p:cNvPicPr>
            <a:picLocks noChangeAspect="1"/>
          </p:cNvPicPr>
          <p:nvPr/>
        </p:nvPicPr>
        <p:blipFill>
          <a:blip r:embed="rId2"/>
          <a:srcRect l="29488" t="66195" r="36705" b="22849"/>
          <a:stretch>
            <a:fillRect/>
          </a:stretch>
        </p:blipFill>
        <p:spPr>
          <a:xfrm>
            <a:off x="7075714" y="1384942"/>
            <a:ext cx="2460171" cy="32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71131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EC1344-E140-35F2-B441-9A1500ADD048}"/>
              </a:ext>
            </a:extLst>
          </p:cNvPr>
          <p:cNvSpPr txBox="1"/>
          <p:nvPr/>
        </p:nvSpPr>
        <p:spPr>
          <a:xfrm>
            <a:off x="87087" y="343540"/>
            <a:ext cx="12104913" cy="6170920"/>
          </a:xfrm>
          <a:prstGeom prst="rect">
            <a:avLst/>
          </a:prstGeom>
          <a:noFill/>
        </p:spPr>
        <p:txBody>
          <a:bodyPr wrap="square">
            <a:spAutoFit/>
          </a:bodyPr>
          <a:lstStyle/>
          <a:p>
            <a:pPr>
              <a:spcBef>
                <a:spcPts val="1800"/>
              </a:spcBef>
              <a:spcAft>
                <a:spcPts val="900"/>
              </a:spcAft>
              <a:buNone/>
            </a:pPr>
            <a:r>
              <a:rPr lang="el-GR" sz="2000" b="1" u="none" strike="noStrike" dirty="0">
                <a:effectLst/>
              </a:rPr>
              <a:t>Κατά τη διάρκεια της ανάγνωσης </a:t>
            </a:r>
          </a:p>
          <a:p>
            <a:pPr>
              <a:spcBef>
                <a:spcPts val="900"/>
              </a:spcBef>
              <a:spcAft>
                <a:spcPts val="900"/>
              </a:spcAft>
            </a:pPr>
            <a:r>
              <a:rPr lang="el-GR" sz="2000" b="0" u="none" strike="noStrike" dirty="0">
                <a:effectLst/>
              </a:rPr>
              <a:t>Στο </a:t>
            </a:r>
            <a:r>
              <a:rPr lang="el-GR" sz="2000" b="0" i="1" u="none" strike="noStrike" dirty="0">
                <a:effectLst/>
              </a:rPr>
              <a:t>Λευκό Κάστρο</a:t>
            </a:r>
            <a:r>
              <a:rPr lang="el-GR" sz="2000" b="0" u="none" strike="noStrike" dirty="0">
                <a:effectLst/>
              </a:rPr>
              <a:t>, ο Χότζας και ο δούλος μοιάζουν σαν δίδυμοι και ανταλλάσσουν γνώσεις. Στον </a:t>
            </a:r>
            <a:r>
              <a:rPr lang="el-GR" sz="2000" b="0" i="1" u="none" strike="noStrike" dirty="0" err="1">
                <a:effectLst/>
              </a:rPr>
              <a:t>Γκρηγκόρυ</a:t>
            </a:r>
            <a:r>
              <a:rPr lang="el-GR" sz="2000" b="0" u="none" strike="noStrike" dirty="0">
                <a:effectLst/>
              </a:rPr>
              <a:t>, ο Άγγλος στρατιώτης γίνεται «ένας από αυτούς», βοηθώντας στις δουλειές και αποκτώντας οικειότητα. Πώς η καθημερινή τριβή διαβρώνει την ιδιότητα του «εχθρού»; </a:t>
            </a:r>
            <a:endParaRPr lang="el-GR" sz="2000" dirty="0"/>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endParaRPr lang="el-GR" sz="2000" b="0" u="none" strike="noStrike" dirty="0">
              <a:effectLst/>
            </a:endParaRPr>
          </a:p>
          <a:p>
            <a:pPr>
              <a:spcBef>
                <a:spcPts val="900"/>
              </a:spcBef>
              <a:spcAft>
                <a:spcPts val="900"/>
              </a:spcAft>
            </a:pPr>
            <a:r>
              <a:rPr lang="el-GR" sz="2000" b="0" u="none" strike="noStrike" dirty="0">
                <a:effectLst/>
              </a:rPr>
              <a:t>Πώς η επαφή με τον αιχμάλωτο αναγκάζει τους «αφέντες» (τον Χότζα στον Παμούκ, τον αφηγητή/αντάρτη στον Ιωαννίδη) να επανεξετάσουν τη δική τους ταυτότητα, τις αξίες και τον πολιτισμό τους; </a:t>
            </a:r>
            <a:endParaRPr lang="el-GR" sz="2000" dirty="0"/>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p:txBody>
      </p:sp>
    </p:spTree>
    <p:extLst>
      <p:ext uri="{BB962C8B-B14F-4D97-AF65-F5344CB8AC3E}">
        <p14:creationId xmlns:p14="http://schemas.microsoft.com/office/powerpoint/2010/main" val="24618745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73BAB6-2E3A-A3D8-7229-83409240D507}"/>
              </a:ext>
            </a:extLst>
          </p:cNvPr>
          <p:cNvSpPr txBox="1"/>
          <p:nvPr/>
        </p:nvSpPr>
        <p:spPr>
          <a:xfrm>
            <a:off x="206829" y="325122"/>
            <a:ext cx="11310257" cy="6447919"/>
          </a:xfrm>
          <a:prstGeom prst="rect">
            <a:avLst/>
          </a:prstGeom>
          <a:noFill/>
        </p:spPr>
        <p:txBody>
          <a:bodyPr wrap="square">
            <a:spAutoFit/>
          </a:bodyPr>
          <a:lstStyle/>
          <a:p>
            <a:r>
              <a:rPr lang="el-GR" sz="2000" dirty="0"/>
              <a:t>Ποιες συγκεκριμένες πράξεις ή διάλογοι στα δύο κείμενα δείχνουν ότι το θύμα έπαψε να αντιμετωπίζεται ως αντικείμενο ή απειλή και έγινε ανθρώπινη οντότητα;</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b="1" dirty="0"/>
              <a:t>3. Μετά την ανάγνωση </a:t>
            </a:r>
          </a:p>
          <a:p>
            <a:pPr>
              <a:spcBef>
                <a:spcPts val="900"/>
              </a:spcBef>
              <a:spcAft>
                <a:spcPts val="900"/>
              </a:spcAft>
            </a:pPr>
            <a:r>
              <a:rPr lang="el-GR" altLang="el-GR" sz="2000" dirty="0"/>
              <a:t>Στο τέλος του </a:t>
            </a:r>
            <a:r>
              <a:rPr lang="el-GR" altLang="el-GR" sz="2000" i="1" dirty="0"/>
              <a:t>Λευκού Κάστρου</a:t>
            </a:r>
            <a:r>
              <a:rPr lang="el-GR" altLang="el-GR" sz="2000" dirty="0"/>
              <a:t>, οι ταυτότητες των δύο αντρών σχεδόν συγχέονται ή αντιστρέφονται. Στον </a:t>
            </a:r>
            <a:r>
              <a:rPr lang="el-GR" altLang="el-GR" sz="2000" i="1" dirty="0" err="1"/>
              <a:t>Γκρηγκόρυ</a:t>
            </a:r>
            <a:r>
              <a:rPr lang="el-GR" altLang="el-GR" sz="2000" dirty="0"/>
              <a:t>, ποιος είναι τελικά ο πραγματικός «αιχμάλωτος»; Ο Άγγλος που εκτελείται ή οι αντάρτες που παγιδεύονται στις ενοχές και το σκληρό καθήκον του πολέμου; </a:t>
            </a:r>
          </a:p>
          <a:p>
            <a:pPr>
              <a:spcBef>
                <a:spcPts val="900"/>
              </a:spcBef>
              <a:spcAft>
                <a:spcPts val="900"/>
              </a:spcAft>
            </a:pPr>
            <a:r>
              <a:rPr lang="el-GR" sz="2000" dirty="0"/>
              <a:t>________________________________________________________________________________________</a:t>
            </a:r>
          </a:p>
          <a:p>
            <a:pPr>
              <a:spcBef>
                <a:spcPts val="900"/>
              </a:spcBef>
              <a:spcAft>
                <a:spcPts val="900"/>
              </a:spcAft>
            </a:pPr>
            <a:r>
              <a:rPr lang="el-GR" sz="2000" dirty="0"/>
              <a:t>________________________________________________________________________________________</a:t>
            </a:r>
          </a:p>
          <a:p>
            <a:endParaRPr lang="el-GR" dirty="0"/>
          </a:p>
        </p:txBody>
      </p:sp>
    </p:spTree>
    <p:extLst>
      <p:ext uri="{BB962C8B-B14F-4D97-AF65-F5344CB8AC3E}">
        <p14:creationId xmlns:p14="http://schemas.microsoft.com/office/powerpoint/2010/main" val="22563695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AD71A-00C6-0B9D-342A-F34FFCA9D438}"/>
              </a:ext>
            </a:extLst>
          </p:cNvPr>
          <p:cNvSpPr txBox="1"/>
          <p:nvPr/>
        </p:nvSpPr>
        <p:spPr>
          <a:xfrm>
            <a:off x="348342" y="207335"/>
            <a:ext cx="11375571" cy="6324808"/>
          </a:xfrm>
          <a:prstGeom prst="rect">
            <a:avLst/>
          </a:prstGeom>
          <a:noFill/>
        </p:spPr>
        <p:txBody>
          <a:bodyPr wrap="square">
            <a:spAutoFit/>
          </a:bodyPr>
          <a:lstStyle/>
          <a:p>
            <a:pPr>
              <a:spcBef>
                <a:spcPts val="900"/>
              </a:spcBef>
              <a:spcAft>
                <a:spcPts val="900"/>
              </a:spcAft>
            </a:pPr>
            <a:r>
              <a:rPr lang="el-GR" sz="2000" b="0" u="none" strike="noStrike" dirty="0">
                <a:effectLst/>
              </a:rPr>
              <a:t>Αν βρισκόσασταν στη θέση του αφηγητή στον </a:t>
            </a:r>
            <a:r>
              <a:rPr lang="el-GR" sz="2000" b="0" i="1" u="none" strike="noStrike" dirty="0" err="1">
                <a:effectLst/>
              </a:rPr>
              <a:t>Γκρηγκόρυ</a:t>
            </a:r>
            <a:r>
              <a:rPr lang="el-GR" sz="2000" b="0" u="none" strike="noStrike" dirty="0">
                <a:effectLst/>
              </a:rPr>
              <a:t>, θα μπορούσατε να εκτελέσετε έναν άνθρωπο με τον οποίο μοιραστήκατε το ψωμί σας;</a:t>
            </a:r>
          </a:p>
          <a:p>
            <a:pPr>
              <a:spcBef>
                <a:spcPts val="900"/>
              </a:spcBef>
              <a:spcAft>
                <a:spcPts val="900"/>
              </a:spcAft>
            </a:pPr>
            <a:r>
              <a:rPr lang="el-GR" sz="2000" dirty="0"/>
              <a:t>____________________________________</a:t>
            </a:r>
            <a:r>
              <a:rPr lang="el-GR" dirty="0"/>
              <a:t>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b="0" u="none" strike="noStrike" dirty="0">
                <a:effectLst/>
                <a:latin typeface="Google Sans"/>
              </a:rPr>
              <a:t> </a:t>
            </a: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r>
              <a:rPr lang="el-GR" dirty="0"/>
              <a:t>________________________________________________________________________________________</a:t>
            </a:r>
          </a:p>
          <a:p>
            <a:pPr>
              <a:spcBef>
                <a:spcPts val="900"/>
              </a:spcBef>
              <a:spcAft>
                <a:spcPts val="900"/>
              </a:spcAft>
            </a:pPr>
            <a:endParaRPr lang="el-GR" b="0" u="none" strike="noStrike" dirty="0">
              <a:effectLst/>
              <a:latin typeface="Google Sans"/>
            </a:endParaRPr>
          </a:p>
        </p:txBody>
      </p:sp>
    </p:spTree>
    <p:extLst>
      <p:ext uri="{BB962C8B-B14F-4D97-AF65-F5344CB8AC3E}">
        <p14:creationId xmlns:p14="http://schemas.microsoft.com/office/powerpoint/2010/main" val="24338424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A09FB-6B07-8579-1D05-B04A8370574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A862E7F-BD03-5A5B-ECA0-1B913E6CB467}"/>
              </a:ext>
            </a:extLst>
          </p:cNvPr>
          <p:cNvSpPr>
            <a:spLocks noGrp="1"/>
          </p:cNvSpPr>
          <p:nvPr>
            <p:ph type="title"/>
          </p:nvPr>
        </p:nvSpPr>
        <p:spPr>
          <a:xfrm>
            <a:off x="0" y="0"/>
            <a:ext cx="12192000" cy="6858000"/>
          </a:xfrm>
          <a:solidFill>
            <a:schemeClr val="accent2">
              <a:lumMod val="20000"/>
              <a:lumOff val="80000"/>
            </a:schemeClr>
          </a:solidFill>
          <a:ln>
            <a:solidFill>
              <a:schemeClr val="tx1">
                <a:lumMod val="95000"/>
                <a:lumOff val="5000"/>
              </a:schemeClr>
            </a:solidFill>
          </a:ln>
        </p:spPr>
        <p:txBody>
          <a:bodyPr/>
          <a:lstStyle/>
          <a:p>
            <a:pPr algn="ctr"/>
            <a:r>
              <a:rPr lang="el-GR" dirty="0"/>
              <a:t>ΠΑΡΑΡΤΗΜΑ</a:t>
            </a:r>
          </a:p>
        </p:txBody>
      </p:sp>
    </p:spTree>
    <p:extLst>
      <p:ext uri="{BB962C8B-B14F-4D97-AF65-F5344CB8AC3E}">
        <p14:creationId xmlns:p14="http://schemas.microsoft.com/office/powerpoint/2010/main" val="11608664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760868D-5DFE-93BE-6FDF-6874AC721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3531" y="677638"/>
            <a:ext cx="6324605"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EE9AAA0E-F560-7064-7E9C-0ED2D4066E7D}"/>
              </a:ext>
            </a:extLst>
          </p:cNvPr>
          <p:cNvPicPr>
            <a:picLocks noChangeAspect="1"/>
          </p:cNvPicPr>
          <p:nvPr/>
        </p:nvPicPr>
        <p:blipFill>
          <a:blip r:embed="rId3">
            <a:extLst>
              <a:ext uri="{28A0092B-C50C-407E-A947-70E740481C1C}">
                <a14:useLocalDpi xmlns:a14="http://schemas.microsoft.com/office/drawing/2010/main" val="0"/>
              </a:ext>
            </a:extLst>
          </a:blip>
          <a:srcRect l="12222" t="13598" r="10159" b="12963"/>
          <a:stretch>
            <a:fillRect/>
          </a:stretch>
        </p:blipFill>
        <p:spPr>
          <a:xfrm rot="5400000">
            <a:off x="4795154" y="810988"/>
            <a:ext cx="6324603"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Ορθογώνιο: Στρογγύλεμα γωνιών 5">
            <a:extLst>
              <a:ext uri="{FF2B5EF4-FFF2-40B4-BE49-F238E27FC236}">
                <a16:creationId xmlns:a16="http://schemas.microsoft.com/office/drawing/2014/main" id="{A5A590A0-13DE-C0D4-D3DB-3445B54E2D8D}"/>
              </a:ext>
            </a:extLst>
          </p:cNvPr>
          <p:cNvSpPr/>
          <p:nvPr/>
        </p:nvSpPr>
        <p:spPr>
          <a:xfrm>
            <a:off x="5519055" y="6607629"/>
            <a:ext cx="4876801" cy="16328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000" dirty="0"/>
              <a:t>Πάνος Ιωαννίδης</a:t>
            </a:r>
            <a:r>
              <a:rPr lang="el-GR" sz="1000" i="1" dirty="0"/>
              <a:t>, Στην Κύπρο την αέρινη</a:t>
            </a:r>
            <a:r>
              <a:rPr lang="el-GR" sz="1000" dirty="0"/>
              <a:t>, Γ. Φέξη, Αθήνα 1964, σελ. 11.</a:t>
            </a:r>
          </a:p>
        </p:txBody>
      </p:sp>
    </p:spTree>
    <p:extLst>
      <p:ext uri="{BB962C8B-B14F-4D97-AF65-F5344CB8AC3E}">
        <p14:creationId xmlns:p14="http://schemas.microsoft.com/office/powerpoint/2010/main" val="38280419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BBC671-B8C7-50B8-869A-03F010B5E8A6}"/>
              </a:ext>
            </a:extLst>
          </p:cNvPr>
          <p:cNvPicPr>
            <a:picLocks noChangeAspect="1"/>
          </p:cNvPicPr>
          <p:nvPr/>
        </p:nvPicPr>
        <p:blipFill>
          <a:blip r:embed="rId2">
            <a:extLst>
              <a:ext uri="{28A0092B-C50C-407E-A947-70E740481C1C}">
                <a14:useLocalDpi xmlns:a14="http://schemas.microsoft.com/office/drawing/2010/main" val="0"/>
              </a:ext>
            </a:extLst>
          </a:blip>
          <a:srcRect l="13492" t="12752" r="6032" b="13387"/>
          <a:stretch>
            <a:fillRect/>
          </a:stretch>
        </p:blipFill>
        <p:spPr>
          <a:xfrm rot="5400000">
            <a:off x="5743086" y="457200"/>
            <a:ext cx="6279314" cy="594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1EED1127-2AAA-3B6C-0C1A-E353C9876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0451" y="857251"/>
            <a:ext cx="6279314"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66055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E57448A-B39C-E65F-53D7-6F14906A565A}"/>
              </a:ext>
            </a:extLst>
          </p:cNvPr>
          <p:cNvPicPr>
            <a:picLocks noChangeAspect="1"/>
          </p:cNvPicPr>
          <p:nvPr/>
        </p:nvPicPr>
        <p:blipFill>
          <a:blip r:embed="rId2">
            <a:extLst>
              <a:ext uri="{28A0092B-C50C-407E-A947-70E740481C1C}">
                <a14:useLocalDpi xmlns:a14="http://schemas.microsoft.com/office/drawing/2010/main" val="0"/>
              </a:ext>
            </a:extLst>
          </a:blip>
          <a:srcRect l="6411" t="5703" r="54236" b="10071"/>
          <a:stretch>
            <a:fillRect/>
          </a:stretch>
        </p:blipFill>
        <p:spPr>
          <a:xfrm>
            <a:off x="468352" y="174171"/>
            <a:ext cx="5028934" cy="6142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B3276480-CA61-A8AB-1C40-D737FEE0DB1B}"/>
              </a:ext>
            </a:extLst>
          </p:cNvPr>
          <p:cNvPicPr>
            <a:picLocks noChangeAspect="1"/>
          </p:cNvPicPr>
          <p:nvPr/>
        </p:nvPicPr>
        <p:blipFill>
          <a:blip r:embed="rId3">
            <a:extLst>
              <a:ext uri="{28A0092B-C50C-407E-A947-70E740481C1C}">
                <a14:useLocalDpi xmlns:a14="http://schemas.microsoft.com/office/drawing/2010/main" val="0"/>
              </a:ext>
            </a:extLst>
          </a:blip>
          <a:srcRect l="54368" t="5703" r="4930" b="10071"/>
          <a:stretch>
            <a:fillRect/>
          </a:stretch>
        </p:blipFill>
        <p:spPr>
          <a:xfrm>
            <a:off x="6596742" y="174171"/>
            <a:ext cx="5201247" cy="6142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326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5D2A35-7A90-6F58-1884-E6D5D931BDA5}"/>
              </a:ext>
            </a:extLst>
          </p:cNvPr>
          <p:cNvSpPr txBox="1"/>
          <p:nvPr/>
        </p:nvSpPr>
        <p:spPr>
          <a:xfrm>
            <a:off x="4975023" y="1169773"/>
            <a:ext cx="6870666" cy="5201424"/>
          </a:xfrm>
          <a:prstGeom prst="rect">
            <a:avLst/>
          </a:prstGeom>
          <a:solidFill>
            <a:schemeClr val="bg1"/>
          </a:solidFill>
          <a:ln w="57150">
            <a:solidFill>
              <a:schemeClr val="tx1"/>
            </a:solidFill>
          </a:ln>
        </p:spPr>
        <p:txBody>
          <a:bodyPr wrap="square">
            <a:spAutoFit/>
          </a:bodyPr>
          <a:lstStyle/>
          <a:p>
            <a:pPr>
              <a:spcBef>
                <a:spcPts val="1200"/>
              </a:spcBef>
              <a:spcAft>
                <a:spcPts val="1200"/>
              </a:spcAft>
            </a:pPr>
            <a:r>
              <a:rPr lang="el-GR" sz="1200" i="0" dirty="0" err="1">
                <a:solidFill>
                  <a:srgbClr val="0A0A0A"/>
                </a:solidFill>
                <a:effectLst/>
              </a:rPr>
              <a:t>Agop</a:t>
            </a:r>
            <a:r>
              <a:rPr lang="el-GR" sz="1200" i="0" dirty="0">
                <a:solidFill>
                  <a:srgbClr val="0A0A0A"/>
                </a:solidFill>
                <a:effectLst/>
              </a:rPr>
              <a:t>, G. (1997). Το μειονοτικό πρόβλημα των Βαλκανίων: Παραδείγματα ρύθμισης. Στο Π. </a:t>
            </a:r>
            <a:r>
              <a:rPr lang="el-GR" sz="1200" i="0" dirty="0" err="1">
                <a:solidFill>
                  <a:srgbClr val="0A0A0A"/>
                </a:solidFill>
                <a:effectLst/>
              </a:rPr>
              <a:t>Γεωργογιάννης</a:t>
            </a:r>
            <a:r>
              <a:rPr lang="el-GR" sz="1200" i="0" dirty="0">
                <a:solidFill>
                  <a:srgbClr val="0A0A0A"/>
                </a:solidFill>
                <a:effectLst/>
              </a:rPr>
              <a:t> (</a:t>
            </a:r>
            <a:r>
              <a:rPr lang="el-GR" sz="1200" i="0" dirty="0" err="1">
                <a:solidFill>
                  <a:srgbClr val="0A0A0A"/>
                </a:solidFill>
                <a:effectLst/>
              </a:rPr>
              <a:t>Επιμ</a:t>
            </a:r>
            <a:r>
              <a:rPr lang="el-GR" sz="1200" i="0" dirty="0">
                <a:solidFill>
                  <a:srgbClr val="0A0A0A"/>
                </a:solidFill>
                <a:effectLst/>
              </a:rPr>
              <a:t>.), </a:t>
            </a:r>
            <a:r>
              <a:rPr lang="el-GR" sz="1200" i="1" dirty="0">
                <a:solidFill>
                  <a:srgbClr val="0A0A0A"/>
                </a:solidFill>
                <a:effectLst/>
              </a:rPr>
              <a:t>Εκπαίδευση και διαπολιτισμική επικοινωνία: 1ο Διαβαλκανικό Συνέδριο: Πρακτικά</a:t>
            </a:r>
            <a:r>
              <a:rPr lang="el-GR" sz="1200" i="0" dirty="0">
                <a:solidFill>
                  <a:srgbClr val="0A0A0A"/>
                </a:solidFill>
                <a:effectLst/>
              </a:rPr>
              <a:t> (</a:t>
            </a:r>
            <a:r>
              <a:rPr lang="el-GR" sz="1200" i="0" dirty="0" err="1">
                <a:solidFill>
                  <a:srgbClr val="0A0A0A"/>
                </a:solidFill>
                <a:effectLst/>
              </a:rPr>
              <a:t>σσ</a:t>
            </a:r>
            <a:r>
              <a:rPr lang="el-GR" sz="1200" i="0" dirty="0">
                <a:solidFill>
                  <a:srgbClr val="0A0A0A"/>
                </a:solidFill>
                <a:effectLst/>
              </a:rPr>
              <a:t>. 119-134). Αθήνα: </a:t>
            </a:r>
            <a:r>
              <a:rPr lang="el-GR" sz="1200" i="0" dirty="0" err="1">
                <a:solidFill>
                  <a:srgbClr val="0A0A0A"/>
                </a:solidFill>
                <a:effectLst/>
              </a:rPr>
              <a:t>Gutenberg</a:t>
            </a:r>
            <a:r>
              <a:rPr lang="el-GR" sz="1200" i="0" dirty="0">
                <a:solidFill>
                  <a:srgbClr val="0A0A0A"/>
                </a:solidFill>
                <a:effectLst/>
              </a:rPr>
              <a:t>.</a:t>
            </a:r>
            <a:r>
              <a:rPr lang="el-GR" sz="1200" dirty="0">
                <a:solidFill>
                  <a:srgbClr val="0A0A0A"/>
                </a:solidFill>
              </a:rPr>
              <a:t> </a:t>
            </a:r>
          </a:p>
          <a:p>
            <a:pPr>
              <a:spcBef>
                <a:spcPts val="1200"/>
              </a:spcBef>
              <a:spcAft>
                <a:spcPts val="1200"/>
              </a:spcAft>
            </a:pPr>
            <a:r>
              <a:rPr lang="el-GR" sz="1200" dirty="0" err="1">
                <a:solidFill>
                  <a:srgbClr val="0A0A0A"/>
                </a:solidFill>
              </a:rPr>
              <a:t>Γκόβαρης</a:t>
            </a:r>
            <a:r>
              <a:rPr lang="el-GR" sz="1200" dirty="0">
                <a:solidFill>
                  <a:srgbClr val="0A0A0A"/>
                </a:solidFill>
              </a:rPr>
              <a:t>, Χ. (2001). </a:t>
            </a:r>
            <a:r>
              <a:rPr lang="el-GR" sz="1200" i="1" dirty="0">
                <a:solidFill>
                  <a:srgbClr val="0A0A0A"/>
                </a:solidFill>
              </a:rPr>
              <a:t>Εισαγωγή στη διαπολιτισμική εκπαίδευση</a:t>
            </a:r>
            <a:r>
              <a:rPr lang="el-GR" sz="1200" dirty="0">
                <a:solidFill>
                  <a:srgbClr val="0A0A0A"/>
                </a:solidFill>
              </a:rPr>
              <a:t>. Αθήνα: Ατραπός.</a:t>
            </a:r>
          </a:p>
          <a:p>
            <a:pPr>
              <a:spcBef>
                <a:spcPts val="1200"/>
              </a:spcBef>
              <a:spcAft>
                <a:spcPts val="1200"/>
              </a:spcAft>
            </a:pPr>
            <a:r>
              <a:rPr lang="el-GR" sz="1200" dirty="0" err="1">
                <a:solidFill>
                  <a:srgbClr val="0A0A0A"/>
                </a:solidFill>
              </a:rPr>
              <a:t>Huntington</a:t>
            </a:r>
            <a:r>
              <a:rPr lang="el-GR" sz="1200" dirty="0">
                <a:solidFill>
                  <a:srgbClr val="0A0A0A"/>
                </a:solidFill>
              </a:rPr>
              <a:t>, S. (1999). </a:t>
            </a:r>
            <a:r>
              <a:rPr lang="el-GR" sz="1200" i="1" dirty="0">
                <a:solidFill>
                  <a:srgbClr val="0A0A0A"/>
                </a:solidFill>
              </a:rPr>
              <a:t>Η σύγκρουση των πολιτισμών και ο ανασχηματισμός της παγκόσμιας τάξης</a:t>
            </a:r>
            <a:r>
              <a:rPr lang="el-GR" sz="1200" dirty="0">
                <a:solidFill>
                  <a:srgbClr val="0A0A0A"/>
                </a:solidFill>
              </a:rPr>
              <a:t>. Αθήνα: </a:t>
            </a:r>
            <a:r>
              <a:rPr lang="el-GR" sz="1200" dirty="0" err="1">
                <a:solidFill>
                  <a:srgbClr val="0A0A0A"/>
                </a:solidFill>
              </a:rPr>
              <a:t>Terzo</a:t>
            </a:r>
            <a:r>
              <a:rPr lang="el-GR" sz="1200" dirty="0">
                <a:solidFill>
                  <a:srgbClr val="0A0A0A"/>
                </a:solidFill>
              </a:rPr>
              <a:t> </a:t>
            </a:r>
            <a:r>
              <a:rPr lang="el-GR" sz="1200" dirty="0" err="1">
                <a:solidFill>
                  <a:srgbClr val="0A0A0A"/>
                </a:solidFill>
              </a:rPr>
              <a:t>Books</a:t>
            </a:r>
            <a:r>
              <a:rPr lang="el-GR" sz="1200" dirty="0">
                <a:solidFill>
                  <a:srgbClr val="0A0A0A"/>
                </a:solidFill>
              </a:rPr>
              <a:t>.</a:t>
            </a:r>
            <a:endParaRPr lang="el-GR" sz="1200" i="0" dirty="0">
              <a:solidFill>
                <a:srgbClr val="0A0A0A"/>
              </a:solidFill>
              <a:effectLst/>
            </a:endParaRPr>
          </a:p>
          <a:p>
            <a:pPr algn="l">
              <a:spcBef>
                <a:spcPts val="1200"/>
              </a:spcBef>
              <a:spcAft>
                <a:spcPts val="1200"/>
              </a:spcAft>
            </a:pPr>
            <a:r>
              <a:rPr lang="el-GR" sz="1200" i="0" dirty="0" err="1">
                <a:solidFill>
                  <a:srgbClr val="0A0A0A"/>
                </a:solidFill>
                <a:effectLst/>
              </a:rPr>
              <a:t>Κανακίδου</a:t>
            </a:r>
            <a:r>
              <a:rPr lang="el-GR" sz="1200" i="0" dirty="0">
                <a:solidFill>
                  <a:srgbClr val="0A0A0A"/>
                </a:solidFill>
                <a:effectLst/>
              </a:rPr>
              <a:t>, Ε., &amp; Παπαγιάννη, Β. (1994). </a:t>
            </a:r>
            <a:r>
              <a:rPr lang="el-GR" sz="1200" i="1" dirty="0">
                <a:solidFill>
                  <a:srgbClr val="0A0A0A"/>
                </a:solidFill>
                <a:effectLst/>
              </a:rPr>
              <a:t>Διαπολιτισμική αγωγή</a:t>
            </a:r>
            <a:r>
              <a:rPr lang="el-GR" sz="1200" i="0" dirty="0">
                <a:solidFill>
                  <a:srgbClr val="0A0A0A"/>
                </a:solidFill>
                <a:effectLst/>
              </a:rPr>
              <a:t>. Αθήνα: Ελληνικά Γράμματα.</a:t>
            </a:r>
          </a:p>
          <a:p>
            <a:pPr>
              <a:spcBef>
                <a:spcPts val="1200"/>
              </a:spcBef>
              <a:spcAft>
                <a:spcPts val="1200"/>
              </a:spcAft>
            </a:pPr>
            <a:r>
              <a:rPr lang="el-GR" sz="1200" dirty="0" err="1">
                <a:solidFill>
                  <a:srgbClr val="0A0A0A"/>
                </a:solidFill>
              </a:rPr>
              <a:t>Λάμδας</a:t>
            </a:r>
            <a:r>
              <a:rPr lang="el-GR" sz="1200" dirty="0">
                <a:solidFill>
                  <a:srgbClr val="0A0A0A"/>
                </a:solidFill>
              </a:rPr>
              <a:t>, Κ. (1999). Η </a:t>
            </a:r>
            <a:r>
              <a:rPr lang="el-GR" sz="1200" dirty="0" err="1">
                <a:solidFill>
                  <a:srgbClr val="0A0A0A"/>
                </a:solidFill>
              </a:rPr>
              <a:t>πολυπολιτισμικότητα</a:t>
            </a:r>
            <a:r>
              <a:rPr lang="el-GR" sz="1200" dirty="0">
                <a:solidFill>
                  <a:srgbClr val="0A0A0A"/>
                </a:solidFill>
              </a:rPr>
              <a:t> και η θεωρητική κληρονομιά του εθνικού κράτους. </a:t>
            </a:r>
            <a:r>
              <a:rPr lang="el-GR" sz="1200" i="1" dirty="0">
                <a:solidFill>
                  <a:srgbClr val="0A0A0A"/>
                </a:solidFill>
              </a:rPr>
              <a:t>Επιστήμη και Κοινωνία</a:t>
            </a:r>
            <a:r>
              <a:rPr lang="el-GR" sz="1200" dirty="0">
                <a:solidFill>
                  <a:srgbClr val="0A0A0A"/>
                </a:solidFill>
              </a:rPr>
              <a:t>, (2-3), 27-52.</a:t>
            </a:r>
          </a:p>
          <a:p>
            <a:pPr>
              <a:spcBef>
                <a:spcPts val="1200"/>
              </a:spcBef>
              <a:spcAft>
                <a:spcPts val="1200"/>
              </a:spcAft>
            </a:pPr>
            <a:r>
              <a:rPr lang="el-GR" sz="1200" dirty="0">
                <a:solidFill>
                  <a:srgbClr val="0A0A0A"/>
                </a:solidFill>
              </a:rPr>
              <a:t>Πέτρου, Ι. (2005). </a:t>
            </a:r>
            <a:r>
              <a:rPr lang="el-GR" sz="1200" i="1" dirty="0" err="1">
                <a:solidFill>
                  <a:srgbClr val="0A0A0A"/>
                </a:solidFill>
              </a:rPr>
              <a:t>Πολυπολιτισμικότητα</a:t>
            </a:r>
            <a:r>
              <a:rPr lang="el-GR" sz="1200" i="1" dirty="0">
                <a:solidFill>
                  <a:srgbClr val="0A0A0A"/>
                </a:solidFill>
              </a:rPr>
              <a:t> και θρησκευτική ελευθερία</a:t>
            </a:r>
            <a:r>
              <a:rPr lang="el-GR" sz="1200" dirty="0">
                <a:solidFill>
                  <a:srgbClr val="0A0A0A"/>
                </a:solidFill>
              </a:rPr>
              <a:t>. Θεσσαλονίκη: Παρατηρητής.</a:t>
            </a:r>
            <a:endParaRPr lang="el-GR" sz="1200" i="0" dirty="0">
              <a:solidFill>
                <a:srgbClr val="0A0A0A"/>
              </a:solidFill>
              <a:effectLst/>
            </a:endParaRPr>
          </a:p>
          <a:p>
            <a:pPr algn="l">
              <a:spcBef>
                <a:spcPts val="1200"/>
              </a:spcBef>
              <a:spcAft>
                <a:spcPts val="1200"/>
              </a:spcAft>
            </a:pPr>
            <a:r>
              <a:rPr lang="el-GR" sz="1200" i="0" dirty="0" err="1">
                <a:solidFill>
                  <a:srgbClr val="0A0A0A"/>
                </a:solidFill>
                <a:effectLst/>
              </a:rPr>
              <a:t>Said</a:t>
            </a:r>
            <a:r>
              <a:rPr lang="el-GR" sz="1200" i="0" dirty="0">
                <a:solidFill>
                  <a:srgbClr val="0A0A0A"/>
                </a:solidFill>
                <a:effectLst/>
              </a:rPr>
              <a:t>, E. (1996). </a:t>
            </a:r>
            <a:r>
              <a:rPr lang="el-GR" sz="1200" i="1" dirty="0" err="1">
                <a:solidFill>
                  <a:srgbClr val="0A0A0A"/>
                </a:solidFill>
                <a:effectLst/>
              </a:rPr>
              <a:t>Οριενταλισμός</a:t>
            </a:r>
            <a:r>
              <a:rPr lang="el-GR" sz="1200" i="0" dirty="0">
                <a:solidFill>
                  <a:srgbClr val="0A0A0A"/>
                </a:solidFill>
                <a:effectLst/>
              </a:rPr>
              <a:t> (Φ. Τερζάκης, </a:t>
            </a:r>
            <a:r>
              <a:rPr lang="el-GR" sz="1200" i="0" dirty="0" err="1">
                <a:solidFill>
                  <a:srgbClr val="0A0A0A"/>
                </a:solidFill>
                <a:effectLst/>
              </a:rPr>
              <a:t>Μεταφρ</a:t>
            </a:r>
            <a:r>
              <a:rPr lang="el-GR" sz="1200" i="0" dirty="0">
                <a:solidFill>
                  <a:srgbClr val="0A0A0A"/>
                </a:solidFill>
                <a:effectLst/>
              </a:rPr>
              <a:t>.). Αθήνα: Νεφέλη.</a:t>
            </a:r>
          </a:p>
          <a:p>
            <a:pPr>
              <a:spcBef>
                <a:spcPts val="1200"/>
              </a:spcBef>
              <a:spcAft>
                <a:spcPts val="1200"/>
              </a:spcAft>
            </a:pPr>
            <a:r>
              <a:rPr lang="el-GR" sz="1200" dirty="0" err="1"/>
              <a:t>Τοφφή</a:t>
            </a:r>
            <a:r>
              <a:rPr lang="el-GR" sz="1200" dirty="0"/>
              <a:t>, Α. (2006). Η «καθαρότητα» πολιτισμικών ταυτοτήτων: Μύθος ή πραγματικότητα. Πώς νέες αφηγηματικές τεχνικές της λογοτεχνίας προσδιορίζουν υβριδικά στοιχεία στην κατασκευή των ταυτοτήτων. Στο Ε. </a:t>
            </a:r>
            <a:r>
              <a:rPr lang="el-GR" sz="1200" dirty="0" err="1"/>
              <a:t>Φτιάκα</a:t>
            </a:r>
            <a:r>
              <a:rPr lang="el-GR" sz="1200" dirty="0"/>
              <a:t> κ.ά. (</a:t>
            </a:r>
            <a:r>
              <a:rPr lang="el-GR" sz="1200" dirty="0" err="1"/>
              <a:t>Επιμ</a:t>
            </a:r>
            <a:r>
              <a:rPr lang="el-GR" sz="1200" dirty="0"/>
              <a:t>.), </a:t>
            </a:r>
            <a:r>
              <a:rPr lang="el-GR" sz="1200" i="1" dirty="0"/>
              <a:t>Η σύγχρονη εκπαιδευτική έρευνα στην Κύπρο: Προτεραιότητες και προοπτικές: Πρακτικά ΙX </a:t>
            </a:r>
            <a:r>
              <a:rPr lang="el-GR" sz="1200" i="1" dirty="0" err="1"/>
              <a:t>Παγκύπριου</a:t>
            </a:r>
            <a:r>
              <a:rPr lang="el-GR" sz="1200" i="1" dirty="0"/>
              <a:t> Συνεδρίου Παιδαγωγικής Εταιρείας Κύπρου</a:t>
            </a:r>
            <a:r>
              <a:rPr lang="el-GR" sz="1200" dirty="0"/>
              <a:t> (Λευκωσία, 2-3 Ιουνίου 2006). Λευκωσία: Πανεπιστήμιο Κύπρου.</a:t>
            </a:r>
            <a:endParaRPr lang="el-GR" sz="1200" dirty="0">
              <a:solidFill>
                <a:srgbClr val="0A0A0A"/>
              </a:solidFill>
            </a:endParaRPr>
          </a:p>
        </p:txBody>
      </p:sp>
      <p:pic>
        <p:nvPicPr>
          <p:cNvPr id="4" name="Picture 2" descr="Το Λευκό Κάστρο / ORHAN PAMUK | Skroutz Βιβλία">
            <a:extLst>
              <a:ext uri="{FF2B5EF4-FFF2-40B4-BE49-F238E27FC236}">
                <a16:creationId xmlns:a16="http://schemas.microsoft.com/office/drawing/2014/main" id="{44353FBC-7B9A-90F6-ABC6-A7838C386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58094" y="1169772"/>
            <a:ext cx="4501242" cy="5201424"/>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3" name="Ορθογώνιο: Στρογγύλεμα γωνιών 2">
            <a:extLst>
              <a:ext uri="{FF2B5EF4-FFF2-40B4-BE49-F238E27FC236}">
                <a16:creationId xmlns:a16="http://schemas.microsoft.com/office/drawing/2014/main" id="{C0ED9635-1BEF-3FC5-678C-DDBD68EC3ED1}"/>
              </a:ext>
            </a:extLst>
          </p:cNvPr>
          <p:cNvSpPr/>
          <p:nvPr/>
        </p:nvSpPr>
        <p:spPr>
          <a:xfrm>
            <a:off x="4975023" y="214753"/>
            <a:ext cx="678560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sz="1600" b="1" dirty="0">
                <a:solidFill>
                  <a:srgbClr val="000000"/>
                </a:solidFill>
                <a:ea typeface="Calibri" panose="020F0502020204030204" pitchFamily="34" charset="0"/>
                <a:cs typeface="Times New Roman" panose="02020603050405020304" pitchFamily="18" charset="0"/>
              </a:rPr>
              <a:t>ΙΙ.ΙΙ. Ο όρος  « σύγκρουση των  πολιτισμών  </a:t>
            </a:r>
            <a:r>
              <a:rPr lang="el-GR" sz="1600" b="1" dirty="0"/>
              <a:t> - Βιβλιογραφικές Αναφορές </a:t>
            </a:r>
          </a:p>
        </p:txBody>
      </p:sp>
    </p:spTree>
    <p:extLst>
      <p:ext uri="{BB962C8B-B14F-4D97-AF65-F5344CB8AC3E}">
        <p14:creationId xmlns:p14="http://schemas.microsoft.com/office/powerpoint/2010/main" val="22162786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DB59-9C11-54C0-5E03-1C11E62C44CE}"/>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60414FDF-0D59-D91C-8584-FBAA0DA0D995}"/>
              </a:ext>
            </a:extLst>
          </p:cNvPr>
          <p:cNvPicPr>
            <a:picLocks noChangeAspect="1"/>
          </p:cNvPicPr>
          <p:nvPr/>
        </p:nvPicPr>
        <p:blipFill>
          <a:blip r:embed="rId2">
            <a:extLst>
              <a:ext uri="{28A0092B-C50C-407E-A947-70E740481C1C}">
                <a14:useLocalDpi xmlns:a14="http://schemas.microsoft.com/office/drawing/2010/main" val="0"/>
              </a:ext>
            </a:extLst>
          </a:blip>
          <a:srcRect t="4604" r="56071" b="6190"/>
          <a:stretch>
            <a:fillRect/>
          </a:stretch>
        </p:blipFill>
        <p:spPr>
          <a:xfrm>
            <a:off x="446314" y="239486"/>
            <a:ext cx="5170715" cy="644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6712D531-8733-51AF-6613-4E57497DBF36}"/>
              </a:ext>
            </a:extLst>
          </p:cNvPr>
          <p:cNvPicPr>
            <a:picLocks noChangeAspect="1"/>
          </p:cNvPicPr>
          <p:nvPr/>
        </p:nvPicPr>
        <p:blipFill>
          <a:blip r:embed="rId2">
            <a:extLst>
              <a:ext uri="{28A0092B-C50C-407E-A947-70E740481C1C}">
                <a14:useLocalDpi xmlns:a14="http://schemas.microsoft.com/office/drawing/2010/main" val="0"/>
              </a:ext>
            </a:extLst>
          </a:blip>
          <a:srcRect l="51309" t="4287" r="4047" b="9524"/>
          <a:stretch>
            <a:fillRect/>
          </a:stretch>
        </p:blipFill>
        <p:spPr>
          <a:xfrm>
            <a:off x="5846689" y="239486"/>
            <a:ext cx="5550653" cy="644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78188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84C8593-35F6-B74F-9B44-DD8E1A498B6B}"/>
              </a:ext>
            </a:extLst>
          </p:cNvPr>
          <p:cNvPicPr>
            <a:picLocks noChangeAspect="1"/>
          </p:cNvPicPr>
          <p:nvPr/>
        </p:nvPicPr>
        <p:blipFill>
          <a:blip r:embed="rId2">
            <a:extLst>
              <a:ext uri="{28A0092B-C50C-407E-A947-70E740481C1C}">
                <a14:useLocalDpi xmlns:a14="http://schemas.microsoft.com/office/drawing/2010/main" val="0"/>
              </a:ext>
            </a:extLst>
          </a:blip>
          <a:srcRect l="4524" r="53333" b="8571"/>
          <a:stretch>
            <a:fillRect/>
          </a:stretch>
        </p:blipFill>
        <p:spPr>
          <a:xfrm>
            <a:off x="794657" y="293914"/>
            <a:ext cx="5127172" cy="6270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333CE469-6EB5-99E5-9DD6-85046DCEE099}"/>
              </a:ext>
            </a:extLst>
          </p:cNvPr>
          <p:cNvPicPr>
            <a:picLocks noChangeAspect="1"/>
          </p:cNvPicPr>
          <p:nvPr/>
        </p:nvPicPr>
        <p:blipFill>
          <a:blip r:embed="rId2">
            <a:extLst>
              <a:ext uri="{28A0092B-C50C-407E-A947-70E740481C1C}">
                <a14:useLocalDpi xmlns:a14="http://schemas.microsoft.com/office/drawing/2010/main" val="0"/>
              </a:ext>
            </a:extLst>
          </a:blip>
          <a:srcRect l="55000" r="2738" b="8571"/>
          <a:stretch>
            <a:fillRect/>
          </a:stretch>
        </p:blipFill>
        <p:spPr>
          <a:xfrm>
            <a:off x="6095999" y="293914"/>
            <a:ext cx="5529943" cy="6270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169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1CC8E-3645-5D37-B5E2-ADE625387840}"/>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74D521CF-D7D0-45FB-BAF3-F08EEB513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4765" y="939837"/>
            <a:ext cx="5210493" cy="386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E7A23FC0-054C-B077-4B42-C311E3C01C46}"/>
              </a:ext>
            </a:extLst>
          </p:cNvPr>
          <p:cNvPicPr>
            <a:picLocks noChangeAspect="1"/>
          </p:cNvPicPr>
          <p:nvPr/>
        </p:nvPicPr>
        <p:blipFill>
          <a:blip r:embed="rId3">
            <a:extLst>
              <a:ext uri="{28A0092B-C50C-407E-A947-70E740481C1C}">
                <a14:useLocalDpi xmlns:a14="http://schemas.microsoft.com/office/drawing/2010/main" val="0"/>
              </a:ext>
            </a:extLst>
          </a:blip>
          <a:srcRect l="62764" t="5483" r="5854" b="14558"/>
          <a:stretch>
            <a:fillRect/>
          </a:stretch>
        </p:blipFill>
        <p:spPr>
          <a:xfrm rot="5400000">
            <a:off x="6628560" y="-1886786"/>
            <a:ext cx="2717665" cy="7021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4099FE80-5EC0-C624-B65F-C1171FF4A55B}"/>
              </a:ext>
            </a:extLst>
          </p:cNvPr>
          <p:cNvPicPr>
            <a:picLocks noChangeAspect="1"/>
          </p:cNvPicPr>
          <p:nvPr/>
        </p:nvPicPr>
        <p:blipFill>
          <a:blip r:embed="rId4">
            <a:extLst>
              <a:ext uri="{28A0092B-C50C-407E-A947-70E740481C1C}">
                <a14:useLocalDpi xmlns:a14="http://schemas.microsoft.com/office/drawing/2010/main" val="0"/>
              </a:ext>
            </a:extLst>
          </a:blip>
          <a:srcRect l="1904" t="11905" r="51270" b="9788"/>
          <a:stretch>
            <a:fillRect/>
          </a:stretch>
        </p:blipFill>
        <p:spPr>
          <a:xfrm rot="5400000">
            <a:off x="6248400" y="1450522"/>
            <a:ext cx="3477983" cy="7021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Ορθογώνιο: Στρογγύλεμα γωνιών 7">
            <a:extLst>
              <a:ext uri="{FF2B5EF4-FFF2-40B4-BE49-F238E27FC236}">
                <a16:creationId xmlns:a16="http://schemas.microsoft.com/office/drawing/2014/main" id="{D5B3E89E-AD70-8AD5-73EB-EC189258EB04}"/>
              </a:ext>
            </a:extLst>
          </p:cNvPr>
          <p:cNvSpPr/>
          <p:nvPr/>
        </p:nvSpPr>
        <p:spPr>
          <a:xfrm>
            <a:off x="400048" y="5715000"/>
            <a:ext cx="3860867" cy="87797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t>Πάνος </a:t>
            </a:r>
            <a:r>
              <a:rPr lang="el-GR" sz="1200" dirty="0" err="1"/>
              <a:t>Παναγιωτούνης</a:t>
            </a:r>
            <a:r>
              <a:rPr lang="el-GR" sz="1200" dirty="0"/>
              <a:t>, </a:t>
            </a:r>
            <a:r>
              <a:rPr lang="el-GR" sz="1200" i="1" dirty="0"/>
              <a:t>Ιστορία κυπριακής λογοτεχνίας</a:t>
            </a:r>
            <a:r>
              <a:rPr lang="el-GR" sz="1200" dirty="0"/>
              <a:t>, Ινστιτούτο Διαδόσεως Ελληνικού Βιβλίου, Αθήνα 1981, σ. 169-170.</a:t>
            </a:r>
          </a:p>
        </p:txBody>
      </p:sp>
    </p:spTree>
    <p:extLst>
      <p:ext uri="{BB962C8B-B14F-4D97-AF65-F5344CB8AC3E}">
        <p14:creationId xmlns:p14="http://schemas.microsoft.com/office/powerpoint/2010/main" val="10325471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698AD27-C9A4-562C-1841-9886AD604753}"/>
              </a:ext>
            </a:extLst>
          </p:cNvPr>
          <p:cNvPicPr>
            <a:picLocks noChangeAspect="1"/>
          </p:cNvPicPr>
          <p:nvPr/>
        </p:nvPicPr>
        <p:blipFill>
          <a:blip r:embed="rId2">
            <a:extLst>
              <a:ext uri="{28A0092B-C50C-407E-A947-70E740481C1C}">
                <a14:useLocalDpi xmlns:a14="http://schemas.microsoft.com/office/drawing/2010/main" val="0"/>
              </a:ext>
            </a:extLst>
          </a:blip>
          <a:srcRect l="16509" t="26719" r="20952" b="18043"/>
          <a:stretch>
            <a:fillRect/>
          </a:stretch>
        </p:blipFill>
        <p:spPr>
          <a:xfrm rot="5400000">
            <a:off x="3180932" y="541983"/>
            <a:ext cx="6080508" cy="5976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05095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911A18A-05AD-631E-ECCA-ABF04E7E652A}"/>
              </a:ext>
            </a:extLst>
          </p:cNvPr>
          <p:cNvPicPr>
            <a:picLocks noChangeAspect="1"/>
          </p:cNvPicPr>
          <p:nvPr/>
        </p:nvPicPr>
        <p:blipFill>
          <a:blip r:embed="rId2">
            <a:extLst>
              <a:ext uri="{28A0092B-C50C-407E-A947-70E740481C1C}">
                <a14:useLocalDpi xmlns:a14="http://schemas.microsoft.com/office/drawing/2010/main" val="0"/>
              </a:ext>
            </a:extLst>
          </a:blip>
          <a:srcRect l="9207" t="8307" r="11587" b="13598"/>
          <a:stretch>
            <a:fillRect/>
          </a:stretch>
        </p:blipFill>
        <p:spPr>
          <a:xfrm rot="5400000">
            <a:off x="6376046" y="993580"/>
            <a:ext cx="6374105" cy="4713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a:extLst>
              <a:ext uri="{FF2B5EF4-FFF2-40B4-BE49-F238E27FC236}">
                <a16:creationId xmlns:a16="http://schemas.microsoft.com/office/drawing/2014/main" id="{1740F681-DE14-6D44-3AAC-78DA2A14A9F8}"/>
              </a:ext>
            </a:extLst>
          </p:cNvPr>
          <p:cNvPicPr>
            <a:picLocks noChangeAspect="1"/>
          </p:cNvPicPr>
          <p:nvPr/>
        </p:nvPicPr>
        <p:blipFill>
          <a:blip r:embed="rId3">
            <a:extLst>
              <a:ext uri="{28A0092B-C50C-407E-A947-70E740481C1C}">
                <a14:useLocalDpi xmlns:a14="http://schemas.microsoft.com/office/drawing/2010/main" val="0"/>
              </a:ext>
            </a:extLst>
          </a:blip>
          <a:srcRect l="56951" t="16326" r="24795" b="15009"/>
          <a:stretch>
            <a:fillRect/>
          </a:stretch>
        </p:blipFill>
        <p:spPr>
          <a:xfrm rot="5400000">
            <a:off x="1966655" y="-145175"/>
            <a:ext cx="3534296" cy="6357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Ορθογώνιο: Στρογγύλεμα γωνιών 3">
            <a:extLst>
              <a:ext uri="{FF2B5EF4-FFF2-40B4-BE49-F238E27FC236}">
                <a16:creationId xmlns:a16="http://schemas.microsoft.com/office/drawing/2014/main" id="{1D821245-C23F-42B2-28E4-33247C1B99EC}"/>
              </a:ext>
            </a:extLst>
          </p:cNvPr>
          <p:cNvSpPr/>
          <p:nvPr/>
        </p:nvSpPr>
        <p:spPr>
          <a:xfrm>
            <a:off x="1969374" y="5659416"/>
            <a:ext cx="3860867" cy="87797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err="1">
                <a:solidFill>
                  <a:schemeClr val="tx1"/>
                </a:solidFill>
              </a:rPr>
              <a:t>Κλείτος</a:t>
            </a:r>
            <a:r>
              <a:rPr lang="el-GR" sz="1200" dirty="0">
                <a:solidFill>
                  <a:schemeClr val="tx1"/>
                </a:solidFill>
              </a:rPr>
              <a:t> Ιωαννίδης,</a:t>
            </a:r>
            <a:r>
              <a:rPr lang="el-GR" sz="1200" i="1" dirty="0">
                <a:solidFill>
                  <a:schemeClr val="tx1"/>
                </a:solidFill>
              </a:rPr>
              <a:t> Ιστορία της </a:t>
            </a:r>
            <a:r>
              <a:rPr lang="el-GR" sz="1200" i="1" dirty="0" err="1">
                <a:solidFill>
                  <a:schemeClr val="tx1"/>
                </a:solidFill>
              </a:rPr>
              <a:t>νεώτερης</a:t>
            </a:r>
            <a:r>
              <a:rPr lang="el-GR" sz="1200" i="1" dirty="0">
                <a:solidFill>
                  <a:schemeClr val="tx1"/>
                </a:solidFill>
              </a:rPr>
              <a:t> κυπριακής λογοτεχνίας</a:t>
            </a:r>
            <a:r>
              <a:rPr lang="el-GR" sz="1200" dirty="0">
                <a:solidFill>
                  <a:schemeClr val="tx1"/>
                </a:solidFill>
              </a:rPr>
              <a:t>, Κέντρο Επιστημονικών Ερευνών, Λευκωσία 1986, σ.  303-304.</a:t>
            </a:r>
          </a:p>
        </p:txBody>
      </p:sp>
    </p:spTree>
    <p:extLst>
      <p:ext uri="{BB962C8B-B14F-4D97-AF65-F5344CB8AC3E}">
        <p14:creationId xmlns:p14="http://schemas.microsoft.com/office/powerpoint/2010/main" val="14575936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82C3EF6-2648-A9F7-84DF-D3EA8E16D232}"/>
              </a:ext>
            </a:extLst>
          </p:cNvPr>
          <p:cNvPicPr>
            <a:picLocks noChangeAspect="1"/>
          </p:cNvPicPr>
          <p:nvPr/>
        </p:nvPicPr>
        <p:blipFill>
          <a:blip r:embed="rId2">
            <a:extLst>
              <a:ext uri="{28A0092B-C50C-407E-A947-70E740481C1C}">
                <a14:useLocalDpi xmlns:a14="http://schemas.microsoft.com/office/drawing/2010/main" val="0"/>
              </a:ext>
            </a:extLst>
          </a:blip>
          <a:srcRect l="69206" t="9788" r="13492" b="7250"/>
          <a:stretch>
            <a:fillRect/>
          </a:stretch>
        </p:blipFill>
        <p:spPr>
          <a:xfrm rot="5400000">
            <a:off x="1643743" y="685800"/>
            <a:ext cx="2198914"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Εικόνα 2">
            <a:extLst>
              <a:ext uri="{FF2B5EF4-FFF2-40B4-BE49-F238E27FC236}">
                <a16:creationId xmlns:a16="http://schemas.microsoft.com/office/drawing/2014/main" id="{0D910859-738B-FB83-10CD-A96372268F21}"/>
              </a:ext>
            </a:extLst>
          </p:cNvPr>
          <p:cNvPicPr>
            <a:picLocks noChangeAspect="1"/>
          </p:cNvPicPr>
          <p:nvPr/>
        </p:nvPicPr>
        <p:blipFill>
          <a:blip r:embed="rId3">
            <a:extLst>
              <a:ext uri="{28A0092B-C50C-407E-A947-70E740481C1C}">
                <a14:useLocalDpi xmlns:a14="http://schemas.microsoft.com/office/drawing/2010/main" val="0"/>
              </a:ext>
            </a:extLst>
          </a:blip>
          <a:srcRect l="10476" t="15291" r="22858" b="11693"/>
          <a:stretch>
            <a:fillRect/>
          </a:stretch>
        </p:blipFill>
        <p:spPr>
          <a:xfrm rot="5400000">
            <a:off x="5140895" y="922445"/>
            <a:ext cx="6308035" cy="5181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Ορθογώνιο: Στρογγύλεμα γωνιών 3">
            <a:extLst>
              <a:ext uri="{FF2B5EF4-FFF2-40B4-BE49-F238E27FC236}">
                <a16:creationId xmlns:a16="http://schemas.microsoft.com/office/drawing/2014/main" id="{32F282FB-D916-234B-1DE1-C8C3F9C4A861}"/>
              </a:ext>
            </a:extLst>
          </p:cNvPr>
          <p:cNvSpPr/>
          <p:nvPr/>
        </p:nvSpPr>
        <p:spPr>
          <a:xfrm>
            <a:off x="1207374" y="5637645"/>
            <a:ext cx="3860867" cy="87797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err="1">
                <a:solidFill>
                  <a:schemeClr val="tx1"/>
                </a:solidFill>
              </a:rPr>
              <a:t>Κλείτος</a:t>
            </a:r>
            <a:r>
              <a:rPr lang="el-GR" sz="1200" dirty="0">
                <a:solidFill>
                  <a:schemeClr val="tx1"/>
                </a:solidFill>
              </a:rPr>
              <a:t> Ιωαννίδης,</a:t>
            </a:r>
            <a:r>
              <a:rPr lang="el-GR" sz="1200" i="1" dirty="0">
                <a:solidFill>
                  <a:schemeClr val="tx1"/>
                </a:solidFill>
              </a:rPr>
              <a:t> Ιστορία της </a:t>
            </a:r>
            <a:r>
              <a:rPr lang="el-GR" sz="1200" i="1" dirty="0" err="1">
                <a:solidFill>
                  <a:schemeClr val="tx1"/>
                </a:solidFill>
              </a:rPr>
              <a:t>νεώτερης</a:t>
            </a:r>
            <a:r>
              <a:rPr lang="el-GR" sz="1200" i="1" dirty="0">
                <a:solidFill>
                  <a:schemeClr val="tx1"/>
                </a:solidFill>
              </a:rPr>
              <a:t> κυπριακής λογοτεχνίας</a:t>
            </a:r>
            <a:r>
              <a:rPr lang="el-GR" sz="1200" dirty="0">
                <a:solidFill>
                  <a:schemeClr val="tx1"/>
                </a:solidFill>
              </a:rPr>
              <a:t>, Κέντρο Επιστημονικών Ερευνών, Λευκωσία 1986, σ.  379-304.</a:t>
            </a:r>
          </a:p>
        </p:txBody>
      </p:sp>
    </p:spTree>
    <p:extLst>
      <p:ext uri="{BB962C8B-B14F-4D97-AF65-F5344CB8AC3E}">
        <p14:creationId xmlns:p14="http://schemas.microsoft.com/office/powerpoint/2010/main" val="122600735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83AF9-AF31-3E62-2B81-DC93BE1F8449}"/>
            </a:ext>
          </a:extLst>
        </p:cNvPr>
        <p:cNvGrpSpPr/>
        <p:nvPr/>
      </p:nvGrpSpPr>
      <p:grpSpPr>
        <a:xfrm>
          <a:off x="0" y="0"/>
          <a:ext cx="0" cy="0"/>
          <a:chOff x="0" y="0"/>
          <a:chExt cx="0" cy="0"/>
        </a:xfrm>
      </p:grpSpPr>
      <p:pic>
        <p:nvPicPr>
          <p:cNvPr id="5" name="Εικόνα 4">
            <a:extLst>
              <a:ext uri="{FF2B5EF4-FFF2-40B4-BE49-F238E27FC236}">
                <a16:creationId xmlns:a16="http://schemas.microsoft.com/office/drawing/2014/main" id="{9CC96069-8559-BFB2-10A2-3F8008B4515E}"/>
              </a:ext>
            </a:extLst>
          </p:cNvPr>
          <p:cNvPicPr>
            <a:picLocks noChangeAspect="1"/>
          </p:cNvPicPr>
          <p:nvPr/>
        </p:nvPicPr>
        <p:blipFill>
          <a:blip r:embed="rId2">
            <a:extLst>
              <a:ext uri="{28A0092B-C50C-407E-A947-70E740481C1C}">
                <a14:useLocalDpi xmlns:a14="http://schemas.microsoft.com/office/drawing/2010/main" val="0"/>
              </a:ext>
            </a:extLst>
          </a:blip>
          <a:srcRect l="4211" t="9593" r="6667" b="6341"/>
          <a:stretch>
            <a:fillRect/>
          </a:stretch>
        </p:blipFill>
        <p:spPr>
          <a:xfrm rot="5400000">
            <a:off x="2245320" y="418169"/>
            <a:ext cx="6569245" cy="6021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82264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5052214-79AA-65FA-0A0D-340BBE8469AC}"/>
              </a:ext>
            </a:extLst>
          </p:cNvPr>
          <p:cNvPicPr>
            <a:picLocks noChangeAspect="1"/>
          </p:cNvPicPr>
          <p:nvPr/>
        </p:nvPicPr>
        <p:blipFill>
          <a:blip r:embed="rId2">
            <a:extLst>
              <a:ext uri="{28A0092B-C50C-407E-A947-70E740481C1C}">
                <a14:useLocalDpi xmlns:a14="http://schemas.microsoft.com/office/drawing/2010/main" val="0"/>
              </a:ext>
            </a:extLst>
          </a:blip>
          <a:srcRect l="2927" t="9190" r="7968" b="7125"/>
          <a:stretch>
            <a:fillRect/>
          </a:stretch>
        </p:blipFill>
        <p:spPr>
          <a:xfrm rot="5400000">
            <a:off x="-226743" y="843776"/>
            <a:ext cx="6467706" cy="5181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6CA14B27-A608-2D23-C511-0C11C2C19027}"/>
              </a:ext>
            </a:extLst>
          </p:cNvPr>
          <p:cNvPicPr>
            <a:picLocks noChangeAspect="1"/>
          </p:cNvPicPr>
          <p:nvPr/>
        </p:nvPicPr>
        <p:blipFill>
          <a:blip r:embed="rId3">
            <a:extLst>
              <a:ext uri="{28A0092B-C50C-407E-A947-70E740481C1C}">
                <a14:useLocalDpi xmlns:a14="http://schemas.microsoft.com/office/drawing/2010/main" val="0"/>
              </a:ext>
            </a:extLst>
          </a:blip>
          <a:srcRect l="12683" t="8131" r="12195" b="14037"/>
          <a:stretch>
            <a:fillRect/>
          </a:stretch>
        </p:blipFill>
        <p:spPr>
          <a:xfrm rot="5400000">
            <a:off x="5592338" y="485079"/>
            <a:ext cx="6467706" cy="5898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87723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18FE0E5-BA75-C5B7-6241-3703B3D65A06}"/>
              </a:ext>
            </a:extLst>
          </p:cNvPr>
          <p:cNvPicPr>
            <a:picLocks noChangeAspect="1"/>
          </p:cNvPicPr>
          <p:nvPr/>
        </p:nvPicPr>
        <p:blipFill>
          <a:blip r:embed="rId2">
            <a:extLst>
              <a:ext uri="{28A0092B-C50C-407E-A947-70E740481C1C}">
                <a14:useLocalDpi xmlns:a14="http://schemas.microsoft.com/office/drawing/2010/main" val="0"/>
              </a:ext>
            </a:extLst>
          </a:blip>
          <a:srcRect l="3360" t="7924" r="9106" b="12509"/>
          <a:stretch>
            <a:fillRect/>
          </a:stretch>
        </p:blipFill>
        <p:spPr>
          <a:xfrm rot="5400000">
            <a:off x="-11317" y="683774"/>
            <a:ext cx="6397083" cy="5490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Εικόνα 4">
            <a:extLst>
              <a:ext uri="{FF2B5EF4-FFF2-40B4-BE49-F238E27FC236}">
                <a16:creationId xmlns:a16="http://schemas.microsoft.com/office/drawing/2014/main" id="{8736FE41-0B49-89DA-1ACF-24515879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06234" y="683776"/>
            <a:ext cx="6397083" cy="549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74069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EAD8551-7387-952A-E4F7-FD56B66F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22414" y="1125310"/>
            <a:ext cx="6143172" cy="460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8829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137A3-F141-AFC5-6663-366C1C4D07EE}"/>
              </a:ext>
            </a:extLst>
          </p:cNvPr>
          <p:cNvSpPr txBox="1"/>
          <p:nvPr/>
        </p:nvSpPr>
        <p:spPr>
          <a:xfrm>
            <a:off x="3592285" y="172512"/>
            <a:ext cx="8240486" cy="6383351"/>
          </a:xfrm>
          <a:prstGeom prst="rect">
            <a:avLst/>
          </a:prstGeom>
          <a:solidFill>
            <a:schemeClr val="bg1"/>
          </a:solidFill>
          <a:ln w="57150">
            <a:solidFill>
              <a:schemeClr val="tx1"/>
            </a:solidFill>
          </a:ln>
        </p:spPr>
        <p:txBody>
          <a:bodyPr wrap="square">
            <a:spAutoFit/>
          </a:bodyPr>
          <a:lstStyle/>
          <a:p>
            <a:pPr algn="just">
              <a:lnSpc>
                <a:spcPct val="115000"/>
              </a:lnSpc>
              <a:spcAft>
                <a:spcPts val="1000"/>
              </a:spcAft>
              <a:buNone/>
            </a:pPr>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l-GR" sz="1600" b="1" dirty="0">
                <a:solidFill>
                  <a:srgbClr val="000000"/>
                </a:solidFill>
                <a:effectLst/>
                <a:ea typeface="Calibri" panose="020F0502020204030204" pitchFamily="34" charset="0"/>
                <a:cs typeface="Times New Roman" panose="02020603050405020304" pitchFamily="18" charset="0"/>
              </a:rPr>
              <a:t>.</a:t>
            </a:r>
            <a:r>
              <a:rPr lang="el-GR" b="1" dirty="0">
                <a:solidFill>
                  <a:srgbClr val="000000"/>
                </a:solidFill>
                <a:effectLst/>
                <a:ea typeface="Calibri" panose="020F0502020204030204" pitchFamily="34" charset="0"/>
                <a:cs typeface="Times New Roman" panose="02020603050405020304" pitchFamily="18" charset="0"/>
              </a:rPr>
              <a:t>ΙΙΙ. Ο όρος  «θρησκευτική ελευθερία»</a:t>
            </a:r>
            <a:endParaRPr lang="el-GR" b="1" dirty="0">
              <a:ea typeface="Calibri" panose="020F0502020204030204" pitchFamily="34" charset="0"/>
              <a:cs typeface="Times New Roman" panose="02020603050405020304" pitchFamily="18" charset="0"/>
            </a:endParaRPr>
          </a:p>
          <a:p>
            <a:pPr algn="r">
              <a:lnSpc>
                <a:spcPct val="115000"/>
              </a:lnSpc>
              <a:spcAft>
                <a:spcPts val="1000"/>
              </a:spcAft>
              <a:buNone/>
            </a:pPr>
            <a:r>
              <a:rPr lang="el-GR" dirty="0">
                <a:solidFill>
                  <a:srgbClr val="000000"/>
                </a:solidFill>
                <a:effectLst/>
                <a:ea typeface="Calibri" panose="020F0502020204030204" pitchFamily="34" charset="0"/>
                <a:cs typeface="Times New Roman" panose="02020603050405020304" pitchFamily="18" charset="0"/>
              </a:rPr>
              <a:t>[…]Η  Αναγέννηση, η Θρησκευτική  Μεταρρύθμιση, ο  Διαφωτισμός   και η  Γαλλική   και η  Βιομηχανική  Επανάσταση  εισήγαγαν   στον ευρωπαϊκό πολιτισμό   μια κάθετη   διχοτόμηση   μεταξύ παράδοσης  και </a:t>
            </a:r>
            <a:r>
              <a:rPr lang="el-GR" dirty="0" err="1">
                <a:solidFill>
                  <a:srgbClr val="000000"/>
                </a:solidFill>
                <a:effectLst/>
                <a:ea typeface="Calibri" panose="020F0502020204030204" pitchFamily="34" charset="0"/>
                <a:cs typeface="Times New Roman" panose="02020603050405020304" pitchFamily="18" charset="0"/>
              </a:rPr>
              <a:t>νεωτερικότητας</a:t>
            </a:r>
            <a:r>
              <a:rPr lang="el-GR" dirty="0">
                <a:solidFill>
                  <a:srgbClr val="000000"/>
                </a:solidFill>
                <a:effectLst/>
                <a:ea typeface="Calibri" panose="020F0502020204030204" pitchFamily="34" charset="0"/>
                <a:cs typeface="Times New Roman" panose="02020603050405020304" pitchFamily="18" charset="0"/>
              </a:rPr>
              <a:t>. Η διχοτόμηση   αυτή, που   ονομάστηκε  από   τον </a:t>
            </a:r>
            <a:r>
              <a:rPr lang="en-US" dirty="0">
                <a:solidFill>
                  <a:srgbClr val="000000"/>
                </a:solidFill>
                <a:effectLst/>
                <a:ea typeface="Calibri" panose="020F0502020204030204" pitchFamily="34" charset="0"/>
                <a:cs typeface="Times New Roman" panose="02020603050405020304" pitchFamily="18" charset="0"/>
              </a:rPr>
              <a:t>Gellner</a:t>
            </a:r>
            <a:r>
              <a:rPr lang="el-GR" dirty="0">
                <a:solidFill>
                  <a:srgbClr val="000000"/>
                </a:solidFill>
                <a:effectLst/>
                <a:ea typeface="Calibri" panose="020F0502020204030204" pitchFamily="34" charset="0"/>
                <a:cs typeface="Times New Roman" panose="02020603050405020304" pitchFamily="18" charset="0"/>
              </a:rPr>
              <a:t>   και άλλους  «το μεγάλο   ρήγμα» (</a:t>
            </a:r>
            <a:r>
              <a:rPr lang="en-US" dirty="0">
                <a:solidFill>
                  <a:srgbClr val="000000"/>
                </a:solidFill>
                <a:effectLst/>
                <a:ea typeface="Calibri" panose="020F0502020204030204" pitchFamily="34" charset="0"/>
                <a:cs typeface="Times New Roman" panose="02020603050405020304" pitchFamily="18" charset="0"/>
              </a:rPr>
              <a:t>the big ditch</a:t>
            </a:r>
            <a:r>
              <a:rPr lang="el-GR" dirty="0">
                <a:solidFill>
                  <a:srgbClr val="000000"/>
                </a:solidFill>
                <a:effectLst/>
                <a:ea typeface="Calibri" panose="020F0502020204030204" pitchFamily="34" charset="0"/>
                <a:cs typeface="Times New Roman" panose="02020603050405020304" pitchFamily="18" charset="0"/>
              </a:rPr>
              <a:t>)  είχε  δύο κύριες συνέπειες  : Πρώτον, δημιούργησε τον πρώτο   καθαρά  ανθρωποκεντρικό, </a:t>
            </a:r>
            <a:r>
              <a:rPr lang="el-GR" dirty="0" err="1">
                <a:solidFill>
                  <a:srgbClr val="000000"/>
                </a:solidFill>
                <a:effectLst/>
                <a:ea typeface="Calibri" panose="020F0502020204030204" pitchFamily="34" charset="0"/>
                <a:cs typeface="Times New Roman" panose="02020603050405020304" pitchFamily="18" charset="0"/>
              </a:rPr>
              <a:t>προμηθεϊκό</a:t>
            </a:r>
            <a:r>
              <a:rPr lang="el-GR" dirty="0">
                <a:solidFill>
                  <a:srgbClr val="000000"/>
                </a:solidFill>
                <a:effectLst/>
                <a:ea typeface="Calibri" panose="020F0502020204030204" pitchFamily="34" charset="0"/>
                <a:cs typeface="Times New Roman" panose="02020603050405020304" pitchFamily="18" charset="0"/>
              </a:rPr>
              <a:t> πολιτισμό   στην ιστορία. Κατέστησε  δηλαδή   τον άνθρωπο   και τον ορθό λόγο  ως την  κυρίαρχη   δύναμη   στον κόσμο, την ιστορία  και τη  φύση. Δεύτερον,  απέρριψε  όλες τις  θρησκευτικές αντιλήψεις  περί  του κόσμου   και του ανθρώπου   και την έννοια  του   ιερού   γενικότερα  και  κατασκεύασε  το δικό   της φυσιοκρατικό, ορθολογικό   επιστημολογικό   σύστημα.[…]  (Νίκος </a:t>
            </a:r>
            <a:r>
              <a:rPr lang="el-GR" dirty="0" err="1">
                <a:solidFill>
                  <a:srgbClr val="000000"/>
                </a:solidFill>
                <a:effectLst/>
                <a:ea typeface="Calibri" panose="020F0502020204030204" pitchFamily="34" charset="0"/>
                <a:cs typeface="Times New Roman" panose="02020603050405020304" pitchFamily="18" charset="0"/>
              </a:rPr>
              <a:t>Κοκοσαλάκης</a:t>
            </a:r>
            <a:r>
              <a:rPr lang="el-GR" dirty="0">
                <a:solidFill>
                  <a:srgbClr val="000000"/>
                </a:solidFill>
                <a:effectLst/>
                <a:ea typeface="Calibri" panose="020F0502020204030204" pitchFamily="34" charset="0"/>
                <a:cs typeface="Times New Roman" panose="02020603050405020304" pitchFamily="18" charset="0"/>
              </a:rPr>
              <a:t>, 2002, 63)</a:t>
            </a:r>
            <a:endParaRPr lang="el-GR" dirty="0">
              <a:ea typeface="Calibri" panose="020F0502020204030204" pitchFamily="34" charset="0"/>
              <a:cs typeface="Times New Roman" panose="02020603050405020304" pitchFamily="18" charset="0"/>
            </a:endParaRPr>
          </a:p>
          <a:p>
            <a:pPr algn="just">
              <a:lnSpc>
                <a:spcPct val="115000"/>
              </a:lnSpc>
              <a:spcAft>
                <a:spcPts val="1000"/>
              </a:spcAft>
              <a:buNone/>
            </a:pPr>
            <a:r>
              <a:rPr lang="el-GR" dirty="0">
                <a:solidFill>
                  <a:srgbClr val="000000"/>
                </a:solidFill>
                <a:effectLst/>
                <a:ea typeface="Calibri" panose="020F0502020204030204" pitchFamily="34" charset="0"/>
                <a:cs typeface="Times New Roman" panose="02020603050405020304" pitchFamily="18" charset="0"/>
              </a:rPr>
              <a:t>Οι εννοιολογικές  προϋποθέσεις λοιπόν  της θρησκευτικής  ελευθερίας  άρχισαν    να δημιουργούνται  τον 16</a:t>
            </a:r>
            <a:r>
              <a:rPr lang="el-GR" baseline="30000" dirty="0">
                <a:solidFill>
                  <a:srgbClr val="000000"/>
                </a:solidFill>
                <a:effectLst/>
                <a:ea typeface="Calibri" panose="020F0502020204030204" pitchFamily="34" charset="0"/>
                <a:cs typeface="Times New Roman" panose="02020603050405020304" pitchFamily="18" charset="0"/>
              </a:rPr>
              <a:t>ο</a:t>
            </a:r>
            <a:r>
              <a:rPr lang="el-GR" dirty="0">
                <a:solidFill>
                  <a:srgbClr val="000000"/>
                </a:solidFill>
                <a:effectLst/>
                <a:ea typeface="Calibri" panose="020F0502020204030204" pitchFamily="34" charset="0"/>
                <a:cs typeface="Times New Roman" panose="02020603050405020304" pitchFamily="18" charset="0"/>
              </a:rPr>
              <a:t> αιώνα, με τη  θρησκευτική   μεταρρύθμιση   ως αντίδραση   στο δικαίωμα  του ηγεμόνα  να ορίζει   τη θρησκεία  των υπηκόων   του –</a:t>
            </a:r>
            <a:r>
              <a:rPr lang="en-US" dirty="0" err="1">
                <a:solidFill>
                  <a:srgbClr val="000000"/>
                </a:solidFill>
                <a:effectLst/>
                <a:ea typeface="Calibri" panose="020F0502020204030204" pitchFamily="34" charset="0"/>
                <a:cs typeface="Times New Roman" panose="02020603050405020304" pitchFamily="18" charset="0"/>
              </a:rPr>
              <a:t>cuius</a:t>
            </a:r>
            <a:r>
              <a:rPr lang="en-US" dirty="0">
                <a:solidFill>
                  <a:srgbClr val="000000"/>
                </a:solidFill>
                <a:effectLst/>
                <a:ea typeface="Calibri" panose="020F0502020204030204" pitchFamily="34" charset="0"/>
                <a:cs typeface="Times New Roman" panose="02020603050405020304" pitchFamily="18" charset="0"/>
              </a:rPr>
              <a:t> regio</a:t>
            </a:r>
            <a:r>
              <a:rPr lang="el-GR" dirty="0">
                <a:solidFill>
                  <a:srgbClr val="000000"/>
                </a:solidFill>
                <a:effectLst/>
                <a:ea typeface="Calibri" panose="020F0502020204030204" pitchFamily="34" charset="0"/>
                <a:cs typeface="Times New Roman" panose="02020603050405020304" pitchFamily="18" charset="0"/>
              </a:rPr>
              <a:t>  </a:t>
            </a:r>
            <a:r>
              <a:rPr lang="en-US" dirty="0">
                <a:solidFill>
                  <a:srgbClr val="000000"/>
                </a:solidFill>
                <a:effectLst/>
                <a:ea typeface="Calibri" panose="020F0502020204030204" pitchFamily="34" charset="0"/>
                <a:cs typeface="Times New Roman" panose="02020603050405020304" pitchFamily="18" charset="0"/>
              </a:rPr>
              <a:t>eius</a:t>
            </a:r>
            <a:r>
              <a:rPr lang="el-GR" dirty="0">
                <a:solidFill>
                  <a:srgbClr val="000000"/>
                </a:solidFill>
                <a:effectLst/>
                <a:ea typeface="Calibri" panose="020F0502020204030204" pitchFamily="34" charset="0"/>
                <a:cs typeface="Times New Roman" panose="02020603050405020304" pitchFamily="18" charset="0"/>
              </a:rPr>
              <a:t>  </a:t>
            </a:r>
            <a:r>
              <a:rPr lang="en-US" dirty="0">
                <a:solidFill>
                  <a:srgbClr val="000000"/>
                </a:solidFill>
                <a:effectLst/>
                <a:ea typeface="Calibri" panose="020F0502020204030204" pitchFamily="34" charset="0"/>
                <a:cs typeface="Times New Roman" panose="02020603050405020304" pitchFamily="18" charset="0"/>
              </a:rPr>
              <a:t>religio</a:t>
            </a:r>
            <a:r>
              <a:rPr lang="el-GR" dirty="0">
                <a:solidFill>
                  <a:srgbClr val="000000"/>
                </a:solidFill>
                <a:effectLst/>
                <a:ea typeface="Calibri" panose="020F0502020204030204" pitchFamily="34" charset="0"/>
                <a:cs typeface="Times New Roman" panose="02020603050405020304" pitchFamily="18" charset="0"/>
              </a:rPr>
              <a:t>. Σε μετέπειτα στάδιο, η έννοια  της  «θρησκευτικής συνείδησης  περιέλαβε την  ελευθερία  επιλογής, διατήρησης, αλλαγής  ή εγκατάλειψης   μιας θρησκείας, καθώς   και την  επιλογή  της αθρησκίας  ή της  αθεΐας» (Π. Φουντεδάκη, 2002, 185</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F5EBD93B-D217-2C8E-A237-76704EB7B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36323" y="172511"/>
            <a:ext cx="3214449" cy="638335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317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D36A-A46A-6839-99A0-9E2BC98C30AD}"/>
            </a:ext>
          </a:extLst>
        </p:cNvPr>
        <p:cNvGrpSpPr/>
        <p:nvPr/>
      </p:nvGrpSpPr>
      <p:grpSpPr>
        <a:xfrm>
          <a:off x="0" y="0"/>
          <a:ext cx="0" cy="0"/>
          <a:chOff x="0" y="0"/>
          <a:chExt cx="0" cy="0"/>
        </a:xfrm>
      </p:grpSpPr>
      <p:pic>
        <p:nvPicPr>
          <p:cNvPr id="5" name="Εικόνα 4">
            <a:extLst>
              <a:ext uri="{FF2B5EF4-FFF2-40B4-BE49-F238E27FC236}">
                <a16:creationId xmlns:a16="http://schemas.microsoft.com/office/drawing/2014/main" id="{2ED4A654-ACE1-5BA3-619B-F4ACF603FB9C}"/>
              </a:ext>
            </a:extLst>
          </p:cNvPr>
          <p:cNvPicPr>
            <a:picLocks noChangeAspect="1"/>
          </p:cNvPicPr>
          <p:nvPr/>
        </p:nvPicPr>
        <p:blipFill>
          <a:blip r:embed="rId2">
            <a:extLst>
              <a:ext uri="{28A0092B-C50C-407E-A947-70E740481C1C}">
                <a14:useLocalDpi xmlns:a14="http://schemas.microsoft.com/office/drawing/2010/main" val="0"/>
              </a:ext>
            </a:extLst>
          </a:blip>
          <a:srcRect l="5238" t="11905" b="2804"/>
          <a:stretch>
            <a:fillRect/>
          </a:stretch>
        </p:blipFill>
        <p:spPr>
          <a:xfrm rot="5400000">
            <a:off x="54429" y="527956"/>
            <a:ext cx="6498768" cy="5802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Εικόνα 3">
            <a:extLst>
              <a:ext uri="{FF2B5EF4-FFF2-40B4-BE49-F238E27FC236}">
                <a16:creationId xmlns:a16="http://schemas.microsoft.com/office/drawing/2014/main" id="{3AA36D14-5B9B-0B65-762E-75820B573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49713" y="738867"/>
            <a:ext cx="6498770" cy="5380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79798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2A504CD3-1B7E-547E-7D4B-C96F4399F6DE}"/>
              </a:ext>
            </a:extLst>
          </p:cNvPr>
          <p:cNvPicPr>
            <a:picLocks noChangeAspect="1"/>
          </p:cNvPicPr>
          <p:nvPr/>
        </p:nvPicPr>
        <p:blipFill>
          <a:blip r:embed="rId2">
            <a:extLst>
              <a:ext uri="{28A0092B-C50C-407E-A947-70E740481C1C}">
                <a14:useLocalDpi xmlns:a14="http://schemas.microsoft.com/office/drawing/2010/main" val="0"/>
              </a:ext>
            </a:extLst>
          </a:blip>
          <a:srcRect l="3016" t="9788" r="50000" b="7037"/>
          <a:stretch>
            <a:fillRect/>
          </a:stretch>
        </p:blipFill>
        <p:spPr>
          <a:xfrm rot="5400000">
            <a:off x="-27216" y="625930"/>
            <a:ext cx="5900059" cy="5431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Εικόνα 7">
            <a:extLst>
              <a:ext uri="{FF2B5EF4-FFF2-40B4-BE49-F238E27FC236}">
                <a16:creationId xmlns:a16="http://schemas.microsoft.com/office/drawing/2014/main" id="{9BFC892B-7D33-CD60-3502-E5AE414039F6}"/>
              </a:ext>
            </a:extLst>
          </p:cNvPr>
          <p:cNvPicPr>
            <a:picLocks noChangeAspect="1"/>
          </p:cNvPicPr>
          <p:nvPr/>
        </p:nvPicPr>
        <p:blipFill>
          <a:blip r:embed="rId3">
            <a:extLst>
              <a:ext uri="{28A0092B-C50C-407E-A947-70E740481C1C}">
                <a14:useLocalDpi xmlns:a14="http://schemas.microsoft.com/office/drawing/2010/main" val="0"/>
              </a:ext>
            </a:extLst>
          </a:blip>
          <a:srcRect l="48095" t="10423" r="5715" b="4286"/>
          <a:stretch>
            <a:fillRect/>
          </a:stretch>
        </p:blipFill>
        <p:spPr>
          <a:xfrm rot="5400000">
            <a:off x="5992586" y="299359"/>
            <a:ext cx="5900060" cy="6085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315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0BAD7D-4C1F-4279-5DFC-EBB1E980F9F0}"/>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F7167608-517A-10EE-64E5-54DDC026464A}"/>
              </a:ext>
            </a:extLst>
          </p:cNvPr>
          <p:cNvSpPr/>
          <p:nvPr/>
        </p:nvSpPr>
        <p:spPr>
          <a:xfrm>
            <a:off x="5232400" y="2993571"/>
            <a:ext cx="6124576" cy="1039611"/>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92500" lnSpcReduction="10000"/>
          </a:bodyPr>
          <a:lstStyle/>
          <a:p>
            <a:pPr algn="ctr">
              <a:lnSpc>
                <a:spcPct val="90000"/>
              </a:lnSpc>
              <a:spcBef>
                <a:spcPct val="0"/>
              </a:spcBef>
              <a:spcAft>
                <a:spcPts val="600"/>
              </a:spcAft>
            </a:pPr>
            <a:r>
              <a:rPr lang="en-US" sz="6700" dirty="0">
                <a:solidFill>
                  <a:schemeClr val="tx1"/>
                </a:solidFill>
                <a:latin typeface="+mj-lt"/>
                <a:ea typeface="+mj-ea"/>
                <a:cs typeface="+mj-cs"/>
              </a:rPr>
              <a:t>ΜΕΡΟΣ Α’</a:t>
            </a:r>
          </a:p>
        </p:txBody>
      </p:sp>
      <p:pic>
        <p:nvPicPr>
          <p:cNvPr id="3" name="Picture 2" descr="Το Λευκό Κάστρο / ORHAN PAMUK | Skroutz Βιβλία">
            <a:extLst>
              <a:ext uri="{FF2B5EF4-FFF2-40B4-BE49-F238E27FC236}">
                <a16:creationId xmlns:a16="http://schemas.microsoft.com/office/drawing/2014/main" id="{73A34FFF-9463-1F90-C695-063E40A13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6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92C289-D829-2DAD-90E5-A396F84752C5}"/>
              </a:ext>
            </a:extLst>
          </p:cNvPr>
          <p:cNvSpPr txBox="1"/>
          <p:nvPr/>
        </p:nvSpPr>
        <p:spPr>
          <a:xfrm>
            <a:off x="5736771" y="310800"/>
            <a:ext cx="6019801" cy="6257290"/>
          </a:xfrm>
          <a:prstGeom prst="rect">
            <a:avLst/>
          </a:prstGeom>
          <a:solidFill>
            <a:schemeClr val="bg1"/>
          </a:solidFill>
          <a:ln w="57150">
            <a:solidFill>
              <a:schemeClr val="tx1"/>
            </a:solidFill>
          </a:ln>
        </p:spPr>
        <p:txBody>
          <a:bodyPr wrap="square">
            <a:spAutoFit/>
          </a:bodyPr>
          <a:lstStyle/>
          <a:p>
            <a:pPr indent="179705" algn="just">
              <a:lnSpc>
                <a:spcPct val="115000"/>
              </a:lnSpc>
              <a:spcAft>
                <a:spcPts val="1000"/>
              </a:spcAft>
              <a:buNone/>
            </a:pPr>
            <a:r>
              <a:rPr lang="el-GR" dirty="0">
                <a:solidFill>
                  <a:srgbClr val="000000"/>
                </a:solidFill>
                <a:effectLst/>
                <a:ea typeface="Calibri" panose="020F0502020204030204" pitchFamily="34" charset="0"/>
                <a:cs typeface="Times New Roman" panose="02020603050405020304" pitchFamily="18" charset="0"/>
              </a:rPr>
              <a:t>Μεταβατικά λοιπόν από   «τις φοβερές καταστροφές που είχαν δημιουργηθεί από τους μακροχρόνιους εμφύλιους-θρησκευτικούς πολέμους μεταξύ καθολικών και προτεσταντών»    οδηγηθήκαμε  τον  18</a:t>
            </a:r>
            <a:r>
              <a:rPr lang="el-GR" baseline="30000" dirty="0">
                <a:solidFill>
                  <a:srgbClr val="000000"/>
                </a:solidFill>
                <a:effectLst/>
                <a:ea typeface="Calibri" panose="020F0502020204030204" pitchFamily="34" charset="0"/>
                <a:cs typeface="Times New Roman" panose="02020603050405020304" pitchFamily="18" charset="0"/>
              </a:rPr>
              <a:t>ο</a:t>
            </a:r>
            <a:r>
              <a:rPr lang="el-GR" dirty="0">
                <a:solidFill>
                  <a:srgbClr val="000000"/>
                </a:solidFill>
                <a:effectLst/>
                <a:ea typeface="Calibri" panose="020F0502020204030204" pitchFamily="34" charset="0"/>
                <a:cs typeface="Times New Roman" panose="02020603050405020304" pitchFamily="18" charset="0"/>
              </a:rPr>
              <a:t> αιώνα  στην αντίληψη    της ανοχής του Άλλου   και στην  αρχή    της ανεξιθρησκίας,  που  εξελίχθηκαν   στην αντίληψη   του σεβασμού του Άλλου  και  στην αρχή   της θρησκευτικής ελευθερίας. (Ιωάννης  Σ. Πέτρου, 2005, 31) και στο  διαχωρισμό της θρησκευτική πίστη από τις δημόσιες υποθέσεις. Έτσι πλέον  η   θρησκευτική ελευθερία καθίσταται «ως  ειδικότερη μορφή   της ελευθερίας  της συνείδησης  και της σκέψης» (Π. Φουντεδάκη, 2002 , 189)</a:t>
            </a:r>
            <a:endParaRPr lang="el-GR" dirty="0">
              <a:ea typeface="Calibri" panose="020F0502020204030204" pitchFamily="34" charset="0"/>
              <a:cs typeface="Times New Roman" panose="02020603050405020304" pitchFamily="18" charset="0"/>
            </a:endParaRPr>
          </a:p>
          <a:p>
            <a:pPr indent="179705" algn="just">
              <a:lnSpc>
                <a:spcPct val="115000"/>
              </a:lnSpc>
              <a:spcAft>
                <a:spcPts val="1000"/>
              </a:spcAft>
              <a:buNone/>
            </a:pPr>
            <a:r>
              <a:rPr lang="el-GR" dirty="0">
                <a:solidFill>
                  <a:srgbClr val="000000"/>
                </a:solidFill>
                <a:effectLst/>
                <a:ea typeface="Calibri" panose="020F0502020204030204" pitchFamily="34" charset="0"/>
                <a:cs typeface="Times New Roman" panose="02020603050405020304" pitchFamily="18" charset="0"/>
              </a:rPr>
              <a:t>Τις τελευταίες δεκαετίες σημαντικές κοινωνικές  και πολιτικές αλλαγές σε παγκόσμιο  και τοπικό πεδίο  και τα νέα κοινωνικά δεδομένα, όπως το φαινόμενο του  θρησκευτικού φονταμενταλισμού, συνέβαλαν  στην παραγωγή  διαφόρων  κειμένων  που αναφέρονται  άμεσα ή έμμεσα στη θρησκευτική ελευθερία και ενέτειναν τον επιστημονικό διάλογο   γύρω από το εν λόγω  θέμα.</a:t>
            </a:r>
            <a:endParaRPr lang="el-GR" dirty="0">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A159C385-E936-7B79-A731-D481DA525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367306"/>
            <a:ext cx="5141220" cy="622292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26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DB2EF8FB-E7EC-2FCD-DE67-A13DB4C0D9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1D80F8-B938-865B-995B-C4673B1C8C20}"/>
              </a:ext>
            </a:extLst>
          </p:cNvPr>
          <p:cNvSpPr txBox="1"/>
          <p:nvPr/>
        </p:nvSpPr>
        <p:spPr>
          <a:xfrm>
            <a:off x="5497286" y="1487995"/>
            <a:ext cx="6338648" cy="4247317"/>
          </a:xfrm>
          <a:prstGeom prst="rect">
            <a:avLst/>
          </a:prstGeom>
          <a:solidFill>
            <a:schemeClr val="bg1"/>
          </a:solidFill>
          <a:ln w="57150">
            <a:solidFill>
              <a:schemeClr val="tx1"/>
            </a:solidFill>
          </a:ln>
        </p:spPr>
        <p:txBody>
          <a:bodyPr wrap="square">
            <a:spAutoFit/>
          </a:bodyPr>
          <a:lstStyle/>
          <a:p>
            <a:endParaRPr lang="el-GR" dirty="0">
              <a:solidFill>
                <a:srgbClr val="0A0A0A"/>
              </a:solidFill>
            </a:endParaRPr>
          </a:p>
          <a:p>
            <a:pPr algn="just"/>
            <a:r>
              <a:rPr lang="el-GR" dirty="0" err="1"/>
              <a:t>Κοκοσαλάκης</a:t>
            </a:r>
            <a:r>
              <a:rPr lang="el-GR" dirty="0"/>
              <a:t>, Ν. (2002). Παραδοσιακή θρησκεία και κοινωνία στην ύστερη </a:t>
            </a:r>
            <a:r>
              <a:rPr lang="el-GR" dirty="0" err="1"/>
              <a:t>νεωτερικότητα</a:t>
            </a:r>
            <a:r>
              <a:rPr lang="el-GR" dirty="0"/>
              <a:t>. Στο Θ. </a:t>
            </a:r>
            <a:r>
              <a:rPr lang="el-GR" dirty="0" err="1"/>
              <a:t>Λίποβατς</a:t>
            </a:r>
            <a:r>
              <a:rPr lang="el-GR" dirty="0"/>
              <a:t>, Ν. Δεμερτζής, &amp; Β. Γεωργιάδου (</a:t>
            </a:r>
            <a:r>
              <a:rPr lang="el-GR" dirty="0" err="1"/>
              <a:t>Επιμ</a:t>
            </a:r>
            <a:r>
              <a:rPr lang="el-GR" dirty="0"/>
              <a:t>.), </a:t>
            </a:r>
            <a:r>
              <a:rPr lang="el-GR" i="1" dirty="0"/>
              <a:t>Θρησκείες και πολιτική στη </a:t>
            </a:r>
            <a:r>
              <a:rPr lang="el-GR" i="1" dirty="0" err="1"/>
              <a:t>νεωτερικότητα</a:t>
            </a:r>
            <a:r>
              <a:rPr lang="el-GR" dirty="0"/>
              <a:t>. Εκδόσεις Κριτική.</a:t>
            </a:r>
          </a:p>
          <a:p>
            <a:pPr algn="just"/>
            <a:endParaRPr lang="el-GR" dirty="0"/>
          </a:p>
          <a:p>
            <a:pPr algn="just"/>
            <a:r>
              <a:rPr lang="el-GR" dirty="0"/>
              <a:t>Φουντεδάκη, Π. (2002). Θρησκεία και κράτος στην Ευρώπη: </a:t>
            </a:r>
            <a:r>
              <a:rPr lang="el-GR" dirty="0" err="1"/>
              <a:t>Εκκοσμίκευση</a:t>
            </a:r>
            <a:r>
              <a:rPr lang="el-GR" dirty="0"/>
              <a:t> και λειτουργική διαφοροποίηση. Στο Θ. </a:t>
            </a:r>
            <a:r>
              <a:rPr lang="el-GR" dirty="0" err="1"/>
              <a:t>Λίποβατς</a:t>
            </a:r>
            <a:r>
              <a:rPr lang="el-GR" dirty="0"/>
              <a:t>, Ν. Δεμερτζής, &amp; Β. Γεωργιάδου (</a:t>
            </a:r>
            <a:r>
              <a:rPr lang="el-GR" dirty="0" err="1"/>
              <a:t>Επιμ</a:t>
            </a:r>
            <a:r>
              <a:rPr lang="el-GR" dirty="0"/>
              <a:t>.), </a:t>
            </a:r>
            <a:r>
              <a:rPr lang="el-GR" i="1" dirty="0"/>
              <a:t>Θρησκείες και πολιτική στη </a:t>
            </a:r>
            <a:r>
              <a:rPr lang="el-GR" i="1" dirty="0" err="1"/>
              <a:t>νεωτερικότητα</a:t>
            </a:r>
            <a:r>
              <a:rPr lang="el-GR" dirty="0"/>
              <a:t>. Εκδόσεις Κριτική.</a:t>
            </a:r>
          </a:p>
          <a:p>
            <a:pPr algn="just"/>
            <a:endParaRPr lang="el-GR" dirty="0"/>
          </a:p>
          <a:p>
            <a:pPr algn="just"/>
            <a:r>
              <a:rPr lang="el-GR" dirty="0" err="1"/>
              <a:t>Χιωτάκης</a:t>
            </a:r>
            <a:r>
              <a:rPr lang="el-GR" dirty="0"/>
              <a:t>, Σ. (2008). </a:t>
            </a:r>
            <a:r>
              <a:rPr lang="el-GR" dirty="0" err="1"/>
              <a:t>Πολυπολιτισμικότητα</a:t>
            </a:r>
            <a:r>
              <a:rPr lang="el-GR" dirty="0"/>
              <a:t>: Ανάμεσα σε δυο εκδοχές και </a:t>
            </a:r>
            <a:r>
              <a:rPr lang="el-GR" dirty="0" err="1"/>
              <a:t>ιδεότυπους</a:t>
            </a:r>
            <a:r>
              <a:rPr lang="el-GR" dirty="0"/>
              <a:t>. </a:t>
            </a:r>
            <a:r>
              <a:rPr lang="el-GR" i="1" dirty="0"/>
              <a:t>Τετράδια Πολιτικής Επιστήμης</a:t>
            </a:r>
            <a:r>
              <a:rPr lang="el-GR" dirty="0"/>
              <a:t>, </a:t>
            </a:r>
            <a:r>
              <a:rPr lang="el-GR" i="1" dirty="0"/>
              <a:t>5</a:t>
            </a:r>
            <a:r>
              <a:rPr lang="el-GR" dirty="0"/>
              <a:t>, 7-28.</a:t>
            </a:r>
          </a:p>
          <a:p>
            <a:endParaRPr lang="el-GR" dirty="0">
              <a:solidFill>
                <a:srgbClr val="0A0A0A"/>
              </a:solidFill>
            </a:endParaRPr>
          </a:p>
        </p:txBody>
      </p:sp>
      <p:pic>
        <p:nvPicPr>
          <p:cNvPr id="2" name="Picture 2" descr="Το Λευκό Κάστρο / ORHAN PAMUK | Skroutz Βιβλία">
            <a:extLst>
              <a:ext uri="{FF2B5EF4-FFF2-40B4-BE49-F238E27FC236}">
                <a16:creationId xmlns:a16="http://schemas.microsoft.com/office/drawing/2014/main" id="{BD71BC6B-6C33-49B3-900F-B8AECA89B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487995"/>
            <a:ext cx="5141220" cy="424731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Ορθογώνιο: Στρογγύλεμα γωνιών 3">
            <a:extLst>
              <a:ext uri="{FF2B5EF4-FFF2-40B4-BE49-F238E27FC236}">
                <a16:creationId xmlns:a16="http://schemas.microsoft.com/office/drawing/2014/main" id="{307DF9EE-D99C-356A-6E2B-1841C58C8441}"/>
              </a:ext>
            </a:extLst>
          </p:cNvPr>
          <p:cNvSpPr/>
          <p:nvPr/>
        </p:nvSpPr>
        <p:spPr>
          <a:xfrm>
            <a:off x="5497286" y="404046"/>
            <a:ext cx="642257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a:t>
            </a:r>
            <a:r>
              <a:rPr lang="el-GR" sz="1400" b="1" dirty="0">
                <a:solidFill>
                  <a:srgbClr val="000000"/>
                </a:solidFill>
                <a:ea typeface="Calibri" panose="020F0502020204030204" pitchFamily="34" charset="0"/>
                <a:cs typeface="Times New Roman" panose="02020603050405020304" pitchFamily="18" charset="0"/>
              </a:rPr>
              <a:t>.ΙΙΙ. Ο όρος  «θρησκευτική ελευθερία» </a:t>
            </a:r>
            <a:r>
              <a:rPr lang="el-GR" sz="1400" b="1" dirty="0"/>
              <a:t> : Βιβλιογραφικές Αναφορές </a:t>
            </a:r>
          </a:p>
        </p:txBody>
      </p:sp>
    </p:spTree>
    <p:extLst>
      <p:ext uri="{BB962C8B-B14F-4D97-AF65-F5344CB8AC3E}">
        <p14:creationId xmlns:p14="http://schemas.microsoft.com/office/powerpoint/2010/main" val="2024506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E05AD2-B7DC-461E-8719-F9DB5B30D545}"/>
              </a:ext>
            </a:extLst>
          </p:cNvPr>
          <p:cNvSpPr txBox="1"/>
          <p:nvPr/>
        </p:nvSpPr>
        <p:spPr>
          <a:xfrm>
            <a:off x="4016828" y="1647999"/>
            <a:ext cx="7819106" cy="3562001"/>
          </a:xfrm>
          <a:prstGeom prst="rect">
            <a:avLst/>
          </a:prstGeom>
          <a:solidFill>
            <a:schemeClr val="bg1"/>
          </a:solidFill>
          <a:ln w="38100">
            <a:solidFill>
              <a:schemeClr val="tx1"/>
            </a:solidFill>
          </a:ln>
        </p:spPr>
        <p:txBody>
          <a:bodyPr wrap="square">
            <a:spAutoFit/>
          </a:bodyPr>
          <a:lstStyle/>
          <a:p>
            <a:pPr algn="just">
              <a:lnSpc>
                <a:spcPct val="115000"/>
              </a:lnSpc>
              <a:spcAft>
                <a:spcPts val="1000"/>
              </a:spcAft>
              <a:buNone/>
            </a:pPr>
            <a:r>
              <a:rPr lang="el-G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l-GR" b="1" dirty="0">
                <a:solidFill>
                  <a:srgbClr val="000000"/>
                </a:solidFill>
                <a:effectLst/>
                <a:ea typeface="Calibri" panose="020F0502020204030204" pitchFamily="34" charset="0"/>
                <a:cs typeface="Times New Roman" panose="02020603050405020304" pitchFamily="18" charset="0"/>
              </a:rPr>
              <a:t>.</a:t>
            </a:r>
            <a:r>
              <a:rPr lang="en-US" b="1" dirty="0">
                <a:solidFill>
                  <a:srgbClr val="000000"/>
                </a:solidFill>
                <a:effectLst/>
                <a:ea typeface="Calibri" panose="020F0502020204030204" pitchFamily="34" charset="0"/>
                <a:cs typeface="Times New Roman" panose="02020603050405020304" pitchFamily="18" charset="0"/>
              </a:rPr>
              <a:t>IV</a:t>
            </a:r>
            <a:r>
              <a:rPr lang="el-GR" b="1" dirty="0">
                <a:solidFill>
                  <a:srgbClr val="000000"/>
                </a:solidFill>
                <a:effectLst/>
                <a:ea typeface="Calibri" panose="020F0502020204030204" pitchFamily="34" charset="0"/>
                <a:cs typeface="Times New Roman" panose="02020603050405020304" pitchFamily="18" charset="0"/>
              </a:rPr>
              <a:t>. Ο όρος  «διαπολιτισμική αγωγή» </a:t>
            </a:r>
            <a:endParaRPr lang="el-GR" dirty="0">
              <a:effectLst/>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solidFill>
                  <a:srgbClr val="000000"/>
                </a:solidFill>
                <a:effectLst/>
                <a:ea typeface="Calibri" panose="020F0502020204030204" pitchFamily="34" charset="0"/>
                <a:cs typeface="Times New Roman" panose="02020603050405020304" pitchFamily="18" charset="0"/>
              </a:rPr>
              <a:t>«Ο όρος  «διαπολιτισμικός» σημαίνει   «μια  διαδικασία  συνάντησης  αλληλεπίδρασης, αμοιβαίας  συνεργασίας και  παραπέρα  ανάπτυξης  των πολιτισμών» (Μάρκου 1989 στο  Μ. Λιακοπούλου,2006,19)</a:t>
            </a:r>
            <a:endParaRPr lang="el-GR"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dirty="0">
                <a:solidFill>
                  <a:srgbClr val="000000"/>
                </a:solidFill>
                <a:effectLst/>
                <a:ea typeface="Calibri" panose="020F0502020204030204" pitchFamily="34" charset="0"/>
              </a:rPr>
              <a:t> Η πρόθεση  «διά» στο σύνθετο   διαπολιτισμική, που παραπέμπει   «στην κινητικότητα  ανάμεσα  στους φορείς  διαφορετικών  ταυτοτήτων  και την  πολιτισμική   </a:t>
            </a:r>
            <a:r>
              <a:rPr lang="el-GR" dirty="0" err="1">
                <a:solidFill>
                  <a:srgbClr val="000000"/>
                </a:solidFill>
                <a:effectLst/>
                <a:ea typeface="Calibri" panose="020F0502020204030204" pitchFamily="34" charset="0"/>
              </a:rPr>
              <a:t>όσμωση</a:t>
            </a:r>
            <a:r>
              <a:rPr lang="el-GR" dirty="0">
                <a:solidFill>
                  <a:srgbClr val="000000"/>
                </a:solidFill>
                <a:effectLst/>
                <a:ea typeface="Calibri" panose="020F0502020204030204" pitchFamily="34" charset="0"/>
              </a:rPr>
              <a:t>   που   αυτή   δυνάμει επιτρέπει» επενεργεί  καταλυτικά  στην   «τοποθέτηση   του υποκειμένου  στον  πολιτισμικό   ρόλο  του «άλλου»  και  στη θέαση του   κόσμου   από   αυτή την οπτική   γωνιά»»(Α. </a:t>
            </a:r>
            <a:r>
              <a:rPr lang="el-GR" dirty="0" err="1">
                <a:solidFill>
                  <a:srgbClr val="000000"/>
                </a:solidFill>
                <a:effectLst/>
                <a:ea typeface="Calibri" panose="020F0502020204030204" pitchFamily="34" charset="0"/>
              </a:rPr>
              <a:t>Γκότοβος</a:t>
            </a:r>
            <a:r>
              <a:rPr lang="el-GR" dirty="0">
                <a:solidFill>
                  <a:srgbClr val="000000"/>
                </a:solidFill>
                <a:effectLst/>
                <a:ea typeface="Calibri" panose="020F0502020204030204" pitchFamily="34" charset="0"/>
              </a:rPr>
              <a:t>, 2002,3).</a:t>
            </a:r>
            <a:endParaRPr lang="el-GR" dirty="0">
              <a:solidFill>
                <a:srgbClr val="000000"/>
              </a:solidFill>
              <a:ea typeface="Calibri" panose="020F0502020204030204" pitchFamily="34" charset="0"/>
            </a:endParaRPr>
          </a:p>
          <a:p>
            <a:pPr>
              <a:buNone/>
            </a:pPr>
            <a:endParaRPr lang="el-GR" dirty="0"/>
          </a:p>
        </p:txBody>
      </p:sp>
      <p:pic>
        <p:nvPicPr>
          <p:cNvPr id="2" name="Picture 2" descr="Το Λευκό Κάστρο / ORHAN PAMUK | Skroutz Βιβλία">
            <a:extLst>
              <a:ext uri="{FF2B5EF4-FFF2-40B4-BE49-F238E27FC236}">
                <a16:creationId xmlns:a16="http://schemas.microsoft.com/office/drawing/2014/main" id="{9F0D9579-2467-FD01-D65E-5DA22BC16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647999"/>
            <a:ext cx="3443048" cy="356200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0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E1B7D825-F5BB-F319-088E-A5B9B1BFB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55135"/>
            <a:ext cx="3638991" cy="535531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57EF1D-D199-A711-0A11-0A422896D2D8}"/>
              </a:ext>
            </a:extLst>
          </p:cNvPr>
          <p:cNvSpPr txBox="1"/>
          <p:nvPr/>
        </p:nvSpPr>
        <p:spPr>
          <a:xfrm>
            <a:off x="4299858" y="955134"/>
            <a:ext cx="7655820" cy="5355312"/>
          </a:xfrm>
          <a:prstGeom prst="rect">
            <a:avLst/>
          </a:prstGeom>
          <a:solidFill>
            <a:schemeClr val="bg1"/>
          </a:solidFill>
          <a:ln w="38100">
            <a:solidFill>
              <a:schemeClr val="tx1"/>
            </a:solidFill>
          </a:ln>
        </p:spPr>
        <p:txBody>
          <a:bodyPr wrap="square">
            <a:spAutoFit/>
          </a:bodyPr>
          <a:lstStyle/>
          <a:p>
            <a:pPr marL="285750" indent="-285750" algn="just">
              <a:buFont typeface="Wingdings" panose="05000000000000000000" pitchFamily="2" charset="2"/>
              <a:buChar char="q"/>
            </a:pPr>
            <a:r>
              <a:rPr lang="el-GR" i="0" dirty="0">
                <a:solidFill>
                  <a:srgbClr val="0A0A0A"/>
                </a:solidFill>
                <a:effectLst/>
              </a:rPr>
              <a:t>Προκειμένου να επιτευχθεί η εν λόγω αλληλεπίδραση, κρίνεται απαραίτητο τα συμβαλλόμενα μέρη να επιδείξουν </a:t>
            </a:r>
            <a:r>
              <a:rPr lang="el-GR" dirty="0">
                <a:solidFill>
                  <a:srgbClr val="0A0A0A"/>
                </a:solidFill>
              </a:rPr>
              <a:t> «</a:t>
            </a:r>
            <a:r>
              <a:rPr lang="el-GR" i="0" dirty="0">
                <a:solidFill>
                  <a:srgbClr val="0A0A0A"/>
                </a:solidFill>
                <a:effectLst/>
              </a:rPr>
              <a:t>αμοιβαιότητα και πραγματική αλληλεγγύη</a:t>
            </a:r>
            <a:r>
              <a:rPr lang="el-GR" dirty="0">
                <a:solidFill>
                  <a:srgbClr val="0A0A0A"/>
                </a:solidFill>
              </a:rPr>
              <a:t>» </a:t>
            </a:r>
            <a:r>
              <a:rPr lang="el-GR" i="0" dirty="0">
                <a:solidFill>
                  <a:srgbClr val="0A0A0A"/>
                </a:solidFill>
                <a:effectLst/>
              </a:rPr>
              <a:t>(</a:t>
            </a:r>
            <a:r>
              <a:rPr lang="el-GR" i="0" dirty="0" err="1">
                <a:solidFill>
                  <a:srgbClr val="0A0A0A"/>
                </a:solidFill>
                <a:effectLst/>
              </a:rPr>
              <a:t>Κανακίδου</a:t>
            </a:r>
            <a:r>
              <a:rPr lang="el-GR" i="0" dirty="0">
                <a:solidFill>
                  <a:srgbClr val="0A0A0A"/>
                </a:solidFill>
                <a:effectLst/>
              </a:rPr>
              <a:t> &amp; Παπαγιάννη, 1994, 21), αναγνωρίζοντας παράλληλα το </a:t>
            </a:r>
            <a:r>
              <a:rPr lang="el-GR" dirty="0">
                <a:solidFill>
                  <a:srgbClr val="0A0A0A"/>
                </a:solidFill>
              </a:rPr>
              <a:t> «</a:t>
            </a:r>
            <a:r>
              <a:rPr lang="el-GR" i="0" dirty="0">
                <a:solidFill>
                  <a:srgbClr val="0A0A0A"/>
                </a:solidFill>
                <a:effectLst/>
              </a:rPr>
              <a:t>πολιτισμικό κεφάλαιο» με το οποίο είναι άρρηκτα συνδεδεμένα.</a:t>
            </a:r>
            <a:r>
              <a:rPr lang="el-GR" dirty="0">
                <a:solidFill>
                  <a:srgbClr val="000000"/>
                </a:solidFill>
                <a:ea typeface="Calibri" panose="020F0502020204030204" pitchFamily="34" charset="0"/>
                <a:cs typeface="Times New Roman" panose="02020603050405020304" pitchFamily="18" charset="0"/>
              </a:rPr>
              <a:t> </a:t>
            </a:r>
          </a:p>
          <a:p>
            <a:pPr algn="just"/>
            <a:endParaRPr lang="el-GR" dirty="0">
              <a:solidFill>
                <a:srgbClr val="000000"/>
              </a:solidFill>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dirty="0">
                <a:solidFill>
                  <a:srgbClr val="000000"/>
                </a:solidFill>
                <a:ea typeface="Calibri" panose="020F0502020204030204" pitchFamily="34" charset="0"/>
                <a:cs typeface="Times New Roman" panose="02020603050405020304" pitchFamily="18" charset="0"/>
              </a:rPr>
              <a:t>Σχετικά με το «πολιτισμικό κεφάλαιο» ο Α. </a:t>
            </a:r>
            <a:r>
              <a:rPr lang="el-GR" dirty="0" err="1">
                <a:solidFill>
                  <a:srgbClr val="000000"/>
                </a:solidFill>
                <a:ea typeface="Calibri" panose="020F0502020204030204" pitchFamily="34" charset="0"/>
                <a:cs typeface="Times New Roman" panose="02020603050405020304" pitchFamily="18" charset="0"/>
              </a:rPr>
              <a:t>Γκότοβος</a:t>
            </a:r>
            <a:r>
              <a:rPr lang="el-GR" dirty="0">
                <a:solidFill>
                  <a:srgbClr val="000000"/>
                </a:solidFill>
                <a:ea typeface="Calibri" panose="020F0502020204030204" pitchFamily="34" charset="0"/>
                <a:cs typeface="Times New Roman" panose="02020603050405020304" pitchFamily="18" charset="0"/>
              </a:rPr>
              <a:t> αναφέρει :</a:t>
            </a:r>
          </a:p>
          <a:p>
            <a:pPr marL="285750" indent="-285750" algn="just">
              <a:buFont typeface="Wingdings" panose="05000000000000000000" pitchFamily="2" charset="2"/>
              <a:buChar char="q"/>
            </a:pPr>
            <a:endParaRPr lang="el-GR" dirty="0">
              <a:solidFill>
                <a:srgbClr val="000000"/>
              </a:solidFill>
              <a:ea typeface="Calibri" panose="020F0502020204030204" pitchFamily="34" charset="0"/>
              <a:cs typeface="Times New Roman" panose="02020603050405020304" pitchFamily="18" charset="0"/>
            </a:endParaRPr>
          </a:p>
          <a:p>
            <a:pPr algn="just"/>
            <a:r>
              <a:rPr lang="el-GR" dirty="0">
                <a:solidFill>
                  <a:srgbClr val="000000"/>
                </a:solidFill>
                <a:ea typeface="Calibri" panose="020F0502020204030204" pitchFamily="34" charset="0"/>
                <a:cs typeface="Times New Roman" panose="02020603050405020304" pitchFamily="18" charset="0"/>
              </a:rPr>
              <a:t>[…] τα υποκείμενα, πριν  προσέλθουν  στην  αλληλεπίδραση, πριν συναντηθούν  και  επικοινωνήσουν, είναι  εφοδιασμένα  με  πολιτισμικό   κεφάλαιο   που στην προκειμένη   περίπτωση  συνίσταται σε πεποιθήσεις  </a:t>
            </a:r>
          </a:p>
          <a:p>
            <a:pPr algn="just"/>
            <a:r>
              <a:rPr lang="el-GR" dirty="0">
                <a:solidFill>
                  <a:srgbClr val="000000"/>
                </a:solidFill>
                <a:ea typeface="Calibri" panose="020F0502020204030204" pitchFamily="34" charset="0"/>
                <a:cs typeface="Times New Roman" panose="02020603050405020304" pitchFamily="18" charset="0"/>
              </a:rPr>
              <a:t>(α) για το  γεγονός της διαφοράς ανάμεσα σε άτομα που ανήκουν σε διαφορετικές  συλλογικότητες  </a:t>
            </a:r>
          </a:p>
          <a:p>
            <a:pPr algn="just"/>
            <a:r>
              <a:rPr lang="el-GR" dirty="0">
                <a:solidFill>
                  <a:srgbClr val="000000"/>
                </a:solidFill>
                <a:ea typeface="Calibri" panose="020F0502020204030204" pitchFamily="34" charset="0"/>
                <a:cs typeface="Times New Roman" panose="02020603050405020304" pitchFamily="18" charset="0"/>
              </a:rPr>
              <a:t>(β) για το είδος  της διαφοράς  και </a:t>
            </a:r>
          </a:p>
          <a:p>
            <a:pPr algn="just"/>
            <a:r>
              <a:rPr lang="el-GR" dirty="0">
                <a:solidFill>
                  <a:srgbClr val="000000"/>
                </a:solidFill>
                <a:ea typeface="Calibri" panose="020F0502020204030204" pitchFamily="34" charset="0"/>
                <a:cs typeface="Times New Roman" panose="02020603050405020304" pitchFamily="18" charset="0"/>
              </a:rPr>
              <a:t>(γ)  για τον  κανονιστικό  χαρακτήρα  της διαφορά, για το γεγονός  δηλαδή   ότι η  αναγνώριση  διαφοράς  υπόκειται   σε κοινωνικές πιέσεις, αντιστοιχεί   σε προσδοκίες  των άλλων   και εκλαμβάνεται   η  ίδια η αναγνώριση  πλέον, όχι η διαφορά, ως δείκτης «κανονικότητας» της συμπεριφοράς </a:t>
            </a:r>
            <a:r>
              <a:rPr lang="el-GR" dirty="0" err="1">
                <a:solidFill>
                  <a:srgbClr val="000000"/>
                </a:solidFill>
                <a:ea typeface="Calibri" panose="020F0502020204030204" pitchFamily="34" charset="0"/>
                <a:cs typeface="Times New Roman" panose="02020603050405020304" pitchFamily="18" charset="0"/>
              </a:rPr>
              <a:t>αναγνωρίζοντος</a:t>
            </a:r>
            <a:r>
              <a:rPr lang="el-GR" dirty="0">
                <a:solidFill>
                  <a:srgbClr val="000000"/>
                </a:solidFill>
                <a:ea typeface="Calibri" panose="020F0502020204030204" pitchFamily="34" charset="0"/>
                <a:cs typeface="Times New Roman" panose="02020603050405020304" pitchFamily="18" charset="0"/>
              </a:rPr>
              <a:t> υποκειμένου.» (Α. </a:t>
            </a:r>
            <a:r>
              <a:rPr lang="el-GR" dirty="0" err="1">
                <a:solidFill>
                  <a:srgbClr val="000000"/>
                </a:solidFill>
                <a:ea typeface="Calibri" panose="020F0502020204030204" pitchFamily="34" charset="0"/>
                <a:cs typeface="Times New Roman" panose="02020603050405020304" pitchFamily="18" charset="0"/>
              </a:rPr>
              <a:t>Γκότοβος</a:t>
            </a:r>
            <a:r>
              <a:rPr lang="el-GR" dirty="0">
                <a:solidFill>
                  <a:srgbClr val="000000"/>
                </a:solidFill>
                <a:ea typeface="Calibri" panose="020F0502020204030204" pitchFamily="34" charset="0"/>
                <a:cs typeface="Times New Roman" panose="02020603050405020304" pitchFamily="18" charset="0"/>
              </a:rPr>
              <a:t>, 2002,23-24) </a:t>
            </a:r>
            <a:endParaRPr lang="el-GR"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1355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C7CBDB9A-7858-4D57-E547-4160A27B4D62}"/>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20EB9076-D9E7-D7BF-448B-F1A2E79D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05695" y="1028342"/>
            <a:ext cx="2136762" cy="4801314"/>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9BEB2E-ECD6-863F-39AA-5E0C26612EBB}"/>
              </a:ext>
            </a:extLst>
          </p:cNvPr>
          <p:cNvSpPr txBox="1"/>
          <p:nvPr/>
        </p:nvSpPr>
        <p:spPr>
          <a:xfrm>
            <a:off x="2340429" y="1028342"/>
            <a:ext cx="9745876" cy="4801314"/>
          </a:xfrm>
          <a:prstGeom prst="rect">
            <a:avLst/>
          </a:prstGeom>
          <a:solidFill>
            <a:schemeClr val="bg1"/>
          </a:solidFill>
          <a:ln w="38100">
            <a:solidFill>
              <a:schemeClr val="tx1"/>
            </a:solidFill>
          </a:ln>
        </p:spPr>
        <p:txBody>
          <a:bodyPr wrap="square">
            <a:spAutoFit/>
          </a:bodyPr>
          <a:lstStyle/>
          <a:p>
            <a:pPr marL="285750" indent="-285750" algn="just">
              <a:buFont typeface="Wingdings" panose="05000000000000000000" pitchFamily="2" charset="2"/>
              <a:buChar char="q"/>
            </a:pPr>
            <a:r>
              <a:rPr lang="el-GR" dirty="0">
                <a:solidFill>
                  <a:srgbClr val="000000"/>
                </a:solidFill>
                <a:ea typeface="Calibri" panose="020F0502020204030204" pitchFamily="34" charset="0"/>
                <a:cs typeface="Times New Roman" panose="02020603050405020304" pitchFamily="18" charset="0"/>
              </a:rPr>
              <a:t>Ο όρος  «</a:t>
            </a:r>
            <a:r>
              <a:rPr lang="el-GR" dirty="0" err="1">
                <a:solidFill>
                  <a:srgbClr val="000000"/>
                </a:solidFill>
                <a:ea typeface="Calibri" panose="020F0502020204030204" pitchFamily="34" charset="0"/>
                <a:cs typeface="Times New Roman" panose="02020603050405020304" pitchFamily="18" charset="0"/>
              </a:rPr>
              <a:t>πολυπολιτισμικότητα</a:t>
            </a:r>
            <a:r>
              <a:rPr lang="el-GR" dirty="0">
                <a:solidFill>
                  <a:srgbClr val="000000"/>
                </a:solidFill>
                <a:ea typeface="Calibri" panose="020F0502020204030204" pitchFamily="34" charset="0"/>
                <a:cs typeface="Times New Roman" panose="02020603050405020304" pitchFamily="18" charset="0"/>
              </a:rPr>
              <a:t>/</a:t>
            </a:r>
            <a:r>
              <a:rPr lang="en-US" dirty="0">
                <a:solidFill>
                  <a:srgbClr val="000000"/>
                </a:solidFill>
                <a:ea typeface="Calibri" panose="020F0502020204030204" pitchFamily="34" charset="0"/>
                <a:cs typeface="Times New Roman" panose="02020603050405020304" pitchFamily="18" charset="0"/>
              </a:rPr>
              <a:t>multiculturalism</a:t>
            </a:r>
            <a:r>
              <a:rPr lang="el-GR" dirty="0">
                <a:solidFill>
                  <a:srgbClr val="000000"/>
                </a:solidFill>
                <a:ea typeface="Calibri" panose="020F0502020204030204" pitchFamily="34" charset="0"/>
                <a:cs typeface="Times New Roman" panose="02020603050405020304" pitchFamily="18" charset="0"/>
              </a:rPr>
              <a:t>»   σημαίνει   μια  «κοινωνική   κατάσταση, κατά  την οποία  συμβιώνουν   άτομα  διαφορετικής  εθνικής  και πολιτισμικής  προέλευσης, των οποίων οι πολιτισμοί συνυπάρχουν» (Μ. Λιακοπούλου,2006,17), «μια πρόταση   που καλύπτει   την ειρηνική  συνύπαρξη διαφορετικών  πολιτιστικά, θρησκευτικά ή εθνικά  ομάδων   και ατόμων» (Ιωάννης Σ. Πέτρου, 2005 ,19) </a:t>
            </a:r>
          </a:p>
          <a:p>
            <a:pPr marL="285750" indent="-285750" algn="just">
              <a:buFont typeface="Wingdings" panose="05000000000000000000" pitchFamily="2" charset="2"/>
              <a:buChar char="q"/>
            </a:pPr>
            <a:endParaRPr lang="el-GR" dirty="0">
              <a:solidFill>
                <a:srgbClr val="000000"/>
              </a:solidFill>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dirty="0">
                <a:solidFill>
                  <a:srgbClr val="000000"/>
                </a:solidFill>
                <a:ea typeface="Calibri" panose="020F0502020204030204" pitchFamily="34" charset="0"/>
                <a:cs typeface="Times New Roman" panose="02020603050405020304" pitchFamily="18" charset="0"/>
              </a:rPr>
              <a:t>Η πολυπολιτισμική  επικοινωνία  επιβάλλει   «την εξερεύνηση   αυτών   των  πολιτισμικών  στοιχείων   που  περισσότερο   </a:t>
            </a:r>
            <a:r>
              <a:rPr lang="el-GR" dirty="0" err="1">
                <a:solidFill>
                  <a:srgbClr val="000000"/>
                </a:solidFill>
                <a:ea typeface="Calibri" panose="020F0502020204030204" pitchFamily="34" charset="0"/>
                <a:cs typeface="Times New Roman" panose="02020603050405020304" pitchFamily="18" charset="0"/>
              </a:rPr>
              <a:t>απ</a:t>
            </a:r>
            <a:r>
              <a:rPr lang="el-GR" dirty="0">
                <a:solidFill>
                  <a:srgbClr val="000000"/>
                </a:solidFill>
                <a:ea typeface="Calibri" panose="020F0502020204030204" pitchFamily="34" charset="0"/>
                <a:cs typeface="Times New Roman" panose="02020603050405020304" pitchFamily="18" charset="0"/>
              </a:rPr>
              <a:t> όλα  τα  άλλα  επιδρούν, όταν  τα μέλη δύο  διαφορετικών  πολιτισμών έρχονται σε μια διαπροσωπική  επαφή» (</a:t>
            </a:r>
            <a:r>
              <a:rPr lang="en-US" dirty="0">
                <a:solidFill>
                  <a:srgbClr val="000000"/>
                </a:solidFill>
                <a:ea typeface="Calibri" panose="020F0502020204030204" pitchFamily="34" charset="0"/>
                <a:cs typeface="Times New Roman" panose="02020603050405020304" pitchFamily="18" charset="0"/>
              </a:rPr>
              <a:t>Samovar</a:t>
            </a:r>
            <a:r>
              <a:rPr lang="el-GR" dirty="0">
                <a:solidFill>
                  <a:srgbClr val="000000"/>
                </a:solidFill>
                <a:ea typeface="Calibri" panose="020F0502020204030204" pitchFamily="34" charset="0"/>
                <a:cs typeface="Times New Roman" panose="02020603050405020304" pitchFamily="18" charset="0"/>
              </a:rPr>
              <a:t> &amp; </a:t>
            </a:r>
            <a:r>
              <a:rPr lang="en-US" dirty="0">
                <a:solidFill>
                  <a:srgbClr val="000000"/>
                </a:solidFill>
                <a:ea typeface="Calibri" panose="020F0502020204030204" pitchFamily="34" charset="0"/>
                <a:cs typeface="Times New Roman" panose="02020603050405020304" pitchFamily="18" charset="0"/>
              </a:rPr>
              <a:t>Porter</a:t>
            </a:r>
            <a:r>
              <a:rPr lang="el-GR" dirty="0">
                <a:solidFill>
                  <a:srgbClr val="000000"/>
                </a:solidFill>
                <a:ea typeface="Calibri" panose="020F0502020204030204" pitchFamily="34" charset="0"/>
                <a:cs typeface="Times New Roman" panose="02020603050405020304" pitchFamily="18" charset="0"/>
              </a:rPr>
              <a:t>, 1944, στο  Ι. </a:t>
            </a:r>
            <a:r>
              <a:rPr lang="el-GR" dirty="0" err="1">
                <a:solidFill>
                  <a:srgbClr val="000000"/>
                </a:solidFill>
                <a:ea typeface="Calibri" panose="020F0502020204030204" pitchFamily="34" charset="0"/>
                <a:cs typeface="Times New Roman" panose="02020603050405020304" pitchFamily="18" charset="0"/>
              </a:rPr>
              <a:t>Σπιθουράκη</a:t>
            </a:r>
            <a:r>
              <a:rPr lang="el-GR" dirty="0">
                <a:solidFill>
                  <a:srgbClr val="000000"/>
                </a:solidFill>
                <a:ea typeface="Calibri" panose="020F0502020204030204" pitchFamily="34" charset="0"/>
                <a:cs typeface="Times New Roman" panose="02020603050405020304" pitchFamily="18" charset="0"/>
              </a:rPr>
              <a:t>, </a:t>
            </a:r>
            <a:r>
              <a:rPr lang="el-GR" dirty="0" err="1">
                <a:solidFill>
                  <a:srgbClr val="000000"/>
                </a:solidFill>
                <a:ea typeface="Calibri" panose="020F0502020204030204" pitchFamily="34" charset="0"/>
                <a:cs typeface="Times New Roman" panose="02020603050405020304" pitchFamily="18" charset="0"/>
              </a:rPr>
              <a:t>Κατσίλης</a:t>
            </a:r>
            <a:r>
              <a:rPr lang="el-GR" dirty="0">
                <a:solidFill>
                  <a:srgbClr val="000000"/>
                </a:solidFill>
                <a:ea typeface="Calibri" panose="020F0502020204030204" pitchFamily="34" charset="0"/>
                <a:cs typeface="Times New Roman" panose="02020603050405020304" pitchFamily="18" charset="0"/>
              </a:rPr>
              <a:t>  &amp; </a:t>
            </a:r>
            <a:r>
              <a:rPr lang="el-GR" dirty="0" err="1">
                <a:solidFill>
                  <a:srgbClr val="000000"/>
                </a:solidFill>
                <a:ea typeface="Calibri" panose="020F0502020204030204" pitchFamily="34" charset="0"/>
                <a:cs typeface="Times New Roman" panose="02020603050405020304" pitchFamily="18" charset="0"/>
              </a:rPr>
              <a:t>Μουσταῒρας</a:t>
            </a:r>
            <a:r>
              <a:rPr lang="el-GR" dirty="0">
                <a:solidFill>
                  <a:srgbClr val="000000"/>
                </a:solidFill>
                <a:ea typeface="Calibri" panose="020F0502020204030204" pitchFamily="34" charset="0"/>
                <a:cs typeface="Times New Roman" panose="02020603050405020304" pitchFamily="18" charset="0"/>
              </a:rPr>
              <a:t> 1997,169).</a:t>
            </a:r>
          </a:p>
          <a:p>
            <a:pPr algn="just"/>
            <a:endParaRPr lang="el-GR" dirty="0">
              <a:solidFill>
                <a:srgbClr val="000000"/>
              </a:solidFill>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dirty="0">
                <a:solidFill>
                  <a:srgbClr val="000000"/>
                </a:solidFill>
                <a:ea typeface="Calibri" panose="020F0502020204030204" pitchFamily="34" charset="0"/>
                <a:cs typeface="Times New Roman" panose="02020603050405020304" pitchFamily="18" charset="0"/>
              </a:rPr>
              <a:t>Η έννοια  της διαπολιτισμικής αγωγής απορρέει  από την πεποίθηση   ότι όλοι οι άνθρωποι είναι ίσοι (Ε. </a:t>
            </a:r>
            <a:r>
              <a:rPr lang="el-GR" dirty="0" err="1">
                <a:solidFill>
                  <a:srgbClr val="000000"/>
                </a:solidFill>
                <a:ea typeface="Calibri" panose="020F0502020204030204" pitchFamily="34" charset="0"/>
                <a:cs typeface="Times New Roman" panose="02020603050405020304" pitchFamily="18" charset="0"/>
              </a:rPr>
              <a:t>Κανακίδου</a:t>
            </a:r>
            <a:r>
              <a:rPr lang="el-GR" dirty="0">
                <a:solidFill>
                  <a:srgbClr val="000000"/>
                </a:solidFill>
                <a:ea typeface="Calibri" panose="020F0502020204030204" pitchFamily="34" charset="0"/>
                <a:cs typeface="Times New Roman" panose="02020603050405020304" pitchFamily="18" charset="0"/>
              </a:rPr>
              <a:t>  &amp; Κ. Παπαγιάννη, 1994). Στο πλαίσιο της διαπολιτισμικής αγωγής δεν νομιμοποιείται η περιχαράκωση και διατήρηση  της διαχωριστικής γραμμής «εμείς/άλλοι»  ως ηθική αξία.  Αντίθετα καθίσταται   εκ των ων  ουκ άνευ  η αποδοχή  και  ενεργοποίηση  του αξιώματος της ισοτιμίας  των πολιτισμών   και του δικαιώματος στην προβολή, συντήρηση, αναπαραγωγή  της διαφορετικότητας. (Α. </a:t>
            </a:r>
            <a:r>
              <a:rPr lang="el-GR" dirty="0" err="1">
                <a:solidFill>
                  <a:srgbClr val="000000"/>
                </a:solidFill>
                <a:ea typeface="Calibri" panose="020F0502020204030204" pitchFamily="34" charset="0"/>
                <a:cs typeface="Times New Roman" panose="02020603050405020304" pitchFamily="18" charset="0"/>
              </a:rPr>
              <a:t>Γκότοβος</a:t>
            </a:r>
            <a:r>
              <a:rPr lang="el-GR" dirty="0">
                <a:solidFill>
                  <a:srgbClr val="000000"/>
                </a:solidFill>
                <a:ea typeface="Calibri" panose="020F0502020204030204" pitchFamily="34" charset="0"/>
                <a:cs typeface="Times New Roman" panose="02020603050405020304" pitchFamily="18" charset="0"/>
              </a:rPr>
              <a:t>, 2002 )</a:t>
            </a:r>
            <a:endParaRPr lang="el-GR"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5096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360622AB-AE61-283E-17D2-395559AFFD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820A7D-CAF4-BB61-4782-EC94DF007E7F}"/>
              </a:ext>
            </a:extLst>
          </p:cNvPr>
          <p:cNvSpPr>
            <a:spLocks noChangeArrowheads="1"/>
          </p:cNvSpPr>
          <p:nvPr/>
        </p:nvSpPr>
        <p:spPr bwMode="auto">
          <a:xfrm flipH="1">
            <a:off x="5094513" y="1830016"/>
            <a:ext cx="6918959" cy="4637102"/>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600" i="0" u="none" strike="noStrike" cap="none" normalizeH="0" baseline="0" dirty="0">
              <a:ln>
                <a:noFill/>
              </a:ln>
              <a:solidFill>
                <a:srgbClr val="0A0A0A"/>
              </a:solidFill>
              <a:effectLst/>
              <a:latin typeface="+mn-lt"/>
            </a:endParaRPr>
          </a:p>
          <a:p>
            <a:pPr defTabSz="914400"/>
            <a:r>
              <a:rPr lang="el-GR" altLang="el-GR" sz="1600" dirty="0" err="1">
                <a:solidFill>
                  <a:srgbClr val="0A0A0A"/>
                </a:solidFill>
                <a:latin typeface="+mn-lt"/>
              </a:rPr>
              <a:t>Γκότοβος</a:t>
            </a:r>
            <a:r>
              <a:rPr lang="el-GR" altLang="el-GR" sz="1600" dirty="0">
                <a:solidFill>
                  <a:srgbClr val="0A0A0A"/>
                </a:solidFill>
                <a:latin typeface="+mn-lt"/>
              </a:rPr>
              <a:t>, Α. (2002). </a:t>
            </a:r>
            <a:r>
              <a:rPr lang="el-GR" altLang="el-GR" sz="1600" i="1" dirty="0">
                <a:solidFill>
                  <a:srgbClr val="0A0A0A"/>
                </a:solidFill>
                <a:latin typeface="+mn-lt"/>
              </a:rPr>
              <a:t>Εκπαίδευση και ετερότητα: Ζητήματα διαπολιτισμικής παιδαγωγικής.</a:t>
            </a:r>
            <a:r>
              <a:rPr lang="el-GR" altLang="el-GR" sz="1600" dirty="0">
                <a:solidFill>
                  <a:srgbClr val="0A0A0A"/>
                </a:solidFill>
                <a:latin typeface="+mn-lt"/>
              </a:rPr>
              <a:t> Μεταίχμιο.</a:t>
            </a:r>
          </a:p>
          <a:p>
            <a:pPr defTabSz="914400"/>
            <a:endParaRPr lang="el-GR" altLang="el-GR" sz="1600" dirty="0">
              <a:solidFill>
                <a:srgbClr val="0A0A0A"/>
              </a:solidFill>
              <a:latin typeface="+mn-lt"/>
            </a:endParaRPr>
          </a:p>
          <a:p>
            <a:pPr defTabSz="914400"/>
            <a:r>
              <a:rPr lang="el-GR" altLang="el-GR" sz="1600" dirty="0" err="1">
                <a:solidFill>
                  <a:srgbClr val="0A0A0A"/>
                </a:solidFill>
                <a:latin typeface="+mn-lt"/>
              </a:rPr>
              <a:t>Κανακίδου</a:t>
            </a:r>
            <a:r>
              <a:rPr lang="el-GR" altLang="el-GR" sz="1600" dirty="0">
                <a:solidFill>
                  <a:srgbClr val="0A0A0A"/>
                </a:solidFill>
                <a:latin typeface="+mn-lt"/>
              </a:rPr>
              <a:t>, Ε., &amp; Παπαγιάννη, Β. (1994). </a:t>
            </a:r>
            <a:r>
              <a:rPr lang="el-GR" altLang="el-GR" sz="1600" i="1" dirty="0">
                <a:solidFill>
                  <a:srgbClr val="0A0A0A"/>
                </a:solidFill>
                <a:latin typeface="+mn-lt"/>
              </a:rPr>
              <a:t>Διαπολιτισμική αγωγή.</a:t>
            </a:r>
            <a:r>
              <a:rPr lang="el-GR" altLang="el-GR" sz="1600" dirty="0">
                <a:solidFill>
                  <a:srgbClr val="0A0A0A"/>
                </a:solidFill>
                <a:latin typeface="+mn-lt"/>
              </a:rPr>
              <a:t> Ελληνικά Γράμματα.</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sz="1600" dirty="0">
              <a:solidFill>
                <a:srgbClr val="0A0A0A"/>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i="0" u="none" strike="noStrike" cap="none" normalizeH="0" baseline="0" dirty="0">
                <a:ln>
                  <a:noFill/>
                </a:ln>
                <a:solidFill>
                  <a:srgbClr val="0A0A0A"/>
                </a:solidFill>
                <a:effectLst/>
                <a:latin typeface="+mn-lt"/>
              </a:rPr>
              <a:t>Λιακοπούλου, Μ. (2006). </a:t>
            </a:r>
            <a:r>
              <a:rPr kumimoji="0" lang="el-GR" altLang="el-GR" sz="1600" i="1" u="none" strike="noStrike" cap="none" normalizeH="0" baseline="0" dirty="0">
                <a:ln>
                  <a:noFill/>
                </a:ln>
                <a:solidFill>
                  <a:srgbClr val="0A0A0A"/>
                </a:solidFill>
                <a:effectLst/>
                <a:latin typeface="+mn-lt"/>
              </a:rPr>
              <a:t>Η διαπολιτισμική διάσταση στην εκπαίδευση των εκπαιδευτικών: Θεωρητική και εμπειρική προσέγγιση.</a:t>
            </a:r>
            <a:r>
              <a:rPr kumimoji="0" lang="el-GR" altLang="el-GR" sz="1600" i="0" u="none" strike="noStrike" cap="none" normalizeH="0" baseline="0" dirty="0">
                <a:ln>
                  <a:noFill/>
                </a:ln>
                <a:solidFill>
                  <a:srgbClr val="0A0A0A"/>
                </a:solidFill>
                <a:effectLst/>
                <a:latin typeface="+mn-lt"/>
              </a:rPr>
              <a:t> Εκδοτικός Οίκος Αδελφών Κυριακίδη.</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600" i="0" u="none" strike="noStrike" cap="none" normalizeH="0" baseline="0" dirty="0">
              <a:ln>
                <a:noFill/>
              </a:ln>
              <a:solidFill>
                <a:srgbClr val="0A0A0A"/>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i="0" u="none" strike="noStrike" cap="none" normalizeH="0" baseline="0" dirty="0">
                <a:ln>
                  <a:noFill/>
                </a:ln>
                <a:solidFill>
                  <a:srgbClr val="0A0A0A"/>
                </a:solidFill>
                <a:effectLst/>
                <a:latin typeface="+mn-lt"/>
              </a:rPr>
              <a:t>Πέτρου, Ι. (2003). </a:t>
            </a:r>
            <a:r>
              <a:rPr kumimoji="0" lang="el-GR" altLang="el-GR" sz="1600" i="1" u="none" strike="noStrike" cap="none" normalizeH="0" baseline="0" dirty="0" err="1">
                <a:ln>
                  <a:noFill/>
                </a:ln>
                <a:solidFill>
                  <a:srgbClr val="0A0A0A"/>
                </a:solidFill>
                <a:effectLst/>
                <a:latin typeface="+mn-lt"/>
              </a:rPr>
              <a:t>Πολυπολιτισμικότητα</a:t>
            </a:r>
            <a:r>
              <a:rPr kumimoji="0" lang="el-GR" altLang="el-GR" sz="1600" i="1" u="none" strike="noStrike" cap="none" normalizeH="0" baseline="0" dirty="0">
                <a:ln>
                  <a:noFill/>
                </a:ln>
                <a:solidFill>
                  <a:srgbClr val="0A0A0A"/>
                </a:solidFill>
                <a:effectLst/>
                <a:latin typeface="+mn-lt"/>
              </a:rPr>
              <a:t> και θρησκευτική ελευθερία.</a:t>
            </a:r>
            <a:r>
              <a:rPr kumimoji="0" lang="el-GR" altLang="el-GR" sz="1600" i="0" u="none" strike="noStrike" cap="none" normalizeH="0" baseline="0" dirty="0">
                <a:ln>
                  <a:noFill/>
                </a:ln>
                <a:solidFill>
                  <a:srgbClr val="0A0A0A"/>
                </a:solidFill>
                <a:effectLst/>
                <a:latin typeface="+mn-lt"/>
              </a:rPr>
              <a:t> Παρατηρητής.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600" i="0" u="none" strike="noStrike" cap="none" normalizeH="0" baseline="0" dirty="0">
              <a:ln>
                <a:noFill/>
              </a:ln>
              <a:solidFill>
                <a:srgbClr val="0A0A0A"/>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600" i="0" u="none" strike="noStrike" cap="none" normalizeH="0" baseline="0" dirty="0" err="1">
                <a:ln>
                  <a:noFill/>
                </a:ln>
                <a:solidFill>
                  <a:srgbClr val="0A0A0A"/>
                </a:solidFill>
                <a:effectLst/>
                <a:latin typeface="+mn-lt"/>
              </a:rPr>
              <a:t>Σπινθουράκη</a:t>
            </a:r>
            <a:r>
              <a:rPr kumimoji="0" lang="el-GR" altLang="el-GR" sz="1600" i="0" u="none" strike="noStrike" cap="none" normalizeH="0" baseline="0" dirty="0">
                <a:ln>
                  <a:noFill/>
                </a:ln>
                <a:solidFill>
                  <a:srgbClr val="0A0A0A"/>
                </a:solidFill>
                <a:effectLst/>
                <a:latin typeface="+mn-lt"/>
              </a:rPr>
              <a:t>, Ι., </a:t>
            </a:r>
            <a:r>
              <a:rPr kumimoji="0" lang="el-GR" altLang="el-GR" sz="1600" i="0" u="none" strike="noStrike" cap="none" normalizeH="0" baseline="0" dirty="0" err="1">
                <a:ln>
                  <a:noFill/>
                </a:ln>
                <a:solidFill>
                  <a:srgbClr val="0A0A0A"/>
                </a:solidFill>
                <a:effectLst/>
                <a:latin typeface="+mn-lt"/>
              </a:rPr>
              <a:t>Κατσιλλής</a:t>
            </a:r>
            <a:r>
              <a:rPr kumimoji="0" lang="el-GR" altLang="el-GR" sz="1600" i="0" u="none" strike="noStrike" cap="none" normalizeH="0" baseline="0" dirty="0">
                <a:ln>
                  <a:noFill/>
                </a:ln>
                <a:solidFill>
                  <a:srgbClr val="0A0A0A"/>
                </a:solidFill>
                <a:effectLst/>
                <a:latin typeface="+mn-lt"/>
              </a:rPr>
              <a:t>, Ι., &amp; </a:t>
            </a:r>
            <a:r>
              <a:rPr kumimoji="0" lang="el-GR" altLang="el-GR" sz="1600" i="0" u="none" strike="noStrike" cap="none" normalizeH="0" baseline="0" dirty="0" err="1">
                <a:ln>
                  <a:noFill/>
                </a:ln>
                <a:solidFill>
                  <a:srgbClr val="0A0A0A"/>
                </a:solidFill>
                <a:effectLst/>
                <a:latin typeface="+mn-lt"/>
              </a:rPr>
              <a:t>Μουσταΐρας</a:t>
            </a:r>
            <a:r>
              <a:rPr kumimoji="0" lang="el-GR" altLang="el-GR" sz="1600" i="0" u="none" strike="noStrike" cap="none" normalizeH="0" baseline="0" dirty="0">
                <a:ln>
                  <a:noFill/>
                </a:ln>
                <a:solidFill>
                  <a:srgbClr val="0A0A0A"/>
                </a:solidFill>
                <a:effectLst/>
                <a:latin typeface="+mn-lt"/>
              </a:rPr>
              <a:t>, Π. (1997). Ο ρόλος της γλώσσας και του πολιτισμού στη διαπολιτισμική επικοινωνία. Στο Π. </a:t>
            </a:r>
            <a:r>
              <a:rPr kumimoji="0" lang="el-GR" altLang="el-GR" sz="1600" i="0" u="none" strike="noStrike" cap="none" normalizeH="0" baseline="0" dirty="0" err="1">
                <a:ln>
                  <a:noFill/>
                </a:ln>
                <a:solidFill>
                  <a:srgbClr val="0A0A0A"/>
                </a:solidFill>
                <a:effectLst/>
                <a:latin typeface="+mn-lt"/>
              </a:rPr>
              <a:t>Γεωργογιάννης</a:t>
            </a:r>
            <a:r>
              <a:rPr kumimoji="0" lang="el-GR" altLang="el-GR" sz="1600" i="0" u="none" strike="noStrike" cap="none" normalizeH="0" baseline="0" dirty="0">
                <a:ln>
                  <a:noFill/>
                </a:ln>
                <a:solidFill>
                  <a:srgbClr val="0A0A0A"/>
                </a:solidFill>
                <a:effectLst/>
                <a:latin typeface="+mn-lt"/>
              </a:rPr>
              <a:t> (</a:t>
            </a:r>
            <a:r>
              <a:rPr kumimoji="0" lang="el-GR" altLang="el-GR" sz="1600" i="0" u="none" strike="noStrike" cap="none" normalizeH="0" baseline="0" dirty="0" err="1">
                <a:ln>
                  <a:noFill/>
                </a:ln>
                <a:solidFill>
                  <a:srgbClr val="0A0A0A"/>
                </a:solidFill>
                <a:effectLst/>
                <a:latin typeface="+mn-lt"/>
              </a:rPr>
              <a:t>Επιμ</a:t>
            </a:r>
            <a:r>
              <a:rPr kumimoji="0" lang="el-GR" altLang="el-GR" sz="1600" i="0" u="none" strike="noStrike" cap="none" normalizeH="0" baseline="0" dirty="0">
                <a:ln>
                  <a:noFill/>
                </a:ln>
                <a:solidFill>
                  <a:srgbClr val="0A0A0A"/>
                </a:solidFill>
                <a:effectLst/>
                <a:latin typeface="+mn-lt"/>
              </a:rPr>
              <a:t>.), </a:t>
            </a:r>
            <a:r>
              <a:rPr kumimoji="0" lang="el-GR" altLang="el-GR" sz="1600" i="1" u="none" strike="noStrike" cap="none" normalizeH="0" baseline="0" dirty="0">
                <a:ln>
                  <a:noFill/>
                </a:ln>
                <a:solidFill>
                  <a:srgbClr val="0A0A0A"/>
                </a:solidFill>
                <a:effectLst/>
                <a:latin typeface="+mn-lt"/>
              </a:rPr>
              <a:t>Εκπαίδευση και διαπολιτισμική επικοινωνία: 1ο Διαβαλκανικό Συνέδριο: Πρακτικά (Πάτρα 3-5 Μαΐου 1996)</a:t>
            </a:r>
            <a:r>
              <a:rPr kumimoji="0" lang="el-GR" altLang="el-GR" sz="1600" i="0" u="none" strike="noStrike" cap="none" normalizeH="0" baseline="0" dirty="0">
                <a:ln>
                  <a:noFill/>
                </a:ln>
                <a:solidFill>
                  <a:srgbClr val="0A0A0A"/>
                </a:solidFill>
                <a:effectLst/>
                <a:latin typeface="+mn-lt"/>
              </a:rPr>
              <a:t> (</a:t>
            </a:r>
            <a:r>
              <a:rPr kumimoji="0" lang="el-GR" altLang="el-GR" sz="1600" i="0" u="none" strike="noStrike" cap="none" normalizeH="0" baseline="0" dirty="0" err="1">
                <a:ln>
                  <a:noFill/>
                </a:ln>
                <a:solidFill>
                  <a:srgbClr val="0A0A0A"/>
                </a:solidFill>
                <a:effectLst/>
                <a:latin typeface="+mn-lt"/>
              </a:rPr>
              <a:t>σσ</a:t>
            </a:r>
            <a:r>
              <a:rPr kumimoji="0" lang="el-GR" altLang="el-GR" sz="1600" i="0" u="none" strike="noStrike" cap="none" normalizeH="0" baseline="0" dirty="0">
                <a:ln>
                  <a:noFill/>
                </a:ln>
                <a:solidFill>
                  <a:srgbClr val="0A0A0A"/>
                </a:solidFill>
                <a:effectLst/>
                <a:latin typeface="+mn-lt"/>
              </a:rPr>
              <a:t>. 163-180). </a:t>
            </a:r>
            <a:r>
              <a:rPr kumimoji="0" lang="el-GR" altLang="el-GR" sz="1600" i="0" u="none" strike="noStrike" cap="none" normalizeH="0" baseline="0" dirty="0" err="1">
                <a:ln>
                  <a:noFill/>
                </a:ln>
                <a:solidFill>
                  <a:srgbClr val="0A0A0A"/>
                </a:solidFill>
                <a:effectLst/>
                <a:latin typeface="+mn-lt"/>
              </a:rPr>
              <a:t>Gutenberg</a:t>
            </a:r>
            <a:r>
              <a:rPr kumimoji="0" lang="el-GR" altLang="el-GR" sz="1600" i="0" u="none" strike="noStrike" cap="none" normalizeH="0" baseline="0" dirty="0">
                <a:ln>
                  <a:noFill/>
                </a:ln>
                <a:solidFill>
                  <a:srgbClr val="0A0A0A"/>
                </a:solidFill>
                <a:effectLst/>
                <a:latin typeface="+mn-lt"/>
              </a:rPr>
              <a:t>.</a:t>
            </a:r>
          </a:p>
        </p:txBody>
      </p:sp>
      <p:pic>
        <p:nvPicPr>
          <p:cNvPr id="4" name="Picture 2" descr="Το Λευκό Κάστρο / ORHAN PAMUK | Skroutz Βιβλία">
            <a:extLst>
              <a:ext uri="{FF2B5EF4-FFF2-40B4-BE49-F238E27FC236}">
                <a16:creationId xmlns:a16="http://schemas.microsoft.com/office/drawing/2014/main" id="{A8FD6A19-7439-94F7-21C3-8042FD33E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367306"/>
            <a:ext cx="4738448" cy="622292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503E9F8-D56D-3B12-3D0A-326E4E2566BD}"/>
              </a:ext>
            </a:extLst>
          </p:cNvPr>
          <p:cNvSpPr/>
          <p:nvPr/>
        </p:nvSpPr>
        <p:spPr>
          <a:xfrm>
            <a:off x="5007430" y="367306"/>
            <a:ext cx="7049588"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a:t>
            </a:r>
            <a:r>
              <a:rPr lang="en-US"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IV</a:t>
            </a:r>
            <a:r>
              <a:rPr lang="el-GR"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Ο όρος  «διαπολιτισμική αγωγή» </a:t>
            </a:r>
            <a:r>
              <a:rPr lang="el-GR"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l-GR" sz="1400" b="1" dirty="0"/>
              <a:t>: Βιβλιογραφικές Αναφορές </a:t>
            </a:r>
          </a:p>
        </p:txBody>
      </p:sp>
    </p:spTree>
    <p:extLst>
      <p:ext uri="{BB962C8B-B14F-4D97-AF65-F5344CB8AC3E}">
        <p14:creationId xmlns:p14="http://schemas.microsoft.com/office/powerpoint/2010/main" val="2027334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28E65F3F-9331-2522-27CC-ECC025F2D1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282ADB-F503-C89A-5DBD-BBD243D9405B}"/>
              </a:ext>
            </a:extLst>
          </p:cNvPr>
          <p:cNvSpPr txBox="1"/>
          <p:nvPr/>
        </p:nvSpPr>
        <p:spPr>
          <a:xfrm>
            <a:off x="6531429" y="367305"/>
            <a:ext cx="5453742" cy="6133154"/>
          </a:xfrm>
          <a:prstGeom prst="rect">
            <a:avLst/>
          </a:prstGeom>
          <a:solidFill>
            <a:schemeClr val="bg1"/>
          </a:solidFill>
          <a:ln w="38100">
            <a:solidFill>
              <a:schemeClr val="tx1"/>
            </a:solidFill>
          </a:ln>
        </p:spPr>
        <p:txBody>
          <a:bodyPr wrap="square">
            <a:spAutoFit/>
          </a:bodyPr>
          <a:lstStyle/>
          <a:p>
            <a:pPr algn="just">
              <a:lnSpc>
                <a:spcPct val="115000"/>
              </a:lnSpc>
              <a:spcAft>
                <a:spcPts val="1000"/>
              </a:spcAft>
              <a:buNone/>
            </a:pPr>
            <a:r>
              <a:rPr lang="el-GR" b="1" dirty="0">
                <a:solidFill>
                  <a:srgbClr val="000000"/>
                </a:solidFill>
                <a:effectLst/>
                <a:ea typeface="Calibri" panose="020F0502020204030204" pitchFamily="34" charset="0"/>
                <a:cs typeface="Times New Roman" panose="02020603050405020304" pitchFamily="18" charset="0"/>
              </a:rPr>
              <a:t>ΙΙ. </a:t>
            </a:r>
            <a:r>
              <a:rPr lang="en-US" b="1" dirty="0">
                <a:solidFill>
                  <a:srgbClr val="000000"/>
                </a:solidFill>
                <a:effectLst/>
                <a:ea typeface="Calibri" panose="020F0502020204030204" pitchFamily="34" charset="0"/>
                <a:cs typeface="Times New Roman" panose="02020603050405020304" pitchFamily="18" charset="0"/>
              </a:rPr>
              <a:t>V</a:t>
            </a:r>
            <a:r>
              <a:rPr lang="el-GR" b="1" dirty="0">
                <a:solidFill>
                  <a:srgbClr val="000000"/>
                </a:solidFill>
                <a:effectLst/>
                <a:ea typeface="Calibri" panose="020F0502020204030204" pitchFamily="34" charset="0"/>
                <a:cs typeface="Times New Roman" panose="02020603050405020304" pitchFamily="18" charset="0"/>
              </a:rPr>
              <a:t>.  Ο όρος  «δυισμός»</a:t>
            </a:r>
            <a:endParaRPr lang="el-GR" b="1" dirty="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t>Μια διαδεδομένη τεχνική στο μοντέρνο μυθιστόρημα είναι ο διχασμός των ηρώων και η χρήση προσωπείων (</a:t>
            </a:r>
            <a:r>
              <a:rPr lang="el-GR" dirty="0" err="1"/>
              <a:t>Kılıç</a:t>
            </a:r>
            <a:r>
              <a:rPr lang="el-GR" dirty="0"/>
              <a:t>, 2006). </a:t>
            </a:r>
          </a:p>
          <a:p>
            <a:pPr algn="just">
              <a:lnSpc>
                <a:spcPct val="115000"/>
              </a:lnSpc>
              <a:spcAft>
                <a:spcPts val="1000"/>
              </a:spcAft>
            </a:pPr>
            <a:endParaRPr lang="el-GR" dirty="0"/>
          </a:p>
          <a:p>
            <a:pPr marL="285750" indent="-285750" algn="just">
              <a:lnSpc>
                <a:spcPct val="115000"/>
              </a:lnSpc>
              <a:spcAft>
                <a:spcPts val="1000"/>
              </a:spcAft>
              <a:buFont typeface="Wingdings" panose="05000000000000000000" pitchFamily="2" charset="2"/>
              <a:buChar char="q"/>
            </a:pPr>
            <a:r>
              <a:rPr lang="el-GR" dirty="0"/>
              <a:t>Η τάση αυτή έχει τις ρίζες της στον αναγεννησιακό ατομικισμό, ο οποίος επέτρεψε στον άνθρωπο να οραματιστεί τον εαυτό του σε πολλαπλούς ρόλους, «σαν να στέκεται έξω ή πάνω από την προσωπικότητά του» (</a:t>
            </a:r>
            <a:r>
              <a:rPr lang="el-GR" dirty="0" err="1">
                <a:solidFill>
                  <a:srgbClr val="000000"/>
                </a:solidFill>
                <a:ea typeface="Calibri" panose="020F0502020204030204" pitchFamily="34" charset="0"/>
                <a:cs typeface="Times New Roman" panose="02020603050405020304" pitchFamily="18" charset="0"/>
              </a:rPr>
              <a:t>Delany</a:t>
            </a:r>
            <a:r>
              <a:rPr lang="el-GR" dirty="0">
                <a:solidFill>
                  <a:srgbClr val="000000"/>
                </a:solidFill>
                <a:ea typeface="Calibri" panose="020F0502020204030204" pitchFamily="34" charset="0"/>
                <a:cs typeface="Times New Roman" panose="02020603050405020304" pitchFamily="18" charset="0"/>
              </a:rPr>
              <a:t>  στο  </a:t>
            </a:r>
            <a:r>
              <a:rPr lang="el-GR" dirty="0" err="1">
                <a:solidFill>
                  <a:srgbClr val="000000"/>
                </a:solidFill>
                <a:ea typeface="Calibri" panose="020F0502020204030204" pitchFamily="34" charset="0"/>
                <a:cs typeface="Times New Roman" panose="02020603050405020304" pitchFamily="18" charset="0"/>
              </a:rPr>
              <a:t>Stephannie</a:t>
            </a:r>
            <a:r>
              <a:rPr lang="el-GR" dirty="0">
                <a:solidFill>
                  <a:srgbClr val="000000"/>
                </a:solidFill>
                <a:ea typeface="Calibri" panose="020F0502020204030204" pitchFamily="34" charset="0"/>
                <a:cs typeface="Times New Roman" panose="02020603050405020304" pitchFamily="18" charset="0"/>
              </a:rPr>
              <a:t> </a:t>
            </a:r>
            <a:r>
              <a:rPr lang="el-GR" dirty="0" err="1">
                <a:solidFill>
                  <a:srgbClr val="000000"/>
                </a:solidFill>
                <a:ea typeface="Calibri" panose="020F0502020204030204" pitchFamily="34" charset="0"/>
                <a:cs typeface="Times New Roman" panose="02020603050405020304" pitchFamily="18" charset="0"/>
              </a:rPr>
              <a:t>Suzanne</a:t>
            </a:r>
            <a:r>
              <a:rPr lang="el-GR" dirty="0">
                <a:solidFill>
                  <a:srgbClr val="000000"/>
                </a:solidFill>
                <a:ea typeface="Calibri" panose="020F0502020204030204" pitchFamily="34" charset="0"/>
                <a:cs typeface="Times New Roman" panose="02020603050405020304" pitchFamily="18" charset="0"/>
              </a:rPr>
              <a:t> Gearhart,2000,16)  </a:t>
            </a:r>
          </a:p>
          <a:p>
            <a:pPr algn="just">
              <a:lnSpc>
                <a:spcPct val="115000"/>
              </a:lnSpc>
              <a:spcAft>
                <a:spcPts val="1000"/>
              </a:spcAft>
            </a:pPr>
            <a:endParaRPr lang="el-GR" dirty="0">
              <a:solidFill>
                <a:srgbClr val="000000"/>
              </a:solidFill>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t>Πάνω σε αυτή την αναγεννησιακή παράδοση </a:t>
            </a:r>
            <a:r>
              <a:rPr lang="el-GR" dirty="0" err="1"/>
              <a:t>οικοδομεί</a:t>
            </a:r>
            <a:r>
              <a:rPr lang="el-GR" dirty="0"/>
              <a:t> και ο Παμούκ τη δική του αφήγηση, για να φτάσει στο καταληκτικό κεφάλαιο σε μια ανατροπή της έως τότε δεδομένης δυαδικότητας των χαρακτήρων του.</a:t>
            </a:r>
            <a:endParaRPr lang="el-GR" dirty="0">
              <a:solidFill>
                <a:srgbClr val="000000"/>
              </a:solidFill>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ED8A1DAF-1858-A055-1857-6052D441E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367306"/>
            <a:ext cx="5739934" cy="622292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15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ED8A21E6-6589-4F09-E9B7-310E8B4841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95985E-D9E7-77FE-4AF7-2CE4D3EC0614}"/>
              </a:ext>
            </a:extLst>
          </p:cNvPr>
          <p:cNvSpPr txBox="1"/>
          <p:nvPr/>
        </p:nvSpPr>
        <p:spPr>
          <a:xfrm>
            <a:off x="3755572" y="87085"/>
            <a:ext cx="8229600" cy="2244397"/>
          </a:xfrm>
          <a:prstGeom prst="rect">
            <a:avLst/>
          </a:prstGeom>
          <a:solidFill>
            <a:schemeClr val="bg1"/>
          </a:solidFill>
          <a:ln w="38100">
            <a:solidFill>
              <a:schemeClr val="tx1"/>
            </a:solidFill>
          </a:ln>
        </p:spPr>
        <p:txBody>
          <a:bodyPr wrap="square">
            <a:spAutoFit/>
          </a:bodyPr>
          <a:lstStyle/>
          <a:p>
            <a:pPr marL="285750" indent="-285750" algn="just">
              <a:lnSpc>
                <a:spcPct val="115000"/>
              </a:lnSpc>
              <a:spcAft>
                <a:spcPts val="1000"/>
              </a:spcAft>
              <a:buFont typeface="Wingdings" panose="05000000000000000000" pitchFamily="2" charset="2"/>
              <a:buChar char="q"/>
            </a:pPr>
            <a:r>
              <a:rPr lang="el-GR" dirty="0"/>
              <a:t>Αξίζει, ωστόσο, να σημειωθεί ότι ο δυισμός στο έργο του Παμούκ δεν λειτουργεί αντιθετικά, αλλά συμπληρωματικά και συνδετικά. </a:t>
            </a:r>
          </a:p>
          <a:p>
            <a:pPr algn="just">
              <a:lnSpc>
                <a:spcPct val="115000"/>
              </a:lnSpc>
              <a:spcAft>
                <a:spcPts val="1000"/>
              </a:spcAft>
              <a:buNone/>
            </a:pPr>
            <a:endParaRPr lang="el-GR" dirty="0"/>
          </a:p>
          <a:p>
            <a:pPr marL="285750" indent="-285750" algn="just">
              <a:lnSpc>
                <a:spcPct val="115000"/>
              </a:lnSpc>
              <a:spcAft>
                <a:spcPts val="1000"/>
              </a:spcAft>
              <a:buFont typeface="Wingdings" panose="05000000000000000000" pitchFamily="2" charset="2"/>
              <a:buChar char="q"/>
            </a:pPr>
            <a:r>
              <a:rPr lang="el-GR" dirty="0"/>
              <a:t>Για τον συγγραφέα, η ύπαρξη του Άλλου ή του «διπλού» δεν συνιστά απειλή, αλλά προϋπόθεση για την ολοκλήρωση της ταυτότητας. Σε σχετική ερώτηση για τη δυαδικότητα και τη σχέση Ανατολής-Δύσης, ο Παμούκ</a:t>
            </a:r>
            <a:r>
              <a:rPr lang="el-GR" dirty="0">
                <a:solidFill>
                  <a:srgbClr val="000000"/>
                </a:solidFill>
                <a:ea typeface="Calibri" panose="020F0502020204030204" pitchFamily="34" charset="0"/>
                <a:cs typeface="Times New Roman" panose="02020603050405020304" pitchFamily="18" charset="0"/>
              </a:rPr>
              <a:t>  αναφέρει  :</a:t>
            </a:r>
          </a:p>
        </p:txBody>
      </p:sp>
      <p:pic>
        <p:nvPicPr>
          <p:cNvPr id="2" name="Picture 2" descr="Το Λευκό Κάστρο / ORHAN PAMUK | Skroutz Βιβλία">
            <a:extLst>
              <a:ext uri="{FF2B5EF4-FFF2-40B4-BE49-F238E27FC236}">
                <a16:creationId xmlns:a16="http://schemas.microsoft.com/office/drawing/2014/main" id="{6B550951-9C2A-4363-23EE-CE912955C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06828" y="87085"/>
            <a:ext cx="3388620" cy="622292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F36FC2-6A34-2D40-DBD2-CEAD3383DCA0}"/>
              </a:ext>
            </a:extLst>
          </p:cNvPr>
          <p:cNvSpPr txBox="1"/>
          <p:nvPr/>
        </p:nvSpPr>
        <p:spPr>
          <a:xfrm>
            <a:off x="4128135" y="2410799"/>
            <a:ext cx="7484474" cy="3899209"/>
          </a:xfrm>
          <a:prstGeom prst="rect">
            <a:avLst/>
          </a:prstGeom>
          <a:solidFill>
            <a:schemeClr val="bg1"/>
          </a:solidFill>
          <a:ln w="38100">
            <a:solidFill>
              <a:schemeClr val="tx1"/>
            </a:solidFill>
          </a:ln>
        </p:spPr>
        <p:txBody>
          <a:bodyPr wrap="square">
            <a:spAutoFit/>
          </a:bodyPr>
          <a:lstStyle/>
          <a:p>
            <a:pPr algn="just">
              <a:lnSpc>
                <a:spcPct val="115000"/>
              </a:lnSpc>
              <a:spcAft>
                <a:spcPts val="1000"/>
              </a:spcAft>
            </a:pPr>
            <a:r>
              <a:rPr lang="el-GR" dirty="0">
                <a:solidFill>
                  <a:srgbClr val="000000"/>
                </a:solidFill>
                <a:ea typeface="Times New Roman" panose="02020603050405020304" pitchFamily="18" charset="0"/>
                <a:cs typeface="Times New Roman" panose="02020603050405020304" pitchFamily="18" charset="0"/>
              </a:rPr>
              <a:t>[…]Γράφοντας και ανακαλύπτοντας τις διάφορες πτυχές της μέσα από τα μυθιστορήματά μου. Άλλωστε ακριβώς αυτό κάνουμε όσοι γράφουμε λογοτεχνία: δημιουργούμε ένα φανταστικό σύμπαν μέσα στο οποίο εκφράζουμε τα πολλά πρόσωπα που έχουμε μέσα μας και μας ακολουθούν. Αυτή τη δυαδικότητα διερευνώ στο </a:t>
            </a:r>
            <a:r>
              <a:rPr lang="el-GR" i="1" dirty="0">
                <a:solidFill>
                  <a:srgbClr val="000000"/>
                </a:solidFill>
                <a:ea typeface="Times New Roman" panose="02020603050405020304" pitchFamily="18" charset="0"/>
                <a:cs typeface="Times New Roman" panose="02020603050405020304" pitchFamily="18" charset="0"/>
              </a:rPr>
              <a:t>Μαύρο βιβλίο</a:t>
            </a:r>
            <a:r>
              <a:rPr lang="el-GR" dirty="0">
                <a:solidFill>
                  <a:srgbClr val="000000"/>
                </a:solidFill>
                <a:ea typeface="Times New Roman" panose="02020603050405020304" pitchFamily="18" charset="0"/>
                <a:cs typeface="Times New Roman" panose="02020603050405020304" pitchFamily="18" charset="0"/>
              </a:rPr>
              <a:t>, στο </a:t>
            </a:r>
            <a:r>
              <a:rPr lang="el-GR" i="1" dirty="0">
                <a:solidFill>
                  <a:srgbClr val="000000"/>
                </a:solidFill>
                <a:ea typeface="Times New Roman" panose="02020603050405020304" pitchFamily="18" charset="0"/>
                <a:cs typeface="Times New Roman" panose="02020603050405020304" pitchFamily="18" charset="0"/>
              </a:rPr>
              <a:t>Λευκό κάστρο </a:t>
            </a:r>
            <a:r>
              <a:rPr lang="el-GR" dirty="0">
                <a:solidFill>
                  <a:srgbClr val="000000"/>
                </a:solidFill>
                <a:ea typeface="Times New Roman" panose="02020603050405020304" pitchFamily="18" charset="0"/>
                <a:cs typeface="Times New Roman" panose="02020603050405020304" pitchFamily="18" charset="0"/>
              </a:rPr>
              <a:t>και εν μέρει στο </a:t>
            </a:r>
            <a:r>
              <a:rPr lang="el-GR" i="1" dirty="0">
                <a:solidFill>
                  <a:srgbClr val="000000"/>
                </a:solidFill>
                <a:ea typeface="Times New Roman" panose="02020603050405020304" pitchFamily="18" charset="0"/>
                <a:cs typeface="Times New Roman" panose="02020603050405020304" pitchFamily="18" charset="0"/>
              </a:rPr>
              <a:t>Με λένε Κόκκινο</a:t>
            </a:r>
            <a:r>
              <a:rPr lang="el-GR" dirty="0">
                <a:solidFill>
                  <a:srgbClr val="000000"/>
                </a:solidFill>
                <a:ea typeface="Times New Roman" panose="02020603050405020304" pitchFamily="18" charset="0"/>
                <a:cs typeface="Times New Roman" panose="02020603050405020304" pitchFamily="18" charset="0"/>
              </a:rPr>
              <a:t> και στο </a:t>
            </a:r>
            <a:r>
              <a:rPr lang="el-GR" i="1" dirty="0">
                <a:solidFill>
                  <a:srgbClr val="000000"/>
                </a:solidFill>
                <a:ea typeface="Times New Roman" panose="02020603050405020304" pitchFamily="18" charset="0"/>
                <a:cs typeface="Times New Roman" panose="02020603050405020304" pitchFamily="18" charset="0"/>
              </a:rPr>
              <a:t>Χιόνι. </a:t>
            </a:r>
            <a:r>
              <a:rPr lang="el-GR" dirty="0">
                <a:solidFill>
                  <a:srgbClr val="000000"/>
                </a:solidFill>
                <a:ea typeface="Times New Roman" panose="02020603050405020304" pitchFamily="18" charset="0"/>
                <a:cs typeface="Times New Roman" panose="02020603050405020304" pitchFamily="18" charset="0"/>
              </a:rPr>
              <a:t>Έχω</a:t>
            </a:r>
            <a:r>
              <a:rPr lang="el-GR" i="1" dirty="0">
                <a:solidFill>
                  <a:srgbClr val="000000"/>
                </a:solidFill>
                <a:ea typeface="Times New Roman" panose="02020603050405020304" pitchFamily="18" charset="0"/>
                <a:cs typeface="Times New Roman" panose="02020603050405020304" pitchFamily="18" charset="0"/>
              </a:rPr>
              <a:t> </a:t>
            </a:r>
            <a:r>
              <a:rPr lang="el-GR" dirty="0">
                <a:solidFill>
                  <a:srgbClr val="000000"/>
                </a:solidFill>
                <a:ea typeface="Times New Roman" panose="02020603050405020304" pitchFamily="18" charset="0"/>
                <a:cs typeface="Times New Roman" panose="02020603050405020304" pitchFamily="18" charset="0"/>
              </a:rPr>
              <a:t> τραφεί από τις πηγές της παράδοσης και της </a:t>
            </a:r>
            <a:r>
              <a:rPr lang="el-GR" dirty="0" err="1">
                <a:solidFill>
                  <a:srgbClr val="000000"/>
                </a:solidFill>
                <a:ea typeface="Times New Roman" panose="02020603050405020304" pitchFamily="18" charset="0"/>
                <a:cs typeface="Times New Roman" panose="02020603050405020304" pitchFamily="18" charset="0"/>
              </a:rPr>
              <a:t>νεωτερικότητας</a:t>
            </a:r>
            <a:r>
              <a:rPr lang="el-GR" dirty="0">
                <a:solidFill>
                  <a:srgbClr val="000000"/>
                </a:solidFill>
                <a:ea typeface="Times New Roman" panose="02020603050405020304" pitchFamily="18" charset="0"/>
                <a:cs typeface="Times New Roman" panose="02020603050405020304" pitchFamily="18" charset="0"/>
              </a:rPr>
              <a:t>, της ευρωπαϊκής παιδείας και της ασιατικής κουλτούρας. Τα στοιχεία από όλες αυτές τις πηγές δεν συγκρούονται μέσα μου, αλλά συμπλέκονται αρμονικά, όπως συμβαίνει και στην πόλη γύρω μου. Το γεγονός ότι έχω δύο </a:t>
            </a:r>
            <a:r>
              <a:rPr lang="el-GR" dirty="0" err="1">
                <a:solidFill>
                  <a:srgbClr val="000000"/>
                </a:solidFill>
                <a:ea typeface="Times New Roman" panose="02020603050405020304" pitchFamily="18" charset="0"/>
                <a:cs typeface="Times New Roman" panose="02020603050405020304" pitchFamily="18" charset="0"/>
              </a:rPr>
              <a:t>περσόνες</a:t>
            </a:r>
            <a:r>
              <a:rPr lang="el-GR" dirty="0">
                <a:solidFill>
                  <a:srgbClr val="000000"/>
                </a:solidFill>
                <a:ea typeface="Times New Roman" panose="02020603050405020304" pitchFamily="18" charset="0"/>
                <a:cs typeface="Times New Roman" panose="02020603050405020304" pitchFamily="18" charset="0"/>
              </a:rPr>
              <a:t> δεν με διχάζει, ίσα-ίσα αισθάνομαι ότι μου προσδίδει βάθος, ότι με κάνει σοφότερο, πιο σύνθετο.</a:t>
            </a:r>
            <a:r>
              <a:rPr lang="el-GR" dirty="0"/>
              <a:t> (</a:t>
            </a:r>
            <a:r>
              <a:rPr lang="el-GR" dirty="0" err="1"/>
              <a:t>Κουζέλη</a:t>
            </a:r>
            <a:r>
              <a:rPr lang="el-GR" dirty="0"/>
              <a:t>, 2010)</a:t>
            </a:r>
            <a:endParaRPr lang="el-GR"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008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02E6AD8F-F64B-93AE-38B3-9A86B633F42A}"/>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580042BE-D4D7-CC92-3693-B0FF61477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458686"/>
            <a:ext cx="3975904" cy="475705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6" name="Θέση υποσέλιδου 4">
            <a:extLst>
              <a:ext uri="{FF2B5EF4-FFF2-40B4-BE49-F238E27FC236}">
                <a16:creationId xmlns:a16="http://schemas.microsoft.com/office/drawing/2014/main" id="{12940131-0863-896E-38DC-A9C1A1DD9518}"/>
              </a:ext>
            </a:extLst>
          </p:cNvPr>
          <p:cNvSpPr>
            <a:spLocks noGrp="1"/>
          </p:cNvSpPr>
          <p:nvPr>
            <p:ph type="ftr" sz="quarter" idx="11"/>
          </p:nvPr>
        </p:nvSpPr>
        <p:spPr>
          <a:xfrm>
            <a:off x="4816658" y="1458686"/>
            <a:ext cx="6770913" cy="4757057"/>
          </a:xfrm>
          <a:solidFill>
            <a:schemeClr val="bg1"/>
          </a:solidFill>
          <a:ln w="57150">
            <a:solidFill>
              <a:schemeClr val="tx1"/>
            </a:solidFill>
          </a:ln>
        </p:spPr>
        <p:txBody>
          <a:bodyPr/>
          <a:lstStyle/>
          <a:p>
            <a:pPr algn="just"/>
            <a:r>
              <a:rPr lang="el-GR" altLang="el-GR" sz="2000" dirty="0" err="1">
                <a:solidFill>
                  <a:schemeClr val="tx1"/>
                </a:solidFill>
              </a:rPr>
              <a:t>Kılıç</a:t>
            </a:r>
            <a:r>
              <a:rPr lang="el-GR" altLang="el-GR" sz="2000" dirty="0">
                <a:solidFill>
                  <a:schemeClr val="tx1"/>
                </a:solidFill>
              </a:rPr>
              <a:t>, E. (2006). </a:t>
            </a:r>
            <a:r>
              <a:rPr lang="el-GR" altLang="el-GR" sz="2000" i="1" dirty="0" err="1">
                <a:solidFill>
                  <a:schemeClr val="tx1"/>
                </a:solidFill>
              </a:rPr>
              <a:t>Orhan</a:t>
            </a:r>
            <a:r>
              <a:rPr lang="el-GR" altLang="el-GR" sz="2000" i="1" dirty="0">
                <a:solidFill>
                  <a:schemeClr val="tx1"/>
                </a:solidFill>
              </a:rPr>
              <a:t> </a:t>
            </a:r>
            <a:r>
              <a:rPr lang="el-GR" altLang="el-GR" sz="2000" i="1" dirty="0" err="1">
                <a:solidFill>
                  <a:schemeClr val="tx1"/>
                </a:solidFill>
              </a:rPr>
              <a:t>Pamuk'u</a:t>
            </a:r>
            <a:r>
              <a:rPr lang="el-GR" altLang="el-GR" sz="2000" i="1" dirty="0">
                <a:solidFill>
                  <a:schemeClr val="tx1"/>
                </a:solidFill>
              </a:rPr>
              <a:t> </a:t>
            </a:r>
            <a:r>
              <a:rPr lang="el-GR" altLang="el-GR" sz="2000" i="1" dirty="0" err="1">
                <a:solidFill>
                  <a:schemeClr val="tx1"/>
                </a:solidFill>
              </a:rPr>
              <a:t>anlamak</a:t>
            </a:r>
            <a:r>
              <a:rPr lang="el-GR" altLang="el-GR" sz="2000" dirty="0">
                <a:solidFill>
                  <a:schemeClr val="tx1"/>
                </a:solidFill>
              </a:rPr>
              <a:t>. </a:t>
            </a:r>
            <a:r>
              <a:rPr lang="el-GR" altLang="el-GR" sz="2000" dirty="0" err="1">
                <a:solidFill>
                  <a:schemeClr val="tx1"/>
                </a:solidFill>
              </a:rPr>
              <a:t>Istanbul</a:t>
            </a:r>
            <a:r>
              <a:rPr lang="el-GR" altLang="el-GR" sz="2000" dirty="0">
                <a:solidFill>
                  <a:schemeClr val="tx1"/>
                </a:solidFill>
              </a:rPr>
              <a:t>: </a:t>
            </a:r>
            <a:r>
              <a:rPr lang="el-GR" altLang="el-GR" sz="2000" dirty="0" err="1">
                <a:solidFill>
                  <a:schemeClr val="tx1"/>
                </a:solidFill>
              </a:rPr>
              <a:t>İletişim</a:t>
            </a:r>
            <a:r>
              <a:rPr lang="el-GR" altLang="el-GR" sz="2000" dirty="0">
                <a:solidFill>
                  <a:schemeClr val="tx1"/>
                </a:solidFill>
              </a:rPr>
              <a:t>.</a:t>
            </a:r>
          </a:p>
          <a:p>
            <a:pPr algn="just"/>
            <a:endParaRPr lang="el-GR" sz="2000" dirty="0">
              <a:solidFill>
                <a:schemeClr val="tx1"/>
              </a:solidFill>
            </a:endParaRPr>
          </a:p>
          <a:p>
            <a:pPr algn="just"/>
            <a:r>
              <a:rPr lang="el-GR" sz="2000" dirty="0" err="1">
                <a:solidFill>
                  <a:schemeClr val="tx1"/>
                </a:solidFill>
              </a:rPr>
              <a:t>Κουζέλη</a:t>
            </a:r>
            <a:r>
              <a:rPr lang="el-GR" sz="2000" dirty="0">
                <a:solidFill>
                  <a:schemeClr val="tx1"/>
                </a:solidFill>
              </a:rPr>
              <a:t>, Λ. (2010, Δεκεμβρίου 5). Ορχάν Παμούκ: «Η δουλειά μου είναι να γράφω, όχι να είμαι πρεσβευτής της Τουρκίας». </a:t>
            </a:r>
            <a:r>
              <a:rPr lang="el-GR" sz="2000" i="1" dirty="0">
                <a:solidFill>
                  <a:schemeClr val="tx1"/>
                </a:solidFill>
              </a:rPr>
              <a:t>Το Βήμα</a:t>
            </a:r>
            <a:r>
              <a:rPr lang="el-GR" sz="2000" dirty="0">
                <a:solidFill>
                  <a:schemeClr val="tx1"/>
                </a:solidFill>
              </a:rPr>
              <a:t>. Ανακτήθηκε 1 Μαΐου 2025, από </a:t>
            </a:r>
            <a:r>
              <a:rPr lang="el-GR" sz="2000" dirty="0">
                <a:solidFill>
                  <a:srgbClr val="467886"/>
                </a:solidFill>
                <a:hlinkClick r:id="rId3">
                  <a:extLst>
                    <a:ext uri="{A12FA001-AC4F-418D-AE19-62706E023703}">
                      <ahyp:hlinkClr xmlns:ahyp="http://schemas.microsoft.com/office/drawing/2018/hyperlinkcolor" val="tx"/>
                    </a:ext>
                  </a:extLst>
                </a:hlinkClick>
              </a:rPr>
              <a:t>https://www.tovima.gr/2011/01/09/culture/b-orxan-pamoyk-b-br-i-doyleia-moy-einai-na-grafw-oxi-na-eimai-presbeytis-tis-toyrkias</a:t>
            </a:r>
            <a:r>
              <a:rPr lang="el-GR" sz="2000" dirty="0">
                <a:solidFill>
                  <a:schemeClr val="tx1"/>
                </a:solidFill>
                <a:hlinkClick r:id="rId3">
                  <a:extLst>
                    <a:ext uri="{A12FA001-AC4F-418D-AE19-62706E023703}">
                      <ahyp:hlinkClr xmlns:ahyp="http://schemas.microsoft.com/office/drawing/2018/hyperlinkcolor" val="tx"/>
                    </a:ext>
                  </a:extLst>
                </a:hlinkClick>
              </a:rPr>
              <a:t>/</a:t>
            </a:r>
            <a:r>
              <a:rPr lang="el-GR" sz="2000" dirty="0">
                <a:solidFill>
                  <a:schemeClr val="tx1"/>
                </a:solidFill>
              </a:rPr>
              <a:t>.</a:t>
            </a:r>
          </a:p>
          <a:p>
            <a:pPr algn="just"/>
            <a:endParaRPr lang="el-GR" sz="2000" dirty="0">
              <a:solidFill>
                <a:schemeClr val="tx1"/>
              </a:solidFill>
            </a:endParaRPr>
          </a:p>
          <a:p>
            <a:pPr algn="just"/>
            <a:r>
              <a:rPr lang="en-US" sz="2000" dirty="0">
                <a:solidFill>
                  <a:schemeClr val="tx1"/>
                </a:solidFill>
              </a:rPr>
              <a:t>Gearhart, S. S. (2000). </a:t>
            </a:r>
            <a:r>
              <a:rPr lang="en-US" sz="2000" i="1" dirty="0">
                <a:solidFill>
                  <a:schemeClr val="tx1"/>
                </a:solidFill>
              </a:rPr>
              <a:t>Come let us look in the mirror together: Doubling and autobiography in John Bunyan's Grace abounding and Orhan Pamuk's The white castle</a:t>
            </a:r>
            <a:r>
              <a:rPr lang="en-US" sz="2000" dirty="0">
                <a:solidFill>
                  <a:schemeClr val="tx1"/>
                </a:solidFill>
              </a:rPr>
              <a:t> (Master's thesis). Lehigh University. </a:t>
            </a:r>
            <a:r>
              <a:rPr lang="en-US" sz="2000" dirty="0" err="1">
                <a:solidFill>
                  <a:schemeClr val="tx1"/>
                </a:solidFill>
              </a:rPr>
              <a:t>Αν</a:t>
            </a:r>
            <a:r>
              <a:rPr lang="en-US" sz="2000" dirty="0">
                <a:solidFill>
                  <a:schemeClr val="tx1"/>
                </a:solidFill>
              </a:rPr>
              <a:t>ακτήθηκε</a:t>
            </a:r>
            <a:r>
              <a:rPr lang="el-GR" sz="2000" dirty="0">
                <a:solidFill>
                  <a:schemeClr val="tx1"/>
                </a:solidFill>
              </a:rPr>
              <a:t> 1 Μαΐου 2025,</a:t>
            </a:r>
            <a:r>
              <a:rPr lang="en-US" sz="2000" dirty="0">
                <a:solidFill>
                  <a:schemeClr val="tx1"/>
                </a:solidFill>
              </a:rPr>
              <a:t> από </a:t>
            </a:r>
            <a:r>
              <a:rPr lang="en-US" sz="2000" u="sng" dirty="0">
                <a:hlinkClick r:id="rId4"/>
              </a:rPr>
              <a:t>http://preserve.lehigh.edu/etd/652/</a:t>
            </a:r>
            <a:endParaRPr lang="el-GR" sz="2000" dirty="0"/>
          </a:p>
          <a:p>
            <a:pPr algn="just"/>
            <a:endParaRPr lang="el-GR" sz="2000" dirty="0">
              <a:solidFill>
                <a:schemeClr val="tx1"/>
              </a:solidFill>
            </a:endParaRPr>
          </a:p>
        </p:txBody>
      </p:sp>
      <p:sp>
        <p:nvSpPr>
          <p:cNvPr id="7" name="Ορθογώνιο: Στρογγύλεμα γωνιών 6">
            <a:extLst>
              <a:ext uri="{FF2B5EF4-FFF2-40B4-BE49-F238E27FC236}">
                <a16:creationId xmlns:a16="http://schemas.microsoft.com/office/drawing/2014/main" id="{4B69AEE4-EA64-2C12-A245-B6FD2F091CB1}"/>
              </a:ext>
            </a:extLst>
          </p:cNvPr>
          <p:cNvSpPr/>
          <p:nvPr/>
        </p:nvSpPr>
        <p:spPr>
          <a:xfrm>
            <a:off x="4729570" y="367306"/>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2000" b="1" dirty="0">
                <a:solidFill>
                  <a:srgbClr val="000000"/>
                </a:solidFill>
                <a:ea typeface="Calibri" panose="020F0502020204030204" pitchFamily="34" charset="0"/>
                <a:cs typeface="Times New Roman" panose="02020603050405020304" pitchFamily="18" charset="0"/>
              </a:rPr>
              <a:t>ΙΙ. </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Ο όρος   «δυισμός»</a:t>
            </a:r>
            <a:r>
              <a:rPr lang="el-GR" sz="2000" b="1" dirty="0"/>
              <a:t>: Βιβλιογραφικές Αναφορές </a:t>
            </a:r>
          </a:p>
        </p:txBody>
      </p:sp>
    </p:spTree>
    <p:extLst>
      <p:ext uri="{BB962C8B-B14F-4D97-AF65-F5344CB8AC3E}">
        <p14:creationId xmlns:p14="http://schemas.microsoft.com/office/powerpoint/2010/main" val="1479735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2F60C4-0D25-7492-DE14-EAC52F5627D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C82298BB-3C51-AB7F-3AA7-88E4254F8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502564" y="1300686"/>
            <a:ext cx="3160020" cy="531782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FBBD68F-0D42-49E2-8AA5-7F253A1B5FB1}"/>
              </a:ext>
            </a:extLst>
          </p:cNvPr>
          <p:cNvSpPr/>
          <p:nvPr/>
        </p:nvSpPr>
        <p:spPr>
          <a:xfrm>
            <a:off x="3755571" y="334649"/>
            <a:ext cx="828402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buNone/>
            </a:pPr>
            <a:r>
              <a:rPr lang="el-GR" sz="2000" b="1" dirty="0">
                <a:solidFill>
                  <a:srgbClr val="000000"/>
                </a:solidFill>
                <a:ea typeface="Calibri" panose="020F0502020204030204" pitchFamily="34" charset="0"/>
                <a:cs typeface="Times New Roman" panose="02020603050405020304" pitchFamily="18" charset="0"/>
              </a:rPr>
              <a:t>ΙΙΙ. Μεθοδολογία της έρευνας</a:t>
            </a:r>
            <a:endParaRPr lang="el-GR" sz="2000" dirty="0">
              <a:ea typeface="Calibri" panose="020F0502020204030204" pitchFamily="34" charset="0"/>
              <a:cs typeface="Times New Roman" panose="02020603050405020304" pitchFamily="18" charset="0"/>
            </a:endParaRPr>
          </a:p>
        </p:txBody>
      </p:sp>
      <p:sp>
        <p:nvSpPr>
          <p:cNvPr id="6" name="Θέση υποσέλιδου 4">
            <a:extLst>
              <a:ext uri="{FF2B5EF4-FFF2-40B4-BE49-F238E27FC236}">
                <a16:creationId xmlns:a16="http://schemas.microsoft.com/office/drawing/2014/main" id="{0F9DC5A4-8F6C-CF55-0AC0-A8D0D2B34539}"/>
              </a:ext>
            </a:extLst>
          </p:cNvPr>
          <p:cNvSpPr>
            <a:spLocks noGrp="1"/>
          </p:cNvSpPr>
          <p:nvPr>
            <p:ph type="ftr" sz="quarter" idx="11"/>
          </p:nvPr>
        </p:nvSpPr>
        <p:spPr>
          <a:xfrm>
            <a:off x="3755571" y="1300686"/>
            <a:ext cx="8284029" cy="5317828"/>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Η παρούσα μελέτη υιοθετεί την ποιοτική ανάλυση περιεχομένου (</a:t>
            </a:r>
            <a:r>
              <a:rPr lang="el-GR" sz="2000" dirty="0" err="1">
                <a:solidFill>
                  <a:schemeClr val="tx1"/>
                </a:solidFill>
              </a:rPr>
              <a:t>qualitative</a:t>
            </a:r>
            <a:r>
              <a:rPr lang="el-GR" sz="2000" dirty="0">
                <a:solidFill>
                  <a:schemeClr val="tx1"/>
                </a:solidFill>
              </a:rPr>
              <a:t> </a:t>
            </a:r>
            <a:r>
              <a:rPr lang="el-GR" sz="2000" dirty="0" err="1">
                <a:solidFill>
                  <a:schemeClr val="tx1"/>
                </a:solidFill>
              </a:rPr>
              <a:t>content</a:t>
            </a:r>
            <a:r>
              <a:rPr lang="el-GR" sz="2000" dirty="0">
                <a:solidFill>
                  <a:schemeClr val="tx1"/>
                </a:solidFill>
              </a:rPr>
              <a:t> </a:t>
            </a:r>
            <a:r>
              <a:rPr lang="el-GR" sz="2000" dirty="0" err="1">
                <a:solidFill>
                  <a:schemeClr val="tx1"/>
                </a:solidFill>
              </a:rPr>
              <a:t>analysis</a:t>
            </a:r>
            <a:r>
              <a:rPr lang="el-GR" sz="2000" dirty="0">
                <a:solidFill>
                  <a:schemeClr val="tx1"/>
                </a:solidFill>
              </a:rPr>
              <a:t>) ως βασικό μεθοδολογικό εργαλείο. </a:t>
            </a:r>
          </a:p>
          <a:p>
            <a:pPr marL="342900" indent="-342900" algn="just">
              <a:buFont typeface="Wingdings" panose="05000000000000000000" pitchFamily="2" charset="2"/>
              <a:buChar char="q"/>
            </a:pPr>
            <a:r>
              <a:rPr lang="el-GR" sz="2000" dirty="0">
                <a:solidFill>
                  <a:schemeClr val="tx1"/>
                </a:solidFill>
              </a:rPr>
              <a:t>Πώς συγκροτείται η διαλεκτική σχέση Ανατολής και Δύσης στο μυθιστόρημα </a:t>
            </a:r>
            <a:r>
              <a:rPr lang="el-GR" sz="2000" i="1" dirty="0">
                <a:solidFill>
                  <a:schemeClr val="tx1"/>
                </a:solidFill>
              </a:rPr>
              <a:t>Το Λευκό Κάστρο</a:t>
            </a:r>
            <a:r>
              <a:rPr lang="el-GR" sz="2000" dirty="0">
                <a:solidFill>
                  <a:schemeClr val="tx1"/>
                </a:solidFill>
              </a:rPr>
              <a:t> του Ορχάν Παμούκ, και σε ποιο βαθμό το έργο </a:t>
            </a:r>
            <a:r>
              <a:rPr lang="el-GR" sz="2000" dirty="0" err="1">
                <a:solidFill>
                  <a:schemeClr val="tx1"/>
                </a:solidFill>
              </a:rPr>
              <a:t>αποδομεί</a:t>
            </a:r>
            <a:r>
              <a:rPr lang="el-GR" sz="2000" dirty="0">
                <a:solidFill>
                  <a:schemeClr val="tx1"/>
                </a:solidFill>
              </a:rPr>
              <a:t> το θεώρημα της «Σύγκρουσης των Πολιτισμών» προς όφελος μιας πολιτισμικής σύγκλισης </a:t>
            </a:r>
            <a:r>
              <a:rPr lang="el-GR" sz="2000" dirty="0">
                <a:solidFill>
                  <a:schemeClr val="tx1"/>
                </a:solidFill>
                <a:ea typeface="Calibri" panose="020F0502020204030204" pitchFamily="34" charset="0"/>
                <a:cs typeface="Times New Roman" panose="02020603050405020304" pitchFamily="18" charset="0"/>
              </a:rPr>
              <a:t> «σύγκρουση ή αρμονία των πολιτισμών»;</a:t>
            </a:r>
          </a:p>
          <a:p>
            <a:pPr algn="just"/>
            <a:r>
              <a:rPr lang="el-GR" sz="2000" dirty="0">
                <a:solidFill>
                  <a:schemeClr val="tx1"/>
                </a:solidFill>
              </a:rPr>
              <a:t>Προκειμένου να προσεγγιστεί σφαιρικά το κεντρικό ζήτημα, διατυπώθηκαν τα ακόλουθα επιμέρους ερευνητικά ερωτήματα: </a:t>
            </a:r>
            <a:endParaRPr lang="en-US"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Ποιοι μηχανισμοί συντελούν στη συγκρότηση και την εξέλιξη της αυτογνωσίας του υποκειμένου;</a:t>
            </a:r>
          </a:p>
          <a:p>
            <a:pPr marL="342900" indent="-342900" algn="just">
              <a:buFont typeface="Wingdings" panose="05000000000000000000" pitchFamily="2" charset="2"/>
              <a:buChar char="q"/>
            </a:pPr>
            <a:r>
              <a:rPr lang="el-GR" sz="2000" dirty="0">
                <a:solidFill>
                  <a:schemeClr val="tx1"/>
                </a:solidFill>
              </a:rPr>
              <a:t>Πώς ο Εαυτός οδηγείται στην κατανόηση της υπαρξιακής του οντότητας μέσα από τη σχέση του με τον  Άλλο;</a:t>
            </a:r>
            <a:endParaRPr lang="el-GR" sz="2000" dirty="0">
              <a:solidFill>
                <a:schemeClr val="tx1"/>
              </a:solidFill>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q"/>
            </a:pPr>
            <a:r>
              <a:rPr lang="el-GR" sz="2000" dirty="0">
                <a:solidFill>
                  <a:schemeClr val="tx1"/>
                </a:solidFill>
              </a:rPr>
              <a:t>Πώς οι αφηγηματικές στρατηγικές του δυτικού και του ανατολίτη ήρωα διαμεσολαβούν την πολυφωνία και αναδομούν τις στερεοτυπικές αναπαραστάσεις του Εαυτού και της ετερότητας;</a:t>
            </a:r>
          </a:p>
        </p:txBody>
      </p:sp>
    </p:spTree>
    <p:extLst>
      <p:ext uri="{BB962C8B-B14F-4D97-AF65-F5344CB8AC3E}">
        <p14:creationId xmlns:p14="http://schemas.microsoft.com/office/powerpoint/2010/main" val="57019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29FD1A-A60E-DD71-A687-ADDD15EB7C3F}"/>
            </a:ext>
          </a:extLst>
        </p:cNvPr>
        <p:cNvGrpSpPr/>
        <p:nvPr/>
      </p:nvGrpSpPr>
      <p:grpSpPr>
        <a:xfrm>
          <a:off x="0" y="0"/>
          <a:ext cx="0" cy="0"/>
          <a:chOff x="0" y="0"/>
          <a:chExt cx="0" cy="0"/>
        </a:xfrm>
      </p:grpSpPr>
      <p:pic>
        <p:nvPicPr>
          <p:cNvPr id="3" name="Picture 2" descr="Το Λευκό Κάστρο / ORHAN PAMUK | Skroutz Βιβλία">
            <a:extLst>
              <a:ext uri="{FF2B5EF4-FFF2-40B4-BE49-F238E27FC236}">
                <a16:creationId xmlns:a16="http://schemas.microsoft.com/office/drawing/2014/main" id="{A663F169-C21F-86F2-8C66-213D823AD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28D843-1C35-57C7-1424-3BD179BA672D}"/>
              </a:ext>
            </a:extLst>
          </p:cNvPr>
          <p:cNvSpPr txBox="1"/>
          <p:nvPr/>
        </p:nvSpPr>
        <p:spPr>
          <a:xfrm>
            <a:off x="5281243" y="489949"/>
            <a:ext cx="6106886" cy="5616922"/>
          </a:xfrm>
          <a:prstGeom prst="rect">
            <a:avLst/>
          </a:prstGeom>
          <a:solidFill>
            <a:schemeClr val="bg1"/>
          </a:solidFill>
          <a:ln w="57150">
            <a:solidFill>
              <a:schemeClr val="tx1"/>
            </a:solidFill>
          </a:ln>
        </p:spPr>
        <p:txBody>
          <a:bodyPr wrap="square">
            <a:spAutoFit/>
          </a:bodyPr>
          <a:lstStyle/>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 Εισαγωγή</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 Αποσαφήνιση όρων</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  Ο Εαυτός  και ο  Άλλος στη λογοτεχνία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ΙΙ.ΙΙ. Ο όρος  «σύγκρουση των  πολιτισμών»</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ΙΙ.ΙΙΙ. Ο όρος  «θρησκευτική ελευθερία»</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 Ο όρος  «διαπολιτισμική αγωγή»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 Ο όρος   «δυισμός»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 Μεθοδολογία της έρευνας</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ΙΙΙ.Ι. Το δείγμα της έρευνας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ΙΙΙ.ΙΙ. </a:t>
            </a:r>
            <a:r>
              <a:rPr lang="el-GR" sz="1100" b="1" dirty="0"/>
              <a:t>Μεθοδολογία Ανάλυσης Περιεχομένου</a:t>
            </a:r>
            <a:endParaRPr lang="el-GR" sz="1100" b="1"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 ΙΙΙ. Υποθέσεις της έρευνας</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ΙΙΙ.Ι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 Συμβολισμοί</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 Παρουσίαση των αποτελεσμάτων της έρευνας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 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.Ι.  Τροπισμοί </a:t>
            </a:r>
            <a:r>
              <a:rPr lang="el-GR" sz="1100" b="1" dirty="0">
                <a:solidFill>
                  <a:srgbClr val="000000"/>
                </a:solidFill>
                <a:ea typeface="Calibri" panose="020F0502020204030204" pitchFamily="34" charset="0"/>
                <a:cs typeface="Times New Roman" panose="02020603050405020304" pitchFamily="18" charset="0"/>
              </a:rPr>
              <a:t>συγκρότησης  </a:t>
            </a:r>
            <a:r>
              <a:rPr lang="el-GR" sz="1100" b="1" dirty="0">
                <a:solidFill>
                  <a:srgbClr val="000000"/>
                </a:solidFill>
                <a:effectLst/>
                <a:ea typeface="Calibri" panose="020F0502020204030204" pitchFamily="34" charset="0"/>
                <a:cs typeface="Times New Roman" panose="02020603050405020304" pitchFamily="18" charset="0"/>
              </a:rPr>
              <a:t>του Εαυτού</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.ΙΙ. Τροπισμοί </a:t>
            </a:r>
            <a:r>
              <a:rPr lang="el-GR" sz="1100" b="1" dirty="0">
                <a:solidFill>
                  <a:srgbClr val="000000"/>
                </a:solidFill>
                <a:ea typeface="Calibri" panose="020F0502020204030204" pitchFamily="34" charset="0"/>
                <a:cs typeface="Times New Roman" panose="02020603050405020304" pitchFamily="18" charset="0"/>
              </a:rPr>
              <a:t>συγκρότησης </a:t>
            </a:r>
            <a:r>
              <a:rPr lang="el-GR" sz="1100" b="1" dirty="0">
                <a:solidFill>
                  <a:srgbClr val="000000"/>
                </a:solidFill>
                <a:effectLst/>
                <a:ea typeface="Calibri" panose="020F0502020204030204" pitchFamily="34" charset="0"/>
                <a:cs typeface="Times New Roman" panose="02020603050405020304" pitchFamily="18" charset="0"/>
              </a:rPr>
              <a:t> του  Άλλου</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l-GR" sz="1100" b="1" dirty="0">
                <a:solidFill>
                  <a:srgbClr val="000000"/>
                </a:solidFill>
                <a:effectLst/>
                <a:ea typeface="Calibri" panose="020F0502020204030204" pitchFamily="34" charset="0"/>
                <a:cs typeface="Times New Roman" panose="02020603050405020304" pitchFamily="18" charset="0"/>
              </a:rPr>
              <a:t>Ι</a:t>
            </a: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.ΙΙΙ. Τροπισμοί   ενοποίησης  του Εαυτού και του Άλλου</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 Συμπεράσματα της έρευνας</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Ι. Βιβλιογραφία </a:t>
            </a:r>
            <a:endParaRPr lang="el-GR" sz="1100" dirty="0">
              <a:effectLst/>
              <a:ea typeface="Calibri" panose="020F0502020204030204" pitchFamily="34" charset="0"/>
              <a:cs typeface="Times New Roman" panose="02020603050405020304" pitchFamily="18" charset="0"/>
            </a:endParaRPr>
          </a:p>
          <a:p>
            <a:pPr>
              <a:spcAft>
                <a:spcPts val="1000"/>
              </a:spcAft>
              <a:buNone/>
            </a:pPr>
            <a:r>
              <a:rPr lang="en-US" sz="1100" b="1" dirty="0">
                <a:solidFill>
                  <a:srgbClr val="000000"/>
                </a:solidFill>
                <a:effectLst/>
                <a:ea typeface="Calibri" panose="020F0502020204030204" pitchFamily="34" charset="0"/>
                <a:cs typeface="Times New Roman" panose="02020603050405020304" pitchFamily="18" charset="0"/>
              </a:rPr>
              <a:t>V</a:t>
            </a:r>
            <a:r>
              <a:rPr lang="el-GR" sz="1100" b="1" dirty="0">
                <a:solidFill>
                  <a:srgbClr val="000000"/>
                </a:solidFill>
                <a:effectLst/>
                <a:ea typeface="Calibri" panose="020F0502020204030204" pitchFamily="34" charset="0"/>
                <a:cs typeface="Times New Roman" panose="02020603050405020304" pitchFamily="18" charset="0"/>
              </a:rPr>
              <a:t>Ι</a:t>
            </a:r>
            <a:r>
              <a:rPr lang="en-US" sz="1100" b="1" dirty="0">
                <a:solidFill>
                  <a:srgbClr val="000000"/>
                </a:solidFill>
                <a:effectLst/>
                <a:ea typeface="Calibri" panose="020F0502020204030204" pitchFamily="34" charset="0"/>
                <a:cs typeface="Times New Roman" panose="02020603050405020304" pitchFamily="18" charset="0"/>
              </a:rPr>
              <a:t>I</a:t>
            </a:r>
            <a:r>
              <a:rPr lang="el-GR" sz="1100" b="1" dirty="0">
                <a:solidFill>
                  <a:srgbClr val="000000"/>
                </a:solidFill>
                <a:effectLst/>
                <a:ea typeface="Calibri" panose="020F0502020204030204" pitchFamily="34" charset="0"/>
                <a:cs typeface="Times New Roman" panose="02020603050405020304" pitchFamily="18" charset="0"/>
              </a:rPr>
              <a:t>. Παράρτημα </a:t>
            </a:r>
            <a:endParaRPr lang="el-GR"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2390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26A39EA0-2081-628F-AB90-558432D56A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4A4A6A-E5ED-1A2A-953B-FCD96F7BA47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9C0DF5D-8C0D-957F-8A95-EE8617442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95943" y="1300685"/>
            <a:ext cx="3407228" cy="5023914"/>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0FE6093D-5F2E-3921-AB66-6A4C436790C7}"/>
              </a:ext>
            </a:extLst>
          </p:cNvPr>
          <p:cNvSpPr/>
          <p:nvPr/>
        </p:nvSpPr>
        <p:spPr>
          <a:xfrm>
            <a:off x="3701143" y="242278"/>
            <a:ext cx="829491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buNone/>
            </a:pPr>
            <a:r>
              <a:rPr lang="el-GR" sz="2000" b="1" dirty="0">
                <a:solidFill>
                  <a:srgbClr val="000000"/>
                </a:solidFill>
                <a:ea typeface="Calibri" panose="020F0502020204030204" pitchFamily="34" charset="0"/>
                <a:cs typeface="Times New Roman" panose="02020603050405020304" pitchFamily="18" charset="0"/>
              </a:rPr>
              <a:t>ΙΙΙ. Μεθοδολογία της έρευνας </a:t>
            </a:r>
            <a:endParaRPr lang="el-GR" sz="2000" dirty="0">
              <a:ea typeface="Calibri" panose="020F0502020204030204" pitchFamily="34" charset="0"/>
              <a:cs typeface="Times New Roman" panose="02020603050405020304" pitchFamily="18" charset="0"/>
            </a:endParaRPr>
          </a:p>
        </p:txBody>
      </p:sp>
      <p:sp>
        <p:nvSpPr>
          <p:cNvPr id="6" name="Θέση υποσέλιδου 4">
            <a:extLst>
              <a:ext uri="{FF2B5EF4-FFF2-40B4-BE49-F238E27FC236}">
                <a16:creationId xmlns:a16="http://schemas.microsoft.com/office/drawing/2014/main" id="{8D6F0D55-E3AD-338D-D4B5-FED9D694E348}"/>
              </a:ext>
            </a:extLst>
          </p:cNvPr>
          <p:cNvSpPr>
            <a:spLocks noGrp="1"/>
          </p:cNvSpPr>
          <p:nvPr>
            <p:ph type="ftr" sz="quarter" idx="11"/>
          </p:nvPr>
        </p:nvSpPr>
        <p:spPr>
          <a:xfrm>
            <a:off x="3701143" y="1300686"/>
            <a:ext cx="8294914" cy="5023913"/>
          </a:xfrm>
          <a:solidFill>
            <a:schemeClr val="bg1"/>
          </a:solidFill>
          <a:ln w="57150">
            <a:solidFill>
              <a:schemeClr val="tx1"/>
            </a:solidFill>
          </a:ln>
        </p:spPr>
        <p:txBody>
          <a:bodyPr/>
          <a:lstStyle/>
          <a:p>
            <a:pPr marL="342900" indent="-342900" algn="l">
              <a:spcAft>
                <a:spcPts val="1000"/>
              </a:spcAft>
              <a:buFont typeface="Wingdings" panose="05000000000000000000" pitchFamily="2" charset="2"/>
              <a:buChar char="q"/>
            </a:pPr>
            <a:r>
              <a:rPr lang="el-GR" sz="2000" dirty="0">
                <a:solidFill>
                  <a:schemeClr val="tx1"/>
                </a:solidFill>
              </a:rPr>
              <a:t>Πώς αποδομούνται οι  έννοιες του Εαυτού και της ετερότητας μέσα από την πολιτισμική διαλεκτική του δυτικού και του ανατολίτη ήρωα;</a:t>
            </a:r>
            <a:endParaRPr lang="en-US" sz="2000" dirty="0">
              <a:solidFill>
                <a:schemeClr val="tx1"/>
              </a:solidFill>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Ποιος ο ρόλος  της ενσυναίσθησης, αντιλαμβάνονται τα  καθήκοντα   απέναντι στον  Άλλο και πώς;</a:t>
            </a:r>
            <a:endParaRPr lang="el-GR" sz="2000" dirty="0">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Η ετερότητα του Άλλου  συνολικά και ατομικά  αποδίδεται; </a:t>
            </a:r>
            <a:endParaRPr lang="el-GR" sz="2000" dirty="0">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 Άλλος  «</a:t>
            </a:r>
            <a:r>
              <a:rPr lang="el-GR" sz="2000" dirty="0" err="1">
                <a:solidFill>
                  <a:srgbClr val="000000"/>
                </a:solidFill>
                <a:ea typeface="Calibri" panose="020F0502020204030204" pitchFamily="34" charset="0"/>
                <a:cs typeface="Times New Roman" panose="02020603050405020304" pitchFamily="18" charset="0"/>
              </a:rPr>
              <a:t>ετεροποιείται</a:t>
            </a:r>
            <a:r>
              <a:rPr lang="el-GR" sz="2000" dirty="0">
                <a:solidFill>
                  <a:srgbClr val="000000"/>
                </a:solidFill>
                <a:ea typeface="Calibri" panose="020F0502020204030204" pitchFamily="34" charset="0"/>
                <a:cs typeface="Times New Roman" panose="02020603050405020304" pitchFamily="18" charset="0"/>
              </a:rPr>
              <a:t>  ή </a:t>
            </a:r>
            <a:r>
              <a:rPr lang="el-GR" sz="2000" dirty="0" err="1">
                <a:solidFill>
                  <a:srgbClr val="000000"/>
                </a:solidFill>
                <a:ea typeface="Calibri" panose="020F0502020204030204" pitchFamily="34" charset="0"/>
                <a:cs typeface="Times New Roman" panose="02020603050405020304" pitchFamily="18" charset="0"/>
              </a:rPr>
              <a:t>εταιροποιείται</a:t>
            </a:r>
            <a:r>
              <a:rPr lang="el-GR" sz="2000" dirty="0">
                <a:solidFill>
                  <a:srgbClr val="000000"/>
                </a:solidFill>
                <a:ea typeface="Calibri" panose="020F0502020204030204" pitchFamily="34" charset="0"/>
                <a:cs typeface="Times New Roman" panose="02020603050405020304" pitchFamily="18" charset="0"/>
              </a:rPr>
              <a:t>»  (Έφη </a:t>
            </a:r>
            <a:r>
              <a:rPr lang="el-GR" sz="2000" dirty="0" err="1">
                <a:solidFill>
                  <a:srgbClr val="000000"/>
                </a:solidFill>
                <a:ea typeface="Calibri" panose="020F0502020204030204" pitchFamily="34" charset="0"/>
                <a:cs typeface="Times New Roman" panose="02020603050405020304" pitchFamily="18" charset="0"/>
              </a:rPr>
              <a:t>Πηλαβά</a:t>
            </a:r>
            <a:r>
              <a:rPr lang="el-GR" sz="2000" dirty="0">
                <a:solidFill>
                  <a:srgbClr val="000000"/>
                </a:solidFill>
                <a:ea typeface="Calibri" panose="020F0502020204030204" pitchFamily="34" charset="0"/>
                <a:cs typeface="Times New Roman" panose="02020603050405020304" pitchFamily="18" charset="0"/>
              </a:rPr>
              <a:t>, 2004);</a:t>
            </a:r>
            <a:endParaRPr lang="el-GR" sz="2000" dirty="0">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Με ποιους τρόπους δομείται ο Άλλος; Αποφεύγεται, αποσιωπάται,  ισοπεδώνεται, αποκλείεται, αναγνωρίζεται η ετερότητά του,   περιθωριοποιείται, διαστρεβλώνεται η εικόνα του;</a:t>
            </a:r>
            <a:endParaRPr lang="el-GR" sz="2000" dirty="0">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Με ποιο τρόπο διαμορφώνεται το παρελθόν  του Εαυτού και του Άλλου;</a:t>
            </a:r>
            <a:endParaRPr lang="el-GR" sz="2000" dirty="0">
              <a:ea typeface="Calibri" panose="020F0502020204030204" pitchFamily="34" charset="0"/>
              <a:cs typeface="Times New Roman" panose="02020603050405020304" pitchFamily="18" charset="0"/>
            </a:endParaRPr>
          </a:p>
          <a:p>
            <a:pPr marL="342900" lvl="0" indent="-342900" algn="l">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Οι  λογοτεχνικές του  επινοήσεις   ποιο  σκοπό  έχουν;</a:t>
            </a:r>
            <a:endParaRPr lang="el-GR" sz="2000" dirty="0">
              <a:ea typeface="Calibri" panose="020F0502020204030204" pitchFamily="34" charset="0"/>
              <a:cs typeface="Times New Roman" panose="02020603050405020304" pitchFamily="18" charset="0"/>
            </a:endParaRPr>
          </a:p>
          <a:p>
            <a:pPr marL="342900" lvl="0" indent="-342900" algn="just">
              <a:spcAft>
                <a:spcPts val="1000"/>
              </a:spcAft>
              <a:buFont typeface="Symbol" panose="05050102010706020507" pitchFamily="18" charset="2"/>
              <a:buChar char=""/>
            </a:pPr>
            <a:endParaRPr lang="el-GR" sz="2000"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869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77446CF2-892B-A950-AF8B-EE761CB091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40F6D5-C2A4-29BA-2B4B-AA4F3184EB92}"/>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36576B0-5D3A-B997-84E0-9D51A1F54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322458"/>
            <a:ext cx="3975904" cy="502391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129B16E-B70E-0F2B-D99C-8D30891CB75F}"/>
              </a:ext>
            </a:extLst>
          </p:cNvPr>
          <p:cNvSpPr/>
          <p:nvPr/>
        </p:nvSpPr>
        <p:spPr>
          <a:xfrm>
            <a:off x="4729570" y="367306"/>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spcAft>
                <a:spcPts val="1000"/>
              </a:spcAft>
              <a:buNone/>
            </a:pPr>
            <a:r>
              <a:rPr lang="el-GR" sz="2000" b="1" dirty="0">
                <a:solidFill>
                  <a:srgbClr val="000000"/>
                </a:solidFill>
                <a:ea typeface="Calibri" panose="020F0502020204030204" pitchFamily="34" charset="0"/>
                <a:cs typeface="Times New Roman" panose="02020603050405020304" pitchFamily="18" charset="0"/>
              </a:rPr>
              <a:t>ΙΙΙ. Μεθοδολογία της έρευνας : Βιβλιογραφικές  αναφορές</a:t>
            </a:r>
            <a:endParaRPr lang="el-GR" sz="2000" dirty="0">
              <a:ea typeface="Calibri" panose="020F0502020204030204" pitchFamily="34" charset="0"/>
              <a:cs typeface="Times New Roman" panose="02020603050405020304" pitchFamily="18" charset="0"/>
            </a:endParaRPr>
          </a:p>
        </p:txBody>
      </p:sp>
      <p:sp>
        <p:nvSpPr>
          <p:cNvPr id="2" name="Θέση υποσέλιδου 4">
            <a:extLst>
              <a:ext uri="{FF2B5EF4-FFF2-40B4-BE49-F238E27FC236}">
                <a16:creationId xmlns:a16="http://schemas.microsoft.com/office/drawing/2014/main" id="{7F6AC51D-E9F7-904C-01E3-DF1D07FCFC98}"/>
              </a:ext>
            </a:extLst>
          </p:cNvPr>
          <p:cNvSpPr>
            <a:spLocks noGrp="1"/>
          </p:cNvSpPr>
          <p:nvPr>
            <p:ph type="ftr" sz="quarter" idx="11"/>
          </p:nvPr>
        </p:nvSpPr>
        <p:spPr>
          <a:xfrm>
            <a:off x="4729570" y="1300686"/>
            <a:ext cx="6858001" cy="5023913"/>
          </a:xfrm>
          <a:solidFill>
            <a:schemeClr val="bg1"/>
          </a:solidFill>
          <a:ln w="57150">
            <a:solidFill>
              <a:schemeClr val="tx1"/>
            </a:solidFill>
          </a:ln>
        </p:spPr>
        <p:txBody>
          <a:bodyPr/>
          <a:lstStyle/>
          <a:p>
            <a:pPr lvl="0" algn="just" defTabSz="914400"/>
            <a:r>
              <a:rPr lang="el-GR" altLang="el-GR" sz="2000">
                <a:solidFill>
                  <a:schemeClr val="tx1"/>
                </a:solidFill>
              </a:rPr>
              <a:t>Παναγή, Γ. (2004). Πώς η προσέγγιση της λογοτεχνίας μπορεί να συμβάλει στη διαμόρφωση πολιτών μιας κοσμοπολιτικής κοινωνίας. Στο Α. Γαγάτσης κ.ά. (Επιμ.), </a:t>
            </a:r>
            <a:r>
              <a:rPr lang="el-GR" altLang="el-GR" sz="2000" i="1">
                <a:solidFill>
                  <a:schemeClr val="tx1"/>
                </a:solidFill>
              </a:rPr>
              <a:t>Σύγχρονες τάσεις στην εκπαιδευτική έρευνα και πρακτική: Πρακτικά VIII παγκύπριου συνεδρίου Παιδαγωγικής Εταιρίας Κύπρου</a:t>
            </a:r>
            <a:r>
              <a:rPr lang="el-GR" altLang="el-GR" sz="2000">
                <a:solidFill>
                  <a:schemeClr val="tx1"/>
                </a:solidFill>
              </a:rPr>
              <a:t>. Λευκωσία : Πανεπιστήμιο Κύπρου.</a:t>
            </a:r>
          </a:p>
          <a:p>
            <a:pPr lvl="0" algn="just" defTabSz="914400"/>
            <a:endParaRPr lang="el-GR" altLang="el-GR" sz="2000">
              <a:solidFill>
                <a:schemeClr val="tx1"/>
              </a:solidFill>
            </a:endParaRPr>
          </a:p>
          <a:p>
            <a:pPr algn="just" defTabSz="914400"/>
            <a:r>
              <a:rPr lang="el-GR" sz="2000">
                <a:solidFill>
                  <a:schemeClr val="tx1"/>
                </a:solidFill>
              </a:rPr>
              <a:t>Πηλαβά,   Έ.  (2004). Μια προσέγγιση  στο  βιβλίο  «Ματωμένα Χώματα» από μια κοσμοπολιτική οπτική. </a:t>
            </a:r>
            <a:r>
              <a:rPr lang="el-GR" altLang="el-GR" sz="2000">
                <a:solidFill>
                  <a:schemeClr val="tx1"/>
                </a:solidFill>
              </a:rPr>
              <a:t>Στο Α. Γαγάτσης κ.ά. (Επιμ.), </a:t>
            </a:r>
            <a:r>
              <a:rPr lang="el-GR" altLang="el-GR" sz="2000" i="1">
                <a:solidFill>
                  <a:schemeClr val="tx1"/>
                </a:solidFill>
              </a:rPr>
              <a:t>Σύγχρονες τάσεις στην εκπαιδευτική έρευνα και πρακτική: Πρακτικά VIII παγκύπριου συνεδρίου Παιδαγωγικής Εταιρίας Κύπρου</a:t>
            </a:r>
            <a:r>
              <a:rPr lang="el-GR" altLang="el-GR" sz="2000">
                <a:solidFill>
                  <a:schemeClr val="tx1"/>
                </a:solidFill>
              </a:rPr>
              <a:t>. Λευκωσία : Πανεπιστήμιο Κύπρου.</a:t>
            </a:r>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462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44E8F-2B71-05B3-4D68-6CCD8A6DCC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A89523-D7EC-D0E1-20B9-D9A00642342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239D3B3-F04A-A221-90E3-BD4EEF2E4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502018" y="1300685"/>
            <a:ext cx="4483639" cy="502391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060B178-1BC8-520C-8DBF-AEB6A3E1AA6E}"/>
              </a:ext>
            </a:extLst>
          </p:cNvPr>
          <p:cNvSpPr/>
          <p:nvPr/>
        </p:nvSpPr>
        <p:spPr>
          <a:xfrm>
            <a:off x="5268686" y="367306"/>
            <a:ext cx="631888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EAC567FA-939A-B226-D03B-E44A9B69BE7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7B2D92A-BC0F-4A97-2325-DC07D9C17498}"/>
              </a:ext>
            </a:extLst>
          </p:cNvPr>
          <p:cNvSpPr>
            <a:spLocks noGrp="1"/>
          </p:cNvSpPr>
          <p:nvPr>
            <p:ph type="ftr" sz="quarter" idx="11"/>
          </p:nvPr>
        </p:nvSpPr>
        <p:spPr>
          <a:xfrm>
            <a:off x="5268686" y="1300686"/>
            <a:ext cx="6318885" cy="4947714"/>
          </a:xfrm>
          <a:solidFill>
            <a:schemeClr val="bg1"/>
          </a:solidFill>
          <a:ln w="57150">
            <a:solidFill>
              <a:schemeClr val="tx1"/>
            </a:solidFill>
          </a:ln>
        </p:spPr>
        <p:txBody>
          <a:bodyPr/>
          <a:lstStyle/>
          <a:p>
            <a:pPr lvl="0" algn="just" defTabSz="914400"/>
            <a:endParaRPr lang="el-GR" sz="2000" b="1" i="1">
              <a:solidFill>
                <a:srgbClr val="000000"/>
              </a:solidFill>
              <a:ea typeface="Times New Roman" panose="02020603050405020304" pitchFamily="18" charset="0"/>
              <a:cs typeface="Times New Roman" panose="02020603050405020304" pitchFamily="18" charset="0"/>
            </a:endParaRPr>
          </a:p>
          <a:p>
            <a:pPr lvl="0" algn="just" defTabSz="914400"/>
            <a:endParaRPr lang="el-GR" sz="2000" b="1" i="1">
              <a:solidFill>
                <a:srgbClr val="000000"/>
              </a:solidFill>
              <a:ea typeface="Times New Roman" panose="02020603050405020304" pitchFamily="18" charset="0"/>
              <a:cs typeface="Times New Roman" panose="02020603050405020304" pitchFamily="18" charset="0"/>
            </a:endParaRPr>
          </a:p>
          <a:p>
            <a:pPr lvl="0" algn="just" defTabSz="914400"/>
            <a:r>
              <a:rPr lang="el-GR" sz="2000" b="1" i="1">
                <a:solidFill>
                  <a:srgbClr val="000000"/>
                </a:solidFill>
                <a:ea typeface="Times New Roman" panose="02020603050405020304" pitchFamily="18" charset="0"/>
                <a:cs typeface="Times New Roman" panose="02020603050405020304" pitchFamily="18" charset="0"/>
              </a:rPr>
              <a:t>Το λευκό κάστρο :</a:t>
            </a:r>
          </a:p>
          <a:p>
            <a:pPr lvl="0" algn="just" defTabSz="914400"/>
            <a:endParaRPr lang="el-GR" altLang="el-GR" sz="2000" b="1">
              <a:solidFill>
                <a:srgbClr val="000000"/>
              </a:solidFill>
              <a:ea typeface="Times New Roman" panose="02020603050405020304" pitchFamily="18" charset="0"/>
              <a:cs typeface="Times New Roman" panose="02020603050405020304" pitchFamily="18" charset="0"/>
            </a:endParaRPr>
          </a:p>
          <a:p>
            <a:pPr marL="342900" lvl="0" indent="-342900" algn="just" defTabSz="914400">
              <a:buFont typeface="Wingdings" panose="05000000000000000000" pitchFamily="2" charset="2"/>
              <a:buChar char="q"/>
            </a:pPr>
            <a:r>
              <a:rPr lang="el-GR" altLang="el-GR" sz="2000">
                <a:solidFill>
                  <a:srgbClr val="000000"/>
                </a:solidFill>
                <a:ea typeface="Calibri" panose="020F0502020204030204" pitchFamily="34" charset="0"/>
                <a:cs typeface="Times New Roman" panose="02020603050405020304" pitchFamily="18" charset="0"/>
              </a:rPr>
              <a:t>Το βιβλίο που τον καθιέρωσε ως συγγραφέα με διεθνή σημασία (</a:t>
            </a:r>
            <a:r>
              <a:rPr lang="en-US" altLang="el-GR" sz="2000">
                <a:solidFill>
                  <a:srgbClr val="000000"/>
                </a:solidFill>
                <a:ea typeface="Calibri" panose="020F0502020204030204" pitchFamily="34" charset="0"/>
                <a:cs typeface="Times New Roman" panose="02020603050405020304" pitchFamily="18" charset="0"/>
              </a:rPr>
              <a:t>Ayd</a:t>
            </a:r>
            <a:r>
              <a:rPr lang="el-GR" altLang="el-GR" sz="2000">
                <a:solidFill>
                  <a:srgbClr val="000000"/>
                </a:solidFill>
                <a:ea typeface="Calibri" panose="020F0502020204030204" pitchFamily="34" charset="0"/>
                <a:cs typeface="Times New Roman" panose="02020603050405020304" pitchFamily="18" charset="0"/>
              </a:rPr>
              <a:t>ı</a:t>
            </a:r>
            <a:r>
              <a:rPr lang="en-US" altLang="el-GR" sz="2000">
                <a:solidFill>
                  <a:srgbClr val="000000"/>
                </a:solidFill>
                <a:ea typeface="Calibri" panose="020F0502020204030204" pitchFamily="34" charset="0"/>
                <a:cs typeface="Times New Roman" panose="02020603050405020304" pitchFamily="18" charset="0"/>
              </a:rPr>
              <a:t>n</a:t>
            </a:r>
            <a:r>
              <a:rPr lang="el-GR" altLang="el-GR" sz="2000">
                <a:solidFill>
                  <a:srgbClr val="000000"/>
                </a:solidFill>
                <a:ea typeface="Calibri" panose="020F0502020204030204" pitchFamily="34" charset="0"/>
                <a:cs typeface="Times New Roman" panose="02020603050405020304" pitchFamily="18" charset="0"/>
              </a:rPr>
              <a:t>  </a:t>
            </a:r>
            <a:r>
              <a:rPr lang="en-US" altLang="el-GR" sz="2000">
                <a:solidFill>
                  <a:srgbClr val="000000"/>
                </a:solidFill>
                <a:ea typeface="Calibri" panose="020F0502020204030204" pitchFamily="34" charset="0"/>
                <a:cs typeface="Times New Roman" panose="02020603050405020304" pitchFamily="18" charset="0"/>
              </a:rPr>
              <a:t>Bayrakceken</a:t>
            </a:r>
            <a:r>
              <a:rPr lang="el-GR" altLang="el-GR" sz="2000">
                <a:solidFill>
                  <a:srgbClr val="000000"/>
                </a:solidFill>
                <a:ea typeface="Calibri" panose="020F0502020204030204" pitchFamily="34" charset="0"/>
                <a:cs typeface="Times New Roman" panose="02020603050405020304" pitchFamily="18" charset="0"/>
              </a:rPr>
              <a:t> &amp; </a:t>
            </a:r>
            <a:r>
              <a:rPr lang="en-US" altLang="el-GR" sz="2000">
                <a:solidFill>
                  <a:srgbClr val="000000"/>
                </a:solidFill>
                <a:ea typeface="Calibri" panose="020F0502020204030204" pitchFamily="34" charset="0"/>
                <a:cs typeface="Times New Roman" panose="02020603050405020304" pitchFamily="18" charset="0"/>
              </a:rPr>
              <a:t>Don Randall</a:t>
            </a:r>
            <a:r>
              <a:rPr lang="el-GR" altLang="el-GR" sz="2000">
                <a:solidFill>
                  <a:srgbClr val="000000"/>
                </a:solidFill>
                <a:ea typeface="Calibri" panose="020F0502020204030204" pitchFamily="34" charset="0"/>
                <a:cs typeface="Times New Roman" panose="02020603050405020304" pitchFamily="18" charset="0"/>
              </a:rPr>
              <a:t>, 2005)</a:t>
            </a:r>
          </a:p>
          <a:p>
            <a:pPr marL="342900" lvl="0" indent="-342900" algn="just" defTabSz="914400">
              <a:buFont typeface="Wingdings" panose="05000000000000000000" pitchFamily="2" charset="2"/>
              <a:buChar char="q"/>
            </a:pPr>
            <a:endParaRPr lang="el-GR" altLang="el-GR" sz="2000">
              <a:solidFill>
                <a:schemeClr val="tx1"/>
              </a:solidFill>
            </a:endParaRPr>
          </a:p>
          <a:p>
            <a:pPr algn="just"/>
            <a:r>
              <a:rPr lang="el-GR" sz="2000" b="1">
                <a:solidFill>
                  <a:schemeClr val="tx1"/>
                </a:solidFill>
              </a:rPr>
              <a:t>ΥΠΟΘΕΣΗ </a:t>
            </a:r>
          </a:p>
          <a:p>
            <a:pPr algn="just"/>
            <a:endParaRPr lang="el-GR" sz="2000">
              <a:solidFill>
                <a:schemeClr val="tx1"/>
              </a:solidFill>
            </a:endParaRPr>
          </a:p>
          <a:p>
            <a:pPr algn="just"/>
            <a:r>
              <a:rPr lang="el-GR" sz="2000">
                <a:solidFill>
                  <a:schemeClr val="tx1"/>
                </a:solidFill>
              </a:rPr>
              <a:t>Ο Φαρούκ  Νταρβίνογλου,  ιστορικός και  ερευνητής, «ανακαλύπτει» το χειρόγραφο   ενός  άγνωστου  αριστερόχειρα  καλλιγράφου του 17</a:t>
            </a:r>
            <a:r>
              <a:rPr lang="el-GR" sz="2000" baseline="30000">
                <a:solidFill>
                  <a:schemeClr val="tx1"/>
                </a:solidFill>
              </a:rPr>
              <a:t>ου</a:t>
            </a:r>
            <a:r>
              <a:rPr lang="el-GR" sz="2000">
                <a:solidFill>
                  <a:schemeClr val="tx1"/>
                </a:solidFill>
              </a:rPr>
              <a:t> αιώνα, το οποίο  περιέχει την ιστορία που  διαβάζουμε στη συνέχεια.</a:t>
            </a:r>
          </a:p>
          <a:p>
            <a:pPr lvl="0" algn="just" defTabSz="914400"/>
            <a:endParaRPr lang="el-GR" altLang="el-GR" sz="2000">
              <a:solidFill>
                <a:schemeClr val="tx1"/>
              </a:solidFill>
            </a:endParaRPr>
          </a:p>
          <a:p>
            <a:pPr lvl="0" indent="457200" algn="l" defTabSz="914400" eaLnBrk="0" fontAlgn="base" hangingPunct="0">
              <a:spcBef>
                <a:spcPct val="0"/>
              </a:spcBef>
              <a:spcAft>
                <a:spcPct val="0"/>
              </a:spcAft>
            </a:pPr>
            <a:br>
              <a:rPr lang="el-GR" altLang="el-GR" sz="2000">
                <a:solidFill>
                  <a:schemeClr val="tx1"/>
                </a:solidFill>
              </a:rPr>
            </a:br>
            <a:endParaRPr lang="el-GR" altLang="el-GR" sz="2000">
              <a:solidFill>
                <a:schemeClr val="tx1"/>
              </a:solidFill>
            </a:endParaRPr>
          </a:p>
          <a:p>
            <a:pPr lvl="0" algn="just" defTabSz="914400"/>
            <a:endParaRPr lang="el-GR" sz="2000">
              <a:ea typeface="Calibri" panose="020F0502020204030204" pitchFamily="34" charset="0"/>
              <a:cs typeface="Times New Roman" panose="02020603050405020304" pitchFamily="18" charset="0"/>
            </a:endParaRP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6919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7A42-C6AC-5762-B745-49F68BF33B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BD253D-C35A-2B44-A5C0-E2B1CD1B1D0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F0FDD80-2DD5-2856-8EBE-4EBB93BDA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19744" y="1300686"/>
            <a:ext cx="4490083" cy="528954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67E333B-1797-3C54-F3FE-3D520C9A907A}"/>
              </a:ext>
            </a:extLst>
          </p:cNvPr>
          <p:cNvSpPr/>
          <p:nvPr/>
        </p:nvSpPr>
        <p:spPr>
          <a:xfrm>
            <a:off x="4729570" y="367306"/>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3E76A943-2693-0E3A-2B00-54F258A8193E}"/>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BF1B6B03-BF56-B07A-338F-7A7FB2B0A66A}"/>
              </a:ext>
            </a:extLst>
          </p:cNvPr>
          <p:cNvSpPr>
            <a:spLocks noGrp="1"/>
          </p:cNvSpPr>
          <p:nvPr>
            <p:ph type="ftr" sz="quarter" idx="11"/>
          </p:nvPr>
        </p:nvSpPr>
        <p:spPr>
          <a:xfrm>
            <a:off x="4729571" y="1300686"/>
            <a:ext cx="6776630" cy="5190008"/>
          </a:xfrm>
          <a:solidFill>
            <a:schemeClr val="bg1"/>
          </a:solidFill>
          <a:ln w="57150">
            <a:solidFill>
              <a:schemeClr val="tx1"/>
            </a:solidFill>
          </a:ln>
        </p:spPr>
        <p:txBody>
          <a:bodyPr/>
          <a:lstStyle/>
          <a:p>
            <a:pPr algn="just"/>
            <a:r>
              <a:rPr lang="el-GR" sz="2000" b="1" dirty="0">
                <a:solidFill>
                  <a:schemeClr val="tx1"/>
                </a:solidFill>
              </a:rPr>
              <a:t>Η υπόθεση του χειρόγραφου   του 17</a:t>
            </a:r>
            <a:r>
              <a:rPr lang="el-GR" sz="2000" b="1" baseline="30000" dirty="0">
                <a:solidFill>
                  <a:schemeClr val="tx1"/>
                </a:solidFill>
              </a:rPr>
              <a:t>ου</a:t>
            </a:r>
            <a:r>
              <a:rPr lang="el-GR" sz="2000" b="1" dirty="0">
                <a:solidFill>
                  <a:schemeClr val="tx1"/>
                </a:solidFill>
              </a:rPr>
              <a:t> αιώνα; </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Ένας νεαρός Βενετός αστρονόμος αιχμαλωτίζεται από Οθωμανούς  πειρατές στον δρόμο του για τη Νάπολη και καταλήγει σκλάβος ενός Οθωμανού  λόγιου.</a:t>
            </a:r>
          </a:p>
          <a:p>
            <a:pPr marL="342900" indent="-342900" algn="just">
              <a:buFont typeface="Wingdings" panose="05000000000000000000" pitchFamily="2" charset="2"/>
              <a:buChar char="q"/>
            </a:pPr>
            <a:r>
              <a:rPr lang="el-GR" sz="2000" dirty="0">
                <a:solidFill>
                  <a:schemeClr val="tx1"/>
                </a:solidFill>
              </a:rPr>
              <a:t>Μέσα από  το  πρώτο κεφάλαιο πληροφορούμαστε ότι ο  αφηγητής είναι  23 χρονών και έχει σπουδάσει   επιστήμες και τέχνες  στη Φλωρεντία  και τη Βενετία. Ήξερε από αστρονομία, μαθηματικά,  φυσική και ζωγραφική. Για να γλυτώσει από τους Οθωμανούς επικαλείται ότι είναι γιατρός έτσι απολαμβάνει ευνοϊκή μεταχείριση μέσα στη φυλακή, ιδιαίτερα δε, όταν γιατρεύει και τον πασά. </a:t>
            </a: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690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98571-25B2-1969-D68F-D15EFBBA9D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74F2CC-EE35-4660-F652-D8D606AD6822}"/>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D76D6CC6-D65E-F8A9-7677-008F60B80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300686"/>
            <a:ext cx="3975904" cy="528954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B32D2D6-C7A3-556A-64B4-9600E9E7DC0F}"/>
              </a:ext>
            </a:extLst>
          </p:cNvPr>
          <p:cNvSpPr/>
          <p:nvPr/>
        </p:nvSpPr>
        <p:spPr>
          <a:xfrm>
            <a:off x="4729570" y="367306"/>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D1417D0-7BB5-E1C7-ACB2-F6D28F22B91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2659419-0149-2BB7-4DB5-515774CB1B50}"/>
              </a:ext>
            </a:extLst>
          </p:cNvPr>
          <p:cNvSpPr>
            <a:spLocks noGrp="1"/>
          </p:cNvSpPr>
          <p:nvPr>
            <p:ph type="ftr" sz="quarter" idx="11"/>
          </p:nvPr>
        </p:nvSpPr>
        <p:spPr>
          <a:xfrm>
            <a:off x="4729570" y="1300686"/>
            <a:ext cx="6858001" cy="5190008"/>
          </a:xfrm>
          <a:solidFill>
            <a:schemeClr val="bg1"/>
          </a:solidFill>
          <a:ln w="57150">
            <a:solidFill>
              <a:schemeClr val="tx1"/>
            </a:solidFill>
          </a:ln>
        </p:spPr>
        <p:txBody>
          <a:bodyPr/>
          <a:lstStyle/>
          <a:p>
            <a:pPr algn="just"/>
            <a:endParaRPr lang="el-GR" sz="2000" b="1" dirty="0">
              <a:solidFill>
                <a:schemeClr val="tx1"/>
              </a:solidFill>
            </a:endParaRPr>
          </a:p>
          <a:p>
            <a:pPr algn="just"/>
            <a:endParaRPr lang="el-GR" sz="2000" b="1" dirty="0">
              <a:solidFill>
                <a:schemeClr val="tx1"/>
              </a:solidFill>
            </a:endParaRPr>
          </a:p>
          <a:p>
            <a:pPr algn="just"/>
            <a:r>
              <a:rPr lang="el-GR" sz="2000" b="1" dirty="0">
                <a:solidFill>
                  <a:schemeClr val="tx1"/>
                </a:solidFill>
              </a:rPr>
              <a:t>Πώς συναντιόνται οι δύο πρωταγωνιστές;</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Χάρη στον πασά και στον γάμο του γιού του, οι δυο άντρες,  ο Βενετός σκλάβος και ο Οθωμανός δάσκαλος, συναντιόνται και καλούνται να συνεργαστούν  για να  σχεδιάσουν μαζί την επίδειξη πυροτεχνημάτων στον γάμο του γιο του πασά. </a:t>
            </a:r>
          </a:p>
          <a:p>
            <a:pPr marL="342900" indent="-342900" algn="just">
              <a:buFont typeface="Wingdings" panose="05000000000000000000" pitchFamily="2" charset="2"/>
              <a:buChar char="q"/>
            </a:pPr>
            <a:r>
              <a:rPr lang="el-GR" sz="2000" dirty="0">
                <a:solidFill>
                  <a:schemeClr val="tx1"/>
                </a:solidFill>
              </a:rPr>
              <a:t>Ο πασάς  θέλοντας  να τον εξαναγκάσει να ασπαστεί τον ισλαμισμό  σκηνοθετεί την «εκτέλεση» του. Όμως ούτε και τότε κατορθώνει  να τον  μεταπείσει. Έτσι τον παραχωρεί ως σκλάβο στον  Οθωμανό με το όνομα «δάσκαλος».</a:t>
            </a:r>
          </a:p>
          <a:p>
            <a:pPr marL="342900" indent="-342900" algn="just">
              <a:buFont typeface="Wingdings" panose="05000000000000000000" pitchFamily="2" charset="2"/>
              <a:buChar char="q"/>
            </a:pPr>
            <a:r>
              <a:rPr lang="el-GR" sz="2000" dirty="0">
                <a:solidFill>
                  <a:schemeClr val="tx1"/>
                </a:solidFill>
              </a:rPr>
              <a:t>  Πλέον οι δύο άντρες δεν καλούνται απλά να συνεργαστούν για να  εκπονήσουν μια δουλεία αλλά να συνυπάρξουν σε όλες τις εκφάνσεις της ζωής. Πάντα όμως ή τουλάχιστο  σε πρώτη φάση κάτω από το πλέγμα εξουσίας «αφέντη-σκλάβου».</a:t>
            </a:r>
          </a:p>
          <a:p>
            <a:pPr lvl="0" algn="just" defTabSz="914400"/>
            <a:endParaRPr lang="el-GR" altLang="el-GR" sz="2000" dirty="0">
              <a:solidFill>
                <a:schemeClr val="tx1"/>
              </a:solidFill>
              <a:ea typeface="Times New Roman" panose="02020603050405020304" pitchFamily="18" charset="0"/>
              <a:cs typeface="Times New Roman" panose="02020603050405020304" pitchFamily="18" charset="0"/>
            </a:endParaRPr>
          </a:p>
          <a:p>
            <a:pPr lvl="0" algn="just" defTabSz="914400"/>
            <a:endParaRPr lang="el-GR" sz="2000" dirty="0">
              <a:solidFill>
                <a:schemeClr val="tx1"/>
              </a:solidFill>
              <a:ea typeface="Calibri" panose="020F0502020204030204" pitchFamily="34" charset="0"/>
              <a:cs typeface="Times New Roman" panose="02020603050405020304" pitchFamily="18" charset="0"/>
            </a:endParaRP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4865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65FCA-7538-4967-20AB-BA0CFCA516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57448F-12CA-39BE-9F8A-DDDF8116AA8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1DB98BC-2A56-F506-6D71-A47502348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300686"/>
            <a:ext cx="3975904" cy="528954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FF6363C-BFFD-F33B-DD37-1B4700105AEA}"/>
              </a:ext>
            </a:extLst>
          </p:cNvPr>
          <p:cNvSpPr/>
          <p:nvPr/>
        </p:nvSpPr>
        <p:spPr>
          <a:xfrm>
            <a:off x="4729570" y="367306"/>
            <a:ext cx="72556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49FAF98-BA3D-21A2-6353-26A2A0BC3B3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A871755F-67E6-D8EB-8A79-DF2E82AD3813}"/>
              </a:ext>
            </a:extLst>
          </p:cNvPr>
          <p:cNvSpPr>
            <a:spLocks noGrp="1"/>
          </p:cNvSpPr>
          <p:nvPr>
            <p:ph type="ftr" sz="quarter" idx="11"/>
          </p:nvPr>
        </p:nvSpPr>
        <p:spPr>
          <a:xfrm>
            <a:off x="4729570" y="1300686"/>
            <a:ext cx="7375344" cy="5190008"/>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Σιγά σιγά  ο μεν  σκλάβος ξεκινά να μαθαίνει τούρκικα, ενώ ο Οθωμανός στο πρόσωπό του ανακαλύπτει μια πολύτιμη πηγή γνώσης για τα επιστημονικά επιτεύγματα της Δύσης.  Διδάσκουν   ο ένας τον  άλλον  τα μυστικά της τέχνης και της επιστήμης της δικής του πλευράς. </a:t>
            </a:r>
          </a:p>
          <a:p>
            <a:pPr marL="342900" indent="-342900" algn="just">
              <a:buFont typeface="Wingdings" panose="05000000000000000000" pitchFamily="2" charset="2"/>
              <a:buChar char="q"/>
            </a:pPr>
            <a:r>
              <a:rPr lang="el-GR" sz="2000" dirty="0">
                <a:solidFill>
                  <a:schemeClr val="tx1"/>
                </a:solidFill>
              </a:rPr>
              <a:t>Στη συνέχεια οι  δυο τους ασχολούνται με την παρουσίαση  δύο πραγματειών  στον σουλτάνο. Η μία έφερε τον τίτλο </a:t>
            </a:r>
            <a:r>
              <a:rPr lang="el-GR" sz="2000" i="1" dirty="0">
                <a:solidFill>
                  <a:schemeClr val="tx1"/>
                </a:solidFill>
              </a:rPr>
              <a:t>Βίος των  Ζώων</a:t>
            </a:r>
            <a:r>
              <a:rPr lang="el-GR" sz="2000" dirty="0">
                <a:solidFill>
                  <a:schemeClr val="tx1"/>
                </a:solidFill>
              </a:rPr>
              <a:t>  και η άλλη  </a:t>
            </a:r>
            <a:r>
              <a:rPr lang="el-GR" sz="2000" i="1" dirty="0">
                <a:solidFill>
                  <a:schemeClr val="tx1"/>
                </a:solidFill>
              </a:rPr>
              <a:t>Περίεργα πλάσματα</a:t>
            </a:r>
            <a:r>
              <a:rPr lang="el-GR" sz="2000" dirty="0">
                <a:solidFill>
                  <a:schemeClr val="tx1"/>
                </a:solidFill>
              </a:rPr>
              <a:t> στηριγμένα στις αναμνήσεις του σκλάβου από  την Ιταλία.  Τα έγραφε ο σκλάβος και τα παρουσίαζε ως δικά του ο δάσκαλος στο σουλτάνο. </a:t>
            </a:r>
          </a:p>
          <a:p>
            <a:pPr marL="342900" indent="-342900" algn="just">
              <a:buFont typeface="Wingdings" panose="05000000000000000000" pitchFamily="2" charset="2"/>
              <a:buChar char="q"/>
            </a:pPr>
            <a:r>
              <a:rPr lang="el-GR" sz="2000" dirty="0">
                <a:solidFill>
                  <a:schemeClr val="tx1"/>
                </a:solidFill>
              </a:rPr>
              <a:t>Στο  τέταρτο κεφάλαιο ο δάσκαλος  απευθυνόμενος στον σκλάβο θέτει το εξής ερώτημα : «Γιατί εγώ είμαι εγώ;»(σελ. 99). Για να καταλάβει γιατί ήταν αυτός  που  ήταν,  ο δάσκαλος του ζήτησε  να του  διηγηθεί τη ζωή του.</a:t>
            </a:r>
            <a:endParaRPr lang="el-GR" sz="2000"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98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3837-160D-5B87-42AF-03B687C331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0927DE-4003-E293-A913-F77A4405B36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3E80352-9DA5-8F20-8364-95442A188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402911" y="1132114"/>
            <a:ext cx="3975904" cy="559525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828B5D0-EC30-752D-8A5F-B263A2883AA2}"/>
              </a:ext>
            </a:extLst>
          </p:cNvPr>
          <p:cNvSpPr/>
          <p:nvPr/>
        </p:nvSpPr>
        <p:spPr>
          <a:xfrm>
            <a:off x="4575404" y="308778"/>
            <a:ext cx="745331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740F7724-E851-C5B8-CF33-8ABF790DBBE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74A2376E-DB5E-14AE-7120-A820091131C3}"/>
              </a:ext>
            </a:extLst>
          </p:cNvPr>
          <p:cNvSpPr>
            <a:spLocks noGrp="1"/>
          </p:cNvSpPr>
          <p:nvPr>
            <p:ph type="ftr" sz="quarter" idx="11"/>
          </p:nvPr>
        </p:nvSpPr>
        <p:spPr>
          <a:xfrm>
            <a:off x="4575404" y="1224485"/>
            <a:ext cx="7560402" cy="5502885"/>
          </a:xfrm>
          <a:solidFill>
            <a:schemeClr val="bg1"/>
          </a:solidFill>
          <a:ln w="57150">
            <a:solidFill>
              <a:schemeClr val="tx1"/>
            </a:solidFill>
          </a:ln>
        </p:spPr>
        <p:txBody>
          <a:bodyPr/>
          <a:lstStyle/>
          <a:p>
            <a:pPr algn="just"/>
            <a:endParaRPr lang="el-GR" sz="2000" dirty="0">
              <a:solidFill>
                <a:schemeClr val="tx1"/>
              </a:solidFill>
            </a:endParaRP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Όταν  έπειτα από καιρό ο δάσκαλος απολάμβανε να διαβάζει όσα έγγραφε ο σκλάβος, αντιστρέφονται οι όροι, και ο σκλάβος   αρχίζει να περιμένει την κατάλληλη  στιγμή   για να τον παρασύρει στην ίδια δουλειά. Έτσι, στο τέλος  και  οι δύο κάθονται απέναντι από ένα τραπέζι  και γράφουν τις αναμνήσεις της ζωής τους.</a:t>
            </a:r>
          </a:p>
          <a:p>
            <a:pPr marL="342900" indent="-342900" algn="just">
              <a:buFont typeface="Wingdings" panose="05000000000000000000" pitchFamily="2" charset="2"/>
              <a:buChar char="q"/>
            </a:pPr>
            <a:r>
              <a:rPr lang="el-GR" sz="2000" dirty="0">
                <a:solidFill>
                  <a:schemeClr val="tx1"/>
                </a:solidFill>
              </a:rPr>
              <a:t>«έπρεπε  να σκεφτώ  τι  ήμουν    και να γράψω   τις σκέψεις μου  σ΄ ένα χαρτί   να δει   κι αυτός  πως γινόταν  αυτή η δουλεία και πόσο θαρραλέος ήμουν» (σελ. 104)</a:t>
            </a:r>
          </a:p>
          <a:p>
            <a:pPr marL="342900" indent="-342900" algn="just">
              <a:buFont typeface="Wingdings" panose="05000000000000000000" pitchFamily="2" charset="2"/>
              <a:buChar char="q"/>
            </a:pPr>
            <a:r>
              <a:rPr lang="el-GR" sz="2000" dirty="0">
                <a:solidFill>
                  <a:schemeClr val="tx1"/>
                </a:solidFill>
              </a:rPr>
              <a:t>«..άρχισε  κάθε πρωί  να γράφει : «Γιατί εγώ  είμαι εγώ». Κάτω  όμως  </a:t>
            </a:r>
            <a:r>
              <a:rPr lang="el-GR" sz="2000" dirty="0" err="1">
                <a:solidFill>
                  <a:schemeClr val="tx1"/>
                </a:solidFill>
              </a:rPr>
              <a:t>απ</a:t>
            </a:r>
            <a:r>
              <a:rPr lang="el-GR" sz="2000" dirty="0">
                <a:solidFill>
                  <a:schemeClr val="tx1"/>
                </a:solidFill>
              </a:rPr>
              <a:t>΄ αυτό τον  τίτλο  δεν κατάφερνε να γράψει  παρά μόνο  γιατί  οι άλλοι  ήταν  τόσο  ποταποί και ηλίθιοι.» (σελ. 111)</a:t>
            </a:r>
          </a:p>
          <a:p>
            <a:pPr marL="342900" indent="-342900" algn="just">
              <a:buFont typeface="Wingdings" panose="05000000000000000000" pitchFamily="2" charset="2"/>
              <a:buChar char="q"/>
            </a:pPr>
            <a:r>
              <a:rPr lang="el-GR" sz="2000" dirty="0">
                <a:solidFill>
                  <a:schemeClr val="tx1"/>
                </a:solidFill>
              </a:rPr>
              <a:t>«..σκέφτηκα  να πω εγώ είμαι εγώ...Είχα την  εντύπωση  πως αν  κατάφερνα  να βρω το κουράγιο   να του πω αυτή  την ανόητη  κουβέντα, θα ματαίωνα τα παιχνίδια του δασκάλου  και του σουλτάνου, και των  κουτσομπόληδων   που  μηχανορραφούσαν για  να με κάνουν   κάποιον  άλλον, κι  έτσι   θα συνέχιζα  να ζω ήσυχα μέσα στην ύπαρξη μου» (σελ. 221)</a:t>
            </a:r>
            <a:endParaRPr lang="el-GR" altLang="el-GR" sz="2000" dirty="0">
              <a:solidFill>
                <a:schemeClr val="tx1"/>
              </a:solidFill>
              <a:ea typeface="Times New Roman" panose="02020603050405020304" pitchFamily="18" charset="0"/>
              <a:cs typeface="Times New Roman" panose="02020603050405020304" pitchFamily="18" charset="0"/>
            </a:endParaRPr>
          </a:p>
          <a:p>
            <a:pPr lvl="0" algn="just" defTabSz="914400"/>
            <a:endParaRPr lang="el-GR" sz="2000" dirty="0">
              <a:solidFill>
                <a:schemeClr val="tx1"/>
              </a:solidFill>
              <a:ea typeface="Calibri" panose="020F0502020204030204" pitchFamily="34" charset="0"/>
              <a:cs typeface="Times New Roman" panose="02020603050405020304" pitchFamily="18" charset="0"/>
            </a:endParaRP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9217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2588B-A5A9-C398-D7D2-C541A46E03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F76F4B-5319-9CF8-A320-79C12282C462}"/>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60606C1-C724-86FE-A9F9-1A8DF6BC9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443151" y="1273629"/>
            <a:ext cx="3377735" cy="517896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2395368-B622-1021-59C3-5337982D522C}"/>
              </a:ext>
            </a:extLst>
          </p:cNvPr>
          <p:cNvSpPr/>
          <p:nvPr/>
        </p:nvSpPr>
        <p:spPr>
          <a:xfrm>
            <a:off x="4729570" y="367306"/>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A09920F1-6A02-7565-14E4-1590B3E8C99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ED0A5BFE-FCE3-23C6-E082-31C9EB072881}"/>
              </a:ext>
            </a:extLst>
          </p:cNvPr>
          <p:cNvSpPr>
            <a:spLocks noGrp="1"/>
          </p:cNvSpPr>
          <p:nvPr>
            <p:ph type="ftr" sz="quarter" idx="11"/>
          </p:nvPr>
        </p:nvSpPr>
        <p:spPr>
          <a:xfrm>
            <a:off x="4887686" y="1273629"/>
            <a:ext cx="6699885" cy="517896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Ο σκλάβος σιγά σιγά  αρχίζει να βλέπει εφιάλτες  (απώλεια της  ταυτότητάς του). </a:t>
            </a:r>
          </a:p>
          <a:p>
            <a:pPr marL="342900" indent="-342900" algn="just">
              <a:buFont typeface="Wingdings" panose="05000000000000000000" pitchFamily="2" charset="2"/>
              <a:buChar char="q"/>
            </a:pPr>
            <a:r>
              <a:rPr lang="el-GR" sz="2000" dirty="0">
                <a:solidFill>
                  <a:schemeClr val="tx1"/>
                </a:solidFill>
              </a:rPr>
              <a:t>Ξέσπασμα της πανώλης στην Κωνσταντινούπολη. Ο σκλάβος αποφασίζει να το σκάσει στο νησί Χάλκη. Τελικά ο δάσκαλος τον εντοπίζει και επιστρέφουν πίσω μαζί. Εκεί καλούνται να βρουν τη λύση και να  αμβλύνουν τα κρούσματα της πανώλης. Ο  δάσκαλος  αναγνωρίζει ότι  χρειάζεται τον σκλάβο : «Μου είπε  ξεκάθαρα  ότι χρειαζόταν τις γνώσεις   μου» (σελ.159)</a:t>
            </a:r>
          </a:p>
          <a:p>
            <a:pPr marL="342900" indent="-342900" algn="just">
              <a:buFont typeface="Wingdings" panose="05000000000000000000" pitchFamily="2" charset="2"/>
              <a:buChar char="q"/>
            </a:pPr>
            <a:r>
              <a:rPr lang="el-GR" sz="2000" dirty="0">
                <a:solidFill>
                  <a:schemeClr val="tx1"/>
                </a:solidFill>
              </a:rPr>
              <a:t>Τελικά η πόλη σώθηκε και ο δάσκαλος χρίστηκε  αυτοκρατορικός αστρολόγος.</a:t>
            </a: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506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97BE-5195-30DF-4DE3-6199650FA2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716ECD-F2BF-9B66-1C41-D54D140BEBE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D7B10349-CD41-50D8-80A4-F0911F9E6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175656"/>
            <a:ext cx="3018505" cy="5238839"/>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DD0C27C-65D4-9DF4-7245-D54716A17E93}"/>
              </a:ext>
            </a:extLst>
          </p:cNvPr>
          <p:cNvSpPr/>
          <p:nvPr/>
        </p:nvSpPr>
        <p:spPr>
          <a:xfrm>
            <a:off x="3450772" y="261241"/>
            <a:ext cx="81368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6D2CD226-9FE5-E315-C194-177EEF50A92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8C34B61F-D001-F50D-5309-C3A85E87EB98}"/>
              </a:ext>
            </a:extLst>
          </p:cNvPr>
          <p:cNvSpPr>
            <a:spLocks noGrp="1"/>
          </p:cNvSpPr>
          <p:nvPr>
            <p:ph type="ftr" sz="quarter" idx="11"/>
          </p:nvPr>
        </p:nvSpPr>
        <p:spPr>
          <a:xfrm>
            <a:off x="3450772" y="1175657"/>
            <a:ext cx="8136800" cy="5129979"/>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Στα τελευταία κεφάλαια οι δυο τους πυρετωδώς ασχολούνταν με την κατασκευή του όπλου που θα κατατροπώσει  τους εχθρούς. Η επαφή του  σκλάβου με τον σουλτάνο θα  οδηγήσει στο τέλος τον σκλάβο  άλλοτε να πηγαίνει και αυτός ενώπιον του σουλτάνου μαζί με τον δάσκαλο και άλλοτε να πηγαίνει μόνος του στο παλάτι. Άκρως καθοριστική είναι η συνάντηση  των δύο ηρώων με τον μίμο που φέρνει ο σουλτάνος, ταρακουνώντας ακόμη περισσότερο τους ήρωες όσον αφορά την ταυτότητά  τους.</a:t>
            </a:r>
          </a:p>
          <a:p>
            <a:pPr marL="342900" indent="-342900" algn="just">
              <a:buFont typeface="Wingdings" panose="05000000000000000000" pitchFamily="2" charset="2"/>
              <a:buChar char="q"/>
            </a:pPr>
            <a:r>
              <a:rPr lang="el-GR" sz="2000" dirty="0">
                <a:solidFill>
                  <a:schemeClr val="tx1"/>
                </a:solidFill>
              </a:rPr>
              <a:t>Κι ενώ οι ζωές των δυο αντρών συνδέονται αξεδιάλυτα και οι ταυτότητές τους συγχέονται όλο και πιο πολύ, αφέντης και σκλάβος θα βρεθούν μαζί στο στρατό του σουλτάνου. Όταν </a:t>
            </a:r>
            <a:r>
              <a:rPr lang="el-GR" sz="2000" dirty="0" err="1">
                <a:solidFill>
                  <a:schemeClr val="tx1"/>
                </a:solidFill>
              </a:rPr>
              <a:t>στρατολογούνται</a:t>
            </a:r>
            <a:r>
              <a:rPr lang="el-GR" sz="2000" dirty="0">
                <a:solidFill>
                  <a:schemeClr val="tx1"/>
                </a:solidFill>
              </a:rPr>
              <a:t>  για να πολεμήσουν  στον στρατό του σουλτάνου στο Λευκό Κάστρο το  ενδεχόμενο   ανατροπής της τύχης πραγματοποιείται. Η επιχείρηση αποτυγχάνει και οι δύο ήρωες αλλάζουν ταυτότητες, ο Οθωμανός καταφεύγει στη Βενετία ενώ ο Βενετός σκλάβος  παίρνει  τη θέση  του  ως  αυτοκρατορικός αστρολόγος.</a:t>
            </a:r>
          </a:p>
          <a:p>
            <a:pPr marL="342900" indent="-342900" algn="just">
              <a:buFont typeface="Wingdings" panose="05000000000000000000" pitchFamily="2" charset="2"/>
              <a:buChar char="q"/>
            </a:pPr>
            <a:endParaRPr lang="el-GR" sz="2000" dirty="0">
              <a:solidFill>
                <a:schemeClr val="tx1"/>
              </a:solidFill>
            </a:endParaRPr>
          </a:p>
          <a:p>
            <a:pPr algn="just"/>
            <a:endParaRPr lang="el-GR" sz="2000" dirty="0">
              <a:solidFill>
                <a:schemeClr val="tx1"/>
              </a:solidFill>
            </a:endParaRP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649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2E9B-1B07-EA37-E311-AB4927C823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5BC644-4430-7478-65B0-00EC662951F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2D20767-53E2-7679-4F73-F93817A01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23409" y="1224486"/>
            <a:ext cx="3247105" cy="522810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581CFD9-BEC2-7E66-19C6-95F4DF8ADD7E}"/>
              </a:ext>
            </a:extLst>
          </p:cNvPr>
          <p:cNvSpPr/>
          <p:nvPr/>
        </p:nvSpPr>
        <p:spPr>
          <a:xfrm>
            <a:off x="3668486" y="367306"/>
            <a:ext cx="791908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B4E72D1-3229-3D7C-B1B2-9145D1CE268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72E48D7-01F4-4637-6479-7386C31B9453}"/>
              </a:ext>
            </a:extLst>
          </p:cNvPr>
          <p:cNvSpPr>
            <a:spLocks noGrp="1"/>
          </p:cNvSpPr>
          <p:nvPr>
            <p:ph type="ftr" sz="quarter" idx="11"/>
          </p:nvPr>
        </p:nvSpPr>
        <p:spPr>
          <a:xfrm>
            <a:off x="3788230" y="1224486"/>
            <a:ext cx="7799342" cy="5190008"/>
          </a:xfrm>
          <a:solidFill>
            <a:schemeClr val="bg1"/>
          </a:solidFill>
          <a:ln w="57150">
            <a:solidFill>
              <a:schemeClr val="tx1"/>
            </a:solidFill>
          </a:ln>
        </p:spPr>
        <p:txBody>
          <a:bodyPr/>
          <a:lstStyle/>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Στο τελευταίο κεφάλαιο  ο μέχρι τώρα  σκλάβος αφηγητής  και Οθωμανός αφέντης μπερδεύονται σε   τέτοιο  βαθμό  που πλέον δεν είναι ξεκάθαρο ποιος τελικά ήταν ο αφηγητής και αν τελικά υπήρχαν δύο  ήρωες.</a:t>
            </a:r>
          </a:p>
          <a:p>
            <a:pPr marL="342900" indent="-342900" algn="just">
              <a:buFont typeface="Wingdings" panose="05000000000000000000" pitchFamily="2" charset="2"/>
              <a:buChar char="q"/>
            </a:pPr>
            <a:r>
              <a:rPr lang="el-GR" sz="2000" dirty="0">
                <a:solidFill>
                  <a:schemeClr val="tx1"/>
                </a:solidFill>
              </a:rPr>
              <a:t>Συγκεκριμένα  στο ενδέκατο κεφάλαιο   γίνεται αναφορά σε έναν αφηγητή που πλησιάζει τα εβδομήντα,  ήταν  </a:t>
            </a:r>
            <a:r>
              <a:rPr lang="el-GR" sz="2000" dirty="0" err="1">
                <a:solidFill>
                  <a:schemeClr val="tx1"/>
                </a:solidFill>
              </a:rPr>
              <a:t>αρχιαστρολόγος</a:t>
            </a:r>
            <a:r>
              <a:rPr lang="el-GR" sz="2000" dirty="0">
                <a:solidFill>
                  <a:schemeClr val="tx1"/>
                </a:solidFill>
              </a:rPr>
              <a:t>, παντρεύτηκε, είχε τέσσερα παιδιά και πριν την εκθρόνιση του   σουλτάνου   κατέφυγε στην </a:t>
            </a:r>
            <a:r>
              <a:rPr lang="el-GR" sz="2000" dirty="0" err="1">
                <a:solidFill>
                  <a:schemeClr val="tx1"/>
                </a:solidFill>
              </a:rPr>
              <a:t>Γκέμπζε</a:t>
            </a:r>
            <a:r>
              <a:rPr lang="el-GR" sz="2000" dirty="0">
                <a:solidFill>
                  <a:schemeClr val="tx1"/>
                </a:solidFill>
              </a:rPr>
              <a:t>.</a:t>
            </a:r>
          </a:p>
          <a:p>
            <a:pPr marL="342900" indent="-342900" algn="just">
              <a:buFont typeface="Wingdings" panose="05000000000000000000" pitchFamily="2" charset="2"/>
              <a:buChar char="q"/>
            </a:pPr>
            <a:r>
              <a:rPr lang="el-GR" sz="2000" dirty="0">
                <a:solidFill>
                  <a:schemeClr val="tx1"/>
                </a:solidFill>
              </a:rPr>
              <a:t>Στο τελευταίο κεφάλαιο, πέραν του αφηγητή του οποίου η ταυτότητα παραμένει δυσδιάκριτη, απουσιάζει οποιαδήποτε αναφορά στον δάσκαλο ή στον σκλάβο. Η αφήγηση επικεντρώνεται σε ένα απρόσωπο «τον» ή «εκείνον».</a:t>
            </a:r>
          </a:p>
          <a:p>
            <a:pPr marL="342900" indent="-342900" algn="just">
              <a:buFont typeface="Wingdings" panose="05000000000000000000" pitchFamily="2" charset="2"/>
              <a:buChar char="q"/>
            </a:pPr>
            <a:r>
              <a:rPr lang="el-GR" sz="2000" dirty="0">
                <a:solidFill>
                  <a:schemeClr val="tx1"/>
                </a:solidFill>
              </a:rPr>
              <a:t>«Έτσι  κι εγώ  τον συλλογίζομαι, όσο τραβάει  η ψυχή  μου,  για να βρω το τέλος που ταιριάζει  στην ιστορία μου  και  στη ζωή μου» (σελ. 264)</a:t>
            </a: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424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ECE75A-6B86-C125-F8BB-26AD79249920}"/>
              </a:ext>
            </a:extLst>
          </p:cNvPr>
          <p:cNvSpPr txBox="1"/>
          <p:nvPr/>
        </p:nvSpPr>
        <p:spPr>
          <a:xfrm>
            <a:off x="2710543" y="152881"/>
            <a:ext cx="9220200" cy="6503832"/>
          </a:xfrm>
          <a:prstGeom prst="rect">
            <a:avLst/>
          </a:prstGeom>
          <a:solidFill>
            <a:schemeClr val="bg1"/>
          </a:solidFill>
          <a:ln w="57150">
            <a:solidFill>
              <a:schemeClr val="tx1"/>
            </a:solidFill>
          </a:ln>
        </p:spPr>
        <p:txBody>
          <a:bodyPr wrap="square">
            <a:spAutoFit/>
          </a:bodyPr>
          <a:lstStyle/>
          <a:p>
            <a:pPr algn="just">
              <a:lnSpc>
                <a:spcPct val="115000"/>
              </a:lnSpc>
              <a:spcAft>
                <a:spcPts val="1000"/>
              </a:spcAft>
              <a:buNone/>
            </a:pPr>
            <a:r>
              <a:rPr lang="el-GR" sz="1600" b="1" dirty="0">
                <a:solidFill>
                  <a:srgbClr val="000000"/>
                </a:solidFill>
                <a:effectLst/>
                <a:ea typeface="Calibri" panose="020F0502020204030204" pitchFamily="34" charset="0"/>
                <a:cs typeface="Times New Roman" panose="02020603050405020304" pitchFamily="18" charset="0"/>
              </a:rPr>
              <a:t>Ι . ΕΙΣΑΓΩΓΗ</a:t>
            </a:r>
            <a:endParaRPr lang="el-GR" sz="1600" dirty="0">
              <a:effectLst/>
              <a:ea typeface="Calibri" panose="020F0502020204030204" pitchFamily="34" charset="0"/>
              <a:cs typeface="Times New Roman" panose="02020603050405020304" pitchFamily="18" charset="0"/>
            </a:endParaRPr>
          </a:p>
          <a:p>
            <a:pPr algn="r">
              <a:lnSpc>
                <a:spcPct val="115000"/>
              </a:lnSpc>
              <a:spcAft>
                <a:spcPts val="1000"/>
              </a:spcAft>
              <a:buNone/>
            </a:pPr>
            <a:br>
              <a:rPr lang="el-GR" sz="1600" dirty="0">
                <a:solidFill>
                  <a:srgbClr val="000000"/>
                </a:solidFill>
                <a:effectLst/>
                <a:ea typeface="Times New Roman" panose="02020603050405020304" pitchFamily="18" charset="0"/>
                <a:cs typeface="Times New Roman" panose="02020603050405020304" pitchFamily="18" charset="0"/>
              </a:rPr>
            </a:br>
            <a:r>
              <a:rPr lang="el-GR" dirty="0">
                <a:solidFill>
                  <a:srgbClr val="000000"/>
                </a:solidFill>
                <a:effectLst/>
                <a:ea typeface="Times New Roman" panose="02020603050405020304" pitchFamily="18" charset="0"/>
                <a:cs typeface="Times New Roman" panose="02020603050405020304" pitchFamily="18" charset="0"/>
              </a:rPr>
              <a:t>[…]Η λογοτεχνία σήμερα πρέπει να μιλάει και να διερευνά τους μεγάλους φόβους της ανθρωπότητας[…] Το φόβο του αποκλεισμού, της εκμηδένισης, της απαξίωσης. Αδικία, συλλογικές ταπεινώσεις, αίσθημα καταδίωξης, εθνικιστικοί κομπασμοί, διατυπωμένοι σε μια παράλογη και πομπώδη γλώσσα, αγγίζουν μέσα μου μια σκοτεινή περιοχή. Οι εκτός δυτικού κόσμου κοινωνίες παραδίδονται σε αυτούς τους φόβους και κάνουν συχνά παράλογες πράξεις. Οι δυτικές κοινωνίες, υπερβολικά υπερήφανες για τον πλούτο τους και για την προίκα της Αναγέννησης, του Διαφωτισμού και του Μοντερνισμού, που μας έχουν προσφέρει, παραδίδονται κι αυτές, κατά καιρούς, σε μια υπερβολική αυτοπεποίθηση, που είναι εξίσου παράλογη.¹</a:t>
            </a:r>
            <a:br>
              <a:rPr lang="el-GR" dirty="0">
                <a:solidFill>
                  <a:srgbClr val="000000"/>
                </a:solidFill>
                <a:effectLst/>
                <a:ea typeface="Times New Roman" panose="02020603050405020304" pitchFamily="18" charset="0"/>
                <a:cs typeface="Times New Roman" panose="02020603050405020304" pitchFamily="18" charset="0"/>
              </a:rPr>
            </a:br>
            <a:endParaRPr lang="el-GR" dirty="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dirty="0"/>
              <a:t>Το ανωτέρω απόσπασμα προέρχεται από τον λόγο που εκφώνησε ο νομπελίστας Ορχάν Παμούκ τον Δεκέμβριο του 2006. </a:t>
            </a:r>
          </a:p>
          <a:p>
            <a:pPr marL="285750" indent="-285750" algn="just">
              <a:lnSpc>
                <a:spcPct val="115000"/>
              </a:lnSpc>
              <a:spcAft>
                <a:spcPts val="1000"/>
              </a:spcAft>
              <a:buFont typeface="Wingdings" panose="05000000000000000000" pitchFamily="2" charset="2"/>
              <a:buChar char="q"/>
            </a:pPr>
            <a:r>
              <a:rPr lang="el-GR" dirty="0"/>
              <a:t>Πρόκειται για έναν δημιουργό που επιχείρησε να γεφυρώσει το χάσμα μεταξύ Ανατολής και Δύσης, μια πορεία που του χάρισε διεθνή αίγλη αλλά τον έφερε παράλληλα αντιμέτωπο με έντονη αμφισβήτηση.</a:t>
            </a:r>
            <a:endParaRPr lang="el-GR" sz="1600" dirty="0">
              <a:solidFill>
                <a:srgbClr val="000000"/>
              </a:solidFill>
              <a:effectLst/>
              <a:ea typeface="Calibri" panose="020F0502020204030204" pitchFamily="34" charset="0"/>
            </a:endParaRPr>
          </a:p>
          <a:p>
            <a:pPr algn="just">
              <a:buNone/>
            </a:pPr>
            <a:endParaRPr lang="el-GR" sz="1600" dirty="0">
              <a:solidFill>
                <a:srgbClr val="000000"/>
              </a:solidFill>
              <a:effectLst/>
              <a:ea typeface="Calibri" panose="020F0502020204030204" pitchFamily="34" charset="0"/>
            </a:endParaRPr>
          </a:p>
          <a:p>
            <a:pPr marL="228600" indent="-228600">
              <a:spcAft>
                <a:spcPts val="1000"/>
              </a:spcAft>
              <a:buAutoNum type="arabicPeriod"/>
            </a:pPr>
            <a:r>
              <a:rPr lang="el-GR" sz="1000" dirty="0">
                <a:solidFill>
                  <a:srgbClr val="000000"/>
                </a:solidFill>
                <a:effectLst/>
                <a:ea typeface="Times New Roman" panose="02020603050405020304" pitchFamily="18" charset="0"/>
                <a:cs typeface="Times New Roman" panose="02020603050405020304" pitchFamily="18" charset="0"/>
              </a:rPr>
              <a:t>Διάλεξη του νομπελίστα συγγραφέα Ορχάν Παμούκ </a:t>
            </a:r>
            <a:r>
              <a:rPr lang="el-GR" sz="1000" i="1" dirty="0">
                <a:solidFill>
                  <a:srgbClr val="000000"/>
                </a:solidFill>
                <a:effectLst/>
                <a:ea typeface="Times New Roman" panose="02020603050405020304" pitchFamily="18" charset="0"/>
                <a:cs typeface="Times New Roman" panose="02020603050405020304" pitchFamily="18" charset="0"/>
              </a:rPr>
              <a:t> </a:t>
            </a:r>
            <a:r>
              <a:rPr lang="el-GR" sz="1000" dirty="0">
                <a:solidFill>
                  <a:srgbClr val="000000"/>
                </a:solidFill>
                <a:effectLst/>
                <a:ea typeface="Calibri" panose="020F0502020204030204" pitchFamily="34" charset="0"/>
                <a:cs typeface="Times New Roman" panose="02020603050405020304" pitchFamily="18" charset="0"/>
              </a:rPr>
              <a:t>Δημοσίευση: 01 Μαρτίου 2010 </a:t>
            </a:r>
            <a:r>
              <a:rPr lang="el-GR" sz="1000" dirty="0">
                <a:solidFill>
                  <a:srgbClr val="000000"/>
                </a:solidFill>
                <a:effectLst/>
                <a:ea typeface="Times New Roman" panose="02020603050405020304" pitchFamily="18" charset="0"/>
                <a:cs typeface="Times New Roman" panose="02020603050405020304" pitchFamily="18" charset="0"/>
              </a:rPr>
              <a:t>στο :</a:t>
            </a:r>
            <a:r>
              <a:rPr lang="el-GR" sz="1000" dirty="0">
                <a:solidFill>
                  <a:srgbClr val="000000"/>
                </a:solidFill>
                <a:ea typeface="Calibri" panose="020F0502020204030204" pitchFamily="34" charset="0"/>
                <a:cs typeface="Times New Roman" panose="02020603050405020304" pitchFamily="18" charset="0"/>
              </a:rPr>
              <a:t> </a:t>
            </a:r>
            <a:r>
              <a:rPr lang="el-GR" sz="1000" dirty="0">
                <a:hlinkClick r:id="rId3"/>
              </a:rPr>
              <a:t>Διάλεξη του νομπελίστα συγγραφέα Ορχάν Παμούκ | in.gr</a:t>
            </a:r>
            <a:r>
              <a:rPr lang="el-GR" sz="1000" dirty="0"/>
              <a:t>        </a:t>
            </a:r>
            <a:r>
              <a:rPr lang="el-GR" sz="1000" dirty="0" err="1">
                <a:solidFill>
                  <a:srgbClr val="000000"/>
                </a:solidFill>
                <a:ea typeface="Calibri" panose="020F0502020204030204" pitchFamily="34" charset="0"/>
                <a:cs typeface="Times New Roman" panose="02020603050405020304" pitchFamily="18" charset="0"/>
              </a:rPr>
              <a:t>Προσπελάστηκε</a:t>
            </a:r>
            <a:r>
              <a:rPr lang="el-GR" sz="1000" dirty="0">
                <a:solidFill>
                  <a:srgbClr val="000000"/>
                </a:solidFill>
                <a:ea typeface="Calibri" panose="020F0502020204030204" pitchFamily="34" charset="0"/>
                <a:cs typeface="Times New Roman" panose="02020603050405020304" pitchFamily="18" charset="0"/>
              </a:rPr>
              <a:t> στις   20/04/2026 </a:t>
            </a:r>
            <a:endParaRPr lang="el-GR" sz="1000" dirty="0">
              <a:solidFill>
                <a:srgbClr val="000000"/>
              </a:solidFill>
              <a:effectLst/>
              <a:ea typeface="Calibri" panose="020F0502020204030204" pitchFamily="34" charset="0"/>
              <a:cs typeface="Times New Roman" panose="02020603050405020304" pitchFamily="18" charset="0"/>
            </a:endParaRPr>
          </a:p>
        </p:txBody>
      </p:sp>
      <p:pic>
        <p:nvPicPr>
          <p:cNvPr id="2" name="Picture 2" descr="Το Λευκό Κάστρο / ORHAN PAMUK | Skroutz Βιβλία">
            <a:extLst>
              <a:ext uri="{FF2B5EF4-FFF2-40B4-BE49-F238E27FC236}">
                <a16:creationId xmlns:a16="http://schemas.microsoft.com/office/drawing/2014/main" id="{54D6C1BC-5D72-6A38-9339-2E0292314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95"/>
          <a:stretch>
            <a:fillRect/>
          </a:stretch>
        </p:blipFill>
        <p:spPr bwMode="auto">
          <a:xfrm>
            <a:off x="2" y="10"/>
            <a:ext cx="2383970"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447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55772-DCEC-D4E4-ACFC-BAA35E3035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27EB33-3AF0-CBAE-2AD5-9751AF2B158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51EC348B-E66E-3C31-2764-8344D6E30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41286" y="761999"/>
            <a:ext cx="3208733" cy="565249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81246B5-482A-40D5-B59B-9A4D768DEAAE}"/>
              </a:ext>
            </a:extLst>
          </p:cNvPr>
          <p:cNvSpPr/>
          <p:nvPr/>
        </p:nvSpPr>
        <p:spPr>
          <a:xfrm>
            <a:off x="3788228" y="17039"/>
            <a:ext cx="8347577"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E24B2EA-CCC5-8455-F1C9-F367EA80AF32}"/>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543577DB-B328-F6E2-C36B-6072B57FC7CC}"/>
              </a:ext>
            </a:extLst>
          </p:cNvPr>
          <p:cNvSpPr>
            <a:spLocks noGrp="1"/>
          </p:cNvSpPr>
          <p:nvPr>
            <p:ph type="ftr" sz="quarter" idx="11"/>
          </p:nvPr>
        </p:nvSpPr>
        <p:spPr>
          <a:xfrm>
            <a:off x="3788228" y="761999"/>
            <a:ext cx="8347577" cy="5652495"/>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Στο εντέκατο  κεφάλαιο  οι δύο  προσωπικότητες  συγχέονται. Μέχρι το  δέκατο κεφάλαιο  γνωρίζαμε  ότι  αυτός που  έγραφε  αυτά  που  παρουσίαζαν  στον σουλτάνο  ήταν ο  σκλάβος και πως ο δάσκαλος  είχε διαφύγει  στη Δύση. Στο  εντέκατο κεφάλαιο  ο  αφηγητής παρουσιάζεται  να είναι  αυτός που αντέγραφε  και αυτός που διέφυγε να είναι ο γκιαούρης. </a:t>
            </a:r>
          </a:p>
          <a:p>
            <a:pPr marL="342900" indent="-342900" algn="just">
              <a:buFont typeface="Wingdings" panose="05000000000000000000" pitchFamily="2" charset="2"/>
              <a:buChar char="q"/>
            </a:pPr>
            <a:r>
              <a:rPr lang="el-GR" sz="2000" dirty="0">
                <a:solidFill>
                  <a:schemeClr val="tx1"/>
                </a:solidFill>
              </a:rPr>
              <a:t> «Μου  είχε πει  εξαρχής ότι  δεν  έπρεπε να ντρέπομαι που είχα επηρεαστεί  από εκείνον, που  είχα διδαχθεί  από εκείνον. Το  ήξερε, είπε,  από την  αρχή  ότι  όλα τα βιβλία, τα καλαντάρια και τις προβλέψεις που χρόνια του  παρουσίαζα,  τα  είχε γράψει εκείνος, του το ΄</a:t>
            </a:r>
            <a:r>
              <a:rPr lang="el-GR" sz="2000" dirty="0" err="1">
                <a:solidFill>
                  <a:schemeClr val="tx1"/>
                </a:solidFill>
              </a:rPr>
              <a:t>χε</a:t>
            </a:r>
            <a:r>
              <a:rPr lang="el-GR" sz="2000" dirty="0">
                <a:solidFill>
                  <a:schemeClr val="tx1"/>
                </a:solidFill>
              </a:rPr>
              <a:t> πει μάλιστα, όταν  εγώ στο σπίτι ασχολούμουν  με τα σχέδια του όπλου μας» (σελ. 265)</a:t>
            </a:r>
          </a:p>
          <a:p>
            <a:pPr marL="342900" indent="-342900" algn="just">
              <a:buFont typeface="Wingdings" panose="05000000000000000000" pitchFamily="2" charset="2"/>
              <a:buChar char="q"/>
            </a:pPr>
            <a:r>
              <a:rPr lang="el-GR" sz="2000" dirty="0">
                <a:solidFill>
                  <a:schemeClr val="tx1"/>
                </a:solidFill>
              </a:rPr>
              <a:t>«..Όταν  έμαθα ότι ο γκιαούρης δραπέτευσε, ζήτησαν το δικό μου κεφάλι» (σελ. 266)</a:t>
            </a:r>
          </a:p>
          <a:p>
            <a:pPr lvl="0" algn="just" defTabSz="914400"/>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78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7245-3D92-CFB7-FD3A-D57DC6C726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950DCE-0070-F523-217A-F91BA5EF4D4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768A46ED-A1D4-B67B-829F-90DE778A6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9"/>
            <a:ext cx="4270363" cy="5576294"/>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B5B0D918-3A26-C27F-347F-ECFC45EA7A37}"/>
              </a:ext>
            </a:extLst>
          </p:cNvPr>
          <p:cNvSpPr/>
          <p:nvPr/>
        </p:nvSpPr>
        <p:spPr>
          <a:xfrm>
            <a:off x="4724400" y="87870"/>
            <a:ext cx="711153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A916924F-5D07-CF39-2088-7C7651EBC439}"/>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E865C1A8-5D89-EC0F-873B-0A91C7E21276}"/>
              </a:ext>
            </a:extLst>
          </p:cNvPr>
          <p:cNvSpPr>
            <a:spLocks noGrp="1"/>
          </p:cNvSpPr>
          <p:nvPr>
            <p:ph type="ftr" sz="quarter" idx="11"/>
          </p:nvPr>
        </p:nvSpPr>
        <p:spPr>
          <a:xfrm>
            <a:off x="4724400" y="892628"/>
            <a:ext cx="7111534" cy="565249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a:solidFill>
                  <a:schemeClr val="tx1"/>
                </a:solidFill>
              </a:rPr>
              <a:t>«...αφού  δεν  έμοιαζαν μ΄ εκείνον  που του  είχα πάρει  τη θέση, Εκείνος ήταν  πιο  αδύνατος και  λεπτοκαμωμένος, εγώ είχα παχύνει, κατάλαβαν  ότι  έλεγα ψέματα, όταν  είπα ότι   δεν μπορούσα να ξέρω όσα ήξερε Εκείνος, κάποια μέρα στη διάρκεια  κάποιου πολέμου, θα το  έσκαγα κι εγώ αφού  θα είχα φέρει  γρουσουζιά θα πρόδιδα πολεμικά μυστικά στον εχθρό  όπως είχε κάνει  κι Εκείνος και διευκόλυνα την  ήττα κτλ.» (σελ. 268)</a:t>
            </a:r>
          </a:p>
          <a:p>
            <a:pPr marL="342900" indent="-342900" algn="just">
              <a:buFont typeface="Wingdings" panose="05000000000000000000" pitchFamily="2" charset="2"/>
              <a:buChar char="q"/>
            </a:pPr>
            <a:r>
              <a:rPr lang="el-GR" sz="2000">
                <a:solidFill>
                  <a:schemeClr val="tx1"/>
                </a:solidFill>
              </a:rPr>
              <a:t>«Μου  ζήτησε να του  περιγράψω την  Ιταλία, τη χώρα όπου είχε δραπετεύσει  Εκείνος και θύμωσε όταν  του είπα ότι  δεν ήξερα  πάρα πολλά πράγματα : Εκείνος είχε πει  στον σουλτάνο  ότι μου  τα διηγήθηκε όλα,  γιατί  φοβόμουν; Αρκεί να θυμηθώ  όσα μου είχε πει Εκείνος. Έτσι  διηγήθηκα από  την αρχή  στον σουλτάνο  τα παιδικά χρόνια Εκείνου, καθώς  και  όλες τις όμορφες αναμνήσεις του» (σελ. 269)</a:t>
            </a:r>
          </a:p>
          <a:p>
            <a:pPr algn="just"/>
            <a:r>
              <a:rPr lang="el-GR" sz="2000">
                <a:solidFill>
                  <a:schemeClr val="tx1"/>
                </a:solidFill>
              </a:rPr>
              <a:t> </a:t>
            </a:r>
            <a:endParaRPr lang="el-GR" sz="2000" dirty="0">
              <a:solidFill>
                <a:schemeClr val="tx1"/>
              </a:solidFill>
            </a:endParaRPr>
          </a:p>
        </p:txBody>
      </p:sp>
    </p:spTree>
    <p:extLst>
      <p:ext uri="{BB962C8B-B14F-4D97-AF65-F5344CB8AC3E}">
        <p14:creationId xmlns:p14="http://schemas.microsoft.com/office/powerpoint/2010/main" val="3927366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29E9F-2C8A-0340-221E-57BB827874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6F3124-4E32-EFDF-BA08-D1096507EC8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703C9DB-2FFD-89EB-C6DF-F80FE0ABC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47209" y="892628"/>
            <a:ext cx="3214448" cy="573958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C7D94A7-5204-AF68-A03A-BE18F493A14A}"/>
              </a:ext>
            </a:extLst>
          </p:cNvPr>
          <p:cNvSpPr/>
          <p:nvPr/>
        </p:nvSpPr>
        <p:spPr>
          <a:xfrm>
            <a:off x="3564799" y="102648"/>
            <a:ext cx="827113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57418F4-941E-FA39-C417-51F55D00DD2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360BD189-9EC1-83F2-3DE8-5554475F7304}"/>
              </a:ext>
            </a:extLst>
          </p:cNvPr>
          <p:cNvSpPr>
            <a:spLocks noGrp="1"/>
          </p:cNvSpPr>
          <p:nvPr>
            <p:ph type="ftr" sz="quarter" idx="11"/>
          </p:nvPr>
        </p:nvSpPr>
        <p:spPr>
          <a:xfrm>
            <a:off x="3564798" y="892628"/>
            <a:ext cx="8271135" cy="565249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«Έπειτα έκανε  μερικές αποκαλύψεις που με φόβισαν, επειδή  δεν μπορούσε  δεν  μιλούσε όμως με οργή  αλλά με αγάπη : ήταν  μέρες που  τόσο  ο σουλτάνος δεν  άντεχε την έλλειψη αυτογνωσίας Του, που ήθελε να βάλει  κάποιος να τον σκοτώσει, το  τελευταίο  βράδυ παραλίγο  να καλέσει τους δήμιους! Έπειτα είπε ότι εγώ  δεν ήμουν  θρασύς ούτε θεωρούσα τον  εαυτό  μου ως τον εξυπνότερο και πιο επιδέξιο άνθρωπο του κόσμου, δεν  είχα προσπαθήσει να ερμηνεύσω  τη φρίκη  της πανώλης προ όφελος μου.» (σελ. 271)</a:t>
            </a:r>
          </a:p>
          <a:p>
            <a:pPr marL="342900" indent="-342900" algn="just">
              <a:buFont typeface="Wingdings" panose="05000000000000000000" pitchFamily="2" charset="2"/>
              <a:buChar char="q"/>
            </a:pPr>
            <a:r>
              <a:rPr lang="el-GR" sz="2000" dirty="0">
                <a:solidFill>
                  <a:schemeClr val="tx1"/>
                </a:solidFill>
              </a:rPr>
              <a:t>«..</a:t>
            </a:r>
            <a:r>
              <a:rPr lang="el-GR" sz="2000" dirty="0" err="1">
                <a:solidFill>
                  <a:schemeClr val="tx1"/>
                </a:solidFill>
              </a:rPr>
              <a:t>μ΄έβαλε</a:t>
            </a:r>
            <a:r>
              <a:rPr lang="el-GR" sz="2000" dirty="0">
                <a:solidFill>
                  <a:schemeClr val="tx1"/>
                </a:solidFill>
              </a:rPr>
              <a:t>  να του μιλήσω για τις γέφυρες της Βενετίας, για το  δαντελένιο  τραπεζομάντιλο  στο  τραπέζι  όπου έτρωγε το   πρωινό του Εκείνος»  (σελ. 273 )</a:t>
            </a:r>
          </a:p>
          <a:p>
            <a:pPr marL="342900" indent="-342900" algn="just">
              <a:buFont typeface="Wingdings" panose="05000000000000000000" pitchFamily="2" charset="2"/>
              <a:buChar char="q"/>
            </a:pPr>
            <a:r>
              <a:rPr lang="el-GR" sz="2000" dirty="0">
                <a:solidFill>
                  <a:schemeClr val="tx1"/>
                </a:solidFill>
              </a:rPr>
              <a:t>Με αφορμή τη συνάντηση του  με τον γέροντα  </a:t>
            </a:r>
            <a:r>
              <a:rPr lang="el-GR" sz="2000" dirty="0" err="1">
                <a:solidFill>
                  <a:schemeClr val="tx1"/>
                </a:solidFill>
              </a:rPr>
              <a:t>Εβλίγια</a:t>
            </a:r>
            <a:r>
              <a:rPr lang="el-GR" sz="2000" dirty="0">
                <a:solidFill>
                  <a:schemeClr val="tx1"/>
                </a:solidFill>
              </a:rPr>
              <a:t>,  περιγράφει  την ιστορία από την αρχή, χρησιμοποιώντας τα ακόλουθα λόγια  :</a:t>
            </a:r>
          </a:p>
          <a:p>
            <a:pPr marL="342900" indent="-342900" algn="just">
              <a:buFont typeface="Wingdings" panose="05000000000000000000" pitchFamily="2" charset="2"/>
              <a:buChar char="q"/>
            </a:pPr>
            <a:r>
              <a:rPr lang="el-GR" sz="2000" dirty="0">
                <a:solidFill>
                  <a:schemeClr val="tx1"/>
                </a:solidFill>
              </a:rPr>
              <a:t>«Ταξιδεύαμε από τη Βενετία προς τη Νάπολη όταν  βρέθηκαν  μπροστά μας τούρκικα καράβια» (σ. 17, 276)</a:t>
            </a: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p:txBody>
      </p:sp>
    </p:spTree>
    <p:extLst>
      <p:ext uri="{BB962C8B-B14F-4D97-AF65-F5344CB8AC3E}">
        <p14:creationId xmlns:p14="http://schemas.microsoft.com/office/powerpoint/2010/main" val="862754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099D-8FCC-0C65-2891-D3064C0AD49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22EDCF-4E46-34DC-A12D-BE9F4FFD0B9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2643B2F-0D13-41AC-D498-747F420FE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01637" y="761999"/>
            <a:ext cx="3626519" cy="565249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1169480-B00B-6054-1915-B17B0037AADD}"/>
              </a:ext>
            </a:extLst>
          </p:cNvPr>
          <p:cNvSpPr/>
          <p:nvPr/>
        </p:nvSpPr>
        <p:spPr>
          <a:xfrm>
            <a:off x="3984352" y="102649"/>
            <a:ext cx="8151453"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48B9C81C-E202-930A-5031-55F957FB93C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E9B8462D-AC18-E857-961B-31F73ACC5BA6}"/>
              </a:ext>
            </a:extLst>
          </p:cNvPr>
          <p:cNvSpPr>
            <a:spLocks noGrp="1"/>
          </p:cNvSpPr>
          <p:nvPr>
            <p:ph type="ftr" sz="quarter" idx="11"/>
          </p:nvPr>
        </p:nvSpPr>
        <p:spPr>
          <a:xfrm>
            <a:off x="4022724" y="761999"/>
            <a:ext cx="8113081" cy="565249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Τα λόγια που χρησιμοποιεί  ο  </a:t>
            </a:r>
            <a:r>
              <a:rPr lang="el-GR" sz="2000" dirty="0" err="1">
                <a:solidFill>
                  <a:schemeClr val="tx1"/>
                </a:solidFill>
              </a:rPr>
              <a:t>εβδομηντάχρονος</a:t>
            </a:r>
            <a:r>
              <a:rPr lang="el-GR" sz="2000" dirty="0">
                <a:solidFill>
                  <a:schemeClr val="tx1"/>
                </a:solidFill>
              </a:rPr>
              <a:t>   </a:t>
            </a:r>
            <a:r>
              <a:rPr lang="el-GR" sz="2000" dirty="0" err="1">
                <a:solidFill>
                  <a:schemeClr val="tx1"/>
                </a:solidFill>
              </a:rPr>
              <a:t>αρχιαστρολόγος</a:t>
            </a:r>
            <a:r>
              <a:rPr lang="el-GR" sz="2000" dirty="0">
                <a:solidFill>
                  <a:schemeClr val="tx1"/>
                </a:solidFill>
              </a:rPr>
              <a:t> με την ασαφή ταυτότητα στο ενδέκατο κεφάλαιο  στο γέροντα  </a:t>
            </a:r>
            <a:r>
              <a:rPr lang="el-GR" sz="2000" dirty="0" err="1">
                <a:solidFill>
                  <a:schemeClr val="tx1"/>
                </a:solidFill>
              </a:rPr>
              <a:t>Εβλίγια</a:t>
            </a:r>
            <a:r>
              <a:rPr lang="el-GR" sz="2000" dirty="0">
                <a:solidFill>
                  <a:schemeClr val="tx1"/>
                </a:solidFill>
              </a:rPr>
              <a:t>   για να του περιγράψει την ιστορία είναι ακριβώς τα ίδια λόγια που  ο Βενετός σκλάβος ανέφερε προλογίζοντας το βιβλίο.</a:t>
            </a:r>
          </a:p>
          <a:p>
            <a:pPr marL="342900" indent="-342900" algn="just">
              <a:buFont typeface="Wingdings" panose="05000000000000000000" pitchFamily="2" charset="2"/>
              <a:buChar char="q"/>
            </a:pPr>
            <a:r>
              <a:rPr lang="el-GR" sz="2000" dirty="0">
                <a:solidFill>
                  <a:schemeClr val="tx1"/>
                </a:solidFill>
              </a:rPr>
              <a:t>Ο γέροντας  </a:t>
            </a:r>
            <a:r>
              <a:rPr lang="el-GR" sz="2000" dirty="0" err="1">
                <a:solidFill>
                  <a:schemeClr val="tx1"/>
                </a:solidFill>
              </a:rPr>
              <a:t>Εβλίγια</a:t>
            </a:r>
            <a:r>
              <a:rPr lang="el-GR" sz="2000" dirty="0">
                <a:solidFill>
                  <a:schemeClr val="tx1"/>
                </a:solidFill>
              </a:rPr>
              <a:t>  ήταν η αιτία να γράψει  το βιβλίο αυτό. 16 χρόνια μετά λίγο πριν το κλείσιμο του βιβλίου εμφανίζεται ένας καβαλάρης που αναφέρει στον αφηγητή ότι γνώρισε Εκείνον. Του ανέφερε ότι  Εκείνος έγραφε  ένα βιβλίο με τίτλο  </a:t>
            </a:r>
            <a:r>
              <a:rPr lang="el-GR" sz="2000" i="1" dirty="0">
                <a:solidFill>
                  <a:schemeClr val="tx1"/>
                </a:solidFill>
              </a:rPr>
              <a:t>Ένας Τούρκος που γνώρισα από κοντά</a:t>
            </a:r>
            <a:r>
              <a:rPr lang="el-GR" sz="2000" dirty="0">
                <a:solidFill>
                  <a:schemeClr val="tx1"/>
                </a:solidFill>
              </a:rPr>
              <a:t>.</a:t>
            </a:r>
          </a:p>
          <a:p>
            <a:pPr marL="342900" indent="-342900" algn="just">
              <a:buFont typeface="Wingdings" panose="05000000000000000000" pitchFamily="2" charset="2"/>
              <a:buChar char="q"/>
            </a:pPr>
            <a:r>
              <a:rPr lang="el-GR" sz="2000" dirty="0">
                <a:solidFill>
                  <a:schemeClr val="tx1"/>
                </a:solidFill>
              </a:rPr>
              <a:t>Ποιος τελικά έγγραψε το χειρόγραφο; </a:t>
            </a:r>
          </a:p>
          <a:p>
            <a:pPr marL="342900" indent="-342900" algn="just">
              <a:buFont typeface="Wingdings" panose="05000000000000000000" pitchFamily="2" charset="2"/>
              <a:buChar char="q"/>
            </a:pPr>
            <a:r>
              <a:rPr lang="el-GR" sz="2000" dirty="0">
                <a:solidFill>
                  <a:schemeClr val="tx1"/>
                </a:solidFill>
              </a:rPr>
              <a:t>Υπήρχαν τελικά δύο  ήρωες;  </a:t>
            </a:r>
          </a:p>
          <a:p>
            <a:pPr marL="342900" indent="-342900" algn="just">
              <a:buFont typeface="Wingdings" panose="05000000000000000000" pitchFamily="2" charset="2"/>
              <a:buChar char="q"/>
            </a:pPr>
            <a:r>
              <a:rPr lang="el-GR" sz="2000" dirty="0">
                <a:solidFill>
                  <a:schemeClr val="tx1"/>
                </a:solidFill>
              </a:rPr>
              <a:t>Ποιος τελικά ήταν ο αφηγητής; </a:t>
            </a:r>
          </a:p>
          <a:p>
            <a:pPr marL="342900" indent="-342900" algn="just">
              <a:buFont typeface="Wingdings" panose="05000000000000000000" pitchFamily="2" charset="2"/>
              <a:buChar char="q"/>
            </a:pPr>
            <a:r>
              <a:rPr lang="el-GR" sz="2000" dirty="0">
                <a:solidFill>
                  <a:schemeClr val="tx1"/>
                </a:solidFill>
              </a:rPr>
              <a:t>Δυτικός,  ανατολίτης  ή  και τα δύο ως αναπόσπαστα κομμάτια του ίδιου;  </a:t>
            </a:r>
          </a:p>
        </p:txBody>
      </p:sp>
    </p:spTree>
    <p:extLst>
      <p:ext uri="{BB962C8B-B14F-4D97-AF65-F5344CB8AC3E}">
        <p14:creationId xmlns:p14="http://schemas.microsoft.com/office/powerpoint/2010/main" val="3866855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CDBA-C9BA-B507-9025-CB4C4B7ACF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D4E49A-97B2-60BD-5853-23058DFE9A3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21AA03FA-0189-7EC5-5299-B4DB65D38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97580" y="779093"/>
            <a:ext cx="3436483" cy="5976259"/>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F4873D1B-CD66-C19B-D9DF-86ED9CFC9BA6}"/>
              </a:ext>
            </a:extLst>
          </p:cNvPr>
          <p:cNvSpPr/>
          <p:nvPr/>
        </p:nvSpPr>
        <p:spPr>
          <a:xfrm>
            <a:off x="3806596" y="85553"/>
            <a:ext cx="705558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37F15974-4E8F-29DC-DB09-1DFDF966D1D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C1CF2CB-08B0-201D-DD34-9A18124C6A97}"/>
              </a:ext>
            </a:extLst>
          </p:cNvPr>
          <p:cNvSpPr>
            <a:spLocks noGrp="1"/>
          </p:cNvSpPr>
          <p:nvPr>
            <p:ph type="ftr" sz="quarter" idx="11"/>
          </p:nvPr>
        </p:nvSpPr>
        <p:spPr>
          <a:xfrm>
            <a:off x="3886200" y="779094"/>
            <a:ext cx="6975977" cy="5993353"/>
          </a:xfrm>
          <a:solidFill>
            <a:schemeClr val="bg1"/>
          </a:solidFill>
          <a:ln w="57150">
            <a:solidFill>
              <a:schemeClr val="tx1"/>
            </a:solidFill>
          </a:ln>
        </p:spPr>
        <p:txBody>
          <a:bodyPr/>
          <a:lstStyle/>
          <a:p>
            <a:pPr indent="457200">
              <a:lnSpc>
                <a:spcPct val="115000"/>
              </a:lnSpc>
              <a:spcAft>
                <a:spcPts val="1000"/>
              </a:spcAft>
              <a:buNone/>
            </a:pPr>
            <a:endParaRPr lang="el-GR" sz="2000" b="1" dirty="0">
              <a:solidFill>
                <a:srgbClr val="000000"/>
              </a:solidFill>
              <a:ea typeface="Calibri" panose="020F0502020204030204" pitchFamily="34" charset="0"/>
              <a:cs typeface="Times New Roman" panose="02020603050405020304" pitchFamily="18" charset="0"/>
            </a:endParaRPr>
          </a:p>
          <a:p>
            <a:pPr indent="457200">
              <a:lnSpc>
                <a:spcPct val="115000"/>
              </a:lnSpc>
              <a:spcAft>
                <a:spcPts val="1000"/>
              </a:spcAft>
              <a:buNone/>
            </a:pPr>
            <a:r>
              <a:rPr lang="el-GR" sz="2000" b="1" dirty="0">
                <a:solidFill>
                  <a:srgbClr val="000000"/>
                </a:solidFill>
                <a:ea typeface="Calibri" panose="020F0502020204030204" pitchFamily="34" charset="0"/>
                <a:cs typeface="Times New Roman" panose="02020603050405020304" pitchFamily="18" charset="0"/>
              </a:rPr>
              <a:t>ΚΕΦΑΛΑΙΑ ΒΙΒΛΙΟΥ  :</a:t>
            </a:r>
            <a:endParaRPr lang="el-GR" sz="2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Αιχμαλωσία</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Ίαση πασά από τον  Βενετό σκλάβο</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Εντολή πασά να παρουσιαστεί   στο κονάκι του</a:t>
            </a:r>
            <a:endParaRPr lang="el-GR" sz="2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 σκλάβος στο κονάκι συναντά  έναν άγνωστο που του μοιάζει τόσο πολύ. </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Αργότερα μαθαίνει ότι  ο  Οθωμανός αυτός άντρας ονομάζεται «δάσκαλος»  και μαζί καλούνται να διοργανώσουν μια επίδειξη πυροτεχνημάτων. Τον αποκαλεί «σωσία μου». Εκνευρίζεται που  ο δάσκαλος  δεν  αναγνωρίζει την εμφανή εξωτερική   ομοιότητά τους.</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 Συνεργάζονται μετά δυσκολίας</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Επιτυχία τελετής πυροτεχνημάτων </a:t>
            </a:r>
          </a:p>
          <a:p>
            <a:pPr algn="just"/>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3001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DC2F-6153-5717-9081-8DCE37EA2C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78E3BE-C6B3-7236-092A-C94A5D79178C}"/>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CBEA755-30E0-1342-44EE-BDDCB8579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97580" y="779093"/>
            <a:ext cx="3436483" cy="545842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5EA6877-37B7-45BA-6E28-599D77B7B560}"/>
              </a:ext>
            </a:extLst>
          </p:cNvPr>
          <p:cNvSpPr/>
          <p:nvPr/>
        </p:nvSpPr>
        <p:spPr>
          <a:xfrm>
            <a:off x="3690257" y="85553"/>
            <a:ext cx="802277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6A4394CF-651F-25A6-DCB3-694231F78848}"/>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0C988C4D-DEB6-9CCF-EDB8-330FF74CA958}"/>
              </a:ext>
            </a:extLst>
          </p:cNvPr>
          <p:cNvSpPr>
            <a:spLocks noGrp="1"/>
          </p:cNvSpPr>
          <p:nvPr>
            <p:ph type="ftr" sz="quarter" idx="11"/>
          </p:nvPr>
        </p:nvSpPr>
        <p:spPr>
          <a:xfrm>
            <a:off x="3799113" y="779093"/>
            <a:ext cx="7913915" cy="5458421"/>
          </a:xfrm>
          <a:solidFill>
            <a:schemeClr val="bg1"/>
          </a:solidFill>
          <a:ln w="57150">
            <a:solidFill>
              <a:schemeClr val="tx1"/>
            </a:solidFill>
          </a:ln>
        </p:spPr>
        <p:txBody>
          <a:bodyPr/>
          <a:lstStyle/>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 πασάς  του προτείνει να ασπαστεί το Ισλάμ   και να τον απελευθερώσει. </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Αυτός  αρνείται και μετά από μια σκηνοθετημένη εκτέλεση  γίνεται σκλάβος  του δασκάλου.  </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Αρχή συνύπαρξης</a:t>
            </a:r>
            <a:endParaRPr lang="el-GR" sz="2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Παρουσίαση  δασκάλου και σκλάβου   στον  9χρονό σουλτάνο</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 Οι προβλέψεις του δασκάλου. Οι πρώτες ερωτήσεις  «…γιατί ο άνθρωπος  είναι έτσι  ή αλλιώς»</a:t>
            </a:r>
          </a:p>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 δάσκαλος παρουσιάζει  στον σουλτάνο της πραγματείες του σκλάβου </a:t>
            </a:r>
            <a:r>
              <a:rPr lang="el-GR" sz="2000" i="1" dirty="0">
                <a:solidFill>
                  <a:srgbClr val="000000"/>
                </a:solidFill>
                <a:ea typeface="Calibri" panose="020F0502020204030204" pitchFamily="34" charset="0"/>
                <a:cs typeface="Times New Roman" panose="02020603050405020304" pitchFamily="18" charset="0"/>
              </a:rPr>
              <a:t>Βίος των ζώων </a:t>
            </a:r>
            <a:r>
              <a:rPr lang="el-GR" sz="2000" dirty="0">
                <a:solidFill>
                  <a:srgbClr val="000000"/>
                </a:solidFill>
                <a:ea typeface="Calibri" panose="020F0502020204030204" pitchFamily="34" charset="0"/>
                <a:cs typeface="Times New Roman" panose="02020603050405020304" pitchFamily="18" charset="0"/>
              </a:rPr>
              <a:t>   και    </a:t>
            </a:r>
            <a:r>
              <a:rPr lang="el-GR" sz="2000" i="1" dirty="0">
                <a:solidFill>
                  <a:srgbClr val="000000"/>
                </a:solidFill>
                <a:ea typeface="Calibri" panose="020F0502020204030204" pitchFamily="34" charset="0"/>
                <a:cs typeface="Times New Roman" panose="02020603050405020304" pitchFamily="18" charset="0"/>
              </a:rPr>
              <a:t>Περίεργα  πλάσματα</a:t>
            </a:r>
            <a:r>
              <a:rPr lang="el-GR" sz="2000" dirty="0">
                <a:solidFill>
                  <a:srgbClr val="000000"/>
                </a:solidFill>
                <a:ea typeface="Calibri" panose="020F0502020204030204" pitchFamily="34" charset="0"/>
                <a:cs typeface="Times New Roman" panose="02020603050405020304" pitchFamily="18" charset="0"/>
              </a:rPr>
              <a:t> ως δικές του.</a:t>
            </a:r>
          </a:p>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 Ο δάσκαλος  θέτει το κύριο ερώτημα του  «Γιατί εγώ είμαι εγώ;»</a:t>
            </a:r>
          </a:p>
          <a:p>
            <a:pPr lvl="0" algn="just">
              <a:lnSpc>
                <a:spcPct val="115000"/>
              </a:lnSpc>
              <a:spcAft>
                <a:spcPts val="1000"/>
              </a:spcAft>
            </a:pPr>
            <a:endParaRPr lang="el-GR" sz="2000" dirty="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1412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C589A-4315-5D4B-2FED-BE0358914E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4453B-95EE-9215-7D6B-9C099CD6D22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A748625-F190-5FDF-DC45-96B330019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97580" y="761999"/>
            <a:ext cx="4733649" cy="5993354"/>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CB4EDE2-499E-548E-0327-8BC59F0F73DA}"/>
              </a:ext>
            </a:extLst>
          </p:cNvPr>
          <p:cNvSpPr/>
          <p:nvPr/>
        </p:nvSpPr>
        <p:spPr>
          <a:xfrm>
            <a:off x="5192486" y="102648"/>
            <a:ext cx="684711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44291187-FA32-4A5A-8CFD-EAC2A0B48F1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3B911C16-93F4-0C67-F751-E348CFDFF3B3}"/>
              </a:ext>
            </a:extLst>
          </p:cNvPr>
          <p:cNvSpPr>
            <a:spLocks noGrp="1"/>
          </p:cNvSpPr>
          <p:nvPr>
            <p:ph type="ftr" sz="quarter" idx="11"/>
          </p:nvPr>
        </p:nvSpPr>
        <p:spPr>
          <a:xfrm>
            <a:off x="5192486" y="761999"/>
            <a:ext cx="6943320" cy="5993353"/>
          </a:xfrm>
          <a:solidFill>
            <a:schemeClr val="bg1"/>
          </a:solidFill>
          <a:ln w="57150">
            <a:solidFill>
              <a:schemeClr val="tx1"/>
            </a:solidFill>
          </a:ln>
        </p:spPr>
        <p:txBody>
          <a:bodyPr/>
          <a:lstStyle/>
          <a:p>
            <a:pPr indent="457200">
              <a:lnSpc>
                <a:spcPct val="115000"/>
              </a:lnSpc>
              <a:spcAft>
                <a:spcPts val="1000"/>
              </a:spcAft>
              <a:buNone/>
            </a:pPr>
            <a:endParaRPr lang="el-GR" sz="2000" b="1" dirty="0">
              <a:solidFill>
                <a:srgbClr val="000000"/>
              </a:solidFill>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q"/>
            </a:pPr>
            <a:r>
              <a:rPr lang="el-GR" sz="2000" dirty="0">
                <a:solidFill>
                  <a:srgbClr val="000000"/>
                </a:solidFill>
                <a:ea typeface="Calibri" panose="020F0502020204030204" pitchFamily="34" charset="0"/>
              </a:rPr>
              <a:t>Εξιστόρηση αναμνήσεων σκλάβου στον δάσκαλο  για να βρει απάντηση στο ερώτημα     «Γιατί εγώ είμαι εγώ;». </a:t>
            </a:r>
          </a:p>
          <a:p>
            <a:pPr marL="342900" indent="-342900" algn="just">
              <a:buFont typeface="Wingdings" panose="05000000000000000000" pitchFamily="2" charset="2"/>
              <a:buChar char="q"/>
            </a:pPr>
            <a:r>
              <a:rPr lang="el-GR" sz="2000" dirty="0">
                <a:solidFill>
                  <a:srgbClr val="000000"/>
                </a:solidFill>
                <a:ea typeface="Calibri" panose="020F0502020204030204" pitchFamily="34" charset="0"/>
              </a:rPr>
              <a:t>Και οι δύο   απέναντι ο ένας   από τον άλλο   στις δύο άκρες του τραπεζιού  γράφουν  τις αναμνήσεις  και τις σκέψεις τους.</a:t>
            </a:r>
          </a:p>
          <a:p>
            <a:pPr marL="342900" indent="-342900" algn="just">
              <a:buFont typeface="Wingdings" panose="05000000000000000000" pitchFamily="2" charset="2"/>
              <a:buChar char="q"/>
            </a:pPr>
            <a:r>
              <a:rPr lang="el-GR" sz="2000" dirty="0">
                <a:solidFill>
                  <a:schemeClr val="tx1"/>
                </a:solidFill>
              </a:rPr>
              <a:t>Ξεσπά  η πανώλη. Το σκηνικό  με τον «καθρέφτη» και η δήλωση του δασκάλου «Έγινα σαν εσένα» (σελ.147 )</a:t>
            </a:r>
          </a:p>
          <a:p>
            <a:pPr marL="342900" indent="-342900" algn="just">
              <a:buFont typeface="Wingdings" panose="05000000000000000000" pitchFamily="2" charset="2"/>
              <a:buChar char="q"/>
            </a:pPr>
            <a:r>
              <a:rPr lang="el-GR" sz="2000" dirty="0">
                <a:solidFill>
                  <a:schemeClr val="tx1"/>
                </a:solidFill>
              </a:rPr>
              <a:t>Φυγή σκλάβου στην Χάλκη. Επιστροφή  και από κοινού προσπάθεια να περιοριστεί η πανούκλα. </a:t>
            </a:r>
          </a:p>
          <a:p>
            <a:pPr marL="342900" indent="-342900" algn="just">
              <a:buFont typeface="Wingdings" panose="05000000000000000000" pitchFamily="2" charset="2"/>
              <a:buChar char="q"/>
            </a:pPr>
            <a:r>
              <a:rPr lang="el-GR" sz="2000" dirty="0">
                <a:solidFill>
                  <a:schemeClr val="tx1"/>
                </a:solidFill>
              </a:rPr>
              <a:t>Εφιάλτες σκλάβου </a:t>
            </a:r>
          </a:p>
          <a:p>
            <a:pPr marL="342900" indent="-342900" algn="just">
              <a:buFont typeface="Wingdings" panose="05000000000000000000" pitchFamily="2" charset="2"/>
              <a:buChar char="q"/>
            </a:pPr>
            <a:r>
              <a:rPr lang="el-GR" sz="2000" dirty="0">
                <a:solidFill>
                  <a:schemeClr val="tx1"/>
                </a:solidFill>
              </a:rPr>
              <a:t>«Όπως  στους εφιάλτες  μου  που  έβλεπα  συχνά  είχα αποκοπεί  από τον εαυτό μου, τον παρατηρούσα απέξω, πάει να πει ότι  ήμουν  κάποιος άλλος, ούτε  καν  ήθελα  να μάθω   ποιος ήταν   αυτός ο άλλος  που είχα ιδιοποιηθεί  την   ταυτότητα του» (σελ.175)</a:t>
            </a:r>
          </a:p>
          <a:p>
            <a:pPr lvl="0" algn="just">
              <a:lnSpc>
                <a:spcPct val="115000"/>
              </a:lnSpc>
              <a:spcAft>
                <a:spcPts val="1000"/>
              </a:spcAft>
            </a:pPr>
            <a:endParaRPr lang="el-GR" sz="2000" dirty="0">
              <a:ea typeface="Calibri" panose="020F0502020204030204" pitchFamily="34" charset="0"/>
              <a:cs typeface="Times New Roman" panose="02020603050405020304" pitchFamily="18" charset="0"/>
            </a:endParaRPr>
          </a:p>
          <a:p>
            <a:pPr algn="just"/>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590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789A-68B9-39B5-249F-C0DBC13BDF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B720BA-11BB-9A4A-3620-F7650E88EE7A}"/>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4B2CBAE9-995F-3EC6-BE68-3564D4F16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1999"/>
            <a:ext cx="4390105" cy="599335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3703FB7-942F-0C6F-06FF-ABBC90F09E63}"/>
              </a:ext>
            </a:extLst>
          </p:cNvPr>
          <p:cNvSpPr/>
          <p:nvPr/>
        </p:nvSpPr>
        <p:spPr>
          <a:xfrm>
            <a:off x="4859958" y="48219"/>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166E18A1-CC75-A210-D236-2E9928C5FC7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89F4B0B3-403D-09D2-782D-39552948256B}"/>
              </a:ext>
            </a:extLst>
          </p:cNvPr>
          <p:cNvSpPr>
            <a:spLocks noGrp="1"/>
          </p:cNvSpPr>
          <p:nvPr>
            <p:ph type="ftr" sz="quarter" idx="11"/>
          </p:nvPr>
        </p:nvSpPr>
        <p:spPr>
          <a:xfrm>
            <a:off x="4859958" y="761999"/>
            <a:ext cx="6975976" cy="5993353"/>
          </a:xfrm>
          <a:solidFill>
            <a:schemeClr val="bg1"/>
          </a:solidFill>
          <a:ln w="57150">
            <a:solidFill>
              <a:schemeClr val="tx1"/>
            </a:solidFill>
          </a:ln>
        </p:spPr>
        <p:txBody>
          <a:bodyPr/>
          <a:lstStyle/>
          <a:p>
            <a:pPr algn="just">
              <a:buNone/>
            </a:pPr>
            <a:endParaRPr lang="el-GR" sz="2000" dirty="0">
              <a:solidFill>
                <a:srgbClr val="000000"/>
              </a:solidFill>
              <a:ea typeface="Calibri" panose="020F0502020204030204" pitchFamily="34" charset="0"/>
            </a:endParaRPr>
          </a:p>
          <a:p>
            <a:pPr marL="342900" lvl="0" indent="-342900" algn="just">
              <a:buFont typeface="Wingdings" panose="05000000000000000000" pitchFamily="2" charset="2"/>
              <a:buChar char="q"/>
            </a:pPr>
            <a:r>
              <a:rPr lang="el-GR" sz="2000" dirty="0">
                <a:solidFill>
                  <a:schemeClr val="tx1"/>
                </a:solidFill>
              </a:rPr>
              <a:t>Ο σουλτάνος  στο  21 έτος της ηλικίας του. </a:t>
            </a:r>
          </a:p>
          <a:p>
            <a:pPr marL="342900" lvl="0" indent="-342900" algn="just">
              <a:buFont typeface="Wingdings" panose="05000000000000000000" pitchFamily="2" charset="2"/>
              <a:buChar char="q"/>
            </a:pPr>
            <a:r>
              <a:rPr lang="el-GR" sz="2000" dirty="0">
                <a:solidFill>
                  <a:schemeClr val="tx1"/>
                </a:solidFill>
              </a:rPr>
              <a:t>Ο δάσκαλος αναλαμβάνει τα καθήκοντα του  </a:t>
            </a:r>
            <a:r>
              <a:rPr lang="el-GR" sz="2000" dirty="0" err="1">
                <a:solidFill>
                  <a:schemeClr val="tx1"/>
                </a:solidFill>
              </a:rPr>
              <a:t>αρχιαστρολόγου</a:t>
            </a:r>
            <a:r>
              <a:rPr lang="el-GR" sz="2000" dirty="0">
                <a:solidFill>
                  <a:schemeClr val="tx1"/>
                </a:solidFill>
              </a:rPr>
              <a:t>.  </a:t>
            </a:r>
          </a:p>
          <a:p>
            <a:pPr marL="342900" lvl="0" indent="-342900" algn="just">
              <a:buFont typeface="Wingdings" panose="05000000000000000000" pitchFamily="2" charset="2"/>
              <a:buChar char="q"/>
            </a:pPr>
            <a:r>
              <a:rPr lang="el-GR" sz="2000" dirty="0">
                <a:solidFill>
                  <a:schemeClr val="tx1"/>
                </a:solidFill>
              </a:rPr>
              <a:t>Φόβοι   για   απώλεια της Αυτοκρατορίας  και η εντολή για την κατασκευή του όπλου   στον δάσκαλο.</a:t>
            </a:r>
          </a:p>
          <a:p>
            <a:pPr marL="342900" lvl="0" indent="-342900" algn="just">
              <a:buFont typeface="Wingdings" panose="05000000000000000000" pitchFamily="2" charset="2"/>
              <a:buChar char="q"/>
            </a:pPr>
            <a:r>
              <a:rPr lang="el-GR" sz="2000" dirty="0">
                <a:solidFill>
                  <a:schemeClr val="tx1"/>
                </a:solidFill>
              </a:rPr>
              <a:t>Κατασκευή  όπλου. </a:t>
            </a:r>
          </a:p>
          <a:p>
            <a:pPr marL="342900" lvl="0" indent="-342900" algn="just">
              <a:buFont typeface="Wingdings" panose="05000000000000000000" pitchFamily="2" charset="2"/>
              <a:buChar char="q"/>
            </a:pPr>
            <a:r>
              <a:rPr lang="el-GR" sz="2000" dirty="0">
                <a:solidFill>
                  <a:schemeClr val="tx1"/>
                </a:solidFill>
              </a:rPr>
              <a:t>Η εύνοια του σουλτάνου προς τον σκλάβο αποτελεί  αιτία προστριβών για τους δύο ήρωες. </a:t>
            </a:r>
          </a:p>
          <a:p>
            <a:pPr marL="342900" lvl="0" indent="-342900" algn="just">
              <a:buFont typeface="Wingdings" panose="05000000000000000000" pitchFamily="2" charset="2"/>
              <a:buChar char="q"/>
            </a:pPr>
            <a:r>
              <a:rPr lang="el-GR" sz="2000" dirty="0">
                <a:solidFill>
                  <a:schemeClr val="tx1"/>
                </a:solidFill>
              </a:rPr>
              <a:t>Ο σουλτάνος  του αποκαλύπτει  ότι  γνώριζε ότι αυτός έγραφε και όχι ο δάσκαλος. </a:t>
            </a:r>
          </a:p>
          <a:p>
            <a:pPr marL="342900" lvl="0" indent="-342900" algn="just">
              <a:buFont typeface="Wingdings" panose="05000000000000000000" pitchFamily="2" charset="2"/>
              <a:buChar char="q"/>
            </a:pPr>
            <a:r>
              <a:rPr lang="el-GR" sz="2000" dirty="0">
                <a:solidFill>
                  <a:schemeClr val="tx1"/>
                </a:solidFill>
              </a:rPr>
              <a:t>Περιστατικό με το μίμο   : «μου  ερχόταν να πω  "Αυτός  είμαι  εγώ   κι αυτός  ο Δάσκαλος",  κάτι   που δεν χρειαζόταν, γιατί ο μίμος  δείχνοντας μια εμένα μια τον Δάσκαλο, το έκανε από μόνος του»    (σελ. 208).</a:t>
            </a:r>
            <a:endParaRPr lang="el-GR" sz="2000" dirty="0"/>
          </a:p>
          <a:p>
            <a:pPr algn="just"/>
            <a:endParaRPr lang="el-GR" sz="2000" dirty="0">
              <a:solidFill>
                <a:schemeClr val="tx1"/>
              </a:solidFill>
            </a:endParaRPr>
          </a:p>
          <a:p>
            <a:pPr algn="just"/>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3245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6401-F536-F52C-C4CE-BA983CD22E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611AB6-AB2F-633D-7890-221C73A7E4C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4407271-97B2-0640-436C-B9DC39C2E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864132"/>
            <a:ext cx="3208733" cy="565249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4650B36-0FFA-393A-91D7-764711FB7A38}"/>
              </a:ext>
            </a:extLst>
          </p:cNvPr>
          <p:cNvSpPr/>
          <p:nvPr/>
        </p:nvSpPr>
        <p:spPr>
          <a:xfrm>
            <a:off x="3564799" y="102648"/>
            <a:ext cx="7342687"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307500E9-F3BC-28D6-9DCE-B2440DED68B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996D4FF0-6C23-417F-A6E3-7F41C2B6FEA2}"/>
              </a:ext>
            </a:extLst>
          </p:cNvPr>
          <p:cNvSpPr>
            <a:spLocks noGrp="1"/>
          </p:cNvSpPr>
          <p:nvPr>
            <p:ph type="ftr" sz="quarter" idx="11"/>
          </p:nvPr>
        </p:nvSpPr>
        <p:spPr>
          <a:xfrm>
            <a:off x="3620993" y="864132"/>
            <a:ext cx="7286493" cy="5652495"/>
          </a:xfrm>
          <a:solidFill>
            <a:schemeClr val="bg1"/>
          </a:solidFill>
          <a:ln w="57150">
            <a:solidFill>
              <a:schemeClr val="tx1"/>
            </a:solidFill>
          </a:ln>
        </p:spPr>
        <p:txBody>
          <a:bodyPr/>
          <a:lstStyle/>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Επίσκεψη του δασκάλου  και του σκλάβου  στον ανιψιό του  δασκάλου. </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Εισάγεται η έννοια του αδερφού  «..είναι ο  θείος  σου με τον  αδερφό του!» (σελ. 231)</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Απόφαση για την εκστρατεία. </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Ανακρίσεις  του δασκάλου  στα χριστιανικά κυρίως  χωρία «..ποια ήταν η  μεγαλύτερη  αμαρτία της ζωής σου» (σελ. 237)</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 Αποτυχία κατάληψης  Λευκού Κάστρου και ανταλλαγή ρόλων </a:t>
            </a:r>
            <a:endParaRPr lang="el-GR" sz="2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Επισήμανση του αφηγητή  : «η πιο  καλή  απόδειξη  ότι οι άνθρωποι   είναι παντού   ίδιοι   μεταξύ  τους, δεν είναι  το γεγονός  ότι μπορούν   ν΄ αντικαταστήσουν   ο ένας  τον άλλο;» (σελ. 272)</a:t>
            </a:r>
          </a:p>
          <a:p>
            <a:pPr marL="342900" lvl="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rPr>
              <a:t>Συνάντηση του αφηγητή με τον γέροντα  </a:t>
            </a:r>
            <a:r>
              <a:rPr lang="el-GR" sz="2000" dirty="0" err="1">
                <a:solidFill>
                  <a:srgbClr val="000000"/>
                </a:solidFill>
                <a:ea typeface="Calibri" panose="020F0502020204030204" pitchFamily="34" charset="0"/>
              </a:rPr>
              <a:t>Εβλίγια</a:t>
            </a:r>
            <a:endParaRPr lang="el-GR" sz="2000" dirty="0">
              <a:solidFill>
                <a:srgbClr val="000000"/>
              </a:solidFill>
              <a:ea typeface="Calibri" panose="020F0502020204030204" pitchFamily="34" charset="0"/>
            </a:endParaRPr>
          </a:p>
        </p:txBody>
      </p:sp>
      <p:sp>
        <p:nvSpPr>
          <p:cNvPr id="6" name="TextBox 5">
            <a:extLst>
              <a:ext uri="{FF2B5EF4-FFF2-40B4-BE49-F238E27FC236}">
                <a16:creationId xmlns:a16="http://schemas.microsoft.com/office/drawing/2014/main" id="{A7B15DBD-C73E-B4D7-EC17-CCABC1DF442A}"/>
              </a:ext>
            </a:extLst>
          </p:cNvPr>
          <p:cNvSpPr txBox="1"/>
          <p:nvPr/>
        </p:nvSpPr>
        <p:spPr>
          <a:xfrm>
            <a:off x="3429000" y="468959"/>
            <a:ext cx="6858000" cy="395173"/>
          </a:xfrm>
          <a:prstGeom prst="rect">
            <a:avLst/>
          </a:prstGeom>
          <a:noFill/>
        </p:spPr>
        <p:txBody>
          <a:bodyPr wrap="square">
            <a:spAutoFit/>
          </a:bodyPr>
          <a:lstStyle/>
          <a:p>
            <a:pPr marL="342900" lvl="0" indent="-342900">
              <a:lnSpc>
                <a:spcPct val="115000"/>
              </a:lnSpc>
              <a:spcAft>
                <a:spcPts val="1000"/>
              </a:spcAft>
              <a:buFont typeface="+mj-lt"/>
              <a:buAutoNum type="arabicPeriod"/>
            </a:pPr>
            <a:endParaRPr lang="el-GR" dirty="0"/>
          </a:p>
        </p:txBody>
      </p:sp>
    </p:spTree>
    <p:extLst>
      <p:ext uri="{BB962C8B-B14F-4D97-AF65-F5344CB8AC3E}">
        <p14:creationId xmlns:p14="http://schemas.microsoft.com/office/powerpoint/2010/main" val="212810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8495-A29C-7A51-E2F6-457B37CC3F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B9B6C6-B411-48C7-A0FD-9D1627D3962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CF166101-E07C-4763-891E-25D02DA6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83772"/>
            <a:ext cx="3176620" cy="565249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BC4C4B6-E4F5-64CB-D70A-71AB7903C49A}"/>
              </a:ext>
            </a:extLst>
          </p:cNvPr>
          <p:cNvSpPr/>
          <p:nvPr/>
        </p:nvSpPr>
        <p:spPr>
          <a:xfrm>
            <a:off x="3564799" y="102648"/>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C5EC76A-0106-E507-631E-E2955B36139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CBD7A5CD-6019-4353-FC16-C4C632070CE2}"/>
              </a:ext>
            </a:extLst>
          </p:cNvPr>
          <p:cNvSpPr>
            <a:spLocks noGrp="1"/>
          </p:cNvSpPr>
          <p:nvPr>
            <p:ph type="ftr" sz="quarter" idx="11"/>
          </p:nvPr>
        </p:nvSpPr>
        <p:spPr>
          <a:xfrm>
            <a:off x="3668486" y="761999"/>
            <a:ext cx="6754314" cy="5652495"/>
          </a:xfrm>
          <a:solidFill>
            <a:schemeClr val="bg1"/>
          </a:solidFill>
          <a:ln w="57150">
            <a:solidFill>
              <a:schemeClr val="tx1"/>
            </a:solidFill>
          </a:ln>
        </p:spPr>
        <p:txBody>
          <a:bodyPr/>
          <a:lstStyle/>
          <a:p>
            <a:pPr marL="342900" lvl="0" indent="-342900" algn="just">
              <a:lnSpc>
                <a:spcPct val="115000"/>
              </a:lnSpc>
              <a:spcAft>
                <a:spcPts val="1000"/>
              </a:spcAft>
              <a:buFont typeface="Wingdings" panose="05000000000000000000" pitchFamily="2" charset="2"/>
              <a:buChar char="q"/>
            </a:pPr>
            <a:r>
              <a:rPr lang="el-GR" sz="2000">
                <a:solidFill>
                  <a:srgbClr val="000000"/>
                </a:solidFill>
                <a:ea typeface="Calibri" panose="020F0502020204030204" pitchFamily="34" charset="0"/>
              </a:rPr>
              <a:t>Ο αφηγητής  του  διηγείται την ιστορία «για δύο ανθρώπους  που  είχαν  αντικαταστήσει ο ένας τον άλλον και  που θα του άρεσε πολύ».</a:t>
            </a:r>
          </a:p>
          <a:p>
            <a:pPr marL="342900" lvl="0" indent="-342900" algn="just">
              <a:lnSpc>
                <a:spcPct val="115000"/>
              </a:lnSpc>
              <a:spcAft>
                <a:spcPts val="1000"/>
              </a:spcAft>
              <a:buFont typeface="Wingdings" panose="05000000000000000000" pitchFamily="2" charset="2"/>
              <a:buChar char="q"/>
            </a:pPr>
            <a:r>
              <a:rPr lang="el-GR" sz="2000">
                <a:solidFill>
                  <a:srgbClr val="000000"/>
                </a:solidFill>
                <a:ea typeface="Calibri" panose="020F0502020204030204" pitchFamily="34" charset="0"/>
              </a:rPr>
              <a:t> Ο αφηγητής δέχτηκε  επίσκεψη και  από έναν καβαλάρη που   του εξήγησε   ότι είχε   μάθει   από  Εκείνον   το όνομα του και ποιος  ήταν. </a:t>
            </a:r>
          </a:p>
          <a:p>
            <a:pPr marL="342900" lvl="0" indent="-342900" algn="just">
              <a:lnSpc>
                <a:spcPct val="115000"/>
              </a:lnSpc>
              <a:spcAft>
                <a:spcPts val="1000"/>
              </a:spcAft>
              <a:buFont typeface="Wingdings" panose="05000000000000000000" pitchFamily="2" charset="2"/>
              <a:buChar char="q"/>
            </a:pPr>
            <a:r>
              <a:rPr lang="el-GR" sz="2000">
                <a:solidFill>
                  <a:srgbClr val="000000"/>
                </a:solidFill>
                <a:ea typeface="Calibri" panose="020F0502020204030204" pitchFamily="34" charset="0"/>
              </a:rPr>
              <a:t>Ο εν λόγω Εκείνος, σύμφωνα με τον καβαλάρη,  είχε γράψει  ένα βιβλίο με το τίτλο «Ένας Τούρκος  που  γνώρισα από κοντά» </a:t>
            </a:r>
            <a:endParaRPr lang="el-GR" sz="2000"/>
          </a:p>
          <a:p>
            <a:pPr algn="just"/>
            <a:endParaRPr lang="el-GR" sz="2000">
              <a:solidFill>
                <a:schemeClr val="tx1"/>
              </a:solidFill>
            </a:endParaRPr>
          </a:p>
          <a:p>
            <a:pPr algn="just"/>
            <a:endParaRPr lang="el-GR" sz="20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D4311DE-5326-466A-10D3-7ED8A5345CA7}"/>
              </a:ext>
            </a:extLst>
          </p:cNvPr>
          <p:cNvSpPr txBox="1"/>
          <p:nvPr/>
        </p:nvSpPr>
        <p:spPr>
          <a:xfrm>
            <a:off x="3429000" y="468959"/>
            <a:ext cx="6858000" cy="395173"/>
          </a:xfrm>
          <a:prstGeom prst="rect">
            <a:avLst/>
          </a:prstGeom>
          <a:noFill/>
        </p:spPr>
        <p:txBody>
          <a:bodyPr wrap="square">
            <a:spAutoFit/>
          </a:bodyPr>
          <a:lstStyle/>
          <a:p>
            <a:pPr marL="342900" lvl="0" indent="-342900">
              <a:lnSpc>
                <a:spcPct val="115000"/>
              </a:lnSpc>
              <a:spcAft>
                <a:spcPts val="1000"/>
              </a:spcAft>
              <a:buFont typeface="+mj-lt"/>
              <a:buAutoNum type="arabicPeriod"/>
            </a:pPr>
            <a:endParaRPr lang="el-GR" dirty="0"/>
          </a:p>
        </p:txBody>
      </p:sp>
    </p:spTree>
    <p:extLst>
      <p:ext uri="{BB962C8B-B14F-4D97-AF65-F5344CB8AC3E}">
        <p14:creationId xmlns:p14="http://schemas.microsoft.com/office/powerpoint/2010/main" val="66969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B46A86-181F-B0B7-D99F-C9610A326DD2}"/>
              </a:ext>
            </a:extLst>
          </p:cNvPr>
          <p:cNvSpPr txBox="1"/>
          <p:nvPr/>
        </p:nvSpPr>
        <p:spPr>
          <a:xfrm>
            <a:off x="429985" y="119006"/>
            <a:ext cx="11332029" cy="646331"/>
          </a:xfrm>
          <a:prstGeom prst="rect">
            <a:avLst/>
          </a:prstGeom>
          <a:noFill/>
          <a:ln w="57150">
            <a:solidFill>
              <a:schemeClr val="tx1"/>
            </a:solidFill>
          </a:ln>
        </p:spPr>
        <p:txBody>
          <a:bodyPr wrap="square">
            <a:spAutoFit/>
          </a:bodyPr>
          <a:lstStyle/>
          <a:p>
            <a:pPr algn="just"/>
            <a:r>
              <a:rPr lang="el-GR" dirty="0"/>
              <a:t>Σε άρθρο της  </a:t>
            </a:r>
            <a:r>
              <a:rPr lang="el-GR" i="1" dirty="0"/>
              <a:t>Καθημερινής</a:t>
            </a:r>
            <a:r>
              <a:rPr lang="el-GR" dirty="0"/>
              <a:t>  (23/12/2007), επισημαίνεται ο </a:t>
            </a:r>
            <a:r>
              <a:rPr lang="el-GR" dirty="0" err="1"/>
              <a:t>μαεστρικός</a:t>
            </a:r>
            <a:r>
              <a:rPr lang="el-GR" dirty="0"/>
              <a:t> τρόπος σύνθεσης στοιχείων της δυτικής και ανατολικής παράδοσης από τον συγγραφέα. Συγκεκριμένα, αναφέρεται: </a:t>
            </a:r>
            <a:endParaRPr lang="el-GR" dirty="0">
              <a:solidFill>
                <a:srgbClr val="000000"/>
              </a:solidFill>
              <a:ea typeface="Calibri" panose="020F0502020204030204" pitchFamily="34" charset="0"/>
            </a:endParaRPr>
          </a:p>
        </p:txBody>
      </p:sp>
      <p:sp>
        <p:nvSpPr>
          <p:cNvPr id="3" name="TextBox 2">
            <a:extLst>
              <a:ext uri="{FF2B5EF4-FFF2-40B4-BE49-F238E27FC236}">
                <a16:creationId xmlns:a16="http://schemas.microsoft.com/office/drawing/2014/main" id="{321DED66-8072-A632-75D3-5DFEC541DFBA}"/>
              </a:ext>
            </a:extLst>
          </p:cNvPr>
          <p:cNvSpPr txBox="1"/>
          <p:nvPr/>
        </p:nvSpPr>
        <p:spPr>
          <a:xfrm>
            <a:off x="4501243" y="1023256"/>
            <a:ext cx="7260771" cy="5456109"/>
          </a:xfrm>
          <a:prstGeom prst="rect">
            <a:avLst/>
          </a:prstGeom>
          <a:solidFill>
            <a:schemeClr val="bg1"/>
          </a:solidFill>
          <a:ln w="57150">
            <a:solidFill>
              <a:schemeClr val="tx1"/>
            </a:solidFill>
          </a:ln>
        </p:spPr>
        <p:txBody>
          <a:bodyPr wrap="square">
            <a:spAutoFit/>
          </a:bodyPr>
          <a:lstStyle/>
          <a:p>
            <a:pPr algn="just">
              <a:buNone/>
            </a:pPr>
            <a:endParaRPr lang="el-GR" dirty="0">
              <a:solidFill>
                <a:srgbClr val="000000"/>
              </a:solidFill>
              <a:ea typeface="Times New Roman" panose="02020603050405020304" pitchFamily="18" charset="0"/>
            </a:endParaRPr>
          </a:p>
          <a:p>
            <a:pPr algn="just">
              <a:buNone/>
            </a:pPr>
            <a:endParaRPr lang="el-GR" dirty="0">
              <a:solidFill>
                <a:srgbClr val="000000"/>
              </a:solidFill>
              <a:ea typeface="Times New Roman" panose="02020603050405020304" pitchFamily="18" charset="0"/>
            </a:endParaRPr>
          </a:p>
          <a:p>
            <a:pPr algn="just">
              <a:buNone/>
            </a:pPr>
            <a:r>
              <a:rPr lang="el-GR" dirty="0">
                <a:solidFill>
                  <a:srgbClr val="000000"/>
                </a:solidFill>
                <a:ea typeface="Times New Roman" panose="02020603050405020304" pitchFamily="18" charset="0"/>
              </a:rPr>
              <a:t>[…]</a:t>
            </a:r>
            <a:r>
              <a:rPr lang="el-GR" dirty="0">
                <a:solidFill>
                  <a:srgbClr val="000000"/>
                </a:solidFill>
                <a:effectLst/>
                <a:ea typeface="Times New Roman" panose="02020603050405020304" pitchFamily="18" charset="0"/>
              </a:rPr>
              <a:t>Η πεζογραφία του αποκαλύπτει κόσμους σε μεγάλο βαθμό αγνοημένους από τότε που ο </a:t>
            </a:r>
            <a:r>
              <a:rPr lang="el-GR" dirty="0" err="1">
                <a:solidFill>
                  <a:srgbClr val="000000"/>
                </a:solidFill>
                <a:effectLst/>
                <a:ea typeface="Times New Roman" panose="02020603050405020304" pitchFamily="18" charset="0"/>
              </a:rPr>
              <a:t>Κεμάλ</a:t>
            </a:r>
            <a:r>
              <a:rPr lang="el-GR" dirty="0">
                <a:solidFill>
                  <a:srgbClr val="000000"/>
                </a:solidFill>
                <a:effectLst/>
                <a:ea typeface="Times New Roman" panose="02020603050405020304" pitchFamily="18" charset="0"/>
              </a:rPr>
              <a:t> </a:t>
            </a:r>
            <a:r>
              <a:rPr lang="el-GR" dirty="0" err="1">
                <a:solidFill>
                  <a:srgbClr val="000000"/>
                </a:solidFill>
                <a:effectLst/>
                <a:ea typeface="Times New Roman" panose="02020603050405020304" pitchFamily="18" charset="0"/>
              </a:rPr>
              <a:t>Ατατούρκ</a:t>
            </a:r>
            <a:r>
              <a:rPr lang="el-GR" dirty="0">
                <a:solidFill>
                  <a:srgbClr val="000000"/>
                </a:solidFill>
                <a:effectLst/>
                <a:ea typeface="Times New Roman" panose="02020603050405020304" pitchFamily="18" charset="0"/>
              </a:rPr>
              <a:t> θεμελίωσε το κοσμικό τουρκικό κράτος, το 1923, στα ερείπια μιας ηττημένης αυτοκρατορίας. Ωστόσο, αυτή η ανακάλυψη έρχεται με μια μεταμοντέρνα χροιά – η ποίηση των </a:t>
            </a:r>
            <a:r>
              <a:rPr lang="el-GR" dirty="0" err="1">
                <a:solidFill>
                  <a:srgbClr val="000000"/>
                </a:solidFill>
                <a:effectLst/>
                <a:ea typeface="Times New Roman" panose="02020603050405020304" pitchFamily="18" charset="0"/>
              </a:rPr>
              <a:t>Σούφι</a:t>
            </a:r>
            <a:r>
              <a:rPr lang="el-GR" dirty="0">
                <a:solidFill>
                  <a:srgbClr val="000000"/>
                </a:solidFill>
                <a:effectLst/>
                <a:ea typeface="Times New Roman" panose="02020603050405020304" pitchFamily="18" charset="0"/>
              </a:rPr>
              <a:t> διαβάζεται μέσα από το πρίσμα του </a:t>
            </a:r>
            <a:r>
              <a:rPr lang="el-GR" dirty="0" err="1">
                <a:solidFill>
                  <a:srgbClr val="000000"/>
                </a:solidFill>
                <a:effectLst/>
                <a:ea typeface="Times New Roman" panose="02020603050405020304" pitchFamily="18" charset="0"/>
              </a:rPr>
              <a:t>Χόρχε</a:t>
            </a:r>
            <a:r>
              <a:rPr lang="el-GR" dirty="0">
                <a:solidFill>
                  <a:srgbClr val="000000"/>
                </a:solidFill>
                <a:effectLst/>
                <a:ea typeface="Times New Roman" panose="02020603050405020304" pitchFamily="18" charset="0"/>
              </a:rPr>
              <a:t> Λούις </a:t>
            </a:r>
            <a:r>
              <a:rPr lang="el-GR" dirty="0" err="1">
                <a:solidFill>
                  <a:srgbClr val="000000"/>
                </a:solidFill>
                <a:effectLst/>
                <a:ea typeface="Times New Roman" panose="02020603050405020304" pitchFamily="18" charset="0"/>
              </a:rPr>
              <a:t>Μπόρχες</a:t>
            </a:r>
            <a:r>
              <a:rPr lang="el-GR" dirty="0">
                <a:solidFill>
                  <a:srgbClr val="000000"/>
                </a:solidFill>
                <a:effectLst/>
                <a:ea typeface="Times New Roman" panose="02020603050405020304" pitchFamily="18" charset="0"/>
              </a:rPr>
              <a:t> και του </a:t>
            </a:r>
            <a:r>
              <a:rPr lang="el-GR" dirty="0" err="1">
                <a:solidFill>
                  <a:srgbClr val="000000"/>
                </a:solidFill>
                <a:effectLst/>
                <a:ea typeface="Times New Roman" panose="02020603050405020304" pitchFamily="18" charset="0"/>
              </a:rPr>
              <a:t>Ίταλο</a:t>
            </a:r>
            <a:r>
              <a:rPr lang="el-GR" dirty="0">
                <a:solidFill>
                  <a:srgbClr val="000000"/>
                </a:solidFill>
                <a:effectLst/>
                <a:ea typeface="Times New Roman" panose="02020603050405020304" pitchFamily="18" charset="0"/>
              </a:rPr>
              <a:t> Καλβίνο. Παρόλο που ο Παμούκ βλέπει το «χάσμα Ανατολής-Δύσης» σαν μια ψευδαίσθηση, τουλάχιστον για τον ίδιο («μπορώ, χωρίς καμιά ενοχή, να περιπλανηθώ ανάμεσα στους δύο κόσμους και να αισθάνομαι παντού σαν στο σπίτι μου»), η διαίρεση αυτή χρωματίζει τη γραφή του και διαμορφώνει τις αγωνίες των ηρώων του για την παράδοση και τη </a:t>
            </a:r>
            <a:r>
              <a:rPr lang="el-GR" dirty="0" err="1">
                <a:solidFill>
                  <a:srgbClr val="000000"/>
                </a:solidFill>
                <a:effectLst/>
                <a:ea typeface="Times New Roman" panose="02020603050405020304" pitchFamily="18" charset="0"/>
              </a:rPr>
              <a:t>νεωτερικότητα</a:t>
            </a:r>
            <a:r>
              <a:rPr lang="el-GR" dirty="0">
                <a:solidFill>
                  <a:srgbClr val="000000"/>
                </a:solidFill>
                <a:effectLst/>
                <a:ea typeface="Times New Roman" panose="02020603050405020304" pitchFamily="18" charset="0"/>
              </a:rPr>
              <a:t>, την αυθεντικότητα και την απομίμηση, την ντροπή και την εθνικιστική υπερηφάνεια. Τα μυθιστορήματά του «είναι καμωμένα από αυτά τα σκοτεινά υλικά».[…]¹</a:t>
            </a:r>
          </a:p>
          <a:p>
            <a:pPr algn="just">
              <a:buNone/>
            </a:pPr>
            <a:endParaRPr lang="el-GR" dirty="0">
              <a:effectLst/>
              <a:ea typeface="Times New Roman" panose="02020603050405020304" pitchFamily="18" charset="0"/>
            </a:endParaRPr>
          </a:p>
          <a:p>
            <a:pPr>
              <a:lnSpc>
                <a:spcPct val="115000"/>
              </a:lnSpc>
              <a:spcAft>
                <a:spcPts val="1000"/>
              </a:spcAft>
              <a:buNone/>
            </a:pPr>
            <a:endParaRPr lang="el-GR" sz="1000" dirty="0">
              <a:solidFill>
                <a:srgbClr val="000000"/>
              </a:solidFill>
              <a:effectLst/>
              <a:ea typeface="Calibri" panose="020F0502020204030204" pitchFamily="34" charset="0"/>
              <a:cs typeface="Times New Roman" panose="02020603050405020304" pitchFamily="18" charset="0"/>
            </a:endParaRPr>
          </a:p>
          <a:p>
            <a:pPr>
              <a:lnSpc>
                <a:spcPct val="115000"/>
              </a:lnSpc>
              <a:spcAft>
                <a:spcPts val="1000"/>
              </a:spcAft>
              <a:buNone/>
            </a:pPr>
            <a:r>
              <a:rPr lang="el-GR" sz="1000" dirty="0">
                <a:solidFill>
                  <a:srgbClr val="000000"/>
                </a:solidFill>
                <a:effectLst/>
                <a:ea typeface="Calibri" panose="020F0502020204030204" pitchFamily="34" charset="0"/>
                <a:cs typeface="Times New Roman" panose="02020603050405020304" pitchFamily="18" charset="0"/>
              </a:rPr>
              <a:t>1. </a:t>
            </a:r>
            <a:r>
              <a:rPr lang="el-GR" sz="1200" dirty="0" err="1">
                <a:solidFill>
                  <a:srgbClr val="000000"/>
                </a:solidFill>
                <a:effectLst/>
                <a:ea typeface="Calibri" panose="020F0502020204030204" pitchFamily="34" charset="0"/>
                <a:cs typeface="Times New Roman" panose="02020603050405020304" pitchFamily="18" charset="0"/>
              </a:rPr>
              <a:t>Guardian</a:t>
            </a:r>
            <a:r>
              <a:rPr lang="el-GR" sz="1200" dirty="0">
                <a:solidFill>
                  <a:srgbClr val="000000"/>
                </a:solidFill>
                <a:effectLst/>
                <a:ea typeface="Calibri" panose="020F0502020204030204" pitchFamily="34" charset="0"/>
                <a:cs typeface="Times New Roman" panose="02020603050405020304" pitchFamily="18" charset="0"/>
              </a:rPr>
              <a:t>, Τ., </a:t>
            </a:r>
            <a:r>
              <a:rPr lang="el-GR" sz="1200" i="1" dirty="0">
                <a:solidFill>
                  <a:srgbClr val="000000"/>
                </a:solidFill>
                <a:effectLst/>
                <a:ea typeface="Times New Roman" panose="02020603050405020304" pitchFamily="18" charset="0"/>
                <a:cs typeface="Times New Roman" panose="02020603050405020304" pitchFamily="18" charset="0"/>
              </a:rPr>
              <a:t>Ορχάν Παμούκ ανάμεσα σε δύο κόσμους</a:t>
            </a:r>
            <a:r>
              <a:rPr lang="el-GR" sz="1200" dirty="0">
                <a:solidFill>
                  <a:srgbClr val="000000"/>
                </a:solidFill>
                <a:effectLst/>
                <a:ea typeface="Times New Roman" panose="02020603050405020304" pitchFamily="18" charset="0"/>
                <a:cs typeface="Times New Roman" panose="02020603050405020304" pitchFamily="18" charset="0"/>
              </a:rPr>
              <a:t>  στην  </a:t>
            </a:r>
            <a:r>
              <a:rPr lang="el-GR" sz="1200" dirty="0" err="1">
                <a:solidFill>
                  <a:srgbClr val="000000"/>
                </a:solidFill>
                <a:effectLst/>
                <a:ea typeface="Times New Roman" panose="02020603050405020304" pitchFamily="18" charset="0"/>
                <a:cs typeface="Times New Roman" panose="02020603050405020304" pitchFamily="18" charset="0"/>
              </a:rPr>
              <a:t>εφημ</a:t>
            </a:r>
            <a:r>
              <a:rPr lang="el-GR" sz="1200" dirty="0">
                <a:solidFill>
                  <a:srgbClr val="000000"/>
                </a:solidFill>
                <a:effectLst/>
                <a:ea typeface="Times New Roman" panose="02020603050405020304" pitchFamily="18" charset="0"/>
                <a:cs typeface="Times New Roman" panose="02020603050405020304" pitchFamily="18" charset="0"/>
              </a:rPr>
              <a:t>. </a:t>
            </a:r>
            <a:r>
              <a:rPr lang="el-GR" sz="1200" i="1" dirty="0">
                <a:solidFill>
                  <a:srgbClr val="000000"/>
                </a:solidFill>
                <a:effectLst/>
                <a:ea typeface="Times New Roman" panose="02020603050405020304" pitchFamily="18" charset="0"/>
                <a:cs typeface="Times New Roman" panose="02020603050405020304" pitchFamily="18" charset="0"/>
              </a:rPr>
              <a:t>Καθημερινή</a:t>
            </a:r>
            <a:r>
              <a:rPr lang="el-GR" sz="1200" dirty="0">
                <a:solidFill>
                  <a:srgbClr val="000000"/>
                </a:solidFill>
                <a:effectLst/>
                <a:ea typeface="Times New Roman" panose="02020603050405020304" pitchFamily="18" charset="0"/>
                <a:cs typeface="Times New Roman" panose="02020603050405020304" pitchFamily="18" charset="0"/>
              </a:rPr>
              <a:t> </a:t>
            </a:r>
            <a:r>
              <a:rPr lang="el-GR" sz="1200" dirty="0">
                <a:solidFill>
                  <a:srgbClr val="000000"/>
                </a:solidFill>
                <a:effectLst/>
                <a:ea typeface="Calibri" panose="020F0502020204030204" pitchFamily="34" charset="0"/>
                <a:cs typeface="Times New Roman" panose="02020603050405020304" pitchFamily="18" charset="0"/>
              </a:rPr>
              <a:t>Δημοσίευση</a:t>
            </a:r>
            <a:r>
              <a:rPr lang="el-GR" sz="1200" i="1" dirty="0">
                <a:solidFill>
                  <a:srgbClr val="000000"/>
                </a:solidFill>
                <a:effectLst/>
                <a:ea typeface="Calibri" panose="020F0502020204030204" pitchFamily="34" charset="0"/>
                <a:cs typeface="Times New Roman" panose="02020603050405020304" pitchFamily="18" charset="0"/>
              </a:rPr>
              <a:t>: </a:t>
            </a:r>
            <a:r>
              <a:rPr lang="el-GR" sz="1200" dirty="0">
                <a:solidFill>
                  <a:srgbClr val="000000"/>
                </a:solidFill>
                <a:effectLst/>
                <a:ea typeface="Calibri" panose="020F0502020204030204" pitchFamily="34" charset="0"/>
                <a:cs typeface="Times New Roman" panose="02020603050405020304" pitchFamily="18" charset="0"/>
              </a:rPr>
              <a:t>23-12-2007</a:t>
            </a:r>
            <a:r>
              <a:rPr lang="el-GR" sz="1200" i="1" dirty="0">
                <a:solidFill>
                  <a:srgbClr val="000000"/>
                </a:solidFill>
                <a:effectLst/>
                <a:ea typeface="Calibri" panose="020F0502020204030204" pitchFamily="34" charset="0"/>
                <a:cs typeface="Times New Roman" panose="02020603050405020304" pitchFamily="18" charset="0"/>
              </a:rPr>
              <a:t>   </a:t>
            </a:r>
            <a:r>
              <a:rPr lang="el-GR" sz="1200" u="sng" dirty="0">
                <a:solidFill>
                  <a:srgbClr val="000000"/>
                </a:solidFill>
                <a:effectLst/>
                <a:ea typeface="Calibri" panose="020F0502020204030204" pitchFamily="34" charset="0"/>
                <a:cs typeface="Times New Roman" panose="02020603050405020304" pitchFamily="18" charset="0"/>
                <a:hlinkClick r:id="rId2"/>
              </a:rPr>
              <a:t>http://news.kathimerini.gr/4Dcgi/4Dcgi/_w_articles_civ_11_23/12/2007_253207</a:t>
            </a:r>
            <a:r>
              <a:rPr lang="el-GR" sz="1200" dirty="0">
                <a:solidFill>
                  <a:srgbClr val="000000"/>
                </a:solidFill>
                <a:effectLst/>
                <a:ea typeface="Calibri" panose="020F0502020204030204" pitchFamily="34" charset="0"/>
                <a:cs typeface="Times New Roman" panose="02020603050405020304" pitchFamily="18" charset="0"/>
              </a:rPr>
              <a:t>  </a:t>
            </a:r>
            <a:r>
              <a:rPr lang="el-GR" sz="1200" dirty="0">
                <a:hlinkClick r:id="rId3"/>
              </a:rPr>
              <a:t>Ορχάν Παμούκ ανάμεσα σε δύο κόσμους | Η ΚΑΘΗΜΕΡΙΝΗ</a:t>
            </a:r>
            <a:r>
              <a:rPr lang="el-GR" sz="1200" dirty="0"/>
              <a:t>   </a:t>
            </a:r>
            <a:r>
              <a:rPr lang="el-GR" sz="1200" dirty="0" err="1">
                <a:solidFill>
                  <a:srgbClr val="000000"/>
                </a:solidFill>
                <a:ea typeface="Calibri" panose="020F0502020204030204" pitchFamily="34" charset="0"/>
                <a:cs typeface="Times New Roman" panose="02020603050405020304" pitchFamily="18" charset="0"/>
              </a:rPr>
              <a:t>Προσπελάστηκε</a:t>
            </a:r>
            <a:r>
              <a:rPr lang="el-GR" sz="1200" dirty="0">
                <a:solidFill>
                  <a:srgbClr val="000000"/>
                </a:solidFill>
                <a:ea typeface="Calibri" panose="020F0502020204030204" pitchFamily="34" charset="0"/>
                <a:cs typeface="Times New Roman" panose="02020603050405020304" pitchFamily="18" charset="0"/>
              </a:rPr>
              <a:t> στις   20/04/2026 </a:t>
            </a:r>
            <a:endParaRPr lang="el-GR" sz="1200" dirty="0">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9BAB984-AAA1-A3C1-5814-162F2FB8E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195"/>
          <a:stretch>
            <a:fillRect/>
          </a:stretch>
        </p:blipFill>
        <p:spPr bwMode="auto">
          <a:xfrm>
            <a:off x="429985" y="1023256"/>
            <a:ext cx="3727671" cy="5617029"/>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52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2A65-DEC5-D29B-5620-2277DADB16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B67B75-2ED7-2C87-0956-8BF3F997EBA2}"/>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31C925D-6E01-D674-ED34-67B9C7451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60277" y="762000"/>
            <a:ext cx="3123960" cy="599335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B837BD3-FB7B-0910-FADF-34FDB3512FCB}"/>
              </a:ext>
            </a:extLst>
          </p:cNvPr>
          <p:cNvSpPr/>
          <p:nvPr/>
        </p:nvSpPr>
        <p:spPr>
          <a:xfrm>
            <a:off x="3690256" y="109642"/>
            <a:ext cx="829572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CCF8E86-95AF-1C4F-41DC-48F9E9181F6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70A9B49C-1E99-B81B-F147-4C9D4D1D592E}"/>
              </a:ext>
            </a:extLst>
          </p:cNvPr>
          <p:cNvSpPr>
            <a:spLocks noGrp="1"/>
          </p:cNvSpPr>
          <p:nvPr>
            <p:ph type="ftr" sz="quarter" idx="11"/>
          </p:nvPr>
        </p:nvSpPr>
        <p:spPr>
          <a:xfrm>
            <a:off x="3690256" y="762000"/>
            <a:ext cx="8295725" cy="5993352"/>
          </a:xfrm>
          <a:solidFill>
            <a:schemeClr val="bg1"/>
          </a:solidFill>
          <a:ln w="57150">
            <a:solidFill>
              <a:schemeClr val="tx1"/>
            </a:solidFill>
          </a:ln>
        </p:spPr>
        <p:txBody>
          <a:bodyPr/>
          <a:lstStyle/>
          <a:p>
            <a:pPr fontAlgn="t"/>
            <a:r>
              <a:rPr lang="el-GR" sz="2000" b="1" u="sng" dirty="0">
                <a:solidFill>
                  <a:schemeClr val="tx1"/>
                </a:solidFill>
              </a:rPr>
              <a:t>ΒΙΟΓΡΑΦΙΚΟ  ΣΥΓΓΡΑΦΕΑ</a:t>
            </a: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Γεννημένος στην Κωνσταντινούπολη το 1952, σε μια δυτικόφιλη αστική οικογένεια, που όφειλε την άνεσή της στις κατασκευές σιδηροδρόμων, ο Παμούκ μέχρι τα 22 του ονειρευόταν να γίνει ζωγράφος. </a:t>
            </a:r>
          </a:p>
          <a:p>
            <a:pPr marL="342900" indent="-342900" algn="just">
              <a:buFont typeface="Wingdings" panose="05000000000000000000" pitchFamily="2" charset="2"/>
              <a:buChar char="q"/>
            </a:pPr>
            <a:r>
              <a:rPr lang="el-GR" sz="2000" dirty="0">
                <a:solidFill>
                  <a:schemeClr val="tx1"/>
                </a:solidFill>
              </a:rPr>
              <a:t>Παρακολούθησε την Αρχιτεκτονική Σχολή του Πολυτεχνείου της Πόλης για τρία χρόνια και κατέληξε στη Σχολή Δημοσιογραφίας του Πανεπιστημίου. </a:t>
            </a:r>
          </a:p>
          <a:p>
            <a:pPr marL="342900" indent="-342900" algn="just">
              <a:buFont typeface="Wingdings" panose="05000000000000000000" pitchFamily="2" charset="2"/>
              <a:buChar char="q"/>
            </a:pPr>
            <a:r>
              <a:rPr lang="el-GR" sz="2000" dirty="0">
                <a:solidFill>
                  <a:schemeClr val="tx1"/>
                </a:solidFill>
              </a:rPr>
              <a:t>Έζησε στις HΠA, όπου εργάστηκε σαν ερευνητής στο Πανεπιστήμιο της </a:t>
            </a:r>
            <a:r>
              <a:rPr lang="el-GR" sz="2000" dirty="0" err="1">
                <a:solidFill>
                  <a:schemeClr val="tx1"/>
                </a:solidFill>
              </a:rPr>
              <a:t>Aϊόβα</a:t>
            </a:r>
            <a:r>
              <a:rPr lang="el-GR" sz="2000" dirty="0">
                <a:solidFill>
                  <a:schemeClr val="tx1"/>
                </a:solidFill>
              </a:rPr>
              <a:t> και στο </a:t>
            </a:r>
            <a:r>
              <a:rPr lang="el-GR" sz="2000" dirty="0" err="1">
                <a:solidFill>
                  <a:schemeClr val="tx1"/>
                </a:solidFill>
              </a:rPr>
              <a:t>Kολούμπια</a:t>
            </a:r>
            <a:r>
              <a:rPr lang="el-GR" sz="2000" dirty="0">
                <a:solidFill>
                  <a:schemeClr val="tx1"/>
                </a:solidFill>
              </a:rPr>
              <a:t> της </a:t>
            </a:r>
            <a:r>
              <a:rPr lang="el-GR" sz="2000" dirty="0" err="1">
                <a:solidFill>
                  <a:schemeClr val="tx1"/>
                </a:solidFill>
              </a:rPr>
              <a:t>Nέας</a:t>
            </a:r>
            <a:r>
              <a:rPr lang="el-GR" sz="2000" dirty="0">
                <a:solidFill>
                  <a:schemeClr val="tx1"/>
                </a:solidFill>
              </a:rPr>
              <a:t> </a:t>
            </a:r>
            <a:r>
              <a:rPr lang="el-GR" sz="2000" dirty="0" err="1">
                <a:solidFill>
                  <a:schemeClr val="tx1"/>
                </a:solidFill>
              </a:rPr>
              <a:t>Yόρκης</a:t>
            </a:r>
            <a:r>
              <a:rPr lang="el-GR" sz="2000" dirty="0">
                <a:solidFill>
                  <a:schemeClr val="tx1"/>
                </a:solidFill>
              </a:rPr>
              <a:t>.</a:t>
            </a:r>
          </a:p>
          <a:p>
            <a:pPr marL="342900" indent="-342900" algn="just">
              <a:buFont typeface="Wingdings" panose="05000000000000000000" pitchFamily="2" charset="2"/>
              <a:buChar char="q"/>
            </a:pPr>
            <a:r>
              <a:rPr lang="el-GR" sz="2000" dirty="0">
                <a:solidFill>
                  <a:schemeClr val="tx1"/>
                </a:solidFill>
              </a:rPr>
              <a:t>Τον Αύγουστο του 2005, ο Παμούκ κατηγορήθηκε με βάση το άρθρο 301 του ποινικού κώδικα για «δημόσια δυσφήμηση της τουρκικής ταυτότητας», επειδή είπε σε συνέντευξη σε μια ελβετική εφημερίδα ότι «30.000 Κούρδοι και ένα εκατομμύριο Αρμένιοι σκοτώθηκαν σ’ αυτά τα μέρη και κανένας εκτός από μένα δεν τολμάει να μιλήσει γι’ αυτό». </a:t>
            </a:r>
          </a:p>
          <a:p>
            <a:pPr marL="342900" indent="-342900" algn="just">
              <a:buFont typeface="Wingdings" panose="05000000000000000000" pitchFamily="2" charset="2"/>
              <a:buChar char="q"/>
            </a:pPr>
            <a:r>
              <a:rPr lang="el-GR" sz="2000" dirty="0">
                <a:solidFill>
                  <a:schemeClr val="tx1"/>
                </a:solidFill>
              </a:rPr>
              <a:t>«Για μένα, το ζήτημα έχει να κάνει, </a:t>
            </a:r>
            <a:r>
              <a:rPr lang="el-GR" sz="2000" dirty="0" err="1">
                <a:solidFill>
                  <a:schemeClr val="tx1"/>
                </a:solidFill>
              </a:rPr>
              <a:t>πρώτ</a:t>
            </a:r>
            <a:r>
              <a:rPr lang="el-GR" sz="2000" dirty="0">
                <a:solidFill>
                  <a:schemeClr val="tx1"/>
                </a:solidFill>
              </a:rPr>
              <a:t>’ απ’ όλα, με την ελευθερία του λόγου στην Τουρκία», λέει. «Πρέπει να μπορούμε να μιλάμε γι’ αυτό, όποια κι αν είναι η γνώμη του καθενός»</a:t>
            </a:r>
          </a:p>
        </p:txBody>
      </p:sp>
    </p:spTree>
    <p:extLst>
      <p:ext uri="{BB962C8B-B14F-4D97-AF65-F5344CB8AC3E}">
        <p14:creationId xmlns:p14="http://schemas.microsoft.com/office/powerpoint/2010/main" val="3903501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041D-0422-F631-8AFB-EF782555B3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B10E50-399F-06A9-D32B-F31F4868FEC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7DE5257-BA7F-BAE2-2550-0001D8BE3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1999"/>
            <a:ext cx="3152537" cy="565249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D4936BB-F369-985A-AA5F-221EA712F269}"/>
              </a:ext>
            </a:extLst>
          </p:cNvPr>
          <p:cNvSpPr/>
          <p:nvPr/>
        </p:nvSpPr>
        <p:spPr>
          <a:xfrm>
            <a:off x="3564799" y="102648"/>
            <a:ext cx="836594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307D18A2-EEAA-78C6-9CE3-A20394644C8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282EDD4B-F8D8-A380-BCA0-EC94EE301AA4}"/>
              </a:ext>
            </a:extLst>
          </p:cNvPr>
          <p:cNvSpPr>
            <a:spLocks noGrp="1"/>
          </p:cNvSpPr>
          <p:nvPr>
            <p:ph type="ftr" sz="quarter" idx="11"/>
          </p:nvPr>
        </p:nvSpPr>
        <p:spPr>
          <a:xfrm>
            <a:off x="3564798" y="761999"/>
            <a:ext cx="8571007" cy="5652495"/>
          </a:xfrm>
          <a:solidFill>
            <a:schemeClr val="bg1"/>
          </a:solidFill>
          <a:ln w="57150">
            <a:solidFill>
              <a:schemeClr val="tx1"/>
            </a:solidFill>
          </a:ln>
        </p:spPr>
        <p:txBody>
          <a:bodyPr/>
          <a:lstStyle/>
          <a:p>
            <a:pPr fontAlgn="t"/>
            <a:endParaRPr lang="el-GR" sz="2000">
              <a:solidFill>
                <a:schemeClr val="tx1"/>
              </a:solidFill>
            </a:endParaRPr>
          </a:p>
          <a:p>
            <a:pPr marL="342900" indent="-342900" algn="just" fontAlgn="t">
              <a:buFont typeface="Wingdings" panose="05000000000000000000" pitchFamily="2" charset="2"/>
              <a:buChar char="q"/>
            </a:pPr>
            <a:r>
              <a:rPr lang="el-GR" sz="2000">
                <a:solidFill>
                  <a:schemeClr val="tx1"/>
                </a:solidFill>
              </a:rPr>
              <a:t>Εξάλλου το 2005 ο Παμούκ απέσπασε μια ακόμη σημαντική διάκριση. Η Γερμανική Ένωση Εκδοτών και Βιβλιοπωλών του απένειμε το Βραβείο Ειρήνης επειδή «καταγράφει καλύτερα από κάθε άλλον τις επιρροές της Δύσης στην Ανατολή και τις επιρροές της Ανατολής στη Δύση». Το Βραβείο Ειρήνης, που έχει θεσμοθετηθεί στη Γερμανία από το 1950, απονέμεται κατά την τελευταία μέρα της Διεθνούς Έκθεσης Βιβλίου της Φραγκφούρτης σε προσωπικότητες που αφιερώνουν το έργο τους στην προώθηση της συνεργασίας και της κατανόησης μεταξύ των λαών.</a:t>
            </a:r>
          </a:p>
          <a:p>
            <a:pPr marL="342900" indent="-342900" algn="just" fontAlgn="t">
              <a:buFont typeface="Wingdings" panose="05000000000000000000" pitchFamily="2" charset="2"/>
              <a:buChar char="q"/>
            </a:pPr>
            <a:r>
              <a:rPr lang="el-GR" sz="2000">
                <a:solidFill>
                  <a:schemeClr val="tx1"/>
                </a:solidFill>
              </a:rPr>
              <a:t>Η ομιλία του στη Φραγκφούρτη, όταν του απονεμήθηκε το Βραβείο Ειρήνης της Ένωσης Γερμανών Βιβλιοπωλών το 2005, με τίτλο «Στο Καρς και στη Φραγκφούρτη», είναι ένα συναρπαστικό κείμενο όπου ζυμώνει ανεξάντλητες αναφορές από την ευρωπαϊκή λογοτεχνία με την τουρκική εμπειρία και αφηγείται πώς συναντάται η Ανατολή με τη Δύση στην Ιστορία και η Τουρκία με την Ευρώπη εν μέσω σκληρών διαπραγματεύσεων, τι σημαίνει ταυτότητα και διαφορετικότητα, παράδοση και εκσυγχρονισμός. </a:t>
            </a:r>
          </a:p>
          <a:p>
            <a:pPr algn="just"/>
            <a:r>
              <a:rPr lang="el-GR" sz="2000">
                <a:solidFill>
                  <a:schemeClr val="tx1"/>
                </a:solidFill>
              </a:rPr>
              <a:t>   </a:t>
            </a:r>
            <a:endParaRPr lang="el-GR" sz="2000" dirty="0">
              <a:solidFill>
                <a:schemeClr val="tx1"/>
              </a:solidFill>
            </a:endParaRPr>
          </a:p>
        </p:txBody>
      </p:sp>
    </p:spTree>
    <p:extLst>
      <p:ext uri="{BB962C8B-B14F-4D97-AF65-F5344CB8AC3E}">
        <p14:creationId xmlns:p14="http://schemas.microsoft.com/office/powerpoint/2010/main" val="2117233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FD303-8532-6E52-9B3A-D3D03BA1A8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B070A6-7E3A-99B2-0D4D-8CE3D948706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0C2F104-BCD8-94F2-B393-1E7B88FE4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2000"/>
            <a:ext cx="4139734" cy="565249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3EB6FEF-7ADB-69E8-B4AD-22AF309A9234}"/>
              </a:ext>
            </a:extLst>
          </p:cNvPr>
          <p:cNvSpPr/>
          <p:nvPr/>
        </p:nvSpPr>
        <p:spPr>
          <a:xfrm>
            <a:off x="4909456" y="17039"/>
            <a:ext cx="722634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1C6615EC-3568-2E5E-A08B-0C5AEE0696A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4D2F44C2-B61E-75BC-82A3-81BB65A13D58}"/>
              </a:ext>
            </a:extLst>
          </p:cNvPr>
          <p:cNvSpPr>
            <a:spLocks noGrp="1"/>
          </p:cNvSpPr>
          <p:nvPr>
            <p:ph type="ftr" sz="quarter" idx="11"/>
          </p:nvPr>
        </p:nvSpPr>
        <p:spPr>
          <a:xfrm>
            <a:off x="4909456" y="761999"/>
            <a:ext cx="7226349" cy="5652495"/>
          </a:xfrm>
          <a:solidFill>
            <a:schemeClr val="bg1"/>
          </a:solidFill>
          <a:ln w="57150">
            <a:solidFill>
              <a:schemeClr val="tx1"/>
            </a:solidFill>
          </a:ln>
        </p:spPr>
        <p:txBody>
          <a:bodyPr/>
          <a:lstStyle/>
          <a:p>
            <a:pPr algn="l">
              <a:lnSpc>
                <a:spcPts val="975"/>
              </a:lnSpc>
              <a:buNone/>
            </a:pPr>
            <a:r>
              <a:rPr lang="el-GR" sz="1800" b="1" u="sng">
                <a:solidFill>
                  <a:srgbClr val="000000"/>
                </a:solidFill>
                <a:ea typeface="Times New Roman" panose="02020603050405020304" pitchFamily="18" charset="0"/>
                <a:cs typeface="Tahoma" panose="020B0604030504040204" pitchFamily="34" charset="0"/>
              </a:rPr>
              <a:t>ΤΑ </a:t>
            </a:r>
            <a:r>
              <a:rPr lang="el-GR" sz="2000" b="1" u="sng">
                <a:solidFill>
                  <a:srgbClr val="000000"/>
                </a:solidFill>
                <a:ea typeface="Times New Roman" panose="02020603050405020304" pitchFamily="18" charset="0"/>
                <a:cs typeface="Tahoma" panose="020B0604030504040204" pitchFamily="34" charset="0"/>
              </a:rPr>
              <a:t>ΜΥΘΙΣΤΟΡΗΜΑΤΑ ΤΟΥ</a:t>
            </a:r>
          </a:p>
          <a:p>
            <a:pPr algn="l">
              <a:lnSpc>
                <a:spcPts val="975"/>
              </a:lnSpc>
              <a:buNone/>
            </a:pPr>
            <a:endParaRPr lang="el-GR" sz="2000" b="1" u="sng">
              <a:solidFill>
                <a:srgbClr val="000000"/>
              </a:solidFill>
              <a:ea typeface="Times New Roman" panose="02020603050405020304" pitchFamily="18" charset="0"/>
              <a:cs typeface="Tahoma" panose="020B0604030504040204" pitchFamily="34" charset="0"/>
            </a:endParaRPr>
          </a:p>
          <a:p>
            <a:pPr>
              <a:lnSpc>
                <a:spcPts val="975"/>
              </a:lnSpc>
              <a:buNone/>
            </a:pPr>
            <a:r>
              <a:rPr lang="el-GR" sz="2000" b="1" u="sng">
                <a:solidFill>
                  <a:srgbClr val="000000"/>
                </a:solidFill>
                <a:ea typeface="Times New Roman" panose="02020603050405020304" pitchFamily="18" charset="0"/>
                <a:cs typeface="Tahoma" panose="020B0604030504040204" pitchFamily="34" charset="0"/>
              </a:rPr>
              <a:t> </a:t>
            </a:r>
            <a:endParaRPr lang="el-GR" sz="2000">
              <a:solidFill>
                <a:srgbClr val="000000"/>
              </a:solidFill>
              <a:ea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Άρχισε να γράφει το 1974. </a:t>
            </a:r>
          </a:p>
          <a:p>
            <a:pPr marL="342900" indent="-342900" algn="just">
              <a:buFont typeface="Wingdings" panose="05000000000000000000" pitchFamily="2" charset="2"/>
              <a:buChar char="q"/>
            </a:pPr>
            <a:r>
              <a:rPr lang="en-GB" sz="2000">
                <a:solidFill>
                  <a:srgbClr val="000000"/>
                </a:solidFill>
                <a:ea typeface="Times New Roman" panose="02020603050405020304" pitchFamily="18" charset="0"/>
                <a:cs typeface="Times New Roman" panose="02020603050405020304" pitchFamily="18" charset="0"/>
              </a:rPr>
              <a:t>To</a:t>
            </a:r>
            <a:r>
              <a:rPr lang="el-GR" sz="2000">
                <a:solidFill>
                  <a:srgbClr val="000000"/>
                </a:solidFill>
                <a:ea typeface="Times New Roman" panose="02020603050405020304" pitchFamily="18" charset="0"/>
                <a:cs typeface="Times New Roman" panose="02020603050405020304" pitchFamily="18" charset="0"/>
              </a:rPr>
              <a:t> πρώτο του μυθιστόρημα, </a:t>
            </a:r>
            <a:r>
              <a:rPr lang="en-GB" sz="2000" i="1">
                <a:solidFill>
                  <a:srgbClr val="000000"/>
                </a:solidFill>
                <a:ea typeface="Times New Roman" panose="02020603050405020304" pitchFamily="18" charset="0"/>
                <a:cs typeface="Times New Roman" panose="02020603050405020304" pitchFamily="18" charset="0"/>
              </a:rPr>
              <a:t>T</a:t>
            </a:r>
            <a:r>
              <a:rPr lang="el-GR" sz="2000" i="1">
                <a:solidFill>
                  <a:srgbClr val="000000"/>
                </a:solidFill>
                <a:ea typeface="Times New Roman" panose="02020603050405020304" pitchFamily="18" charset="0"/>
                <a:cs typeface="Times New Roman" panose="02020603050405020304" pitchFamily="18" charset="0"/>
              </a:rPr>
              <a:t>ζεβντέτ μπέης και υιοί</a:t>
            </a:r>
            <a:r>
              <a:rPr lang="el-GR" sz="2000">
                <a:solidFill>
                  <a:srgbClr val="000000"/>
                </a:solidFill>
                <a:ea typeface="Times New Roman" panose="02020603050405020304" pitchFamily="18" charset="0"/>
                <a:cs typeface="Times New Roman" panose="02020603050405020304" pitchFamily="18" charset="0"/>
              </a:rPr>
              <a:t>, βραβεύτηκε το 1979 στο διαγωνισμό μυθιστορήματος των εκδόσεων </a:t>
            </a:r>
            <a:r>
              <a:rPr lang="en-GB" sz="2000">
                <a:solidFill>
                  <a:srgbClr val="000000"/>
                </a:solidFill>
                <a:ea typeface="Times New Roman" panose="02020603050405020304" pitchFamily="18" charset="0"/>
                <a:cs typeface="Times New Roman" panose="02020603050405020304" pitchFamily="18" charset="0"/>
              </a:rPr>
              <a:t>M</a:t>
            </a:r>
            <a:r>
              <a:rPr lang="el-GR" sz="2000">
                <a:solidFill>
                  <a:srgbClr val="000000"/>
                </a:solidFill>
                <a:ea typeface="Times New Roman" panose="02020603050405020304" pitchFamily="18" charset="0"/>
                <a:cs typeface="Times New Roman" panose="02020603050405020304" pitchFamily="18" charset="0"/>
              </a:rPr>
              <a:t>ιλλιέτ. </a:t>
            </a:r>
          </a:p>
          <a:p>
            <a:pPr marL="342900" indent="-342900" algn="just">
              <a:buFont typeface="Wingdings" panose="05000000000000000000" pitchFamily="2" charset="2"/>
              <a:buChar char="q"/>
            </a:pPr>
            <a:r>
              <a:rPr lang="en-GB" sz="2000">
                <a:solidFill>
                  <a:srgbClr val="000000"/>
                </a:solidFill>
                <a:ea typeface="Times New Roman" panose="02020603050405020304" pitchFamily="18" charset="0"/>
                <a:cs typeface="Times New Roman" panose="02020603050405020304" pitchFamily="18" charset="0"/>
              </a:rPr>
              <a:t>T</a:t>
            </a:r>
            <a:r>
              <a:rPr lang="el-GR" sz="2000">
                <a:solidFill>
                  <a:srgbClr val="000000"/>
                </a:solidFill>
                <a:ea typeface="Times New Roman" panose="02020603050405020304" pitchFamily="18" charset="0"/>
                <a:cs typeface="Times New Roman" panose="02020603050405020304" pitchFamily="18" charset="0"/>
              </a:rPr>
              <a:t>ο βιβλίο αυτό εκδόθηκε το 1982 και την επόμενη χρονιά πήρε το βραβείο μυθιστορήματος </a:t>
            </a:r>
            <a:r>
              <a:rPr lang="en-GB" sz="2000">
                <a:solidFill>
                  <a:srgbClr val="000000"/>
                </a:solidFill>
                <a:ea typeface="Times New Roman" panose="02020603050405020304" pitchFamily="18" charset="0"/>
                <a:cs typeface="Times New Roman" panose="02020603050405020304" pitchFamily="18" charset="0"/>
              </a:rPr>
              <a:t>O</a:t>
            </a:r>
            <a:r>
              <a:rPr lang="el-GR" sz="2000">
                <a:solidFill>
                  <a:srgbClr val="000000"/>
                </a:solidFill>
                <a:ea typeface="Times New Roman" panose="02020603050405020304" pitchFamily="18" charset="0"/>
                <a:cs typeface="Times New Roman" panose="02020603050405020304" pitchFamily="18" charset="0"/>
              </a:rPr>
              <a:t>ρχάν </a:t>
            </a:r>
            <a:r>
              <a:rPr lang="en-GB" sz="2000">
                <a:solidFill>
                  <a:srgbClr val="000000"/>
                </a:solidFill>
                <a:ea typeface="Times New Roman" panose="02020603050405020304" pitchFamily="18" charset="0"/>
                <a:cs typeface="Times New Roman" panose="02020603050405020304" pitchFamily="18" charset="0"/>
              </a:rPr>
              <a:t>K</a:t>
            </a:r>
            <a:r>
              <a:rPr lang="el-GR" sz="2000">
                <a:solidFill>
                  <a:srgbClr val="000000"/>
                </a:solidFill>
                <a:ea typeface="Times New Roman" panose="02020603050405020304" pitchFamily="18" charset="0"/>
                <a:cs typeface="Times New Roman" panose="02020603050405020304" pitchFamily="18" charset="0"/>
              </a:rPr>
              <a:t>εμάλ. </a:t>
            </a:r>
          </a:p>
          <a:p>
            <a:pPr marL="342900" indent="-342900" algn="just">
              <a:buFont typeface="Wingdings" panose="05000000000000000000" pitchFamily="2" charset="2"/>
              <a:buChar char="q"/>
            </a:pPr>
            <a:r>
              <a:rPr lang="en-GB" sz="2000">
                <a:solidFill>
                  <a:srgbClr val="000000"/>
                </a:solidFill>
                <a:ea typeface="Times New Roman" panose="02020603050405020304" pitchFamily="18" charset="0"/>
                <a:cs typeface="Times New Roman" panose="02020603050405020304" pitchFamily="18" charset="0"/>
              </a:rPr>
              <a:t>T</a:t>
            </a:r>
            <a:r>
              <a:rPr lang="el-GR" sz="2000">
                <a:solidFill>
                  <a:srgbClr val="000000"/>
                </a:solidFill>
                <a:ea typeface="Times New Roman" panose="02020603050405020304" pitchFamily="18" charset="0"/>
                <a:cs typeface="Times New Roman" panose="02020603050405020304" pitchFamily="18" charset="0"/>
              </a:rPr>
              <a:t>ο δεύτερο βιβλίο του, </a:t>
            </a:r>
            <a:r>
              <a:rPr lang="el-GR" sz="2000" i="1">
                <a:solidFill>
                  <a:srgbClr val="000000"/>
                </a:solidFill>
                <a:ea typeface="Times New Roman" panose="02020603050405020304" pitchFamily="18" charset="0"/>
                <a:cs typeface="Times New Roman" panose="02020603050405020304" pitchFamily="18" charset="0"/>
              </a:rPr>
              <a:t>Το σπίτι της σιωπής </a:t>
            </a:r>
            <a:r>
              <a:rPr lang="el-GR" sz="2000">
                <a:solidFill>
                  <a:srgbClr val="000000"/>
                </a:solidFill>
                <a:ea typeface="Times New Roman" panose="02020603050405020304" pitchFamily="18" charset="0"/>
                <a:cs typeface="Times New Roman" panose="02020603050405020304" pitchFamily="18" charset="0"/>
              </a:rPr>
              <a:t>(1982 – «Ωκεανίδα» 2008), μεταφράστηκε στα γαλλικά και το 1991 τιμήθηκε με το βραβείο </a:t>
            </a:r>
            <a:r>
              <a:rPr lang="en-GB" sz="2000">
                <a:solidFill>
                  <a:srgbClr val="000000"/>
                </a:solidFill>
                <a:ea typeface="Times New Roman" panose="02020603050405020304" pitchFamily="18" charset="0"/>
                <a:cs typeface="Times New Roman" panose="02020603050405020304" pitchFamily="18" charset="0"/>
              </a:rPr>
              <a:t>Prix de la d</a:t>
            </a:r>
            <a:r>
              <a:rPr lang="el-GR" sz="2000">
                <a:solidFill>
                  <a:srgbClr val="000000"/>
                </a:solidFill>
                <a:ea typeface="Times New Roman" panose="02020603050405020304" pitchFamily="18" charset="0"/>
                <a:cs typeface="Times New Roman" panose="02020603050405020304" pitchFamily="18" charset="0"/>
              </a:rPr>
              <a:t>é</a:t>
            </a:r>
            <a:r>
              <a:rPr lang="en-GB" sz="2000">
                <a:solidFill>
                  <a:srgbClr val="000000"/>
                </a:solidFill>
                <a:ea typeface="Times New Roman" panose="02020603050405020304" pitchFamily="18" charset="0"/>
                <a:cs typeface="Times New Roman" panose="02020603050405020304" pitchFamily="18" charset="0"/>
              </a:rPr>
              <a:t>couverte Europ</a:t>
            </a:r>
            <a:r>
              <a:rPr lang="el-GR" sz="2000">
                <a:solidFill>
                  <a:srgbClr val="000000"/>
                </a:solidFill>
                <a:ea typeface="Times New Roman" panose="02020603050405020304" pitchFamily="18" charset="0"/>
                <a:cs typeface="Times New Roman" panose="02020603050405020304" pitchFamily="18" charset="0"/>
              </a:rPr>
              <a:t>é</a:t>
            </a:r>
            <a:r>
              <a:rPr lang="en-GB" sz="2000">
                <a:solidFill>
                  <a:srgbClr val="000000"/>
                </a:solidFill>
                <a:ea typeface="Times New Roman" panose="02020603050405020304" pitchFamily="18" charset="0"/>
                <a:cs typeface="Times New Roman" panose="02020603050405020304" pitchFamily="18" charset="0"/>
              </a:rPr>
              <a:t>enne</a:t>
            </a:r>
            <a:r>
              <a:rPr lang="el-GR" sz="2000">
                <a:solidFill>
                  <a:srgbClr val="000000"/>
                </a:solidFill>
                <a:ea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Το ιστορικό του μυθιστόρημα </a:t>
            </a:r>
            <a:r>
              <a:rPr lang="el-GR" sz="2000" i="1">
                <a:solidFill>
                  <a:srgbClr val="000000"/>
                </a:solidFill>
                <a:ea typeface="Times New Roman" panose="02020603050405020304" pitchFamily="18" charset="0"/>
                <a:cs typeface="Times New Roman" panose="02020603050405020304" pitchFamily="18" charset="0"/>
              </a:rPr>
              <a:t>Το λευκό κάστρο </a:t>
            </a:r>
            <a:r>
              <a:rPr lang="el-GR" sz="2000">
                <a:solidFill>
                  <a:srgbClr val="000000"/>
                </a:solidFill>
                <a:ea typeface="Times New Roman" panose="02020603050405020304" pitchFamily="18" charset="0"/>
                <a:cs typeface="Times New Roman" panose="02020603050405020304" pitchFamily="18" charset="0"/>
              </a:rPr>
              <a:t>(1985 – «Ωκεανίδα» 2005) μεγάλωσε τη φήμη του μέσα κι έξω από την Τουρκία. </a:t>
            </a:r>
            <a:endParaRPr lang="el-GR" sz="2000"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265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E6C8-05BB-B69D-F28E-29D2A553D9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CB1592-7942-33A5-5F59-36BAF7C25A1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6772B7A-1D87-CABC-B2B7-1837B2189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1998"/>
            <a:ext cx="3943791" cy="565249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33F3E82-CBD4-F544-0F1E-9E1D1CF6D5D0}"/>
              </a:ext>
            </a:extLst>
          </p:cNvPr>
          <p:cNvSpPr/>
          <p:nvPr/>
        </p:nvSpPr>
        <p:spPr>
          <a:xfrm>
            <a:off x="4463142" y="17039"/>
            <a:ext cx="7672663"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2517C8D3-4109-7C22-9251-4AEA3205448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A3C90812-A2B1-D281-0F36-8BBB92E7DCD0}"/>
              </a:ext>
            </a:extLst>
          </p:cNvPr>
          <p:cNvSpPr>
            <a:spLocks noGrp="1"/>
          </p:cNvSpPr>
          <p:nvPr>
            <p:ph type="ftr" sz="quarter" idx="11"/>
          </p:nvPr>
        </p:nvSpPr>
        <p:spPr>
          <a:xfrm>
            <a:off x="4463142" y="761999"/>
            <a:ext cx="7672663" cy="565249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Ακολούθησαν τα μυθιστορήματα </a:t>
            </a:r>
            <a:r>
              <a:rPr lang="el-GR" sz="2000" i="1">
                <a:solidFill>
                  <a:srgbClr val="000000"/>
                </a:solidFill>
                <a:ea typeface="Times New Roman" panose="02020603050405020304" pitchFamily="18" charset="0"/>
                <a:cs typeface="Times New Roman" panose="02020603050405020304" pitchFamily="18" charset="0"/>
              </a:rPr>
              <a:t>Το μαύρο βιβλίο </a:t>
            </a:r>
            <a:r>
              <a:rPr lang="el-GR" sz="2000">
                <a:solidFill>
                  <a:srgbClr val="000000"/>
                </a:solidFill>
                <a:ea typeface="Times New Roman" panose="02020603050405020304" pitchFamily="18" charset="0"/>
                <a:cs typeface="Times New Roman" panose="02020603050405020304" pitchFamily="18" charset="0"/>
              </a:rPr>
              <a:t>(1990 – «Ωκεανίδα» 1997), </a:t>
            </a:r>
            <a:r>
              <a:rPr lang="el-GR" sz="2000" i="1">
                <a:solidFill>
                  <a:srgbClr val="000000"/>
                </a:solidFill>
                <a:ea typeface="Times New Roman" panose="02020603050405020304" pitchFamily="18" charset="0"/>
                <a:cs typeface="Times New Roman" panose="02020603050405020304" pitchFamily="18" charset="0"/>
              </a:rPr>
              <a:t>Η καινούργια ζωή </a:t>
            </a:r>
            <a:r>
              <a:rPr lang="el-GR" sz="2000">
                <a:solidFill>
                  <a:srgbClr val="000000"/>
                </a:solidFill>
                <a:ea typeface="Times New Roman" panose="02020603050405020304" pitchFamily="18" charset="0"/>
                <a:cs typeface="Times New Roman" panose="02020603050405020304" pitchFamily="18" charset="0"/>
              </a:rPr>
              <a:t>(1994 – «Ωκεανίδα» 1999), </a:t>
            </a:r>
            <a:r>
              <a:rPr lang="el-GR" sz="2000" i="1">
                <a:solidFill>
                  <a:srgbClr val="000000"/>
                </a:solidFill>
                <a:ea typeface="Times New Roman" panose="02020603050405020304" pitchFamily="18" charset="0"/>
                <a:cs typeface="Times New Roman" panose="02020603050405020304" pitchFamily="18" charset="0"/>
              </a:rPr>
              <a:t>Με λένε Κόκκινο </a:t>
            </a:r>
            <a:r>
              <a:rPr lang="el-GR" sz="2000">
                <a:solidFill>
                  <a:srgbClr val="000000"/>
                </a:solidFill>
                <a:ea typeface="Times New Roman" panose="02020603050405020304" pitchFamily="18" charset="0"/>
                <a:cs typeface="Times New Roman" panose="02020603050405020304" pitchFamily="18" charset="0"/>
              </a:rPr>
              <a:t>(1998 – «Ωκεανίδα» 2002), το </a:t>
            </a:r>
            <a:r>
              <a:rPr lang="el-GR" sz="2000" i="1">
                <a:solidFill>
                  <a:srgbClr val="000000"/>
                </a:solidFill>
                <a:ea typeface="Times New Roman" panose="02020603050405020304" pitchFamily="18" charset="0"/>
                <a:cs typeface="Times New Roman" panose="02020603050405020304" pitchFamily="18" charset="0"/>
              </a:rPr>
              <a:t>Χιόνι </a:t>
            </a:r>
            <a:r>
              <a:rPr lang="el-GR" sz="2000">
                <a:solidFill>
                  <a:srgbClr val="000000"/>
                </a:solidFill>
                <a:ea typeface="Times New Roman" panose="02020603050405020304" pitchFamily="18" charset="0"/>
                <a:cs typeface="Times New Roman" panose="02020603050405020304" pitchFamily="18" charset="0"/>
              </a:rPr>
              <a:t>(2004 – «Ωκεανίδα» 2007), που τιμήθηκε με το βραβείο Μεντισίς, ενώ οι «</a:t>
            </a:r>
            <a:r>
              <a:rPr lang="en-GB" sz="2000">
                <a:solidFill>
                  <a:srgbClr val="000000"/>
                </a:solidFill>
                <a:ea typeface="Times New Roman" panose="02020603050405020304" pitchFamily="18" charset="0"/>
                <a:cs typeface="Times New Roman" panose="02020603050405020304" pitchFamily="18" charset="0"/>
              </a:rPr>
              <a:t>New York Times</a:t>
            </a:r>
            <a:r>
              <a:rPr lang="el-GR" sz="2000">
                <a:solidFill>
                  <a:srgbClr val="000000"/>
                </a:solidFill>
                <a:ea typeface="Times New Roman" panose="02020603050405020304" pitchFamily="18" charset="0"/>
                <a:cs typeface="Times New Roman" panose="02020603050405020304" pitchFamily="18" charset="0"/>
              </a:rPr>
              <a:t>» το κατέταξαν στη λίστα με τα «10 καλύτερα βιβλία του 2004», το </a:t>
            </a:r>
            <a:r>
              <a:rPr lang="el-GR" sz="2000" i="1">
                <a:solidFill>
                  <a:srgbClr val="000000"/>
                </a:solidFill>
                <a:ea typeface="Times New Roman" panose="02020603050405020304" pitchFamily="18" charset="0"/>
                <a:cs typeface="Times New Roman" panose="02020603050405020304" pitchFamily="18" charset="0"/>
              </a:rPr>
              <a:t>Μουσείο της αθωότητας </a:t>
            </a:r>
            <a:r>
              <a:rPr lang="el-GR" sz="2000">
                <a:solidFill>
                  <a:srgbClr val="000000"/>
                </a:solidFill>
                <a:ea typeface="Times New Roman" panose="02020603050405020304" pitchFamily="18" charset="0"/>
                <a:cs typeface="Times New Roman" panose="02020603050405020304" pitchFamily="18" charset="0"/>
              </a:rPr>
              <a:t>(2008 – «Ωκεανίδα» 2009) και το </a:t>
            </a:r>
            <a:r>
              <a:rPr lang="el-GR" sz="2000" i="1">
                <a:solidFill>
                  <a:srgbClr val="000000"/>
                </a:solidFill>
                <a:ea typeface="Times New Roman" panose="02020603050405020304" pitchFamily="18" charset="0"/>
                <a:cs typeface="Times New Roman" panose="02020603050405020304" pitchFamily="18" charset="0"/>
              </a:rPr>
              <a:t>Άλλα χρώματα </a:t>
            </a:r>
            <a:r>
              <a:rPr lang="el-GR" sz="2000">
                <a:solidFill>
                  <a:srgbClr val="000000"/>
                </a:solidFill>
                <a:ea typeface="Times New Roman" panose="02020603050405020304" pitchFamily="18" charset="0"/>
                <a:cs typeface="Times New Roman" panose="02020603050405020304" pitchFamily="18" charset="0"/>
              </a:rPr>
              <a:t>(1999 – «Ωκεανίδα» 2010), μια συλλογή από κείμενα επίκαιρα και ταυτόχρονα διαχρονικά, που περιλαμβάνει από λυρικά αυτοβιογραφικά κομμάτια και δοκίμια για τον πολιτισμό μέχρι πολιτικές αναλύσεις και χιουμοριστικά στιγμιότυπα. </a:t>
            </a:r>
          </a:p>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Το 2005 κυκλοφόρησε στα ελληνικά το αυτοβιογραφικό του βιβλίο </a:t>
            </a:r>
            <a:r>
              <a:rPr lang="el-GR" sz="2000" i="1">
                <a:solidFill>
                  <a:srgbClr val="000000"/>
                </a:solidFill>
                <a:ea typeface="Times New Roman" panose="02020603050405020304" pitchFamily="18" charset="0"/>
                <a:cs typeface="Times New Roman" panose="02020603050405020304" pitchFamily="18" charset="0"/>
              </a:rPr>
              <a:t>Ιστανμπούλ. Πόλη και αναμνήσεις</a:t>
            </a:r>
            <a:r>
              <a:rPr lang="el-GR" sz="2000">
                <a:solidFill>
                  <a:srgbClr val="000000"/>
                </a:solidFill>
                <a:ea typeface="Times New Roman" panose="02020603050405020304" pitchFamily="18" charset="0"/>
                <a:cs typeface="Times New Roman" panose="02020603050405020304" pitchFamily="18" charset="0"/>
              </a:rPr>
              <a:t>. </a:t>
            </a:r>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4824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76EB8-0D82-59F8-5B97-04700DE64A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928DF1-AD01-2D99-F7B0-4EBB6F61D79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F7B7379-210B-8F6F-D2FA-E0B5E938F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1999"/>
            <a:ext cx="3062048" cy="5652496"/>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611ABCC-836D-C420-8133-C378F26FE195}"/>
              </a:ext>
            </a:extLst>
          </p:cNvPr>
          <p:cNvSpPr/>
          <p:nvPr/>
        </p:nvSpPr>
        <p:spPr>
          <a:xfrm>
            <a:off x="3564799" y="102648"/>
            <a:ext cx="790874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832EBB2-E993-A656-0798-8CAC211B4518}"/>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E75A4898-A5F0-9059-89CB-3B7AD933DD83}"/>
              </a:ext>
            </a:extLst>
          </p:cNvPr>
          <p:cNvSpPr>
            <a:spLocks noGrp="1"/>
          </p:cNvSpPr>
          <p:nvPr>
            <p:ph type="ftr" sz="quarter" idx="11"/>
          </p:nvPr>
        </p:nvSpPr>
        <p:spPr>
          <a:xfrm>
            <a:off x="3564799" y="761999"/>
            <a:ext cx="7908744" cy="5652495"/>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«Η μοίρα της Ιστανμπούλ είναι και δική μου μοίρα, είμαι αφοσιωμένος στην πόλη επειδή σε αυτήν οφείλω αυτό που είμαι», εξομολογείται ο Ορχάν Παμούκ σ’ αυτό το γοητευτικό βιβλίο. (Παμούκ, 2020:18)</a:t>
            </a:r>
          </a:p>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 Το 2006 του απονεμήθηκε το </a:t>
            </a:r>
            <a:r>
              <a:rPr lang="en-GB" sz="2000">
                <a:solidFill>
                  <a:srgbClr val="000000"/>
                </a:solidFill>
                <a:ea typeface="Times New Roman" panose="02020603050405020304" pitchFamily="18" charset="0"/>
                <a:cs typeface="Times New Roman" panose="02020603050405020304" pitchFamily="18" charset="0"/>
              </a:rPr>
              <a:t>N</a:t>
            </a:r>
            <a:r>
              <a:rPr lang="el-GR" sz="2000">
                <a:solidFill>
                  <a:srgbClr val="000000"/>
                </a:solidFill>
                <a:ea typeface="Times New Roman" panose="02020603050405020304" pitchFamily="18" charset="0"/>
                <a:cs typeface="Times New Roman" panose="02020603050405020304" pitchFamily="18" charset="0"/>
              </a:rPr>
              <a:t>όμπελ Λογοτεχνίας για το σύνολο του έργου του, επειδή, σύμφωνα με την ανακοίνωση της Σουηδικής Ακαδημίας, «αναζητώντας τη μελαγχολική ψυχή της γενέτειρας πόλης του, ανακάλυψε καινούργια σύμβολα για τη σύγκρουση και τη συνύφανση των πολιτισμών». </a:t>
            </a:r>
          </a:p>
          <a:p>
            <a:pPr marL="342900" indent="-342900" algn="just">
              <a:buFont typeface="Wingdings" panose="05000000000000000000" pitchFamily="2" charset="2"/>
              <a:buChar char="q"/>
            </a:pPr>
            <a:endParaRPr lang="el-GR" sz="2000">
              <a:solidFill>
                <a:srgbClr val="000000"/>
              </a:solidFill>
              <a:ea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l-GR" sz="2000">
                <a:solidFill>
                  <a:srgbClr val="000000"/>
                </a:solidFill>
                <a:ea typeface="Times New Roman" panose="02020603050405020304" pitchFamily="18" charset="0"/>
                <a:cs typeface="Times New Roman" panose="02020603050405020304" pitchFamily="18" charset="0"/>
              </a:rPr>
              <a:t>Τα βιβλία του έχουν μεταφραστεί σε περισσότερες από 50 γλώσσες.</a:t>
            </a:r>
          </a:p>
          <a:p>
            <a:pPr algn="just"/>
            <a:endParaRPr lang="el-GR" sz="2000">
              <a:solidFill>
                <a:srgbClr val="000000"/>
              </a:solidFill>
              <a:ea typeface="Times New Roman" panose="02020603050405020304" pitchFamily="18" charset="0"/>
              <a:cs typeface="Times New Roman" panose="02020603050405020304" pitchFamily="18" charset="0"/>
            </a:endParaRPr>
          </a:p>
          <a:p>
            <a:pPr algn="just">
              <a:spcAft>
                <a:spcPts val="1000"/>
              </a:spcAft>
              <a:buNone/>
            </a:pPr>
            <a:r>
              <a:rPr lang="el-GR" sz="2000">
                <a:solidFill>
                  <a:srgbClr val="000000"/>
                </a:solidFill>
                <a:ea typeface="Calibri" panose="020F0502020204030204" pitchFamily="34" charset="0"/>
                <a:cs typeface="Times New Roman" panose="02020603050405020304" pitchFamily="18" charset="0"/>
              </a:rPr>
              <a:t>    </a:t>
            </a:r>
            <a:endParaRPr lang="el-GR" sz="2000">
              <a:solidFill>
                <a:schemeClr val="tx1"/>
              </a:solidFill>
            </a:endParaRPr>
          </a:p>
          <a:p>
            <a:pPr algn="just"/>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227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28AFE-E85F-C39F-DD11-5DD1593F25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1FE96A-D049-8AF7-1D91-65B100D0B00B}"/>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C7358F5C-D141-691E-F32C-82E6D1786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089974"/>
            <a:ext cx="2539534" cy="540162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27E1EAE-99D7-4174-63C1-DA00CD4D8876}"/>
              </a:ext>
            </a:extLst>
          </p:cNvPr>
          <p:cNvSpPr/>
          <p:nvPr/>
        </p:nvSpPr>
        <p:spPr>
          <a:xfrm>
            <a:off x="2895600" y="366401"/>
            <a:ext cx="924020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43A79C8-58B9-57AF-25AB-7517DBB4736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29437CBF-BB4F-1CD8-5FA8-04FBD1C2C18C}"/>
              </a:ext>
            </a:extLst>
          </p:cNvPr>
          <p:cNvSpPr>
            <a:spLocks noGrp="1"/>
          </p:cNvSpPr>
          <p:nvPr>
            <p:ph type="ftr" sz="quarter" idx="11"/>
          </p:nvPr>
        </p:nvSpPr>
        <p:spPr>
          <a:xfrm>
            <a:off x="2895600" y="1089975"/>
            <a:ext cx="9240206" cy="5401624"/>
          </a:xfrm>
          <a:solidFill>
            <a:schemeClr val="bg1"/>
          </a:solidFill>
          <a:ln w="57150">
            <a:solidFill>
              <a:schemeClr val="tx1"/>
            </a:solidFill>
          </a:ln>
        </p:spPr>
        <p:txBody>
          <a:bodyPr/>
          <a:lstStyle/>
          <a:p>
            <a:pPr algn="just"/>
            <a:r>
              <a:rPr lang="el-GR" sz="2000" b="1" dirty="0">
                <a:solidFill>
                  <a:schemeClr val="tx1"/>
                </a:solidFill>
              </a:rPr>
              <a:t>ΧΑΡΑΚΤΗΡΙΣΤΙΚΑ  ΜΥΘΙΣΤΟΡΗΜΑΤΩΝ ΤΟΥ  - ΤΕΧΝΙΚΕΣ ΤΟΥ  :</a:t>
            </a: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Ποιες είναι   άραγε  οι μυθιστορηματικές συνιστώσες  του  συστήματος του Παμούκ;</a:t>
            </a:r>
          </a:p>
          <a:p>
            <a:pPr marL="342900" indent="-342900" algn="just">
              <a:buFont typeface="Wingdings" panose="05000000000000000000" pitchFamily="2" charset="2"/>
              <a:buChar char="q"/>
            </a:pPr>
            <a:r>
              <a:rPr lang="el-GR" sz="2000" dirty="0">
                <a:solidFill>
                  <a:schemeClr val="tx1"/>
                </a:solidFill>
              </a:rPr>
              <a:t>Εξέχουσα θέση  σε όλα του τα μυθιστορήματα κατέχει   η   Κωνσταντινούπολη. </a:t>
            </a:r>
          </a:p>
          <a:p>
            <a:pPr marL="342900" indent="-342900" algn="just">
              <a:buFont typeface="Wingdings" panose="05000000000000000000" pitchFamily="2" charset="2"/>
              <a:buChar char="q"/>
            </a:pPr>
            <a:r>
              <a:rPr lang="el-GR" sz="2000" dirty="0">
                <a:solidFill>
                  <a:schemeClr val="tx1"/>
                </a:solidFill>
              </a:rPr>
              <a:t>Όλα συνυπάρχουν στην στοιχειωμένη Πόλη των δύο πολιτισμών και των δύο αυτοκρατοριών. </a:t>
            </a:r>
          </a:p>
          <a:p>
            <a:pPr marL="342900" indent="-342900" algn="just">
              <a:buFont typeface="Wingdings" panose="05000000000000000000" pitchFamily="2" charset="2"/>
              <a:buChar char="q"/>
            </a:pPr>
            <a:r>
              <a:rPr lang="el-GR" sz="2000" dirty="0">
                <a:solidFill>
                  <a:schemeClr val="tx1"/>
                </a:solidFill>
              </a:rPr>
              <a:t>«Το να είσαι μη Δυτικός σημαίνει ότι ζεις στην περιφέρεια. Η ιστορία δεν σε μετράει. Είχα πάντα αυτό το συναίσθημα». </a:t>
            </a:r>
          </a:p>
          <a:p>
            <a:pPr marL="342900" indent="-342900" algn="just">
              <a:buFont typeface="Wingdings" panose="05000000000000000000" pitchFamily="2" charset="2"/>
              <a:buChar char="q"/>
            </a:pPr>
            <a:r>
              <a:rPr lang="el-GR" sz="2000" dirty="0">
                <a:solidFill>
                  <a:schemeClr val="tx1"/>
                </a:solidFill>
              </a:rPr>
              <a:t>Ωστόσο, στην ομιλία του στην απονομή του </a:t>
            </a:r>
            <a:r>
              <a:rPr lang="el-GR" sz="2000" dirty="0" err="1">
                <a:solidFill>
                  <a:schemeClr val="tx1"/>
                </a:solidFill>
              </a:rPr>
              <a:t>Νομπέλ</a:t>
            </a:r>
            <a:r>
              <a:rPr lang="el-GR" sz="2000" dirty="0">
                <a:solidFill>
                  <a:schemeClr val="tx1"/>
                </a:solidFill>
              </a:rPr>
              <a:t> (με τίτλο «Η βαλίτσα του πατέρα μου»), ο Παμούκ περιέγραψε πώς άλλαξε αυτή η αίσθηση καθώς έγραφε για την πόλη του. «Τώρα, η Κωνσταντινούπολη είναι το κέντρο», λέει.</a:t>
            </a:r>
          </a:p>
          <a:p>
            <a:pPr marL="342900" indent="-342900" algn="just">
              <a:buFont typeface="Wingdings" panose="05000000000000000000" pitchFamily="2" charset="2"/>
              <a:buChar char="q"/>
            </a:pPr>
            <a:r>
              <a:rPr lang="el-GR" sz="2000" dirty="0">
                <a:solidFill>
                  <a:schemeClr val="tx1"/>
                </a:solidFill>
              </a:rPr>
              <a:t>Από τις πρωταγωνιστικές συνιστώσες του  η εναλλαγή ταυτοτήτων   και προσωπείων, οι συνεχείς εναλλαγές  </a:t>
            </a:r>
            <a:r>
              <a:rPr lang="el-GR" sz="2000" dirty="0" err="1">
                <a:solidFill>
                  <a:schemeClr val="tx1"/>
                </a:solidFill>
              </a:rPr>
              <a:t>πρωτοπρόσωπων</a:t>
            </a:r>
            <a:r>
              <a:rPr lang="el-GR" sz="2000" dirty="0">
                <a:solidFill>
                  <a:schemeClr val="tx1"/>
                </a:solidFill>
              </a:rPr>
              <a:t>  αφηγήσεων, η αναζήτηση της ταυτότητας  των  ηρώων  ανάμεσα  σε Δύση  και Ανατολή, η  ύπαρξη του «σωσία».  (Έλενα </a:t>
            </a:r>
            <a:r>
              <a:rPr lang="el-GR" sz="2000" dirty="0" err="1">
                <a:solidFill>
                  <a:schemeClr val="tx1"/>
                </a:solidFill>
              </a:rPr>
              <a:t>Χουζούρη</a:t>
            </a:r>
            <a:r>
              <a:rPr lang="el-GR" sz="2000" dirty="0">
                <a:solidFill>
                  <a:schemeClr val="tx1"/>
                </a:solidFill>
              </a:rPr>
              <a:t>, 2012, 96) </a:t>
            </a:r>
          </a:p>
          <a:p>
            <a:pPr algn="just"/>
            <a:endParaRPr lang="el-GR" sz="2000" dirty="0">
              <a:solidFill>
                <a:schemeClr val="tx1"/>
              </a:solidFill>
            </a:endParaRPr>
          </a:p>
        </p:txBody>
      </p:sp>
    </p:spTree>
    <p:extLst>
      <p:ext uri="{BB962C8B-B14F-4D97-AF65-F5344CB8AC3E}">
        <p14:creationId xmlns:p14="http://schemas.microsoft.com/office/powerpoint/2010/main" val="3059674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541EE-75C2-F4B0-1CBB-B27F5F1A781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59675E-2231-374D-453B-9784794F1E3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7BD8621-0CF4-EB15-6BD2-B48A44FCC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75003" y="762000"/>
            <a:ext cx="3083820" cy="55748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5EED7D38-F9D4-E697-56CC-55D2E860E5C7}"/>
              </a:ext>
            </a:extLst>
          </p:cNvPr>
          <p:cNvSpPr/>
          <p:nvPr/>
        </p:nvSpPr>
        <p:spPr>
          <a:xfrm>
            <a:off x="3564799" y="102648"/>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742A1BC3-1EA0-E28E-F92D-20D9BF3EEAF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CDF2045E-37B1-05BE-06FD-F6A8570741C1}"/>
              </a:ext>
            </a:extLst>
          </p:cNvPr>
          <p:cNvSpPr>
            <a:spLocks noGrp="1"/>
          </p:cNvSpPr>
          <p:nvPr>
            <p:ph type="ftr" sz="quarter" idx="11"/>
          </p:nvPr>
        </p:nvSpPr>
        <p:spPr>
          <a:xfrm>
            <a:off x="3564799" y="761999"/>
            <a:ext cx="6858002" cy="549728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Ανακάλυψε  νέα σύμβολα  για να περιγράψει   τη σύγκρουση  και τη σύνδεση των πολιτισμών. Ένα από  τα  βασικά στοιχεία του μυθιστορηματικού  κόσμου  του  Παμούκ είναι  η αντιδιαστολή  Ανατολής –Δύσης αλλά  και  η σύζευξη δυτικού  και ανατολίτικου.</a:t>
            </a:r>
          </a:p>
          <a:p>
            <a:pPr algn="just"/>
            <a:r>
              <a:rPr lang="el-GR" sz="2000" dirty="0">
                <a:solidFill>
                  <a:schemeClr val="tx1"/>
                </a:solidFill>
              </a:rPr>
              <a:t>	Οι δύο  κόσμοι στους οποίους κινείται  με την ίδια  άνεση 	ο Παμούκ. Πολύ 	χαρακτηριστικά αναφέρει  «….Όλα  μου 	τα  βιβλία  γεννήθηκαν  από   το ανακάτεμα 	των  	μεθόδων, των  λογοτεχνικών   τάσεων, των συνηθειών, 	της ιστορίας  της 	Ανατολής και της Δύσης…» (Στέλλα  	</a:t>
            </a:r>
            <a:r>
              <a:rPr lang="el-GR" sz="2000" dirty="0" err="1">
                <a:solidFill>
                  <a:schemeClr val="tx1"/>
                </a:solidFill>
              </a:rPr>
              <a:t>Βρεττού</a:t>
            </a:r>
            <a:r>
              <a:rPr lang="el-GR" sz="2000" dirty="0">
                <a:solidFill>
                  <a:schemeClr val="tx1"/>
                </a:solidFill>
              </a:rPr>
              <a:t>, 2012, 103)</a:t>
            </a:r>
          </a:p>
          <a:p>
            <a:pPr marL="342900" indent="-342900" algn="just">
              <a:buFont typeface="Wingdings" panose="05000000000000000000" pitchFamily="2" charset="2"/>
              <a:buChar char="q"/>
            </a:pPr>
            <a:r>
              <a:rPr lang="el-GR" sz="2000" dirty="0">
                <a:solidFill>
                  <a:schemeClr val="tx1"/>
                </a:solidFill>
              </a:rPr>
              <a:t>Τέλος, ένα άλλο στοιχείο  το οποίο   τον χαρακτηρίζει  είναι τα </a:t>
            </a:r>
            <a:r>
              <a:rPr lang="el-GR" sz="2000" dirty="0" err="1">
                <a:solidFill>
                  <a:schemeClr val="tx1"/>
                </a:solidFill>
              </a:rPr>
              <a:t>κρυπτικά</a:t>
            </a:r>
            <a:r>
              <a:rPr lang="el-GR" sz="2000" dirty="0">
                <a:solidFill>
                  <a:schemeClr val="tx1"/>
                </a:solidFill>
              </a:rPr>
              <a:t> νοήματα, θαρρείς και αναζητεί στα βάθη του ίδιου του του  εαυτού  μια μυστική δίοδο που, ακολουθώντας την, ελπίζει να οδηγηθεί στο φως. </a:t>
            </a:r>
          </a:p>
          <a:p>
            <a:pPr algn="just"/>
            <a:r>
              <a:rPr lang="el-GR" sz="2000" b="1" dirty="0">
                <a:solidFill>
                  <a:schemeClr val="tx1"/>
                </a:solidFill>
              </a:rPr>
              <a:t> </a:t>
            </a:r>
            <a:endParaRPr lang="el-GR" sz="2000" dirty="0">
              <a:solidFill>
                <a:schemeClr val="tx1"/>
              </a:solidFill>
            </a:endParaRPr>
          </a:p>
        </p:txBody>
      </p:sp>
    </p:spTree>
    <p:extLst>
      <p:ext uri="{BB962C8B-B14F-4D97-AF65-F5344CB8AC3E}">
        <p14:creationId xmlns:p14="http://schemas.microsoft.com/office/powerpoint/2010/main" val="1396975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BDAE-B5EF-A3D7-98D3-0ED476180D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D33E46-35BE-855D-C3E0-AF952E9700B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0E92DBE-4338-DE55-AE91-C5EE90F3D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819754"/>
            <a:ext cx="1603363" cy="560562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CC4CE32-B3A4-E76C-0377-67B38A1A1034}"/>
              </a:ext>
            </a:extLst>
          </p:cNvPr>
          <p:cNvSpPr/>
          <p:nvPr/>
        </p:nvSpPr>
        <p:spPr>
          <a:xfrm>
            <a:off x="2151440" y="120663"/>
            <a:ext cx="998436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F04C68E4-BEE5-92AE-9503-721D026814A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87984FD9-8502-B4DB-4611-70F2EB6207C9}"/>
              </a:ext>
            </a:extLst>
          </p:cNvPr>
          <p:cNvSpPr>
            <a:spLocks noChangeArrowheads="1"/>
          </p:cNvSpPr>
          <p:nvPr/>
        </p:nvSpPr>
        <p:spPr bwMode="auto">
          <a:xfrm>
            <a:off x="2151440" y="4888004"/>
            <a:ext cx="1871285" cy="4686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sp>
        <p:nvSpPr>
          <p:cNvPr id="10" name="Θέση υποσέλιδου 4">
            <a:extLst>
              <a:ext uri="{FF2B5EF4-FFF2-40B4-BE49-F238E27FC236}">
                <a16:creationId xmlns:a16="http://schemas.microsoft.com/office/drawing/2014/main" id="{E6D6302B-5652-15B0-07FC-C6EC58778415}"/>
              </a:ext>
            </a:extLst>
          </p:cNvPr>
          <p:cNvSpPr>
            <a:spLocks noGrp="1"/>
          </p:cNvSpPr>
          <p:nvPr>
            <p:ph type="ftr" sz="quarter" idx="11"/>
          </p:nvPr>
        </p:nvSpPr>
        <p:spPr>
          <a:xfrm>
            <a:off x="2151440" y="761999"/>
            <a:ext cx="9984366" cy="5652495"/>
          </a:xfrm>
          <a:solidFill>
            <a:schemeClr val="bg1"/>
          </a:solidFill>
          <a:ln w="57150">
            <a:solidFill>
              <a:schemeClr val="tx1"/>
            </a:solidFill>
          </a:ln>
        </p:spPr>
        <p:txBody>
          <a:bodyPr/>
          <a:lstStyle/>
          <a:p>
            <a:pPr algn="l"/>
            <a:r>
              <a:rPr lang="el-GR" sz="2000" b="1" dirty="0">
                <a:solidFill>
                  <a:schemeClr val="tx1"/>
                </a:solidFill>
              </a:rPr>
              <a:t>Κριτική προσέγγιση στο «Λευκό κάστρο» του Ορχάν Παμούκ</a:t>
            </a:r>
          </a:p>
          <a:p>
            <a:pPr algn="l"/>
            <a:endParaRPr lang="el-GR" sz="2000" b="1" dirty="0">
              <a:solidFill>
                <a:schemeClr val="tx1"/>
              </a:solidFill>
            </a:endParaRPr>
          </a:p>
          <a:p>
            <a:pPr marL="342900" indent="-342900" algn="just">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Η </a:t>
            </a:r>
            <a:r>
              <a:rPr lang="el-GR" sz="2000" dirty="0" err="1">
                <a:solidFill>
                  <a:srgbClr val="000000"/>
                </a:solidFill>
                <a:ea typeface="Calibri" panose="020F0502020204030204" pitchFamily="34" charset="0"/>
                <a:cs typeface="Times New Roman" panose="02020603050405020304" pitchFamily="18" charset="0"/>
              </a:rPr>
              <a:t>Dilek</a:t>
            </a:r>
            <a:r>
              <a:rPr lang="el-GR" sz="2000" dirty="0">
                <a:solidFill>
                  <a:srgbClr val="000000"/>
                </a:solidFill>
                <a:ea typeface="Calibri" panose="020F0502020204030204" pitchFamily="34" charset="0"/>
                <a:cs typeface="Times New Roman" panose="02020603050405020304" pitchFamily="18" charset="0"/>
              </a:rPr>
              <a:t> </a:t>
            </a:r>
            <a:r>
              <a:rPr lang="el-GR" sz="2000" dirty="0" err="1">
                <a:solidFill>
                  <a:srgbClr val="000000"/>
                </a:solidFill>
                <a:ea typeface="Calibri" panose="020F0502020204030204" pitchFamily="34" charset="0"/>
                <a:cs typeface="Times New Roman" panose="02020603050405020304" pitchFamily="18" charset="0"/>
              </a:rPr>
              <a:t>Kantar</a:t>
            </a:r>
            <a:r>
              <a:rPr lang="el-GR" sz="2000" dirty="0">
                <a:solidFill>
                  <a:srgbClr val="000000"/>
                </a:solidFill>
                <a:ea typeface="Calibri" panose="020F0502020204030204" pitchFamily="34" charset="0"/>
                <a:cs typeface="Times New Roman" panose="02020603050405020304" pitchFamily="18" charset="0"/>
              </a:rPr>
              <a:t>  και ο Ηρακλής </a:t>
            </a:r>
            <a:r>
              <a:rPr lang="el-GR" sz="2000" dirty="0" err="1">
                <a:solidFill>
                  <a:srgbClr val="000000"/>
                </a:solidFill>
                <a:ea typeface="Calibri" panose="020F0502020204030204" pitchFamily="34" charset="0"/>
                <a:cs typeface="Times New Roman" panose="02020603050405020304" pitchFamily="18" charset="0"/>
              </a:rPr>
              <a:t>Μήλλας</a:t>
            </a:r>
            <a:r>
              <a:rPr lang="el-GR" sz="2000" dirty="0">
                <a:solidFill>
                  <a:srgbClr val="000000"/>
                </a:solidFill>
                <a:ea typeface="Calibri" panose="020F0502020204030204" pitchFamily="34" charset="0"/>
                <a:cs typeface="Times New Roman" panose="02020603050405020304" pitchFamily="18" charset="0"/>
              </a:rPr>
              <a:t>  (2012) κάνουν λόγο για τις ρευστές και πλασματικές διαφορές μεταξύ Δύσης  και Ανατολής. </a:t>
            </a:r>
            <a:endParaRPr lang="el-GR" sz="2000" dirty="0">
              <a:ea typeface="Calibri" panose="020F0502020204030204" pitchFamily="34" charset="0"/>
              <a:cs typeface="Times New Roman" panose="02020603050405020304" pitchFamily="18" charset="0"/>
            </a:endParaRPr>
          </a:p>
          <a:p>
            <a:pPr marL="285750" indent="-285750" algn="just">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Pamuk</a:t>
            </a:r>
            <a:r>
              <a:rPr lang="el-GR" sz="2000"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s White Castle is one such attempt to dramatize what he calls “the eternal</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fight” between the East and the West in a historical setting. In this novel Pamuk</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challenges the boundary between the eastern and the western patterns of thinking</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personified by his Ottoman “master” and Italian “slave.” As he ironically claims in his</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postscript to the Turkish edition of the novel in 1986, Pamuk himself does not know</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whether the Italian slave or the Ottoman master is the actual writer of the</a:t>
            </a:r>
            <a:endParaRPr lang="el-GR" sz="2000" dirty="0">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“manuscript” of The White Castle. </a:t>
            </a:r>
            <a:r>
              <a:rPr lang="el-GR" sz="2000" dirty="0">
                <a:solidFill>
                  <a:srgbClr val="000000"/>
                </a:solidFill>
                <a:ea typeface="Calibri" panose="020F0502020204030204" pitchFamily="34" charset="0"/>
                <a:cs typeface="Times New Roman" panose="02020603050405020304" pitchFamily="18" charset="0"/>
              </a:rPr>
              <a:t>(</a:t>
            </a:r>
            <a:r>
              <a:rPr lang="el-GR" sz="2000" dirty="0" err="1">
                <a:solidFill>
                  <a:srgbClr val="000000"/>
                </a:solidFill>
                <a:ea typeface="Calibri" panose="020F0502020204030204" pitchFamily="34" charset="0"/>
                <a:cs typeface="Times New Roman" panose="02020603050405020304" pitchFamily="18" charset="0"/>
              </a:rPr>
              <a:t>Dilek</a:t>
            </a:r>
            <a:r>
              <a:rPr lang="el-GR" sz="2000" dirty="0">
                <a:solidFill>
                  <a:srgbClr val="000000"/>
                </a:solidFill>
                <a:ea typeface="Calibri" panose="020F0502020204030204" pitchFamily="34" charset="0"/>
                <a:cs typeface="Times New Roman" panose="02020603050405020304" pitchFamily="18" charset="0"/>
              </a:rPr>
              <a:t> </a:t>
            </a:r>
            <a:r>
              <a:rPr lang="el-GR" sz="2000" dirty="0" err="1">
                <a:solidFill>
                  <a:srgbClr val="000000"/>
                </a:solidFill>
                <a:ea typeface="Calibri" panose="020F0502020204030204" pitchFamily="34" charset="0"/>
                <a:cs typeface="Times New Roman" panose="02020603050405020304" pitchFamily="18" charset="0"/>
              </a:rPr>
              <a:t>Kantar</a:t>
            </a:r>
            <a:r>
              <a:rPr lang="el-GR" sz="2000" dirty="0">
                <a:solidFill>
                  <a:srgbClr val="000000"/>
                </a:solidFill>
                <a:ea typeface="Calibri" panose="020F0502020204030204" pitchFamily="34" charset="0"/>
                <a:cs typeface="Times New Roman" panose="02020603050405020304" pitchFamily="18" charset="0"/>
              </a:rPr>
              <a:t>, 2007, 1)</a:t>
            </a:r>
            <a:endParaRPr lang="el-GR" sz="2000" dirty="0">
              <a:ea typeface="Calibri" panose="020F0502020204030204" pitchFamily="34" charset="0"/>
              <a:cs typeface="Times New Roman" panose="02020603050405020304" pitchFamily="18" charset="0"/>
            </a:endParaRPr>
          </a:p>
          <a:p>
            <a:pPr algn="just" fontAlgn="t">
              <a:lnSpc>
                <a:spcPct val="115000"/>
              </a:lnSpc>
              <a:spcAft>
                <a:spcPts val="1000"/>
              </a:spcAft>
            </a:pPr>
            <a:endParaRPr lang="el-GR"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97312BF-8E24-8D23-4760-FF149E1E6D84}"/>
              </a:ext>
            </a:extLst>
          </p:cNvPr>
          <p:cNvSpPr txBox="1"/>
          <p:nvPr/>
        </p:nvSpPr>
        <p:spPr>
          <a:xfrm>
            <a:off x="1262743" y="-2565654"/>
            <a:ext cx="9024257" cy="292259"/>
          </a:xfrm>
          <a:prstGeom prst="rect">
            <a:avLst/>
          </a:prstGeom>
          <a:noFill/>
        </p:spPr>
        <p:txBody>
          <a:bodyPr wrap="square">
            <a:spAutoFit/>
          </a:bodyPr>
          <a:lstStyle/>
          <a:p>
            <a:pPr>
              <a:lnSpc>
                <a:spcPct val="115000"/>
              </a:lnSpc>
              <a:spcAft>
                <a:spcPts val="1000"/>
              </a:spcAft>
              <a:buNone/>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4563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614E-8297-A4D7-6895-72A0A31603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913360-6F8E-E1F7-FA67-8D99D84887F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9A23256-E6F6-21D1-71B4-36B91FC5F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761998"/>
            <a:ext cx="4865544" cy="565249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BCD2385-842C-583E-BA48-2D8109EAAAEF}"/>
              </a:ext>
            </a:extLst>
          </p:cNvPr>
          <p:cNvSpPr/>
          <p:nvPr/>
        </p:nvSpPr>
        <p:spPr>
          <a:xfrm>
            <a:off x="5221610" y="96837"/>
            <a:ext cx="685800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F23274C-9496-9044-B3D5-635DF406ADC8}"/>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ED50B3A-6957-C0FB-B4B5-42857411151E}"/>
              </a:ext>
            </a:extLst>
          </p:cNvPr>
          <p:cNvSpPr>
            <a:spLocks noGrp="1"/>
          </p:cNvSpPr>
          <p:nvPr>
            <p:ph type="ftr" sz="quarter" idx="11"/>
          </p:nvPr>
        </p:nvSpPr>
        <p:spPr>
          <a:xfrm>
            <a:off x="5277804" y="761999"/>
            <a:ext cx="6858002" cy="5652495"/>
          </a:xfrm>
          <a:solidFill>
            <a:schemeClr val="bg1"/>
          </a:solidFill>
          <a:ln w="57150">
            <a:solidFill>
              <a:schemeClr val="tx1"/>
            </a:solidFill>
          </a:ln>
        </p:spPr>
        <p:txBody>
          <a:bodyPr/>
          <a:lstStyle/>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Από   την άλλη πέραν από τις εικονικές  διαφορές μεταξύ της  Δύσης και της  Ανατολής, γίνεται λόγος   και  για τη σκιαγράφηση της ταυτότητας. Η μεν </a:t>
            </a:r>
            <a:r>
              <a:rPr lang="en-US" sz="2000" dirty="0">
                <a:solidFill>
                  <a:srgbClr val="000000"/>
                </a:solidFill>
                <a:ea typeface="Calibri" panose="020F0502020204030204" pitchFamily="34" charset="0"/>
                <a:cs typeface="Times New Roman" panose="02020603050405020304" pitchFamily="18" charset="0"/>
              </a:rPr>
              <a:t>Dilek Kantar</a:t>
            </a:r>
            <a:r>
              <a:rPr lang="el-GR" sz="2000" dirty="0">
                <a:solidFill>
                  <a:srgbClr val="000000"/>
                </a:solidFill>
                <a:ea typeface="Calibri" panose="020F0502020204030204" pitchFamily="34" charset="0"/>
                <a:cs typeface="Times New Roman" panose="02020603050405020304" pitchFamily="18" charset="0"/>
              </a:rPr>
              <a:t>  κάνει λόγο για  την «ενιαία ταυτότητα» , η </a:t>
            </a:r>
            <a:r>
              <a:rPr lang="en-US" sz="2000" dirty="0">
                <a:solidFill>
                  <a:srgbClr val="000000"/>
                </a:solidFill>
                <a:ea typeface="Calibri" panose="020F0502020204030204" pitchFamily="34" charset="0"/>
                <a:cs typeface="Times New Roman" panose="02020603050405020304" pitchFamily="18" charset="0"/>
              </a:rPr>
              <a:t>Stephannie Suzanne Gearhart</a:t>
            </a:r>
            <a:r>
              <a:rPr lang="el-GR" sz="2000" dirty="0">
                <a:solidFill>
                  <a:srgbClr val="000000"/>
                </a:solidFill>
                <a:ea typeface="Calibri" panose="020F0502020204030204" pitchFamily="34" charset="0"/>
                <a:cs typeface="Times New Roman" panose="02020603050405020304" pitchFamily="18" charset="0"/>
              </a:rPr>
              <a:t> για τη λαχτάρα  για ενοποίηση με τον εαυτό ενώ οι  </a:t>
            </a:r>
            <a:r>
              <a:rPr lang="en-US" sz="2000" dirty="0" err="1">
                <a:solidFill>
                  <a:srgbClr val="000000"/>
                </a:solidFill>
                <a:ea typeface="Calibri" panose="020F0502020204030204" pitchFamily="34" charset="0"/>
                <a:cs typeface="Times New Roman" panose="02020603050405020304" pitchFamily="18" charset="0"/>
              </a:rPr>
              <a:t>Bayrakceken</a:t>
            </a:r>
            <a:r>
              <a:rPr lang="el-GR" sz="2000" dirty="0">
                <a:solidFill>
                  <a:srgbClr val="000000"/>
                </a:solidFill>
                <a:ea typeface="Calibri" panose="020F0502020204030204" pitchFamily="34" charset="0"/>
                <a:cs typeface="Times New Roman" panose="02020603050405020304" pitchFamily="18" charset="0"/>
              </a:rPr>
              <a:t>   και  </a:t>
            </a:r>
            <a:r>
              <a:rPr lang="en-US" sz="2000" dirty="0">
                <a:solidFill>
                  <a:srgbClr val="000000"/>
                </a:solidFill>
                <a:ea typeface="Calibri" panose="020F0502020204030204" pitchFamily="34" charset="0"/>
                <a:cs typeface="Times New Roman" panose="02020603050405020304" pitchFamily="18" charset="0"/>
              </a:rPr>
              <a:t>Randall</a:t>
            </a:r>
            <a:r>
              <a:rPr lang="el-GR" sz="2000" dirty="0">
                <a:solidFill>
                  <a:srgbClr val="000000"/>
                </a:solidFill>
                <a:ea typeface="Calibri" panose="020F0502020204030204" pitchFamily="34" charset="0"/>
                <a:cs typeface="Times New Roman" panose="02020603050405020304" pitchFamily="18" charset="0"/>
              </a:rPr>
              <a:t>  επισημαίνουν ότι το μυθιστόρημα αποτελείται από  μια σειρά πειραμάτων ταυτότητας  «</a:t>
            </a:r>
            <a:r>
              <a:rPr lang="en-US" sz="2000" dirty="0">
                <a:solidFill>
                  <a:srgbClr val="000000"/>
                </a:solidFill>
                <a:ea typeface="Calibri" panose="020F0502020204030204" pitchFamily="34" charset="0"/>
                <a:cs typeface="Times New Roman" panose="02020603050405020304" pitchFamily="18" charset="0"/>
              </a:rPr>
              <a:t>it takes shape as a series of identity experiments</a:t>
            </a: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AYLIN BAYRAKCEKEN AND DON RANDALL,</a:t>
            </a: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2005</a:t>
            </a:r>
            <a:r>
              <a:rPr lang="el-GR" sz="2000" dirty="0">
                <a:solidFill>
                  <a:srgbClr val="000000"/>
                </a:solidFill>
                <a:ea typeface="Calibri" panose="020F0502020204030204" pitchFamily="34" charset="0"/>
                <a:cs typeface="Times New Roman" panose="02020603050405020304" pitchFamily="18" charset="0"/>
              </a:rPr>
              <a:t>, </a:t>
            </a:r>
            <a:r>
              <a:rPr lang="en-US" sz="2000" dirty="0">
                <a:solidFill>
                  <a:srgbClr val="000000"/>
                </a:solidFill>
                <a:ea typeface="Calibri" panose="020F0502020204030204" pitchFamily="34" charset="0"/>
                <a:cs typeface="Times New Roman" panose="02020603050405020304" pitchFamily="18" charset="0"/>
              </a:rPr>
              <a:t>192)</a:t>
            </a:r>
            <a:endParaRPr lang="el-GR" sz="2000" dirty="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6986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007D-9C01-A72A-65FC-D97E176D31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BA2B5C-F388-EDF8-2728-723F86FE8CF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BA13B4E-23A6-62CE-9F63-251EA6CD3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71031" y="968828"/>
            <a:ext cx="2670163" cy="556780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46012BA-F32B-232F-C5E3-4886BD2387D1}"/>
              </a:ext>
            </a:extLst>
          </p:cNvPr>
          <p:cNvSpPr/>
          <p:nvPr/>
        </p:nvSpPr>
        <p:spPr>
          <a:xfrm>
            <a:off x="3091542" y="146589"/>
            <a:ext cx="881742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1D5BCB95-FA49-A945-28C1-9ACB90C7414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4CFBA617-C042-B729-B23F-71710E603917}"/>
              </a:ext>
            </a:extLst>
          </p:cNvPr>
          <p:cNvSpPr>
            <a:spLocks noGrp="1"/>
          </p:cNvSpPr>
          <p:nvPr>
            <p:ph type="ftr" sz="quarter" idx="11"/>
          </p:nvPr>
        </p:nvSpPr>
        <p:spPr>
          <a:xfrm>
            <a:off x="3143451" y="884135"/>
            <a:ext cx="8946292" cy="5652495"/>
          </a:xfrm>
          <a:solidFill>
            <a:schemeClr val="bg1"/>
          </a:solidFill>
          <a:ln w="57150">
            <a:solidFill>
              <a:schemeClr val="tx1"/>
            </a:solidFill>
          </a:ln>
        </p:spPr>
        <p:txBody>
          <a:bodyPr/>
          <a:lstStyle/>
          <a:p>
            <a:pPr algn="just">
              <a:lnSpc>
                <a:spcPct val="115000"/>
              </a:lnSpc>
              <a:spcAft>
                <a:spcPts val="1000"/>
              </a:spcAft>
            </a:pPr>
            <a:endParaRPr lang="el-GR" sz="2000" dirty="0">
              <a:solidFill>
                <a:srgbClr val="000000"/>
              </a:solidFill>
              <a:ea typeface="Calibri" panose="020F0502020204030204" pitchFamily="34" charset="0"/>
              <a:cs typeface="Times New Roman" panose="02020603050405020304" pitchFamily="18" charset="0"/>
            </a:endParaRPr>
          </a:p>
          <a:p>
            <a:pPr algn="just">
              <a:lnSpc>
                <a:spcPct val="115000"/>
              </a:lnSpc>
              <a:spcAft>
                <a:spcPts val="1000"/>
              </a:spcAft>
            </a:pPr>
            <a:endParaRPr lang="el-GR" sz="2000" dirty="0">
              <a:solidFill>
                <a:srgbClr val="000000"/>
              </a:solidFill>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r>
              <a:rPr lang="en-US" sz="2000" dirty="0">
                <a:solidFill>
                  <a:srgbClr val="000000"/>
                </a:solidFill>
                <a:ea typeface="Calibri" panose="020F0502020204030204" pitchFamily="34" charset="0"/>
                <a:cs typeface="Times New Roman" panose="02020603050405020304" pitchFamily="18" charset="0"/>
              </a:rPr>
              <a:t>«In The White Castle, the polyphony of the stylistic hybrids play upon our stereotypical images of the West and the East. The hybrid nature of the discourse in this novel is directly related to the erasure of unified identity on the plot level». </a:t>
            </a:r>
            <a:r>
              <a:rPr lang="el-GR" sz="2000"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Dilek Kantar</a:t>
            </a:r>
            <a:r>
              <a:rPr lang="el-GR" sz="2000" dirty="0">
                <a:solidFill>
                  <a:srgbClr val="000000"/>
                </a:solidFill>
                <a:ea typeface="Calibri" panose="020F0502020204030204" pitchFamily="34" charset="0"/>
                <a:cs typeface="Times New Roman" panose="02020603050405020304" pitchFamily="18" charset="0"/>
              </a:rPr>
              <a:t>, 2007,10)</a:t>
            </a:r>
          </a:p>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Times New Roman" panose="02020603050405020304" pitchFamily="18" charset="0"/>
                <a:cs typeface="Times New Roman" panose="02020603050405020304" pitchFamily="18" charset="0"/>
              </a:rPr>
              <a:t>[…] Στο Λευκό Κάστρο, η πολυφωνία των υβριδίων παίζουν με την στερεοτυπικές εικόνες  της Δύσης και της Ανατολής. Ο  υβριδικός χαρακτήρας του διαλόγου σε αυτό το μυθιστόρημα είναι άμεσα συνδεδεμένος  με τη διαγραφή της  ενιαίας ταυτότητας στο επίπεδο της πλοκής.  </a:t>
            </a:r>
            <a:r>
              <a:rPr lang="en-US" sz="2000" dirty="0">
                <a:solidFill>
                  <a:srgbClr val="000000"/>
                </a:solidFill>
                <a:ea typeface="Times New Roman" panose="02020603050405020304" pitchFamily="18" charset="0"/>
                <a:cs typeface="Times New Roman" panose="02020603050405020304" pitchFamily="18" charset="0"/>
              </a:rPr>
              <a:t>(</a:t>
            </a:r>
            <a:r>
              <a:rPr lang="el-GR" sz="2000" dirty="0">
                <a:solidFill>
                  <a:srgbClr val="000000"/>
                </a:solidFill>
                <a:ea typeface="Times New Roman" panose="02020603050405020304" pitchFamily="18" charset="0"/>
                <a:cs typeface="Times New Roman" panose="02020603050405020304" pitchFamily="18" charset="0"/>
              </a:rPr>
              <a:t>ελεύθερη δική μου μετάφραση</a:t>
            </a:r>
            <a:r>
              <a:rPr lang="en-US" sz="2000" dirty="0">
                <a:solidFill>
                  <a:srgbClr val="000000"/>
                </a:solidFill>
                <a:ea typeface="Times New Roman" panose="02020603050405020304" pitchFamily="18" charset="0"/>
                <a:cs typeface="Times New Roman" panose="02020603050405020304" pitchFamily="18" charset="0"/>
              </a:rPr>
              <a:t>)</a:t>
            </a:r>
            <a:endParaRPr lang="el-GR" sz="2000" dirty="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The longing to be united with the self is a subject with which The White Castle is profoundly preoccupied</a:t>
            </a:r>
            <a:r>
              <a:rPr lang="en-US" sz="2000" b="1" dirty="0">
                <a:solidFill>
                  <a:srgbClr val="000000"/>
                </a:solidFill>
                <a:ea typeface="Calibri" panose="020F0502020204030204" pitchFamily="34" charset="0"/>
                <a:cs typeface="Times New Roman" panose="02020603050405020304" pitchFamily="18" charset="0"/>
              </a:rPr>
              <a:t>. </a:t>
            </a:r>
            <a:r>
              <a:rPr lang="el-GR" sz="2000" b="1"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Stephannie Suzanne Gearhart</a:t>
            </a:r>
            <a:r>
              <a:rPr lang="el-GR" sz="2000" dirty="0">
                <a:solidFill>
                  <a:srgbClr val="000000"/>
                </a:solidFill>
                <a:ea typeface="Calibri" panose="020F0502020204030204" pitchFamily="34" charset="0"/>
                <a:cs typeface="Times New Roman" panose="02020603050405020304" pitchFamily="18" charset="0"/>
              </a:rPr>
              <a:t>,2000,6</a:t>
            </a:r>
            <a:r>
              <a:rPr lang="el-GR" sz="2000" b="1" dirty="0">
                <a:solidFill>
                  <a:srgbClr val="000000"/>
                </a:solidFill>
                <a:ea typeface="Calibri" panose="020F0502020204030204" pitchFamily="34" charset="0"/>
                <a:cs typeface="Times New Roman" panose="02020603050405020304" pitchFamily="18" charset="0"/>
              </a:rPr>
              <a:t>)</a:t>
            </a:r>
            <a:endParaRPr lang="el-GR" sz="2000" b="1" dirty="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[…]Η λαχτάρα να ενωθεί  με τον εαυτό είναι ένα θέμα με το οποίο το Λευκό Κάστρο είναι βαθιά απορροφημένο.</a:t>
            </a:r>
            <a:r>
              <a:rPr lang="el-GR" sz="2000" dirty="0">
                <a:solidFill>
                  <a:srgbClr val="000000"/>
                </a:solidFill>
                <a:ea typeface="Times New Roman" panose="02020603050405020304" pitchFamily="18" charset="0"/>
                <a:cs typeface="Times New Roman" panose="02020603050405020304" pitchFamily="18" charset="0"/>
              </a:rPr>
              <a:t>(ελεύθερη δική μου μετάφραση)</a:t>
            </a:r>
            <a:endParaRPr lang="el-GR" sz="2000" dirty="0">
              <a:ea typeface="Calibri" panose="020F0502020204030204" pitchFamily="34" charset="0"/>
              <a:cs typeface="Times New Roman" panose="02020603050405020304" pitchFamily="18" charset="0"/>
            </a:endParaRPr>
          </a:p>
          <a:p>
            <a:pPr algn="just"/>
            <a:endParaRPr lang="el-GR" sz="2000" dirty="0">
              <a:solidFill>
                <a:schemeClr val="tx1"/>
              </a:solidFill>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endParaRPr lang="el-GR" sz="2000" dirty="0">
              <a:ea typeface="Calibri" panose="020F0502020204030204" pitchFamily="34" charset="0"/>
              <a:cs typeface="Times New Roman" panose="02020603050405020304" pitchFamily="18" charset="0"/>
            </a:endParaRPr>
          </a:p>
          <a:p>
            <a:pPr algn="l" fontAlgn="t">
              <a:lnSpc>
                <a:spcPct val="115000"/>
              </a:lnSpc>
              <a:spcAft>
                <a:spcPts val="1000"/>
              </a:spcAft>
              <a:buNone/>
            </a:pPr>
            <a:r>
              <a:rPr lang="el-GR" sz="2000" dirty="0">
                <a:solidFill>
                  <a:srgbClr val="000000"/>
                </a:solidFill>
                <a:ea typeface="Times New Roman" panose="02020603050405020304" pitchFamily="18" charset="0"/>
                <a:cs typeface="Times New Roman" panose="02020603050405020304" pitchFamily="18" charset="0"/>
              </a:rPr>
              <a:t> </a:t>
            </a:r>
            <a:endParaRPr lang="el-G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32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36E1A-086A-D8E3-EE29-61B85BCFB158}"/>
              </a:ext>
            </a:extLst>
          </p:cNvPr>
          <p:cNvSpPr txBox="1"/>
          <p:nvPr/>
        </p:nvSpPr>
        <p:spPr>
          <a:xfrm>
            <a:off x="664028" y="457524"/>
            <a:ext cx="10537371" cy="358816"/>
          </a:xfrm>
          <a:prstGeom prst="rect">
            <a:avLst/>
          </a:prstGeom>
          <a:noFill/>
        </p:spPr>
        <p:txBody>
          <a:bodyPr wrap="square">
            <a:spAutoFit/>
          </a:bodyPr>
          <a:lstStyle/>
          <a:p>
            <a:pPr algn="just">
              <a:lnSpc>
                <a:spcPct val="115000"/>
              </a:lnSpc>
              <a:spcAft>
                <a:spcPts val="1000"/>
              </a:spcAft>
              <a:buNone/>
            </a:pP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024D1AE-8C32-F25F-CC48-51EBFF924E2F}"/>
              </a:ext>
            </a:extLst>
          </p:cNvPr>
          <p:cNvSpPr txBox="1"/>
          <p:nvPr/>
        </p:nvSpPr>
        <p:spPr>
          <a:xfrm>
            <a:off x="3940630" y="474344"/>
            <a:ext cx="7837714" cy="5632311"/>
          </a:xfrm>
          <a:prstGeom prst="rect">
            <a:avLst/>
          </a:prstGeom>
          <a:solidFill>
            <a:schemeClr val="bg1"/>
          </a:solidFill>
          <a:ln w="57150">
            <a:solidFill>
              <a:schemeClr val="tx1"/>
            </a:solidFill>
          </a:ln>
        </p:spPr>
        <p:txBody>
          <a:bodyPr wrap="square">
            <a:spAutoFit/>
          </a:bodyPr>
          <a:lstStyle/>
          <a:p>
            <a:pPr marL="285750" indent="-285750" algn="just">
              <a:buFont typeface="Wingdings" panose="05000000000000000000" pitchFamily="2" charset="2"/>
              <a:buChar char="q"/>
            </a:pPr>
            <a:r>
              <a:rPr lang="el-GR" dirty="0">
                <a:solidFill>
                  <a:srgbClr val="0A0A0A"/>
                </a:solidFill>
              </a:rPr>
              <a:t>Σ</a:t>
            </a:r>
            <a:r>
              <a:rPr lang="el-GR" b="0" i="0" dirty="0">
                <a:solidFill>
                  <a:srgbClr val="0A0A0A"/>
                </a:solidFill>
                <a:effectLst/>
              </a:rPr>
              <a:t>την ίδια του τη χώρα δέχεται σφοδρά πυρά από μερίδα ομοεθνών του. Είναι χαρακτηριστικό ότι η τουρκική δικαιοσύνη αναγνώρισε το δικαίωμα σε κάθε πολίτη ξεχωριστά να ενάγει τον συγγραφέα για «προσβολή του </a:t>
            </a:r>
            <a:r>
              <a:rPr lang="el-GR" b="0" i="0" dirty="0" err="1">
                <a:solidFill>
                  <a:srgbClr val="0A0A0A"/>
                </a:solidFill>
                <a:effectLst/>
              </a:rPr>
              <a:t>τουρκισμού</a:t>
            </a:r>
            <a:r>
              <a:rPr lang="el-GR" dirty="0">
                <a:solidFill>
                  <a:srgbClr val="0A0A0A"/>
                </a:solidFill>
              </a:rPr>
              <a:t>»</a:t>
            </a:r>
            <a:r>
              <a:rPr lang="el-GR" b="0" i="0" dirty="0">
                <a:solidFill>
                  <a:srgbClr val="0A0A0A"/>
                </a:solidFill>
                <a:effectLst/>
              </a:rPr>
              <a:t>. Η δικαστική αυτή περιπέτεια ξεκίνησε όταν ο Παμούκ τόλμησε να δηλώσει σε ελβετικό έντυπο το 2005: </a:t>
            </a:r>
            <a:r>
              <a:rPr lang="el-GR" dirty="0">
                <a:solidFill>
                  <a:srgbClr val="0A0A0A"/>
                </a:solidFill>
              </a:rPr>
              <a:t>«</a:t>
            </a:r>
            <a:r>
              <a:rPr lang="el-GR" b="0" i="0" dirty="0">
                <a:solidFill>
                  <a:srgbClr val="0A0A0A"/>
                </a:solidFill>
                <a:effectLst/>
              </a:rPr>
              <a:t>Ένα εκατομμύριο Αρμένιοι και τριάντα χιλιάδες Κούρδοι σκοτώθηκαν σε αυτά τα εδάφη και κανείς πλην εμού δεν τολμά να μιλήσει γι' αυτό».</a:t>
            </a:r>
            <a:r>
              <a:rPr lang="el-GR" dirty="0">
                <a:solidFill>
                  <a:srgbClr val="000000"/>
                </a:solidFill>
                <a:ea typeface="Times New Roman" panose="02020603050405020304" pitchFamily="18" charset="0"/>
              </a:rPr>
              <a:t> (Ηρακλής </a:t>
            </a:r>
            <a:r>
              <a:rPr lang="el-GR" dirty="0" err="1">
                <a:solidFill>
                  <a:srgbClr val="000000"/>
                </a:solidFill>
                <a:ea typeface="Times New Roman" panose="02020603050405020304" pitchFamily="18" charset="0"/>
              </a:rPr>
              <a:t>Μήλλας</a:t>
            </a:r>
            <a:r>
              <a:rPr lang="el-GR" dirty="0">
                <a:solidFill>
                  <a:srgbClr val="000000"/>
                </a:solidFill>
                <a:ea typeface="Times New Roman" panose="02020603050405020304" pitchFamily="18" charset="0"/>
              </a:rPr>
              <a:t>, 2012)</a:t>
            </a:r>
          </a:p>
          <a:p>
            <a:pPr algn="just"/>
            <a:endParaRPr lang="el-GR" dirty="0">
              <a:ea typeface="Times New Roman" panose="02020603050405020304" pitchFamily="18" charset="0"/>
            </a:endParaRPr>
          </a:p>
          <a:p>
            <a:pPr marL="285750" indent="-285750" algn="just">
              <a:buFont typeface="Wingdings" panose="05000000000000000000" pitchFamily="2" charset="2"/>
              <a:buChar char="q"/>
            </a:pPr>
            <a:r>
              <a:rPr lang="el-GR" dirty="0"/>
              <a:t>Στο επίκεντρο της παρουσίασης βρίσκεται το "Λευκό Κάστρο" (1985), ένα έργο που η κριτική θεωρεί κομβικό για την εξέλιξη των τουρκικών γραμμάτων (</a:t>
            </a:r>
            <a:r>
              <a:rPr lang="el-GR" dirty="0" err="1"/>
              <a:t>Kilic</a:t>
            </a:r>
            <a:r>
              <a:rPr lang="el-GR" dirty="0"/>
              <a:t>, 2006). Το μυθιστόρημα εμβαθύνει στο ζήτημα της ταυτότητας, με τον Παμούκ να θέτει το διαρκές και ενδεχομένως αναπάντητο υπαρξιακό ερώτημα: «Γιατί εγώ είμαι εγώ;».</a:t>
            </a:r>
          </a:p>
          <a:p>
            <a:pPr algn="just"/>
            <a:endParaRPr lang="el-GR" dirty="0"/>
          </a:p>
          <a:p>
            <a:pPr marL="285750" indent="-285750" algn="just">
              <a:buFont typeface="Wingdings" panose="05000000000000000000" pitchFamily="2" charset="2"/>
              <a:buChar char="q"/>
            </a:pPr>
            <a:r>
              <a:rPr lang="el-GR" dirty="0"/>
              <a:t>Σύμφωνα με τον </a:t>
            </a:r>
            <a:r>
              <a:rPr lang="el-GR" dirty="0" err="1"/>
              <a:t>Ian</a:t>
            </a:r>
            <a:r>
              <a:rPr lang="el-GR" dirty="0"/>
              <a:t> </a:t>
            </a:r>
            <a:r>
              <a:rPr lang="el-GR" dirty="0" err="1"/>
              <a:t>Almond</a:t>
            </a:r>
            <a:r>
              <a:rPr lang="el-GR" dirty="0"/>
              <a:t> (2003: 76), το </a:t>
            </a:r>
            <a:r>
              <a:rPr lang="el-GR" i="1" dirty="0"/>
              <a:t>Λευκό Κάστρο</a:t>
            </a:r>
            <a:r>
              <a:rPr lang="el-GR" dirty="0"/>
              <a:t> φαίνεται να συνδυάζει τα νοητικά παιχνίδια του </a:t>
            </a:r>
            <a:r>
              <a:rPr lang="el-GR" dirty="0" err="1">
                <a:solidFill>
                  <a:srgbClr val="000000"/>
                </a:solidFill>
                <a:ea typeface="Calibri" panose="020F0502020204030204" pitchFamily="34" charset="0"/>
                <a:cs typeface="Times New Roman" panose="02020603050405020304" pitchFamily="18" charset="0"/>
              </a:rPr>
              <a:t>Jorge</a:t>
            </a:r>
            <a:r>
              <a:rPr lang="el-GR" dirty="0">
                <a:solidFill>
                  <a:srgbClr val="000000"/>
                </a:solidFill>
                <a:ea typeface="Calibri" panose="020F0502020204030204" pitchFamily="34" charset="0"/>
                <a:cs typeface="Times New Roman" panose="02020603050405020304" pitchFamily="18" charset="0"/>
              </a:rPr>
              <a:t> </a:t>
            </a:r>
            <a:r>
              <a:rPr lang="el-GR" dirty="0" err="1">
                <a:solidFill>
                  <a:srgbClr val="000000"/>
                </a:solidFill>
                <a:ea typeface="Calibri" panose="020F0502020204030204" pitchFamily="34" charset="0"/>
                <a:cs typeface="Times New Roman" panose="02020603050405020304" pitchFamily="18" charset="0"/>
              </a:rPr>
              <a:t>Luis</a:t>
            </a:r>
            <a:r>
              <a:rPr lang="el-GR" dirty="0">
                <a:solidFill>
                  <a:srgbClr val="000000"/>
                </a:solidFill>
                <a:ea typeface="Calibri" panose="020F0502020204030204" pitchFamily="34" charset="0"/>
                <a:cs typeface="Times New Roman" panose="02020603050405020304" pitchFamily="18" charset="0"/>
              </a:rPr>
              <a:t> </a:t>
            </a:r>
            <a:r>
              <a:rPr lang="el-GR" dirty="0" err="1">
                <a:solidFill>
                  <a:srgbClr val="000000"/>
                </a:solidFill>
                <a:ea typeface="Calibri" panose="020F0502020204030204" pitchFamily="34" charset="0"/>
                <a:cs typeface="Times New Roman" panose="02020603050405020304" pitchFamily="18" charset="0"/>
              </a:rPr>
              <a:t>Borges</a:t>
            </a:r>
            <a:r>
              <a:rPr lang="el-GR" dirty="0"/>
              <a:t>, τις αφηγηματικές τεχνικές του </a:t>
            </a:r>
            <a:r>
              <a:rPr lang="el-GR" dirty="0" err="1"/>
              <a:t>Ίταλο</a:t>
            </a:r>
            <a:r>
              <a:rPr lang="el-GR" dirty="0"/>
              <a:t> Καλβίνο και τη μεσαιωνική εσωτερικότητα του Ουμπέρτο </a:t>
            </a:r>
            <a:r>
              <a:rPr lang="el-GR" dirty="0" err="1"/>
              <a:t>Έκο</a:t>
            </a:r>
            <a:r>
              <a:rPr lang="el-GR" dirty="0"/>
              <a:t>, με τον κυνισμό και τη σάτιρα των τουρκικών θεσμών και εθίμων που χαρακτηρίζουν το έργο του </a:t>
            </a:r>
            <a:r>
              <a:rPr lang="el-GR" dirty="0" err="1"/>
              <a:t>Αζίζ</a:t>
            </a:r>
            <a:r>
              <a:rPr lang="el-GR" dirty="0"/>
              <a:t> </a:t>
            </a:r>
            <a:r>
              <a:rPr lang="el-GR" dirty="0" err="1"/>
              <a:t>Νεσίν</a:t>
            </a:r>
            <a:r>
              <a:rPr lang="el-GR" dirty="0"/>
              <a:t>.</a:t>
            </a:r>
          </a:p>
          <a:p>
            <a:pPr algn="just"/>
            <a:endParaRPr lang="el-GR" dirty="0">
              <a:ea typeface="Calibri" panose="020F0502020204030204" pitchFamily="34" charset="0"/>
              <a:cs typeface="NewBaskerville-Roman"/>
            </a:endParaRPr>
          </a:p>
        </p:txBody>
      </p:sp>
      <p:pic>
        <p:nvPicPr>
          <p:cNvPr id="7" name="Picture 2" descr="Το Λευκό Κάστρο / ORHAN PAMUK | Skroutz Βιβλία">
            <a:extLst>
              <a:ext uri="{FF2B5EF4-FFF2-40B4-BE49-F238E27FC236}">
                <a16:creationId xmlns:a16="http://schemas.microsoft.com/office/drawing/2014/main" id="{013DE2BD-8F23-0384-9F9F-9F62381E7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474343"/>
            <a:ext cx="3150726" cy="563231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277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C1D6E-4EB4-414B-7B11-A1EB4D289E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70AF6F-D401-426B-B877-60C0F02E0B4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D3DF108-BC17-7508-3972-684DB772D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1473794"/>
            <a:ext cx="1603363" cy="494070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4C809166-3CC6-BB71-421E-74639F9CAD75}"/>
              </a:ext>
            </a:extLst>
          </p:cNvPr>
          <p:cNvSpPr/>
          <p:nvPr/>
        </p:nvSpPr>
        <p:spPr>
          <a:xfrm>
            <a:off x="1959429" y="592505"/>
            <a:ext cx="987650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altLang="el-GR"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ΙΙΙ.Ι. Το δείγμα της έρευνας Βιβλιογραφικές αναφορές </a:t>
            </a:r>
            <a:endParaRPr lang="el-GR" sz="2000"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0AE3235B-A432-35B0-482F-EFD8A36EA97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5532F12F-F535-21F2-FC39-F2A968E157B1}"/>
              </a:ext>
            </a:extLst>
          </p:cNvPr>
          <p:cNvSpPr>
            <a:spLocks noGrp="1"/>
          </p:cNvSpPr>
          <p:nvPr>
            <p:ph type="ftr" sz="quarter" idx="11"/>
          </p:nvPr>
        </p:nvSpPr>
        <p:spPr>
          <a:xfrm>
            <a:off x="2001616" y="1473794"/>
            <a:ext cx="9984366" cy="4940701"/>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err="1">
                <a:solidFill>
                  <a:schemeClr val="tx1"/>
                </a:solidFill>
              </a:rPr>
              <a:t>Guardian</a:t>
            </a:r>
            <a:r>
              <a:rPr lang="el-GR" sz="2000" dirty="0">
                <a:solidFill>
                  <a:schemeClr val="tx1"/>
                </a:solidFill>
              </a:rPr>
              <a:t>, Τ. (2007, Δεκέμβριος 23). Ορχάν Παμούκ ανάμεσα σε δύο κόσμους. </a:t>
            </a:r>
            <a:r>
              <a:rPr lang="el-GR" sz="2000" i="1" dirty="0">
                <a:solidFill>
                  <a:schemeClr val="tx1"/>
                </a:solidFill>
              </a:rPr>
              <a:t>Η Καθημερινή</a:t>
            </a:r>
            <a:r>
              <a:rPr lang="el-GR" sz="2000" dirty="0">
                <a:solidFill>
                  <a:schemeClr val="tx1"/>
                </a:solidFill>
              </a:rPr>
              <a:t>. </a:t>
            </a:r>
            <a:r>
              <a:rPr lang="el-GR" sz="2000" dirty="0">
                <a:solidFill>
                  <a:schemeClr val="tx1"/>
                </a:solidFill>
                <a:hlinkClick r:id="rId3">
                  <a:extLst>
                    <a:ext uri="{A12FA001-AC4F-418D-AE19-62706E023703}">
                      <ahyp:hlinkClr xmlns:ahyp="http://schemas.microsoft.com/office/drawing/2018/hyperlinkcolor" val="tx"/>
                    </a:ext>
                  </a:extLst>
                </a:hlinkClick>
              </a:rPr>
              <a:t>https://www.kathimerini.gr/culture/308396/orchan-pamoyk-anamesa-se-dyo-kosmoys/</a:t>
            </a:r>
            <a:endParaRPr lang="el-GR" sz="2000" dirty="0">
              <a:solidFill>
                <a:schemeClr val="tx1"/>
              </a:solidFill>
            </a:endParaRPr>
          </a:p>
          <a:p>
            <a:pPr marL="342900" indent="-342900" algn="just">
              <a:buFont typeface="Wingdings" panose="05000000000000000000" pitchFamily="2" charset="2"/>
              <a:buChar char="q"/>
            </a:pPr>
            <a:r>
              <a:rPr lang="en-US" sz="2000" dirty="0">
                <a:solidFill>
                  <a:schemeClr val="tx1"/>
                </a:solidFill>
              </a:rPr>
              <a:t>Kantar, D. (2007). </a:t>
            </a:r>
            <a:r>
              <a:rPr lang="en-US" sz="2000" i="1" dirty="0">
                <a:solidFill>
                  <a:schemeClr val="tx1"/>
                </a:solidFill>
              </a:rPr>
              <a:t>Bridging the gap between literature and linguistics: A Bakhtinian approach to Orhan Pamuk’s White Castle</a:t>
            </a:r>
            <a:r>
              <a:rPr lang="en-US" sz="2000" dirty="0">
                <a:solidFill>
                  <a:schemeClr val="tx1"/>
                </a:solidFill>
              </a:rPr>
              <a:t>. </a:t>
            </a:r>
            <a:r>
              <a:rPr lang="en-US" sz="2000">
                <a:solidFill>
                  <a:schemeClr val="tx1"/>
                </a:solidFill>
              </a:rPr>
              <a:t>ResearchGate.</a:t>
            </a:r>
            <a:endParaRPr lang="el-GR" sz="2000" i="1" dirty="0">
              <a:solidFill>
                <a:schemeClr val="tx1"/>
              </a:solidFill>
            </a:endParaRPr>
          </a:p>
          <a:p>
            <a:pPr marL="342900" indent="-342900" algn="just">
              <a:buFont typeface="Wingdings" panose="05000000000000000000" pitchFamily="2" charset="2"/>
              <a:buChar char="q"/>
            </a:pPr>
            <a:r>
              <a:rPr lang="el-GR" sz="2000" dirty="0" err="1">
                <a:solidFill>
                  <a:schemeClr val="tx1"/>
                </a:solidFill>
              </a:rPr>
              <a:t>Κουζέλη</a:t>
            </a:r>
            <a:r>
              <a:rPr lang="el-GR" sz="2000" dirty="0">
                <a:solidFill>
                  <a:schemeClr val="tx1"/>
                </a:solidFill>
              </a:rPr>
              <a:t>, Λ. (2010, Δεκέμβριος 5). ΑΥΤΟΒΙΟΓΡΑΦΙΑ Ο Παμούκ διά χειρός Παμούκ. </a:t>
            </a:r>
            <a:r>
              <a:rPr lang="el-GR" sz="2000" i="1" dirty="0">
                <a:solidFill>
                  <a:schemeClr val="tx1"/>
                </a:solidFill>
              </a:rPr>
              <a:t>Το Βήμα</a:t>
            </a:r>
            <a:r>
              <a:rPr lang="el-GR" sz="2000" dirty="0">
                <a:solidFill>
                  <a:schemeClr val="tx1"/>
                </a:solidFill>
              </a:rPr>
              <a:t>. tovima.gr</a:t>
            </a:r>
          </a:p>
          <a:p>
            <a:pPr marL="342900" indent="-342900" algn="just">
              <a:buFont typeface="Wingdings" panose="05000000000000000000" pitchFamily="2" charset="2"/>
              <a:buChar char="q"/>
            </a:pPr>
            <a:r>
              <a:rPr lang="el-GR" sz="2000" dirty="0">
                <a:solidFill>
                  <a:schemeClr val="tx1"/>
                </a:solidFill>
              </a:rPr>
              <a:t>Παμούκ, Ο. (2005) </a:t>
            </a:r>
            <a:r>
              <a:rPr lang="el-GR" sz="2000" i="1" dirty="0">
                <a:solidFill>
                  <a:schemeClr val="tx1"/>
                </a:solidFill>
              </a:rPr>
              <a:t>Το λευκό κάστρο</a:t>
            </a:r>
            <a:r>
              <a:rPr lang="el-GR" sz="2000" dirty="0">
                <a:solidFill>
                  <a:schemeClr val="tx1"/>
                </a:solidFill>
              </a:rPr>
              <a:t>.(μετάφραση) Γιώργος </a:t>
            </a:r>
            <a:r>
              <a:rPr lang="el-GR" sz="2000" dirty="0" err="1">
                <a:solidFill>
                  <a:schemeClr val="tx1"/>
                </a:solidFill>
              </a:rPr>
              <a:t>Σαλακίδης</a:t>
            </a:r>
            <a:r>
              <a:rPr lang="el-GR" sz="2000" dirty="0">
                <a:solidFill>
                  <a:schemeClr val="tx1"/>
                </a:solidFill>
              </a:rPr>
              <a:t>. Αθήνα : Ωκεανίδα.</a:t>
            </a:r>
          </a:p>
          <a:p>
            <a:pPr marL="342900" indent="-342900" algn="just">
              <a:buFont typeface="Wingdings" panose="05000000000000000000" pitchFamily="2" charset="2"/>
              <a:buChar char="q"/>
            </a:pPr>
            <a:r>
              <a:rPr lang="el-GR" sz="2000" dirty="0">
                <a:solidFill>
                  <a:schemeClr val="tx1"/>
                </a:solidFill>
              </a:rPr>
              <a:t>Παμούκ, Ο. (2020). </a:t>
            </a:r>
            <a:r>
              <a:rPr lang="el-GR" sz="2000" i="1" dirty="0">
                <a:solidFill>
                  <a:schemeClr val="tx1"/>
                </a:solidFill>
              </a:rPr>
              <a:t>Ιστανμπούλ. Πόλη και αναμνήσεις</a:t>
            </a:r>
            <a:r>
              <a:rPr lang="el-GR" sz="2000" dirty="0">
                <a:solidFill>
                  <a:schemeClr val="tx1"/>
                </a:solidFill>
              </a:rPr>
              <a:t> (Σ. </a:t>
            </a:r>
            <a:r>
              <a:rPr lang="el-GR" sz="2000" dirty="0" err="1">
                <a:solidFill>
                  <a:schemeClr val="tx1"/>
                </a:solidFill>
              </a:rPr>
              <a:t>Βρετού</a:t>
            </a:r>
            <a:r>
              <a:rPr lang="el-GR" sz="2000" dirty="0">
                <a:solidFill>
                  <a:schemeClr val="tx1"/>
                </a:solidFill>
              </a:rPr>
              <a:t>, Μετ.). Εκδόσεις Πατάκη. </a:t>
            </a:r>
          </a:p>
          <a:p>
            <a:pPr algn="just"/>
            <a:endParaRPr lang="el-GR" sz="2000" dirty="0">
              <a:solidFill>
                <a:schemeClr val="tx1"/>
              </a:solidFill>
            </a:endParaRPr>
          </a:p>
          <a:p>
            <a:endParaRPr lang="el-GR" sz="2000" b="1" dirty="0">
              <a:solidFill>
                <a:schemeClr val="tx1"/>
              </a:solidFill>
            </a:endParaRPr>
          </a:p>
        </p:txBody>
      </p:sp>
    </p:spTree>
    <p:extLst>
      <p:ext uri="{BB962C8B-B14F-4D97-AF65-F5344CB8AC3E}">
        <p14:creationId xmlns:p14="http://schemas.microsoft.com/office/powerpoint/2010/main" val="343047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1AFF3BC6-36BE-74D8-F8CA-34F08C95E2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9029FE-8CD9-05C7-EF96-D780C04E91A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332409E-D6A5-B93F-B4C5-35F0FA983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239802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F1161359-E44D-3226-9114-59D8CD3F7E4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49E3D33C-F1A1-B487-DCA6-10D48E968352}"/>
              </a:ext>
            </a:extLst>
          </p:cNvPr>
          <p:cNvSpPr>
            <a:spLocks noGrp="1"/>
          </p:cNvSpPr>
          <p:nvPr>
            <p:ph type="ftr" sz="quarter" idx="11"/>
          </p:nvPr>
        </p:nvSpPr>
        <p:spPr>
          <a:xfrm>
            <a:off x="2754086" y="968829"/>
            <a:ext cx="9231896" cy="5540827"/>
          </a:xfrm>
          <a:solidFill>
            <a:schemeClr val="bg1"/>
          </a:solidFill>
          <a:ln w="57150">
            <a:solidFill>
              <a:schemeClr val="tx1"/>
            </a:solidFill>
          </a:ln>
        </p:spPr>
        <p:txBody>
          <a:bodyPr/>
          <a:lstStyle/>
          <a:p>
            <a:pPr algn="just"/>
            <a:endParaRPr lang="el-GR" sz="2000">
              <a:solidFill>
                <a:srgbClr val="000000"/>
              </a:solidFill>
              <a:ea typeface="Calibri" panose="020F0502020204030204" pitchFamily="34" charset="0"/>
            </a:endParaRPr>
          </a:p>
          <a:p>
            <a:pPr algn="just"/>
            <a:endParaRPr lang="el-GR" sz="2000">
              <a:solidFill>
                <a:schemeClr val="tx1"/>
              </a:solidFill>
            </a:endParaRPr>
          </a:p>
          <a:p>
            <a:pPr algn="just"/>
            <a:endParaRPr lang="el-GR" sz="2000">
              <a:solidFill>
                <a:schemeClr val="tx1"/>
              </a:solidFill>
            </a:endParaRPr>
          </a:p>
          <a:p>
            <a:pPr marL="342900" indent="-342900" algn="just">
              <a:buFont typeface="Wingdings" panose="05000000000000000000" pitchFamily="2" charset="2"/>
              <a:buChar char="q"/>
            </a:pPr>
            <a:r>
              <a:rPr lang="el-GR" sz="2000">
                <a:solidFill>
                  <a:schemeClr val="tx1"/>
                </a:solidFill>
              </a:rPr>
              <a:t>Αρχικά, ορίστηκαν οι βασικοί άξονες της ανάλυσης.</a:t>
            </a:r>
          </a:p>
          <a:p>
            <a:pPr marL="342900" indent="-342900" algn="just">
              <a:buFont typeface="Wingdings" panose="05000000000000000000" pitchFamily="2" charset="2"/>
              <a:buChar char="q"/>
            </a:pPr>
            <a:r>
              <a:rPr lang="el-GR" sz="2000">
                <a:solidFill>
                  <a:schemeClr val="tx1"/>
                </a:solidFill>
              </a:rPr>
              <a:t>Οι βασικοί άξονες  της ανάλυσης επικεντρώθηκαν  στις έννοιες του Εαυτού, του Άλλου, της Δύσης και της Ανατολής.</a:t>
            </a:r>
          </a:p>
          <a:p>
            <a:pPr marL="342900" indent="-342900" algn="just">
              <a:buFont typeface="Wingdings" panose="05000000000000000000" pitchFamily="2" charset="2"/>
              <a:buChar char="q"/>
            </a:pPr>
            <a:r>
              <a:rPr lang="el-GR" sz="2000">
                <a:solidFill>
                  <a:schemeClr val="tx1"/>
                </a:solidFill>
              </a:rPr>
              <a:t> Η επιλογή των συγκεκριμένων όρων ως αναλυτικών κατηγοριών συναρτάται άμεσα με το ερευνητικό ερώτημα.</a:t>
            </a:r>
            <a:endParaRPr lang="el-GR" sz="2000">
              <a:solidFill>
                <a:schemeClr val="tx1"/>
              </a:solidFill>
              <a:ea typeface="Calibri" panose="020F0502020204030204" pitchFamily="34" charset="0"/>
            </a:endParaRPr>
          </a:p>
          <a:p>
            <a:pPr algn="just"/>
            <a:endParaRPr lang="el-GR" sz="2000">
              <a:solidFill>
                <a:srgbClr val="000000"/>
              </a:solidFill>
              <a:ea typeface="Calibri" panose="020F0502020204030204" pitchFamily="34" charset="0"/>
            </a:endParaRPr>
          </a:p>
          <a:p>
            <a:pPr marL="342900" indent="-342900" algn="just">
              <a:buFont typeface="Wingdings" panose="05000000000000000000" pitchFamily="2" charset="2"/>
              <a:buChar char="q"/>
            </a:pPr>
            <a:r>
              <a:rPr lang="el-GR" sz="2000">
                <a:solidFill>
                  <a:schemeClr val="tx1"/>
                </a:solidFill>
              </a:rPr>
              <a:t>Δεδομένου, ωστόσο, ότι  :</a:t>
            </a:r>
          </a:p>
          <a:p>
            <a:pPr algn="just"/>
            <a:endParaRPr lang="el-GR" sz="2000">
              <a:solidFill>
                <a:schemeClr val="tx1"/>
              </a:solidFill>
              <a:ea typeface="Calibri" panose="020F0502020204030204" pitchFamily="34" charset="0"/>
            </a:endParaRPr>
          </a:p>
          <a:p>
            <a:pPr algn="just"/>
            <a:r>
              <a:rPr lang="el-GR" sz="2000">
                <a:solidFill>
                  <a:schemeClr val="tx1"/>
                </a:solidFill>
                <a:ea typeface="Calibri" panose="020F0502020204030204" pitchFamily="34" charset="0"/>
              </a:rPr>
              <a:t>«Στις ποιοτικές έρευνες το ενδιαφέρον </a:t>
            </a:r>
            <a:r>
              <a:rPr lang="el-GR" sz="2000">
                <a:solidFill>
                  <a:srgbClr val="000000"/>
                </a:solidFill>
                <a:ea typeface="Calibri" panose="020F0502020204030204" pitchFamily="34" charset="0"/>
              </a:rPr>
              <a:t>στρέφεται περισσότερο στο καινούριο, το ενδιαφέρον και στην αξία που παρουσιάζει η ενότητα ανάλυσης ως προς το σκοπό της έρευνας, ανεξαρτήτως της συχνότητας εμφάνισης κάθε στοιχείου (ακόμη και τα στοιχεία που εμφανίζονται σπανιότατα μπορεί να έχουν μεγάλη αξία σε αντίθεση με την ανάλυση περιεχομένου ποσοτικού τύπου, στην οποία κυρίως η συχνότητα εμφάνισης έχει αξία, και οι πληροφορίες χαμηλής συχνότητας εμφάνισης ταξινομούνται σε ειδική κατηγορία, «λοιπά» ή «διάφορα»),»¹</a:t>
            </a:r>
          </a:p>
          <a:p>
            <a:pPr algn="just"/>
            <a:endParaRPr lang="el-GR" sz="2000">
              <a:solidFill>
                <a:srgbClr val="000000"/>
              </a:solidFill>
              <a:ea typeface="Calibri" panose="020F0502020204030204" pitchFamily="34" charset="0"/>
            </a:endParaRPr>
          </a:p>
          <a:p>
            <a:pPr algn="just">
              <a:buNone/>
            </a:pPr>
            <a:endParaRPr lang="el-GR" sz="2000" b="1">
              <a:solidFill>
                <a:schemeClr val="tx1"/>
              </a:solidFill>
            </a:endParaRPr>
          </a:p>
          <a:p>
            <a:endParaRPr lang="el-GR" sz="2000" b="1" dirty="0">
              <a:solidFill>
                <a:schemeClr val="tx1"/>
              </a:solidFill>
            </a:endParaRPr>
          </a:p>
        </p:txBody>
      </p:sp>
      <p:sp>
        <p:nvSpPr>
          <p:cNvPr id="2" name="Ορθογώνιο: Στρογγύλεμα γωνιών 1">
            <a:extLst>
              <a:ext uri="{FF2B5EF4-FFF2-40B4-BE49-F238E27FC236}">
                <a16:creationId xmlns:a16="http://schemas.microsoft.com/office/drawing/2014/main" id="{8BFBB556-C2F0-05BA-CAF8-BC2C5B01FDAE}"/>
              </a:ext>
            </a:extLst>
          </p:cNvPr>
          <p:cNvSpPr/>
          <p:nvPr/>
        </p:nvSpPr>
        <p:spPr>
          <a:xfrm>
            <a:off x="2754086" y="53523"/>
            <a:ext cx="9231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ΙΙΙ.ΙΙ. </a:t>
            </a:r>
            <a:r>
              <a:rPr lang="el-GR" sz="2000" b="1" dirty="0"/>
              <a:t>Μεθοδολογία Ανάλυσης Περιεχομένου</a:t>
            </a:r>
            <a:endParaRPr lang="el-GR" sz="20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962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11B41B2D-1257-9338-97A0-4F705E4ACA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4017CD-57BE-2781-4989-8DFF2EB25EA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2DB9DFBC-3474-D38B-E977-A03CCD479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5" y="990600"/>
            <a:ext cx="4335677" cy="554082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D229A56A-C95E-0A2E-F417-E3DDC3BF5A59}"/>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5D2617C1-8CA3-1574-6812-2ECB0865041F}"/>
              </a:ext>
            </a:extLst>
          </p:cNvPr>
          <p:cNvSpPr>
            <a:spLocks noGrp="1"/>
          </p:cNvSpPr>
          <p:nvPr>
            <p:ph type="ftr" sz="quarter" idx="11"/>
          </p:nvPr>
        </p:nvSpPr>
        <p:spPr>
          <a:xfrm>
            <a:off x="4811486" y="968829"/>
            <a:ext cx="7174495" cy="5540827"/>
          </a:xfrm>
          <a:solidFill>
            <a:schemeClr val="bg1"/>
          </a:solidFill>
          <a:ln w="57150">
            <a:solidFill>
              <a:schemeClr val="tx1"/>
            </a:solidFill>
          </a:ln>
        </p:spPr>
        <p:txBody>
          <a:bodyPr/>
          <a:lstStyle/>
          <a:p>
            <a:pPr algn="just"/>
            <a:endParaRPr lang="el-GR" sz="2000">
              <a:solidFill>
                <a:srgbClr val="000000"/>
              </a:solidFill>
              <a:ea typeface="Calibri" panose="020F0502020204030204" pitchFamily="34" charset="0"/>
            </a:endParaRPr>
          </a:p>
          <a:p>
            <a:pPr algn="just"/>
            <a:endParaRPr lang="el-GR" sz="2000">
              <a:solidFill>
                <a:schemeClr val="tx1"/>
              </a:solidFill>
            </a:endParaRPr>
          </a:p>
          <a:p>
            <a:pPr algn="just"/>
            <a:r>
              <a:rPr lang="el-GR" sz="2000">
                <a:solidFill>
                  <a:schemeClr val="tx1"/>
                </a:solidFill>
              </a:rPr>
              <a:t>θα αξιοποιηθούν αποσπάσματα που, αν και εμφανίζονται έστω και μία φορά, κρίνονται καθοριστικά για τον τρόπο με τον οποίο ο Εαυτός αντιλαμβάνεται την ετερότητα ή την ίδια του την υπόσταση. Αντίθετα, θα δοθεί λιγότερη έμφαση σε αναφορές οι οποίες, παρά τη μεγάλη συχνότητά τους, αναπαράγουν απλώς την κυρίαρχη ρητορική γύρω από τον Εαυτό και τον Άλλο.</a:t>
            </a:r>
          </a:p>
          <a:p>
            <a:pPr algn="just"/>
            <a:endParaRPr lang="el-GR" sz="2000">
              <a:solidFill>
                <a:schemeClr val="tx1"/>
              </a:solidFill>
            </a:endParaRPr>
          </a:p>
          <a:p>
            <a:pPr algn="just"/>
            <a:endParaRPr lang="el-GR" sz="2000">
              <a:solidFill>
                <a:srgbClr val="000000"/>
              </a:solidFill>
              <a:ea typeface="Calibri" panose="020F0502020204030204" pitchFamily="34" charset="0"/>
            </a:endParaRPr>
          </a:p>
          <a:p>
            <a:pPr algn="just"/>
            <a:endParaRPr lang="el-GR" sz="2000">
              <a:solidFill>
                <a:srgbClr val="000000"/>
              </a:solidFill>
              <a:ea typeface="Calibri" panose="020F0502020204030204" pitchFamily="34" charset="0"/>
            </a:endParaRPr>
          </a:p>
          <a:p>
            <a:pPr algn="just"/>
            <a:endParaRPr lang="el-GR" sz="2000">
              <a:solidFill>
                <a:srgbClr val="000000"/>
              </a:solidFill>
              <a:ea typeface="Calibri" panose="020F0502020204030204" pitchFamily="34" charset="0"/>
            </a:endParaRPr>
          </a:p>
          <a:p>
            <a:pPr algn="just"/>
            <a:endParaRPr lang="el-GR" sz="2000">
              <a:solidFill>
                <a:srgbClr val="000000"/>
              </a:solidFill>
              <a:ea typeface="Calibri" panose="020F0502020204030204" pitchFamily="34" charset="0"/>
            </a:endParaRPr>
          </a:p>
          <a:p>
            <a:pPr algn="just"/>
            <a:endParaRPr lang="el-GR" sz="2000">
              <a:solidFill>
                <a:srgbClr val="000000"/>
              </a:solidFill>
              <a:ea typeface="Calibri" panose="020F0502020204030204" pitchFamily="34" charset="0"/>
            </a:endParaRPr>
          </a:p>
          <a:p>
            <a:pPr algn="just">
              <a:buNone/>
            </a:pPr>
            <a:r>
              <a:rPr lang="el-GR" sz="2000">
                <a:solidFill>
                  <a:schemeClr val="tx1"/>
                </a:solidFill>
              </a:rPr>
              <a:t>1. Μ. Τζάνη &amp; Χ. Κεχαγιάς</a:t>
            </a:r>
            <a:r>
              <a:rPr lang="el-GR" sz="2000">
                <a:solidFill>
                  <a:schemeClr val="tx1"/>
                </a:solidFill>
                <a:ea typeface="Calibri" panose="020F0502020204030204" pitchFamily="34" charset="0"/>
              </a:rPr>
              <a:t>,  </a:t>
            </a:r>
            <a:r>
              <a:rPr lang="el-GR" sz="2000" i="1">
                <a:solidFill>
                  <a:schemeClr val="tx1"/>
                </a:solidFill>
                <a:ea typeface="Calibri" panose="020F0502020204030204" pitchFamily="34" charset="0"/>
              </a:rPr>
              <a:t>ΣΗΜΕΙΩΣΕΙΣ ΓΙΑ ΤΟ ΜΑΘΗΜΑ  «ΜΕΘΟΔΟΛΟΓΙΑ ΕΡΕΥΝΑΣ</a:t>
            </a:r>
            <a:r>
              <a:rPr lang="el-GR" sz="2000">
                <a:solidFill>
                  <a:schemeClr val="tx1"/>
                </a:solidFill>
                <a:ea typeface="Calibri" panose="020F0502020204030204" pitchFamily="34" charset="0"/>
              </a:rPr>
              <a:t> </a:t>
            </a:r>
            <a:r>
              <a:rPr lang="el-GR" sz="2000" i="1">
                <a:solidFill>
                  <a:schemeClr val="tx1"/>
                </a:solidFill>
                <a:ea typeface="Calibri" panose="020F0502020204030204" pitchFamily="34" charset="0"/>
              </a:rPr>
              <a:t>ΚΟΙΝΩΝΙΚΩΝ ΕΠΙΣΤΗΜΩΝ</a:t>
            </a:r>
            <a:r>
              <a:rPr lang="el-GR" sz="2000">
                <a:solidFill>
                  <a:schemeClr val="tx1"/>
                </a:solidFill>
                <a:ea typeface="Calibri" panose="020F0502020204030204" pitchFamily="34" charset="0"/>
              </a:rPr>
              <a:t>»   Στο :  </a:t>
            </a:r>
            <a:r>
              <a:rPr lang="el-GR" sz="2000" u="sng">
                <a:solidFill>
                  <a:schemeClr val="tx1"/>
                </a:solidFill>
                <a:ea typeface="Calibri" panose="020F0502020204030204" pitchFamily="34" charset="0"/>
                <a:hlinkClick r:id="rId3">
                  <a:extLst>
                    <a:ext uri="{A12FA001-AC4F-418D-AE19-62706E023703}">
                      <ahyp:hlinkClr xmlns:ahyp="http://schemas.microsoft.com/office/drawing/2018/hyperlinkcolor" val="tx"/>
                    </a:ext>
                  </a:extLst>
                </a:hlinkClick>
              </a:rPr>
              <a:t>http://benl.primedu.uoa.gr/database1/method.pdf</a:t>
            </a:r>
            <a:r>
              <a:rPr lang="el-GR" sz="2000">
                <a:solidFill>
                  <a:schemeClr val="tx1"/>
                </a:solidFill>
                <a:ea typeface="Calibri" panose="020F0502020204030204" pitchFamily="34" charset="0"/>
              </a:rPr>
              <a:t> Προσπελάστηκε στις   25/05/2026</a:t>
            </a:r>
          </a:p>
          <a:p>
            <a:pPr algn="just">
              <a:lnSpc>
                <a:spcPct val="115000"/>
              </a:lnSpc>
              <a:spcAft>
                <a:spcPts val="1000"/>
              </a:spcAft>
              <a:buNone/>
            </a:pPr>
            <a:r>
              <a:rPr lang="el-GR" sz="2000">
                <a:solidFill>
                  <a:schemeClr val="tx1"/>
                </a:solidFill>
                <a:ea typeface="Calibri" panose="020F0502020204030204" pitchFamily="34" charset="0"/>
                <a:cs typeface="Times New Roman" panose="02020603050405020304" pitchFamily="18" charset="0"/>
              </a:rPr>
              <a:t> </a:t>
            </a:r>
            <a:endParaRPr lang="el-GR" sz="2000" b="1">
              <a:solidFill>
                <a:schemeClr val="tx1"/>
              </a:solidFill>
            </a:endParaRPr>
          </a:p>
          <a:p>
            <a:endParaRPr lang="el-GR" sz="2000" b="1">
              <a:solidFill>
                <a:schemeClr val="tx1"/>
              </a:solidFill>
            </a:endParaRPr>
          </a:p>
          <a:p>
            <a:endParaRPr lang="el-GR" sz="2000" b="1" dirty="0">
              <a:solidFill>
                <a:schemeClr val="tx1"/>
              </a:solidFill>
            </a:endParaRPr>
          </a:p>
        </p:txBody>
      </p:sp>
      <p:sp>
        <p:nvSpPr>
          <p:cNvPr id="2" name="Ορθογώνιο: Στρογγύλεμα γωνιών 1">
            <a:extLst>
              <a:ext uri="{FF2B5EF4-FFF2-40B4-BE49-F238E27FC236}">
                <a16:creationId xmlns:a16="http://schemas.microsoft.com/office/drawing/2014/main" id="{8A692EA2-A60A-116A-FFFD-A92CF800403C}"/>
              </a:ext>
            </a:extLst>
          </p:cNvPr>
          <p:cNvSpPr/>
          <p:nvPr/>
        </p:nvSpPr>
        <p:spPr>
          <a:xfrm>
            <a:off x="4811486" y="146589"/>
            <a:ext cx="717449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ΙΙΙ.ΙΙ. </a:t>
            </a:r>
            <a:r>
              <a:rPr lang="el-GR" sz="2000" b="1" dirty="0"/>
              <a:t>Μεθοδολογία Ανάλυσης Περιεχομένου</a:t>
            </a:r>
            <a:endParaRPr lang="el-GR" sz="20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527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a:extLst>
            <a:ext uri="{FF2B5EF4-FFF2-40B4-BE49-F238E27FC236}">
              <a16:creationId xmlns:a16="http://schemas.microsoft.com/office/drawing/2014/main" id="{701EBB56-7979-6231-D567-85CFCEDCF7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A5B0D1-203D-FCD6-B61D-7C054CB9E9B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5976932-5B52-82E6-F0B3-BBE57D717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447800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979D9E4-331D-4502-9626-F8B2D4ACA31A}"/>
              </a:ext>
            </a:extLst>
          </p:cNvPr>
          <p:cNvSpPr/>
          <p:nvPr/>
        </p:nvSpPr>
        <p:spPr>
          <a:xfrm>
            <a:off x="5040086" y="102648"/>
            <a:ext cx="68580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ΙΙΙ.ΙΙ. </a:t>
            </a:r>
            <a:r>
              <a:rPr lang="el-GR" sz="2000" b="1" dirty="0"/>
              <a:t>Μεθοδολογία Ανάλυσης Περιεχομένου</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22C655AB-C8D1-CE04-070F-AF65EBA40AD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943C21AB-1E61-25C1-A0D9-EAC778F43C92}"/>
              </a:ext>
            </a:extLst>
          </p:cNvPr>
          <p:cNvSpPr>
            <a:spLocks noGrp="1"/>
          </p:cNvSpPr>
          <p:nvPr>
            <p:ph type="ftr" sz="quarter" idx="11"/>
          </p:nvPr>
        </p:nvSpPr>
        <p:spPr>
          <a:xfrm>
            <a:off x="5040086" y="968829"/>
            <a:ext cx="6945896" cy="5540827"/>
          </a:xfrm>
          <a:solidFill>
            <a:schemeClr val="bg1"/>
          </a:solidFill>
          <a:ln w="57150">
            <a:solidFill>
              <a:schemeClr val="tx1"/>
            </a:solidFill>
          </a:ln>
        </p:spPr>
        <p:txBody>
          <a:bodyPr/>
          <a:lstStyle/>
          <a:p>
            <a:pPr algn="just">
              <a:buNone/>
            </a:pPr>
            <a:r>
              <a:rPr lang="el-GR" sz="2000">
                <a:solidFill>
                  <a:schemeClr val="tx1"/>
                </a:solidFill>
              </a:rPr>
              <a:t>Για τον λόγο αυτό, η επιλογή των αποσπασμάτων δεν θα στηριχθεί σε ποσοτικά κριτήρια, αλλά στην ερμηνευτική τους βαρύτητα· αναφορές που εμφανίζονται έστω και άπαξ θα συμπεριληφθούν στην ανάλυση, εφόσον φωτίζουν μοναδικά την πρόσληψη της ετερότητας και την αυτοαντίληψη του Εαυτού. Στον αντίποδα, θα δοθεί περιορισμένη έμφαση σε χωρία που, παρά την υψηλή συχνότητά τους, αναπαράγουν στερεοτυπικά την κατεστημένη ρητορική.</a:t>
            </a:r>
            <a:endParaRPr lang="el-GR" sz="2000" dirty="0">
              <a:solidFill>
                <a:schemeClr val="tx1"/>
              </a:solidFill>
            </a:endParaRPr>
          </a:p>
        </p:txBody>
      </p:sp>
    </p:spTree>
    <p:extLst>
      <p:ext uri="{BB962C8B-B14F-4D97-AF65-F5344CB8AC3E}">
        <p14:creationId xmlns:p14="http://schemas.microsoft.com/office/powerpoint/2010/main" val="1362256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64FEA132-50DE-B3FF-6A4D-71652C4DE1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86AEDE-3E8C-58A5-7B1F-9B2097E68BF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A4CD855-575E-0866-E579-D2F9878C8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649877"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83EA27D-5DD4-A6A9-852B-B9068AB05545}"/>
              </a:ext>
            </a:extLst>
          </p:cNvPr>
          <p:cNvSpPr/>
          <p:nvPr/>
        </p:nvSpPr>
        <p:spPr>
          <a:xfrm>
            <a:off x="4158343" y="102648"/>
            <a:ext cx="7739743"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a:solidFill>
                  <a:srgbClr val="000000"/>
                </a:solidFill>
                <a:ea typeface="Calibri" panose="020F0502020204030204" pitchFamily="34" charset="0"/>
                <a:cs typeface="Times New Roman" panose="02020603050405020304" pitchFamily="18" charset="0"/>
              </a:rPr>
              <a:t>ΙΙΙ. ΙΙΙ. Υποθέσεις της έρευνας</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2CE7E8BC-03FA-46D4-2271-82AF35AF121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44288682-BFC5-E55B-7C7B-C7EBA21FB282}"/>
              </a:ext>
            </a:extLst>
          </p:cNvPr>
          <p:cNvSpPr>
            <a:spLocks noGrp="1"/>
          </p:cNvSpPr>
          <p:nvPr>
            <p:ph type="ftr" sz="quarter" idx="11"/>
          </p:nvPr>
        </p:nvSpPr>
        <p:spPr>
          <a:xfrm>
            <a:off x="4158343" y="968829"/>
            <a:ext cx="7827639" cy="5540827"/>
          </a:xfrm>
          <a:solidFill>
            <a:schemeClr val="bg1"/>
          </a:solidFill>
          <a:ln w="57150">
            <a:solidFill>
              <a:schemeClr val="tx1"/>
            </a:solidFill>
          </a:ln>
        </p:spPr>
        <p:txBody>
          <a:bodyPr/>
          <a:lstStyle/>
          <a:p>
            <a:pPr algn="just">
              <a:spcAft>
                <a:spcPts val="1000"/>
              </a:spcAft>
              <a:buNone/>
            </a:pPr>
            <a:r>
              <a:rPr lang="el-GR" sz="2000" b="1" dirty="0">
                <a:solidFill>
                  <a:srgbClr val="000000"/>
                </a:solidFill>
                <a:ea typeface="Calibri" panose="020F0502020204030204" pitchFamily="34" charset="0"/>
                <a:cs typeface="Times New Roman" panose="02020603050405020304" pitchFamily="18" charset="0"/>
              </a:rPr>
              <a:t>ΥΠΟΘΕΣΗ ΠΡΩΤΗ :</a:t>
            </a:r>
          </a:p>
          <a:p>
            <a:pPr algn="just">
              <a:spcAft>
                <a:spcPts val="1000"/>
              </a:spcAft>
              <a:buNone/>
            </a:pPr>
            <a:r>
              <a:rPr lang="el-GR" sz="2000" dirty="0">
                <a:solidFill>
                  <a:schemeClr val="tx1"/>
                </a:solidFill>
                <a:ea typeface="Calibri" panose="020F0502020204030204" pitchFamily="34" charset="0"/>
                <a:cs typeface="Times New Roman" panose="02020603050405020304" pitchFamily="18" charset="0"/>
              </a:rPr>
              <a:t>Στο υπό εξέταση λογοτεχνικό έργο εντοπίζονται υβριδικά στοιχεία στη συγκρότηση των ταυτοτήτων, στη βάση της πλατωνικής θεώρησης του ανθρώπου ως «φυτού επίγειου και ουράνιου», δηλαδή ως πολίτη δύο κόσμων </a:t>
            </a:r>
            <a:r>
              <a:rPr lang="el-GR" sz="2000" dirty="0">
                <a:solidFill>
                  <a:srgbClr val="000000"/>
                </a:solidFill>
                <a:ea typeface="Calibri" panose="020F0502020204030204" pitchFamily="34" charset="0"/>
                <a:cs typeface="Times New Roman" panose="02020603050405020304" pitchFamily="18" charset="0"/>
              </a:rPr>
              <a:t>(Πλάτωνας στο Μ. </a:t>
            </a:r>
            <a:r>
              <a:rPr lang="el-GR" sz="2000" dirty="0" err="1">
                <a:solidFill>
                  <a:srgbClr val="000000"/>
                </a:solidFill>
                <a:ea typeface="Calibri" panose="020F0502020204030204" pitchFamily="34" charset="0"/>
                <a:cs typeface="Times New Roman" panose="02020603050405020304" pitchFamily="18" charset="0"/>
              </a:rPr>
              <a:t>Δραγώνα</a:t>
            </a:r>
            <a:r>
              <a:rPr lang="el-GR" sz="2000" dirty="0">
                <a:solidFill>
                  <a:srgbClr val="000000"/>
                </a:solidFill>
                <a:ea typeface="Calibri" panose="020F0502020204030204" pitchFamily="34" charset="0"/>
                <a:cs typeface="Times New Roman" panose="02020603050405020304" pitchFamily="18" charset="0"/>
              </a:rPr>
              <a:t> –Μονάχου,1999,164).</a:t>
            </a:r>
            <a:endParaRPr lang="el-GR" sz="2000" dirty="0">
              <a:ea typeface="Calibri" panose="020F0502020204030204" pitchFamily="34" charset="0"/>
              <a:cs typeface="Times New Roman" panose="02020603050405020304" pitchFamily="18" charset="0"/>
            </a:endParaRPr>
          </a:p>
          <a:p>
            <a:pPr algn="just">
              <a:spcAft>
                <a:spcPts val="1000"/>
              </a:spcAft>
              <a:buNone/>
            </a:pPr>
            <a:r>
              <a:rPr lang="el-GR" sz="2000" b="1" dirty="0">
                <a:solidFill>
                  <a:srgbClr val="000000"/>
                </a:solidFill>
                <a:ea typeface="Calibri" panose="020F0502020204030204" pitchFamily="34" charset="0"/>
                <a:cs typeface="Times New Roman" panose="02020603050405020304" pitchFamily="18" charset="0"/>
              </a:rPr>
              <a:t>ΥΠΟΘΕΣΗ ΔΕΥΤΕΡΗ  :</a:t>
            </a:r>
          </a:p>
          <a:p>
            <a:pPr algn="just">
              <a:spcAft>
                <a:spcPts val="1000"/>
              </a:spcAft>
              <a:buNone/>
            </a:pPr>
            <a:r>
              <a:rPr lang="el-GR" sz="2000" dirty="0">
                <a:solidFill>
                  <a:schemeClr val="tx1"/>
                </a:solidFill>
              </a:rPr>
              <a:t>Η ύπαρξη αυτών των υβριδικών στοιχείων αναδεικνύει τις ρευστές και μεταβαλλόμενες ατομικές ταυτότητες μέσα στο σώμα του μυθιστορήματος.</a:t>
            </a:r>
            <a:endParaRPr lang="el-GR" sz="2000" dirty="0">
              <a:solidFill>
                <a:schemeClr val="tx1"/>
              </a:solidFill>
              <a:ea typeface="Calibri" panose="020F0502020204030204" pitchFamily="34" charset="0"/>
              <a:cs typeface="Times New Roman" panose="02020603050405020304" pitchFamily="18" charset="0"/>
            </a:endParaRPr>
          </a:p>
          <a:p>
            <a:pPr algn="just">
              <a:spcAft>
                <a:spcPts val="1000"/>
              </a:spcAft>
              <a:buNone/>
            </a:pPr>
            <a:r>
              <a:rPr lang="el-GR" sz="2000" b="1" dirty="0">
                <a:solidFill>
                  <a:srgbClr val="000000"/>
                </a:solidFill>
                <a:ea typeface="Calibri" panose="020F0502020204030204" pitchFamily="34" charset="0"/>
                <a:cs typeface="Times New Roman" panose="02020603050405020304" pitchFamily="18" charset="0"/>
              </a:rPr>
              <a:t>ΥΠΟΘΕΣΗ ΤΡΙΤΗ   :</a:t>
            </a:r>
            <a:endParaRPr lang="el-GR" sz="2000" dirty="0">
              <a:ea typeface="Calibri" panose="020F0502020204030204" pitchFamily="34" charset="0"/>
              <a:cs typeface="Times New Roman" panose="02020603050405020304" pitchFamily="18" charset="0"/>
            </a:endParaRPr>
          </a:p>
          <a:p>
            <a:pPr algn="just">
              <a:spcAft>
                <a:spcPts val="1000"/>
              </a:spcAft>
              <a:buNone/>
            </a:pPr>
            <a:r>
              <a:rPr lang="el-GR" sz="2000" dirty="0">
                <a:solidFill>
                  <a:schemeClr val="tx1"/>
                </a:solidFill>
              </a:rPr>
              <a:t>Το λογοτεχνικό κείμενο απορρίπτει τη θεωρία του </a:t>
            </a:r>
            <a:r>
              <a:rPr lang="el-GR" sz="2000" dirty="0" err="1">
                <a:solidFill>
                  <a:schemeClr val="tx1"/>
                </a:solidFill>
              </a:rPr>
              <a:t>Huntington</a:t>
            </a:r>
            <a:r>
              <a:rPr lang="el-GR" sz="2000" dirty="0">
                <a:solidFill>
                  <a:schemeClr val="tx1"/>
                </a:solidFill>
              </a:rPr>
              <a:t> περί σύγκρουσης των πολιτισμών, αναδεικνύοντας τη συμβατότητα και την αλληλεπίδραση μεταξύ των διαφορετικών πολιτισμικών ταυτοτήτων.</a:t>
            </a:r>
          </a:p>
        </p:txBody>
      </p:sp>
    </p:spTree>
    <p:extLst>
      <p:ext uri="{BB962C8B-B14F-4D97-AF65-F5344CB8AC3E}">
        <p14:creationId xmlns:p14="http://schemas.microsoft.com/office/powerpoint/2010/main" val="1750943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BACBF8FD-FE98-2A68-057D-6216CB7BFF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AD0E5B-CF0C-1431-2672-295418401984}"/>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4610321-6BD2-2412-F2D7-1FE247ACB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86759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5665AD30-0C39-C1DD-D9AB-0614B8D13819}"/>
              </a:ext>
            </a:extLst>
          </p:cNvPr>
          <p:cNvSpPr/>
          <p:nvPr/>
        </p:nvSpPr>
        <p:spPr>
          <a:xfrm>
            <a:off x="4125686" y="102648"/>
            <a:ext cx="77724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a:solidFill>
                  <a:srgbClr val="000000"/>
                </a:solidFill>
                <a:ea typeface="Calibri" panose="020F0502020204030204" pitchFamily="34" charset="0"/>
                <a:cs typeface="Times New Roman" panose="02020603050405020304" pitchFamily="18" charset="0"/>
              </a:rPr>
              <a:t>ΙΙΙ. ΙΙΙ. Υποθέσεις της έρευνας</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7B397197-2D22-4A82-4905-AE040E8C04A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C205ECAB-E6FE-B7B1-6F2D-5664A7894912}"/>
              </a:ext>
            </a:extLst>
          </p:cNvPr>
          <p:cNvSpPr>
            <a:spLocks noGrp="1"/>
          </p:cNvSpPr>
          <p:nvPr>
            <p:ph type="ftr" sz="quarter" idx="11"/>
          </p:nvPr>
        </p:nvSpPr>
        <p:spPr>
          <a:xfrm>
            <a:off x="4125686" y="968829"/>
            <a:ext cx="7860296" cy="5540827"/>
          </a:xfrm>
          <a:solidFill>
            <a:schemeClr val="bg1"/>
          </a:solidFill>
          <a:ln w="57150">
            <a:solidFill>
              <a:schemeClr val="tx1"/>
            </a:solidFill>
          </a:ln>
        </p:spPr>
        <p:txBody>
          <a:bodyPr/>
          <a:lstStyle/>
          <a:p>
            <a:pPr algn="l">
              <a:spcAft>
                <a:spcPts val="1000"/>
              </a:spcAft>
              <a:buNone/>
            </a:pPr>
            <a:r>
              <a:rPr lang="el-GR" sz="2000" b="1">
                <a:solidFill>
                  <a:srgbClr val="000000"/>
                </a:solidFill>
                <a:ea typeface="Calibri" panose="020F0502020204030204" pitchFamily="34" charset="0"/>
                <a:cs typeface="Times New Roman" panose="02020603050405020304" pitchFamily="18" charset="0"/>
              </a:rPr>
              <a:t>ΥΠΟΘΕΣΗ ΤΕΤΑΡΤΗ   :</a:t>
            </a:r>
          </a:p>
          <a:p>
            <a:pPr algn="l">
              <a:spcAft>
                <a:spcPts val="1000"/>
              </a:spcAft>
              <a:buNone/>
            </a:pPr>
            <a:r>
              <a:rPr lang="el-GR" sz="2000">
                <a:solidFill>
                  <a:schemeClr val="tx1"/>
                </a:solidFill>
                <a:ea typeface="Calibri" panose="020F0502020204030204" pitchFamily="34" charset="0"/>
                <a:cs typeface="Times New Roman" panose="02020603050405020304" pitchFamily="18" charset="0"/>
              </a:rPr>
              <a:t>Μέσα από την αναπαραγωγή στερεοτυπικών προτύπων, οι «Άλλοι» παρουσιάζονται με περιορισμένη πολιτισμική ανάπτυξη, η οποία εξαντλείται κυρίως στον υλικό και στρατιωτικό τομέα. Η εικόνα τους εμφανίζεται βεβαρημένη, καθώς το κείμενο εστιάζει σε πρακτικές βίας και αγριότητας που τους αποδίδονται.</a:t>
            </a:r>
          </a:p>
          <a:p>
            <a:pPr algn="l">
              <a:spcAft>
                <a:spcPts val="1000"/>
              </a:spcAft>
              <a:buNone/>
            </a:pPr>
            <a:r>
              <a:rPr lang="el-GR" sz="2000" b="1">
                <a:solidFill>
                  <a:srgbClr val="000000"/>
                </a:solidFill>
                <a:ea typeface="Calibri" panose="020F0502020204030204" pitchFamily="34" charset="0"/>
                <a:cs typeface="Times New Roman" panose="02020603050405020304" pitchFamily="18" charset="0"/>
              </a:rPr>
              <a:t>ΥΠΟΘΕΣΗ ΠΕΜΠΤΗ   :</a:t>
            </a:r>
          </a:p>
          <a:p>
            <a:pPr algn="l">
              <a:spcAft>
                <a:spcPts val="1000"/>
              </a:spcAft>
              <a:buNone/>
            </a:pPr>
            <a:r>
              <a:rPr lang="el-GR" sz="2000">
                <a:solidFill>
                  <a:schemeClr val="tx1"/>
                </a:solidFill>
              </a:rPr>
              <a:t>Στο λογοτεχνικό έργο αποτυπώνεται ένας συλλογικός φόβος ή μια εμμονική ανασφάλεια (ψύχωση) γύρω από την πολιτισμική ταυτότητα, η οποία πηγάζει από την απειλή απώλειας των βασικών σημείων αναφοράς της.</a:t>
            </a:r>
            <a:endParaRPr lang="el-GR" sz="2000">
              <a:solidFill>
                <a:schemeClr val="tx1"/>
              </a:solidFill>
              <a:ea typeface="Calibri" panose="020F0502020204030204" pitchFamily="34" charset="0"/>
              <a:cs typeface="Times New Roman" panose="02020603050405020304" pitchFamily="18" charset="0"/>
            </a:endParaRPr>
          </a:p>
          <a:p>
            <a:pPr algn="just">
              <a:buNone/>
            </a:pPr>
            <a:endParaRPr lang="el-GR" sz="2000" dirty="0">
              <a:solidFill>
                <a:schemeClr val="tx1"/>
              </a:solidFill>
            </a:endParaRPr>
          </a:p>
        </p:txBody>
      </p:sp>
    </p:spTree>
    <p:extLst>
      <p:ext uri="{BB962C8B-B14F-4D97-AF65-F5344CB8AC3E}">
        <p14:creationId xmlns:p14="http://schemas.microsoft.com/office/powerpoint/2010/main" val="317855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3A1C4F42-0CD4-8EF6-472B-6B6A2D2F20C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DD43ED-F0FC-F8B5-FDFB-B09B841EB68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C228CD91-973C-10E4-B425-46234F83C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71010" y="968829"/>
            <a:ext cx="5707276" cy="566057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C23BA9B-3EF2-7C71-1D2F-4738A1B53F35}"/>
              </a:ext>
            </a:extLst>
          </p:cNvPr>
          <p:cNvSpPr/>
          <p:nvPr/>
        </p:nvSpPr>
        <p:spPr>
          <a:xfrm>
            <a:off x="5976257" y="146590"/>
            <a:ext cx="60097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785B8571-2E6E-91BA-F5E4-3D691A7AB87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DE5C33DC-0E22-D8E1-618F-6F1F210F8A2A}"/>
              </a:ext>
            </a:extLst>
          </p:cNvPr>
          <p:cNvSpPr>
            <a:spLocks noGrp="1"/>
          </p:cNvSpPr>
          <p:nvPr>
            <p:ph type="ftr" sz="quarter" idx="11"/>
          </p:nvPr>
        </p:nvSpPr>
        <p:spPr>
          <a:xfrm>
            <a:off x="5976257" y="886819"/>
            <a:ext cx="6009724" cy="5742581"/>
          </a:xfrm>
          <a:solidFill>
            <a:schemeClr val="bg1"/>
          </a:solidFill>
          <a:ln w="57150">
            <a:solidFill>
              <a:schemeClr val="tx1"/>
            </a:solidFill>
          </a:ln>
        </p:spPr>
        <p:txBody>
          <a:bodyPr/>
          <a:lstStyle/>
          <a:p>
            <a:pPr algn="just">
              <a:spcAft>
                <a:spcPts val="1000"/>
              </a:spcAft>
            </a:pPr>
            <a:endParaRPr lang="el-GR" sz="2000" dirty="0">
              <a:solidFill>
                <a:srgbClr val="000000"/>
              </a:solidFill>
              <a:ea typeface="Calibri" panose="020F0502020204030204" pitchFamily="34" charset="0"/>
              <a:cs typeface="Times New Roman" panose="02020603050405020304" pitchFamily="18" charset="0"/>
            </a:endParaRPr>
          </a:p>
          <a:p>
            <a:pPr algn="just">
              <a:spcAft>
                <a:spcPts val="1000"/>
              </a:spcAft>
            </a:pPr>
            <a:r>
              <a:rPr lang="el-GR" sz="2000" dirty="0">
                <a:solidFill>
                  <a:srgbClr val="000000"/>
                </a:solidFill>
                <a:ea typeface="Calibri" panose="020F0502020204030204" pitchFamily="34" charset="0"/>
                <a:cs typeface="Times New Roman" panose="02020603050405020304" pitchFamily="18" charset="0"/>
              </a:rPr>
              <a:t>Για την καλύτερη κατανόηση των νοημάτων του  μυθιστορήματος    θα παρατεθούν  αναλυτικά  : </a:t>
            </a:r>
          </a:p>
          <a:p>
            <a:pPr marL="342900" indent="-342900" algn="just">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οι κύριοι συμβολισμοί,</a:t>
            </a:r>
            <a:r>
              <a:rPr lang="en-US" sz="2000" dirty="0">
                <a:solidFill>
                  <a:srgbClr val="000000"/>
                </a:solidFill>
                <a:ea typeface="Calibri" panose="020F0502020204030204" pitchFamily="34" charset="0"/>
                <a:cs typeface="Times New Roman" panose="02020603050405020304" pitchFamily="18" charset="0"/>
              </a:rPr>
              <a:t> </a:t>
            </a:r>
            <a:endParaRPr lang="el-GR" sz="2000" dirty="0">
              <a:solidFill>
                <a:srgbClr val="000000"/>
              </a:solidFill>
              <a:ea typeface="Calibri" panose="020F0502020204030204" pitchFamily="34" charset="0"/>
              <a:cs typeface="Times New Roman" panose="02020603050405020304" pitchFamily="18" charset="0"/>
            </a:endParaRPr>
          </a:p>
          <a:p>
            <a:pPr marL="342900" indent="-342900" algn="just">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το αλληγορικό επίπεδο «</a:t>
            </a:r>
            <a:r>
              <a:rPr lang="tr-TR" sz="2000" dirty="0">
                <a:solidFill>
                  <a:srgbClr val="000000"/>
                </a:solidFill>
                <a:ea typeface="Calibri" panose="020F0502020204030204" pitchFamily="34" charset="0"/>
                <a:cs typeface="Times New Roman" panose="02020603050405020304" pitchFamily="18" charset="0"/>
              </a:rPr>
              <a:t>alegorik bir düzeye</a:t>
            </a:r>
            <a:r>
              <a:rPr lang="el-GR" sz="2000" dirty="0">
                <a:solidFill>
                  <a:srgbClr val="000000"/>
                </a:solidFill>
                <a:ea typeface="Calibri" panose="020F0502020204030204" pitchFamily="34" charset="0"/>
                <a:cs typeface="Times New Roman" panose="02020603050405020304" pitchFamily="18" charset="0"/>
              </a:rPr>
              <a:t>» (</a:t>
            </a:r>
            <a:r>
              <a:rPr lang="el-GR" sz="2000" dirty="0" err="1">
                <a:solidFill>
                  <a:srgbClr val="000000"/>
                </a:solidFill>
                <a:ea typeface="Calibri" panose="020F0502020204030204" pitchFamily="34" charset="0"/>
                <a:cs typeface="Times New Roman" panose="02020603050405020304" pitchFamily="18" charset="0"/>
              </a:rPr>
              <a:t>Engin</a:t>
            </a:r>
            <a:r>
              <a:rPr lang="el-GR" sz="2000" dirty="0">
                <a:solidFill>
                  <a:srgbClr val="000000"/>
                </a:solidFill>
                <a:ea typeface="Calibri" panose="020F0502020204030204" pitchFamily="34" charset="0"/>
                <a:cs typeface="Times New Roman" panose="02020603050405020304" pitchFamily="18" charset="0"/>
              </a:rPr>
              <a:t> </a:t>
            </a:r>
            <a:r>
              <a:rPr lang="el-GR" sz="2000" dirty="0" err="1">
                <a:solidFill>
                  <a:srgbClr val="000000"/>
                </a:solidFill>
                <a:ea typeface="Calibri" panose="020F0502020204030204" pitchFamily="34" charset="0"/>
                <a:cs typeface="Times New Roman" panose="02020603050405020304" pitchFamily="18" charset="0"/>
              </a:rPr>
              <a:t>Kilic</a:t>
            </a:r>
            <a:r>
              <a:rPr lang="el-GR" sz="2000" dirty="0">
                <a:solidFill>
                  <a:srgbClr val="000000"/>
                </a:solidFill>
                <a:ea typeface="Calibri" panose="020F0502020204030204" pitchFamily="34" charset="0"/>
                <a:cs typeface="Times New Roman" panose="02020603050405020304" pitchFamily="18" charset="0"/>
              </a:rPr>
              <a:t>, 2006,</a:t>
            </a:r>
            <a:r>
              <a:rPr lang="en-US" sz="2000" dirty="0">
                <a:solidFill>
                  <a:srgbClr val="000000"/>
                </a:solidFill>
                <a:ea typeface="Calibri" panose="020F0502020204030204" pitchFamily="34" charset="0"/>
                <a:cs typeface="Times New Roman" panose="02020603050405020304" pitchFamily="18" charset="0"/>
              </a:rPr>
              <a:t> </a:t>
            </a:r>
            <a:r>
              <a:rPr lang="el-GR" sz="2000" dirty="0">
                <a:solidFill>
                  <a:srgbClr val="000000"/>
                </a:solidFill>
                <a:ea typeface="Calibri" panose="020F0502020204030204" pitchFamily="34" charset="0"/>
                <a:cs typeface="Times New Roman" panose="02020603050405020304" pitchFamily="18" charset="0"/>
              </a:rPr>
              <a:t>13)</a:t>
            </a:r>
            <a:r>
              <a:rPr lang="en-US" sz="2000" dirty="0">
                <a:solidFill>
                  <a:srgbClr val="000000"/>
                </a:solidFill>
                <a:ea typeface="Calibri" panose="020F0502020204030204" pitchFamily="34" charset="0"/>
                <a:cs typeface="Times New Roman" panose="02020603050405020304" pitchFamily="18" charset="0"/>
              </a:rPr>
              <a:t> </a:t>
            </a:r>
            <a:r>
              <a:rPr lang="el-GR" sz="2000" dirty="0">
                <a:solidFill>
                  <a:srgbClr val="000000"/>
                </a:solidFill>
                <a:ea typeface="Calibri" panose="020F0502020204030204" pitchFamily="34" charset="0"/>
                <a:cs typeface="Times New Roman" panose="02020603050405020304" pitchFamily="18" charset="0"/>
              </a:rPr>
              <a:t>και</a:t>
            </a:r>
          </a:p>
          <a:p>
            <a:pPr marL="342900" indent="-342900" algn="just">
              <a:spcAft>
                <a:spcPts val="1000"/>
              </a:spcAft>
              <a:buFont typeface="Wingdings" panose="05000000000000000000" pitchFamily="2" charset="2"/>
              <a:buChar char="q"/>
            </a:pPr>
            <a:r>
              <a:rPr lang="el-GR" sz="2000" dirty="0">
                <a:solidFill>
                  <a:srgbClr val="000000"/>
                </a:solidFill>
                <a:ea typeface="Calibri" panose="020F0502020204030204" pitchFamily="34" charset="0"/>
                <a:cs typeface="Times New Roman" panose="02020603050405020304" pitchFamily="18" charset="0"/>
              </a:rPr>
              <a:t>τα </a:t>
            </a:r>
            <a:r>
              <a:rPr lang="el-GR" sz="2000" dirty="0" err="1">
                <a:solidFill>
                  <a:srgbClr val="000000"/>
                </a:solidFill>
                <a:ea typeface="Calibri" panose="020F0502020204030204" pitchFamily="34" charset="0"/>
                <a:cs typeface="Times New Roman" panose="02020603050405020304" pitchFamily="18" charset="0"/>
              </a:rPr>
              <a:t>κρυπτικά</a:t>
            </a:r>
            <a:r>
              <a:rPr lang="el-GR" sz="2000" dirty="0">
                <a:solidFill>
                  <a:srgbClr val="000000"/>
                </a:solidFill>
                <a:ea typeface="Calibri" panose="020F0502020204030204" pitchFamily="34" charset="0"/>
                <a:cs typeface="Times New Roman" panose="02020603050405020304" pitchFamily="18" charset="0"/>
              </a:rPr>
              <a:t> νοήματα  που συνθέτουν αυτό  το μυθιστόρημα.</a:t>
            </a:r>
            <a:endParaRPr lang="en-US" sz="2000" dirty="0">
              <a:solidFill>
                <a:srgbClr val="000000"/>
              </a:solidFill>
              <a:ea typeface="Calibri" panose="020F0502020204030204" pitchFamily="34" charset="0"/>
              <a:cs typeface="Times New Roman" panose="02020603050405020304" pitchFamily="18" charset="0"/>
            </a:endParaRPr>
          </a:p>
          <a:p>
            <a:pPr algn="just">
              <a:buNone/>
            </a:pPr>
            <a:endParaRPr lang="el-GR" sz="2000" dirty="0">
              <a:solidFill>
                <a:schemeClr val="tx1"/>
              </a:solidFill>
            </a:endParaRPr>
          </a:p>
        </p:txBody>
      </p:sp>
    </p:spTree>
    <p:extLst>
      <p:ext uri="{BB962C8B-B14F-4D97-AF65-F5344CB8AC3E}">
        <p14:creationId xmlns:p14="http://schemas.microsoft.com/office/powerpoint/2010/main" val="420116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35D4F159-7937-AEC8-25C0-863DCA167E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D764C5-C720-DC6E-56B4-18B5E496075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244D9175-2429-F0A4-6E95-5375BCAE4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71010" y="968829"/>
            <a:ext cx="2800790" cy="566057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F04E038B-3B46-D699-F5BE-673C3ED42A4E}"/>
              </a:ext>
            </a:extLst>
          </p:cNvPr>
          <p:cNvSpPr/>
          <p:nvPr/>
        </p:nvSpPr>
        <p:spPr>
          <a:xfrm>
            <a:off x="3145970" y="146590"/>
            <a:ext cx="884001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F6458B8-5A1D-8D35-00A6-50AB3CEC605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D18E0627-04D4-9F89-F9E7-4BDC280A2894}"/>
              </a:ext>
            </a:extLst>
          </p:cNvPr>
          <p:cNvSpPr>
            <a:spLocks noGrp="1"/>
          </p:cNvSpPr>
          <p:nvPr>
            <p:ph type="ftr" sz="quarter" idx="11"/>
          </p:nvPr>
        </p:nvSpPr>
        <p:spPr>
          <a:xfrm>
            <a:off x="3145970" y="968829"/>
            <a:ext cx="8840011" cy="5660571"/>
          </a:xfrm>
          <a:solidFill>
            <a:schemeClr val="bg1"/>
          </a:solidFill>
          <a:ln w="57150">
            <a:solidFill>
              <a:schemeClr val="tx1"/>
            </a:solidFill>
          </a:ln>
        </p:spPr>
        <p:txBody>
          <a:bodyPr/>
          <a:lstStyle/>
          <a:p>
            <a:pPr algn="l"/>
            <a:r>
              <a:rPr lang="el-GR" sz="2000" b="1" dirty="0">
                <a:solidFill>
                  <a:schemeClr val="tx1"/>
                </a:solidFill>
              </a:rPr>
              <a:t>F</a:t>
            </a:r>
            <a:r>
              <a:rPr lang="tr-TR" sz="2000" b="1" dirty="0">
                <a:solidFill>
                  <a:schemeClr val="tx1"/>
                </a:solidFill>
              </a:rPr>
              <a:t>ARUK  DARVINOĞLU </a:t>
            </a:r>
            <a:endParaRPr lang="el-GR" sz="2000" b="1" dirty="0">
              <a:solidFill>
                <a:schemeClr val="tx1"/>
              </a:solidFill>
            </a:endParaRPr>
          </a:p>
          <a:p>
            <a:pPr algn="l"/>
            <a:endParaRPr lang="el-GR" sz="2000" b="1" dirty="0">
              <a:solidFill>
                <a:schemeClr val="tx1"/>
              </a:solidFill>
            </a:endParaRPr>
          </a:p>
          <a:p>
            <a:pPr algn="just"/>
            <a:r>
              <a:rPr lang="el-GR" sz="2000" dirty="0">
                <a:solidFill>
                  <a:schemeClr val="tx1"/>
                </a:solidFill>
              </a:rPr>
              <a:t>Ο ιστορικός και ερευνητής </a:t>
            </a:r>
            <a:r>
              <a:rPr lang="el-GR" sz="2000" dirty="0" err="1">
                <a:solidFill>
                  <a:schemeClr val="tx1"/>
                </a:solidFill>
              </a:rPr>
              <a:t>Φαρούκ</a:t>
            </a:r>
            <a:r>
              <a:rPr lang="el-GR" sz="2000" dirty="0">
                <a:solidFill>
                  <a:schemeClr val="tx1"/>
                </a:solidFill>
              </a:rPr>
              <a:t> </a:t>
            </a:r>
            <a:r>
              <a:rPr lang="el-GR" sz="2000" dirty="0" err="1">
                <a:solidFill>
                  <a:schemeClr val="tx1"/>
                </a:solidFill>
              </a:rPr>
              <a:t>Νταρβίνογλου</a:t>
            </a:r>
            <a:r>
              <a:rPr lang="el-GR" sz="2000" dirty="0">
                <a:solidFill>
                  <a:schemeClr val="tx1"/>
                </a:solidFill>
              </a:rPr>
              <a:t> «ανακαλύπτει» το χειρόγραφο ενός άγνωστου αριστερόχειρα καλλιγράφου του 17ου αιώνα, το οποίο ξετυλίγει την ιστορία του βιβλίου. Στην πραγματικότητα, η επιλογή αυτής της </a:t>
            </a:r>
            <a:r>
              <a:rPr lang="el-GR" sz="2000" dirty="0" err="1">
                <a:solidFill>
                  <a:schemeClr val="tx1"/>
                </a:solidFill>
              </a:rPr>
              <a:t>περσόνας</a:t>
            </a:r>
            <a:r>
              <a:rPr lang="el-GR" sz="2000" dirty="0">
                <a:solidFill>
                  <a:schemeClr val="tx1"/>
                </a:solidFill>
              </a:rPr>
              <a:t> αναδεικνύει το διττό χαρακτήρα της ταυτότητας: το μικρό του όνομα είναι βαθιά ριζωμένο στην ιστορία της Ανατολής και των χαλίφηδων, ενώ το επίθετό του σημαίνει «γιος του Δαρβίνου», παραπέμποντας ευθέως στον εμβληματικό επιστήμονα της Δύσης.¹</a:t>
            </a:r>
            <a:endParaRPr lang="en-US" sz="2000" dirty="0">
              <a:solidFill>
                <a:schemeClr val="tx1"/>
              </a:solidFill>
              <a:ea typeface="Calibri" panose="020F0502020204030204" pitchFamily="34" charset="0"/>
              <a:cs typeface="Times New Roman" panose="02020603050405020304" pitchFamily="18" charset="0"/>
            </a:endParaRPr>
          </a:p>
          <a:p>
            <a:pPr algn="just"/>
            <a:endParaRPr lang="el-GR" sz="1000" dirty="0">
              <a:solidFill>
                <a:schemeClr val="tx1"/>
              </a:solidFill>
              <a:ea typeface="Calibri" panose="020F0502020204030204" pitchFamily="34" charset="0"/>
              <a:cs typeface="Times New Roman" panose="02020603050405020304" pitchFamily="18" charset="0"/>
            </a:endParaRPr>
          </a:p>
          <a:p>
            <a:pPr algn="just"/>
            <a:endParaRPr lang="el-GR" sz="1000" dirty="0">
              <a:solidFill>
                <a:schemeClr val="tx1"/>
              </a:solidFill>
              <a:ea typeface="Calibri" panose="020F0502020204030204" pitchFamily="34" charset="0"/>
              <a:cs typeface="Times New Roman" panose="02020603050405020304" pitchFamily="18" charset="0"/>
            </a:endParaRPr>
          </a:p>
          <a:p>
            <a:pPr algn="just"/>
            <a:endParaRPr lang="el-GR" sz="1000" dirty="0">
              <a:solidFill>
                <a:schemeClr val="tx1"/>
              </a:solidFill>
              <a:ea typeface="Calibri" panose="020F0502020204030204" pitchFamily="34" charset="0"/>
              <a:cs typeface="Times New Roman" panose="02020603050405020304" pitchFamily="18" charset="0"/>
            </a:endParaRPr>
          </a:p>
          <a:p>
            <a:pPr algn="just"/>
            <a:endParaRPr lang="el-GR" sz="1000" dirty="0">
              <a:solidFill>
                <a:schemeClr val="tx1"/>
              </a:solidFill>
              <a:ea typeface="Calibri" panose="020F0502020204030204" pitchFamily="34" charset="0"/>
              <a:cs typeface="Times New Roman" panose="02020603050405020304" pitchFamily="18" charset="0"/>
            </a:endParaRPr>
          </a:p>
          <a:p>
            <a:pPr algn="just"/>
            <a:endParaRPr lang="el-GR" sz="1000" dirty="0">
              <a:solidFill>
                <a:schemeClr val="tx1"/>
              </a:solidFill>
              <a:ea typeface="Calibri" panose="020F0502020204030204" pitchFamily="34" charset="0"/>
              <a:cs typeface="Times New Roman" panose="02020603050405020304" pitchFamily="18" charset="0"/>
            </a:endParaRPr>
          </a:p>
          <a:p>
            <a:pPr algn="just"/>
            <a:r>
              <a:rPr lang="el-GR" sz="1000" dirty="0">
                <a:solidFill>
                  <a:schemeClr val="tx1"/>
                </a:solidFill>
                <a:ea typeface="Calibri" panose="020F0502020204030204" pitchFamily="34" charset="0"/>
                <a:cs typeface="Times New Roman" panose="02020603050405020304" pitchFamily="18" charset="0"/>
              </a:rPr>
              <a:t>1. </a:t>
            </a:r>
            <a:r>
              <a:rPr lang="el-GR" sz="1000" dirty="0">
                <a:solidFill>
                  <a:schemeClr val="tx1"/>
                </a:solidFill>
              </a:rPr>
              <a:t>[ …] </a:t>
            </a:r>
            <a:r>
              <a:rPr lang="en-GB" sz="1000" dirty="0">
                <a:solidFill>
                  <a:schemeClr val="tx1"/>
                </a:solidFill>
              </a:rPr>
              <a:t>This scholar, also the frame narrator,</a:t>
            </a:r>
            <a:r>
              <a:rPr lang="el-GR" sz="1000" dirty="0">
                <a:solidFill>
                  <a:schemeClr val="tx1"/>
                </a:solidFill>
              </a:rPr>
              <a:t> </a:t>
            </a:r>
            <a:r>
              <a:rPr lang="en-GB" sz="1000" dirty="0">
                <a:solidFill>
                  <a:schemeClr val="tx1"/>
                </a:solidFill>
              </a:rPr>
              <a:t>embodies the problem of contemporary Turkish identity, as is strongly evidenced by his name, Faruk </a:t>
            </a:r>
            <a:r>
              <a:rPr lang="en-GB" sz="1000" dirty="0" err="1">
                <a:solidFill>
                  <a:schemeClr val="tx1"/>
                </a:solidFill>
              </a:rPr>
              <a:t>Darvinoglu</a:t>
            </a:r>
            <a:r>
              <a:rPr lang="en-GB" sz="1000" dirty="0">
                <a:solidFill>
                  <a:schemeClr val="tx1"/>
                </a:solidFill>
              </a:rPr>
              <a:t>. Faruk, the very traditional Eastern and Islamic personal name, designates someone “who discriminates between right and wrong”; it originates as a title of distinction “given to the caliph Omar” (Redhouse Turkish-English Dictionary). It combines rather uneasily with a </a:t>
            </a:r>
            <a:r>
              <a:rPr lang="en-GB" sz="1000" dirty="0" err="1">
                <a:solidFill>
                  <a:schemeClr val="tx1"/>
                </a:solidFill>
              </a:rPr>
              <a:t>Westernoriented</a:t>
            </a:r>
            <a:r>
              <a:rPr lang="en-GB" sz="1000" dirty="0">
                <a:solidFill>
                  <a:schemeClr val="tx1"/>
                </a:solidFill>
              </a:rPr>
              <a:t> surname meaning “Darwin’s son” (“Darwin O˘ </a:t>
            </a:r>
            <a:r>
              <a:rPr lang="en-GB" sz="1000" dirty="0" err="1">
                <a:solidFill>
                  <a:schemeClr val="tx1"/>
                </a:solidFill>
              </a:rPr>
              <a:t>glu</a:t>
            </a:r>
            <a:r>
              <a:rPr lang="en-GB" sz="1000" dirty="0">
                <a:solidFill>
                  <a:schemeClr val="tx1"/>
                </a:solidFill>
              </a:rPr>
              <a:t>”: Göknar 116). This naming evokes the troubling “evolution” of Turkish identity and culture, an</a:t>
            </a:r>
            <a:r>
              <a:rPr lang="el-GR" sz="1000" dirty="0">
                <a:solidFill>
                  <a:schemeClr val="tx1"/>
                </a:solidFill>
              </a:rPr>
              <a:t> </a:t>
            </a:r>
            <a:r>
              <a:rPr lang="en-GB" sz="1000" dirty="0">
                <a:solidFill>
                  <a:schemeClr val="tx1"/>
                </a:solidFill>
              </a:rPr>
              <a:t>imperative movement away from a deep-seated Ottoman and Islamic past toward</a:t>
            </a:r>
            <a:r>
              <a:rPr lang="el-GR" sz="1000" dirty="0">
                <a:solidFill>
                  <a:schemeClr val="tx1"/>
                </a:solidFill>
              </a:rPr>
              <a:t> </a:t>
            </a:r>
            <a:r>
              <a:rPr lang="en-GB" sz="1000" dirty="0">
                <a:solidFill>
                  <a:schemeClr val="tx1"/>
                </a:solidFill>
              </a:rPr>
              <a:t>the projected modernization-through-Westernization of </a:t>
            </a:r>
            <a:r>
              <a:rPr lang="en-GB" sz="1000" dirty="0" err="1">
                <a:solidFill>
                  <a:schemeClr val="tx1"/>
                </a:solidFill>
              </a:rPr>
              <a:t>postrepublican</a:t>
            </a:r>
            <a:r>
              <a:rPr lang="en-GB" sz="1000" dirty="0">
                <a:solidFill>
                  <a:schemeClr val="tx1"/>
                </a:solidFill>
              </a:rPr>
              <a:t> Turkey.</a:t>
            </a:r>
            <a:r>
              <a:rPr lang="el-GR" sz="1000" dirty="0">
                <a:solidFill>
                  <a:schemeClr val="tx1"/>
                </a:solidFill>
              </a:rPr>
              <a:t> </a:t>
            </a:r>
            <a:r>
              <a:rPr lang="en-GB" sz="1000" dirty="0">
                <a:solidFill>
                  <a:schemeClr val="tx1"/>
                </a:solidFill>
              </a:rPr>
              <a:t>(</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l-GR" sz="1000" dirty="0">
                <a:solidFill>
                  <a:schemeClr val="tx1"/>
                </a:solidFill>
              </a:rPr>
              <a:t>, 2005,192)</a:t>
            </a:r>
          </a:p>
          <a:p>
            <a:pPr algn="just"/>
            <a:r>
              <a:rPr lang="x-none" sz="1000" dirty="0">
                <a:solidFill>
                  <a:schemeClr val="tx1"/>
                </a:solidFill>
              </a:rPr>
              <a:t> </a:t>
            </a:r>
            <a:endParaRPr lang="el-GR" sz="1000" dirty="0">
              <a:solidFill>
                <a:schemeClr val="tx1"/>
              </a:solidFill>
            </a:endParaRPr>
          </a:p>
          <a:p>
            <a:pPr algn="l">
              <a:spcAft>
                <a:spcPts val="1000"/>
              </a:spcAft>
              <a:buNone/>
            </a:pPr>
            <a:endParaRPr lang="el-GR" sz="1000" dirty="0">
              <a:solidFill>
                <a:schemeClr val="tx1"/>
              </a:solidFill>
              <a:ea typeface="Calibri" panose="020F0502020204030204" pitchFamily="34" charset="0"/>
              <a:cs typeface="Times New Roman" panose="02020603050405020304" pitchFamily="18" charset="0"/>
            </a:endParaRPr>
          </a:p>
          <a:p>
            <a:pPr algn="just">
              <a:buNone/>
            </a:pPr>
            <a:endParaRPr lang="el-GR" sz="2000" dirty="0">
              <a:solidFill>
                <a:schemeClr val="tx1"/>
              </a:solidFill>
            </a:endParaRPr>
          </a:p>
        </p:txBody>
      </p:sp>
    </p:spTree>
    <p:extLst>
      <p:ext uri="{BB962C8B-B14F-4D97-AF65-F5344CB8AC3E}">
        <p14:creationId xmlns:p14="http://schemas.microsoft.com/office/powerpoint/2010/main" val="3656973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108321CA-674A-5508-EB15-9898097D94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F19826-C2E7-D06B-E42D-00960E249900}"/>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92C379C-1E2E-41D7-488D-959C56CE1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45181" y="936172"/>
            <a:ext cx="3301534" cy="583474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E3B317A-09B6-3200-1467-ED2A6F3C39D8}"/>
              </a:ext>
            </a:extLst>
          </p:cNvPr>
          <p:cNvSpPr/>
          <p:nvPr/>
        </p:nvSpPr>
        <p:spPr>
          <a:xfrm>
            <a:off x="4212771" y="102648"/>
            <a:ext cx="768531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7D93FF13-3C1C-3A3C-A7E5-6D4778138D1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3E422CE9-8AFA-36FD-4029-5418948463CA}"/>
              </a:ext>
            </a:extLst>
          </p:cNvPr>
          <p:cNvSpPr>
            <a:spLocks noGrp="1"/>
          </p:cNvSpPr>
          <p:nvPr>
            <p:ph type="ftr" sz="quarter" idx="11"/>
          </p:nvPr>
        </p:nvSpPr>
        <p:spPr>
          <a:xfrm>
            <a:off x="3755571" y="936172"/>
            <a:ext cx="8317496" cy="5834743"/>
          </a:xfrm>
          <a:solidFill>
            <a:schemeClr val="bg1"/>
          </a:solidFill>
          <a:ln w="57150">
            <a:solidFill>
              <a:schemeClr val="tx1"/>
            </a:solidFill>
          </a:ln>
        </p:spPr>
        <p:txBody>
          <a:bodyPr/>
          <a:lstStyle/>
          <a:p>
            <a:pPr algn="l"/>
            <a:endParaRPr lang="el-GR" sz="2000" b="1" dirty="0">
              <a:solidFill>
                <a:schemeClr val="tx1"/>
              </a:solidFill>
            </a:endParaRPr>
          </a:p>
          <a:p>
            <a:pPr algn="l"/>
            <a:endParaRPr lang="tr-TR" sz="2000" b="1" dirty="0">
              <a:solidFill>
                <a:schemeClr val="tx1"/>
              </a:solidFill>
            </a:endParaRPr>
          </a:p>
          <a:p>
            <a:pPr algn="l"/>
            <a:r>
              <a:rPr lang="el-GR" sz="2000" b="1" dirty="0">
                <a:solidFill>
                  <a:schemeClr val="tx1"/>
                </a:solidFill>
              </a:rPr>
              <a:t>ΑΝΤΑΓΩΝΙΣΤΙΚΗ ΣΧΕΣΗ ΔΥΟ ΗΡΩΩΝ  ΩΣ  ΑΝΤΑΓΩΝΙΣΤΙΚΗ ΣΧΕΣΗ ΔΥΟ  ΑΔΕΡΦΩΝ </a:t>
            </a:r>
          </a:p>
          <a:p>
            <a:pPr algn="l"/>
            <a:endParaRPr lang="el-GR" sz="2000" b="1" dirty="0">
              <a:solidFill>
                <a:schemeClr val="tx1"/>
              </a:solidFill>
            </a:endParaRPr>
          </a:p>
          <a:p>
            <a:pPr marL="342900" indent="-342900" algn="just">
              <a:buFont typeface="Wingdings" panose="05000000000000000000" pitchFamily="2" charset="2"/>
              <a:buChar char="q"/>
            </a:pPr>
            <a:r>
              <a:rPr lang="el-GR" sz="2000" dirty="0">
                <a:solidFill>
                  <a:schemeClr val="tx1"/>
                </a:solidFill>
              </a:rPr>
              <a:t>Σύμφωνα με τον Ορχάν Παμούκ, η σχέση των δύο κεντρικών χαρακτήρων βασίστηκε στον προσωπικό ανταγωνισμό με τον αδελφό του. </a:t>
            </a:r>
            <a:endParaRPr lang="tr-T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Ωστόσο, προχωρώντας ένα βήμα παραπέρα, ο συγγραφέας αξιοποιεί αυτή την αδελφική αντιπαλότητα για να αναδείξει τη βαθύτερη ταυτότητα της σύγχρονης Τουρκίας : τη διαρκή  πάλη ανάμεσα στην παράδοση της Ανατολής και τον εκμοντερνισμό της Δύσης.</a:t>
            </a:r>
            <a:endParaRPr lang="tr-T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Μέσα από την επισήμανση αυτή αναδεικνύεται ανάγλυφα το υπαρξιακό δίλημμα του Εαυτού. Από τη μία πλευρά, κυριαρχεί η ζήλια και ο διακαής πόθος για τη μίμηση του Άλλου, για την οικειοποίηση όσων εκείνος κατέχει. Από την άλλη -και ειδικά στην περίπτωση της Τουρκίας-μια ενδεχόμενη </a:t>
            </a:r>
            <a:r>
              <a:rPr lang="el-GR" sz="2000" dirty="0" err="1">
                <a:solidFill>
                  <a:schemeClr val="tx1"/>
                </a:solidFill>
              </a:rPr>
              <a:t>δυτικοποίηση</a:t>
            </a:r>
            <a:r>
              <a:rPr lang="el-GR" sz="2000" dirty="0">
                <a:solidFill>
                  <a:schemeClr val="tx1"/>
                </a:solidFill>
              </a:rPr>
              <a:t> απειλεί να αλλοιώσει τα εγγενή χαρακτηριστικά και την αυθεντικότητα της εγχώριας ταυτότητας. </a:t>
            </a:r>
          </a:p>
          <a:p>
            <a:pPr algn="l"/>
            <a:endParaRPr lang="el-GR" sz="2000" dirty="0">
              <a:solidFill>
                <a:schemeClr val="tx1"/>
              </a:solidFill>
            </a:endParaRPr>
          </a:p>
          <a:p>
            <a:pPr algn="l"/>
            <a:r>
              <a:rPr lang="el-GR" sz="1000" dirty="0">
                <a:solidFill>
                  <a:schemeClr val="tx1"/>
                </a:solidFill>
              </a:rPr>
              <a:t>Α. </a:t>
            </a:r>
            <a:r>
              <a:rPr lang="en-US" sz="1000" dirty="0" err="1">
                <a:solidFill>
                  <a:schemeClr val="tx1"/>
                </a:solidFill>
              </a:rPr>
              <a:t>Quintana</a:t>
            </a:r>
            <a:r>
              <a:rPr lang="en-US" sz="1000" dirty="0">
                <a:solidFill>
                  <a:schemeClr val="tx1"/>
                </a:solidFill>
              </a:rPr>
              <a:t>, (</a:t>
            </a:r>
            <a:r>
              <a:rPr lang="el-GR" sz="1000" dirty="0">
                <a:solidFill>
                  <a:schemeClr val="tx1"/>
                </a:solidFill>
              </a:rPr>
              <a:t>2005). </a:t>
            </a:r>
            <a:r>
              <a:rPr lang="en-US" sz="1000" dirty="0">
                <a:solidFill>
                  <a:schemeClr val="tx1"/>
                </a:solidFill>
              </a:rPr>
              <a:t>Orhan Pamuk, The Art of Fiction No. 187</a:t>
            </a:r>
            <a:r>
              <a:rPr lang="en-US" sz="1000" i="1" dirty="0">
                <a:solidFill>
                  <a:schemeClr val="tx1"/>
                </a:solidFill>
              </a:rPr>
              <a:t>. The Paris Review.</a:t>
            </a:r>
            <a:r>
              <a:rPr lang="en-US" sz="1000" dirty="0">
                <a:solidFill>
                  <a:schemeClr val="tx1"/>
                </a:solidFill>
              </a:rPr>
              <a:t> </a:t>
            </a:r>
            <a:r>
              <a:rPr lang="el-GR" sz="1000" dirty="0">
                <a:solidFill>
                  <a:schemeClr val="tx1"/>
                </a:solidFill>
              </a:rPr>
              <a:t>Ανακτήθηκε 26 Μαΐου 2026, από </a:t>
            </a:r>
            <a:r>
              <a:rPr lang="en-US" sz="1000" dirty="0">
                <a:solidFill>
                  <a:schemeClr val="tx1"/>
                </a:solidFill>
              </a:rPr>
              <a:t>http://www.theparisreview.org/interviews/5587/the-art-of-fiction-no-187-orhan-pamuk</a:t>
            </a:r>
            <a:endParaRPr lang="el-GR" sz="4800" dirty="0">
              <a:solidFill>
                <a:schemeClr val="tx1"/>
              </a:solidFill>
            </a:endParaRPr>
          </a:p>
          <a:p>
            <a:pPr algn="l"/>
            <a:endParaRPr lang="el-GR" sz="2000" dirty="0">
              <a:solidFill>
                <a:schemeClr val="tx1"/>
              </a:solidFill>
            </a:endParaRPr>
          </a:p>
          <a:p>
            <a:pPr algn="l"/>
            <a:endParaRPr lang="el-GR" sz="1000" dirty="0">
              <a:solidFill>
                <a:schemeClr val="tx1"/>
              </a:solidFill>
            </a:endParaRPr>
          </a:p>
        </p:txBody>
      </p:sp>
    </p:spTree>
    <p:extLst>
      <p:ext uri="{BB962C8B-B14F-4D97-AF65-F5344CB8AC3E}">
        <p14:creationId xmlns:p14="http://schemas.microsoft.com/office/powerpoint/2010/main" val="335843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C0F5C482-B8E0-98FB-80E0-2D46EB487B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882343-F374-DCCF-3C50-7624FE4C5FAC}"/>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B92F9BC3-DA96-232F-07CC-190DC0A9B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18741" y="968827"/>
            <a:ext cx="386759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98058793-957F-6702-63B5-77225AA0C3A8}"/>
              </a:ext>
            </a:extLst>
          </p:cNvPr>
          <p:cNvSpPr/>
          <p:nvPr/>
        </p:nvSpPr>
        <p:spPr>
          <a:xfrm>
            <a:off x="4223657" y="112250"/>
            <a:ext cx="770708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0E163571-FCE0-736C-4B5E-F1EA638818F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C72F910-A0EC-BEBD-8871-ED5D081DFE07}"/>
              </a:ext>
            </a:extLst>
          </p:cNvPr>
          <p:cNvSpPr>
            <a:spLocks noGrp="1"/>
          </p:cNvSpPr>
          <p:nvPr>
            <p:ph type="ftr" sz="quarter" idx="11"/>
          </p:nvPr>
        </p:nvSpPr>
        <p:spPr>
          <a:xfrm>
            <a:off x="4223657" y="968827"/>
            <a:ext cx="7860296" cy="5540827"/>
          </a:xfrm>
          <a:solidFill>
            <a:schemeClr val="bg1"/>
          </a:solidFill>
          <a:ln w="57150">
            <a:solidFill>
              <a:schemeClr val="tx1"/>
            </a:solidFill>
          </a:ln>
        </p:spPr>
        <p:txBody>
          <a:bodyPr/>
          <a:lstStyle/>
          <a:p>
            <a:pPr algn="l"/>
            <a:endParaRPr lang="el-GR" sz="2000" dirty="0">
              <a:solidFill>
                <a:schemeClr val="tx1"/>
              </a:solidFill>
            </a:endParaRPr>
          </a:p>
          <a:p>
            <a:pPr algn="l"/>
            <a:endParaRPr lang="el-GR" sz="2000" dirty="0">
              <a:solidFill>
                <a:schemeClr val="tx1"/>
              </a:solidFill>
            </a:endParaRPr>
          </a:p>
          <a:p>
            <a:pPr marL="342900" indent="-342900" algn="l">
              <a:buFont typeface="Wingdings" panose="05000000000000000000" pitchFamily="2" charset="2"/>
              <a:buChar char="q"/>
            </a:pPr>
            <a:endParaRPr lang="tr-TR" sz="2000" dirty="0">
              <a:solidFill>
                <a:schemeClr val="tx1"/>
              </a:solidFill>
            </a:endParaRPr>
          </a:p>
          <a:p>
            <a:pPr marL="342900" indent="-342900" algn="l">
              <a:buFont typeface="Wingdings" panose="05000000000000000000" pitchFamily="2" charset="2"/>
              <a:buChar char="q"/>
            </a:pPr>
            <a:endParaRPr lang="tr-TR" sz="2000" dirty="0">
              <a:solidFill>
                <a:schemeClr val="tx1"/>
              </a:solidFill>
            </a:endParaRPr>
          </a:p>
          <a:p>
            <a:pPr marL="342900" indent="-342900" algn="l">
              <a:buFont typeface="Wingdings" panose="05000000000000000000" pitchFamily="2" charset="2"/>
              <a:buChar char="q"/>
            </a:pPr>
            <a:endParaRPr lang="tr-TR" sz="2000" dirty="0">
              <a:solidFill>
                <a:schemeClr val="tx1"/>
              </a:solidFill>
            </a:endParaRPr>
          </a:p>
          <a:p>
            <a:pPr marL="342900" indent="-342900" algn="l">
              <a:buFont typeface="Wingdings" panose="05000000000000000000" pitchFamily="2" charset="2"/>
              <a:buChar char="q"/>
            </a:pPr>
            <a:r>
              <a:rPr lang="el-GR" sz="2000" dirty="0">
                <a:solidFill>
                  <a:schemeClr val="tx1"/>
                </a:solidFill>
              </a:rPr>
              <a:t>Πολύ εύστοχα αυτή η εσωτερική σύγκρουση και η αμφιθυμία του Εαυτού παραβάλλεται με την ψυχολογική δυναμική δύο ανταγωνιστικών αδελφών.</a:t>
            </a:r>
          </a:p>
          <a:p>
            <a:pPr marL="342900" indent="-342900" algn="l">
              <a:buFont typeface="Wingdings" panose="05000000000000000000" pitchFamily="2" charset="2"/>
              <a:buChar char="q"/>
            </a:pPr>
            <a:r>
              <a:rPr lang="el-GR" sz="2000" dirty="0">
                <a:solidFill>
                  <a:schemeClr val="tx1"/>
                </a:solidFill>
              </a:rPr>
              <a:t>«ίσως αυτό που ένιωθα ήταν  ζήλια αλλά ήταν ένα συναίσθημα αδελφικό» (σελ. 180)</a:t>
            </a:r>
          </a:p>
          <a:p>
            <a:pPr marL="342900" indent="-342900" algn="l">
              <a:buFont typeface="Wingdings" panose="05000000000000000000" pitchFamily="2" charset="2"/>
              <a:buChar char="q"/>
            </a:pPr>
            <a:r>
              <a:rPr lang="el-GR" sz="2000" dirty="0">
                <a:solidFill>
                  <a:schemeClr val="tx1"/>
                </a:solidFill>
              </a:rPr>
              <a:t>«είναι ο  θείος  σου   με τον  αδερφό  του» (σελ. 231)</a:t>
            </a:r>
          </a:p>
          <a:p>
            <a:pPr marL="342900" indent="-342900" algn="l">
              <a:buFont typeface="Wingdings" panose="05000000000000000000" pitchFamily="2" charset="2"/>
              <a:buChar char="q"/>
            </a:pPr>
            <a:endParaRPr lang="el-GR" sz="2000" dirty="0">
              <a:solidFill>
                <a:schemeClr val="tx1"/>
              </a:solidFill>
            </a:endParaRPr>
          </a:p>
          <a:p>
            <a:pPr algn="just"/>
            <a:r>
              <a:rPr lang="el-GR" sz="2000" b="1" dirty="0">
                <a:solidFill>
                  <a:schemeClr val="tx1"/>
                </a:solidFill>
              </a:rPr>
              <a:t>ΠΕΙΡΑΜΑΤΑ ΤΑΥΤΟΤΗΤΑΣ</a:t>
            </a:r>
          </a:p>
          <a:p>
            <a:pPr algn="just"/>
            <a:endParaRPr lang="el-GR" sz="2000" dirty="0">
              <a:solidFill>
                <a:schemeClr val="tx1"/>
              </a:solidFill>
            </a:endParaRPr>
          </a:p>
          <a:p>
            <a:pPr algn="just"/>
            <a:r>
              <a:rPr lang="el-GR" sz="2000" dirty="0">
                <a:solidFill>
                  <a:schemeClr val="tx1"/>
                </a:solidFill>
              </a:rPr>
              <a:t>Η επίπονη καταγραφή των αναμνήσεών τους, ο διάλογος μπροστά στον καθρέφτη, αλλά και η συνάντηση με τον μίμο, δεν αποτελούσαν παρά μια σειρά από πειράματα ταυτότητας. Μέσα από αυτά, οι ήρωες καλούνταν να συνειδητοποιήσουν τη ρευστότητα των πολιτισμικών ταυτοτήτων, αμφισβητώντας την καθαρότητα και τη μοναδικότητά τους, καθώς και την πολυπλοκότητα που κρύβει η «ατομικότητα του ζητήματος των διδύμων». (</a:t>
            </a:r>
            <a:r>
              <a:rPr lang="el-GR" sz="2000" dirty="0" err="1">
                <a:solidFill>
                  <a:schemeClr val="tx1"/>
                </a:solidFill>
              </a:rPr>
              <a:t>Nuket</a:t>
            </a:r>
            <a:r>
              <a:rPr lang="el-GR" sz="2000" dirty="0">
                <a:solidFill>
                  <a:schemeClr val="tx1"/>
                </a:solidFill>
              </a:rPr>
              <a:t> </a:t>
            </a:r>
            <a:r>
              <a:rPr lang="el-GR" sz="2000" dirty="0" err="1">
                <a:solidFill>
                  <a:schemeClr val="tx1"/>
                </a:solidFill>
              </a:rPr>
              <a:t>Esen</a:t>
            </a:r>
            <a:r>
              <a:rPr lang="el-GR" sz="2000" dirty="0">
                <a:solidFill>
                  <a:schemeClr val="tx1"/>
                </a:solidFill>
              </a:rPr>
              <a:t>  &amp;  </a:t>
            </a:r>
            <a:r>
              <a:rPr lang="el-GR" sz="2000" dirty="0" err="1">
                <a:solidFill>
                  <a:schemeClr val="tx1"/>
                </a:solidFill>
              </a:rPr>
              <a:t>Engin</a:t>
            </a:r>
            <a:r>
              <a:rPr lang="el-GR" sz="2000" dirty="0">
                <a:solidFill>
                  <a:schemeClr val="tx1"/>
                </a:solidFill>
              </a:rPr>
              <a:t> </a:t>
            </a:r>
            <a:r>
              <a:rPr lang="el-GR" sz="2000" dirty="0" err="1">
                <a:solidFill>
                  <a:schemeClr val="tx1"/>
                </a:solidFill>
              </a:rPr>
              <a:t>Kilic</a:t>
            </a:r>
            <a:r>
              <a:rPr lang="el-GR" sz="2000" dirty="0">
                <a:solidFill>
                  <a:schemeClr val="tx1"/>
                </a:solidFill>
              </a:rPr>
              <a:t>, 2008, 27)</a:t>
            </a:r>
          </a:p>
          <a:p>
            <a:pPr algn="l"/>
            <a:endParaRPr lang="el-GR" sz="1000" dirty="0">
              <a:solidFill>
                <a:schemeClr val="tx1"/>
              </a:solidFill>
            </a:endParaRPr>
          </a:p>
          <a:p>
            <a:pPr algn="l"/>
            <a:endParaRPr lang="el-GR" sz="2000" dirty="0">
              <a:solidFill>
                <a:schemeClr val="tx1"/>
              </a:solidFill>
            </a:endParaRPr>
          </a:p>
          <a:p>
            <a:pPr algn="l"/>
            <a:endParaRPr lang="el-GR" sz="2000" dirty="0">
              <a:solidFill>
                <a:schemeClr val="tx1"/>
              </a:solidFill>
            </a:endParaRPr>
          </a:p>
          <a:p>
            <a:pPr algn="l"/>
            <a:endParaRPr lang="el-GR" sz="2000" dirty="0">
              <a:solidFill>
                <a:schemeClr val="tx1"/>
              </a:solidFill>
            </a:endParaRPr>
          </a:p>
          <a:p>
            <a:pPr algn="l"/>
            <a:endParaRPr lang="el-GR" sz="2000" dirty="0">
              <a:solidFill>
                <a:schemeClr val="tx1"/>
              </a:solidFill>
            </a:endParaRPr>
          </a:p>
          <a:p>
            <a:pPr algn="l"/>
            <a:endParaRPr lang="el-GR" sz="2000" dirty="0">
              <a:solidFill>
                <a:schemeClr val="tx1"/>
              </a:solidFill>
            </a:endParaRPr>
          </a:p>
        </p:txBody>
      </p:sp>
    </p:spTree>
    <p:extLst>
      <p:ext uri="{BB962C8B-B14F-4D97-AF65-F5344CB8AC3E}">
        <p14:creationId xmlns:p14="http://schemas.microsoft.com/office/powerpoint/2010/main" val="64430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7532C8-D294-7034-A036-9480264D5266}"/>
              </a:ext>
            </a:extLst>
          </p:cNvPr>
          <p:cNvSpPr txBox="1"/>
          <p:nvPr/>
        </p:nvSpPr>
        <p:spPr>
          <a:xfrm>
            <a:off x="4625678" y="386919"/>
            <a:ext cx="7316700" cy="923330"/>
          </a:xfrm>
          <a:prstGeom prst="rect">
            <a:avLst/>
          </a:prstGeom>
          <a:solidFill>
            <a:schemeClr val="bg1"/>
          </a:solidFill>
          <a:ln w="38100">
            <a:solidFill>
              <a:schemeClr val="tx1"/>
            </a:solidFill>
          </a:ln>
        </p:spPr>
        <p:txBody>
          <a:bodyPr wrap="square">
            <a:spAutoFit/>
          </a:bodyPr>
          <a:lstStyle/>
          <a:p>
            <a:pPr marL="285750" indent="-285750" algn="just">
              <a:buFont typeface="Wingdings" panose="05000000000000000000" pitchFamily="2" charset="2"/>
              <a:buChar char="q"/>
            </a:pPr>
            <a:r>
              <a:rPr lang="el-GR" b="1" dirty="0">
                <a:solidFill>
                  <a:srgbClr val="0A0A0A"/>
                </a:solidFill>
              </a:rPr>
              <a:t>Η</a:t>
            </a:r>
            <a:r>
              <a:rPr lang="el-GR" b="1" i="0" dirty="0">
                <a:solidFill>
                  <a:srgbClr val="0A0A0A"/>
                </a:solidFill>
                <a:effectLst/>
              </a:rPr>
              <a:t> επισήμανση του </a:t>
            </a:r>
            <a:r>
              <a:rPr lang="el-GR" b="1" i="0" dirty="0" err="1">
                <a:solidFill>
                  <a:srgbClr val="0A0A0A"/>
                </a:solidFill>
                <a:effectLst/>
              </a:rPr>
              <a:t>Ηρ</a:t>
            </a:r>
            <a:r>
              <a:rPr lang="el-GR" b="1" i="0" dirty="0">
                <a:solidFill>
                  <a:srgbClr val="0A0A0A"/>
                </a:solidFill>
                <a:effectLst/>
              </a:rPr>
              <a:t>. </a:t>
            </a:r>
            <a:r>
              <a:rPr lang="el-GR" b="1" i="0" dirty="0" err="1">
                <a:solidFill>
                  <a:srgbClr val="0A0A0A"/>
                </a:solidFill>
                <a:effectLst/>
              </a:rPr>
              <a:t>Μήλλα</a:t>
            </a:r>
            <a:r>
              <a:rPr lang="el-GR" b="1" i="0" dirty="0">
                <a:solidFill>
                  <a:srgbClr val="0A0A0A"/>
                </a:solidFill>
                <a:effectLst/>
              </a:rPr>
              <a:t> σχετικά με το "Λευκό Κάστρο" αποκτά ακόμη μεγαλύτερη βαρύτητα στις μέρες μας, καθώς παρατηρείται μια έξαρση των εθνικιστικών τάσεων:</a:t>
            </a:r>
            <a:endParaRPr lang="el-GR" b="1" dirty="0"/>
          </a:p>
        </p:txBody>
      </p:sp>
      <p:sp>
        <p:nvSpPr>
          <p:cNvPr id="6" name="TextBox 5">
            <a:extLst>
              <a:ext uri="{FF2B5EF4-FFF2-40B4-BE49-F238E27FC236}">
                <a16:creationId xmlns:a16="http://schemas.microsoft.com/office/drawing/2014/main" id="{0A3B0FAB-DCA6-AFD6-3F4E-5711CA7DAF47}"/>
              </a:ext>
            </a:extLst>
          </p:cNvPr>
          <p:cNvSpPr txBox="1"/>
          <p:nvPr/>
        </p:nvSpPr>
        <p:spPr>
          <a:xfrm>
            <a:off x="4931229" y="1923251"/>
            <a:ext cx="6705599" cy="1477328"/>
          </a:xfrm>
          <a:prstGeom prst="rect">
            <a:avLst/>
          </a:prstGeom>
          <a:solidFill>
            <a:schemeClr val="bg1"/>
          </a:solidFill>
          <a:ln w="38100">
            <a:solidFill>
              <a:schemeClr val="tx1"/>
            </a:solidFill>
          </a:ln>
        </p:spPr>
        <p:txBody>
          <a:bodyPr wrap="square">
            <a:spAutoFit/>
          </a:bodyPr>
          <a:lstStyle/>
          <a:p>
            <a:pPr algn="just">
              <a:spcAft>
                <a:spcPts val="1000"/>
              </a:spcAft>
              <a:buNone/>
            </a:pPr>
            <a:r>
              <a:rPr lang="el-GR" dirty="0">
                <a:solidFill>
                  <a:srgbClr val="000000"/>
                </a:solidFill>
                <a:ea typeface="Times New Roman" panose="02020603050405020304" pitchFamily="18" charset="0"/>
                <a:cs typeface="Times New Roman" panose="02020603050405020304" pitchFamily="18" charset="0"/>
              </a:rPr>
              <a:t>[…] </a:t>
            </a:r>
            <a:r>
              <a:rPr lang="el-GR" sz="1800" dirty="0">
                <a:solidFill>
                  <a:srgbClr val="000000"/>
                </a:solidFill>
                <a:effectLst/>
                <a:ea typeface="Times New Roman" panose="02020603050405020304" pitchFamily="18" charset="0"/>
                <a:cs typeface="Times New Roman" panose="02020603050405020304" pitchFamily="18" charset="0"/>
              </a:rPr>
              <a:t>Στο  </a:t>
            </a:r>
            <a:r>
              <a:rPr lang="el-GR" sz="1800" i="1" dirty="0">
                <a:solidFill>
                  <a:srgbClr val="000000"/>
                </a:solidFill>
                <a:effectLst/>
                <a:ea typeface="Times New Roman" panose="02020603050405020304" pitchFamily="18" charset="0"/>
                <a:cs typeface="Times New Roman" panose="02020603050405020304" pitchFamily="18" charset="0"/>
              </a:rPr>
              <a:t>Λευκό Κάστρο</a:t>
            </a:r>
            <a:r>
              <a:rPr lang="el-GR" sz="1800" dirty="0">
                <a:solidFill>
                  <a:srgbClr val="000000"/>
                </a:solidFill>
                <a:effectLst/>
                <a:ea typeface="Times New Roman" panose="02020603050405020304" pitchFamily="18" charset="0"/>
                <a:cs typeface="Times New Roman" panose="02020603050405020304" pitchFamily="18" charset="0"/>
              </a:rPr>
              <a:t>, π.χ., η θέση  ότι  ένας «δυτικός» και ένας «από την  ανατολή» αλλάζουν  θέση  με ένα «φυσιολογικό» τρόπο φέρει  το μήνυμα ότι- παρά την αντίθεση  πολλών  εθνικιστών –  αυτές  οι διακρίσεις  και αποκλίσεις  είναι τεχνητές. (Ηρακλής </a:t>
            </a:r>
            <a:r>
              <a:rPr lang="el-GR" sz="1800" dirty="0" err="1">
                <a:solidFill>
                  <a:srgbClr val="000000"/>
                </a:solidFill>
                <a:effectLst/>
                <a:ea typeface="Times New Roman" panose="02020603050405020304" pitchFamily="18" charset="0"/>
                <a:cs typeface="Times New Roman" panose="02020603050405020304" pitchFamily="18" charset="0"/>
              </a:rPr>
              <a:t>Μήλλας</a:t>
            </a:r>
            <a:r>
              <a:rPr lang="el-GR" sz="1800" dirty="0">
                <a:solidFill>
                  <a:srgbClr val="000000"/>
                </a:solidFill>
                <a:effectLst/>
                <a:ea typeface="Times New Roman" panose="02020603050405020304" pitchFamily="18" charset="0"/>
                <a:cs typeface="Times New Roman" panose="02020603050405020304" pitchFamily="18" charset="0"/>
              </a:rPr>
              <a:t>, 2012, 101)</a:t>
            </a:r>
            <a:endParaRPr lang="el-GR" sz="1600" dirty="0">
              <a:effectLst/>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A4140845-0DCA-CB63-5AF3-375E3887A0D2}"/>
              </a:ext>
            </a:extLst>
          </p:cNvPr>
          <p:cNvSpPr>
            <a:spLocks noChangeArrowheads="1"/>
          </p:cNvSpPr>
          <p:nvPr/>
        </p:nvSpPr>
        <p:spPr bwMode="auto">
          <a:xfrm rot="10800000" flipV="1">
            <a:off x="4625678" y="4213830"/>
            <a:ext cx="7316700" cy="2215991"/>
          </a:xfrm>
          <a:prstGeom prst="rect">
            <a:avLst/>
          </a:prstGeom>
          <a:solidFill>
            <a:schemeClr val="bg1"/>
          </a:solidFill>
          <a:ln w="38100">
            <a:solidFill>
              <a:schemeClr val="tx1"/>
            </a:solidFill>
          </a:ln>
          <a:effectLst/>
        </p:spPr>
        <p:txBody>
          <a:bodyPr vert="horz" wrap="square" lIns="91440" tIns="0" rIns="91440" bIns="0" numCol="1" anchor="ctr" anchorCtr="0" compatLnSpc="1">
            <a:prstTxWarp prst="textNoShape">
              <a:avLst/>
            </a:prstTxWarp>
            <a:spAutoFit/>
          </a:bodyPr>
          <a:lstStyle/>
          <a:p>
            <a:pPr marL="285750" lvl="0" indent="-285750" algn="just" eaLnBrk="0" fontAlgn="base" hangingPunct="0">
              <a:spcBef>
                <a:spcPct val="0"/>
              </a:spcBef>
              <a:spcAft>
                <a:spcPct val="0"/>
              </a:spcAft>
              <a:buFont typeface="Wingdings" panose="05000000000000000000" pitchFamily="2" charset="2"/>
              <a:buChar char="q"/>
            </a:pPr>
            <a:r>
              <a:rPr lang="el-GR" altLang="el-GR" dirty="0"/>
              <a:t>Η </a:t>
            </a:r>
            <a:r>
              <a:rPr kumimoji="0" lang="el-GR" altLang="el-GR" b="0" i="0" u="none" strike="noStrike" cap="none" normalizeH="0" baseline="0" dirty="0">
                <a:ln>
                  <a:noFill/>
                </a:ln>
                <a:solidFill>
                  <a:schemeClr val="tx1"/>
                </a:solidFill>
                <a:effectLst/>
              </a:rPr>
              <a:t>παρούσα μελέτη επιδιώκει να αναδείξει πώς οι διαφορετικοί τροπισμοί της "λογοτεχνίας του Άλλου" φέρνουν στο φως κρυμμένες πτυχές και επιρροές στην πολιτισμική ταυτότητα, οι οποίες προκύπτουν μέσα από διαπολιτισμικές συναντήσεις και  </a:t>
            </a:r>
            <a:r>
              <a:rPr lang="el-GR" dirty="0">
                <a:solidFill>
                  <a:srgbClr val="000000"/>
                </a:solidFill>
                <a:ea typeface="Calibri" panose="020F0502020204030204" pitchFamily="34" charset="0"/>
                <a:cs typeface="Times New Roman" panose="02020603050405020304" pitchFamily="18" charset="0"/>
              </a:rPr>
              <a:t>στοιχεία </a:t>
            </a:r>
            <a:r>
              <a:rPr lang="el-GR" dirty="0" err="1">
                <a:solidFill>
                  <a:srgbClr val="000000"/>
                </a:solidFill>
                <a:ea typeface="Calibri" panose="020F0502020204030204" pitchFamily="34" charset="0"/>
                <a:cs typeface="Times New Roman" panose="02020603050405020304" pitchFamily="18" charset="0"/>
              </a:rPr>
              <a:t>διαδανεισμού</a:t>
            </a:r>
            <a:r>
              <a:rPr kumimoji="0" lang="el-GR" altLang="el-GR" b="0" i="0" u="none" strike="noStrike" cap="none" normalizeH="0" baseline="0" dirty="0">
                <a:ln>
                  <a:noFill/>
                </a:ln>
                <a:solidFill>
                  <a:schemeClr val="tx1"/>
                </a:solidFill>
                <a:effectLst/>
              </a:rPr>
              <a:t>. Παράλληλα, εξετάζει πώς η ουσιαστική προσέγγιση της λογοτεχνίας ωθεί τον αναγνώστη σε μια κριτική στάση, επιτρέποντάς του να απομυθοποιήσει την εικόνα του "Άλλου" και, τελικά, να "κατασκευάσει έναν νέο εαυτό". </a:t>
            </a:r>
            <a:r>
              <a:rPr lang="el-GR" dirty="0">
                <a:solidFill>
                  <a:srgbClr val="000000"/>
                </a:solidFill>
                <a:ea typeface="Calibri" panose="020F0502020204030204" pitchFamily="34" charset="0"/>
                <a:cs typeface="Times New Roman" panose="02020603050405020304" pitchFamily="18" charset="0"/>
              </a:rPr>
              <a:t> (Άντρη </a:t>
            </a:r>
            <a:r>
              <a:rPr lang="el-GR" dirty="0" err="1">
                <a:solidFill>
                  <a:srgbClr val="000000"/>
                </a:solidFill>
                <a:ea typeface="Calibri" panose="020F0502020204030204" pitchFamily="34" charset="0"/>
                <a:cs typeface="Times New Roman" panose="02020603050405020304" pitchFamily="18" charset="0"/>
              </a:rPr>
              <a:t>Ττοφή</a:t>
            </a:r>
            <a:r>
              <a:rPr lang="el-GR" dirty="0">
                <a:solidFill>
                  <a:srgbClr val="000000"/>
                </a:solidFill>
                <a:ea typeface="Calibri" panose="020F0502020204030204" pitchFamily="34" charset="0"/>
                <a:cs typeface="Times New Roman" panose="02020603050405020304" pitchFamily="18" charset="0"/>
              </a:rPr>
              <a:t>, 2006, 869)</a:t>
            </a:r>
            <a:endParaRPr kumimoji="0" lang="el-GR" altLang="el-GR" b="0" i="0" u="none" strike="noStrike" cap="none" normalizeH="0" baseline="0" dirty="0">
              <a:ln>
                <a:noFill/>
              </a:ln>
              <a:solidFill>
                <a:schemeClr val="tx1"/>
              </a:solidFill>
              <a:effectLst/>
            </a:endParaRPr>
          </a:p>
        </p:txBody>
      </p:sp>
      <p:pic>
        <p:nvPicPr>
          <p:cNvPr id="10" name="Picture 2" descr="Το Λευκό Κάστρο / ORHAN PAMUK | Skroutz Βιβλία">
            <a:extLst>
              <a:ext uri="{FF2B5EF4-FFF2-40B4-BE49-F238E27FC236}">
                <a16:creationId xmlns:a16="http://schemas.microsoft.com/office/drawing/2014/main" id="{4853FA21-18D0-1C55-F65E-7A1940A07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12960" y="408691"/>
            <a:ext cx="4190874" cy="604290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231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606525FB-2E72-0208-2D16-6FDBD5BD65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A9730D-7233-4606-0B32-33216E2591D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6E32BB6-07E4-B0C9-6CB6-1E3EC45B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86759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24F7D43-B207-CE23-3E6D-147F73775879}"/>
              </a:ext>
            </a:extLst>
          </p:cNvPr>
          <p:cNvSpPr/>
          <p:nvPr/>
        </p:nvSpPr>
        <p:spPr>
          <a:xfrm>
            <a:off x="5040086" y="102648"/>
            <a:ext cx="68580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122BA63F-FAD0-CB2E-8339-F10C2B480C28}"/>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DCB2E4F1-7CD6-FCFA-ACE3-224453AEB157}"/>
              </a:ext>
            </a:extLst>
          </p:cNvPr>
          <p:cNvSpPr>
            <a:spLocks noGrp="1"/>
          </p:cNvSpPr>
          <p:nvPr>
            <p:ph type="ftr" sz="quarter" idx="11"/>
          </p:nvPr>
        </p:nvSpPr>
        <p:spPr>
          <a:xfrm>
            <a:off x="4212554" y="968828"/>
            <a:ext cx="7599039" cy="5540827"/>
          </a:xfrm>
          <a:solidFill>
            <a:schemeClr val="bg1"/>
          </a:solidFill>
          <a:ln w="57150">
            <a:solidFill>
              <a:schemeClr val="tx1"/>
            </a:solidFill>
          </a:ln>
        </p:spPr>
        <p:txBody>
          <a:bodyPr/>
          <a:lstStyle/>
          <a:p>
            <a:pPr algn="just"/>
            <a:endParaRPr lang="tr-TR" sz="2000" dirty="0">
              <a:solidFill>
                <a:schemeClr val="tx1"/>
              </a:solidFill>
            </a:endParaRPr>
          </a:p>
          <a:p>
            <a:pPr algn="just"/>
            <a:endParaRPr lang="tr-TR" sz="2000" dirty="0">
              <a:solidFill>
                <a:schemeClr val="tx1"/>
              </a:solidFill>
            </a:endParaRPr>
          </a:p>
          <a:p>
            <a:pPr algn="just"/>
            <a:endParaRPr lang="tr-TR" sz="2000" b="1" dirty="0">
              <a:solidFill>
                <a:schemeClr val="tx1"/>
              </a:solidFill>
            </a:endParaRPr>
          </a:p>
          <a:p>
            <a:pPr algn="just"/>
            <a:r>
              <a:rPr lang="el-GR" sz="2000" b="1" dirty="0">
                <a:solidFill>
                  <a:schemeClr val="tx1"/>
                </a:solidFill>
              </a:rPr>
              <a:t>ΚΑΤΑΣΚΕΥΗ ΑΝΑΜΝΗΣΕΩΝ </a:t>
            </a:r>
            <a:endParaRPr lang="el-GR" sz="2000" dirty="0">
              <a:solidFill>
                <a:schemeClr val="tx1"/>
              </a:solidFill>
            </a:endParaRP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Οι ήρωες, πέρα από την καταγραφή των αναμνήσεων, προβαίνουν και στην κατασκευή τους. </a:t>
            </a:r>
          </a:p>
          <a:p>
            <a:pPr marL="342900" indent="-342900" algn="just">
              <a:buFont typeface="Wingdings" panose="05000000000000000000" pitchFamily="2" charset="2"/>
              <a:buChar char="q"/>
            </a:pPr>
            <a:r>
              <a:rPr lang="el-GR" sz="2000" dirty="0">
                <a:solidFill>
                  <a:schemeClr val="tx1"/>
                </a:solidFill>
              </a:rPr>
              <a:t>«Τώρα καθώς  προσπαθώ  να συγκεντρώσω  τις αναμνήσεις   μου   και να πλάσω   ένα  παρελθόν   για τον εαυτό μου» (σελ. 67)</a:t>
            </a:r>
            <a:endParaRPr lang="tr-T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Στο σημείο αυτό εστιάζει ο Παμούκ, θέλοντας να καταδείξει ότι αν η ανάκληση του παρελθόντος αποτελεί προϊόν επινόησης, το ίδιο συμβαίνει και με τη διαδικασία διαμόρφωσης της ταυτότητας «</a:t>
            </a:r>
            <a:r>
              <a:rPr lang="en-US" sz="2000" dirty="0">
                <a:solidFill>
                  <a:schemeClr val="tx1"/>
                </a:solidFill>
              </a:rPr>
              <a:t>that if the recollection of the past is a matter of invention</a:t>
            </a:r>
            <a:r>
              <a:rPr lang="el-GR" sz="2000" dirty="0">
                <a:solidFill>
                  <a:schemeClr val="tx1"/>
                </a:solidFill>
              </a:rPr>
              <a:t>, </a:t>
            </a:r>
            <a:r>
              <a:rPr lang="en-US" sz="2000" dirty="0">
                <a:solidFill>
                  <a:schemeClr val="tx1"/>
                </a:solidFill>
              </a:rPr>
              <a:t>so too is the work of identity formation</a:t>
            </a:r>
            <a:r>
              <a:rPr lang="el-GR" sz="2000" dirty="0">
                <a:solidFill>
                  <a:schemeClr val="tx1"/>
                </a:solidFill>
              </a:rPr>
              <a:t>» </a:t>
            </a:r>
            <a:r>
              <a:rPr lang="en-US" sz="2000" dirty="0">
                <a:solidFill>
                  <a:schemeClr val="tx1"/>
                </a:solidFill>
              </a:rPr>
              <a:t>(</a:t>
            </a:r>
            <a:r>
              <a:rPr lang="el-GR" sz="2000" dirty="0" err="1">
                <a:solidFill>
                  <a:schemeClr val="tx1"/>
                </a:solidFill>
              </a:rPr>
              <a:t>Aylin</a:t>
            </a:r>
            <a:r>
              <a:rPr lang="el-GR" sz="2000" dirty="0">
                <a:solidFill>
                  <a:schemeClr val="tx1"/>
                </a:solidFill>
              </a:rPr>
              <a:t> </a:t>
            </a:r>
            <a:r>
              <a:rPr lang="el-GR" sz="2000" dirty="0" err="1">
                <a:solidFill>
                  <a:schemeClr val="tx1"/>
                </a:solidFill>
              </a:rPr>
              <a:t>Bayrakceken</a:t>
            </a:r>
            <a:r>
              <a:rPr lang="el-GR" sz="2000" dirty="0">
                <a:solidFill>
                  <a:schemeClr val="tx1"/>
                </a:solidFill>
              </a:rPr>
              <a:t> </a:t>
            </a:r>
            <a:r>
              <a:rPr lang="en-US" sz="2000" dirty="0">
                <a:solidFill>
                  <a:schemeClr val="tx1"/>
                </a:solidFill>
              </a:rPr>
              <a:t>&amp; </a:t>
            </a:r>
            <a:r>
              <a:rPr lang="el-GR" sz="2000" dirty="0" err="1">
                <a:solidFill>
                  <a:schemeClr val="tx1"/>
                </a:solidFill>
              </a:rPr>
              <a:t>Don</a:t>
            </a:r>
            <a:r>
              <a:rPr lang="el-GR" sz="2000" dirty="0">
                <a:solidFill>
                  <a:schemeClr val="tx1"/>
                </a:solidFill>
              </a:rPr>
              <a:t> </a:t>
            </a:r>
            <a:r>
              <a:rPr lang="el-GR" sz="2000" dirty="0" err="1">
                <a:solidFill>
                  <a:schemeClr val="tx1"/>
                </a:solidFill>
              </a:rPr>
              <a:t>Randall</a:t>
            </a:r>
            <a:r>
              <a:rPr lang="en-US" sz="2000" dirty="0">
                <a:solidFill>
                  <a:schemeClr val="tx1"/>
                </a:solidFill>
              </a:rPr>
              <a:t>,</a:t>
            </a:r>
            <a:r>
              <a:rPr lang="el-GR" sz="2000" dirty="0">
                <a:solidFill>
                  <a:schemeClr val="tx1"/>
                </a:solidFill>
              </a:rPr>
              <a:t> </a:t>
            </a:r>
            <a:r>
              <a:rPr lang="en-US" sz="2000" dirty="0">
                <a:solidFill>
                  <a:schemeClr val="tx1"/>
                </a:solidFill>
              </a:rPr>
              <a:t>2005,194)</a:t>
            </a:r>
            <a:r>
              <a:rPr lang="el-GR" sz="2000" dirty="0">
                <a:solidFill>
                  <a:schemeClr val="tx1"/>
                </a:solidFill>
              </a:rPr>
              <a:t>.</a:t>
            </a:r>
            <a:r>
              <a:rPr lang="en-US" sz="2000" dirty="0">
                <a:solidFill>
                  <a:schemeClr val="tx1"/>
                </a:solidFill>
              </a:rPr>
              <a:t> </a:t>
            </a:r>
            <a:endParaRPr lang="el-GR" sz="2000" dirty="0">
              <a:solidFill>
                <a:schemeClr val="tx1"/>
              </a:solidFill>
            </a:endParaRPr>
          </a:p>
          <a:p>
            <a:pPr algn="just"/>
            <a:endParaRPr lang="el-GR" sz="1000" dirty="0">
              <a:solidFill>
                <a:schemeClr val="tx1"/>
              </a:solidFill>
            </a:endParaRPr>
          </a:p>
          <a:p>
            <a:pPr algn="just"/>
            <a:endParaRPr lang="el-GR" sz="1000" dirty="0">
              <a:solidFill>
                <a:schemeClr val="tx1"/>
              </a:solidFill>
            </a:endParaRPr>
          </a:p>
          <a:p>
            <a:pPr algn="just"/>
            <a:endParaRPr lang="el-GR" sz="1000" dirty="0">
              <a:solidFill>
                <a:schemeClr val="tx1"/>
              </a:solidFill>
            </a:endParaRPr>
          </a:p>
          <a:p>
            <a:pPr algn="just"/>
            <a:endParaRPr lang="el-GR" sz="1000" dirty="0">
              <a:solidFill>
                <a:schemeClr val="tx1"/>
              </a:solidFill>
            </a:endParaRPr>
          </a:p>
          <a:p>
            <a:pPr algn="just"/>
            <a:r>
              <a:rPr lang="en-US" sz="1000" dirty="0">
                <a:solidFill>
                  <a:schemeClr val="tx1"/>
                </a:solidFill>
              </a:rPr>
              <a:t>S. </a:t>
            </a:r>
            <a:r>
              <a:rPr lang="en-US" sz="1000" dirty="0" err="1">
                <a:solidFill>
                  <a:schemeClr val="tx1"/>
                </a:solidFill>
              </a:rPr>
              <a:t>Gerovitch</a:t>
            </a:r>
            <a:r>
              <a:rPr lang="en-US" sz="1000" dirty="0">
                <a:solidFill>
                  <a:schemeClr val="tx1"/>
                </a:solidFill>
              </a:rPr>
              <a:t> (2008). Creating memories: Myth, identity, and culture in the Russian space age. In S. J. Dick (Ed.), </a:t>
            </a:r>
            <a:r>
              <a:rPr lang="en-US" sz="1000" i="1" dirty="0">
                <a:solidFill>
                  <a:schemeClr val="tx1"/>
                </a:solidFill>
              </a:rPr>
              <a:t>Remembering the Space Age</a:t>
            </a:r>
            <a:r>
              <a:rPr lang="en-US" sz="1000" dirty="0">
                <a:solidFill>
                  <a:schemeClr val="tx1"/>
                </a:solidFill>
              </a:rPr>
              <a:t> (pp. 203–236). NASA. </a:t>
            </a:r>
            <a:endParaRPr lang="el-GR" sz="1000" u="sng" dirty="0">
              <a:solidFill>
                <a:schemeClr val="tx1"/>
              </a:solidFill>
            </a:endParaRPr>
          </a:p>
          <a:p>
            <a:pPr algn="just"/>
            <a:endParaRPr lang="el-GR" sz="2000" dirty="0">
              <a:solidFill>
                <a:schemeClr val="tx1"/>
              </a:solidFill>
            </a:endParaRPr>
          </a:p>
          <a:p>
            <a:pPr algn="just"/>
            <a:r>
              <a:rPr lang="el-GR" sz="2000" dirty="0">
                <a:solidFill>
                  <a:schemeClr val="tx1"/>
                </a:solidFill>
              </a:rPr>
              <a:t> </a:t>
            </a:r>
          </a:p>
          <a:p>
            <a:pPr algn="just">
              <a:buNone/>
            </a:pPr>
            <a:endParaRPr lang="el-GR" sz="2000" dirty="0">
              <a:solidFill>
                <a:schemeClr val="tx1"/>
              </a:solidFill>
            </a:endParaRPr>
          </a:p>
        </p:txBody>
      </p:sp>
      <p:sp>
        <p:nvSpPr>
          <p:cNvPr id="2" name="Ορθογώνιο: Στρογγύλεμα γωνιών 1">
            <a:extLst>
              <a:ext uri="{FF2B5EF4-FFF2-40B4-BE49-F238E27FC236}">
                <a16:creationId xmlns:a16="http://schemas.microsoft.com/office/drawing/2014/main" id="{CE541FB9-00A8-84E4-1CA4-0FEAFBC5ECC4}"/>
              </a:ext>
            </a:extLst>
          </p:cNvPr>
          <p:cNvSpPr/>
          <p:nvPr/>
        </p:nvSpPr>
        <p:spPr>
          <a:xfrm>
            <a:off x="4126062" y="102648"/>
            <a:ext cx="77720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2867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B8502338-5D71-6D37-3EC2-5A25A2325B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2653FA-ECF4-53D8-154A-C080D10B84D6}"/>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5854477-ADB1-7FA6-B9CE-9D065F8C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86759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FD146B5-1DFD-E1E0-9EE6-BE5366FFECE7}"/>
              </a:ext>
            </a:extLst>
          </p:cNvPr>
          <p:cNvSpPr/>
          <p:nvPr/>
        </p:nvSpPr>
        <p:spPr>
          <a:xfrm>
            <a:off x="4125686" y="164217"/>
            <a:ext cx="77720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37AC9B1D-AC99-372E-F245-364FDFE207D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AF4B7616-B52A-A304-01CA-1BD2F5D740D0}"/>
              </a:ext>
            </a:extLst>
          </p:cNvPr>
          <p:cNvSpPr>
            <a:spLocks noGrp="1"/>
          </p:cNvSpPr>
          <p:nvPr>
            <p:ph type="ftr" sz="quarter" idx="11"/>
          </p:nvPr>
        </p:nvSpPr>
        <p:spPr>
          <a:xfrm>
            <a:off x="4125686" y="968829"/>
            <a:ext cx="7860296"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Ζώντας τον 17ο αιώνα στην Κωνσταντινούπολη,  οι δύο βασικοί  πρωταγωνιστές, ένας Ιταλός λόγιος και ένας Οθωμανός  ευγενής, μοιράζονται τις πιο προσωπικές αναμνήσεις τους και  υιοθετούν σταδιακά τις αναμνήσεις του Άλλου ως δικές τους.</a:t>
            </a:r>
          </a:p>
          <a:p>
            <a:pPr marL="342900" indent="-342900" algn="just">
              <a:buFont typeface="Wingdings" panose="05000000000000000000" pitchFamily="2" charset="2"/>
              <a:buChar char="q"/>
            </a:pPr>
            <a:r>
              <a:rPr lang="el-GR" sz="2000" dirty="0">
                <a:solidFill>
                  <a:schemeClr val="tx1"/>
                </a:solidFill>
              </a:rPr>
              <a:t> Οι διακριτές ταυτότητές τους αρχίζουν να θολώνουν, έως ότου (και ο αναγνώστης) δεν μπορεί πλέον να αναγνωρίσει ποιος είναι ποιος.</a:t>
            </a:r>
          </a:p>
          <a:p>
            <a:pPr marL="342900" indent="-342900" algn="just">
              <a:buFont typeface="Wingdings" panose="05000000000000000000" pitchFamily="2" charset="2"/>
              <a:buChar char="q"/>
            </a:pPr>
            <a:r>
              <a:rPr lang="el-GR" sz="2000" dirty="0">
                <a:solidFill>
                  <a:schemeClr val="tx1"/>
                </a:solidFill>
              </a:rPr>
              <a:t>Τελικά αλλάζουν  την  αρχική  τους ταυτότητα και  η δύναμη της μνήμης τους κυριεύει. </a:t>
            </a:r>
          </a:p>
          <a:p>
            <a:pPr marL="342900" indent="-342900" algn="just">
              <a:buFont typeface="Wingdings" panose="05000000000000000000" pitchFamily="2" charset="2"/>
              <a:buChar char="q"/>
            </a:pPr>
            <a:r>
              <a:rPr lang="el-GR" sz="2000" dirty="0">
                <a:solidFill>
                  <a:schemeClr val="tx1"/>
                </a:solidFill>
              </a:rPr>
              <a:t>Ο Οθωμανός  γίνεται λόγιος και φεύγει για την Ιταλία, ενώ ο Ιταλός  εγκαταλείπει την επιστήμη για να απολαύσει την  πολυτελή ζωή. </a:t>
            </a:r>
          </a:p>
          <a:p>
            <a:pPr marL="342900" indent="-342900" algn="just">
              <a:buFont typeface="Wingdings" panose="05000000000000000000" pitchFamily="2" charset="2"/>
              <a:buChar char="q"/>
            </a:pPr>
            <a:r>
              <a:rPr lang="el-GR" sz="2000" dirty="0">
                <a:solidFill>
                  <a:schemeClr val="tx1"/>
                </a:solidFill>
              </a:rPr>
              <a:t>Οι αναμνήσεις μας καθορίζουν ποιοι είμαστε, και  «ο χειρισμός αυτών  των αναμνήσεων επηρεάζει τον ίδιο τον πυρήνα της ταυτότητάς μας» (</a:t>
            </a:r>
            <a:r>
              <a:rPr lang="el-GR" sz="2000" dirty="0" err="1">
                <a:solidFill>
                  <a:schemeClr val="tx1"/>
                </a:solidFill>
              </a:rPr>
              <a:t>Slav</a:t>
            </a:r>
            <a:r>
              <a:rPr lang="en-US" sz="2000" dirty="0">
                <a:solidFill>
                  <a:schemeClr val="tx1"/>
                </a:solidFill>
              </a:rPr>
              <a:t>a</a:t>
            </a:r>
            <a:r>
              <a:rPr lang="el-GR" sz="2000" dirty="0">
                <a:solidFill>
                  <a:schemeClr val="tx1"/>
                </a:solidFill>
              </a:rPr>
              <a:t> </a:t>
            </a:r>
            <a:r>
              <a:rPr lang="el-GR" sz="2000" dirty="0" err="1">
                <a:solidFill>
                  <a:schemeClr val="tx1"/>
                </a:solidFill>
              </a:rPr>
              <a:t>Gerovitch</a:t>
            </a:r>
            <a:r>
              <a:rPr lang="el-GR" sz="2000" dirty="0">
                <a:solidFill>
                  <a:schemeClr val="tx1"/>
                </a:solidFill>
              </a:rPr>
              <a:t>, 2008, 203).</a:t>
            </a:r>
          </a:p>
          <a:p>
            <a:pPr algn="just"/>
            <a:r>
              <a:rPr lang="en-US" sz="2000" dirty="0">
                <a:solidFill>
                  <a:schemeClr val="tx1"/>
                </a:solidFill>
              </a:rPr>
              <a:t>  </a:t>
            </a:r>
            <a:r>
              <a:rPr lang="el-GR" sz="2000" dirty="0">
                <a:solidFill>
                  <a:schemeClr val="tx1"/>
                </a:solidFill>
                <a:hlinkClick r:id="rId3">
                  <a:extLst>
                    <a:ext uri="{A12FA001-AC4F-418D-AE19-62706E023703}">
                      <ahyp:hlinkClr xmlns:ahyp="http://schemas.microsoft.com/office/drawing/2018/hyperlinkcolor" val="tx"/>
                    </a:ext>
                  </a:extLst>
                </a:hlinkClick>
              </a:rPr>
              <a:t> </a:t>
            </a:r>
            <a:endParaRPr lang="el-GR" sz="2000" dirty="0">
              <a:solidFill>
                <a:schemeClr val="tx1"/>
              </a:solidFill>
            </a:endParaRPr>
          </a:p>
        </p:txBody>
      </p:sp>
    </p:spTree>
    <p:extLst>
      <p:ext uri="{BB962C8B-B14F-4D97-AF65-F5344CB8AC3E}">
        <p14:creationId xmlns:p14="http://schemas.microsoft.com/office/powerpoint/2010/main" val="3755226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A996E173-DF6D-11CB-C8E1-29C5053C83C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F97FE9-C4A1-978F-0C04-A96B08A3130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37C0019-F87A-BCC6-B674-963E10BB3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06018" y="968829"/>
            <a:ext cx="3567195" cy="578652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CBE9138-AEF9-9C7C-49D3-A6ED89C4508F}"/>
              </a:ext>
            </a:extLst>
          </p:cNvPr>
          <p:cNvSpPr/>
          <p:nvPr/>
        </p:nvSpPr>
        <p:spPr>
          <a:xfrm>
            <a:off x="3773214" y="148508"/>
            <a:ext cx="8212768"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A1EFCDF-7F9C-B70B-0833-E8CA36C27C99}"/>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AFA464C9-A5BD-128F-3C7D-14E7C4E67363}"/>
              </a:ext>
            </a:extLst>
          </p:cNvPr>
          <p:cNvSpPr>
            <a:spLocks noGrp="1"/>
          </p:cNvSpPr>
          <p:nvPr>
            <p:ph type="ftr" sz="quarter" idx="11"/>
          </p:nvPr>
        </p:nvSpPr>
        <p:spPr>
          <a:xfrm>
            <a:off x="3773214" y="968829"/>
            <a:ext cx="8212768" cy="5786523"/>
          </a:xfrm>
          <a:solidFill>
            <a:schemeClr val="bg1"/>
          </a:solidFill>
          <a:ln w="57150">
            <a:solidFill>
              <a:schemeClr val="tx1"/>
            </a:solidFill>
          </a:ln>
        </p:spPr>
        <p:txBody>
          <a:bodyPr/>
          <a:lstStyle/>
          <a:p>
            <a:pPr algn="just"/>
            <a:endParaRPr lang="en-US" sz="2000" b="1" u="sng" dirty="0">
              <a:solidFill>
                <a:schemeClr val="tx1"/>
              </a:solidFill>
            </a:endParaRPr>
          </a:p>
          <a:p>
            <a:pPr algn="just"/>
            <a:r>
              <a:rPr lang="el-GR" sz="2000" b="1" dirty="0">
                <a:solidFill>
                  <a:schemeClr val="tx1"/>
                </a:solidFill>
              </a:rPr>
              <a:t>ΚΑΘΡΕΦΤΗΣ </a:t>
            </a:r>
            <a:r>
              <a:rPr lang="en-US" sz="2000" b="1" dirty="0">
                <a:solidFill>
                  <a:schemeClr val="tx1"/>
                </a:solidFill>
              </a:rPr>
              <a:t> </a:t>
            </a:r>
            <a:endParaRPr lang="el-GR" sz="2000" b="1" dirty="0">
              <a:solidFill>
                <a:schemeClr val="tx1"/>
              </a:solidFill>
            </a:endParaRPr>
          </a:p>
          <a:p>
            <a:pPr algn="just"/>
            <a:endParaRPr lang="el-GR" sz="2000" b="1" u="sng" dirty="0">
              <a:solidFill>
                <a:schemeClr val="tx1"/>
              </a:solidFill>
            </a:endParaRPr>
          </a:p>
          <a:p>
            <a:pPr marL="342900" indent="-342900" algn="just">
              <a:buFont typeface="Wingdings" panose="05000000000000000000" pitchFamily="2" charset="2"/>
              <a:buChar char="q"/>
            </a:pPr>
            <a:r>
              <a:rPr lang="el-GR" sz="2000" dirty="0">
                <a:solidFill>
                  <a:schemeClr val="tx1"/>
                </a:solidFill>
              </a:rPr>
              <a:t>Ο καθρέφτης, ως πείραμα ταυτότητας, αποτυπώνει και  αντανακλά τη  διαπολιτισμική ταυτότητα, αφού η ύπαρξή του  στερεί από τον θεατή  τη μοναδικότητα, την αίσθηση της ξεχωριστής ταυτότητας.</a:t>
            </a:r>
          </a:p>
          <a:p>
            <a:pPr marL="342900" indent="-342900" algn="just">
              <a:buFont typeface="Wingdings" panose="05000000000000000000" pitchFamily="2" charset="2"/>
              <a:buChar char="q"/>
            </a:pPr>
            <a:r>
              <a:rPr lang="el-GR" sz="2000" dirty="0">
                <a:solidFill>
                  <a:schemeClr val="tx1"/>
                </a:solidFill>
              </a:rPr>
              <a:t>[…] Έλα να κοιτάξουμε μαζί στον καθρέφτη…Θυμήθηκα ότι είχα την ίδια αίσθηση   και την  πρώτη   φορά  που τον  είδα, τότε  καθώς περίμενα στην  πόρτα του  </a:t>
            </a:r>
            <a:r>
              <a:rPr lang="el-GR" sz="2000" dirty="0" err="1">
                <a:solidFill>
                  <a:schemeClr val="tx1"/>
                </a:solidFill>
              </a:rPr>
              <a:t>Σαντίκ</a:t>
            </a:r>
            <a:r>
              <a:rPr lang="el-GR" sz="2000" dirty="0">
                <a:solidFill>
                  <a:schemeClr val="tx1"/>
                </a:solidFill>
              </a:rPr>
              <a:t>  πασά. Τότε  είχα δει  κάποιον   που έπρεπε να είμαι  σαν εκείνον, τώρα σκεφτόμουν  ότι εκείνος έπρεπε  να είναι  σαν εμένα. Φαίνεται  ότι   εμείς οι  δύο  ήμαστε ένα! (σελ. 145)</a:t>
            </a:r>
          </a:p>
          <a:p>
            <a:pPr marL="342900" indent="-342900" algn="just">
              <a:buFont typeface="Wingdings" panose="05000000000000000000" pitchFamily="2" charset="2"/>
              <a:buChar char="q"/>
            </a:pPr>
            <a:r>
              <a:rPr lang="el-GR" sz="2000" dirty="0">
                <a:solidFill>
                  <a:schemeClr val="tx1"/>
                </a:solidFill>
              </a:rPr>
              <a:t>  «</a:t>
            </a:r>
            <a:r>
              <a:rPr lang="en-US" sz="2000" dirty="0">
                <a:solidFill>
                  <a:schemeClr val="tx1"/>
                </a:solidFill>
              </a:rPr>
              <a:t>The mirror</a:t>
            </a:r>
            <a:r>
              <a:rPr lang="el-GR" sz="2000" dirty="0">
                <a:solidFill>
                  <a:schemeClr val="tx1"/>
                </a:solidFill>
              </a:rPr>
              <a:t>, </a:t>
            </a:r>
            <a:r>
              <a:rPr lang="en-US" sz="2000" dirty="0">
                <a:solidFill>
                  <a:schemeClr val="tx1"/>
                </a:solidFill>
              </a:rPr>
              <a:t>once made to reflect cross</a:t>
            </a:r>
            <a:r>
              <a:rPr lang="el-GR" sz="2000" dirty="0">
                <a:solidFill>
                  <a:schemeClr val="tx1"/>
                </a:solidFill>
              </a:rPr>
              <a:t>-</a:t>
            </a:r>
            <a:r>
              <a:rPr lang="en-US" sz="2000" dirty="0">
                <a:solidFill>
                  <a:schemeClr val="tx1"/>
                </a:solidFill>
              </a:rPr>
              <a:t>cultural identification</a:t>
            </a:r>
            <a:r>
              <a:rPr lang="el-GR" sz="2000" dirty="0">
                <a:solidFill>
                  <a:schemeClr val="tx1"/>
                </a:solidFill>
              </a:rPr>
              <a:t>, </a:t>
            </a:r>
            <a:r>
              <a:rPr lang="en-US" sz="2000" dirty="0">
                <a:solidFill>
                  <a:schemeClr val="tx1"/>
                </a:solidFill>
              </a:rPr>
              <a:t>loses its capacity to reassure the viewer of singular</a:t>
            </a:r>
            <a:r>
              <a:rPr lang="el-GR" sz="2000" dirty="0">
                <a:solidFill>
                  <a:schemeClr val="tx1"/>
                </a:solidFill>
              </a:rPr>
              <a:t>, </a:t>
            </a:r>
            <a:r>
              <a:rPr lang="en-US" sz="2000" dirty="0">
                <a:solidFill>
                  <a:schemeClr val="tx1"/>
                </a:solidFill>
              </a:rPr>
              <a:t>separate identity</a:t>
            </a:r>
            <a:r>
              <a:rPr lang="el-GR" sz="2000" dirty="0">
                <a:solidFill>
                  <a:schemeClr val="tx1"/>
                </a:solidFill>
              </a:rPr>
              <a:t>». (</a:t>
            </a:r>
            <a:r>
              <a:rPr lang="en-US" sz="2000" dirty="0">
                <a:solidFill>
                  <a:schemeClr val="tx1"/>
                </a:solidFill>
              </a:rPr>
              <a:t>Aylin </a:t>
            </a:r>
            <a:r>
              <a:rPr lang="en-US" sz="2000" dirty="0" err="1">
                <a:solidFill>
                  <a:schemeClr val="tx1"/>
                </a:solidFill>
              </a:rPr>
              <a:t>Bayrakceken</a:t>
            </a:r>
            <a:r>
              <a:rPr lang="en-US" sz="2000" dirty="0">
                <a:solidFill>
                  <a:schemeClr val="tx1"/>
                </a:solidFill>
              </a:rPr>
              <a:t> &amp; Don Randall, </a:t>
            </a:r>
            <a:r>
              <a:rPr lang="el-GR" sz="2000" dirty="0">
                <a:solidFill>
                  <a:schemeClr val="tx1"/>
                </a:solidFill>
              </a:rPr>
              <a:t>2005,196).</a:t>
            </a:r>
          </a:p>
          <a:p>
            <a:pPr marL="342900" indent="-342900" algn="just">
              <a:buFont typeface="Wingdings" panose="05000000000000000000" pitchFamily="2" charset="2"/>
              <a:buChar char="q"/>
            </a:pPr>
            <a:r>
              <a:rPr lang="el-GR" sz="2000" dirty="0">
                <a:solidFill>
                  <a:schemeClr val="tx1"/>
                </a:solidFill>
              </a:rPr>
              <a:t>Από την άλλη</a:t>
            </a:r>
            <a:r>
              <a:rPr lang="en-US" sz="2000" dirty="0">
                <a:solidFill>
                  <a:schemeClr val="tx1"/>
                </a:solidFill>
              </a:rPr>
              <a:t>,</a:t>
            </a:r>
            <a:r>
              <a:rPr lang="el-GR" sz="2000" dirty="0">
                <a:solidFill>
                  <a:schemeClr val="tx1"/>
                </a:solidFill>
              </a:rPr>
              <a:t> ο φόβος μπροστά στο είδωλο του Άλλου που φαντάζει ολόιδιο με το είδωλο  του Εαυτού προκαλεί τον φόβο, που συμβολίζει την ψύχωση στην πολιτισμική ταυτότητα και  τον  φόβο για ενδεχόμενη  απώλεια των σημείων αναφοράς της και προσομοίωσης με τον Άλλο.</a:t>
            </a:r>
          </a:p>
          <a:p>
            <a:pPr algn="just"/>
            <a:endParaRPr lang="el-GR" sz="2000" dirty="0">
              <a:solidFill>
                <a:schemeClr val="tx1"/>
              </a:solidFill>
            </a:endParaRPr>
          </a:p>
          <a:p>
            <a:pPr algn="just">
              <a:buNone/>
            </a:pPr>
            <a:endParaRPr lang="el-GR" sz="2000" dirty="0">
              <a:solidFill>
                <a:schemeClr val="tx1"/>
              </a:solidFill>
            </a:endParaRPr>
          </a:p>
        </p:txBody>
      </p:sp>
    </p:spTree>
    <p:extLst>
      <p:ext uri="{BB962C8B-B14F-4D97-AF65-F5344CB8AC3E}">
        <p14:creationId xmlns:p14="http://schemas.microsoft.com/office/powerpoint/2010/main" val="3981339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4129640B-CE3F-0FA9-19B1-BCE6EE1239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7788ED-919B-2348-51C4-ABB1F7795EF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5922B71-A9EA-8F00-26B9-70C6455FD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7" y="968828"/>
            <a:ext cx="300762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3BE29FE2-2F67-D4B1-E465-D288673940C6}"/>
              </a:ext>
            </a:extLst>
          </p:cNvPr>
          <p:cNvSpPr/>
          <p:nvPr/>
        </p:nvSpPr>
        <p:spPr>
          <a:xfrm>
            <a:off x="3526970" y="148508"/>
            <a:ext cx="845901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A25D5C80-C4A1-260F-7ED0-88EC6A0CB8C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908AFE52-C56F-5D8E-A311-8E10369B4E95}"/>
              </a:ext>
            </a:extLst>
          </p:cNvPr>
          <p:cNvSpPr>
            <a:spLocks noGrp="1"/>
          </p:cNvSpPr>
          <p:nvPr>
            <p:ph type="ftr" sz="quarter" idx="11"/>
          </p:nvPr>
        </p:nvSpPr>
        <p:spPr>
          <a:xfrm>
            <a:off x="3526971" y="968829"/>
            <a:ext cx="8459011" cy="5540827"/>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Το περιστατικό της πανούκλας, το άγγιγμα του   σκλάβου  στον δάσκαλο, αλλά και η επισήμανση του δασκάλου  «έγινα σαν εσένα» απέναντι από τον καθρέφτη,   συμβολίζει  την κατάρρευση των «αποστειρωμένων» ταυτοτήτων, οι ταυτότητες του Εαυτού και του Άλλου δεν είναι σε παράλληλες ευθείες, αντίθετα </a:t>
            </a:r>
            <a:r>
              <a:rPr lang="el-GR" sz="2000" dirty="0" err="1">
                <a:solidFill>
                  <a:schemeClr val="tx1"/>
                </a:solidFill>
              </a:rPr>
              <a:t>αλληλεπιδρούν</a:t>
            </a:r>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Μέσα από την επαφή του Εαυτού και του Άλλου ο ίδιος ο Εαυτός  επωφελείται και ανακαλύπτει κομμάτια του  που δεν γνώριζε.¹ </a:t>
            </a:r>
          </a:p>
          <a:p>
            <a:pPr algn="just"/>
            <a:endParaRPr lang="el-GR" sz="2000" dirty="0">
              <a:solidFill>
                <a:schemeClr val="tx1"/>
              </a:solidFill>
            </a:endParaRPr>
          </a:p>
          <a:p>
            <a:pPr algn="just"/>
            <a:r>
              <a:rPr lang="el-GR" sz="1000" dirty="0">
                <a:solidFill>
                  <a:schemeClr val="tx1"/>
                </a:solidFill>
              </a:rPr>
              <a:t>1.[…] </a:t>
            </a:r>
            <a:r>
              <a:rPr lang="en-US" sz="1000" dirty="0">
                <a:solidFill>
                  <a:schemeClr val="tx1"/>
                </a:solidFill>
              </a:rPr>
              <a:t>The Italian’s experience turns on his recognition of the image as a representation</a:t>
            </a:r>
            <a:r>
              <a:rPr lang="el-GR" sz="1000" dirty="0">
                <a:solidFill>
                  <a:schemeClr val="tx1"/>
                </a:solidFill>
              </a:rPr>
              <a:t> </a:t>
            </a:r>
            <a:r>
              <a:rPr lang="en-US" sz="1000" dirty="0">
                <a:solidFill>
                  <a:schemeClr val="tx1"/>
                </a:solidFill>
              </a:rPr>
              <a:t>of the self and his consequent identification with the image. The doubling of self</a:t>
            </a:r>
            <a:r>
              <a:rPr lang="el-GR" sz="1000" dirty="0">
                <a:solidFill>
                  <a:schemeClr val="tx1"/>
                </a:solidFill>
              </a:rPr>
              <a:t> </a:t>
            </a:r>
            <a:r>
              <a:rPr lang="en-US" sz="1000" dirty="0">
                <a:solidFill>
                  <a:schemeClr val="tx1"/>
                </a:solidFill>
              </a:rPr>
              <a:t>image</a:t>
            </a:r>
            <a:r>
              <a:rPr lang="el-GR" sz="1000" dirty="0">
                <a:solidFill>
                  <a:schemeClr val="tx1"/>
                </a:solidFill>
              </a:rPr>
              <a:t> </a:t>
            </a:r>
            <a:r>
              <a:rPr lang="en-US" sz="1000" dirty="0">
                <a:solidFill>
                  <a:schemeClr val="tx1"/>
                </a:solidFill>
              </a:rPr>
              <a:t>does not, at first glance, perturb the Italian’s inclination to identify. Yet</a:t>
            </a:r>
            <a:r>
              <a:rPr lang="el-GR" sz="1000" dirty="0">
                <a:solidFill>
                  <a:schemeClr val="tx1"/>
                </a:solidFill>
              </a:rPr>
              <a:t> </a:t>
            </a:r>
            <a:r>
              <a:rPr lang="en-US" sz="1000" dirty="0">
                <a:solidFill>
                  <a:schemeClr val="tx1"/>
                </a:solidFill>
              </a:rPr>
              <a:t>Hoja’s intention is to perturb, to unsettle; for this reason the dual encounter with</a:t>
            </a:r>
            <a:r>
              <a:rPr lang="el-GR" sz="1000" dirty="0">
                <a:solidFill>
                  <a:schemeClr val="tx1"/>
                </a:solidFill>
              </a:rPr>
              <a:t> </a:t>
            </a:r>
            <a:r>
              <a:rPr lang="en-US" sz="1000" dirty="0">
                <a:solidFill>
                  <a:schemeClr val="tx1"/>
                </a:solidFill>
              </a:rPr>
              <a:t>the mirror is constrained—by the fingers at the nape of the neck that fix the gaze.</a:t>
            </a:r>
            <a:r>
              <a:rPr lang="el-GR" sz="1000" dirty="0">
                <a:solidFill>
                  <a:schemeClr val="tx1"/>
                </a:solidFill>
              </a:rPr>
              <a:t> </a:t>
            </a:r>
            <a:r>
              <a:rPr lang="en-US" sz="1000" dirty="0">
                <a:solidFill>
                  <a:schemeClr val="tx1"/>
                </a:solidFill>
              </a:rPr>
              <a:t>Promptly, anxiety and resistance arise, which Hoja works to augment rather than</a:t>
            </a:r>
            <a:r>
              <a:rPr lang="el-GR" sz="1000" dirty="0">
                <a:solidFill>
                  <a:schemeClr val="tx1"/>
                </a:solidFill>
              </a:rPr>
              <a:t> </a:t>
            </a:r>
            <a:r>
              <a:rPr lang="en-US" sz="1000" dirty="0">
                <a:solidFill>
                  <a:schemeClr val="tx1"/>
                </a:solidFill>
              </a:rPr>
              <a:t>to dispel: ).</a:t>
            </a:r>
            <a:r>
              <a:rPr lang="el-GR" sz="1000" dirty="0">
                <a:solidFill>
                  <a:schemeClr val="tx1"/>
                </a:solidFill>
              </a:rPr>
              <a:t> </a:t>
            </a:r>
            <a:r>
              <a:rPr lang="en-US" sz="1000" dirty="0">
                <a:solidFill>
                  <a:schemeClr val="tx1"/>
                </a:solidFill>
              </a:rPr>
              <a:t>(</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2005,196)</a:t>
            </a:r>
            <a:endParaRPr lang="el-GR" sz="1000" dirty="0">
              <a:solidFill>
                <a:schemeClr val="tx1"/>
              </a:solidFill>
            </a:endParaRPr>
          </a:p>
          <a:p>
            <a:pPr algn="just"/>
            <a:r>
              <a:rPr lang="el-GR" sz="1000" dirty="0">
                <a:solidFill>
                  <a:schemeClr val="tx1"/>
                </a:solidFill>
              </a:rPr>
              <a:t>[…]</a:t>
            </a:r>
            <a:r>
              <a:rPr lang="en-US" sz="1000" dirty="0">
                <a:solidFill>
                  <a:schemeClr val="tx1"/>
                </a:solidFill>
              </a:rPr>
              <a:t>Even if there was no second body standing beside him in front of the mirror, the narrator explicitly created a role for his split psyche;( Stephannie Suzanne Gearhart</a:t>
            </a:r>
            <a:r>
              <a:rPr lang="el-GR" sz="1000" dirty="0">
                <a:solidFill>
                  <a:schemeClr val="tx1"/>
                </a:solidFill>
              </a:rPr>
              <a:t>,</a:t>
            </a:r>
            <a:r>
              <a:rPr lang="en-US" sz="1000" dirty="0">
                <a:solidFill>
                  <a:schemeClr val="tx1"/>
                </a:solidFill>
              </a:rPr>
              <a:t> 2000,19-20)</a:t>
            </a:r>
            <a:endParaRPr lang="el-GR" sz="1000" dirty="0">
              <a:solidFill>
                <a:schemeClr val="tx1"/>
              </a:solidFill>
            </a:endParaRPr>
          </a:p>
          <a:p>
            <a:pPr algn="l"/>
            <a:r>
              <a:rPr lang="en-US" sz="1000" dirty="0">
                <a:solidFill>
                  <a:schemeClr val="tx1"/>
                </a:solidFill>
              </a:rPr>
              <a:t>Hoja commands, “Touch it, will you!</a:t>
            </a:r>
            <a:endParaRPr lang="el-GR" sz="1000" dirty="0">
              <a:solidFill>
                <a:schemeClr val="tx1"/>
              </a:solidFill>
            </a:endParaRPr>
          </a:p>
          <a:p>
            <a:pPr algn="l"/>
            <a:r>
              <a:rPr lang="en-US" sz="1000" dirty="0">
                <a:solidFill>
                  <a:schemeClr val="tx1"/>
                </a:solidFill>
              </a:rPr>
              <a:t>[. . .] Touch me!” (81).</a:t>
            </a:r>
            <a:endParaRPr lang="el-GR" sz="1000" dirty="0">
              <a:solidFill>
                <a:schemeClr val="tx1"/>
              </a:solidFill>
            </a:endParaRPr>
          </a:p>
          <a:p>
            <a:pPr algn="l"/>
            <a:r>
              <a:rPr lang="en-US" sz="1000" dirty="0">
                <a:solidFill>
                  <a:schemeClr val="tx1"/>
                </a:solidFill>
              </a:rPr>
              <a:t>Hoja is the first to give in to the collapsing of identity distinctions that the pressure</a:t>
            </a:r>
            <a:r>
              <a:rPr lang="el-GR" sz="1000" dirty="0">
                <a:solidFill>
                  <a:schemeClr val="tx1"/>
                </a:solidFill>
              </a:rPr>
              <a:t> </a:t>
            </a:r>
            <a:r>
              <a:rPr lang="en-US" sz="1000" dirty="0">
                <a:solidFill>
                  <a:schemeClr val="tx1"/>
                </a:solidFill>
              </a:rPr>
              <a:t>of plague brings about, asserting, “Now I am like you [. . .]. I know your</a:t>
            </a:r>
            <a:r>
              <a:rPr lang="el-GR" sz="1000" dirty="0">
                <a:solidFill>
                  <a:schemeClr val="tx1"/>
                </a:solidFill>
              </a:rPr>
              <a:t> </a:t>
            </a:r>
            <a:r>
              <a:rPr lang="en-US" sz="1000" dirty="0">
                <a:solidFill>
                  <a:schemeClr val="tx1"/>
                </a:solidFill>
              </a:rPr>
              <a:t>fear. I have become you!” </a:t>
            </a:r>
            <a:r>
              <a:rPr lang="el-GR" sz="1000" dirty="0">
                <a:solidFill>
                  <a:schemeClr val="tx1"/>
                </a:solidFill>
              </a:rPr>
              <a:t>(83).(</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a:t>
            </a:r>
            <a:r>
              <a:rPr lang="el-GR" sz="1000" dirty="0">
                <a:solidFill>
                  <a:schemeClr val="tx1"/>
                </a:solidFill>
              </a:rPr>
              <a:t>195)</a:t>
            </a:r>
          </a:p>
          <a:p>
            <a:pPr algn="l"/>
            <a:r>
              <a:rPr lang="el-GR" sz="1000" dirty="0">
                <a:solidFill>
                  <a:schemeClr val="tx1"/>
                </a:solidFill>
              </a:rPr>
              <a:t>[…] </a:t>
            </a:r>
            <a:r>
              <a:rPr lang="en-US" sz="1000" dirty="0">
                <a:solidFill>
                  <a:schemeClr val="tx1"/>
                </a:solidFill>
              </a:rPr>
              <a:t>Clearly, the lesson of the plague is that the European and the Ottoman, once brought into  intimate confrontation, cannot sustain their differences; each finds in the other</a:t>
            </a:r>
            <a:r>
              <a:rPr lang="el-GR" sz="1000" dirty="0">
                <a:solidFill>
                  <a:schemeClr val="tx1"/>
                </a:solidFill>
              </a:rPr>
              <a:t> </a:t>
            </a:r>
            <a:r>
              <a:rPr lang="en-US" sz="1000" dirty="0">
                <a:solidFill>
                  <a:schemeClr val="tx1"/>
                </a:solidFill>
              </a:rPr>
              <a:t>what he has not been but needs to become. ).(</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a:t>
            </a:r>
            <a:r>
              <a:rPr lang="el-GR" sz="1000" dirty="0">
                <a:solidFill>
                  <a:schemeClr val="tx1"/>
                </a:solidFill>
              </a:rPr>
              <a:t> 195)</a:t>
            </a:r>
          </a:p>
          <a:p>
            <a:pPr algn="l"/>
            <a:r>
              <a:rPr lang="el-GR" sz="1000" dirty="0">
                <a:solidFill>
                  <a:schemeClr val="tx1"/>
                </a:solidFill>
              </a:rPr>
              <a:t> </a:t>
            </a:r>
          </a:p>
          <a:p>
            <a:pPr algn="l"/>
            <a:endParaRPr lang="el-GR" sz="2000" dirty="0">
              <a:solidFill>
                <a:schemeClr val="tx1"/>
              </a:solidFill>
            </a:endParaRPr>
          </a:p>
          <a:p>
            <a:pPr marL="342900" indent="-342900" algn="just">
              <a:buFont typeface="Wingdings" panose="05000000000000000000" pitchFamily="2" charset="2"/>
              <a:buChar char="q"/>
            </a:pPr>
            <a:endParaRPr lang="el-GR" sz="1000" dirty="0">
              <a:solidFill>
                <a:schemeClr val="tx1"/>
              </a:solidFill>
            </a:endParaRPr>
          </a:p>
        </p:txBody>
      </p:sp>
    </p:spTree>
    <p:extLst>
      <p:ext uri="{BB962C8B-B14F-4D97-AF65-F5344CB8AC3E}">
        <p14:creationId xmlns:p14="http://schemas.microsoft.com/office/powerpoint/2010/main" val="2329421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E2AC3770-5FCB-1D90-C247-7C04542E92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0E0E58-620F-EA5E-A6B8-D01C3D82943B}"/>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A8A4E2C0-705F-C6DD-6191-50FDCE5A3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2702820" cy="5768715"/>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891B6A6-C2F2-B3E5-11CB-F504D189C750}"/>
              </a:ext>
            </a:extLst>
          </p:cNvPr>
          <p:cNvSpPr/>
          <p:nvPr/>
        </p:nvSpPr>
        <p:spPr>
          <a:xfrm>
            <a:off x="2928257" y="120455"/>
            <a:ext cx="90577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45A8AFCC-6E08-3935-D75D-7BE6022FFF3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C94FC2B2-8AC5-F199-76C9-CC3D89C697B0}"/>
              </a:ext>
            </a:extLst>
          </p:cNvPr>
          <p:cNvSpPr>
            <a:spLocks noGrp="1"/>
          </p:cNvSpPr>
          <p:nvPr>
            <p:ph type="ftr" sz="quarter" idx="11"/>
          </p:nvPr>
        </p:nvSpPr>
        <p:spPr>
          <a:xfrm>
            <a:off x="3145971" y="968829"/>
            <a:ext cx="8840011" cy="5768715"/>
          </a:xfrm>
          <a:solidFill>
            <a:schemeClr val="bg1"/>
          </a:solidFill>
          <a:ln w="57150">
            <a:solidFill>
              <a:schemeClr val="tx1"/>
            </a:solidFill>
          </a:ln>
        </p:spPr>
        <p:txBody>
          <a:bodyPr/>
          <a:lstStyle/>
          <a:p>
            <a:pPr algn="l"/>
            <a:endParaRPr lang="el-GR" sz="2000" b="1" dirty="0">
              <a:solidFill>
                <a:schemeClr val="tx1"/>
              </a:solidFill>
            </a:endParaRPr>
          </a:p>
          <a:p>
            <a:pPr algn="l"/>
            <a:endParaRPr lang="el-GR" sz="2000" b="1" dirty="0">
              <a:solidFill>
                <a:schemeClr val="tx1"/>
              </a:solidFill>
            </a:endParaRPr>
          </a:p>
          <a:p>
            <a:pPr algn="l"/>
            <a:endParaRPr lang="el-GR" sz="2000" b="1" dirty="0">
              <a:solidFill>
                <a:schemeClr val="tx1"/>
              </a:solidFill>
            </a:endParaRPr>
          </a:p>
          <a:p>
            <a:pPr algn="l"/>
            <a:r>
              <a:rPr lang="el-GR" sz="2000" b="1" dirty="0">
                <a:solidFill>
                  <a:schemeClr val="tx1"/>
                </a:solidFill>
              </a:rPr>
              <a:t>ΜΙΜΟΣ </a:t>
            </a:r>
            <a:endParaRPr lang="el-GR" sz="2000" dirty="0">
              <a:solidFill>
                <a:schemeClr val="tx1"/>
              </a:solidFill>
            </a:endParaRPr>
          </a:p>
          <a:p>
            <a:pPr algn="l"/>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Στον Παμούκ η μίμηση αναγνωρίζεται ως το  βασικό χαρακτηριστικό της ταυτότητας και  αποτυπώνει   την  «κατάσταση   της διαπολιτισμικής συνάντησης» </a:t>
            </a:r>
          </a:p>
          <a:p>
            <a:pPr marL="342900" indent="-342900" algn="just">
              <a:buFont typeface="Wingdings" panose="05000000000000000000" pitchFamily="2" charset="2"/>
              <a:buChar char="q"/>
            </a:pPr>
            <a:r>
              <a:rPr lang="el-GR" sz="2000" dirty="0">
                <a:solidFill>
                  <a:schemeClr val="tx1"/>
                </a:solidFill>
              </a:rPr>
              <a:t>Ο μίμος κρατά ίση απόσταση από τους δύο συμμετέχοντες της διαπολιτισμικής συνάντησης Δασκάλου–σκλάβου, παίρνει  διακριτά στοιχεία και από τον έναν και από τον άλλο και δημιουργεί την τρίτη θέση. Από που καλούμαστε να κάνουμε και στο πλαίσιο του </a:t>
            </a:r>
            <a:r>
              <a:rPr lang="el-GR" sz="2000" dirty="0" err="1">
                <a:solidFill>
                  <a:schemeClr val="tx1"/>
                </a:solidFill>
              </a:rPr>
              <a:t>διαπολιτισμού</a:t>
            </a:r>
            <a:r>
              <a:rPr lang="el-GR" sz="2000" dirty="0">
                <a:solidFill>
                  <a:schemeClr val="tx1"/>
                </a:solidFill>
              </a:rPr>
              <a:t>.</a:t>
            </a:r>
            <a:br>
              <a:rPr lang="el-GR" sz="2000" dirty="0">
                <a:solidFill>
                  <a:schemeClr val="tx1"/>
                </a:solidFill>
              </a:rPr>
            </a:br>
            <a:endParaRPr lang="el-GR" sz="2000" dirty="0">
              <a:solidFill>
                <a:schemeClr val="tx1"/>
              </a:solidFill>
            </a:endParaRPr>
          </a:p>
          <a:p>
            <a:pPr algn="just"/>
            <a:r>
              <a:rPr lang="el-GR" sz="1000" dirty="0">
                <a:solidFill>
                  <a:schemeClr val="tx1"/>
                </a:solidFill>
              </a:rPr>
              <a:t>1. </a:t>
            </a:r>
            <a:r>
              <a:rPr lang="en-US" sz="1000" dirty="0">
                <a:solidFill>
                  <a:schemeClr val="tx1"/>
                </a:solidFill>
              </a:rPr>
              <a:t>«In Pamuk’s staging, however,</a:t>
            </a:r>
            <a:r>
              <a:rPr lang="el-GR" sz="1000" dirty="0">
                <a:solidFill>
                  <a:schemeClr val="tx1"/>
                </a:solidFill>
              </a:rPr>
              <a:t> </a:t>
            </a:r>
            <a:r>
              <a:rPr lang="en-US" sz="1000" dirty="0">
                <a:solidFill>
                  <a:schemeClr val="tx1"/>
                </a:solidFill>
              </a:rPr>
              <a:t>mimicry manifests neither the subversive tactics of the dominated nor, more pertinently, the ambivalent, compromised desire of the dominant—the frenetic play,</a:t>
            </a:r>
            <a:r>
              <a:rPr lang="el-GR" sz="1000" dirty="0">
                <a:solidFill>
                  <a:schemeClr val="tx1"/>
                </a:solidFill>
              </a:rPr>
              <a:t> </a:t>
            </a:r>
            <a:r>
              <a:rPr lang="en-US" sz="1000" dirty="0">
                <a:solidFill>
                  <a:schemeClr val="tx1"/>
                </a:solidFill>
              </a:rPr>
              <a:t>in Bhabha’s terms, of “the twin figures of narcissism and paranoia” (91). Clearly,</a:t>
            </a:r>
            <a:r>
              <a:rPr lang="el-GR" sz="1000" dirty="0">
                <a:solidFill>
                  <a:schemeClr val="tx1"/>
                </a:solidFill>
              </a:rPr>
              <a:t> </a:t>
            </a:r>
            <a:r>
              <a:rPr lang="en-US" sz="1000" dirty="0">
                <a:solidFill>
                  <a:schemeClr val="tx1"/>
                </a:solidFill>
              </a:rPr>
              <a:t>Pamuk acknowledges mimicry as a key feature of identity-forging in situations of cross-cultural encounter, but he puts aside Bhabha’s ordering premise, the notion of mimicry’s necessary imperfection, “its slippage, its excess, its difference,” its production of “almost the same, but not quite” (Bhabha 86, emphasis</a:t>
            </a:r>
            <a:r>
              <a:rPr lang="el-GR" sz="1000" dirty="0">
                <a:solidFill>
                  <a:schemeClr val="tx1"/>
                </a:solidFill>
              </a:rPr>
              <a:t> </a:t>
            </a:r>
            <a:r>
              <a:rPr lang="en-US" sz="1000" dirty="0">
                <a:solidFill>
                  <a:schemeClr val="tx1"/>
                </a:solidFill>
              </a:rPr>
              <a:t>in original</a:t>
            </a:r>
            <a:r>
              <a:rPr lang="el-GR" sz="1000" dirty="0">
                <a:solidFill>
                  <a:schemeClr val="tx1"/>
                </a:solidFill>
              </a:rPr>
              <a:t>)» (</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 </a:t>
            </a:r>
            <a:r>
              <a:rPr lang="el-GR" sz="1000" dirty="0">
                <a:solidFill>
                  <a:schemeClr val="tx1"/>
                </a:solidFill>
              </a:rPr>
              <a:t>198).</a:t>
            </a:r>
          </a:p>
          <a:p>
            <a:pPr algn="just"/>
            <a:endParaRPr lang="el-GR" sz="1000" dirty="0">
              <a:solidFill>
                <a:schemeClr val="tx1"/>
              </a:solidFill>
            </a:endParaRPr>
          </a:p>
          <a:p>
            <a:pPr algn="just"/>
            <a:r>
              <a:rPr lang="el-GR" sz="1000" dirty="0">
                <a:solidFill>
                  <a:schemeClr val="tx1"/>
                </a:solidFill>
              </a:rPr>
              <a:t>[…]</a:t>
            </a:r>
            <a:r>
              <a:rPr lang="en-US" sz="1000" dirty="0">
                <a:solidFill>
                  <a:schemeClr val="tx1"/>
                </a:solidFill>
              </a:rPr>
              <a:t>In Pamuk, although the clown’s body and costume seem incompatible with his proposed roles, his performance is uncannily exact. Pamuk’s innovation resides in part in this imagining of a thoroughly efficient mimicry, but  more pertinently, more productively, in his staging of mimicry, or what one may  call the mimicking subject, as a third term. As the above passage clearly shows, mimicry takes shape as a new, partial, yet strangely precise enactment of identity that stands, as it were, equidistant from both participants of cross-cultural encounter. The “mimic-man” is a role pertaining neither to the empowered subject (Hoja) nor to the subordinate (the Italian slave); the role represents a new possibility that arises, performatively, between the two. ).(</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2005, 198) </a:t>
            </a:r>
            <a:endParaRPr lang="el-GR" sz="1000" dirty="0">
              <a:solidFill>
                <a:schemeClr val="tx1"/>
              </a:solidFill>
            </a:endParaRPr>
          </a:p>
          <a:p>
            <a:pPr algn="l"/>
            <a:r>
              <a:rPr lang="en-US" sz="1000" dirty="0">
                <a:solidFill>
                  <a:schemeClr val="tx1"/>
                </a:solidFill>
              </a:rPr>
              <a:t> </a:t>
            </a:r>
            <a:endParaRPr lang="el-GR" sz="1000" dirty="0">
              <a:solidFill>
                <a:schemeClr val="tx1"/>
              </a:solidFill>
            </a:endParaRPr>
          </a:p>
          <a:p>
            <a:pPr algn="l"/>
            <a:r>
              <a:rPr lang="el-GR" sz="1000" dirty="0">
                <a:solidFill>
                  <a:schemeClr val="tx1"/>
                </a:solidFill>
              </a:rPr>
              <a:t>[…] </a:t>
            </a:r>
            <a:r>
              <a:rPr lang="en-US" sz="1000" dirty="0">
                <a:solidFill>
                  <a:schemeClr val="tx1"/>
                </a:solidFill>
              </a:rPr>
              <a:t>Countering Kipling’s “East is East, West is West,” Pamuk states that “East should not be East and West  should not be West” (</a:t>
            </a:r>
            <a:r>
              <a:rPr lang="en-US" sz="1000" dirty="0" err="1">
                <a:solidFill>
                  <a:schemeClr val="tx1"/>
                </a:solidFill>
              </a:rPr>
              <a:t>Öteki</a:t>
            </a:r>
            <a:r>
              <a:rPr lang="en-US" sz="1000" dirty="0">
                <a:solidFill>
                  <a:schemeClr val="tx1"/>
                </a:solidFill>
              </a:rPr>
              <a:t> </a:t>
            </a:r>
            <a:r>
              <a:rPr lang="en-US" sz="1000" dirty="0" err="1">
                <a:solidFill>
                  <a:schemeClr val="tx1"/>
                </a:solidFill>
              </a:rPr>
              <a:t>Renkler</a:t>
            </a:r>
            <a:r>
              <a:rPr lang="en-US" sz="1000" dirty="0">
                <a:solidFill>
                  <a:schemeClr val="tx1"/>
                </a:solidFill>
              </a:rPr>
              <a:t> 135). He also affirms that literature needs to combine Eastern and Western elements and thus create “a new third voice” .        </a:t>
            </a:r>
            <a:endParaRPr lang="el-GR" sz="1000" dirty="0">
              <a:solidFill>
                <a:schemeClr val="tx1"/>
              </a:solidFill>
            </a:endParaRPr>
          </a:p>
          <a:p>
            <a:pPr algn="l"/>
            <a:r>
              <a:rPr lang="el-GR" sz="1000" dirty="0">
                <a:solidFill>
                  <a:schemeClr val="tx1"/>
                </a:solidFill>
              </a:rPr>
              <a:t>(</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a:t>
            </a:r>
            <a:r>
              <a:rPr lang="el-GR" sz="1000" dirty="0">
                <a:solidFill>
                  <a:schemeClr val="tx1"/>
                </a:solidFill>
              </a:rPr>
              <a:t> </a:t>
            </a:r>
            <a:r>
              <a:rPr lang="en-US" sz="1000" dirty="0">
                <a:solidFill>
                  <a:schemeClr val="tx1"/>
                </a:solidFill>
              </a:rPr>
              <a:t>203)</a:t>
            </a:r>
            <a:endParaRPr lang="el-GR" sz="1000" dirty="0">
              <a:solidFill>
                <a:schemeClr val="tx1"/>
              </a:solidFill>
            </a:endParaRPr>
          </a:p>
          <a:p>
            <a:pPr algn="just"/>
            <a:endParaRPr lang="el-GR" sz="1000" dirty="0">
              <a:solidFill>
                <a:schemeClr val="tx1"/>
              </a:solidFill>
            </a:endParaRPr>
          </a:p>
          <a:p>
            <a:pPr algn="just"/>
            <a:endParaRPr lang="el-GR" sz="1000" dirty="0">
              <a:solidFill>
                <a:schemeClr val="tx1"/>
              </a:solidFill>
            </a:endParaRPr>
          </a:p>
          <a:p>
            <a:pPr algn="just"/>
            <a:endParaRPr lang="el-GR" sz="1000" dirty="0">
              <a:solidFill>
                <a:schemeClr val="tx1"/>
              </a:solidFill>
            </a:endParaRPr>
          </a:p>
          <a:p>
            <a:pPr algn="just">
              <a:buNone/>
            </a:pPr>
            <a:endParaRPr lang="el-GR" sz="2000" dirty="0">
              <a:solidFill>
                <a:schemeClr val="tx1"/>
              </a:solidFill>
            </a:endParaRPr>
          </a:p>
        </p:txBody>
      </p:sp>
    </p:spTree>
    <p:extLst>
      <p:ext uri="{BB962C8B-B14F-4D97-AF65-F5344CB8AC3E}">
        <p14:creationId xmlns:p14="http://schemas.microsoft.com/office/powerpoint/2010/main" val="1020065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CD65C341-56C0-0C4B-1081-C7AB8B1444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4CE185-0625-235A-D6DC-58EAA39EFB9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F160843-B739-ECB8-F471-90232E181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421277"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EB0C215-730F-4989-F62D-DC9BAFDAF7E7}"/>
              </a:ext>
            </a:extLst>
          </p:cNvPr>
          <p:cNvSpPr/>
          <p:nvPr/>
        </p:nvSpPr>
        <p:spPr>
          <a:xfrm>
            <a:off x="4441370" y="146589"/>
            <a:ext cx="754461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D54B822-5096-6EB1-B4FE-75BC61753DE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61E852BC-4EF0-4E19-7BC0-E355D80C561F}"/>
              </a:ext>
            </a:extLst>
          </p:cNvPr>
          <p:cNvSpPr>
            <a:spLocks noGrp="1"/>
          </p:cNvSpPr>
          <p:nvPr>
            <p:ph type="ftr" sz="quarter" idx="11"/>
          </p:nvPr>
        </p:nvSpPr>
        <p:spPr>
          <a:xfrm>
            <a:off x="3962401" y="968829"/>
            <a:ext cx="8023582" cy="5540827"/>
          </a:xfrm>
          <a:solidFill>
            <a:schemeClr val="bg1"/>
          </a:solidFill>
          <a:ln w="57150">
            <a:solidFill>
              <a:schemeClr val="tx1"/>
            </a:solidFill>
          </a:ln>
        </p:spPr>
        <p:txBody>
          <a:bodyPr/>
          <a:lstStyle/>
          <a:p>
            <a:pPr algn="just"/>
            <a:r>
              <a:rPr lang="el-GR" sz="2000" b="1" dirty="0">
                <a:solidFill>
                  <a:schemeClr val="tx1"/>
                </a:solidFill>
              </a:rPr>
              <a:t>ΣΥΖΗΤΗΣΗ ΚΑΙ ΓΡΑΨΙΜΟ  ΓΥΡΩ ΑΠΟ ΤΡΑΠΕΖΙ </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Οι ήρωες  θα περάσουν  από   τα ζοφερά  μονοπάτια της «ανωτερότητας του εγώ» για να  κάνουν βίωμα τους στο τέλος  το αξίωμα της ισοτιμίας των πολιτισμών, το αξίωμα της ισοτιμίας του μορφωτικού κεφαλαίου  ατόμων  διαφορετικής πολιτισμικής προέλευσης (Μ. Λιακοπούλου, 2006). </a:t>
            </a:r>
          </a:p>
          <a:p>
            <a:pPr marL="342900" indent="-342900" algn="just">
              <a:buFont typeface="Wingdings" panose="05000000000000000000" pitchFamily="2" charset="2"/>
              <a:buChar char="q"/>
            </a:pPr>
            <a:r>
              <a:rPr lang="el-GR" sz="2000" dirty="0">
                <a:solidFill>
                  <a:schemeClr val="tx1"/>
                </a:solidFill>
              </a:rPr>
              <a:t>Το τραπέζι και οι συζητήσεις γύρω από αυτό αποτέλεσαν το πεδίο ζύμωσης και  αλληλεπίδρασης  και συνέβαλαν στην ουσιαστική γνώση του Άλλου, στην απομυθοποίησή του  και στην αναδείξει κρυμμένων πτυχών τόσο του Εαυτού όσο και του Άλλου. </a:t>
            </a:r>
          </a:p>
          <a:p>
            <a:pPr marL="342900" indent="-342900" algn="just">
              <a:buFont typeface="Wingdings" panose="05000000000000000000" pitchFamily="2" charset="2"/>
              <a:buChar char="q"/>
            </a:pPr>
            <a:r>
              <a:rPr lang="el-GR" sz="2000" dirty="0">
                <a:solidFill>
                  <a:schemeClr val="tx1"/>
                </a:solidFill>
              </a:rPr>
              <a:t>Τόσο  ο  Εαυτός  όσο  και   ο Άλλος κλήθηκαν να προβούν  σε  μια ειλικρινή  κατάθεση ψυχής τόσο ενώπιον  των  ιδίων  όσο και ενώπιον  του Άλλου. </a:t>
            </a:r>
          </a:p>
          <a:p>
            <a:pPr algn="just">
              <a:buNone/>
            </a:pPr>
            <a:endParaRPr lang="el-GR" sz="2000" dirty="0">
              <a:solidFill>
                <a:schemeClr val="tx1"/>
              </a:solidFill>
            </a:endParaRPr>
          </a:p>
        </p:txBody>
      </p:sp>
    </p:spTree>
    <p:extLst>
      <p:ext uri="{BB962C8B-B14F-4D97-AF65-F5344CB8AC3E}">
        <p14:creationId xmlns:p14="http://schemas.microsoft.com/office/powerpoint/2010/main" val="2131235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4BFD090F-104F-52FD-1700-C7D280D529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C320F0-780C-98A2-B08D-6E8A83CEF86F}"/>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7AB63733-F708-D35B-7554-1FF7DE71C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9"/>
            <a:ext cx="5109373"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BB231E3-BC7B-A2D9-F60A-48A9DB7A6691}"/>
              </a:ext>
            </a:extLst>
          </p:cNvPr>
          <p:cNvSpPr/>
          <p:nvPr/>
        </p:nvSpPr>
        <p:spPr>
          <a:xfrm>
            <a:off x="3712029" y="102648"/>
            <a:ext cx="8186057"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7ABA132-8DB2-DA27-89FC-FB908BA121F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4BCA05DF-BC53-5335-F2D0-F026CD7B484A}"/>
              </a:ext>
            </a:extLst>
          </p:cNvPr>
          <p:cNvSpPr>
            <a:spLocks noGrp="1"/>
          </p:cNvSpPr>
          <p:nvPr>
            <p:ph type="ftr" sz="quarter" idx="11"/>
          </p:nvPr>
        </p:nvSpPr>
        <p:spPr>
          <a:xfrm>
            <a:off x="5671457" y="968829"/>
            <a:ext cx="6314525"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Οι  συζητήσεις τους στην αρχή είχαν έντονο το στοιχείο της ανοχής. </a:t>
            </a:r>
          </a:p>
          <a:p>
            <a:pPr marL="342900" indent="-342900" algn="just">
              <a:buFont typeface="Wingdings" panose="05000000000000000000" pitchFamily="2" charset="2"/>
              <a:buChar char="q"/>
            </a:pPr>
            <a:r>
              <a:rPr lang="el-GR" sz="2000" dirty="0">
                <a:solidFill>
                  <a:schemeClr val="tx1"/>
                </a:solidFill>
              </a:rPr>
              <a:t>Η </a:t>
            </a:r>
            <a:r>
              <a:rPr lang="el-GR" sz="2000" dirty="0" err="1">
                <a:solidFill>
                  <a:schemeClr val="tx1"/>
                </a:solidFill>
              </a:rPr>
              <a:t>πολυπολιτισμικότητα</a:t>
            </a:r>
            <a:r>
              <a:rPr lang="el-GR" sz="2000" dirty="0">
                <a:solidFill>
                  <a:schemeClr val="tx1"/>
                </a:solidFill>
              </a:rPr>
              <a:t> δεν ορίζεται ως απλή  συνύπαρξη διαφορετικών  πολιτισμών που σε μεγάλο βαθμό η έννοια της συνύπαρξης θα ήταν ταυτισμένη με την έννοια της ανοχής.</a:t>
            </a:r>
          </a:p>
          <a:p>
            <a:pPr marL="342900" indent="-342900" algn="just">
              <a:buFont typeface="Wingdings" panose="05000000000000000000" pitchFamily="2" charset="2"/>
              <a:buChar char="q"/>
            </a:pPr>
            <a:r>
              <a:rPr lang="el-GR" sz="2000" dirty="0">
                <a:solidFill>
                  <a:schemeClr val="tx1"/>
                </a:solidFill>
              </a:rPr>
              <a:t>Ο διάλογος  (</a:t>
            </a:r>
            <a:r>
              <a:rPr lang="en-US" sz="2000" dirty="0" err="1">
                <a:solidFill>
                  <a:schemeClr val="tx1"/>
                </a:solidFill>
              </a:rPr>
              <a:t>Diskurs</a:t>
            </a:r>
            <a:r>
              <a:rPr lang="el-GR" sz="2000" dirty="0">
                <a:solidFill>
                  <a:schemeClr val="tx1"/>
                </a:solidFill>
              </a:rPr>
              <a:t>) ορίζεται ως εκείνη   η μορφή   επικοινωνίας  που στηρίζεται  στην ανταλλαγή   επιχειρημάτων   και αποτελεί   συνάμα  πλαίσιο  κριτικής  αντιπαράθεσης  με τις  αξιώσεις ισχύος αξιών  και κανόνων. </a:t>
            </a:r>
          </a:p>
          <a:p>
            <a:pPr marL="342900" indent="-342900" algn="just">
              <a:buFont typeface="Wingdings" panose="05000000000000000000" pitchFamily="2" charset="2"/>
              <a:buChar char="q"/>
            </a:pPr>
            <a:r>
              <a:rPr lang="el-GR" sz="2000" dirty="0">
                <a:solidFill>
                  <a:schemeClr val="tx1"/>
                </a:solidFill>
              </a:rPr>
              <a:t>Οι  διάλογοι  δεν εξαντλούνται    στην ανταλλαγή  πληροφοριών, ούτε αποτελούν  αυτοσκοπό   αλλά «μέσο και προϋπόθεση συνέχειας  της  επικοινωνιακής δράσης   σε  συνθήκες πλουραλισμού και συγκρούσεων μεταξύ   αξιών   και κανόνων». (</a:t>
            </a:r>
            <a:r>
              <a:rPr lang="en-US" sz="2000" dirty="0">
                <a:solidFill>
                  <a:schemeClr val="tx1"/>
                </a:solidFill>
              </a:rPr>
              <a:t>Habermas</a:t>
            </a:r>
            <a:r>
              <a:rPr lang="el-GR" sz="2000" dirty="0">
                <a:solidFill>
                  <a:schemeClr val="tx1"/>
                </a:solidFill>
              </a:rPr>
              <a:t>,1991  στο Χ. </a:t>
            </a:r>
            <a:r>
              <a:rPr lang="el-GR" sz="2000" dirty="0" err="1">
                <a:solidFill>
                  <a:schemeClr val="tx1"/>
                </a:solidFill>
              </a:rPr>
              <a:t>Γκόβαρης</a:t>
            </a:r>
            <a:r>
              <a:rPr lang="el-GR" sz="2000" dirty="0">
                <a:solidFill>
                  <a:schemeClr val="tx1"/>
                </a:solidFill>
              </a:rPr>
              <a:t>, 2001, 163-164)</a:t>
            </a:r>
          </a:p>
        </p:txBody>
      </p:sp>
    </p:spTree>
    <p:extLst>
      <p:ext uri="{BB962C8B-B14F-4D97-AF65-F5344CB8AC3E}">
        <p14:creationId xmlns:p14="http://schemas.microsoft.com/office/powerpoint/2010/main" val="2211074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FD6FB9B4-8747-A830-B04A-FB24C01B16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A07CCD-1069-CA8C-F5E9-4E3011200263}"/>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DD4038F-06CB-3E69-49A0-E0460B6B6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290964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F8020819-76FF-CD16-6193-2E4B9823FC89}"/>
              </a:ext>
            </a:extLst>
          </p:cNvPr>
          <p:cNvSpPr/>
          <p:nvPr/>
        </p:nvSpPr>
        <p:spPr>
          <a:xfrm>
            <a:off x="3418114" y="102648"/>
            <a:ext cx="847997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BFC06B73-1F95-904A-69CC-796A648C6807}"/>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EFCA21CC-21BF-BD16-531B-28045B3D7D86}"/>
              </a:ext>
            </a:extLst>
          </p:cNvPr>
          <p:cNvSpPr>
            <a:spLocks noGrp="1"/>
          </p:cNvSpPr>
          <p:nvPr>
            <p:ph type="ftr" sz="quarter" idx="11"/>
          </p:nvPr>
        </p:nvSpPr>
        <p:spPr>
          <a:xfrm>
            <a:off x="3418114" y="968828"/>
            <a:ext cx="8479972" cy="2688772"/>
          </a:xfrm>
          <a:solidFill>
            <a:schemeClr val="bg1"/>
          </a:solidFill>
          <a:ln w="57150">
            <a:solidFill>
              <a:schemeClr val="tx1"/>
            </a:solidFill>
          </a:ln>
        </p:spPr>
        <p:txBody>
          <a:bodyPr/>
          <a:lstStyle/>
          <a:p>
            <a:pPr marL="342900" indent="-342900" algn="l">
              <a:buFont typeface="Wingdings" panose="05000000000000000000" pitchFamily="2" charset="2"/>
              <a:buChar char="q"/>
            </a:pPr>
            <a:r>
              <a:rPr lang="el-GR" sz="2000" dirty="0">
                <a:solidFill>
                  <a:schemeClr val="tx1"/>
                </a:solidFill>
              </a:rPr>
              <a:t>Στην «Ηθική του Διαλόγου»   του </a:t>
            </a:r>
            <a:r>
              <a:rPr lang="en-US" sz="2000" dirty="0">
                <a:solidFill>
                  <a:schemeClr val="tx1"/>
                </a:solidFill>
              </a:rPr>
              <a:t>Habermas</a:t>
            </a:r>
            <a:r>
              <a:rPr lang="el-GR" sz="2000" dirty="0">
                <a:solidFill>
                  <a:schemeClr val="tx1"/>
                </a:solidFill>
              </a:rPr>
              <a:t>    η αναγνώριση   εκφράζεται   «με αρχές  αμοιβαίου σεβασμού   της ιδιαιτερότητας  και της  ισότητας  όλων  των  προσώπων   που  είναι  συμβατές   με την  οικουμενική ηθική» (Χ. </a:t>
            </a:r>
            <a:r>
              <a:rPr lang="el-GR" sz="2000" dirty="0" err="1">
                <a:solidFill>
                  <a:schemeClr val="tx1"/>
                </a:solidFill>
              </a:rPr>
              <a:t>Γκόβαρης</a:t>
            </a:r>
            <a:r>
              <a:rPr lang="el-GR" sz="2000" dirty="0">
                <a:solidFill>
                  <a:schemeClr val="tx1"/>
                </a:solidFill>
              </a:rPr>
              <a:t>, 2001, 166). </a:t>
            </a:r>
          </a:p>
          <a:p>
            <a:pPr marL="342900" indent="-342900" algn="l">
              <a:buFont typeface="Wingdings" panose="05000000000000000000" pitchFamily="2" charset="2"/>
              <a:buChar char="q"/>
            </a:pPr>
            <a:r>
              <a:rPr lang="el-GR" sz="2000" dirty="0">
                <a:solidFill>
                  <a:schemeClr val="tx1"/>
                </a:solidFill>
              </a:rPr>
              <a:t>Αν και η   συζήτηση γύρω από το τραπέζι  στο τέλος  αποτέλεσε το «παράδειγμα  υποδειγματικής συνεργασίας» (</a:t>
            </a:r>
            <a:r>
              <a:rPr lang="en-US" sz="2000" dirty="0">
                <a:solidFill>
                  <a:schemeClr val="tx1"/>
                </a:solidFill>
              </a:rPr>
              <a:t>Kilic</a:t>
            </a:r>
            <a:r>
              <a:rPr lang="el-GR" sz="2000" dirty="0">
                <a:solidFill>
                  <a:schemeClr val="tx1"/>
                </a:solidFill>
              </a:rPr>
              <a:t>, 2006, 90) στο  πλαίσιο της διαπολιτισμικής συνάντησης το ξεκίνημα ήταν πολύ δύσκολο :</a:t>
            </a:r>
          </a:p>
        </p:txBody>
      </p:sp>
      <p:sp>
        <p:nvSpPr>
          <p:cNvPr id="6" name="TextBox 5">
            <a:extLst>
              <a:ext uri="{FF2B5EF4-FFF2-40B4-BE49-F238E27FC236}">
                <a16:creationId xmlns:a16="http://schemas.microsoft.com/office/drawing/2014/main" id="{8722AC0E-0BAE-746B-31EC-065D29F7DD00}"/>
              </a:ext>
            </a:extLst>
          </p:cNvPr>
          <p:cNvSpPr txBox="1"/>
          <p:nvPr/>
        </p:nvSpPr>
        <p:spPr>
          <a:xfrm>
            <a:off x="4229100" y="4246338"/>
            <a:ext cx="6858000" cy="369332"/>
          </a:xfrm>
          <a:prstGeom prst="rect">
            <a:avLst/>
          </a:prstGeom>
          <a:noFill/>
        </p:spPr>
        <p:txBody>
          <a:bodyPr wrap="square">
            <a:spAutoFit/>
          </a:bodyPr>
          <a:lstStyle/>
          <a:p>
            <a:pPr algn="l"/>
            <a:endParaRPr lang="el-GR" sz="1800" dirty="0">
              <a:solidFill>
                <a:schemeClr val="tx1"/>
              </a:solidFill>
            </a:endParaRPr>
          </a:p>
        </p:txBody>
      </p:sp>
      <p:sp>
        <p:nvSpPr>
          <p:cNvPr id="8" name="Θέση υποσέλιδου 4">
            <a:extLst>
              <a:ext uri="{FF2B5EF4-FFF2-40B4-BE49-F238E27FC236}">
                <a16:creationId xmlns:a16="http://schemas.microsoft.com/office/drawing/2014/main" id="{216E59CC-E6B4-494E-46D1-1844387DC3A6}"/>
              </a:ext>
            </a:extLst>
          </p:cNvPr>
          <p:cNvSpPr txBox="1">
            <a:spLocks/>
          </p:cNvSpPr>
          <p:nvPr/>
        </p:nvSpPr>
        <p:spPr>
          <a:xfrm>
            <a:off x="3463697" y="3814189"/>
            <a:ext cx="8305799" cy="2249154"/>
          </a:xfrm>
          <a:prstGeom prst="rect">
            <a:avLst/>
          </a:prstGeom>
          <a:solidFill>
            <a:schemeClr val="bg1"/>
          </a:solidFill>
          <a:ln w="57150">
            <a:solidFill>
              <a:schemeClr val="tx1"/>
            </a:solidFill>
          </a:ln>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l-GR" sz="1600" dirty="0">
                <a:solidFill>
                  <a:schemeClr val="tx1"/>
                </a:solidFill>
              </a:rPr>
              <a:t>«Δεν συζητούσαμε, αυτός έλεγε κι εγώ  άκουγα»( σελ. 55)</a:t>
            </a:r>
          </a:p>
          <a:p>
            <a:pPr algn="l"/>
            <a:r>
              <a:rPr lang="el-GR" sz="1600" dirty="0">
                <a:solidFill>
                  <a:schemeClr val="tx1"/>
                </a:solidFill>
              </a:rPr>
              <a:t>[…]… άρχισε κάθε πρωί  να γράφει  : «Γιατί εγώ  είμαι  εγώ». Κάτω   όμως    </a:t>
            </a:r>
            <a:r>
              <a:rPr lang="el-GR" sz="1600" dirty="0" err="1">
                <a:solidFill>
                  <a:schemeClr val="tx1"/>
                </a:solidFill>
              </a:rPr>
              <a:t>απ</a:t>
            </a:r>
            <a:r>
              <a:rPr lang="el-GR" sz="1600" dirty="0">
                <a:solidFill>
                  <a:schemeClr val="tx1"/>
                </a:solidFill>
              </a:rPr>
              <a:t>΄ αυτό τον τίτλο δεν  κατάφερνε  να γράψει  παρά μόνο γιατί οι άλλοι ήταν   τόσο  ποταποί  και ηλίθιοι. (σελ. 111)</a:t>
            </a:r>
          </a:p>
          <a:p>
            <a:pPr algn="l"/>
            <a:r>
              <a:rPr lang="el-GR" sz="1600" dirty="0">
                <a:solidFill>
                  <a:schemeClr val="tx1"/>
                </a:solidFill>
              </a:rPr>
              <a:t>[…] Αφού   μ΄ έδενε  στην καρέκλα  και  μ’ έβαζε  να καθίσω   στο τραπέζι, 	έπαιρνε  θέση   απέναντι  μου   και με  διέταζε  να γράψω  όσα  εκείνος ήθελε, αν και   ούτε  ο ίδιος  ήξερε  πια τι ήταν   αυτά. (σελ. 114)</a:t>
            </a:r>
          </a:p>
        </p:txBody>
      </p:sp>
    </p:spTree>
    <p:extLst>
      <p:ext uri="{BB962C8B-B14F-4D97-AF65-F5344CB8AC3E}">
        <p14:creationId xmlns:p14="http://schemas.microsoft.com/office/powerpoint/2010/main" val="3427382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C5831C2A-E5DB-B77A-B8EF-9387A68443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543B890-4744-D89F-6068-CFCD0CD50A1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55A29C2E-B270-CD37-C88E-892CD5FD2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5173877"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A53E361-D2BD-BFA9-E36A-BDC69A945F87}"/>
              </a:ext>
            </a:extLst>
          </p:cNvPr>
          <p:cNvSpPr/>
          <p:nvPr/>
        </p:nvSpPr>
        <p:spPr>
          <a:xfrm>
            <a:off x="4060371" y="102648"/>
            <a:ext cx="783771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43667CCA-5E5D-87CD-1DFF-E23908B0F62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03A10DDB-AA37-7E9B-14CB-335061A45031}"/>
              </a:ext>
            </a:extLst>
          </p:cNvPr>
          <p:cNvSpPr>
            <a:spLocks noGrp="1"/>
          </p:cNvSpPr>
          <p:nvPr>
            <p:ph type="ftr" sz="quarter" idx="11"/>
          </p:nvPr>
        </p:nvSpPr>
        <p:spPr>
          <a:xfrm>
            <a:off x="5889982" y="968829"/>
            <a:ext cx="6096000"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 Παρ’ όλο που δεν  με είχε  δέσει   στην καρέκλα, πέρασα ολόκληρη   τη μέρα  καθισμένος  απέναντι του,  παρατηρώντας με απόλαυση   την αργή   μεταμόρφωση  του   σ΄ ένα διαφορετικό άνθρωπο …έγραφε κάποια πράγματα ενοχοποιώντας τον εαυτό του. (σελ. 118)</a:t>
            </a:r>
          </a:p>
          <a:p>
            <a:pPr marL="342900" indent="-342900" algn="just">
              <a:buFont typeface="Wingdings" panose="05000000000000000000" pitchFamily="2" charset="2"/>
              <a:buChar char="q"/>
            </a:pPr>
            <a:r>
              <a:rPr lang="el-GR" sz="2000" dirty="0">
                <a:solidFill>
                  <a:schemeClr val="tx1"/>
                </a:solidFill>
              </a:rPr>
              <a:t>«ήταν  φανερό ότι με κορόιδευε  καθώς με  άκουγε» (σελ. 133)</a:t>
            </a:r>
          </a:p>
          <a:p>
            <a:pPr marL="342900" indent="-342900" algn="just">
              <a:buFont typeface="Wingdings" panose="05000000000000000000" pitchFamily="2" charset="2"/>
              <a:buChar char="q"/>
            </a:pPr>
            <a:r>
              <a:rPr lang="el-GR" sz="2000" dirty="0">
                <a:solidFill>
                  <a:schemeClr val="tx1"/>
                </a:solidFill>
              </a:rPr>
              <a:t>[…]...εάν  διάβαζα μερικές από τις ομολογίες που  φρόντιζε να μου  κρύβει   και τον  ταπείνωνα  με  επιδέξιο τρόπο, είχα την εντύπωση  ότι ο σκλάβος του σπιτιού δεν θα ήμουν  πια εγώ αλλά εκείνος. (σελ. 121)</a:t>
            </a:r>
          </a:p>
          <a:p>
            <a:pPr marL="342900" indent="-342900" algn="just">
              <a:buFont typeface="Wingdings" panose="05000000000000000000" pitchFamily="2" charset="2"/>
              <a:buChar char="q"/>
            </a:pPr>
            <a:r>
              <a:rPr lang="el-GR" sz="2000" dirty="0">
                <a:solidFill>
                  <a:schemeClr val="tx1"/>
                </a:solidFill>
              </a:rPr>
              <a:t>Μετά από επίπονη διαδικασία  ο αφηγητής (Βενετός σκλάβος) ομολογεί :  «Μου  είπε  μάλιστα  ξεκάθαρα ότι χρειαζόταν  τις γνώσεις μου» (σελ. 159)</a:t>
            </a:r>
          </a:p>
          <a:p>
            <a:pPr algn="just">
              <a:buNone/>
            </a:pPr>
            <a:endParaRPr lang="el-GR" sz="2000" dirty="0">
              <a:solidFill>
                <a:schemeClr val="tx1"/>
              </a:solidFill>
            </a:endParaRPr>
          </a:p>
        </p:txBody>
      </p:sp>
    </p:spTree>
    <p:extLst>
      <p:ext uri="{BB962C8B-B14F-4D97-AF65-F5344CB8AC3E}">
        <p14:creationId xmlns:p14="http://schemas.microsoft.com/office/powerpoint/2010/main" val="1834980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021C8249-8A9D-A1CC-5CB5-94C9AADF8F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3252BC-5CA6-E6D1-ECBA-36C5EBCFA72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631765C-E808-A5E6-E2E8-A30AE4D92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38256" y="968828"/>
            <a:ext cx="284117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6609786B-4CFD-67B4-D925-AF03F7E4D659}"/>
              </a:ext>
            </a:extLst>
          </p:cNvPr>
          <p:cNvSpPr/>
          <p:nvPr/>
        </p:nvSpPr>
        <p:spPr>
          <a:xfrm>
            <a:off x="3385457" y="102648"/>
            <a:ext cx="851262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A39E0C42-3343-9A3E-DC36-0D2A208D75C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B61A34DE-CAAD-E3BF-7AD3-5747DFED17F4}"/>
              </a:ext>
            </a:extLst>
          </p:cNvPr>
          <p:cNvSpPr>
            <a:spLocks noGrp="1"/>
          </p:cNvSpPr>
          <p:nvPr>
            <p:ph type="ftr" sz="quarter" idx="11"/>
          </p:nvPr>
        </p:nvSpPr>
        <p:spPr>
          <a:xfrm>
            <a:off x="3385457" y="968829"/>
            <a:ext cx="8600525" cy="5540827"/>
          </a:xfrm>
          <a:solidFill>
            <a:schemeClr val="bg1"/>
          </a:solidFill>
          <a:ln w="57150">
            <a:solidFill>
              <a:schemeClr val="tx1"/>
            </a:solidFill>
          </a:ln>
        </p:spPr>
        <p:txBody>
          <a:bodyPr/>
          <a:lstStyle/>
          <a:p>
            <a:pPr algn="l"/>
            <a:endParaRPr lang="el-GR" sz="2000" b="1" dirty="0">
              <a:solidFill>
                <a:schemeClr val="tx1"/>
              </a:solidFill>
            </a:endParaRPr>
          </a:p>
          <a:p>
            <a:pPr algn="l"/>
            <a:r>
              <a:rPr lang="el-GR" sz="2000" b="1" dirty="0">
                <a:solidFill>
                  <a:schemeClr val="tx1"/>
                </a:solidFill>
              </a:rPr>
              <a:t>ΑΝΑΚΡΙΣΗ ΩΣ ΣΤΟΙΧΕΙΟ ΔΙΕΡΕΥΝΗΣΗΣ ΤΟΥ  « ΑΛΛΟΥ»  :	</a:t>
            </a:r>
          </a:p>
          <a:p>
            <a:pPr algn="l"/>
            <a:endParaRPr lang="el-GR" sz="2000" dirty="0">
              <a:solidFill>
                <a:schemeClr val="tx1"/>
              </a:solidFill>
            </a:endParaRPr>
          </a:p>
          <a:p>
            <a:pPr marL="342900" indent="-342900" algn="l">
              <a:buFont typeface="Wingdings" panose="05000000000000000000" pitchFamily="2" charset="2"/>
              <a:buChar char="q"/>
            </a:pPr>
            <a:r>
              <a:rPr lang="el-GR" sz="2000" dirty="0">
                <a:solidFill>
                  <a:schemeClr val="tx1"/>
                </a:solidFill>
              </a:rPr>
              <a:t>Ο δάσκαλος στον δρόμο   για το Λευκό Κάστρο, διενεργεί ανακρίσεις. Αξιοπρόσεκτο είναι το γεγονός ότι δίδει ιδιαίτερη  έμφαση στα χριστιανικά χωριά,  αφού  ο  Άλλος  και η γνώση του Άλλου   έχει  μεγαλύτερη αξία για τον αυτοπροσδιορισμό του Εαυτού. Οι ανακρίσεις είναι ακόμη ένας τρόπος   κατανόησης και   οριοθέτησης   των συνόρων   μεταξύ  του Εαυτού και του Άλλου.¹</a:t>
            </a:r>
          </a:p>
          <a:p>
            <a:pPr marL="342900" indent="-342900" algn="l">
              <a:buFont typeface="Wingdings" panose="05000000000000000000" pitchFamily="2" charset="2"/>
              <a:buChar char="q"/>
            </a:pPr>
            <a:r>
              <a:rPr lang="el-GR" sz="2000" dirty="0">
                <a:solidFill>
                  <a:schemeClr val="tx1"/>
                </a:solidFill>
              </a:rPr>
              <a:t>[…]Έπειτα  είπε  να  κάνουμε  το ίδιο πείραμα  και σ΄ ένα μουσουλμανικό  χωριό, αλλά το πείραμα  δεν πέτυχε  : παρ’ όλο  που οι  χωρικοί ανακρίθηκαν χωρίς ιδιαίτερη  πίεση, έκαναν   κι αυτοί, όπως οι  χριστιανοί  γείτονες τους,  σχεδόν  τις ίδιες ομολογίες, διηγήθηκαν τις ίδιες ιστορίες. (σελ. 243)</a:t>
            </a:r>
          </a:p>
          <a:p>
            <a:pPr algn="l"/>
            <a:endParaRPr lang="el-GR" sz="2000" dirty="0">
              <a:solidFill>
                <a:schemeClr val="tx1"/>
              </a:solidFill>
            </a:endParaRPr>
          </a:p>
          <a:p>
            <a:pPr algn="l"/>
            <a:r>
              <a:rPr lang="el-GR" sz="1000" dirty="0">
                <a:solidFill>
                  <a:schemeClr val="tx1"/>
                </a:solidFill>
              </a:rPr>
              <a:t>1. […]"</a:t>
            </a:r>
            <a:r>
              <a:rPr lang="en-US" sz="1000" dirty="0">
                <a:solidFill>
                  <a:schemeClr val="tx1"/>
                </a:solidFill>
              </a:rPr>
              <a:t>Beyaz</a:t>
            </a:r>
            <a:r>
              <a:rPr lang="el-GR" sz="1000" dirty="0">
                <a:solidFill>
                  <a:schemeClr val="tx1"/>
                </a:solidFill>
              </a:rPr>
              <a:t>  </a:t>
            </a:r>
            <a:r>
              <a:rPr lang="en-US" sz="1000" dirty="0">
                <a:solidFill>
                  <a:schemeClr val="tx1"/>
                </a:solidFill>
              </a:rPr>
              <a:t>Kale</a:t>
            </a:r>
            <a:r>
              <a:rPr lang="el-GR" sz="1000" dirty="0">
                <a:solidFill>
                  <a:schemeClr val="tx1"/>
                </a:solidFill>
              </a:rPr>
              <a:t>" </a:t>
            </a:r>
            <a:r>
              <a:rPr lang="en-US" sz="1000" dirty="0">
                <a:solidFill>
                  <a:schemeClr val="tx1"/>
                </a:solidFill>
              </a:rPr>
              <a:t>t</a:t>
            </a:r>
            <a:r>
              <a:rPr lang="tr-TR" sz="1000" dirty="0">
                <a:solidFill>
                  <a:schemeClr val="tx1"/>
                </a:solidFill>
              </a:rPr>
              <a:t>ümüyle  Doğu-Batı karşıtlığı üzerine kurulmuştur.</a:t>
            </a:r>
            <a:r>
              <a:rPr lang="el-GR" sz="1000" dirty="0">
                <a:solidFill>
                  <a:schemeClr val="tx1"/>
                </a:solidFill>
              </a:rPr>
              <a:t> </a:t>
            </a:r>
            <a:r>
              <a:rPr lang="tr-TR" sz="1000" dirty="0">
                <a:solidFill>
                  <a:schemeClr val="tx1"/>
                </a:solidFill>
              </a:rPr>
              <a:t>Roman kişisi Hoca sürekli "bizlerden  ve onlardan" söz eder,</a:t>
            </a:r>
            <a:r>
              <a:rPr lang="el-GR" sz="1000" dirty="0">
                <a:solidFill>
                  <a:schemeClr val="tx1"/>
                </a:solidFill>
              </a:rPr>
              <a:t> </a:t>
            </a:r>
            <a:r>
              <a:rPr lang="tr-TR" sz="1000" dirty="0">
                <a:solidFill>
                  <a:schemeClr val="tx1"/>
                </a:solidFill>
              </a:rPr>
              <a:t>"olnarın" nasıl  düşündüğünü öğrenmek  ister,</a:t>
            </a:r>
            <a:r>
              <a:rPr lang="el-GR" sz="1000" dirty="0">
                <a:solidFill>
                  <a:schemeClr val="tx1"/>
                </a:solidFill>
              </a:rPr>
              <a:t> </a:t>
            </a:r>
            <a:r>
              <a:rPr lang="tr-TR" sz="1000" dirty="0">
                <a:solidFill>
                  <a:schemeClr val="tx1"/>
                </a:solidFill>
              </a:rPr>
              <a:t>"onların" kimliğinin  ana çizgilerini saptamak amacıyla  Hristiyan köylerinde  "soruşturmalar" yartırrır," olnarın bizlerden  ayıran  çok  daha derin  çok daha gerçek günah  "bumlaya çalışır ".(</a:t>
            </a:r>
            <a:r>
              <a:rPr lang="el-GR" sz="1000" dirty="0">
                <a:solidFill>
                  <a:schemeClr val="tx1"/>
                </a:solidFill>
              </a:rPr>
              <a:t> </a:t>
            </a:r>
            <a:r>
              <a:rPr lang="el-GR" sz="1000" dirty="0" err="1">
                <a:solidFill>
                  <a:schemeClr val="tx1"/>
                </a:solidFill>
              </a:rPr>
              <a:t>Yildiz</a:t>
            </a:r>
            <a:r>
              <a:rPr lang="el-GR" sz="1000" dirty="0">
                <a:solidFill>
                  <a:schemeClr val="tx1"/>
                </a:solidFill>
              </a:rPr>
              <a:t> </a:t>
            </a:r>
            <a:r>
              <a:rPr lang="el-GR" sz="1000" dirty="0" err="1">
                <a:solidFill>
                  <a:schemeClr val="tx1"/>
                </a:solidFill>
              </a:rPr>
              <a:t>Ecevit</a:t>
            </a:r>
            <a:r>
              <a:rPr lang="el-GR" sz="1000" dirty="0">
                <a:solidFill>
                  <a:schemeClr val="tx1"/>
                </a:solidFill>
              </a:rPr>
              <a:t>, 1996,</a:t>
            </a:r>
            <a:r>
              <a:rPr lang="tr-TR" sz="1000" dirty="0">
                <a:solidFill>
                  <a:schemeClr val="tx1"/>
                </a:solidFill>
              </a:rPr>
              <a:t> 38)</a:t>
            </a:r>
            <a:endParaRPr lang="el-GR" sz="1000" dirty="0">
              <a:solidFill>
                <a:schemeClr val="tx1"/>
              </a:solidFill>
            </a:endParaRPr>
          </a:p>
          <a:p>
            <a:pPr algn="l"/>
            <a:r>
              <a:rPr lang="el-GR" sz="1000" dirty="0">
                <a:solidFill>
                  <a:schemeClr val="tx1"/>
                </a:solidFill>
              </a:rPr>
              <a:t> Η  γενεσιουργός αιτία της  βίας  δεν   είναι  η ανωτερότητα που  ενδεχομένως  αισθάνεται ο Εαυτός, άλλα  αυτό  το δυσάρεστο αίσθημα που βιώνει ο     Εαυτός,  το άγχος   του αυτοπροσδιορισμού   και της διαφοροποίησής  του από τον Άλλο «</a:t>
            </a:r>
            <a:r>
              <a:rPr lang="en-US" sz="1000" dirty="0">
                <a:solidFill>
                  <a:schemeClr val="tx1"/>
                </a:solidFill>
              </a:rPr>
              <a:t>Pamuk’s novel, however, the violence Said denounces is clearly spurred by anxiety rather than arrogant confidence</a:t>
            </a:r>
            <a:r>
              <a:rPr lang="el-GR" sz="1000" dirty="0">
                <a:solidFill>
                  <a:schemeClr val="tx1"/>
                </a:solidFill>
              </a:rPr>
              <a:t>»</a:t>
            </a:r>
            <a:r>
              <a:rPr lang="en-US" sz="1000" dirty="0">
                <a:solidFill>
                  <a:schemeClr val="tx1"/>
                </a:solidFill>
              </a:rPr>
              <a:t> </a:t>
            </a:r>
            <a:r>
              <a:rPr lang="el-GR" sz="1000" dirty="0">
                <a:solidFill>
                  <a:schemeClr val="tx1"/>
                </a:solidFill>
              </a:rPr>
              <a:t>(</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a:t>
            </a:r>
            <a:r>
              <a:rPr lang="el-GR" sz="1000" dirty="0">
                <a:solidFill>
                  <a:schemeClr val="tx1"/>
                </a:solidFill>
              </a:rPr>
              <a:t>, 2005,200). </a:t>
            </a:r>
          </a:p>
          <a:p>
            <a:pPr algn="l"/>
            <a:endParaRPr lang="el-GR" sz="1000" dirty="0">
              <a:solidFill>
                <a:schemeClr val="tx1"/>
              </a:solidFill>
            </a:endParaRPr>
          </a:p>
          <a:p>
            <a:pPr algn="l"/>
            <a:endParaRPr lang="el-GR" sz="1000" dirty="0">
              <a:solidFill>
                <a:schemeClr val="tx1"/>
              </a:solidFill>
            </a:endParaRPr>
          </a:p>
        </p:txBody>
      </p:sp>
    </p:spTree>
    <p:extLst>
      <p:ext uri="{BB962C8B-B14F-4D97-AF65-F5344CB8AC3E}">
        <p14:creationId xmlns:p14="http://schemas.microsoft.com/office/powerpoint/2010/main" val="711851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4A901-DCAE-1A60-0679-FCBF7BA75072}"/>
              </a:ext>
            </a:extLst>
          </p:cNvPr>
          <p:cNvSpPr>
            <a:spLocks noChangeArrowheads="1"/>
          </p:cNvSpPr>
          <p:nvPr/>
        </p:nvSpPr>
        <p:spPr bwMode="auto">
          <a:xfrm>
            <a:off x="5118563" y="1474419"/>
            <a:ext cx="6672944" cy="43344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l-GR" altLang="el-GR" i="0" u="none" strike="noStrike" cap="none" normalizeH="0" baseline="0" dirty="0" err="1">
                <a:ln>
                  <a:noFill/>
                </a:ln>
                <a:solidFill>
                  <a:srgbClr val="0A0A0A"/>
                </a:solidFill>
                <a:effectLst/>
                <a:latin typeface="+mn-lt"/>
              </a:rPr>
              <a:t>Almond</a:t>
            </a:r>
            <a:r>
              <a:rPr kumimoji="0" lang="el-GR" altLang="el-GR" i="0" u="none" strike="noStrike" cap="none" normalizeH="0" baseline="0" dirty="0">
                <a:ln>
                  <a:noFill/>
                </a:ln>
                <a:solidFill>
                  <a:srgbClr val="0A0A0A"/>
                </a:solidFill>
                <a:effectLst/>
                <a:latin typeface="+mn-lt"/>
              </a:rPr>
              <a:t>, I. (2003). </a:t>
            </a:r>
            <a:r>
              <a:rPr kumimoji="0" lang="el-GR" altLang="el-GR" i="0" u="none" strike="noStrike" cap="none" normalizeH="0" baseline="0" dirty="0" err="1">
                <a:ln>
                  <a:noFill/>
                </a:ln>
                <a:solidFill>
                  <a:srgbClr val="0A0A0A"/>
                </a:solidFill>
                <a:effectLst/>
                <a:latin typeface="+mn-lt"/>
              </a:rPr>
              <a:t>Islam</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melancholy</a:t>
            </a:r>
            <a:r>
              <a:rPr kumimoji="0" lang="el-GR" altLang="el-GR" i="0" u="none" strike="noStrike" cap="none" normalizeH="0" baseline="0" dirty="0">
                <a:ln>
                  <a:noFill/>
                </a:ln>
                <a:solidFill>
                  <a:srgbClr val="0A0A0A"/>
                </a:solidFill>
                <a:effectLst/>
                <a:latin typeface="+mn-lt"/>
              </a:rPr>
              <a:t>, and </a:t>
            </a:r>
            <a:r>
              <a:rPr kumimoji="0" lang="el-GR" altLang="el-GR" i="0" u="none" strike="noStrike" cap="none" normalizeH="0" baseline="0" dirty="0" err="1">
                <a:ln>
                  <a:noFill/>
                </a:ln>
                <a:solidFill>
                  <a:srgbClr val="0A0A0A"/>
                </a:solidFill>
                <a:effectLst/>
                <a:latin typeface="+mn-lt"/>
              </a:rPr>
              <a:t>sad</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concrete</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minarets</a:t>
            </a:r>
            <a:r>
              <a:rPr kumimoji="0" lang="el-GR" altLang="el-GR" i="0" u="none" strike="noStrike" cap="none" normalizeH="0" baseline="0" dirty="0">
                <a:ln>
                  <a:noFill/>
                </a:ln>
                <a:solidFill>
                  <a:srgbClr val="0A0A0A"/>
                </a:solidFill>
                <a:effectLst/>
                <a:latin typeface="+mn-lt"/>
              </a:rPr>
              <a:t>: The </a:t>
            </a:r>
            <a:r>
              <a:rPr kumimoji="0" lang="el-GR" altLang="el-GR" i="0" u="none" strike="noStrike" cap="none" normalizeH="0" baseline="0" dirty="0" err="1">
                <a:ln>
                  <a:noFill/>
                </a:ln>
                <a:solidFill>
                  <a:srgbClr val="0A0A0A"/>
                </a:solidFill>
                <a:effectLst/>
                <a:latin typeface="+mn-lt"/>
              </a:rPr>
              <a:t>futility</a:t>
            </a:r>
            <a:r>
              <a:rPr kumimoji="0" lang="el-GR" altLang="el-GR" i="0" u="none" strike="noStrike" cap="none" normalizeH="0" baseline="0" dirty="0">
                <a:ln>
                  <a:noFill/>
                </a:ln>
                <a:solidFill>
                  <a:srgbClr val="0A0A0A"/>
                </a:solidFill>
                <a:effectLst/>
                <a:latin typeface="+mn-lt"/>
              </a:rPr>
              <a:t> of </a:t>
            </a:r>
            <a:r>
              <a:rPr kumimoji="0" lang="el-GR" altLang="el-GR" i="0" u="none" strike="noStrike" cap="none" normalizeH="0" baseline="0" dirty="0" err="1">
                <a:ln>
                  <a:noFill/>
                </a:ln>
                <a:solidFill>
                  <a:srgbClr val="0A0A0A"/>
                </a:solidFill>
                <a:effectLst/>
                <a:latin typeface="+mn-lt"/>
              </a:rPr>
              <a:t>narratives</a:t>
            </a:r>
            <a:r>
              <a:rPr kumimoji="0" lang="el-GR" altLang="el-GR" i="0" u="none" strike="noStrike" cap="none" normalizeH="0" baseline="0" dirty="0">
                <a:ln>
                  <a:noFill/>
                </a:ln>
                <a:solidFill>
                  <a:srgbClr val="0A0A0A"/>
                </a:solidFill>
                <a:effectLst/>
                <a:latin typeface="+mn-lt"/>
              </a:rPr>
              <a:t> in </a:t>
            </a:r>
            <a:r>
              <a:rPr kumimoji="0" lang="el-GR" altLang="el-GR" i="0" u="none" strike="noStrike" cap="none" normalizeH="0" baseline="0" dirty="0" err="1">
                <a:ln>
                  <a:noFill/>
                </a:ln>
                <a:solidFill>
                  <a:srgbClr val="0A0A0A"/>
                </a:solidFill>
                <a:effectLst/>
                <a:latin typeface="+mn-lt"/>
              </a:rPr>
              <a:t>Orhan</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Pamuk's</a:t>
            </a:r>
            <a:r>
              <a:rPr kumimoji="0" lang="el-GR" altLang="el-GR" i="0" u="none" strike="noStrike" cap="none" normalizeH="0" baseline="0" dirty="0">
                <a:ln>
                  <a:noFill/>
                </a:ln>
                <a:solidFill>
                  <a:srgbClr val="0A0A0A"/>
                </a:solidFill>
                <a:effectLst/>
                <a:latin typeface="+mn-lt"/>
              </a:rPr>
              <a:t> "The </a:t>
            </a:r>
            <a:r>
              <a:rPr kumimoji="0" lang="el-GR" altLang="el-GR" i="0" u="none" strike="noStrike" cap="none" normalizeH="0" baseline="0" dirty="0" err="1">
                <a:ln>
                  <a:noFill/>
                </a:ln>
                <a:solidFill>
                  <a:srgbClr val="0A0A0A"/>
                </a:solidFill>
                <a:effectLst/>
                <a:latin typeface="+mn-lt"/>
              </a:rPr>
              <a:t>Black</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Book</a:t>
            </a:r>
            <a:r>
              <a:rPr kumimoji="0" lang="el-GR" altLang="el-GR" i="0" u="none" strike="noStrike" cap="none" normalizeH="0" baseline="0" dirty="0">
                <a:ln>
                  <a:noFill/>
                </a:ln>
                <a:solidFill>
                  <a:srgbClr val="0A0A0A"/>
                </a:solidFill>
                <a:effectLst/>
                <a:latin typeface="+mn-lt"/>
              </a:rPr>
              <a:t>". </a:t>
            </a:r>
            <a:r>
              <a:rPr kumimoji="0" lang="el-GR" altLang="el-GR" i="1" u="none" strike="noStrike" cap="none" normalizeH="0" baseline="0" dirty="0" err="1">
                <a:ln>
                  <a:noFill/>
                </a:ln>
                <a:solidFill>
                  <a:srgbClr val="0A0A0A"/>
                </a:solidFill>
                <a:effectLst/>
                <a:latin typeface="+mn-lt"/>
              </a:rPr>
              <a:t>New</a:t>
            </a:r>
            <a:r>
              <a:rPr kumimoji="0" lang="el-GR" altLang="el-GR" i="1" u="none" strike="noStrike" cap="none" normalizeH="0" baseline="0" dirty="0">
                <a:ln>
                  <a:noFill/>
                </a:ln>
                <a:solidFill>
                  <a:srgbClr val="0A0A0A"/>
                </a:solidFill>
                <a:effectLst/>
                <a:latin typeface="+mn-lt"/>
              </a:rPr>
              <a:t> </a:t>
            </a:r>
            <a:r>
              <a:rPr kumimoji="0" lang="el-GR" altLang="el-GR" i="1" u="none" strike="noStrike" cap="none" normalizeH="0" baseline="0" dirty="0" err="1">
                <a:ln>
                  <a:noFill/>
                </a:ln>
                <a:solidFill>
                  <a:srgbClr val="0A0A0A"/>
                </a:solidFill>
                <a:effectLst/>
                <a:latin typeface="+mn-lt"/>
              </a:rPr>
              <a:t>Literary</a:t>
            </a:r>
            <a:r>
              <a:rPr kumimoji="0" lang="el-GR" altLang="el-GR" i="1" u="none" strike="noStrike" cap="none" normalizeH="0" baseline="0" dirty="0">
                <a:ln>
                  <a:noFill/>
                </a:ln>
                <a:solidFill>
                  <a:srgbClr val="0A0A0A"/>
                </a:solidFill>
                <a:effectLst/>
                <a:latin typeface="+mn-lt"/>
              </a:rPr>
              <a:t> </a:t>
            </a:r>
            <a:r>
              <a:rPr kumimoji="0" lang="el-GR" altLang="el-GR" i="1" u="none" strike="noStrike" cap="none" normalizeH="0" baseline="0" dirty="0" err="1">
                <a:ln>
                  <a:noFill/>
                </a:ln>
                <a:solidFill>
                  <a:srgbClr val="0A0A0A"/>
                </a:solidFill>
                <a:effectLst/>
                <a:latin typeface="+mn-lt"/>
              </a:rPr>
              <a:t>History</a:t>
            </a:r>
            <a:r>
              <a:rPr kumimoji="0" lang="el-GR" altLang="el-GR" i="1" u="none" strike="noStrike" cap="none" normalizeH="0" baseline="0" dirty="0">
                <a:ln>
                  <a:noFill/>
                </a:ln>
                <a:solidFill>
                  <a:srgbClr val="0A0A0A"/>
                </a:solidFill>
                <a:effectLst/>
                <a:latin typeface="+mn-lt"/>
              </a:rPr>
              <a:t>, 34</a:t>
            </a:r>
            <a:r>
              <a:rPr kumimoji="0" lang="el-GR" altLang="el-GR" i="0" u="none" strike="noStrike" cap="none" normalizeH="0" baseline="0" dirty="0">
                <a:ln>
                  <a:noFill/>
                </a:ln>
                <a:solidFill>
                  <a:srgbClr val="0A0A0A"/>
                </a:solidFill>
                <a:effectLst/>
                <a:latin typeface="+mn-lt"/>
              </a:rPr>
              <a:t>(1), 75–90.</a:t>
            </a:r>
          </a:p>
          <a:p>
            <a:pPr marL="0" marR="0" lvl="0" indent="0" algn="just" defTabSz="914400" rtl="0" eaLnBrk="0" fontAlgn="base" latinLnBrk="0" hangingPunct="0">
              <a:lnSpc>
                <a:spcPct val="100000"/>
              </a:lnSpc>
              <a:spcBef>
                <a:spcPct val="0"/>
              </a:spcBef>
              <a:spcAft>
                <a:spcPct val="0"/>
              </a:spcAft>
              <a:buClrTx/>
              <a:buSzTx/>
              <a:tabLst/>
            </a:pPr>
            <a:endParaRPr kumimoji="0" lang="el-GR" altLang="el-GR" i="0" u="none" strike="noStrike" cap="none" normalizeH="0" baseline="0" dirty="0">
              <a:ln>
                <a:noFill/>
              </a:ln>
              <a:solidFill>
                <a:srgbClr val="0A0A0A"/>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r>
              <a:rPr kumimoji="0" lang="el-GR" altLang="el-GR" i="0" u="none" strike="noStrike" cap="none" normalizeH="0" baseline="0" dirty="0" err="1">
                <a:ln>
                  <a:noFill/>
                </a:ln>
                <a:solidFill>
                  <a:srgbClr val="0A0A0A"/>
                </a:solidFill>
                <a:effectLst/>
                <a:latin typeface="+mn-lt"/>
              </a:rPr>
              <a:t>Kılıç</a:t>
            </a:r>
            <a:r>
              <a:rPr kumimoji="0" lang="el-GR" altLang="el-GR" i="0" u="none" strike="noStrike" cap="none" normalizeH="0" baseline="0" dirty="0">
                <a:ln>
                  <a:noFill/>
                </a:ln>
                <a:solidFill>
                  <a:srgbClr val="0A0A0A"/>
                </a:solidFill>
                <a:effectLst/>
                <a:latin typeface="+mn-lt"/>
              </a:rPr>
              <a:t>, E. (2006). </a:t>
            </a:r>
            <a:r>
              <a:rPr kumimoji="0" lang="el-GR" altLang="el-GR" i="1" u="none" strike="noStrike" cap="none" normalizeH="0" baseline="0" dirty="0" err="1">
                <a:ln>
                  <a:noFill/>
                </a:ln>
                <a:solidFill>
                  <a:srgbClr val="0A0A0A"/>
                </a:solidFill>
                <a:effectLst/>
                <a:latin typeface="+mn-lt"/>
              </a:rPr>
              <a:t>Orhan</a:t>
            </a:r>
            <a:r>
              <a:rPr kumimoji="0" lang="el-GR" altLang="el-GR" i="1" u="none" strike="noStrike" cap="none" normalizeH="0" baseline="0" dirty="0">
                <a:ln>
                  <a:noFill/>
                </a:ln>
                <a:solidFill>
                  <a:srgbClr val="0A0A0A"/>
                </a:solidFill>
                <a:effectLst/>
                <a:latin typeface="+mn-lt"/>
              </a:rPr>
              <a:t> </a:t>
            </a:r>
            <a:r>
              <a:rPr kumimoji="0" lang="el-GR" altLang="el-GR" i="1" u="none" strike="noStrike" cap="none" normalizeH="0" baseline="0" dirty="0" err="1">
                <a:ln>
                  <a:noFill/>
                </a:ln>
                <a:solidFill>
                  <a:srgbClr val="0A0A0A"/>
                </a:solidFill>
                <a:effectLst/>
                <a:latin typeface="+mn-lt"/>
              </a:rPr>
              <a:t>Pamuk'u</a:t>
            </a:r>
            <a:r>
              <a:rPr kumimoji="0" lang="el-GR" altLang="el-GR" i="1" u="none" strike="noStrike" cap="none" normalizeH="0" baseline="0" dirty="0">
                <a:ln>
                  <a:noFill/>
                </a:ln>
                <a:solidFill>
                  <a:srgbClr val="0A0A0A"/>
                </a:solidFill>
                <a:effectLst/>
                <a:latin typeface="+mn-lt"/>
              </a:rPr>
              <a:t> </a:t>
            </a:r>
            <a:r>
              <a:rPr kumimoji="0" lang="el-GR" altLang="el-GR" i="1" u="none" strike="noStrike" cap="none" normalizeH="0" baseline="0" dirty="0" err="1">
                <a:ln>
                  <a:noFill/>
                </a:ln>
                <a:solidFill>
                  <a:srgbClr val="0A0A0A"/>
                </a:solidFill>
                <a:effectLst/>
                <a:latin typeface="+mn-lt"/>
              </a:rPr>
              <a:t>anlamak</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Istanbul</a:t>
            </a:r>
            <a:r>
              <a:rPr kumimoji="0" lang="el-GR" altLang="el-GR" i="0" u="none" strike="noStrike" cap="none" normalizeH="0" baseline="0" dirty="0">
                <a:ln>
                  <a:noFill/>
                </a:ln>
                <a:solidFill>
                  <a:srgbClr val="0A0A0A"/>
                </a:solidFill>
                <a:effectLst/>
                <a:latin typeface="+mn-lt"/>
              </a:rPr>
              <a:t>: </a:t>
            </a:r>
            <a:r>
              <a:rPr kumimoji="0" lang="el-GR" altLang="el-GR" i="0" u="none" strike="noStrike" cap="none" normalizeH="0" baseline="0" dirty="0" err="1">
                <a:ln>
                  <a:noFill/>
                </a:ln>
                <a:solidFill>
                  <a:srgbClr val="0A0A0A"/>
                </a:solidFill>
                <a:effectLst/>
                <a:latin typeface="+mn-lt"/>
              </a:rPr>
              <a:t>İletişim</a:t>
            </a:r>
            <a:r>
              <a:rPr kumimoji="0" lang="el-GR" altLang="el-GR" i="0" u="none" strike="noStrike" cap="none" normalizeH="0" baseline="0" dirty="0">
                <a:ln>
                  <a:noFill/>
                </a:ln>
                <a:solidFill>
                  <a:srgbClr val="0A0A0A"/>
                </a:solidFill>
                <a:effectLst/>
                <a:latin typeface="+mn-lt"/>
              </a:rPr>
              <a:t>.</a:t>
            </a:r>
          </a:p>
          <a:p>
            <a:pPr marL="0" marR="0" lvl="0" indent="0" algn="just" defTabSz="914400" rtl="0" eaLnBrk="0" fontAlgn="base" latinLnBrk="0" hangingPunct="0">
              <a:lnSpc>
                <a:spcPct val="100000"/>
              </a:lnSpc>
              <a:spcBef>
                <a:spcPct val="0"/>
              </a:spcBef>
              <a:spcAft>
                <a:spcPct val="0"/>
              </a:spcAft>
              <a:buClrTx/>
              <a:buSzTx/>
              <a:tabLst/>
            </a:pPr>
            <a:endParaRPr kumimoji="0" lang="el-GR" altLang="el-GR" i="0" u="none" strike="noStrike" cap="none" normalizeH="0" baseline="0" dirty="0">
              <a:ln>
                <a:noFill/>
              </a:ln>
              <a:solidFill>
                <a:srgbClr val="0A0A0A"/>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r>
              <a:rPr kumimoji="0" lang="el-GR" altLang="el-GR" i="0" u="none" strike="noStrike" cap="none" normalizeH="0" baseline="0" dirty="0" err="1">
                <a:ln>
                  <a:noFill/>
                </a:ln>
                <a:solidFill>
                  <a:srgbClr val="0A0A0A"/>
                </a:solidFill>
                <a:effectLst/>
                <a:latin typeface="+mn-lt"/>
              </a:rPr>
              <a:t>Μήλλας</a:t>
            </a:r>
            <a:r>
              <a:rPr kumimoji="0" lang="el-GR" altLang="el-GR" i="0" u="none" strike="noStrike" cap="none" normalizeH="0" baseline="0" dirty="0">
                <a:ln>
                  <a:noFill/>
                </a:ln>
                <a:solidFill>
                  <a:srgbClr val="0A0A0A"/>
                </a:solidFill>
                <a:effectLst/>
                <a:latin typeface="+mn-lt"/>
              </a:rPr>
              <a:t>, Η. (2012). Ορχάν Παμούκ, ένας δυτικός ανατολίτης. </a:t>
            </a:r>
            <a:r>
              <a:rPr kumimoji="0" lang="el-GR" altLang="el-GR" i="1" u="none" strike="noStrike" cap="none" normalizeH="0" baseline="0" dirty="0">
                <a:ln>
                  <a:noFill/>
                </a:ln>
                <a:solidFill>
                  <a:srgbClr val="0A0A0A"/>
                </a:solidFill>
                <a:effectLst/>
                <a:latin typeface="+mn-lt"/>
              </a:rPr>
              <a:t>Διαβάζω, 529</a:t>
            </a:r>
            <a:r>
              <a:rPr kumimoji="0" lang="el-GR" altLang="el-GR" i="0" u="none" strike="noStrike" cap="none" normalizeH="0" baseline="0" dirty="0">
                <a:ln>
                  <a:noFill/>
                </a:ln>
                <a:solidFill>
                  <a:srgbClr val="0A0A0A"/>
                </a:solidFill>
                <a:effectLst/>
                <a:latin typeface="+mn-lt"/>
              </a:rPr>
              <a:t>, 84–108.</a:t>
            </a:r>
          </a:p>
          <a:p>
            <a:pPr marL="0" marR="0" lvl="0" indent="0" algn="just" defTabSz="914400" rtl="0" eaLnBrk="0" fontAlgn="base" latinLnBrk="0" hangingPunct="0">
              <a:lnSpc>
                <a:spcPct val="100000"/>
              </a:lnSpc>
              <a:spcBef>
                <a:spcPct val="0"/>
              </a:spcBef>
              <a:spcAft>
                <a:spcPct val="0"/>
              </a:spcAft>
              <a:buClrTx/>
              <a:buSzTx/>
              <a:tabLst/>
            </a:pPr>
            <a:endParaRPr kumimoji="0" lang="el-GR" altLang="el-GR" i="0" u="none" strike="noStrike" cap="none" normalizeH="0" baseline="0" dirty="0">
              <a:ln>
                <a:noFill/>
              </a:ln>
              <a:solidFill>
                <a:srgbClr val="0A0A0A"/>
              </a:solidFill>
              <a:effectLst/>
              <a:latin typeface="+mn-lt"/>
            </a:endParaRPr>
          </a:p>
          <a:p>
            <a:pPr marL="0" marR="0" lvl="0" indent="0" algn="just" defTabSz="914400" rtl="0" eaLnBrk="0" fontAlgn="base" latinLnBrk="0" hangingPunct="0">
              <a:lnSpc>
                <a:spcPct val="100000"/>
              </a:lnSpc>
              <a:spcBef>
                <a:spcPct val="0"/>
              </a:spcBef>
              <a:spcAft>
                <a:spcPct val="0"/>
              </a:spcAft>
              <a:buClrTx/>
              <a:buSzTx/>
              <a:tabLst/>
            </a:pPr>
            <a:r>
              <a:rPr kumimoji="0" lang="el-GR" altLang="el-GR" i="0" u="none" strike="noStrike" cap="none" normalizeH="0" baseline="0" dirty="0" err="1">
                <a:ln>
                  <a:noFill/>
                </a:ln>
                <a:solidFill>
                  <a:srgbClr val="0A0A0A"/>
                </a:solidFill>
                <a:effectLst/>
                <a:latin typeface="+mn-lt"/>
              </a:rPr>
              <a:t>Ττοφή</a:t>
            </a:r>
            <a:r>
              <a:rPr kumimoji="0" lang="el-GR" altLang="el-GR" i="0" u="none" strike="noStrike" cap="none" normalizeH="0" baseline="0" dirty="0">
                <a:ln>
                  <a:noFill/>
                </a:ln>
                <a:solidFill>
                  <a:srgbClr val="0A0A0A"/>
                </a:solidFill>
                <a:effectLst/>
                <a:latin typeface="+mn-lt"/>
              </a:rPr>
              <a:t>, Α. (2006). Η «καθαρότητα» πολιτισμικών ταυτοτήτων: Μύθος ή πραγματικότητα. Πώς νέες αφηγηματικές τεχνικές της λογοτεχνίας προσδιορίζουν υβριδικά στοιχεία στην κατασκευή ταυτοτήτων. Στο </a:t>
            </a:r>
            <a:r>
              <a:rPr kumimoji="0" lang="el-GR" altLang="el-GR" i="1" u="none" strike="noStrike" cap="none" normalizeH="0" baseline="0" dirty="0">
                <a:ln>
                  <a:noFill/>
                </a:ln>
                <a:solidFill>
                  <a:srgbClr val="0A0A0A"/>
                </a:solidFill>
                <a:effectLst/>
                <a:latin typeface="+mn-lt"/>
              </a:rPr>
              <a:t>Πρακτικά 9ου Συνεδρίου Παιδαγωγικής Εταιρείας Κύπρου: Διαφορετικότητα και Εκπαίδευση</a:t>
            </a:r>
            <a:r>
              <a:rPr kumimoji="0" lang="el-GR" altLang="el-GR" i="0" u="none" strike="noStrike" cap="none" normalizeH="0" baseline="0" dirty="0">
                <a:ln>
                  <a:noFill/>
                </a:ln>
                <a:solidFill>
                  <a:srgbClr val="0A0A0A"/>
                </a:solidFill>
                <a:effectLst/>
                <a:latin typeface="+mn-lt"/>
              </a:rPr>
              <a:t>. Λευκωσία: Παιδαγωγική Εταιρεία Κύπρου.</a:t>
            </a:r>
          </a:p>
        </p:txBody>
      </p:sp>
      <p:sp>
        <p:nvSpPr>
          <p:cNvPr id="3" name="Ορθογώνιο: Στρογγύλεμα γωνιών 2">
            <a:extLst>
              <a:ext uri="{FF2B5EF4-FFF2-40B4-BE49-F238E27FC236}">
                <a16:creationId xmlns:a16="http://schemas.microsoft.com/office/drawing/2014/main" id="{C6796A53-C447-6EB1-3C78-6E940AA2E92C}"/>
              </a:ext>
            </a:extLst>
          </p:cNvPr>
          <p:cNvSpPr/>
          <p:nvPr/>
        </p:nvSpPr>
        <p:spPr>
          <a:xfrm>
            <a:off x="5118563" y="794657"/>
            <a:ext cx="6672944" cy="25969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a:t>
            </a:r>
            <a:r>
              <a:rPr lang="el-GR" b="1" dirty="0"/>
              <a:t>.</a:t>
            </a:r>
            <a:r>
              <a:rPr lang="en-US" b="1" dirty="0"/>
              <a:t> </a:t>
            </a:r>
            <a:r>
              <a:rPr lang="el-GR" b="1" dirty="0"/>
              <a:t>Εισαγωγή  :   Βιβλιογραφικές Αναφορές </a:t>
            </a:r>
          </a:p>
        </p:txBody>
      </p:sp>
      <p:pic>
        <p:nvPicPr>
          <p:cNvPr id="4" name="Picture 2" descr="Το Λευκό Κάστρο / ORHAN PAMUK | Skroutz Βιβλία">
            <a:extLst>
              <a:ext uri="{FF2B5EF4-FFF2-40B4-BE49-F238E27FC236}">
                <a16:creationId xmlns:a16="http://schemas.microsoft.com/office/drawing/2014/main" id="{2A7BEF32-7913-0DE6-CCA2-171B68F72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478774" y="1474419"/>
            <a:ext cx="4391697" cy="4334463"/>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109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3289ECDF-28D6-5733-6758-954F45E92B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5F75D9-4ABA-CB88-AF38-F20BE0830A3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AFE526C-9C35-A62C-F536-92798CDF5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64335" y="968829"/>
            <a:ext cx="5311179"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A5DC16A8-68E0-A391-E9B7-25AD7600F768}"/>
              </a:ext>
            </a:extLst>
          </p:cNvPr>
          <p:cNvSpPr/>
          <p:nvPr/>
        </p:nvSpPr>
        <p:spPr>
          <a:xfrm>
            <a:off x="5670646" y="102648"/>
            <a:ext cx="6227439"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C0F3FCDD-5A90-92F4-F97E-1ABD1DADCE6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691B493C-A85D-ED64-FDDB-C507B1B06EB5}"/>
              </a:ext>
            </a:extLst>
          </p:cNvPr>
          <p:cNvSpPr>
            <a:spLocks noGrp="1"/>
          </p:cNvSpPr>
          <p:nvPr>
            <p:ph type="ftr" sz="quarter" idx="11"/>
          </p:nvPr>
        </p:nvSpPr>
        <p:spPr>
          <a:xfrm>
            <a:off x="5758542" y="968829"/>
            <a:ext cx="6227439" cy="5540827"/>
          </a:xfrm>
          <a:solidFill>
            <a:schemeClr val="bg1"/>
          </a:solidFill>
          <a:ln w="57150">
            <a:solidFill>
              <a:schemeClr val="tx1"/>
            </a:solidFill>
          </a:ln>
        </p:spPr>
        <p:txBody>
          <a:bodyPr/>
          <a:lstStyle/>
          <a:p>
            <a:pPr algn="l"/>
            <a:r>
              <a:rPr lang="el-GR" sz="2000" b="1" dirty="0">
                <a:solidFill>
                  <a:schemeClr val="tx1"/>
                </a:solidFill>
              </a:rPr>
              <a:t>Η ΕΚΣΤΡΑΤΕΙΑ ΣΤΗΝ ΕΥΡΩΠΗ</a:t>
            </a:r>
            <a:endParaRPr lang="el-GR" sz="2000" dirty="0">
              <a:solidFill>
                <a:schemeClr val="tx1"/>
              </a:solidFill>
            </a:endParaRPr>
          </a:p>
          <a:p>
            <a:pPr algn="l"/>
            <a:r>
              <a:rPr lang="en-US" sz="2000" dirty="0">
                <a:solidFill>
                  <a:schemeClr val="tx1"/>
                </a:solidFill>
              </a:rPr>
              <a:t> </a:t>
            </a:r>
            <a:endParaRPr lang="el-GR" sz="2000" dirty="0">
              <a:solidFill>
                <a:schemeClr val="tx1"/>
              </a:solidFill>
            </a:endParaRPr>
          </a:p>
          <a:p>
            <a:pPr marL="342900" indent="-342900" algn="l">
              <a:buFont typeface="Wingdings" panose="05000000000000000000" pitchFamily="2" charset="2"/>
              <a:buChar char="q"/>
            </a:pPr>
            <a:r>
              <a:rPr lang="el-GR" sz="2000" dirty="0">
                <a:solidFill>
                  <a:schemeClr val="tx1"/>
                </a:solidFill>
              </a:rPr>
              <a:t>Η εκστρατεία στην Ευρώπη</a:t>
            </a:r>
            <a:r>
              <a:rPr lang="en-US" sz="2000" dirty="0">
                <a:solidFill>
                  <a:schemeClr val="tx1"/>
                </a:solidFill>
              </a:rPr>
              <a:t>    </a:t>
            </a:r>
            <a:r>
              <a:rPr lang="el-GR" sz="2000" dirty="0">
                <a:solidFill>
                  <a:schemeClr val="tx1"/>
                </a:solidFill>
              </a:rPr>
              <a:t>αποτελεί</a:t>
            </a:r>
            <a:r>
              <a:rPr lang="en-US" sz="2000" dirty="0">
                <a:solidFill>
                  <a:schemeClr val="tx1"/>
                </a:solidFill>
              </a:rPr>
              <a:t>  </a:t>
            </a:r>
            <a:r>
              <a:rPr lang="el-GR" sz="2000" dirty="0">
                <a:solidFill>
                  <a:schemeClr val="tx1"/>
                </a:solidFill>
              </a:rPr>
              <a:t>το τελευταίο πείραμα ταυτότητας</a:t>
            </a:r>
            <a:r>
              <a:rPr lang="en-US" sz="2000" dirty="0">
                <a:solidFill>
                  <a:schemeClr val="tx1"/>
                </a:solidFill>
              </a:rPr>
              <a:t>   «The White Castle’s final identity experiment, the campaign of war in Europe»   (</a:t>
            </a:r>
            <a:r>
              <a:rPr lang="el-GR" sz="2000" dirty="0" err="1">
                <a:solidFill>
                  <a:schemeClr val="tx1"/>
                </a:solidFill>
              </a:rPr>
              <a:t>Aylin</a:t>
            </a:r>
            <a:r>
              <a:rPr lang="el-GR" sz="2000" dirty="0">
                <a:solidFill>
                  <a:schemeClr val="tx1"/>
                </a:solidFill>
              </a:rPr>
              <a:t> </a:t>
            </a:r>
            <a:r>
              <a:rPr lang="el-GR" sz="2000" dirty="0" err="1">
                <a:solidFill>
                  <a:schemeClr val="tx1"/>
                </a:solidFill>
              </a:rPr>
              <a:t>Bayrakceken</a:t>
            </a:r>
            <a:r>
              <a:rPr lang="el-GR" sz="2000" dirty="0">
                <a:solidFill>
                  <a:schemeClr val="tx1"/>
                </a:solidFill>
              </a:rPr>
              <a:t> </a:t>
            </a:r>
            <a:r>
              <a:rPr lang="en-US" sz="2000" dirty="0">
                <a:solidFill>
                  <a:schemeClr val="tx1"/>
                </a:solidFill>
              </a:rPr>
              <a:t>&amp; </a:t>
            </a:r>
            <a:r>
              <a:rPr lang="el-GR" sz="2000" dirty="0" err="1">
                <a:solidFill>
                  <a:schemeClr val="tx1"/>
                </a:solidFill>
              </a:rPr>
              <a:t>Don</a:t>
            </a:r>
            <a:r>
              <a:rPr lang="el-GR" sz="2000" dirty="0">
                <a:solidFill>
                  <a:schemeClr val="tx1"/>
                </a:solidFill>
              </a:rPr>
              <a:t> </a:t>
            </a:r>
            <a:r>
              <a:rPr lang="el-GR" sz="2000" dirty="0" err="1">
                <a:solidFill>
                  <a:schemeClr val="tx1"/>
                </a:solidFill>
              </a:rPr>
              <a:t>Randall</a:t>
            </a:r>
            <a:r>
              <a:rPr lang="en-US" sz="2000" dirty="0">
                <a:solidFill>
                  <a:schemeClr val="tx1"/>
                </a:solidFill>
              </a:rPr>
              <a:t>,</a:t>
            </a:r>
            <a:r>
              <a:rPr lang="el-GR" sz="2000" dirty="0">
                <a:solidFill>
                  <a:schemeClr val="tx1"/>
                </a:solidFill>
              </a:rPr>
              <a:t> </a:t>
            </a:r>
            <a:r>
              <a:rPr lang="en-US" sz="2000" dirty="0">
                <a:solidFill>
                  <a:schemeClr val="tx1"/>
                </a:solidFill>
              </a:rPr>
              <a:t>2005,199)</a:t>
            </a:r>
            <a:r>
              <a:rPr lang="el-GR" sz="2000" dirty="0">
                <a:solidFill>
                  <a:schemeClr val="tx1"/>
                </a:solidFill>
              </a:rPr>
              <a:t>,</a:t>
            </a:r>
            <a:r>
              <a:rPr lang="en-US" sz="2000" dirty="0">
                <a:solidFill>
                  <a:schemeClr val="tx1"/>
                </a:solidFill>
              </a:rPr>
              <a:t> </a:t>
            </a:r>
            <a:r>
              <a:rPr lang="el-GR" sz="2000" dirty="0">
                <a:solidFill>
                  <a:schemeClr val="tx1"/>
                </a:solidFill>
              </a:rPr>
              <a:t>αφού</a:t>
            </a:r>
            <a:r>
              <a:rPr lang="en-US" sz="2000" dirty="0">
                <a:solidFill>
                  <a:schemeClr val="tx1"/>
                </a:solidFill>
              </a:rPr>
              <a:t>   </a:t>
            </a:r>
            <a:r>
              <a:rPr lang="el-GR" sz="2000" dirty="0">
                <a:solidFill>
                  <a:schemeClr val="tx1"/>
                </a:solidFill>
              </a:rPr>
              <a:t>σηματοδοτεί την αλλαγή ταυτοτήτων σε όλες τις εκφάνσεις της ζωής</a:t>
            </a:r>
            <a:r>
              <a:rPr lang="en-US" sz="2000" dirty="0">
                <a:solidFill>
                  <a:schemeClr val="tx1"/>
                </a:solidFill>
              </a:rPr>
              <a:t>.  </a:t>
            </a:r>
            <a:endParaRPr lang="el-GR" sz="2000" dirty="0">
              <a:solidFill>
                <a:schemeClr val="tx1"/>
              </a:solidFill>
            </a:endParaRPr>
          </a:p>
          <a:p>
            <a:pPr marL="342900" indent="-342900" algn="l">
              <a:buFont typeface="Wingdings" panose="05000000000000000000" pitchFamily="2" charset="2"/>
              <a:buChar char="q"/>
            </a:pPr>
            <a:r>
              <a:rPr lang="en-US" sz="2000" dirty="0">
                <a:solidFill>
                  <a:schemeClr val="tx1"/>
                </a:solidFill>
              </a:rPr>
              <a:t> </a:t>
            </a:r>
            <a:r>
              <a:rPr lang="el-GR" sz="2000" dirty="0">
                <a:solidFill>
                  <a:schemeClr val="tx1"/>
                </a:solidFill>
              </a:rPr>
              <a:t>Το  ίδιο το γεγονός αλλά και η υλοποίηση του   καταρρίπτει τον  μύθο για σύνορα  αδιαπέραστα μεταξύ  του Εαυτού και του Άλλου. </a:t>
            </a:r>
          </a:p>
          <a:p>
            <a:pPr marL="342900" indent="-342900" algn="l">
              <a:buFont typeface="Wingdings" panose="05000000000000000000" pitchFamily="2" charset="2"/>
              <a:buChar char="q"/>
            </a:pPr>
            <a:r>
              <a:rPr lang="el-GR" sz="2000" dirty="0">
                <a:solidFill>
                  <a:schemeClr val="tx1"/>
                </a:solidFill>
              </a:rPr>
              <a:t>Παραμονές  τις επίθεσης  αντάλλαξαν τα ρούχα τους. Ο Δάσκαλος έφυγε  για τη  Δύση, ενώ ο σκλάβος χώθηκε στο κρεβάτι  του δασκάλου.</a:t>
            </a:r>
          </a:p>
        </p:txBody>
      </p:sp>
    </p:spTree>
    <p:extLst>
      <p:ext uri="{BB962C8B-B14F-4D97-AF65-F5344CB8AC3E}">
        <p14:creationId xmlns:p14="http://schemas.microsoft.com/office/powerpoint/2010/main" val="841224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09EE03E5-1AA0-9566-2077-B8A9C2125C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4D1375-5BFD-7C08-DEBD-FB32E6A3EAD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238CF36-75BB-7103-D9A0-6DBBDC8FB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386759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69081640-3DAF-D03B-0B9B-42809D5392C9}"/>
              </a:ext>
            </a:extLst>
          </p:cNvPr>
          <p:cNvSpPr/>
          <p:nvPr/>
        </p:nvSpPr>
        <p:spPr>
          <a:xfrm>
            <a:off x="4575404" y="102648"/>
            <a:ext cx="732268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EB804510-5073-5AF1-E8A9-AD79856E7EBA}"/>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10B9AE73-07F8-8974-DA53-A19141D3630B}"/>
              </a:ext>
            </a:extLst>
          </p:cNvPr>
          <p:cNvSpPr>
            <a:spLocks noGrp="1"/>
          </p:cNvSpPr>
          <p:nvPr>
            <p:ph type="ftr" sz="quarter" idx="11"/>
          </p:nvPr>
        </p:nvSpPr>
        <p:spPr>
          <a:xfrm>
            <a:off x="4575404" y="968829"/>
            <a:ext cx="7410578" cy="5540827"/>
          </a:xfrm>
          <a:solidFill>
            <a:schemeClr val="bg1"/>
          </a:solidFill>
          <a:ln w="57150">
            <a:solidFill>
              <a:schemeClr val="tx1"/>
            </a:solidFill>
          </a:ln>
        </p:spPr>
        <p:txBody>
          <a:bodyPr/>
          <a:lstStyle/>
          <a:p>
            <a:pPr algn="l"/>
            <a:r>
              <a:rPr lang="el-GR" sz="2000" b="1" dirty="0">
                <a:solidFill>
                  <a:schemeClr val="tx1"/>
                </a:solidFill>
              </a:rPr>
              <a:t>ΤΟ ΑΙΣΘΗΜΑ ΤΗΣ ΛΥΠΗΣ</a:t>
            </a:r>
          </a:p>
          <a:p>
            <a:pPr algn="l"/>
            <a:endParaRPr lang="el-GR" sz="2000" dirty="0">
              <a:solidFill>
                <a:schemeClr val="tx1"/>
              </a:solidFill>
            </a:endParaRPr>
          </a:p>
          <a:p>
            <a:pPr marL="342900" indent="-342900" algn="l">
              <a:buFont typeface="Wingdings" panose="05000000000000000000" pitchFamily="2" charset="2"/>
              <a:buChar char="q"/>
            </a:pPr>
            <a:r>
              <a:rPr lang="el-GR" sz="2000" dirty="0">
                <a:solidFill>
                  <a:schemeClr val="tx1"/>
                </a:solidFill>
              </a:rPr>
              <a:t>Ο  </a:t>
            </a:r>
            <a:r>
              <a:rPr lang="el-GR" sz="2000" dirty="0" err="1">
                <a:solidFill>
                  <a:schemeClr val="tx1"/>
                </a:solidFill>
              </a:rPr>
              <a:t>διαπολιτισμός</a:t>
            </a:r>
            <a:r>
              <a:rPr lang="el-GR" sz="2000" dirty="0">
                <a:solidFill>
                  <a:schemeClr val="tx1"/>
                </a:solidFill>
              </a:rPr>
              <a:t>  εναντιώνεται  στις πρακτικές  της λύπης, της ανοχής, της αφομοίωσης του  Άλλου ως μια διαδικασία πολιτισμικής ήττας. </a:t>
            </a:r>
          </a:p>
          <a:p>
            <a:pPr marL="342900" indent="-342900" algn="l">
              <a:buFont typeface="Wingdings" panose="05000000000000000000" pitchFamily="2" charset="2"/>
              <a:buChar char="q"/>
            </a:pPr>
            <a:r>
              <a:rPr lang="el-GR" sz="2000" dirty="0">
                <a:solidFill>
                  <a:schemeClr val="tx1"/>
                </a:solidFill>
              </a:rPr>
              <a:t>Αντίθετα,  τάσσεται υπέρ της αμφίδρομης ροής πολιτισμικών  στοιχείων.</a:t>
            </a:r>
          </a:p>
          <a:p>
            <a:pPr marL="342900" indent="-342900" algn="l">
              <a:buFont typeface="Wingdings" panose="05000000000000000000" pitchFamily="2" charset="2"/>
              <a:buChar char="q"/>
            </a:pPr>
            <a:r>
              <a:rPr lang="el-GR" sz="2000" dirty="0">
                <a:solidFill>
                  <a:schemeClr val="tx1"/>
                </a:solidFill>
              </a:rPr>
              <a:t> Εντούτοις,  αν τα δύο υποκείμενα  προσέλθουν στη διαπολιτισμική συνάντηση  έχοντας  στη φαρέτρα τους   αντιλήψεις που υποδαυλίζουν την ισοτιμία  μόνο  λύπη ή απαξίωση  μπορούν να νιώσουν. </a:t>
            </a:r>
          </a:p>
          <a:p>
            <a:pPr marL="342900" indent="-342900" algn="l">
              <a:buFont typeface="Wingdings" panose="05000000000000000000" pitchFamily="2" charset="2"/>
              <a:buChar char="q"/>
            </a:pPr>
            <a:r>
              <a:rPr lang="el-GR" sz="2000" dirty="0">
                <a:solidFill>
                  <a:schemeClr val="tx1"/>
                </a:solidFill>
              </a:rPr>
              <a:t>[…] Μια φορά, αφού πρώτα με βασάνισε  καλά </a:t>
            </a:r>
            <a:r>
              <a:rPr lang="el-GR" sz="2000" dirty="0" err="1">
                <a:solidFill>
                  <a:schemeClr val="tx1"/>
                </a:solidFill>
              </a:rPr>
              <a:t>καλά</a:t>
            </a:r>
            <a:r>
              <a:rPr lang="el-GR" sz="2000" dirty="0">
                <a:solidFill>
                  <a:schemeClr val="tx1"/>
                </a:solidFill>
              </a:rPr>
              <a:t>, είδα   ότι  με λυπήθηκε. Ήταν   ένα άσχημο  συναίσθημα, ανάμεικτο με αηδία, το  νιώθεις   για κάποιον  που δεν  τον θεωρείς ισότιμο σου,  καταλάβαινα ότι έτσι ήταν, επειδή  μπορούσε πια να με κοιτάζει χωρίς  να αισθάνεται  αποστροφή για μένα. (σελ. 116)</a:t>
            </a:r>
          </a:p>
          <a:p>
            <a:pPr algn="l">
              <a:buNone/>
            </a:pPr>
            <a:endParaRPr lang="el-GR" sz="2000" dirty="0">
              <a:solidFill>
                <a:schemeClr val="tx1"/>
              </a:solidFill>
            </a:endParaRPr>
          </a:p>
        </p:txBody>
      </p:sp>
    </p:spTree>
    <p:extLst>
      <p:ext uri="{BB962C8B-B14F-4D97-AF65-F5344CB8AC3E}">
        <p14:creationId xmlns:p14="http://schemas.microsoft.com/office/powerpoint/2010/main" val="10703240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C2BAC014-C5BE-9B06-28C4-1CC631DB354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2D5667-4A32-3377-7C7D-E265F88A18D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A4D442B-21FA-F518-E5F5-0D71D7BC4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58096" y="968829"/>
            <a:ext cx="343216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53430723-2353-11E1-656B-9A04208EB5DC}"/>
              </a:ext>
            </a:extLst>
          </p:cNvPr>
          <p:cNvSpPr/>
          <p:nvPr/>
        </p:nvSpPr>
        <p:spPr>
          <a:xfrm>
            <a:off x="5040086" y="102648"/>
            <a:ext cx="68580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CAC22E92-F604-BB70-3A7F-6CA2C4A2F3E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ACD506C-2E61-3F49-2466-97A214F1706C}"/>
              </a:ext>
            </a:extLst>
          </p:cNvPr>
          <p:cNvSpPr>
            <a:spLocks noGrp="1"/>
          </p:cNvSpPr>
          <p:nvPr>
            <p:ph type="ftr" sz="quarter" idx="11"/>
          </p:nvPr>
        </p:nvSpPr>
        <p:spPr>
          <a:xfrm>
            <a:off x="3799114" y="968829"/>
            <a:ext cx="8186868" cy="5540827"/>
          </a:xfrm>
          <a:solidFill>
            <a:schemeClr val="bg1"/>
          </a:solidFill>
          <a:ln w="57150">
            <a:solidFill>
              <a:schemeClr val="tx1"/>
            </a:solidFill>
          </a:ln>
        </p:spPr>
        <p:txBody>
          <a:bodyPr/>
          <a:lstStyle/>
          <a:p>
            <a:pPr algn="l"/>
            <a:r>
              <a:rPr lang="el-GR" sz="2000" b="1" dirty="0">
                <a:solidFill>
                  <a:schemeClr val="tx1"/>
                </a:solidFill>
              </a:rPr>
              <a:t>ΤΟ ΛΕΥΚΟ ΚΑΣΤΡΟ </a:t>
            </a:r>
          </a:p>
          <a:p>
            <a:pPr algn="l"/>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Το όνομα του Λευκού Κάστρου «</a:t>
            </a:r>
            <a:r>
              <a:rPr lang="en-US" sz="2000" dirty="0">
                <a:solidFill>
                  <a:schemeClr val="tx1"/>
                </a:solidFill>
              </a:rPr>
              <a:t>Doppio</a:t>
            </a:r>
            <a:r>
              <a:rPr lang="el-GR" sz="2000" dirty="0">
                <a:solidFill>
                  <a:schemeClr val="tx1"/>
                </a:solidFill>
              </a:rPr>
              <a:t>» «“</a:t>
            </a:r>
            <a:r>
              <a:rPr lang="en-US" sz="2000" dirty="0">
                <a:solidFill>
                  <a:schemeClr val="tx1"/>
                </a:solidFill>
              </a:rPr>
              <a:t>Doppio</a:t>
            </a:r>
            <a:r>
              <a:rPr lang="el-GR" sz="2000" dirty="0">
                <a:solidFill>
                  <a:schemeClr val="tx1"/>
                </a:solidFill>
              </a:rPr>
              <a:t>,” </a:t>
            </a:r>
            <a:r>
              <a:rPr lang="en-US" sz="2000" dirty="0">
                <a:solidFill>
                  <a:schemeClr val="tx1"/>
                </a:solidFill>
              </a:rPr>
              <a:t>in Italian</a:t>
            </a:r>
            <a:r>
              <a:rPr lang="el-GR" sz="2000" dirty="0">
                <a:solidFill>
                  <a:schemeClr val="tx1"/>
                </a:solidFill>
              </a:rPr>
              <a:t>, </a:t>
            </a:r>
            <a:r>
              <a:rPr lang="en-US" sz="2000" dirty="0">
                <a:solidFill>
                  <a:schemeClr val="tx1"/>
                </a:solidFill>
              </a:rPr>
              <a:t>means</a:t>
            </a:r>
            <a:r>
              <a:rPr lang="el-GR" sz="2000" dirty="0">
                <a:solidFill>
                  <a:schemeClr val="tx1"/>
                </a:solidFill>
              </a:rPr>
              <a:t> “</a:t>
            </a:r>
            <a:r>
              <a:rPr lang="en-US" sz="2000" dirty="0">
                <a:solidFill>
                  <a:schemeClr val="tx1"/>
                </a:solidFill>
              </a:rPr>
              <a:t>double</a:t>
            </a:r>
            <a:r>
              <a:rPr lang="el-GR" sz="2000" dirty="0">
                <a:solidFill>
                  <a:schemeClr val="tx1"/>
                </a:solidFill>
              </a:rPr>
              <a:t>” </a:t>
            </a:r>
            <a:r>
              <a:rPr lang="en-US" sz="2000" dirty="0">
                <a:solidFill>
                  <a:schemeClr val="tx1"/>
                </a:solidFill>
              </a:rPr>
              <a:t>or</a:t>
            </a:r>
            <a:r>
              <a:rPr lang="el-GR" sz="2000" dirty="0">
                <a:solidFill>
                  <a:schemeClr val="tx1"/>
                </a:solidFill>
              </a:rPr>
              <a:t> (</a:t>
            </a:r>
            <a:r>
              <a:rPr lang="en-US" sz="2000" dirty="0">
                <a:solidFill>
                  <a:schemeClr val="tx1"/>
                </a:solidFill>
              </a:rPr>
              <a:t>worse still</a:t>
            </a:r>
            <a:r>
              <a:rPr lang="el-GR" sz="2000" dirty="0">
                <a:solidFill>
                  <a:schemeClr val="tx1"/>
                </a:solidFill>
              </a:rPr>
              <a:t>) “</a:t>
            </a:r>
            <a:r>
              <a:rPr lang="en-US" sz="2000" dirty="0">
                <a:solidFill>
                  <a:schemeClr val="tx1"/>
                </a:solidFill>
              </a:rPr>
              <a:t>copy</a:t>
            </a:r>
            <a:r>
              <a:rPr lang="el-GR" sz="2000" dirty="0">
                <a:solidFill>
                  <a:schemeClr val="tx1"/>
                </a:solidFill>
              </a:rPr>
              <a:t>”» (</a:t>
            </a:r>
            <a:r>
              <a:rPr lang="el-GR" sz="2000" dirty="0" err="1">
                <a:solidFill>
                  <a:schemeClr val="tx1"/>
                </a:solidFill>
              </a:rPr>
              <a:t>Aylin</a:t>
            </a:r>
            <a:r>
              <a:rPr lang="el-GR" sz="2000" dirty="0">
                <a:solidFill>
                  <a:schemeClr val="tx1"/>
                </a:solidFill>
              </a:rPr>
              <a:t> </a:t>
            </a:r>
            <a:r>
              <a:rPr lang="el-GR" sz="2000" dirty="0" err="1">
                <a:solidFill>
                  <a:schemeClr val="tx1"/>
                </a:solidFill>
              </a:rPr>
              <a:t>Bayrakceken</a:t>
            </a:r>
            <a:r>
              <a:rPr lang="el-GR" sz="2000" dirty="0">
                <a:solidFill>
                  <a:schemeClr val="tx1"/>
                </a:solidFill>
              </a:rPr>
              <a:t> </a:t>
            </a:r>
            <a:r>
              <a:rPr lang="en-US" sz="2000" dirty="0">
                <a:solidFill>
                  <a:schemeClr val="tx1"/>
                </a:solidFill>
              </a:rPr>
              <a:t>&amp; </a:t>
            </a:r>
            <a:r>
              <a:rPr lang="el-GR" sz="2000" dirty="0" err="1">
                <a:solidFill>
                  <a:schemeClr val="tx1"/>
                </a:solidFill>
              </a:rPr>
              <a:t>Don</a:t>
            </a:r>
            <a:r>
              <a:rPr lang="el-GR" sz="2000" dirty="0">
                <a:solidFill>
                  <a:schemeClr val="tx1"/>
                </a:solidFill>
              </a:rPr>
              <a:t> </a:t>
            </a:r>
            <a:r>
              <a:rPr lang="el-GR" sz="2000" dirty="0" err="1">
                <a:solidFill>
                  <a:schemeClr val="tx1"/>
                </a:solidFill>
              </a:rPr>
              <a:t>Randall</a:t>
            </a:r>
            <a:r>
              <a:rPr lang="en-US" sz="2000" dirty="0">
                <a:solidFill>
                  <a:schemeClr val="tx1"/>
                </a:solidFill>
              </a:rPr>
              <a:t>,</a:t>
            </a:r>
            <a:r>
              <a:rPr lang="el-GR" sz="2000" dirty="0">
                <a:solidFill>
                  <a:schemeClr val="tx1"/>
                </a:solidFill>
              </a:rPr>
              <a:t> </a:t>
            </a:r>
            <a:r>
              <a:rPr lang="en-US" sz="2000" dirty="0">
                <a:solidFill>
                  <a:schemeClr val="tx1"/>
                </a:solidFill>
              </a:rPr>
              <a:t>2005</a:t>
            </a:r>
            <a:r>
              <a:rPr lang="el-GR" sz="2000" dirty="0">
                <a:solidFill>
                  <a:schemeClr val="tx1"/>
                </a:solidFill>
              </a:rPr>
              <a:t>,199) αποτυπώνει τον απατηλό χαρακτήρα του Κάστρου, αλλά και σε οικουμενικό επίπεδο την απατηλή ψευδαίσθηση  της καθαρότητας των πολιτισμικών ταυτοτήτων. </a:t>
            </a:r>
          </a:p>
          <a:p>
            <a:pPr marL="342900" indent="-342900" algn="just">
              <a:buFont typeface="Wingdings" panose="05000000000000000000" pitchFamily="2" charset="2"/>
              <a:buChar char="q"/>
            </a:pPr>
            <a:r>
              <a:rPr lang="el-GR" sz="2000" dirty="0">
                <a:solidFill>
                  <a:schemeClr val="tx1"/>
                </a:solidFill>
              </a:rPr>
              <a:t>Ένα μυθιστόρημα το  οποίο εμπερικλείει τόσους συμβολισμού  δεν θα γινόταν   ο ίδιος του ο τίτλος  να  μην  αποτυπώνει </a:t>
            </a:r>
            <a:r>
              <a:rPr lang="el-GR" sz="2000" dirty="0" err="1">
                <a:solidFill>
                  <a:schemeClr val="tx1"/>
                </a:solidFill>
              </a:rPr>
              <a:t>κρυπτικά</a:t>
            </a:r>
            <a:r>
              <a:rPr lang="el-GR" sz="2000" dirty="0">
                <a:solidFill>
                  <a:schemeClr val="tx1"/>
                </a:solidFill>
              </a:rPr>
              <a:t>  την πεμπτουσία των ιδεών του συγγραφέα «Το Λευκό Κάστρο "είναι ένας μύθος της ταυτότητας, μια </a:t>
            </a:r>
            <a:r>
              <a:rPr lang="el-GR" sz="2000" dirty="0" err="1">
                <a:solidFill>
                  <a:schemeClr val="tx1"/>
                </a:solidFill>
              </a:rPr>
              <a:t>μετα</a:t>
            </a:r>
            <a:r>
              <a:rPr lang="el-GR" sz="2000" dirty="0">
                <a:solidFill>
                  <a:schemeClr val="tx1"/>
                </a:solidFill>
              </a:rPr>
              <a:t>-μοντέρνα ιστορία που εξερευνά τους  σκοτεινούς και υποχωρητικούς  παρόδους της καρτεσιανής </a:t>
            </a:r>
            <a:r>
              <a:rPr lang="el-GR" sz="2000" dirty="0" err="1">
                <a:solidFill>
                  <a:schemeClr val="tx1"/>
                </a:solidFill>
              </a:rPr>
              <a:t>αυτο</a:t>
            </a:r>
            <a:r>
              <a:rPr lang="el-GR" sz="2000" dirty="0">
                <a:solidFill>
                  <a:schemeClr val="tx1"/>
                </a:solidFill>
              </a:rPr>
              <a:t>-συνείδηση»​ «</a:t>
            </a:r>
            <a:r>
              <a:rPr lang="en-US" sz="2000" dirty="0">
                <a:solidFill>
                  <a:schemeClr val="tx1"/>
                </a:solidFill>
              </a:rPr>
              <a:t>The White Castle" is a fable of identity, a post-modern tale that explores the murky and recessive byways of Cartesian self-consciousness</a:t>
            </a:r>
            <a:r>
              <a:rPr lang="el-GR" sz="2000" dirty="0">
                <a:solidFill>
                  <a:schemeClr val="tx1"/>
                </a:solidFill>
              </a:rPr>
              <a:t>».</a:t>
            </a:r>
            <a:endParaRPr lang="en-US" sz="2000" dirty="0">
              <a:solidFill>
                <a:schemeClr val="tx1"/>
              </a:solidFill>
            </a:endParaRPr>
          </a:p>
          <a:p>
            <a:pPr algn="just"/>
            <a:endParaRPr lang="el-GR" sz="2000" dirty="0">
              <a:solidFill>
                <a:schemeClr val="tx1"/>
              </a:solidFill>
            </a:endParaRPr>
          </a:p>
          <a:p>
            <a:pPr algn="just">
              <a:buNone/>
            </a:pPr>
            <a:endParaRPr lang="el-GR" sz="2000" dirty="0">
              <a:solidFill>
                <a:schemeClr val="tx1"/>
              </a:solidFill>
            </a:endParaRPr>
          </a:p>
        </p:txBody>
      </p:sp>
    </p:spTree>
    <p:extLst>
      <p:ext uri="{BB962C8B-B14F-4D97-AF65-F5344CB8AC3E}">
        <p14:creationId xmlns:p14="http://schemas.microsoft.com/office/powerpoint/2010/main" val="4794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9258604D-3CA3-8F2A-F73C-05DADD198C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621FE6-84DC-3760-4582-FEEE391DA10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40FC93B-4AD5-B357-0E4F-E64364206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6" y="968828"/>
            <a:ext cx="2735477" cy="569322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0FE1C25-B75C-4434-5D2C-A1E091F94795}"/>
              </a:ext>
            </a:extLst>
          </p:cNvPr>
          <p:cNvSpPr/>
          <p:nvPr/>
        </p:nvSpPr>
        <p:spPr>
          <a:xfrm>
            <a:off x="4158344" y="102648"/>
            <a:ext cx="773974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F9D7974-12A4-AC44-03F7-88E93EC067B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13F99A16-F8CE-88D2-FC12-CB7C17566F92}"/>
              </a:ext>
            </a:extLst>
          </p:cNvPr>
          <p:cNvSpPr>
            <a:spLocks noGrp="1"/>
          </p:cNvSpPr>
          <p:nvPr>
            <p:ph type="ftr" sz="quarter" idx="11"/>
          </p:nvPr>
        </p:nvSpPr>
        <p:spPr>
          <a:xfrm>
            <a:off x="3320143" y="968827"/>
            <a:ext cx="8515791" cy="5693229"/>
          </a:xfrm>
          <a:solidFill>
            <a:schemeClr val="bg1"/>
          </a:solidFill>
          <a:ln w="57150">
            <a:solidFill>
              <a:schemeClr val="tx1"/>
            </a:solidFill>
          </a:ln>
        </p:spPr>
        <p:txBody>
          <a:bodyPr/>
          <a:lstStyle/>
          <a:p>
            <a:pPr algn="l"/>
            <a:endParaRPr lang="el-GR" sz="2000" b="1" dirty="0">
              <a:solidFill>
                <a:schemeClr val="tx1"/>
              </a:solidFill>
            </a:endParaRPr>
          </a:p>
          <a:p>
            <a:pPr marL="342900" indent="-342900" algn="just">
              <a:buFont typeface="Wingdings" panose="05000000000000000000" pitchFamily="2" charset="2"/>
              <a:buChar char="q"/>
            </a:pPr>
            <a:r>
              <a:rPr lang="el-GR" sz="2000" dirty="0">
                <a:solidFill>
                  <a:schemeClr val="tx1"/>
                </a:solidFill>
              </a:rPr>
              <a:t>Το Λευκό Κάστρο   συμβολίζει  μεταξύ άλλων το άπιαστο, το ανέφικτο, την καθαρότητα της πολιτισμικής ταυτότητας.</a:t>
            </a: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Μέσα  λοιπόν από τις  αναφορές  των μελετητών του  μυθιστορήματος  του   «Λευκού Κάστρου» ο  Παμούκ    φαίνεται  να τάσσεται υπέρ  αφενός   μιας «</a:t>
            </a:r>
            <a:r>
              <a:rPr lang="el-GR" sz="2000" dirty="0" err="1">
                <a:solidFill>
                  <a:schemeClr val="tx1"/>
                </a:solidFill>
              </a:rPr>
              <a:t>περικλείουσας</a:t>
            </a:r>
            <a:r>
              <a:rPr lang="el-GR" sz="2000" dirty="0">
                <a:solidFill>
                  <a:schemeClr val="tx1"/>
                </a:solidFill>
              </a:rPr>
              <a:t> ταυτότητας» και αφετέρου να  θεωρεί  τον  Εαυτό   κάτι   που  δημιουργείται   και  κατασκευάζεται  από  μας   και εναπόκειται σε μας αν θα του δώσουμε  το απαραίτητο βάθος και ουσία. </a:t>
            </a:r>
          </a:p>
          <a:p>
            <a:pPr algn="just"/>
            <a:r>
              <a:rPr lang="el-GR" sz="2000" b="1" dirty="0">
                <a:solidFill>
                  <a:schemeClr val="tx1"/>
                </a:solidFill>
              </a:rPr>
              <a:t> </a:t>
            </a: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a:t>
            </a:r>
            <a:r>
              <a:rPr lang="el-GR" sz="2000" dirty="0" err="1">
                <a:solidFill>
                  <a:schemeClr val="tx1"/>
                </a:solidFill>
              </a:rPr>
              <a:t>περικλείουσα</a:t>
            </a:r>
            <a:r>
              <a:rPr lang="el-GR" sz="2000" dirty="0">
                <a:solidFill>
                  <a:schemeClr val="tx1"/>
                </a:solidFill>
              </a:rPr>
              <a:t>  ταυτότητα» ή περιεκτική  ταυτότητα  σημαίνει μια ταυτότητα   η οποία αντιλαμβάνεται   τον Άλλο   σαν  μέρος του ίδιου  του εγώ. (</a:t>
            </a:r>
            <a:r>
              <a:rPr lang="en-US" sz="2000" dirty="0">
                <a:solidFill>
                  <a:schemeClr val="tx1"/>
                </a:solidFill>
              </a:rPr>
              <a:t>W</a:t>
            </a:r>
            <a:r>
              <a:rPr lang="el-GR" sz="2000" dirty="0">
                <a:solidFill>
                  <a:schemeClr val="tx1"/>
                </a:solidFill>
              </a:rPr>
              <a:t>. </a:t>
            </a:r>
            <a:r>
              <a:rPr lang="en-US" sz="2000" dirty="0">
                <a:solidFill>
                  <a:schemeClr val="tx1"/>
                </a:solidFill>
              </a:rPr>
              <a:t>H</a:t>
            </a:r>
            <a:r>
              <a:rPr lang="tr-TR" sz="2000" dirty="0">
                <a:solidFill>
                  <a:schemeClr val="tx1"/>
                </a:solidFill>
              </a:rPr>
              <a:t>öpken,1998</a:t>
            </a:r>
            <a:r>
              <a:rPr lang="el-GR" sz="2000" dirty="0">
                <a:solidFill>
                  <a:schemeClr val="tx1"/>
                </a:solidFill>
              </a:rPr>
              <a:t>)</a:t>
            </a:r>
          </a:p>
          <a:p>
            <a:pPr algn="l"/>
            <a:r>
              <a:rPr lang="en-US" sz="1000" dirty="0">
                <a:solidFill>
                  <a:schemeClr val="tx1"/>
                </a:solidFill>
              </a:rPr>
              <a:t> </a:t>
            </a:r>
            <a:endParaRPr lang="el-GR" sz="1000" dirty="0">
              <a:solidFill>
                <a:schemeClr val="tx1"/>
              </a:solidFill>
            </a:endParaRPr>
          </a:p>
          <a:p>
            <a:pPr algn="l"/>
            <a:endParaRPr lang="el-GR" sz="1000" dirty="0">
              <a:solidFill>
                <a:schemeClr val="tx1"/>
              </a:solidFill>
            </a:endParaRPr>
          </a:p>
          <a:p>
            <a:pPr algn="l"/>
            <a:r>
              <a:rPr lang="en-US" dirty="0">
                <a:solidFill>
                  <a:schemeClr val="tx1"/>
                </a:solidFill>
              </a:rPr>
              <a:t>J. Parini  (1991, May 19). Pirates, pashas and the imperial astrologer. </a:t>
            </a:r>
            <a:r>
              <a:rPr lang="en-US" i="1" dirty="0">
                <a:solidFill>
                  <a:schemeClr val="tx1"/>
                </a:solidFill>
              </a:rPr>
              <a:t>The New York Times</a:t>
            </a:r>
            <a:r>
              <a:rPr lang="en-US" dirty="0">
                <a:solidFill>
                  <a:schemeClr val="tx1"/>
                </a:solidFill>
              </a:rPr>
              <a:t>. </a:t>
            </a:r>
          </a:p>
          <a:p>
            <a:pPr algn="l"/>
            <a:endParaRPr lang="el-GR" sz="1000" dirty="0">
              <a:solidFill>
                <a:schemeClr val="tx1"/>
              </a:solidFill>
            </a:endParaRPr>
          </a:p>
          <a:p>
            <a:pPr algn="l"/>
            <a:r>
              <a:rPr lang="el-GR" sz="1000" dirty="0">
                <a:solidFill>
                  <a:schemeClr val="tx1"/>
                </a:solidFill>
              </a:rPr>
              <a:t>[…] </a:t>
            </a:r>
            <a:r>
              <a:rPr lang="en-US" sz="1000" dirty="0">
                <a:solidFill>
                  <a:schemeClr val="tx1"/>
                </a:solidFill>
              </a:rPr>
              <a:t>The white castle, which the slave-narrator characterizes as “a beautiful and</a:t>
            </a:r>
            <a:r>
              <a:rPr lang="el-GR" sz="1000" dirty="0">
                <a:solidFill>
                  <a:schemeClr val="tx1"/>
                </a:solidFill>
              </a:rPr>
              <a:t>  </a:t>
            </a:r>
            <a:r>
              <a:rPr lang="en-US" sz="1000" dirty="0">
                <a:solidFill>
                  <a:schemeClr val="tx1"/>
                </a:solidFill>
              </a:rPr>
              <a:t>unattainable thing” (143), figuratively represents a unique, secure, autonomous</a:t>
            </a:r>
            <a:r>
              <a:rPr lang="el-GR" sz="1000" dirty="0">
                <a:solidFill>
                  <a:schemeClr val="tx1"/>
                </a:solidFill>
              </a:rPr>
              <a:t>  </a:t>
            </a:r>
            <a:r>
              <a:rPr lang="en-US" sz="1000" dirty="0">
                <a:solidFill>
                  <a:schemeClr val="tx1"/>
                </a:solidFill>
              </a:rPr>
              <a:t>identity, an identity purified of otherness. Clearly, too, its illusory appeal addresses</a:t>
            </a:r>
            <a:r>
              <a:rPr lang="el-GR" sz="1000" dirty="0">
                <a:solidFill>
                  <a:schemeClr val="tx1"/>
                </a:solidFill>
              </a:rPr>
              <a:t>  </a:t>
            </a:r>
            <a:r>
              <a:rPr lang="en-US" sz="1000" dirty="0">
                <a:solidFill>
                  <a:schemeClr val="tx1"/>
                </a:solidFill>
              </a:rPr>
              <a:t>collective rather than merely individual identity; it promises an idealized experience</a:t>
            </a:r>
            <a:r>
              <a:rPr lang="el-GR" sz="1000" dirty="0">
                <a:solidFill>
                  <a:schemeClr val="tx1"/>
                </a:solidFill>
              </a:rPr>
              <a:t> </a:t>
            </a:r>
            <a:r>
              <a:rPr lang="en-US" sz="1000" dirty="0">
                <a:solidFill>
                  <a:schemeClr val="tx1"/>
                </a:solidFill>
              </a:rPr>
              <a:t>of cultural participation, which is desired, hoped for, and will answer for</a:t>
            </a:r>
            <a:r>
              <a:rPr lang="el-GR" sz="1000" dirty="0">
                <a:solidFill>
                  <a:schemeClr val="tx1"/>
                </a:solidFill>
              </a:rPr>
              <a:t>  </a:t>
            </a:r>
            <a:r>
              <a:rPr lang="en-US" sz="1000" dirty="0">
                <a:solidFill>
                  <a:schemeClr val="tx1"/>
                </a:solidFill>
              </a:rPr>
              <a:t>the individual, the bedeviling question “Why am I what I am?” and explain, in</a:t>
            </a:r>
            <a:r>
              <a:rPr lang="el-GR" sz="1000" dirty="0">
                <a:solidFill>
                  <a:schemeClr val="tx1"/>
                </a:solidFill>
              </a:rPr>
              <a:t>  </a:t>
            </a:r>
            <a:r>
              <a:rPr lang="en-US" sz="1000" dirty="0">
                <a:solidFill>
                  <a:schemeClr val="tx1"/>
                </a:solidFill>
              </a:rPr>
              <a:t>more fully social and symbolic terms, what selfhood is and means.(</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a:t>
            </a:r>
            <a:r>
              <a:rPr lang="el-GR" sz="1000" dirty="0">
                <a:solidFill>
                  <a:schemeClr val="tx1"/>
                </a:solidFill>
              </a:rPr>
              <a:t>, </a:t>
            </a:r>
            <a:r>
              <a:rPr lang="en-US" sz="1000" dirty="0">
                <a:solidFill>
                  <a:schemeClr val="tx1"/>
                </a:solidFill>
              </a:rPr>
              <a:t>199 )</a:t>
            </a:r>
            <a:endParaRPr lang="el-GR" sz="1000" dirty="0">
              <a:solidFill>
                <a:schemeClr val="tx1"/>
              </a:solidFill>
            </a:endParaRPr>
          </a:p>
          <a:p>
            <a:pPr algn="l"/>
            <a:r>
              <a:rPr lang="el-GR" sz="1000" dirty="0">
                <a:solidFill>
                  <a:schemeClr val="tx1"/>
                </a:solidFill>
              </a:rPr>
              <a:t>[…]</a:t>
            </a:r>
            <a:r>
              <a:rPr lang="en-US" sz="1000" dirty="0">
                <a:solidFill>
                  <a:schemeClr val="tx1"/>
                </a:solidFill>
              </a:rPr>
              <a:t>As Keith Hitchins asserts, the white castle “represents the unattainable at all levels of</a:t>
            </a:r>
            <a:r>
              <a:rPr lang="el-GR" sz="1000" dirty="0">
                <a:solidFill>
                  <a:schemeClr val="tx1"/>
                </a:solidFill>
              </a:rPr>
              <a:t>  </a:t>
            </a:r>
            <a:r>
              <a:rPr lang="en-US" sz="1000" dirty="0">
                <a:solidFill>
                  <a:schemeClr val="tx1"/>
                </a:solidFill>
              </a:rPr>
              <a:t>human endeavor, whether an individual’s quest for self-understanding or the confrontation between opposing civilizations” (764).  (</a:t>
            </a:r>
            <a:r>
              <a:rPr lang="el-GR" sz="1000" dirty="0" err="1">
                <a:solidFill>
                  <a:schemeClr val="tx1"/>
                </a:solidFill>
              </a:rPr>
              <a:t>Aylin</a:t>
            </a:r>
            <a:r>
              <a:rPr lang="el-GR" sz="1000" dirty="0">
                <a:solidFill>
                  <a:schemeClr val="tx1"/>
                </a:solidFill>
              </a:rPr>
              <a:t> </a:t>
            </a:r>
            <a:r>
              <a:rPr lang="el-GR" sz="1000" dirty="0" err="1">
                <a:solidFill>
                  <a:schemeClr val="tx1"/>
                </a:solidFill>
              </a:rPr>
              <a:t>Bayrakceken</a:t>
            </a:r>
            <a:r>
              <a:rPr lang="el-GR" sz="1000" dirty="0">
                <a:solidFill>
                  <a:schemeClr val="tx1"/>
                </a:solidFill>
              </a:rPr>
              <a:t> </a:t>
            </a:r>
            <a:r>
              <a:rPr lang="en-US" sz="1000" dirty="0">
                <a:solidFill>
                  <a:schemeClr val="tx1"/>
                </a:solidFill>
              </a:rPr>
              <a:t>&amp; </a:t>
            </a:r>
            <a:r>
              <a:rPr lang="el-GR" sz="1000" dirty="0" err="1">
                <a:solidFill>
                  <a:schemeClr val="tx1"/>
                </a:solidFill>
              </a:rPr>
              <a:t>Don</a:t>
            </a:r>
            <a:r>
              <a:rPr lang="el-GR" sz="1000" dirty="0">
                <a:solidFill>
                  <a:schemeClr val="tx1"/>
                </a:solidFill>
              </a:rPr>
              <a:t> </a:t>
            </a:r>
            <a:r>
              <a:rPr lang="el-GR" sz="1000" dirty="0" err="1">
                <a:solidFill>
                  <a:schemeClr val="tx1"/>
                </a:solidFill>
              </a:rPr>
              <a:t>Randall</a:t>
            </a:r>
            <a:r>
              <a:rPr lang="en-US" sz="1000" dirty="0">
                <a:solidFill>
                  <a:schemeClr val="tx1"/>
                </a:solidFill>
              </a:rPr>
              <a:t>,</a:t>
            </a:r>
            <a:r>
              <a:rPr lang="el-GR" sz="1000" dirty="0">
                <a:solidFill>
                  <a:schemeClr val="tx1"/>
                </a:solidFill>
              </a:rPr>
              <a:t> </a:t>
            </a:r>
            <a:r>
              <a:rPr lang="en-US" sz="1000" dirty="0">
                <a:solidFill>
                  <a:schemeClr val="tx1"/>
                </a:solidFill>
              </a:rPr>
              <a:t>2005,199) </a:t>
            </a:r>
            <a:endParaRPr lang="el-GR" sz="1000" dirty="0">
              <a:solidFill>
                <a:schemeClr val="tx1"/>
              </a:solidFill>
            </a:endParaRPr>
          </a:p>
          <a:p>
            <a:pPr algn="just">
              <a:buNone/>
            </a:pPr>
            <a:endParaRPr lang="el-GR" sz="2000" dirty="0">
              <a:solidFill>
                <a:schemeClr val="tx1"/>
              </a:solidFill>
            </a:endParaRPr>
          </a:p>
        </p:txBody>
      </p:sp>
    </p:spTree>
    <p:extLst>
      <p:ext uri="{BB962C8B-B14F-4D97-AF65-F5344CB8AC3E}">
        <p14:creationId xmlns:p14="http://schemas.microsoft.com/office/powerpoint/2010/main" val="29463219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EEA71BB8-CAAA-7CBE-BBD3-BAA29740D5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0B4581-9B34-B3B3-5836-780CCD4B187A}"/>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D71A471A-CDE4-2193-8A2D-6DCBB631B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356067" y="968828"/>
            <a:ext cx="283344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7E606AB3-AE1B-B666-409C-AB243FFA6596}"/>
              </a:ext>
            </a:extLst>
          </p:cNvPr>
          <p:cNvSpPr/>
          <p:nvPr/>
        </p:nvSpPr>
        <p:spPr>
          <a:xfrm>
            <a:off x="4941305" y="102648"/>
            <a:ext cx="695678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4B496377-17DE-09DB-71F9-0862CB3722F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1DBBD4A7-912B-4B2B-60BB-96D20C92A69F}"/>
              </a:ext>
            </a:extLst>
          </p:cNvPr>
          <p:cNvSpPr>
            <a:spLocks noGrp="1"/>
          </p:cNvSpPr>
          <p:nvPr>
            <p:ph type="ftr" sz="quarter" idx="11"/>
          </p:nvPr>
        </p:nvSpPr>
        <p:spPr>
          <a:xfrm>
            <a:off x="3526971" y="968829"/>
            <a:ext cx="8459011" cy="5540827"/>
          </a:xfrm>
          <a:solidFill>
            <a:schemeClr val="bg1"/>
          </a:solidFill>
          <a:ln w="57150">
            <a:solidFill>
              <a:schemeClr val="tx1"/>
            </a:solidFill>
          </a:ln>
        </p:spPr>
        <p:txBody>
          <a:bodyPr/>
          <a:lstStyle/>
          <a:p>
            <a:pPr algn="just"/>
            <a:endParaRPr lang="el-GR" sz="2000" dirty="0">
              <a:solidFill>
                <a:schemeClr val="tx1"/>
              </a:solidFill>
            </a:endParaRPr>
          </a:p>
          <a:p>
            <a:pPr marL="342900" indent="-342900" algn="l">
              <a:buFont typeface="Wingdings" panose="05000000000000000000" pitchFamily="2" charset="2"/>
              <a:buChar char="q"/>
            </a:pPr>
            <a:endParaRPr lang="el-GR" sz="2000" dirty="0">
              <a:solidFill>
                <a:schemeClr val="tx1"/>
              </a:solidFill>
            </a:endParaRPr>
          </a:p>
          <a:p>
            <a:pPr marL="342900" indent="-342900" algn="l">
              <a:buFont typeface="Wingdings" panose="05000000000000000000" pitchFamily="2" charset="2"/>
              <a:buChar char="q"/>
            </a:pPr>
            <a:r>
              <a:rPr lang="el-GR" sz="2000" dirty="0">
                <a:solidFill>
                  <a:schemeClr val="tx1"/>
                </a:solidFill>
              </a:rPr>
              <a:t>[…] Λες  και όλα  ήταν αψεγάδιαστα  όπως η  θέα   με το Λευκό  Κάστρο …ήξερα τώρα  ότι  πολλά  πράγματα που  μέχρι  σήμερα τα  είχα βιώσει ως σύμπτωση  ήταν  αναγκαιότητα, ότι οι στρατιώτες μας ποτέ  δεν θα κατάφερναν   να φτάσουν   στους λευκούς πύργους  του κάστρου. (σελ. 258)</a:t>
            </a:r>
            <a:endParaRPr lang="el-GR" sz="2000" b="1" dirty="0">
              <a:solidFill>
                <a:schemeClr val="tx1"/>
              </a:solidFill>
            </a:endParaRPr>
          </a:p>
          <a:p>
            <a:pPr algn="l"/>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Ήταν  σ΄ ένα αρκετά ψηλό  λόφο, κι ο  ήλιος  που έδυε  έδινε μια κοκκινωπή  ανταύγεια  στους πύργους με  τις σημαίες, ήταν  όμως λευκό, κατάλευκο και όμορφο. Για κάποιο λόγο  σκέφτηκα ότι μόνο  </a:t>
            </a:r>
            <a:r>
              <a:rPr lang="el-GR" sz="2000" dirty="0" err="1">
                <a:solidFill>
                  <a:schemeClr val="tx1"/>
                </a:solidFill>
              </a:rPr>
              <a:t>στ</a:t>
            </a:r>
            <a:r>
              <a:rPr lang="el-GR" sz="2000" dirty="0">
                <a:solidFill>
                  <a:schemeClr val="tx1"/>
                </a:solidFill>
              </a:rPr>
              <a:t>΄  όνειρο  του θα μπορούσε κανείς να δει  κάτι   τόσο  όμορφο  κι  απροσπέλαστο. Σ΄ αυτό  το όνειρο  θα τρέχαμε πανικόβλητοι  σ΄  ένα δρόμο  φιδωτό   σ΄ ένα σκοτεινό  δάσος, να φτάναμε  στο φωτεινό  λευκό  κτίσμα  στην κορυφή, λες κι εκεί  θα γινόταν  κάποια γιορτή  όπου  θα θέλατε  να συμμετάσχετε κι εσείς, μια πιθανότητα ευτυχίας που  δεν  θα θέλατε να τη  χάσετε, αλλά ο δρόμος, που  κάθε στιγμή  θα νομίζατε ότι  τελειώνει,  δεν θα τελείωνε ποτέ. (σελ. 257)</a:t>
            </a:r>
          </a:p>
          <a:p>
            <a:pPr marL="342900" indent="-342900" algn="l">
              <a:buFont typeface="Wingdings" panose="05000000000000000000" pitchFamily="2" charset="2"/>
              <a:buChar char="q"/>
            </a:pPr>
            <a:r>
              <a:rPr lang="el-GR" sz="2000" dirty="0">
                <a:solidFill>
                  <a:schemeClr val="tx1"/>
                </a:solidFill>
              </a:rPr>
              <a:t>«Λες  και όλα ήταν αψεγάδιαστα όπως  η θέα με το  Λευκό Κάστρο και τα  πουλιά που πετάριζαν  από πάνω» (σελ. 258)</a:t>
            </a:r>
          </a:p>
          <a:p>
            <a:pPr algn="l"/>
            <a:r>
              <a:rPr lang="el-GR" sz="2000" b="1" dirty="0">
                <a:solidFill>
                  <a:schemeClr val="tx1"/>
                </a:solidFill>
              </a:rPr>
              <a:t> </a:t>
            </a:r>
            <a:endParaRPr lang="el-GR" sz="2000" dirty="0">
              <a:solidFill>
                <a:schemeClr val="tx1"/>
              </a:solidFill>
            </a:endParaRPr>
          </a:p>
          <a:p>
            <a:pPr algn="l"/>
            <a:r>
              <a:rPr lang="el-GR" sz="2000" dirty="0">
                <a:solidFill>
                  <a:schemeClr val="tx1"/>
                </a:solidFill>
              </a:rPr>
              <a:t>   </a:t>
            </a:r>
          </a:p>
        </p:txBody>
      </p:sp>
    </p:spTree>
    <p:extLst>
      <p:ext uri="{BB962C8B-B14F-4D97-AF65-F5344CB8AC3E}">
        <p14:creationId xmlns:p14="http://schemas.microsoft.com/office/powerpoint/2010/main" val="13434543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E29EB711-7116-4F07-5ABF-1767107177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6EDEA4-AF48-18EE-76D7-84DA3EBC86C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0124555-736E-F581-099D-1D6D08E86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6" y="968829"/>
            <a:ext cx="223104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13872AD-4B7F-33A1-ECB8-B57AEAC844D1}"/>
              </a:ext>
            </a:extLst>
          </p:cNvPr>
          <p:cNvSpPr/>
          <p:nvPr/>
        </p:nvSpPr>
        <p:spPr>
          <a:xfrm>
            <a:off x="5040086" y="102648"/>
            <a:ext cx="6858000"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EAD7A578-EAC7-15FA-8669-5B85C8DD9F0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10" name="Θέση υποσέλιδου 4">
            <a:extLst>
              <a:ext uri="{FF2B5EF4-FFF2-40B4-BE49-F238E27FC236}">
                <a16:creationId xmlns:a16="http://schemas.microsoft.com/office/drawing/2014/main" id="{F93ACBD8-8A33-906D-2D1A-DA6BA794A91D}"/>
              </a:ext>
            </a:extLst>
          </p:cNvPr>
          <p:cNvSpPr>
            <a:spLocks noGrp="1"/>
          </p:cNvSpPr>
          <p:nvPr>
            <p:ph type="ftr" sz="quarter" idx="11"/>
          </p:nvPr>
        </p:nvSpPr>
        <p:spPr>
          <a:xfrm>
            <a:off x="2564524" y="968829"/>
            <a:ext cx="9421458"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Σχετικά  με την αυθεντικότητα  και  την καθαρότητα των πολιτισμικών ταυτοτήτων </a:t>
            </a:r>
            <a:r>
              <a:rPr lang="en-US" sz="2000" dirty="0">
                <a:solidFill>
                  <a:schemeClr val="tx1"/>
                </a:solidFill>
              </a:rPr>
              <a:t>o </a:t>
            </a:r>
            <a:r>
              <a:rPr lang="en-US" sz="2000" dirty="0" err="1">
                <a:solidFill>
                  <a:schemeClr val="tx1"/>
                </a:solidFill>
              </a:rPr>
              <a:t>Applah</a:t>
            </a:r>
            <a:r>
              <a:rPr lang="el-GR" sz="2000" dirty="0">
                <a:solidFill>
                  <a:schemeClr val="tx1"/>
                </a:solidFill>
              </a:rPr>
              <a:t>  αναφέρει  : </a:t>
            </a:r>
          </a:p>
          <a:p>
            <a:pPr algn="just"/>
            <a:endParaRPr lang="el-GR" sz="2000" dirty="0">
              <a:solidFill>
                <a:schemeClr val="tx1"/>
              </a:solidFill>
            </a:endParaRPr>
          </a:p>
          <a:p>
            <a:pPr algn="just"/>
            <a:r>
              <a:rPr lang="el-GR" sz="2000" dirty="0">
                <a:solidFill>
                  <a:schemeClr val="tx1"/>
                </a:solidFill>
              </a:rPr>
              <a:t>[…]Υπάρχει  νομίζω ένα άλλο  σφάλμα   στη  συνήθη  διατύπωση   του ιδανικού   της αυθεντικότητας  και αυτό   αφορά το  φιλοσοφικό   ρεαλισμό   (αυτό  που  σήμερα ονομάζουμε «</a:t>
            </a:r>
            <a:r>
              <a:rPr lang="el-GR" sz="2000" dirty="0" err="1">
                <a:solidFill>
                  <a:schemeClr val="tx1"/>
                </a:solidFill>
              </a:rPr>
              <a:t>ουσιοκρατία</a:t>
            </a:r>
            <a:r>
              <a:rPr lang="el-GR" sz="2000" dirty="0">
                <a:solidFill>
                  <a:schemeClr val="tx1"/>
                </a:solidFill>
              </a:rPr>
              <a:t>» ) που  ενυπάρχει  στον τρόπο  με τον οποίο   κατά κανόνα  παρουσιάζονται τα ζητήματα της αυθεντικότητας. Η αυθεντικότητα κάνει λόγο  για έναν  πραγματικό εαυτό  που είναι  κάπου θαμμένος, και πρέπει  να έρθει  στην επιφάνεια και να εκφραστεί  από μας. Πολύ  αργότερα  και ως αντίδραση  στο ρομαντισμό  θα καλλιεργηθεί  η αντίληψη  ότι ο εαυτός είναι  κάτι   που  δημιουργείται   και  κατασκευάζεται  από  μας, έτσι  ώστε  η ζωή   όλων   μας  να οφείλει  να είναι  ένα  έργο τέχνης που ο  δημιουργός του, κατά κάποιο  τρόπο, αποτελεί  το καλύτερο  έργο μας. (Η προέλευση  αυτής της ιδέας  νομίζω   ότι  εντοπίζεται στον </a:t>
            </a:r>
            <a:r>
              <a:rPr lang="en-US" sz="2000" dirty="0">
                <a:solidFill>
                  <a:schemeClr val="tx1"/>
                </a:solidFill>
              </a:rPr>
              <a:t>Oscar Wilde</a:t>
            </a:r>
            <a:r>
              <a:rPr lang="el-GR" sz="2000" dirty="0">
                <a:solidFill>
                  <a:schemeClr val="tx1"/>
                </a:solidFill>
              </a:rPr>
              <a:t>).» (</a:t>
            </a:r>
            <a:r>
              <a:rPr lang="en-US" sz="2000" dirty="0">
                <a:solidFill>
                  <a:schemeClr val="tx1"/>
                </a:solidFill>
              </a:rPr>
              <a:t>K</a:t>
            </a:r>
            <a:r>
              <a:rPr lang="el-GR" sz="2000" dirty="0">
                <a:solidFill>
                  <a:schemeClr val="tx1"/>
                </a:solidFill>
              </a:rPr>
              <a:t>. </a:t>
            </a:r>
            <a:r>
              <a:rPr lang="en-US" sz="2000" dirty="0">
                <a:solidFill>
                  <a:schemeClr val="tx1"/>
                </a:solidFill>
              </a:rPr>
              <a:t>A</a:t>
            </a:r>
            <a:r>
              <a:rPr lang="el-GR" sz="2000" dirty="0">
                <a:solidFill>
                  <a:schemeClr val="tx1"/>
                </a:solidFill>
              </a:rPr>
              <a:t>. </a:t>
            </a:r>
            <a:r>
              <a:rPr lang="en-US" sz="2000" dirty="0" err="1">
                <a:solidFill>
                  <a:schemeClr val="tx1"/>
                </a:solidFill>
              </a:rPr>
              <a:t>Applah</a:t>
            </a:r>
            <a:r>
              <a:rPr lang="el-GR" sz="2000" dirty="0">
                <a:solidFill>
                  <a:schemeClr val="tx1"/>
                </a:solidFill>
              </a:rPr>
              <a:t>, 1997, 191)</a:t>
            </a:r>
          </a:p>
          <a:p>
            <a:pPr algn="just">
              <a:buNone/>
            </a:pPr>
            <a:endParaRPr lang="el-GR" sz="2000" dirty="0">
              <a:solidFill>
                <a:schemeClr val="tx1"/>
              </a:solidFill>
            </a:endParaRPr>
          </a:p>
        </p:txBody>
      </p:sp>
    </p:spTree>
    <p:extLst>
      <p:ext uri="{BB962C8B-B14F-4D97-AF65-F5344CB8AC3E}">
        <p14:creationId xmlns:p14="http://schemas.microsoft.com/office/powerpoint/2010/main" val="4181274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38FCE150-8AA9-41C4-74CC-DAACE9FCCD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B935DD-D8E5-E7E3-2B05-FC989D58FF7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8BCA82D-FA76-B4ED-E8CE-FFD22416D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94460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F627AD0D-DADE-36AE-C384-772B47BD64B8}"/>
              </a:ext>
            </a:extLst>
          </p:cNvPr>
          <p:cNvSpPr/>
          <p:nvPr/>
        </p:nvSpPr>
        <p:spPr>
          <a:xfrm>
            <a:off x="4278086" y="146589"/>
            <a:ext cx="7707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indent="457200" defTabSz="914400" eaLnBrk="0" fontAlgn="base" hangingPunct="0">
              <a:spcBef>
                <a:spcPct val="0"/>
              </a:spcBef>
              <a:spcAft>
                <a:spcPct val="0"/>
              </a:spcAft>
            </a:pPr>
            <a:r>
              <a:rPr lang="el-GR" sz="2000" b="1" dirty="0">
                <a:solidFill>
                  <a:srgbClr val="000000"/>
                </a:solidFill>
                <a:ea typeface="Calibri" panose="020F0502020204030204" pitchFamily="34" charset="0"/>
                <a:cs typeface="Times New Roman" panose="02020603050405020304" pitchFamily="18" charset="0"/>
              </a:rPr>
              <a:t>ΙΙΙ. Ι</a:t>
            </a:r>
            <a:r>
              <a:rPr lang="en-US" sz="2000" b="1" dirty="0">
                <a:solidFill>
                  <a:srgbClr val="000000"/>
                </a:solidFill>
                <a:ea typeface="Calibri" panose="020F0502020204030204" pitchFamily="34" charset="0"/>
                <a:cs typeface="Times New Roman" panose="02020603050405020304" pitchFamily="18" charset="0"/>
              </a:rPr>
              <a:t>V</a:t>
            </a:r>
            <a:r>
              <a:rPr lang="el-GR" sz="2000" b="1" dirty="0">
                <a:solidFill>
                  <a:srgbClr val="000000"/>
                </a:solidFill>
                <a:ea typeface="Calibri" panose="020F0502020204030204" pitchFamily="34" charset="0"/>
                <a:cs typeface="Times New Roman" panose="02020603050405020304" pitchFamily="18" charset="0"/>
              </a:rPr>
              <a:t>. Συμβολισμοί : Βιβλιογραφικές Αναφορές  </a:t>
            </a:r>
            <a:endParaRPr lang="el-GR" sz="2000" b="1" dirty="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28BEDF62-6EFD-70E2-1005-719C3938B14F}"/>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B8673C48-E8E1-7466-669E-57C2122B53EB}"/>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3311AB1C-0CEF-2361-D65E-80679A97E63C}"/>
              </a:ext>
            </a:extLst>
          </p:cNvPr>
          <p:cNvSpPr>
            <a:spLocks noGrp="1"/>
          </p:cNvSpPr>
          <p:nvPr>
            <p:ph type="ftr" sz="quarter" idx="11"/>
          </p:nvPr>
        </p:nvSpPr>
        <p:spPr>
          <a:xfrm>
            <a:off x="4278086" y="968829"/>
            <a:ext cx="7707895" cy="5540827"/>
          </a:xfrm>
          <a:solidFill>
            <a:schemeClr val="bg1"/>
          </a:solidFill>
          <a:ln w="57150">
            <a:solidFill>
              <a:schemeClr val="tx1"/>
            </a:solidFill>
          </a:ln>
        </p:spPr>
        <p:txBody>
          <a:bodyPr/>
          <a:lstStyle/>
          <a:p>
            <a:pPr algn="l" defTabSz="914400" eaLnBrk="0" fontAlgn="base" hangingPunct="0">
              <a:spcBef>
                <a:spcPct val="0"/>
              </a:spcBef>
              <a:spcAft>
                <a:spcPct val="0"/>
              </a:spcAft>
            </a:pPr>
            <a:r>
              <a:rPr lang="el-GR" altLang="el-GR" sz="1600" dirty="0" err="1">
                <a:solidFill>
                  <a:schemeClr val="tx1"/>
                </a:solidFill>
              </a:rPr>
              <a:t>Appiah</a:t>
            </a:r>
            <a:r>
              <a:rPr lang="el-GR" altLang="el-GR" sz="1600" dirty="0">
                <a:solidFill>
                  <a:schemeClr val="tx1"/>
                </a:solidFill>
              </a:rPr>
              <a:t>, K. A. (1997). Ταυτότητα, αυθεντικότητα και επιβίωση. Στο C. </a:t>
            </a:r>
            <a:r>
              <a:rPr lang="el-GR" altLang="el-GR" sz="1600" dirty="0" err="1">
                <a:solidFill>
                  <a:schemeClr val="tx1"/>
                </a:solidFill>
              </a:rPr>
              <a:t>Taylor</a:t>
            </a:r>
            <a:r>
              <a:rPr lang="el-GR" altLang="el-GR" sz="1600" dirty="0">
                <a:solidFill>
                  <a:schemeClr val="tx1"/>
                </a:solidFill>
              </a:rPr>
              <a:t>, </a:t>
            </a:r>
            <a:r>
              <a:rPr lang="el-GR" altLang="el-GR" sz="1600" i="1" dirty="0" err="1">
                <a:solidFill>
                  <a:schemeClr val="tx1"/>
                </a:solidFill>
              </a:rPr>
              <a:t>Πολυπολιτισμικότητα</a:t>
            </a:r>
            <a:r>
              <a:rPr lang="el-GR" altLang="el-GR" sz="1600" i="1" dirty="0">
                <a:solidFill>
                  <a:schemeClr val="tx1"/>
                </a:solidFill>
              </a:rPr>
              <a:t>: Η πολιτική της αναγνώρισης</a:t>
            </a:r>
            <a:r>
              <a:rPr lang="el-GR" altLang="el-GR" sz="1600" dirty="0">
                <a:solidFill>
                  <a:schemeClr val="tx1"/>
                </a:solidFill>
              </a:rPr>
              <a:t>. Εκδόσεις Πόλις.</a:t>
            </a:r>
          </a:p>
          <a:p>
            <a:pPr lvl="0" algn="l" defTabSz="914400" eaLnBrk="0" fontAlgn="base" hangingPunct="0">
              <a:spcBef>
                <a:spcPct val="0"/>
              </a:spcBef>
              <a:spcAft>
                <a:spcPct val="0"/>
              </a:spcAft>
            </a:pPr>
            <a:r>
              <a:rPr lang="el-GR" altLang="el-GR" sz="1600" dirty="0" err="1">
                <a:solidFill>
                  <a:schemeClr val="tx1"/>
                </a:solidFill>
              </a:rPr>
              <a:t>Bayrakceken</a:t>
            </a:r>
            <a:r>
              <a:rPr lang="el-GR" altLang="el-GR" sz="1600" dirty="0">
                <a:solidFill>
                  <a:schemeClr val="tx1"/>
                </a:solidFill>
              </a:rPr>
              <a:t>, A., &amp; </a:t>
            </a:r>
            <a:r>
              <a:rPr lang="el-GR" altLang="el-GR" sz="1600" dirty="0" err="1">
                <a:solidFill>
                  <a:schemeClr val="tx1"/>
                </a:solidFill>
              </a:rPr>
              <a:t>Randall</a:t>
            </a:r>
            <a:r>
              <a:rPr lang="el-GR" altLang="el-GR" sz="1600" dirty="0">
                <a:solidFill>
                  <a:schemeClr val="tx1"/>
                </a:solidFill>
              </a:rPr>
              <a:t>, D. (2005). </a:t>
            </a:r>
            <a:r>
              <a:rPr lang="el-GR" altLang="el-GR" sz="1600" dirty="0" err="1">
                <a:solidFill>
                  <a:schemeClr val="tx1"/>
                </a:solidFill>
              </a:rPr>
              <a:t>Meetings</a:t>
            </a:r>
            <a:r>
              <a:rPr lang="el-GR" altLang="el-GR" sz="1600" dirty="0">
                <a:solidFill>
                  <a:schemeClr val="tx1"/>
                </a:solidFill>
              </a:rPr>
              <a:t> of East and </a:t>
            </a:r>
            <a:r>
              <a:rPr lang="el-GR" altLang="el-GR" sz="1600" dirty="0" err="1">
                <a:solidFill>
                  <a:schemeClr val="tx1"/>
                </a:solidFill>
              </a:rPr>
              <a:t>West</a:t>
            </a:r>
            <a:r>
              <a:rPr lang="el-GR" altLang="el-GR" sz="1600" dirty="0">
                <a:solidFill>
                  <a:schemeClr val="tx1"/>
                </a:solidFill>
              </a:rPr>
              <a:t>: </a:t>
            </a:r>
            <a:r>
              <a:rPr lang="el-GR" altLang="el-GR" sz="1600" dirty="0" err="1">
                <a:solidFill>
                  <a:schemeClr val="tx1"/>
                </a:solidFill>
              </a:rPr>
              <a:t>Orhan</a:t>
            </a:r>
            <a:r>
              <a:rPr lang="el-GR" altLang="el-GR" sz="1600" dirty="0">
                <a:solidFill>
                  <a:schemeClr val="tx1"/>
                </a:solidFill>
              </a:rPr>
              <a:t> </a:t>
            </a:r>
            <a:r>
              <a:rPr lang="el-GR" altLang="el-GR" sz="1600" dirty="0" err="1">
                <a:solidFill>
                  <a:schemeClr val="tx1"/>
                </a:solidFill>
              </a:rPr>
              <a:t>Pamuk’s</a:t>
            </a:r>
            <a:r>
              <a:rPr lang="el-GR" altLang="el-GR" sz="1600" dirty="0">
                <a:solidFill>
                  <a:schemeClr val="tx1"/>
                </a:solidFill>
              </a:rPr>
              <a:t> </a:t>
            </a:r>
            <a:r>
              <a:rPr lang="el-GR" altLang="el-GR" sz="1600" dirty="0" err="1">
                <a:solidFill>
                  <a:schemeClr val="tx1"/>
                </a:solidFill>
              </a:rPr>
              <a:t>Istanbulite</a:t>
            </a:r>
            <a:r>
              <a:rPr lang="el-GR" altLang="el-GR" sz="1600" dirty="0">
                <a:solidFill>
                  <a:schemeClr val="tx1"/>
                </a:solidFill>
              </a:rPr>
              <a:t> </a:t>
            </a:r>
            <a:r>
              <a:rPr lang="el-GR" altLang="el-GR" sz="1600" dirty="0" err="1">
                <a:solidFill>
                  <a:schemeClr val="tx1"/>
                </a:solidFill>
              </a:rPr>
              <a:t>perspective</a:t>
            </a:r>
            <a:r>
              <a:rPr lang="el-GR" altLang="el-GR" sz="1600" dirty="0">
                <a:solidFill>
                  <a:schemeClr val="tx1"/>
                </a:solidFill>
              </a:rPr>
              <a:t>. </a:t>
            </a:r>
            <a:r>
              <a:rPr lang="el-GR" altLang="el-GR" sz="1600" i="1" dirty="0" err="1">
                <a:solidFill>
                  <a:schemeClr val="tx1"/>
                </a:solidFill>
              </a:rPr>
              <a:t>Critique</a:t>
            </a:r>
            <a:r>
              <a:rPr lang="el-GR" altLang="el-GR" sz="1600" i="1" dirty="0">
                <a:solidFill>
                  <a:schemeClr val="tx1"/>
                </a:solidFill>
              </a:rPr>
              <a:t>: </a:t>
            </a:r>
            <a:r>
              <a:rPr lang="el-GR" altLang="el-GR" sz="1600" i="1" dirty="0" err="1">
                <a:solidFill>
                  <a:schemeClr val="tx1"/>
                </a:solidFill>
              </a:rPr>
              <a:t>Studies</a:t>
            </a:r>
            <a:r>
              <a:rPr lang="el-GR" altLang="el-GR" sz="1600" i="1" dirty="0">
                <a:solidFill>
                  <a:schemeClr val="tx1"/>
                </a:solidFill>
              </a:rPr>
              <a:t> in </a:t>
            </a:r>
            <a:r>
              <a:rPr lang="el-GR" altLang="el-GR" sz="1600" i="1" dirty="0" err="1">
                <a:solidFill>
                  <a:schemeClr val="tx1"/>
                </a:solidFill>
              </a:rPr>
              <a:t>Contemporary</a:t>
            </a:r>
            <a:r>
              <a:rPr lang="el-GR" altLang="el-GR" sz="1600" i="1" dirty="0">
                <a:solidFill>
                  <a:schemeClr val="tx1"/>
                </a:solidFill>
              </a:rPr>
              <a:t> </a:t>
            </a:r>
            <a:r>
              <a:rPr lang="el-GR" altLang="el-GR" sz="1600" i="1" dirty="0" err="1">
                <a:solidFill>
                  <a:schemeClr val="tx1"/>
                </a:solidFill>
              </a:rPr>
              <a:t>Fiction</a:t>
            </a:r>
            <a:r>
              <a:rPr lang="el-GR" altLang="el-GR" sz="1600" dirty="0">
                <a:solidFill>
                  <a:schemeClr val="tx1"/>
                </a:solidFill>
              </a:rPr>
              <a:t>, </a:t>
            </a:r>
            <a:r>
              <a:rPr lang="el-GR" altLang="el-GR" sz="1600" i="1" dirty="0">
                <a:solidFill>
                  <a:schemeClr val="tx1"/>
                </a:solidFill>
              </a:rPr>
              <a:t>46</a:t>
            </a:r>
            <a:r>
              <a:rPr lang="el-GR" altLang="el-GR" sz="1600" dirty="0">
                <a:solidFill>
                  <a:schemeClr val="tx1"/>
                </a:solidFill>
              </a:rPr>
              <a:t>(3), 191–204.</a:t>
            </a:r>
          </a:p>
          <a:p>
            <a:pPr algn="l" defTabSz="914400" eaLnBrk="0" fontAlgn="base" hangingPunct="0">
              <a:spcBef>
                <a:spcPct val="0"/>
              </a:spcBef>
              <a:spcAft>
                <a:spcPct val="0"/>
              </a:spcAft>
            </a:pPr>
            <a:r>
              <a:rPr lang="el-GR" altLang="el-GR" sz="1600" dirty="0" err="1">
                <a:solidFill>
                  <a:schemeClr val="tx1"/>
                </a:solidFill>
              </a:rPr>
              <a:t>Γκόβαρης</a:t>
            </a:r>
            <a:r>
              <a:rPr lang="el-GR" altLang="el-GR" sz="1600" dirty="0">
                <a:solidFill>
                  <a:schemeClr val="tx1"/>
                </a:solidFill>
              </a:rPr>
              <a:t>, Χ. (2001). </a:t>
            </a:r>
            <a:r>
              <a:rPr lang="el-GR" altLang="el-GR" sz="1600" i="1" dirty="0">
                <a:solidFill>
                  <a:schemeClr val="tx1"/>
                </a:solidFill>
              </a:rPr>
              <a:t>Εισαγωγή στη διαπολιτισμική εκπαίδευση</a:t>
            </a:r>
            <a:r>
              <a:rPr lang="el-GR" altLang="el-GR" sz="1600" dirty="0">
                <a:solidFill>
                  <a:schemeClr val="tx1"/>
                </a:solidFill>
              </a:rPr>
              <a:t>. Εκδόσεις Ατραπός. </a:t>
            </a:r>
          </a:p>
          <a:p>
            <a:pPr lvl="0" algn="l" defTabSz="914400" eaLnBrk="0" fontAlgn="base" hangingPunct="0">
              <a:spcBef>
                <a:spcPct val="0"/>
              </a:spcBef>
              <a:spcAft>
                <a:spcPct val="0"/>
              </a:spcAft>
            </a:pPr>
            <a:r>
              <a:rPr lang="el-GR" altLang="el-GR" sz="1600" dirty="0" err="1">
                <a:solidFill>
                  <a:schemeClr val="tx1"/>
                </a:solidFill>
              </a:rPr>
              <a:t>Esen</a:t>
            </a:r>
            <a:r>
              <a:rPr lang="el-GR" altLang="el-GR" sz="1600" dirty="0">
                <a:solidFill>
                  <a:schemeClr val="tx1"/>
                </a:solidFill>
              </a:rPr>
              <a:t>, N., &amp; </a:t>
            </a:r>
            <a:r>
              <a:rPr lang="el-GR" altLang="el-GR" sz="1600" dirty="0" err="1">
                <a:solidFill>
                  <a:schemeClr val="tx1"/>
                </a:solidFill>
              </a:rPr>
              <a:t>Kılıç</a:t>
            </a:r>
            <a:r>
              <a:rPr lang="el-GR" altLang="el-GR" sz="1600" dirty="0">
                <a:solidFill>
                  <a:schemeClr val="tx1"/>
                </a:solidFill>
              </a:rPr>
              <a:t>, E. (</a:t>
            </a:r>
            <a:r>
              <a:rPr lang="el-GR" altLang="el-GR" sz="1600" dirty="0" err="1">
                <a:solidFill>
                  <a:schemeClr val="tx1"/>
                </a:solidFill>
              </a:rPr>
              <a:t>επιμ</a:t>
            </a:r>
            <a:r>
              <a:rPr lang="el-GR" altLang="el-GR" sz="1600" dirty="0">
                <a:solidFill>
                  <a:schemeClr val="tx1"/>
                </a:solidFill>
              </a:rPr>
              <a:t>.). (2008). </a:t>
            </a:r>
            <a:r>
              <a:rPr lang="el-GR" altLang="el-GR" sz="1600" i="1" dirty="0" err="1">
                <a:solidFill>
                  <a:schemeClr val="tx1"/>
                </a:solidFill>
              </a:rPr>
              <a:t>Orhan</a:t>
            </a:r>
            <a:r>
              <a:rPr lang="el-GR" altLang="el-GR" sz="1600" i="1" dirty="0">
                <a:solidFill>
                  <a:schemeClr val="tx1"/>
                </a:solidFill>
              </a:rPr>
              <a:t> </a:t>
            </a:r>
            <a:r>
              <a:rPr lang="el-GR" altLang="el-GR" sz="1600" i="1" dirty="0" err="1">
                <a:solidFill>
                  <a:schemeClr val="tx1"/>
                </a:solidFill>
              </a:rPr>
              <a:t>Pamuk'un</a:t>
            </a:r>
            <a:r>
              <a:rPr lang="el-GR" altLang="el-GR" sz="1600" i="1" dirty="0">
                <a:solidFill>
                  <a:schemeClr val="tx1"/>
                </a:solidFill>
              </a:rPr>
              <a:t> </a:t>
            </a:r>
            <a:r>
              <a:rPr lang="el-GR" altLang="el-GR" sz="1600" i="1" dirty="0" err="1">
                <a:solidFill>
                  <a:schemeClr val="tx1"/>
                </a:solidFill>
              </a:rPr>
              <a:t>edebi</a:t>
            </a:r>
            <a:r>
              <a:rPr lang="el-GR" altLang="el-GR" sz="1600" i="1" dirty="0">
                <a:solidFill>
                  <a:schemeClr val="tx1"/>
                </a:solidFill>
              </a:rPr>
              <a:t> </a:t>
            </a:r>
            <a:r>
              <a:rPr lang="el-GR" altLang="el-GR" sz="1600" i="1" dirty="0" err="1">
                <a:solidFill>
                  <a:schemeClr val="tx1"/>
                </a:solidFill>
              </a:rPr>
              <a:t>dünyası</a:t>
            </a:r>
            <a:r>
              <a:rPr lang="el-GR" altLang="el-GR" sz="1600" dirty="0">
                <a:solidFill>
                  <a:schemeClr val="tx1"/>
                </a:solidFill>
              </a:rPr>
              <a:t>. </a:t>
            </a:r>
            <a:r>
              <a:rPr lang="el-GR" altLang="el-GR" sz="1600" dirty="0" err="1">
                <a:solidFill>
                  <a:schemeClr val="tx1"/>
                </a:solidFill>
              </a:rPr>
              <a:t>İletişim</a:t>
            </a:r>
            <a:r>
              <a:rPr lang="el-GR" altLang="el-GR" sz="1600" dirty="0">
                <a:solidFill>
                  <a:schemeClr val="tx1"/>
                </a:solidFill>
              </a:rPr>
              <a:t> </a:t>
            </a:r>
            <a:r>
              <a:rPr lang="el-GR" altLang="el-GR" sz="1600" dirty="0" err="1">
                <a:solidFill>
                  <a:schemeClr val="tx1"/>
                </a:solidFill>
              </a:rPr>
              <a:t>Yayınları</a:t>
            </a:r>
            <a:r>
              <a:rPr lang="el-GR" altLang="el-GR" sz="1600" dirty="0">
                <a:solidFill>
                  <a:schemeClr val="tx1"/>
                </a:solidFill>
              </a:rPr>
              <a:t>.</a:t>
            </a:r>
          </a:p>
          <a:p>
            <a:pPr lvl="0" algn="l" defTabSz="914400" eaLnBrk="0" fontAlgn="base" hangingPunct="0">
              <a:spcBef>
                <a:spcPct val="0"/>
              </a:spcBef>
              <a:spcAft>
                <a:spcPct val="0"/>
              </a:spcAft>
            </a:pPr>
            <a:r>
              <a:rPr lang="el-GR" altLang="el-GR" sz="1600" dirty="0" err="1">
                <a:solidFill>
                  <a:schemeClr val="tx1"/>
                </a:solidFill>
              </a:rPr>
              <a:t>Gerovitch</a:t>
            </a:r>
            <a:r>
              <a:rPr lang="el-GR" altLang="el-GR" sz="1600" dirty="0">
                <a:solidFill>
                  <a:schemeClr val="tx1"/>
                </a:solidFill>
              </a:rPr>
              <a:t>, S. (2008). </a:t>
            </a:r>
            <a:r>
              <a:rPr lang="el-GR" altLang="el-GR" sz="1600" dirty="0" err="1">
                <a:solidFill>
                  <a:schemeClr val="tx1"/>
                </a:solidFill>
              </a:rPr>
              <a:t>Creating</a:t>
            </a:r>
            <a:r>
              <a:rPr lang="el-GR" altLang="el-GR" sz="1600" dirty="0">
                <a:solidFill>
                  <a:schemeClr val="tx1"/>
                </a:solidFill>
              </a:rPr>
              <a:t> </a:t>
            </a:r>
            <a:r>
              <a:rPr lang="el-GR" altLang="el-GR" sz="1600" dirty="0" err="1">
                <a:solidFill>
                  <a:schemeClr val="tx1"/>
                </a:solidFill>
              </a:rPr>
              <a:t>memories</a:t>
            </a:r>
            <a:r>
              <a:rPr lang="el-GR" altLang="el-GR" sz="1600" dirty="0">
                <a:solidFill>
                  <a:schemeClr val="tx1"/>
                </a:solidFill>
              </a:rPr>
              <a:t>: </a:t>
            </a:r>
            <a:r>
              <a:rPr lang="el-GR" altLang="el-GR" sz="1600" dirty="0" err="1">
                <a:solidFill>
                  <a:schemeClr val="tx1"/>
                </a:solidFill>
              </a:rPr>
              <a:t>Myth</a:t>
            </a:r>
            <a:r>
              <a:rPr lang="el-GR" altLang="el-GR" sz="1600" dirty="0">
                <a:solidFill>
                  <a:schemeClr val="tx1"/>
                </a:solidFill>
              </a:rPr>
              <a:t>, </a:t>
            </a:r>
            <a:r>
              <a:rPr lang="el-GR" altLang="el-GR" sz="1600" dirty="0" err="1">
                <a:solidFill>
                  <a:schemeClr val="tx1"/>
                </a:solidFill>
              </a:rPr>
              <a:t>identity</a:t>
            </a:r>
            <a:r>
              <a:rPr lang="el-GR" altLang="el-GR" sz="1600" dirty="0">
                <a:solidFill>
                  <a:schemeClr val="tx1"/>
                </a:solidFill>
              </a:rPr>
              <a:t>, and </a:t>
            </a:r>
            <a:r>
              <a:rPr lang="el-GR" altLang="el-GR" sz="1600" dirty="0" err="1">
                <a:solidFill>
                  <a:schemeClr val="tx1"/>
                </a:solidFill>
              </a:rPr>
              <a:t>culture</a:t>
            </a:r>
            <a:r>
              <a:rPr lang="el-GR" altLang="el-GR" sz="1600" dirty="0">
                <a:solidFill>
                  <a:schemeClr val="tx1"/>
                </a:solidFill>
              </a:rPr>
              <a:t> in the </a:t>
            </a:r>
            <a:r>
              <a:rPr lang="el-GR" altLang="el-GR" sz="1600" dirty="0" err="1">
                <a:solidFill>
                  <a:schemeClr val="tx1"/>
                </a:solidFill>
              </a:rPr>
              <a:t>Russian</a:t>
            </a:r>
            <a:r>
              <a:rPr lang="el-GR" altLang="el-GR" sz="1600" dirty="0">
                <a:solidFill>
                  <a:schemeClr val="tx1"/>
                </a:solidFill>
              </a:rPr>
              <a:t> </a:t>
            </a:r>
            <a:r>
              <a:rPr lang="el-GR" altLang="el-GR" sz="1600" dirty="0" err="1">
                <a:solidFill>
                  <a:schemeClr val="tx1"/>
                </a:solidFill>
              </a:rPr>
              <a:t>space</a:t>
            </a:r>
            <a:r>
              <a:rPr lang="el-GR" altLang="el-GR" sz="1600" dirty="0">
                <a:solidFill>
                  <a:schemeClr val="tx1"/>
                </a:solidFill>
              </a:rPr>
              <a:t> </a:t>
            </a:r>
            <a:r>
              <a:rPr lang="el-GR" altLang="el-GR" sz="1600" dirty="0" err="1">
                <a:solidFill>
                  <a:schemeClr val="tx1"/>
                </a:solidFill>
              </a:rPr>
              <a:t>age</a:t>
            </a:r>
            <a:r>
              <a:rPr lang="el-GR" altLang="el-GR" sz="1600" dirty="0">
                <a:solidFill>
                  <a:schemeClr val="tx1"/>
                </a:solidFill>
              </a:rPr>
              <a:t>. In S. J. </a:t>
            </a:r>
            <a:r>
              <a:rPr lang="el-GR" altLang="el-GR" sz="1600" dirty="0" err="1">
                <a:solidFill>
                  <a:schemeClr val="tx1"/>
                </a:solidFill>
              </a:rPr>
              <a:t>Dick</a:t>
            </a:r>
            <a:r>
              <a:rPr lang="el-GR" altLang="el-GR" sz="1600" dirty="0">
                <a:solidFill>
                  <a:schemeClr val="tx1"/>
                </a:solidFill>
              </a:rPr>
              <a:t> (</a:t>
            </a:r>
            <a:r>
              <a:rPr lang="el-GR" altLang="el-GR" sz="1600" dirty="0" err="1">
                <a:solidFill>
                  <a:schemeClr val="tx1"/>
                </a:solidFill>
              </a:rPr>
              <a:t>Ed</a:t>
            </a:r>
            <a:r>
              <a:rPr lang="el-GR" altLang="el-GR" sz="1600" dirty="0">
                <a:solidFill>
                  <a:schemeClr val="tx1"/>
                </a:solidFill>
              </a:rPr>
              <a:t>.), </a:t>
            </a:r>
            <a:r>
              <a:rPr lang="el-GR" altLang="el-GR" sz="1600" i="1" dirty="0" err="1">
                <a:solidFill>
                  <a:schemeClr val="tx1"/>
                </a:solidFill>
              </a:rPr>
              <a:t>Remembering</a:t>
            </a:r>
            <a:r>
              <a:rPr lang="el-GR" altLang="el-GR" sz="1600" i="1" dirty="0">
                <a:solidFill>
                  <a:schemeClr val="tx1"/>
                </a:solidFill>
              </a:rPr>
              <a:t> the </a:t>
            </a:r>
            <a:r>
              <a:rPr lang="el-GR" altLang="el-GR" sz="1600" i="1" dirty="0" err="1">
                <a:solidFill>
                  <a:schemeClr val="tx1"/>
                </a:solidFill>
              </a:rPr>
              <a:t>Space</a:t>
            </a:r>
            <a:r>
              <a:rPr lang="el-GR" altLang="el-GR" sz="1600" i="1" dirty="0">
                <a:solidFill>
                  <a:schemeClr val="tx1"/>
                </a:solidFill>
              </a:rPr>
              <a:t> </a:t>
            </a:r>
            <a:r>
              <a:rPr lang="el-GR" altLang="el-GR" sz="1600" i="1" dirty="0" err="1">
                <a:solidFill>
                  <a:schemeClr val="tx1"/>
                </a:solidFill>
              </a:rPr>
              <a:t>Age</a:t>
            </a:r>
            <a:r>
              <a:rPr lang="el-GR" altLang="el-GR" sz="1600" dirty="0">
                <a:solidFill>
                  <a:schemeClr val="tx1"/>
                </a:solidFill>
              </a:rPr>
              <a:t> (</a:t>
            </a:r>
            <a:r>
              <a:rPr lang="el-GR" altLang="el-GR" sz="1600" dirty="0" err="1">
                <a:solidFill>
                  <a:schemeClr val="tx1"/>
                </a:solidFill>
              </a:rPr>
              <a:t>pp</a:t>
            </a:r>
            <a:r>
              <a:rPr lang="el-GR" altLang="el-GR" sz="1600" dirty="0">
                <a:solidFill>
                  <a:schemeClr val="tx1"/>
                </a:solidFill>
              </a:rPr>
              <a:t>. 203–236). NASA.</a:t>
            </a:r>
          </a:p>
          <a:p>
            <a:pPr algn="l" defTabSz="914400" eaLnBrk="0" fontAlgn="base" hangingPunct="0">
              <a:spcBef>
                <a:spcPct val="0"/>
              </a:spcBef>
              <a:spcAft>
                <a:spcPct val="0"/>
              </a:spcAft>
            </a:pPr>
            <a:r>
              <a:rPr lang="el-GR" altLang="el-GR" sz="1600" dirty="0" err="1">
                <a:solidFill>
                  <a:schemeClr val="tx1"/>
                </a:solidFill>
              </a:rPr>
              <a:t>Gurria-Quintana</a:t>
            </a:r>
            <a:r>
              <a:rPr lang="el-GR" altLang="el-GR" sz="1600" dirty="0">
                <a:solidFill>
                  <a:schemeClr val="tx1"/>
                </a:solidFill>
              </a:rPr>
              <a:t>, A. (2005). </a:t>
            </a:r>
            <a:r>
              <a:rPr lang="el-GR" altLang="el-GR" sz="1600" dirty="0" err="1">
                <a:solidFill>
                  <a:schemeClr val="tx1"/>
                </a:solidFill>
              </a:rPr>
              <a:t>Orhan</a:t>
            </a:r>
            <a:r>
              <a:rPr lang="el-GR" altLang="el-GR" sz="1600" dirty="0">
                <a:solidFill>
                  <a:schemeClr val="tx1"/>
                </a:solidFill>
              </a:rPr>
              <a:t> </a:t>
            </a:r>
            <a:r>
              <a:rPr lang="el-GR" altLang="el-GR" sz="1600" dirty="0" err="1">
                <a:solidFill>
                  <a:schemeClr val="tx1"/>
                </a:solidFill>
              </a:rPr>
              <a:t>Pamuk</a:t>
            </a:r>
            <a:r>
              <a:rPr lang="el-GR" altLang="el-GR" sz="1600" dirty="0">
                <a:solidFill>
                  <a:schemeClr val="tx1"/>
                </a:solidFill>
              </a:rPr>
              <a:t>, The </a:t>
            </a:r>
            <a:r>
              <a:rPr lang="el-GR" altLang="el-GR" sz="1600" dirty="0" err="1">
                <a:solidFill>
                  <a:schemeClr val="tx1"/>
                </a:solidFill>
              </a:rPr>
              <a:t>Art</a:t>
            </a:r>
            <a:r>
              <a:rPr lang="el-GR" altLang="el-GR" sz="1600" dirty="0">
                <a:solidFill>
                  <a:schemeClr val="tx1"/>
                </a:solidFill>
              </a:rPr>
              <a:t> of </a:t>
            </a:r>
            <a:r>
              <a:rPr lang="el-GR" altLang="el-GR" sz="1600" dirty="0" err="1">
                <a:solidFill>
                  <a:schemeClr val="tx1"/>
                </a:solidFill>
              </a:rPr>
              <a:t>Fiction</a:t>
            </a:r>
            <a:r>
              <a:rPr lang="el-GR" altLang="el-GR" sz="1600" dirty="0">
                <a:solidFill>
                  <a:schemeClr val="tx1"/>
                </a:solidFill>
              </a:rPr>
              <a:t> </a:t>
            </a:r>
            <a:r>
              <a:rPr lang="el-GR" altLang="el-GR" sz="1600" dirty="0" err="1">
                <a:solidFill>
                  <a:schemeClr val="tx1"/>
                </a:solidFill>
              </a:rPr>
              <a:t>No</a:t>
            </a:r>
            <a:r>
              <a:rPr lang="el-GR" altLang="el-GR" sz="1600" dirty="0">
                <a:solidFill>
                  <a:schemeClr val="tx1"/>
                </a:solidFill>
              </a:rPr>
              <a:t>. 187. </a:t>
            </a:r>
            <a:r>
              <a:rPr lang="el-GR" altLang="el-GR" sz="1600" i="1" dirty="0">
                <a:solidFill>
                  <a:schemeClr val="tx1"/>
                </a:solidFill>
              </a:rPr>
              <a:t>The </a:t>
            </a:r>
            <a:r>
              <a:rPr lang="el-GR" altLang="el-GR" sz="1600" i="1" dirty="0" err="1">
                <a:solidFill>
                  <a:schemeClr val="tx1"/>
                </a:solidFill>
              </a:rPr>
              <a:t>Paris</a:t>
            </a:r>
            <a:r>
              <a:rPr lang="el-GR" altLang="el-GR" sz="1600" i="1" dirty="0">
                <a:solidFill>
                  <a:schemeClr val="tx1"/>
                </a:solidFill>
              </a:rPr>
              <a:t> Review</a:t>
            </a:r>
            <a:r>
              <a:rPr lang="el-GR" altLang="el-GR" sz="1600" dirty="0">
                <a:solidFill>
                  <a:schemeClr val="tx1"/>
                </a:solidFill>
              </a:rPr>
              <a:t>, (175). https://www.theparisreview.org/interviews/5587/the-art-of-fiction-no-187-orhan-pamuk</a:t>
            </a:r>
          </a:p>
          <a:p>
            <a:pPr algn="l" defTabSz="914400" eaLnBrk="0" fontAlgn="base" hangingPunct="0">
              <a:spcBef>
                <a:spcPct val="0"/>
              </a:spcBef>
              <a:spcAft>
                <a:spcPct val="0"/>
              </a:spcAft>
            </a:pPr>
            <a:r>
              <a:rPr lang="el-GR" sz="1600" dirty="0" err="1">
                <a:solidFill>
                  <a:schemeClr val="tx1"/>
                </a:solidFill>
              </a:rPr>
              <a:t>Höpken</a:t>
            </a:r>
            <a:r>
              <a:rPr lang="el-GR" sz="1600" dirty="0">
                <a:solidFill>
                  <a:schemeClr val="tx1"/>
                </a:solidFill>
              </a:rPr>
              <a:t>, W. (1998). Η ιστορία ως σύγκρουση – Η ιστορία ως γειτνίαση. Στο Α. Καψάλης, Κ. </a:t>
            </a:r>
            <a:r>
              <a:rPr lang="el-GR" sz="1600" dirty="0" err="1">
                <a:solidFill>
                  <a:schemeClr val="tx1"/>
                </a:solidFill>
              </a:rPr>
              <a:t>Μπονίδης</a:t>
            </a:r>
            <a:r>
              <a:rPr lang="el-GR" sz="1600" dirty="0">
                <a:solidFill>
                  <a:schemeClr val="tx1"/>
                </a:solidFill>
              </a:rPr>
              <a:t>, &amp; Α. </a:t>
            </a:r>
            <a:r>
              <a:rPr lang="el-GR" sz="1600" dirty="0" err="1">
                <a:solidFill>
                  <a:schemeClr val="tx1"/>
                </a:solidFill>
              </a:rPr>
              <a:t>Σιπητάνου</a:t>
            </a:r>
            <a:r>
              <a:rPr lang="el-GR" sz="1600" dirty="0">
                <a:solidFill>
                  <a:schemeClr val="tx1"/>
                </a:solidFill>
              </a:rPr>
              <a:t> (</a:t>
            </a:r>
            <a:r>
              <a:rPr lang="el-GR" sz="1600" dirty="0" err="1">
                <a:solidFill>
                  <a:schemeClr val="tx1"/>
                </a:solidFill>
              </a:rPr>
              <a:t>επιμ</a:t>
            </a:r>
            <a:r>
              <a:rPr lang="el-GR" sz="1600" dirty="0">
                <a:solidFill>
                  <a:schemeClr val="tx1"/>
                </a:solidFill>
              </a:rPr>
              <a:t>.), </a:t>
            </a:r>
            <a:r>
              <a:rPr lang="el-GR" sz="1600" i="1" dirty="0">
                <a:solidFill>
                  <a:schemeClr val="tx1"/>
                </a:solidFill>
              </a:rPr>
              <a:t>Η εικόνα του "άλλου"/γείτονα στα σχολικά εγχειρίδια των Βαλκανικών χωρών: Πρακτικά διεθνούς συνεδρίου</a:t>
            </a:r>
            <a:r>
              <a:rPr lang="el-GR" sz="1600" dirty="0">
                <a:solidFill>
                  <a:schemeClr val="tx1"/>
                </a:solidFill>
              </a:rPr>
              <a:t>. </a:t>
            </a:r>
            <a:r>
              <a:rPr lang="el-GR" sz="1600" dirty="0" err="1">
                <a:solidFill>
                  <a:schemeClr val="tx1"/>
                </a:solidFill>
              </a:rPr>
              <a:t>Τυπωθήτω</a:t>
            </a:r>
            <a:r>
              <a:rPr lang="el-GR" sz="1600" dirty="0">
                <a:solidFill>
                  <a:schemeClr val="tx1"/>
                </a:solidFill>
              </a:rPr>
              <a:t> - Γιώργος </a:t>
            </a:r>
            <a:r>
              <a:rPr lang="el-GR" sz="1600" dirty="0" err="1">
                <a:solidFill>
                  <a:schemeClr val="tx1"/>
                </a:solidFill>
              </a:rPr>
              <a:t>Δαρδανός</a:t>
            </a:r>
            <a:r>
              <a:rPr lang="el-GR" sz="1600" dirty="0">
                <a:solidFill>
                  <a:schemeClr val="tx1"/>
                </a:solidFill>
              </a:rPr>
              <a:t>. </a:t>
            </a:r>
            <a:endParaRPr lang="el-GR" altLang="el-GR" sz="1600" dirty="0">
              <a:solidFill>
                <a:schemeClr val="tx1"/>
              </a:solidFill>
            </a:endParaRPr>
          </a:p>
          <a:p>
            <a:pPr lvl="0" algn="l" defTabSz="914400" eaLnBrk="0" fontAlgn="base" hangingPunct="0">
              <a:spcBef>
                <a:spcPct val="0"/>
              </a:spcBef>
              <a:spcAft>
                <a:spcPct val="0"/>
              </a:spcAft>
            </a:pPr>
            <a:r>
              <a:rPr lang="el-GR" altLang="el-GR" sz="1600" dirty="0" err="1">
                <a:solidFill>
                  <a:schemeClr val="tx1"/>
                </a:solidFill>
              </a:rPr>
              <a:t>Kılıç</a:t>
            </a:r>
            <a:r>
              <a:rPr lang="el-GR" altLang="el-GR" sz="1600" dirty="0">
                <a:solidFill>
                  <a:schemeClr val="tx1"/>
                </a:solidFill>
              </a:rPr>
              <a:t>, E. (2006). </a:t>
            </a:r>
            <a:r>
              <a:rPr lang="el-GR" altLang="el-GR" sz="1600" i="1" dirty="0" err="1">
                <a:solidFill>
                  <a:schemeClr val="tx1"/>
                </a:solidFill>
              </a:rPr>
              <a:t>Orhan</a:t>
            </a:r>
            <a:r>
              <a:rPr lang="el-GR" altLang="el-GR" sz="1600" i="1" dirty="0">
                <a:solidFill>
                  <a:schemeClr val="tx1"/>
                </a:solidFill>
              </a:rPr>
              <a:t> </a:t>
            </a:r>
            <a:r>
              <a:rPr lang="el-GR" altLang="el-GR" sz="1600" i="1" dirty="0" err="1">
                <a:solidFill>
                  <a:schemeClr val="tx1"/>
                </a:solidFill>
              </a:rPr>
              <a:t>Pamuk'u</a:t>
            </a:r>
            <a:r>
              <a:rPr lang="el-GR" altLang="el-GR" sz="1600" i="1" dirty="0">
                <a:solidFill>
                  <a:schemeClr val="tx1"/>
                </a:solidFill>
              </a:rPr>
              <a:t> </a:t>
            </a:r>
            <a:r>
              <a:rPr lang="el-GR" altLang="el-GR" sz="1600" i="1" dirty="0" err="1">
                <a:solidFill>
                  <a:schemeClr val="tx1"/>
                </a:solidFill>
              </a:rPr>
              <a:t>anlamak</a:t>
            </a:r>
            <a:r>
              <a:rPr lang="el-GR" altLang="el-GR" sz="1600" dirty="0">
                <a:solidFill>
                  <a:schemeClr val="tx1"/>
                </a:solidFill>
              </a:rPr>
              <a:t>. </a:t>
            </a:r>
            <a:r>
              <a:rPr lang="el-GR" altLang="el-GR" sz="1600" dirty="0" err="1">
                <a:solidFill>
                  <a:schemeClr val="tx1"/>
                </a:solidFill>
              </a:rPr>
              <a:t>İletişim</a:t>
            </a:r>
            <a:r>
              <a:rPr lang="el-GR" altLang="el-GR" sz="1600" dirty="0">
                <a:solidFill>
                  <a:schemeClr val="tx1"/>
                </a:solidFill>
              </a:rPr>
              <a:t> </a:t>
            </a:r>
            <a:r>
              <a:rPr lang="el-GR" altLang="el-GR" sz="1600" dirty="0" err="1">
                <a:solidFill>
                  <a:schemeClr val="tx1"/>
                </a:solidFill>
              </a:rPr>
              <a:t>Yayınları</a:t>
            </a:r>
            <a:r>
              <a:rPr lang="el-GR" altLang="el-GR" sz="1600" dirty="0">
                <a:solidFill>
                  <a:schemeClr val="tx1"/>
                </a:solidFill>
              </a:rPr>
              <a:t>.</a:t>
            </a:r>
          </a:p>
          <a:p>
            <a:pPr algn="l" defTabSz="914400" eaLnBrk="0" fontAlgn="base" hangingPunct="0">
              <a:spcBef>
                <a:spcPct val="0"/>
              </a:spcBef>
              <a:spcAft>
                <a:spcPct val="0"/>
              </a:spcAft>
            </a:pPr>
            <a:r>
              <a:rPr lang="el-GR" sz="1600" dirty="0">
                <a:solidFill>
                  <a:schemeClr val="tx1"/>
                </a:solidFill>
              </a:rPr>
              <a:t>Παμούκ, Ο. (2005) </a:t>
            </a:r>
            <a:r>
              <a:rPr lang="el-GR" sz="1600" i="1" dirty="0">
                <a:solidFill>
                  <a:schemeClr val="tx1"/>
                </a:solidFill>
              </a:rPr>
              <a:t>Το λευκό κάστρο</a:t>
            </a:r>
            <a:r>
              <a:rPr lang="el-GR" sz="1600" dirty="0">
                <a:solidFill>
                  <a:schemeClr val="tx1"/>
                </a:solidFill>
              </a:rPr>
              <a:t>.(μετάφραση) Γιώργος </a:t>
            </a:r>
            <a:r>
              <a:rPr lang="el-GR" sz="1600" dirty="0" err="1">
                <a:solidFill>
                  <a:schemeClr val="tx1"/>
                </a:solidFill>
              </a:rPr>
              <a:t>Σαλακίδης</a:t>
            </a:r>
            <a:r>
              <a:rPr lang="el-GR" sz="1600" dirty="0">
                <a:solidFill>
                  <a:schemeClr val="tx1"/>
                </a:solidFill>
              </a:rPr>
              <a:t>. Αθήνα : Ωκεανίδα.</a:t>
            </a:r>
            <a:endParaRPr lang="el-GR" altLang="el-GR" sz="1600" dirty="0">
              <a:solidFill>
                <a:schemeClr val="tx1"/>
              </a:solidFill>
            </a:endParaRPr>
          </a:p>
          <a:p>
            <a:pPr lvl="0" algn="l" defTabSz="914400" eaLnBrk="0" fontAlgn="base" hangingPunct="0">
              <a:spcBef>
                <a:spcPct val="0"/>
              </a:spcBef>
              <a:spcAft>
                <a:spcPct val="0"/>
              </a:spcAft>
            </a:pPr>
            <a:r>
              <a:rPr lang="el-GR" altLang="el-GR" sz="1600" dirty="0" err="1">
                <a:solidFill>
                  <a:schemeClr val="tx1"/>
                </a:solidFill>
              </a:rPr>
              <a:t>Parini</a:t>
            </a:r>
            <a:r>
              <a:rPr lang="el-GR" altLang="el-GR" sz="1600" dirty="0">
                <a:solidFill>
                  <a:schemeClr val="tx1"/>
                </a:solidFill>
              </a:rPr>
              <a:t>, J. (1991, </a:t>
            </a:r>
            <a:r>
              <a:rPr lang="el-GR" altLang="el-GR" sz="1600" dirty="0" err="1">
                <a:solidFill>
                  <a:schemeClr val="tx1"/>
                </a:solidFill>
              </a:rPr>
              <a:t>May</a:t>
            </a:r>
            <a:r>
              <a:rPr lang="el-GR" altLang="el-GR" sz="1600" dirty="0">
                <a:solidFill>
                  <a:schemeClr val="tx1"/>
                </a:solidFill>
              </a:rPr>
              <a:t> 19). </a:t>
            </a:r>
            <a:r>
              <a:rPr lang="el-GR" altLang="el-GR" sz="1600" dirty="0" err="1">
                <a:solidFill>
                  <a:schemeClr val="tx1"/>
                </a:solidFill>
              </a:rPr>
              <a:t>Pirates</a:t>
            </a:r>
            <a:r>
              <a:rPr lang="el-GR" altLang="el-GR" sz="1600" dirty="0">
                <a:solidFill>
                  <a:schemeClr val="tx1"/>
                </a:solidFill>
              </a:rPr>
              <a:t>, </a:t>
            </a:r>
            <a:r>
              <a:rPr lang="el-GR" altLang="el-GR" sz="1600" dirty="0" err="1">
                <a:solidFill>
                  <a:schemeClr val="tx1"/>
                </a:solidFill>
              </a:rPr>
              <a:t>pashas</a:t>
            </a:r>
            <a:r>
              <a:rPr lang="el-GR" altLang="el-GR" sz="1600" dirty="0">
                <a:solidFill>
                  <a:schemeClr val="tx1"/>
                </a:solidFill>
              </a:rPr>
              <a:t> and the </a:t>
            </a:r>
            <a:r>
              <a:rPr lang="el-GR" altLang="el-GR" sz="1600" dirty="0" err="1">
                <a:solidFill>
                  <a:schemeClr val="tx1"/>
                </a:solidFill>
              </a:rPr>
              <a:t>imperial</a:t>
            </a:r>
            <a:r>
              <a:rPr lang="el-GR" altLang="el-GR" sz="1600" dirty="0">
                <a:solidFill>
                  <a:schemeClr val="tx1"/>
                </a:solidFill>
              </a:rPr>
              <a:t> </a:t>
            </a:r>
            <a:r>
              <a:rPr lang="el-GR" altLang="el-GR" sz="1600" dirty="0" err="1">
                <a:solidFill>
                  <a:schemeClr val="tx1"/>
                </a:solidFill>
              </a:rPr>
              <a:t>astrologer</a:t>
            </a:r>
            <a:r>
              <a:rPr lang="el-GR" altLang="el-GR" sz="1600" dirty="0">
                <a:solidFill>
                  <a:schemeClr val="tx1"/>
                </a:solidFill>
              </a:rPr>
              <a:t>. </a:t>
            </a:r>
            <a:r>
              <a:rPr lang="el-GR" altLang="el-GR" sz="1600" i="1" dirty="0">
                <a:solidFill>
                  <a:schemeClr val="tx1"/>
                </a:solidFill>
              </a:rPr>
              <a:t>The </a:t>
            </a:r>
            <a:r>
              <a:rPr lang="el-GR" altLang="el-GR" sz="1600" i="1" dirty="0" err="1">
                <a:solidFill>
                  <a:schemeClr val="tx1"/>
                </a:solidFill>
              </a:rPr>
              <a:t>New</a:t>
            </a:r>
            <a:r>
              <a:rPr lang="el-GR" altLang="el-GR" sz="1600" i="1" dirty="0">
                <a:solidFill>
                  <a:schemeClr val="tx1"/>
                </a:solidFill>
              </a:rPr>
              <a:t> </a:t>
            </a:r>
            <a:r>
              <a:rPr lang="el-GR" altLang="el-GR" sz="1600" i="1" dirty="0" err="1">
                <a:solidFill>
                  <a:schemeClr val="tx1"/>
                </a:solidFill>
              </a:rPr>
              <a:t>York</a:t>
            </a:r>
            <a:r>
              <a:rPr lang="el-GR" altLang="el-GR" sz="1600" i="1" dirty="0">
                <a:solidFill>
                  <a:schemeClr val="tx1"/>
                </a:solidFill>
              </a:rPr>
              <a:t> </a:t>
            </a:r>
            <a:r>
              <a:rPr lang="el-GR" altLang="el-GR" sz="1600" i="1" dirty="0" err="1">
                <a:solidFill>
                  <a:schemeClr val="tx1"/>
                </a:solidFill>
              </a:rPr>
              <a:t>Times</a:t>
            </a:r>
            <a:r>
              <a:rPr lang="el-GR" altLang="el-GR" sz="1600" dirty="0">
                <a:solidFill>
                  <a:schemeClr val="tx1"/>
                </a:solidFill>
              </a:rPr>
              <a:t>. </a:t>
            </a:r>
          </a:p>
          <a:p>
            <a:pPr lvl="0" algn="l" defTabSz="914400" eaLnBrk="0" fontAlgn="base" hangingPunct="0">
              <a:spcBef>
                <a:spcPct val="0"/>
              </a:spcBef>
              <a:spcAft>
                <a:spcPct val="0"/>
              </a:spcAft>
            </a:pPr>
            <a:r>
              <a:rPr lang="el-GR" altLang="el-GR" sz="1600" dirty="0" err="1">
                <a:solidFill>
                  <a:schemeClr val="tx1"/>
                </a:solidFill>
              </a:rPr>
              <a:t>Yıldız</a:t>
            </a:r>
            <a:r>
              <a:rPr lang="el-GR" altLang="el-GR" sz="1600" dirty="0">
                <a:solidFill>
                  <a:schemeClr val="tx1"/>
                </a:solidFill>
              </a:rPr>
              <a:t>, E. (1996). </a:t>
            </a:r>
            <a:r>
              <a:rPr lang="el-GR" altLang="el-GR" sz="1600" i="1" dirty="0" err="1">
                <a:solidFill>
                  <a:schemeClr val="tx1"/>
                </a:solidFill>
              </a:rPr>
              <a:t>Orhan</a:t>
            </a:r>
            <a:r>
              <a:rPr lang="el-GR" altLang="el-GR" sz="1600" i="1" dirty="0">
                <a:solidFill>
                  <a:schemeClr val="tx1"/>
                </a:solidFill>
              </a:rPr>
              <a:t> </a:t>
            </a:r>
            <a:r>
              <a:rPr lang="el-GR" altLang="el-GR" sz="1600" i="1" dirty="0" err="1">
                <a:solidFill>
                  <a:schemeClr val="tx1"/>
                </a:solidFill>
              </a:rPr>
              <a:t>Pamuk'u</a:t>
            </a:r>
            <a:r>
              <a:rPr lang="el-GR" altLang="el-GR" sz="1600" i="1" dirty="0">
                <a:solidFill>
                  <a:schemeClr val="tx1"/>
                </a:solidFill>
              </a:rPr>
              <a:t> </a:t>
            </a:r>
            <a:r>
              <a:rPr lang="el-GR" altLang="el-GR" sz="1600" i="1" dirty="0" err="1">
                <a:solidFill>
                  <a:schemeClr val="tx1"/>
                </a:solidFill>
              </a:rPr>
              <a:t>okumak</a:t>
            </a:r>
            <a:r>
              <a:rPr lang="el-GR" altLang="el-GR" sz="1600" dirty="0">
                <a:solidFill>
                  <a:schemeClr val="tx1"/>
                </a:solidFill>
              </a:rPr>
              <a:t>. </a:t>
            </a:r>
            <a:r>
              <a:rPr lang="el-GR" altLang="el-GR" sz="1600" dirty="0" err="1">
                <a:solidFill>
                  <a:schemeClr val="tx1"/>
                </a:solidFill>
              </a:rPr>
              <a:t>Gerçek</a:t>
            </a:r>
            <a:r>
              <a:rPr lang="el-GR" altLang="el-GR" sz="1600" dirty="0">
                <a:solidFill>
                  <a:schemeClr val="tx1"/>
                </a:solidFill>
              </a:rPr>
              <a:t> </a:t>
            </a:r>
            <a:r>
              <a:rPr lang="el-GR" altLang="el-GR" sz="1600" dirty="0" err="1">
                <a:solidFill>
                  <a:schemeClr val="tx1"/>
                </a:solidFill>
              </a:rPr>
              <a:t>Yayınevi</a:t>
            </a:r>
            <a:r>
              <a:rPr lang="el-GR" altLang="el-GR" sz="1600" dirty="0">
                <a:solidFill>
                  <a:schemeClr val="tx1"/>
                </a:solidFill>
              </a:rPr>
              <a:t>.</a:t>
            </a:r>
          </a:p>
        </p:txBody>
      </p:sp>
    </p:spTree>
    <p:extLst>
      <p:ext uri="{BB962C8B-B14F-4D97-AF65-F5344CB8AC3E}">
        <p14:creationId xmlns:p14="http://schemas.microsoft.com/office/powerpoint/2010/main" val="5712180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E9F94C0F-72C8-1A3D-3321-DD57EC8196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D85F38-5492-623B-18ED-A9497F2140C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D2CF051-B3D3-8659-5968-F262E343E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4" y="968829"/>
            <a:ext cx="3660765"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C08C67C-CC1A-7E18-F4F3-B40A8A975C15}"/>
              </a:ext>
            </a:extLst>
          </p:cNvPr>
          <p:cNvSpPr/>
          <p:nvPr/>
        </p:nvSpPr>
        <p:spPr>
          <a:xfrm>
            <a:off x="3788230" y="146589"/>
            <a:ext cx="819775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7121B2EC-CB63-0CF8-980B-AACD5E29F0BD}"/>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7316D922-5B46-6EDE-7D6A-485C7E5548F3}"/>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E2E66AF7-2642-4E04-F382-A6C265F25B3D}"/>
              </a:ext>
            </a:extLst>
          </p:cNvPr>
          <p:cNvSpPr>
            <a:spLocks noGrp="1"/>
          </p:cNvSpPr>
          <p:nvPr>
            <p:ph type="ftr" sz="quarter" idx="11"/>
          </p:nvPr>
        </p:nvSpPr>
        <p:spPr>
          <a:xfrm>
            <a:off x="3788229" y="968829"/>
            <a:ext cx="8197752"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Στο μεθοδολογικό πλαίσιο τέθηκαν υπό εξέταση διάφοροι τροπισμοί παρουσίασης του Εαυτού. Το ζητούμενο είναι να εντοπιστούν  ποιες από αυτές τις εκδοχές αναπαράγονται στο συγκεκριμένο μυθιστόρημα. </a:t>
            </a:r>
          </a:p>
          <a:p>
            <a:pPr marL="342900" indent="-342900" algn="just">
              <a:buFont typeface="Wingdings" panose="05000000000000000000" pitchFamily="2" charset="2"/>
              <a:buChar char="q"/>
            </a:pPr>
            <a:r>
              <a:rPr lang="el-GR" sz="2000" dirty="0">
                <a:solidFill>
                  <a:schemeClr val="tx1"/>
                </a:solidFill>
              </a:rPr>
              <a:t>Ο Εαυτός αποδίδεται μονοδιάστατα ή πολυδιάστατα; Αναδεικνύεται  η πολλαπλότητα των εικόνων του; </a:t>
            </a:r>
          </a:p>
          <a:p>
            <a:pPr marL="342900" indent="-342900" algn="just">
              <a:buFont typeface="Wingdings" panose="05000000000000000000" pitchFamily="2" charset="2"/>
              <a:buChar char="q"/>
            </a:pPr>
            <a:r>
              <a:rPr lang="el-GR" sz="2000" dirty="0">
                <a:solidFill>
                  <a:schemeClr val="tx1"/>
                </a:solidFill>
              </a:rPr>
              <a:t>Ο Εαυτός αντιλαμβάνεται τα καθήκοντά του απέναντι στον  Άλλο;</a:t>
            </a:r>
          </a:p>
          <a:p>
            <a:pPr marL="342900" indent="-342900" algn="just">
              <a:buFont typeface="Wingdings" panose="05000000000000000000" pitchFamily="2" charset="2"/>
              <a:buChar char="q"/>
            </a:pPr>
            <a:r>
              <a:rPr lang="el-GR" sz="2000" dirty="0">
                <a:solidFill>
                  <a:schemeClr val="tx1"/>
                </a:solidFill>
              </a:rPr>
              <a:t>Ένα εξαιρετικά αντιπροσωπευτικό παράδειγμα προσφέρει το ακόλουθο απόσπασμα από το πρώτο κεφάλαιο. Το κεφάλαιο αυτό ολοκληρώνεται με τον αφηγητή-σκλάβο να περιμένει τον πασά. Καθώς τον προσμένει, η πόρτα ανοίγει και ο ίδιος σαστίζει : </a:t>
            </a:r>
          </a:p>
          <a:p>
            <a:pPr algn="just"/>
            <a:endParaRPr lang="el-GR" sz="2000" dirty="0">
              <a:solidFill>
                <a:schemeClr val="tx1"/>
              </a:solidFill>
            </a:endParaRPr>
          </a:p>
          <a:p>
            <a:pPr algn="just"/>
            <a:r>
              <a:rPr lang="el-GR" sz="2000" dirty="0">
                <a:solidFill>
                  <a:schemeClr val="tx1"/>
                </a:solidFill>
              </a:rPr>
              <a:t>	«Λίγο  αργότερα άνοιξε η άλλη πόρτα  της κάμαρας, μπήκε κάποιος 	πέντε-έξι χρόνια μεγαλύτερος από μένα, που, μόλις τον κοίταξα τα 	έχασα, τρόμαξα!» (σελ. 32)</a:t>
            </a:r>
          </a:p>
          <a:p>
            <a:pPr algn="just"/>
            <a:endParaRPr lang="el-GR" altLang="el-GR" sz="1600" dirty="0">
              <a:solidFill>
                <a:schemeClr val="tx1"/>
              </a:solidFill>
            </a:endParaRPr>
          </a:p>
        </p:txBody>
      </p:sp>
    </p:spTree>
    <p:extLst>
      <p:ext uri="{BB962C8B-B14F-4D97-AF65-F5344CB8AC3E}">
        <p14:creationId xmlns:p14="http://schemas.microsoft.com/office/powerpoint/2010/main" val="1332526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56F60DF7-647F-5C80-EB47-9F72314DD7D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915EAD-51D6-ADB7-C96B-A1BA5D3E3FD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D19A05C3-8008-CFFA-6CAD-721B4E086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06019" y="968829"/>
            <a:ext cx="266781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59114A80-BFDA-D8AE-ACB3-306347E29B33}"/>
              </a:ext>
            </a:extLst>
          </p:cNvPr>
          <p:cNvSpPr/>
          <p:nvPr/>
        </p:nvSpPr>
        <p:spPr>
          <a:xfrm>
            <a:off x="2873829" y="146589"/>
            <a:ext cx="9112153"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25FB9EB2-23B2-0681-0A42-7AB309EB89F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B6242FF-50DA-19E7-1550-0277075A3AE1}"/>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7A6E2CB3-CAE0-88A1-CB76-2505875FFC7A}"/>
              </a:ext>
            </a:extLst>
          </p:cNvPr>
          <p:cNvSpPr>
            <a:spLocks noGrp="1"/>
          </p:cNvSpPr>
          <p:nvPr>
            <p:ph type="ftr" sz="quarter" idx="11"/>
          </p:nvPr>
        </p:nvSpPr>
        <p:spPr>
          <a:xfrm>
            <a:off x="2873830" y="968829"/>
            <a:ext cx="9112152" cy="5540827"/>
          </a:xfrm>
          <a:solidFill>
            <a:schemeClr val="bg1"/>
          </a:solidFill>
          <a:ln w="57150">
            <a:solidFill>
              <a:schemeClr val="tx1"/>
            </a:solidFill>
          </a:ln>
        </p:spPr>
        <p:txBody>
          <a:bodyPr/>
          <a:lstStyle/>
          <a:p>
            <a:pPr algn="just"/>
            <a:r>
              <a:rPr lang="el-GR" sz="2000" dirty="0">
                <a:solidFill>
                  <a:schemeClr val="tx1"/>
                </a:solidFill>
              </a:rPr>
              <a:t>Κατά την περιγραφή της πρώτης μεταξύ τους αλληλεπίδρασης, ο αφηγητής σημειώνει:</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Ήταν  απίστευτο   πόσο  μου έμοιαζε αυτός  που μπήκε στο δωμάτιο […] Αυτός δεν φαινόταν  σαστισμένος. Αποφάσισα τότε  ότι δεν  μου έμοιαζε και τόσο πολύ. (σελ. 33)</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 σκεφτόμουν  ότι έβλεπε όσο  κι εγώ  την  ομοιότητα μας κι ανησυχούσα με τη σκέψη  ότι,  όταν  με κοίταζε, έβλεπε πια τον  εαυτό  του. (σελ. 88)</a:t>
            </a:r>
          </a:p>
          <a:p>
            <a:pPr algn="just"/>
            <a:endParaRPr lang="el-GR" sz="2000" dirty="0">
              <a:solidFill>
                <a:schemeClr val="tx1"/>
              </a:solidFill>
            </a:endParaRPr>
          </a:p>
          <a:p>
            <a:pPr algn="just"/>
            <a:r>
              <a:rPr lang="el-GR" sz="2000" dirty="0">
                <a:solidFill>
                  <a:schemeClr val="tx1"/>
                </a:solidFill>
              </a:rPr>
              <a:t>Στην προσπάθειά του να περιορίσει τον κίνδυνο αλλοίωσης της μοναδικότητάς του, ο Εαυτός αντιλαμβάνεται τον Άλλο -που επιχειρεί να τον μιμηθεί- ως έναν απειλητικό σωσία ή ένα κακέκτυπο.</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«Ο πασάς ήταν όρθιος, λίγο  πιο πέρα από το σωσία μου» (σελ. 34)</a:t>
            </a:r>
          </a:p>
          <a:p>
            <a:pPr algn="l"/>
            <a:endParaRPr lang="el-GR" altLang="el-GR" sz="1600" dirty="0">
              <a:solidFill>
                <a:schemeClr val="tx1"/>
              </a:solidFill>
            </a:endParaRPr>
          </a:p>
        </p:txBody>
      </p:sp>
    </p:spTree>
    <p:extLst>
      <p:ext uri="{BB962C8B-B14F-4D97-AF65-F5344CB8AC3E}">
        <p14:creationId xmlns:p14="http://schemas.microsoft.com/office/powerpoint/2010/main" val="4087867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24C8D297-5BA1-1288-BD31-5352403EC2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21B178-F354-751C-7364-35764CB2A55C}"/>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00684915-2BC3-7455-BAA8-2BB88158B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206019" y="968829"/>
            <a:ext cx="3757190"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56A80A0-84B6-C9C1-1AB0-75982A45D19E}"/>
              </a:ext>
            </a:extLst>
          </p:cNvPr>
          <p:cNvSpPr/>
          <p:nvPr/>
        </p:nvSpPr>
        <p:spPr>
          <a:xfrm>
            <a:off x="4169228" y="146589"/>
            <a:ext cx="781675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E12BEA75-F56C-BF9C-BC76-8F6A1AA79D66}"/>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4D4D3B73-17CF-4DFA-E2A0-9B5690A9B274}"/>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D38D8006-EFB6-556A-1E37-FF5E579856AC}"/>
              </a:ext>
            </a:extLst>
          </p:cNvPr>
          <p:cNvSpPr>
            <a:spLocks noGrp="1"/>
          </p:cNvSpPr>
          <p:nvPr>
            <p:ph type="ftr" sz="quarter" idx="11"/>
          </p:nvPr>
        </p:nvSpPr>
        <p:spPr>
          <a:xfrm>
            <a:off x="4169228" y="968829"/>
            <a:ext cx="7816753" cy="5540827"/>
          </a:xfrm>
          <a:solidFill>
            <a:schemeClr val="bg1"/>
          </a:solidFill>
          <a:ln w="57150">
            <a:solidFill>
              <a:schemeClr val="tx1"/>
            </a:solidFill>
          </a:ln>
        </p:spPr>
        <p:txBody>
          <a:bodyPr/>
          <a:lstStyle/>
          <a:p>
            <a:pPr marL="342900" indent="-342900" algn="l">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[…]Το πρωί  καθώς πήγαινα στο σπίτι του σωσία μου, σκεφτόμουν  ότι  δεν είχα τίποτε  να του  μάθω. Αλλά  ούτε και  οι δικές του  γνώσεις  ήταν  περισσότερες  από τις δικές μου[…] (σ. 35-36)</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το  σώμα μου με είχε εγκαταλείψει και  είχε έρθει  σε συμφωνία  μ΄  ένα σωσία μου που  ήταν  στο σκοτάδι και δεν  φαινόταν  το πρόσωπο του, και οι  δυο  τους συνεργάζονταν  εναντίον μου. (σελ. 107)</a:t>
            </a:r>
          </a:p>
          <a:p>
            <a:pPr marL="342900" indent="-342900" algn="just">
              <a:buFont typeface="Wingdings" panose="05000000000000000000" pitchFamily="2" charset="2"/>
              <a:buChar char="q"/>
            </a:pPr>
            <a:endParaRPr lang="el-GR" sz="2000" dirty="0">
              <a:solidFill>
                <a:schemeClr val="tx1"/>
              </a:solidFill>
            </a:endParaRPr>
          </a:p>
          <a:p>
            <a:pPr algn="just"/>
            <a:r>
              <a:rPr lang="el-GR" sz="2000" dirty="0">
                <a:solidFill>
                  <a:schemeClr val="tx1"/>
                </a:solidFill>
              </a:rPr>
              <a:t>Ταυτόχρονα, όμως, σημειώνεται μια αντίφαση: αν ο Άλλος αρνηθεί την ομοιότητα με τον Εαυτό, ο τελευταίος εμφανίζεται εκ νέου θιγμένος ή αποσταθεροποιημένος.</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[..]….μ’ ενοχλούσε που δεν διέκρινε την ομοιότητα  μεταξύ μας. Μου φάνηκε  πως μια-δυο φορές την  είδε, αλλά συμπεριφέρθηκε σαν να μην  είχε καταλάβει τίποτα. (σελ. 37)</a:t>
            </a:r>
          </a:p>
          <a:p>
            <a:pPr marL="342900" indent="-342900" algn="l">
              <a:buFont typeface="Wingdings" panose="05000000000000000000" pitchFamily="2" charset="2"/>
              <a:buChar char="q"/>
            </a:pPr>
            <a:endParaRPr lang="el-GR" sz="2000" dirty="0">
              <a:solidFill>
                <a:schemeClr val="tx1"/>
              </a:solidFill>
            </a:endParaRPr>
          </a:p>
          <a:p>
            <a:pPr marL="342900" indent="-342900" algn="l">
              <a:buFont typeface="Wingdings" panose="05000000000000000000" pitchFamily="2" charset="2"/>
              <a:buChar char="q"/>
            </a:pPr>
            <a:endParaRPr lang="el-GR" sz="2000" dirty="0">
              <a:solidFill>
                <a:schemeClr val="tx1"/>
              </a:solidFill>
            </a:endParaRPr>
          </a:p>
          <a:p>
            <a:pPr algn="l" defTabSz="914400" eaLnBrk="0" fontAlgn="base" hangingPunct="0">
              <a:spcBef>
                <a:spcPct val="0"/>
              </a:spcBef>
              <a:spcAft>
                <a:spcPct val="0"/>
              </a:spcAft>
            </a:pPr>
            <a:endParaRPr lang="el-GR" altLang="el-GR" sz="1600" dirty="0">
              <a:solidFill>
                <a:schemeClr val="tx1"/>
              </a:solidFill>
            </a:endParaRPr>
          </a:p>
        </p:txBody>
      </p:sp>
    </p:spTree>
    <p:extLst>
      <p:ext uri="{BB962C8B-B14F-4D97-AF65-F5344CB8AC3E}">
        <p14:creationId xmlns:p14="http://schemas.microsoft.com/office/powerpoint/2010/main" val="365995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4D18CC8-4FF3-74D1-D562-A40EC0892B4F}"/>
            </a:ext>
          </a:extLst>
        </p:cNvPr>
        <p:cNvGrpSpPr/>
        <p:nvPr/>
      </p:nvGrpSpPr>
      <p:grpSpPr>
        <a:xfrm>
          <a:off x="0" y="0"/>
          <a:ext cx="0" cy="0"/>
          <a:chOff x="0" y="0"/>
          <a:chExt cx="0" cy="0"/>
        </a:xfrm>
      </p:grpSpPr>
      <p:pic>
        <p:nvPicPr>
          <p:cNvPr id="2" name="Picture 2" descr="Το Λευκό Κάστρο / ORHAN PAMUK | Skroutz Βιβλία">
            <a:extLst>
              <a:ext uri="{FF2B5EF4-FFF2-40B4-BE49-F238E27FC236}">
                <a16:creationId xmlns:a16="http://schemas.microsoft.com/office/drawing/2014/main" id="{E71E63DA-F99A-2288-ED19-6E42086B3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95"/>
          <a:stretch>
            <a:fillRect/>
          </a:stretch>
        </p:blipFill>
        <p:spPr bwMode="auto">
          <a:xfrm>
            <a:off x="212960" y="936171"/>
            <a:ext cx="4685611" cy="5658188"/>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A37E1A91-EB16-A737-471A-870560B4796F}"/>
              </a:ext>
            </a:extLst>
          </p:cNvPr>
          <p:cNvSpPr>
            <a:spLocks noChangeArrowheads="1"/>
          </p:cNvSpPr>
          <p:nvPr/>
        </p:nvSpPr>
        <p:spPr bwMode="auto">
          <a:xfrm>
            <a:off x="4898571" y="151179"/>
            <a:ext cx="7080469" cy="6443182"/>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6176"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spcAft>
                <a:spcPts val="1000"/>
              </a:spcAft>
              <a:buNone/>
            </a:pPr>
            <a:r>
              <a:rPr lang="el-GR" sz="1600" b="1" dirty="0">
                <a:solidFill>
                  <a:srgbClr val="000000"/>
                </a:solidFill>
                <a:latin typeface="+mn-lt"/>
                <a:ea typeface="Calibri" panose="020F0502020204030204" pitchFamily="34" charset="0"/>
                <a:cs typeface="Times New Roman" panose="02020603050405020304" pitchFamily="18" charset="0"/>
              </a:rPr>
              <a:t>ΙΙ. Αποσαφήνιση όρων</a:t>
            </a:r>
            <a:endParaRPr lang="el-GR" sz="1600" dirty="0">
              <a:latin typeface="+mn-lt"/>
              <a:ea typeface="Calibri" panose="020F0502020204030204" pitchFamily="34" charset="0"/>
              <a:cs typeface="Times New Roman" panose="02020603050405020304" pitchFamily="18" charset="0"/>
            </a:endParaRPr>
          </a:p>
          <a:p>
            <a:pPr algn="just">
              <a:lnSpc>
                <a:spcPct val="115000"/>
              </a:lnSpc>
              <a:spcAft>
                <a:spcPts val="1000"/>
              </a:spcAft>
              <a:buNone/>
            </a:pPr>
            <a:r>
              <a:rPr lang="el-GR" sz="1600" b="1" dirty="0">
                <a:solidFill>
                  <a:srgbClr val="000000"/>
                </a:solidFill>
                <a:latin typeface="+mn-lt"/>
                <a:ea typeface="Calibri" panose="020F0502020204030204" pitchFamily="34" charset="0"/>
                <a:cs typeface="Times New Roman" panose="02020603050405020304" pitchFamily="18" charset="0"/>
              </a:rPr>
              <a:t>ΙΙ.Ι Ο Εαυτός  και ο  Άλλος στη λογοτεχνία</a:t>
            </a:r>
          </a:p>
          <a:p>
            <a:pPr algn="just">
              <a:lnSpc>
                <a:spcPct val="115000"/>
              </a:lnSpc>
              <a:spcAft>
                <a:spcPts val="1000"/>
              </a:spcAft>
              <a:buNone/>
            </a:pPr>
            <a:endParaRPr lang="el-GR" sz="1600" b="1" dirty="0">
              <a:solidFill>
                <a:srgbClr val="000000"/>
              </a:solidFill>
              <a:latin typeface="+mn-lt"/>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Wingdings" panose="05000000000000000000" pitchFamily="2" charset="2"/>
              <a:buChar char="q"/>
            </a:pPr>
            <a:r>
              <a:rPr lang="el-GR" sz="1600" dirty="0">
                <a:latin typeface="+mn-lt"/>
              </a:rPr>
              <a:t>Σύμφωνα με τη </a:t>
            </a:r>
            <a:r>
              <a:rPr lang="el-GR" sz="1600" dirty="0" err="1">
                <a:latin typeface="+mn-lt"/>
              </a:rPr>
              <a:t>Φραγκίσκη</a:t>
            </a:r>
            <a:r>
              <a:rPr lang="el-GR" sz="1600" dirty="0">
                <a:latin typeface="+mn-lt"/>
              </a:rPr>
              <a:t> </a:t>
            </a:r>
            <a:r>
              <a:rPr lang="el-GR" sz="1600" dirty="0" err="1">
                <a:latin typeface="+mn-lt"/>
              </a:rPr>
              <a:t>Αμπατζοπούλου</a:t>
            </a:r>
            <a:r>
              <a:rPr lang="el-GR" sz="1600" dirty="0">
                <a:latin typeface="+mn-lt"/>
              </a:rPr>
              <a:t> (1998), αντικείμενο της πολιτισμικής εικονολογίας είναι η εξέταση των </a:t>
            </a:r>
            <a:r>
              <a:rPr lang="el-GR" sz="1600" dirty="0">
                <a:solidFill>
                  <a:srgbClr val="000000"/>
                </a:solidFill>
                <a:latin typeface="+mn-lt"/>
                <a:ea typeface="Calibri" panose="020F0502020204030204" pitchFamily="34" charset="0"/>
                <a:cs typeface="Times New Roman" panose="02020603050405020304" pitchFamily="18" charset="0"/>
              </a:rPr>
              <a:t>πολιτισμικών</a:t>
            </a:r>
            <a:r>
              <a:rPr lang="el-GR" sz="1600" dirty="0">
                <a:latin typeface="+mn-lt"/>
              </a:rPr>
              <a:t> εικόνων, δηλαδή των αναπαραστάσεων του Άλλου και του πολιτισμού του. </a:t>
            </a:r>
          </a:p>
          <a:p>
            <a:pPr marL="285750" indent="-285750" algn="just">
              <a:lnSpc>
                <a:spcPct val="115000"/>
              </a:lnSpc>
              <a:spcAft>
                <a:spcPts val="1000"/>
              </a:spcAft>
              <a:buFont typeface="Wingdings" panose="05000000000000000000" pitchFamily="2" charset="2"/>
              <a:buChar char="q"/>
            </a:pPr>
            <a:r>
              <a:rPr lang="el-GR" sz="1600" dirty="0">
                <a:latin typeface="+mn-lt"/>
              </a:rPr>
              <a:t>Συνήθης τακτική κατά την περιγραφή του Άλλου είναι η σκιαγράφησή του μέσω της αναπαραγωγής αμετάβλητων χαρακτηριστικών που αποδίδονται σε όλα τα μέλη μιας ομάδας, παραγνωρίζοντας την ατομικότητα των ανθρώπων (</a:t>
            </a:r>
            <a:r>
              <a:rPr lang="el-GR" sz="1600" dirty="0" err="1">
                <a:latin typeface="+mn-lt"/>
              </a:rPr>
              <a:t>generalized</a:t>
            </a:r>
            <a:r>
              <a:rPr lang="el-GR" sz="1600" dirty="0">
                <a:latin typeface="+mn-lt"/>
              </a:rPr>
              <a:t> </a:t>
            </a:r>
            <a:r>
              <a:rPr lang="el-GR" sz="1600" dirty="0" err="1">
                <a:latin typeface="+mn-lt"/>
              </a:rPr>
              <a:t>other</a:t>
            </a:r>
            <a:r>
              <a:rPr lang="el-GR" sz="1600" dirty="0">
                <a:latin typeface="+mn-lt"/>
              </a:rPr>
              <a:t>). Αυτή η προσέγγιση βασίζεται σε στερεότυπα και συχνά απεικονίζει τον Άλλο με τρόπο </a:t>
            </a:r>
            <a:r>
              <a:rPr lang="el-GR" sz="1600" dirty="0" err="1">
                <a:latin typeface="+mn-lt"/>
              </a:rPr>
              <a:t>αμαυρωτικό</a:t>
            </a:r>
            <a:r>
              <a:rPr lang="el-GR" sz="1600" dirty="0">
                <a:latin typeface="+mn-lt"/>
              </a:rPr>
              <a:t> και μονόπλευρο.</a:t>
            </a:r>
          </a:p>
          <a:p>
            <a:pPr marL="285750" indent="-285750" algn="just">
              <a:lnSpc>
                <a:spcPct val="115000"/>
              </a:lnSpc>
              <a:spcAft>
                <a:spcPts val="1000"/>
              </a:spcAft>
              <a:buFont typeface="Wingdings" panose="05000000000000000000" pitchFamily="2" charset="2"/>
              <a:buChar char="q"/>
            </a:pPr>
            <a:r>
              <a:rPr lang="el-GR" sz="1600" dirty="0">
                <a:latin typeface="+mn-lt"/>
              </a:rPr>
              <a:t>Συνήθως, η εξατομίκευση του ανθρώπινου προσώπου απουσιάζει και ο Άλλος παρουσιάζεται ως "αποδιοπομπαίος τράγος". </a:t>
            </a:r>
          </a:p>
          <a:p>
            <a:pPr marL="285750" indent="-285750" algn="just">
              <a:lnSpc>
                <a:spcPct val="115000"/>
              </a:lnSpc>
              <a:spcAft>
                <a:spcPts val="1000"/>
              </a:spcAft>
              <a:buFont typeface="Wingdings" panose="05000000000000000000" pitchFamily="2" charset="2"/>
              <a:buChar char="q"/>
            </a:pPr>
            <a:r>
              <a:rPr lang="el-GR" sz="1600" dirty="0">
                <a:latin typeface="+mn-lt"/>
              </a:rPr>
              <a:t>Η διαιώνιση μιας απαραίτητης αίσθησης διαφοράς ανάμεσα στον Εαυτό και το αντικείμενο που μετατρέπεται σε Άλλο κρίνεται επιβεβλημένη. (</a:t>
            </a:r>
            <a:r>
              <a:rPr lang="el-GR" sz="1600" dirty="0" err="1">
                <a:latin typeface="+mn-lt"/>
              </a:rPr>
              <a:t>Αμπατζοπούλου</a:t>
            </a:r>
            <a:r>
              <a:rPr lang="el-GR" sz="1600" dirty="0">
                <a:latin typeface="+mn-lt"/>
              </a:rPr>
              <a:t>, 1998).</a:t>
            </a:r>
          </a:p>
          <a:p>
            <a:pPr algn="just">
              <a:lnSpc>
                <a:spcPct val="115000"/>
              </a:lnSpc>
              <a:spcAft>
                <a:spcPts val="1000"/>
              </a:spcAft>
            </a:pPr>
            <a:r>
              <a:rPr lang="el-GR" sz="1600" dirty="0">
                <a:latin typeface="+mn-lt"/>
              </a:rPr>
              <a:t>Με ποιες συλλογικές παραστάσεις κυκλοφορεί ο Άλλος σε κάθε κοινωνία και ποιες διανοητικές δομές μεταδίδονται; </a:t>
            </a:r>
          </a:p>
        </p:txBody>
      </p:sp>
    </p:spTree>
    <p:extLst>
      <p:ext uri="{BB962C8B-B14F-4D97-AF65-F5344CB8AC3E}">
        <p14:creationId xmlns:p14="http://schemas.microsoft.com/office/powerpoint/2010/main" val="1039505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CE776D51-D0E5-F447-375B-33B2ACCFB0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BE6A4C-3C0D-B997-D79E-FC903FB3D6B7}"/>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8A303CD2-D0D2-F212-936F-2A507486D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4974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E23573AC-DE31-A29D-377C-883B5BC528D1}"/>
              </a:ext>
            </a:extLst>
          </p:cNvPr>
          <p:cNvSpPr/>
          <p:nvPr/>
        </p:nvSpPr>
        <p:spPr>
          <a:xfrm>
            <a:off x="3897086" y="146589"/>
            <a:ext cx="8088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D2ACB70D-3EC6-1E04-DB22-B40AD382496B}"/>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A65B5586-CB84-F220-1F18-45A86FA679C1}"/>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35388136-5E40-5DCD-E61D-B0A381D534FE}"/>
              </a:ext>
            </a:extLst>
          </p:cNvPr>
          <p:cNvSpPr>
            <a:spLocks noGrp="1"/>
          </p:cNvSpPr>
          <p:nvPr>
            <p:ph type="ftr" sz="quarter" idx="11"/>
          </p:nvPr>
        </p:nvSpPr>
        <p:spPr>
          <a:xfrm>
            <a:off x="3810000" y="968829"/>
            <a:ext cx="8175981" cy="5540827"/>
          </a:xfrm>
          <a:solidFill>
            <a:schemeClr val="bg1"/>
          </a:solidFill>
          <a:ln w="57150">
            <a:solidFill>
              <a:schemeClr val="tx1"/>
            </a:solidFill>
          </a:ln>
        </p:spPr>
        <p:txBody>
          <a:bodyPr/>
          <a:lstStyle/>
          <a:p>
            <a:pPr marL="171450" indent="-171450" algn="l">
              <a:buFont typeface="Wingdings" panose="05000000000000000000" pitchFamily="2" charset="2"/>
              <a:buChar char="q"/>
            </a:pPr>
            <a:endParaRPr lang="el-GR" sz="2000" dirty="0">
              <a:solidFill>
                <a:schemeClr val="tx1"/>
              </a:solidFill>
            </a:endParaRPr>
          </a:p>
          <a:p>
            <a:pPr marL="171450" indent="-171450" algn="just">
              <a:buFont typeface="Wingdings" panose="05000000000000000000" pitchFamily="2" charset="2"/>
              <a:buChar char="q"/>
            </a:pPr>
            <a:r>
              <a:rPr lang="el-GR" sz="2000" dirty="0">
                <a:solidFill>
                  <a:schemeClr val="tx1"/>
                </a:solidFill>
              </a:rPr>
              <a:t>Με τον τρόπο αυτό, ο Άλλος υπονομεύει την κυριαρχία του Εαυτού. Ενώ θεωρητικά έχει τη δυνατότητα να διεκδικήσει την ομοιότητα, επιλέγει να την αρνηθεί. Ακυρώνει έτσι την παραδοσιακή θεωρία που τον θέλει να βρίσκεται σε μια διαρκή προσπάθεια αντιγραφής, να εποφθαλμιά και να επιδιώκει να φτάσει το πρότυπο του Εαυτού. Αυτή η μη αναγνώριση της ομοιότητάς τους αποτελεί μια έμμεση αλλά καθοριστική απαξίωση του Εαυτού.</a:t>
            </a:r>
          </a:p>
          <a:p>
            <a:pPr marL="171450" indent="-171450" algn="just">
              <a:buFont typeface="Wingdings" panose="05000000000000000000" pitchFamily="2" charset="2"/>
              <a:buChar char="q"/>
            </a:pPr>
            <a:r>
              <a:rPr lang="el-GR" sz="2000" dirty="0">
                <a:solidFill>
                  <a:schemeClr val="tx1"/>
                </a:solidFill>
              </a:rPr>
              <a:t>Ένα επιπλέον δομικό χαρακτηριστικό του Εαυτού είναι η πεποίθηση της ανωτερότητάς του. Στο πλαίσιο αυτό, οι δυτικοί συχνά —συνειδητά ή ασυνείδητα— αντιμετωπίζουν τους Ανατολίτες ως ένα κατώτερο κράμα της ανθρώπινης φύσης, ή όπως χαρακτηριστικά αναφέρει ο </a:t>
            </a:r>
            <a:r>
              <a:rPr lang="el-GR" sz="2000" dirty="0" err="1">
                <a:solidFill>
                  <a:schemeClr val="tx1"/>
                </a:solidFill>
              </a:rPr>
              <a:t>Edward</a:t>
            </a:r>
            <a:r>
              <a:rPr lang="el-GR" sz="2000" dirty="0">
                <a:solidFill>
                  <a:schemeClr val="tx1"/>
                </a:solidFill>
              </a:rPr>
              <a:t> </a:t>
            </a:r>
            <a:r>
              <a:rPr lang="el-GR" sz="2000" dirty="0" err="1">
                <a:solidFill>
                  <a:schemeClr val="tx1"/>
                </a:solidFill>
              </a:rPr>
              <a:t>Said</a:t>
            </a:r>
            <a:r>
              <a:rPr lang="el-GR" sz="2000" dirty="0">
                <a:solidFill>
                  <a:schemeClr val="tx1"/>
                </a:solidFill>
              </a:rPr>
              <a:t>, ως «</a:t>
            </a:r>
            <a:r>
              <a:rPr lang="el-GR" sz="2000" dirty="0" err="1">
                <a:solidFill>
                  <a:schemeClr val="tx1"/>
                </a:solidFill>
              </a:rPr>
              <a:t>une</a:t>
            </a:r>
            <a:r>
              <a:rPr lang="el-GR" sz="2000" dirty="0">
                <a:solidFill>
                  <a:schemeClr val="tx1"/>
                </a:solidFill>
              </a:rPr>
              <a:t> </a:t>
            </a:r>
            <a:r>
              <a:rPr lang="el-GR" sz="2000" dirty="0" err="1">
                <a:solidFill>
                  <a:schemeClr val="tx1"/>
                </a:solidFill>
              </a:rPr>
              <a:t>combinaison</a:t>
            </a:r>
            <a:r>
              <a:rPr lang="el-GR" sz="2000" dirty="0">
                <a:solidFill>
                  <a:schemeClr val="tx1"/>
                </a:solidFill>
              </a:rPr>
              <a:t> </a:t>
            </a:r>
            <a:r>
              <a:rPr lang="el-GR" sz="2000" dirty="0" err="1">
                <a:solidFill>
                  <a:schemeClr val="tx1"/>
                </a:solidFill>
              </a:rPr>
              <a:t>inférieure</a:t>
            </a:r>
            <a:r>
              <a:rPr lang="el-GR" sz="2000" dirty="0">
                <a:solidFill>
                  <a:schemeClr val="tx1"/>
                </a:solidFill>
              </a:rPr>
              <a:t> de </a:t>
            </a:r>
            <a:r>
              <a:rPr lang="el-GR" sz="2000" dirty="0" err="1">
                <a:solidFill>
                  <a:schemeClr val="tx1"/>
                </a:solidFill>
              </a:rPr>
              <a:t>la</a:t>
            </a:r>
            <a:r>
              <a:rPr lang="el-GR" sz="2000" dirty="0">
                <a:solidFill>
                  <a:schemeClr val="tx1"/>
                </a:solidFill>
              </a:rPr>
              <a:t> </a:t>
            </a:r>
            <a:r>
              <a:rPr lang="el-GR" sz="2000" dirty="0" err="1">
                <a:solidFill>
                  <a:schemeClr val="tx1"/>
                </a:solidFill>
              </a:rPr>
              <a:t>nature</a:t>
            </a:r>
            <a:r>
              <a:rPr lang="el-GR" sz="2000" dirty="0">
                <a:solidFill>
                  <a:schemeClr val="tx1"/>
                </a:solidFill>
              </a:rPr>
              <a:t> </a:t>
            </a:r>
            <a:r>
              <a:rPr lang="el-GR" sz="2000" dirty="0" err="1">
                <a:solidFill>
                  <a:schemeClr val="tx1"/>
                </a:solidFill>
              </a:rPr>
              <a:t>humaine</a:t>
            </a:r>
            <a:r>
              <a:rPr lang="el-GR" sz="2000" dirty="0">
                <a:solidFill>
                  <a:schemeClr val="tx1"/>
                </a:solidFill>
              </a:rPr>
              <a:t>» (</a:t>
            </a:r>
            <a:r>
              <a:rPr lang="el-GR" sz="2000" dirty="0" err="1">
                <a:solidFill>
                  <a:schemeClr val="tx1"/>
                </a:solidFill>
              </a:rPr>
              <a:t>Said</a:t>
            </a:r>
            <a:r>
              <a:rPr lang="el-GR" sz="2000" dirty="0">
                <a:solidFill>
                  <a:schemeClr val="tx1"/>
                </a:solidFill>
              </a:rPr>
              <a:t>, 1996: 174) </a:t>
            </a:r>
          </a:p>
          <a:p>
            <a:pPr marL="171450" indent="-171450" algn="just">
              <a:buFont typeface="Wingdings" panose="05000000000000000000" pitchFamily="2" charset="2"/>
              <a:buChar char="q"/>
            </a:pPr>
            <a:r>
              <a:rPr lang="el-GR" sz="2000" dirty="0">
                <a:solidFill>
                  <a:schemeClr val="tx1"/>
                </a:solidFill>
              </a:rPr>
              <a:t> Οι τελευταίοι εγκλωβίζονται σε στερεοτυπικές αναπαραστάσεις που τους παρουσιάζουν ως καθυστερημένους, εκφυλισμένους, απολίτιστους ή υπανάπτυκτους.</a:t>
            </a:r>
          </a:p>
          <a:p>
            <a:pPr algn="just"/>
            <a:endParaRPr lang="el-GR" altLang="el-GR" sz="1600" dirty="0">
              <a:solidFill>
                <a:schemeClr val="tx1"/>
              </a:solidFill>
            </a:endParaRPr>
          </a:p>
        </p:txBody>
      </p:sp>
    </p:spTree>
    <p:extLst>
      <p:ext uri="{BB962C8B-B14F-4D97-AF65-F5344CB8AC3E}">
        <p14:creationId xmlns:p14="http://schemas.microsoft.com/office/powerpoint/2010/main" val="36442321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C2D1653E-2A3A-8E24-7F1C-A619720346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B44E3A-6A9E-28EA-3CAE-71EBDD4B135E}"/>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F2E46717-C2E8-43EC-BD88-71E8B1BEA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12721" y="822240"/>
            <a:ext cx="3018506" cy="5889171"/>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B9163F29-546E-96AD-8F8C-67537D5EAA8E}"/>
              </a:ext>
            </a:extLst>
          </p:cNvPr>
          <p:cNvSpPr/>
          <p:nvPr/>
        </p:nvSpPr>
        <p:spPr>
          <a:xfrm>
            <a:off x="3254830" y="146589"/>
            <a:ext cx="8731152"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C87E6F09-A8F6-ECFE-C1A2-A70B04CF5A4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BF8F5C2-9AAA-B3A7-9ED6-D2F2E6E884C5}"/>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A8B5292F-E938-7411-7098-4466AED89497}"/>
              </a:ext>
            </a:extLst>
          </p:cNvPr>
          <p:cNvSpPr>
            <a:spLocks noGrp="1"/>
          </p:cNvSpPr>
          <p:nvPr>
            <p:ph type="ftr" sz="quarter" idx="11"/>
          </p:nvPr>
        </p:nvSpPr>
        <p:spPr>
          <a:xfrm>
            <a:off x="3254830" y="822240"/>
            <a:ext cx="8731152" cy="5889171"/>
          </a:xfrm>
          <a:solidFill>
            <a:schemeClr val="bg1"/>
          </a:solidFill>
          <a:ln w="57150">
            <a:solidFill>
              <a:schemeClr val="tx1"/>
            </a:solidFill>
          </a:ln>
        </p:spPr>
        <p:txBody>
          <a:bodyPr/>
          <a:lstStyle/>
          <a:p>
            <a:pPr algn="just"/>
            <a:r>
              <a:rPr lang="el-GR" sz="2000" dirty="0">
                <a:solidFill>
                  <a:schemeClr val="tx1"/>
                </a:solidFill>
              </a:rPr>
              <a:t>Τα ακόλουθα αποσπάσματα είναι ιδιαίτερα ενδεικτικά αυτής της τάσης:</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[…]Ο Δάσκαλος όσο  έβλεπε ότι  δεν  έδειχνα κανένα ενδιαφέρον   για τα θέματα  αυτά που κατά βάθος τα υποτιμούσα, με περιφρονούσε, αλλά εγώ  εκείνο   τον καιρό πίστευα ότι  διαισθανόταν τη   δική μου  «ανωτερότητα και διαφορετικότητα»  και ίσως εξοργιζόταν, επειδή  πίστευε ότι το  καταλάβαινα. (σελ. 57)</a:t>
            </a:r>
          </a:p>
          <a:p>
            <a:pPr marL="342900" indent="-342900" algn="just">
              <a:buFont typeface="Wingdings" panose="05000000000000000000" pitchFamily="2" charset="2"/>
              <a:buChar char="q"/>
            </a:pPr>
            <a:r>
              <a:rPr lang="el-GR" sz="2000" dirty="0">
                <a:solidFill>
                  <a:schemeClr val="tx1"/>
                </a:solidFill>
              </a:rPr>
              <a:t>«τότε ήταν που του έμαθα τι είναι το τραπέζι» (σελ. 56)</a:t>
            </a:r>
          </a:p>
          <a:p>
            <a:pPr algn="just"/>
            <a:endParaRPr lang="el-GR" sz="2000" dirty="0">
              <a:solidFill>
                <a:schemeClr val="tx1"/>
              </a:solidFill>
            </a:endParaRPr>
          </a:p>
          <a:p>
            <a:pPr algn="just"/>
            <a:r>
              <a:rPr lang="el-GR" sz="2000" dirty="0">
                <a:solidFill>
                  <a:schemeClr val="tx1"/>
                </a:solidFill>
              </a:rPr>
              <a:t>Στο πλαίσιο αυτό, ο σκλάβος κάνει λόγο για διαφορετικότητα. Άλλωστε, η διαιώνιση μιας απαραίτητης αίσθησης της διαφοράς ανάμεσα στον Εαυτό και το αντικείμενο που γίνεται ο Άλλος είναι επιβεβλημένη (</a:t>
            </a:r>
            <a:r>
              <a:rPr lang="el-GR" sz="2000" dirty="0" err="1">
                <a:solidFill>
                  <a:schemeClr val="tx1"/>
                </a:solidFill>
              </a:rPr>
              <a:t>Αμπατζοπούλου</a:t>
            </a:r>
            <a:r>
              <a:rPr lang="el-GR" sz="2000" dirty="0">
                <a:solidFill>
                  <a:schemeClr val="tx1"/>
                </a:solidFill>
              </a:rPr>
              <a:t>, 1998)  για τη διατήρηση των παρελκόμενων ισορροπιών ισχύος. Έτσι, κατά τη συνάντησή του με τον πασά, ο Βενετός σκλάβος αποτυπώνει και διακωμωδεί την άγνοια του τελευταίου -και κατ' επέκταση των κατοίκων της Ανατολής- γύρω από την ιατρική, εστιάζοντας στην αδυναμία τους να θεραπεύσουν κάποιον που υποφέρει από δύσπνοια :</a:t>
            </a:r>
          </a:p>
          <a:p>
            <a:pPr algn="just"/>
            <a:endParaRPr lang="el-GR" sz="2000" dirty="0">
              <a:solidFill>
                <a:schemeClr val="tx1"/>
              </a:solidFill>
            </a:endParaRPr>
          </a:p>
          <a:p>
            <a:pPr algn="l" defTabSz="914400" eaLnBrk="0" fontAlgn="base" hangingPunct="0">
              <a:spcBef>
                <a:spcPct val="0"/>
              </a:spcBef>
              <a:spcAft>
                <a:spcPct val="0"/>
              </a:spcAft>
            </a:pPr>
            <a:endParaRPr lang="el-GR" altLang="el-GR" sz="1600" dirty="0">
              <a:solidFill>
                <a:schemeClr val="tx1"/>
              </a:solidFill>
            </a:endParaRPr>
          </a:p>
        </p:txBody>
      </p:sp>
    </p:spTree>
    <p:extLst>
      <p:ext uri="{BB962C8B-B14F-4D97-AF65-F5344CB8AC3E}">
        <p14:creationId xmlns:p14="http://schemas.microsoft.com/office/powerpoint/2010/main" val="21394657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60C4AFAF-5FDD-34E3-D9DF-7D28492683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DF0DDC-0FD6-884C-8095-67EB3FA4D1F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3DCDEB29-A1DC-06EC-9BE4-A3D56E6E2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80150" y="968829"/>
            <a:ext cx="3414164" cy="5742582"/>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8E3C7EB3-FA1F-C506-41D9-33B230A35596}"/>
              </a:ext>
            </a:extLst>
          </p:cNvPr>
          <p:cNvSpPr/>
          <p:nvPr/>
        </p:nvSpPr>
        <p:spPr>
          <a:xfrm>
            <a:off x="3494314" y="146589"/>
            <a:ext cx="8491668"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FE0595CF-F8CF-977F-3C27-9AA5DF6C339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C8EF32D-B374-5E2C-31BB-DBD75D42C20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F03A0158-128B-D061-B321-11F6357C16E1}"/>
              </a:ext>
            </a:extLst>
          </p:cNvPr>
          <p:cNvSpPr>
            <a:spLocks noGrp="1"/>
          </p:cNvSpPr>
          <p:nvPr>
            <p:ph type="ftr" sz="quarter" idx="11"/>
          </p:nvPr>
        </p:nvSpPr>
        <p:spPr>
          <a:xfrm>
            <a:off x="3494314" y="968829"/>
            <a:ext cx="8491667" cy="5742582"/>
          </a:xfrm>
          <a:solidFill>
            <a:schemeClr val="bg1"/>
          </a:solidFill>
          <a:ln w="57150">
            <a:solidFill>
              <a:schemeClr val="tx1"/>
            </a:solidFill>
          </a:ln>
        </p:spPr>
        <p:txBody>
          <a:bodyPr/>
          <a:lstStyle/>
          <a:p>
            <a:pPr algn="just">
              <a:lnSpc>
                <a:spcPct val="115000"/>
              </a:lnSpc>
              <a:spcAft>
                <a:spcPts val="1000"/>
              </a:spcAft>
            </a:pPr>
            <a:endParaRPr lang="el-GR" sz="2000" dirty="0">
              <a:solidFill>
                <a:schemeClr val="tx1"/>
              </a:solidFill>
              <a:ea typeface="Calibri" panose="020F0502020204030204" pitchFamily="34" charset="0"/>
              <a:cs typeface="Times New Roman" panose="02020603050405020304" pitchFamily="18" charset="0"/>
            </a:endParaRPr>
          </a:p>
          <a:p>
            <a:pPr marL="342900" indent="-342900" algn="just">
              <a:spcAft>
                <a:spcPts val="1000"/>
              </a:spcAft>
              <a:buFont typeface="Wingdings" panose="05000000000000000000" pitchFamily="2" charset="2"/>
              <a:buChar char="q"/>
            </a:pPr>
            <a:r>
              <a:rPr lang="el-GR" sz="2000" dirty="0">
                <a:solidFill>
                  <a:schemeClr val="tx1"/>
                </a:solidFill>
                <a:ea typeface="Calibri" panose="020F0502020204030204" pitchFamily="34" charset="0"/>
                <a:cs typeface="Times New Roman" panose="02020603050405020304" pitchFamily="18" charset="0"/>
              </a:rPr>
              <a:t>[…] Ο πασάς άρχισε να μιλάει   με τέτοιον  τρόπο   για το πρόβλημα του, ώστε  έφτασα  στο σημείο  να σκεφτώ ότι ήταν  μια ιδιαίτερη  ασθένεια, που  σε ολόκληρο  τον κόσμο   την είχε μόνο  ο πασάς. [..]Το πρόβλημά του  όμως ήταν η  δύσπνοια που  ξέρουμε όλοι. (σελ. 27)</a:t>
            </a:r>
            <a:endParaRPr lang="el-GR" sz="2000" b="1" dirty="0">
              <a:solidFill>
                <a:schemeClr val="tx1"/>
              </a:solidFill>
            </a:endParaRPr>
          </a:p>
          <a:p>
            <a:pPr algn="just">
              <a:lnSpc>
                <a:spcPct val="115000"/>
              </a:lnSpc>
              <a:spcAft>
                <a:spcPts val="1000"/>
              </a:spcAft>
            </a:pPr>
            <a:r>
              <a:rPr lang="el-GR" sz="2000" dirty="0" err="1">
                <a:solidFill>
                  <a:schemeClr val="tx1"/>
                </a:solidFill>
              </a:rPr>
              <a:t>Οριενταλιστική</a:t>
            </a:r>
            <a:r>
              <a:rPr lang="el-GR" sz="2000" dirty="0">
                <a:solidFill>
                  <a:schemeClr val="tx1"/>
                </a:solidFill>
              </a:rPr>
              <a:t> προοπτική  &amp; "άσκησης της πολιτισμικής ισχύος" (</a:t>
            </a:r>
            <a:r>
              <a:rPr lang="el-GR" sz="2000" dirty="0" err="1">
                <a:solidFill>
                  <a:schemeClr val="tx1"/>
                </a:solidFill>
              </a:rPr>
              <a:t>Said</a:t>
            </a:r>
            <a:r>
              <a:rPr lang="el-GR" sz="2000" dirty="0">
                <a:solidFill>
                  <a:schemeClr val="tx1"/>
                </a:solidFill>
              </a:rPr>
              <a:t>, 1996)</a:t>
            </a:r>
          </a:p>
          <a:p>
            <a:pPr algn="just">
              <a:lnSpc>
                <a:spcPct val="115000"/>
              </a:lnSpc>
              <a:spcAft>
                <a:spcPts val="1000"/>
              </a:spcAft>
            </a:pPr>
            <a:r>
              <a:rPr lang="el-GR" sz="2000" dirty="0">
                <a:solidFill>
                  <a:schemeClr val="tx1"/>
                </a:solidFill>
              </a:rPr>
              <a:t>Στο πλαίσιο αυτής της κατασκευής, ο Άλλος παρουσιάζεται για ακόμη μία φορά ως αμαθής, σε πλήρη αντίθεση με την έμφυτη ροπή του Εαυτού προς τη γνώση. Έτσι, η Οθωμανική Αυτοκρατορία φαντάζει ως ο αναχρονισμός της εποχής. Ο Οθωμανός εμφανίζεται να ενδιαφέρεται για τα επιτεύγματα της δυτικής διανόησης, με απώτερο σκοπό την αποκατάσταση της αυτοκρατορικής ισχύος.</a:t>
            </a:r>
            <a:endParaRPr lang="el-GR" sz="2000" dirty="0">
              <a:solidFill>
                <a:schemeClr val="tx1"/>
              </a:solidFill>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Wingdings" panose="05000000000000000000" pitchFamily="2" charset="2"/>
              <a:buChar char="q"/>
            </a:pPr>
            <a:r>
              <a:rPr lang="el-GR" sz="2000" dirty="0">
                <a:solidFill>
                  <a:schemeClr val="tx1"/>
                </a:solidFill>
              </a:rPr>
              <a:t> «</a:t>
            </a:r>
            <a:r>
              <a:rPr lang="el-GR" sz="2000" dirty="0">
                <a:solidFill>
                  <a:schemeClr val="tx1"/>
                </a:solidFill>
                <a:ea typeface="Calibri" panose="020F0502020204030204" pitchFamily="34" charset="0"/>
                <a:cs typeface="Times New Roman" panose="02020603050405020304" pitchFamily="18" charset="0"/>
              </a:rPr>
              <a:t>Αργότερα  μου είπε  ότι θα του δίδασκα τα πάντα ...όσα είχα μάθει  στη δική μου χώρα!» (σελ. 52)</a:t>
            </a:r>
            <a:endParaRPr lang="el-GR" sz="2000" dirty="0">
              <a:solidFill>
                <a:schemeClr val="tx1"/>
              </a:solidFill>
            </a:endParaRPr>
          </a:p>
        </p:txBody>
      </p:sp>
    </p:spTree>
    <p:extLst>
      <p:ext uri="{BB962C8B-B14F-4D97-AF65-F5344CB8AC3E}">
        <p14:creationId xmlns:p14="http://schemas.microsoft.com/office/powerpoint/2010/main" val="6482819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72B19E9E-9396-9BA9-396B-80603337BA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F47552-0092-33EE-4F74-7C87D1D8108C}"/>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56EE71EA-14D7-5915-2DC6-D139276F6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4" y="968829"/>
            <a:ext cx="4128849"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B9776347-7475-F600-D4F5-3E4D32612262}"/>
              </a:ext>
            </a:extLst>
          </p:cNvPr>
          <p:cNvSpPr/>
          <p:nvPr/>
        </p:nvSpPr>
        <p:spPr>
          <a:xfrm>
            <a:off x="4365170" y="146589"/>
            <a:ext cx="7620811"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10F70934-1F54-91C1-3290-01DB9907076E}"/>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B7B4EB0-6341-2D3F-3153-70A41AA78F64}"/>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49764BDF-B7A3-AFCF-772D-22394A55ED4C}"/>
              </a:ext>
            </a:extLst>
          </p:cNvPr>
          <p:cNvSpPr>
            <a:spLocks noGrp="1"/>
          </p:cNvSpPr>
          <p:nvPr>
            <p:ph type="ftr" sz="quarter" idx="11"/>
          </p:nvPr>
        </p:nvSpPr>
        <p:spPr>
          <a:xfrm>
            <a:off x="4365171" y="968829"/>
            <a:ext cx="7620810"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r>
              <a:rPr lang="el-GR" sz="2000" dirty="0">
                <a:solidFill>
                  <a:schemeClr val="tx1"/>
                </a:solidFill>
              </a:rPr>
              <a:t>Στο δεύτερο κεφάλαιο πραγματοποιείται η συνάντηση των δύο πρωταγωνιστών, με αφορμή τον γάμο του γιου του πασά και την πρωτοβουλία του τελευταίου για τη διοργάνωση μιας επίδειξης πυροτεχνημάτων. Μέσα από το συγκεκριμένο περιστατικό αποτυπώνεται ανάγλυφα η λειτουργία του οθωμανικού κρατικού οικοδομήματος, καθώς και η τάση του να αντιγράφει τα δυτικά πρότυπα σε κάθε έκφανση του βίου, επιστρατεύοντας ακόμη και δυτικούς ειδήμονες στις τάξεις του. (σελ. 35)</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Ωστόσο, η γνωριμία με τον Άλλο δεν μετουσιώνεται σε μια προσπάθεια ειλικρινούς προσέγγισης εκ μέρους του Εαυτού. Αντίθετα, τον περιχαρακώνει περαιτέρω, αποκλείοντας κάθε προοπτική για ουσιαστικό διάλογο και αμοιβαία κατανόηση. </a:t>
            </a:r>
          </a:p>
          <a:p>
            <a:pPr marL="342900" indent="-342900" algn="just">
              <a:buFont typeface="Wingdings" panose="05000000000000000000" pitchFamily="2" charset="2"/>
              <a:buChar char="q"/>
            </a:pPr>
            <a:r>
              <a:rPr lang="el-GR" sz="2000" dirty="0">
                <a:solidFill>
                  <a:schemeClr val="tx1"/>
                </a:solidFill>
              </a:rPr>
              <a:t>Κατά συνέπεια, η εκατέρωθεν άγνοια, τα βαθιά ριζωμένα στερεότυπα και η αμοιβαία περιφρόνηση δυσχεραίνουν ανυπέρβλητα την επικοινωνία μεταξύ των δύο πλευρών.</a:t>
            </a:r>
          </a:p>
        </p:txBody>
      </p:sp>
      <p:sp>
        <p:nvSpPr>
          <p:cNvPr id="9" name="TextBox 8">
            <a:extLst>
              <a:ext uri="{FF2B5EF4-FFF2-40B4-BE49-F238E27FC236}">
                <a16:creationId xmlns:a16="http://schemas.microsoft.com/office/drawing/2014/main" id="{6FAC9D60-3295-D815-7CD8-27B1912648B9}"/>
              </a:ext>
            </a:extLst>
          </p:cNvPr>
          <p:cNvSpPr txBox="1"/>
          <p:nvPr/>
        </p:nvSpPr>
        <p:spPr>
          <a:xfrm>
            <a:off x="4474029" y="1550643"/>
            <a:ext cx="6858000" cy="358816"/>
          </a:xfrm>
          <a:prstGeom prst="rect">
            <a:avLst/>
          </a:prstGeom>
          <a:noFill/>
        </p:spPr>
        <p:txBody>
          <a:bodyPr wrap="square">
            <a:spAutoFit/>
          </a:bodyPr>
          <a:lstStyle/>
          <a:p>
            <a:pPr indent="457200">
              <a:lnSpc>
                <a:spcPct val="115000"/>
              </a:lnSpc>
              <a:spcAft>
                <a:spcPts val="1000"/>
              </a:spcAft>
              <a:buNone/>
            </a:pP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038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05507EC2-3C57-A289-17E3-041E317488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C11634-DD27-BF9D-1BE4-9C998AE72E42}"/>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1EB3680F-EE9B-F15C-C618-7D742B1B7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1170584"/>
            <a:ext cx="4150621"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C5A4CECB-E18C-8712-2EA8-8FE6E272C169}"/>
              </a:ext>
            </a:extLst>
          </p:cNvPr>
          <p:cNvSpPr/>
          <p:nvPr/>
        </p:nvSpPr>
        <p:spPr>
          <a:xfrm>
            <a:off x="4278086" y="146589"/>
            <a:ext cx="7707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0D17EBBF-386D-D0EE-8586-58F16E95ACEE}"/>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A28B8EB-71F6-CF49-BC63-E307C6C6659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366B91D0-5DB5-2726-144F-6D67DDA6E123}"/>
              </a:ext>
            </a:extLst>
          </p:cNvPr>
          <p:cNvSpPr>
            <a:spLocks noGrp="1"/>
          </p:cNvSpPr>
          <p:nvPr>
            <p:ph type="ftr" sz="quarter" idx="11"/>
          </p:nvPr>
        </p:nvSpPr>
        <p:spPr>
          <a:xfrm>
            <a:off x="4356639" y="1158077"/>
            <a:ext cx="7707896" cy="5540827"/>
          </a:xfrm>
          <a:solidFill>
            <a:schemeClr val="bg1"/>
          </a:solidFill>
          <a:ln w="57150">
            <a:solidFill>
              <a:schemeClr val="tx1"/>
            </a:solidFill>
          </a:ln>
        </p:spPr>
        <p:txBody>
          <a:bodyPr/>
          <a:lstStyle/>
          <a:p>
            <a:pPr algn="just"/>
            <a:r>
              <a:rPr lang="el-GR" sz="2000" dirty="0">
                <a:solidFill>
                  <a:schemeClr val="tx1"/>
                </a:solidFill>
              </a:rPr>
              <a:t>Η οθωμανική πλευρά αντιμετωπίζει τους δυτικούς με υπεροψία.</a:t>
            </a:r>
          </a:p>
          <a:p>
            <a:pPr algn="just"/>
            <a:r>
              <a:rPr lang="el-GR" sz="2000" dirty="0">
                <a:solidFill>
                  <a:schemeClr val="tx1"/>
                </a:solidFill>
              </a:rPr>
              <a:t>Οι εκπρόσωποι της Δύσης υποτιμούν την ανατολική κουλτούρα.</a:t>
            </a:r>
          </a:p>
          <a:p>
            <a:pPr algn="just"/>
            <a:r>
              <a:rPr lang="el-GR" sz="2000" dirty="0">
                <a:solidFill>
                  <a:schemeClr val="tx1"/>
                </a:solidFill>
              </a:rPr>
              <a:t>Εγκλωβίζονται  και οι δύο σε μια σχέση αμοιβαίας καχυποψίας.</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Εκείνος ένιωσε την επιφυλακτικότητα μου, κατάλαβα ότι με περιφρονούσε κι αυτό με εξόργισε. Εκείνο τον καιρό  ίσως  σ ΄ένα μόνο πράγμα συμφωνούσαμε  : στην  περιφρόνηση   που  νιώθαμε  ο ένας για τον άλλον […] (σελ. 38)</a:t>
            </a:r>
          </a:p>
          <a:p>
            <a:pPr marL="342900" indent="-342900" algn="just">
              <a:buFont typeface="Wingdings" panose="05000000000000000000" pitchFamily="2" charset="2"/>
              <a:buChar char="q"/>
            </a:pPr>
            <a:r>
              <a:rPr lang="el-GR" sz="2000" dirty="0">
                <a:solidFill>
                  <a:schemeClr val="tx1"/>
                </a:solidFill>
              </a:rPr>
              <a:t>[…] Τότε του  μίλησα για πρώτη φορά  για τις γνώσεις μου   στην αστρονομία και του εξήγησα με λίγα λόγια τους βασικούς κανόνες της κοσμογραφίας του Πτολεμαίου. Έβλεπα  ότι με άκουγε μ΄ ενδιαφέρον   αλλά δεν τολμούσε  να πει   κάτι   που θα πρόδιδε το ενδιαφέρον του […] (σελ. 39)</a:t>
            </a:r>
          </a:p>
          <a:p>
            <a:pPr algn="l"/>
            <a:endParaRPr lang="el-GR" altLang="el-GR" sz="2000" dirty="0">
              <a:solidFill>
                <a:schemeClr val="tx1"/>
              </a:solidFill>
            </a:endParaRPr>
          </a:p>
        </p:txBody>
      </p:sp>
    </p:spTree>
    <p:extLst>
      <p:ext uri="{BB962C8B-B14F-4D97-AF65-F5344CB8AC3E}">
        <p14:creationId xmlns:p14="http://schemas.microsoft.com/office/powerpoint/2010/main" val="3323700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06E3A3D4-D351-8791-09C6-5AB59AAC94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B32472-826A-DC7E-14A6-F4629E0BF831}"/>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617EFBDB-03FA-A770-5349-36EDE975C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94460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D1D3DF83-7D66-50A1-8885-988FC51A12E6}"/>
              </a:ext>
            </a:extLst>
          </p:cNvPr>
          <p:cNvSpPr/>
          <p:nvPr/>
        </p:nvSpPr>
        <p:spPr>
          <a:xfrm>
            <a:off x="4278086" y="146589"/>
            <a:ext cx="7707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 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FE17B58D-2D8D-AEDF-8C5A-14B08B0A494C}"/>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855E34F-11AC-03E3-3A56-E8833870A49D}"/>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E83DFC35-08E3-35C4-0F45-102E85CE3BB7}"/>
              </a:ext>
            </a:extLst>
          </p:cNvPr>
          <p:cNvSpPr>
            <a:spLocks noGrp="1"/>
          </p:cNvSpPr>
          <p:nvPr>
            <p:ph type="ftr" sz="quarter" idx="11"/>
          </p:nvPr>
        </p:nvSpPr>
        <p:spPr>
          <a:xfrm>
            <a:off x="4356640" y="1004357"/>
            <a:ext cx="7707895" cy="5540827"/>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Την επόμενη  μου  έφερε ένα βιβλίο [..]..το μόνο που μου τράβηξε την προσοχή  μου ήταν  τ΄ αραβικά ονόματα των πλανητών, αλλά δεν  είχα  τότε τη διάθεση   να εξοικειωθώ μ΄ αυτά. Όταν  ο Δάσκαλος είδε ότι το βιβλίο  δεν μ΄ ενθουσίασε  και το παράτησα γρήγορα   σε </a:t>
            </a:r>
            <a:r>
              <a:rPr lang="el-GR" sz="2000" dirty="0" err="1">
                <a:solidFill>
                  <a:schemeClr val="tx1"/>
                </a:solidFill>
              </a:rPr>
              <a:t>μιαν</a:t>
            </a:r>
            <a:r>
              <a:rPr lang="el-GR" sz="2000" dirty="0">
                <a:solidFill>
                  <a:schemeClr val="tx1"/>
                </a:solidFill>
              </a:rPr>
              <a:t> άκρη, εξοργίστηκε. Εφτά χρυσά είχε δώσει   </a:t>
            </a:r>
            <a:r>
              <a:rPr lang="el-GR" sz="2000" dirty="0" err="1">
                <a:solidFill>
                  <a:schemeClr val="tx1"/>
                </a:solidFill>
              </a:rPr>
              <a:t>γι</a:t>
            </a:r>
            <a:r>
              <a:rPr lang="el-GR" sz="2000" dirty="0">
                <a:solidFill>
                  <a:schemeClr val="tx1"/>
                </a:solidFill>
              </a:rPr>
              <a:t>΄ αυτό  τον τόμο, θα έπρεπε  ν΄ αφήσω  την αλαζονεία μου κατά μέρος και να του ρίξω μια ματιά. (σ. 39-40)</a:t>
            </a:r>
          </a:p>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«η  καχυποψία  και η  αντιπαράθεση   δεν αίρονται   με την  απλή  αναγνώριση   της ύπαρξης  του άλλου» (Ιωάννης  Σ. Πέτρου, 2005,159).  </a:t>
            </a:r>
          </a:p>
          <a:p>
            <a:r>
              <a:rPr lang="en-US" sz="2000" b="1" dirty="0">
                <a:solidFill>
                  <a:schemeClr val="tx1"/>
                </a:solidFill>
              </a:rPr>
              <a:t>Vs.</a:t>
            </a:r>
            <a:endParaRPr lang="el-GR" sz="2000" b="1" dirty="0">
              <a:solidFill>
                <a:schemeClr val="tx1"/>
              </a:solidFill>
            </a:endParaRPr>
          </a:p>
          <a:p>
            <a:pPr marL="342900" indent="-342900" algn="just">
              <a:buFont typeface="Wingdings" panose="05000000000000000000" pitchFamily="2" charset="2"/>
              <a:buChar char="q"/>
            </a:pPr>
            <a:r>
              <a:rPr lang="el-GR" sz="2000" dirty="0">
                <a:solidFill>
                  <a:schemeClr val="tx1"/>
                </a:solidFill>
              </a:rPr>
              <a:t>[…]Η </a:t>
            </a:r>
            <a:r>
              <a:rPr lang="el-GR" sz="2000" dirty="0" err="1">
                <a:solidFill>
                  <a:schemeClr val="tx1"/>
                </a:solidFill>
              </a:rPr>
              <a:t>ενσυναίσθηση</a:t>
            </a:r>
            <a:r>
              <a:rPr lang="el-GR" sz="2000" dirty="0">
                <a:solidFill>
                  <a:schemeClr val="tx1"/>
                </a:solidFill>
              </a:rPr>
              <a:t>  ορίζεται   ως η ικανότητα  γνωστικής  και συναισθηματικής  τοποθέτησης  του «εγώ» στη θέση   του   «άλλου»  με τη  σημασία  της  αποδοχής  και ένταξης  των προσδοκιών   «του»  στη  συμπεριφορά  μου  απέναντι  σ΄ «αυτόν». (Ιωάννης  </a:t>
            </a:r>
            <a:r>
              <a:rPr lang="el-GR" sz="2000" dirty="0" err="1">
                <a:solidFill>
                  <a:schemeClr val="tx1"/>
                </a:solidFill>
              </a:rPr>
              <a:t>Σ.Πέτρου</a:t>
            </a:r>
            <a:r>
              <a:rPr lang="el-GR" sz="2000" dirty="0">
                <a:solidFill>
                  <a:schemeClr val="tx1"/>
                </a:solidFill>
              </a:rPr>
              <a:t>, 2005,178)</a:t>
            </a:r>
          </a:p>
          <a:p>
            <a:pPr algn="l" defTabSz="914400" eaLnBrk="0" fontAlgn="base" hangingPunct="0">
              <a:spcBef>
                <a:spcPct val="0"/>
              </a:spcBef>
              <a:spcAft>
                <a:spcPct val="0"/>
              </a:spcAft>
            </a:pPr>
            <a:endParaRPr lang="el-GR" altLang="el-GR" sz="1600" dirty="0">
              <a:solidFill>
                <a:schemeClr val="tx1"/>
              </a:solidFill>
            </a:endParaRPr>
          </a:p>
        </p:txBody>
      </p:sp>
    </p:spTree>
    <p:extLst>
      <p:ext uri="{BB962C8B-B14F-4D97-AF65-F5344CB8AC3E}">
        <p14:creationId xmlns:p14="http://schemas.microsoft.com/office/powerpoint/2010/main" val="2021263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AF0E7698-FCC0-D3DB-4687-1D5E4D469A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77DDFD-AA21-04B2-3B34-44453A9EB0EB}"/>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5D076087-388B-4213-FA9E-E47DAC303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3944602"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52FE34F-214A-D1CF-A943-9A8FA830A973}"/>
              </a:ext>
            </a:extLst>
          </p:cNvPr>
          <p:cNvSpPr/>
          <p:nvPr/>
        </p:nvSpPr>
        <p:spPr>
          <a:xfrm>
            <a:off x="4278086" y="146589"/>
            <a:ext cx="7707896"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1897D6F6-06DE-DDAF-DD2A-2F2E84B2B290}"/>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97E8765-354C-6FA7-82A1-442492FB6A50}"/>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E1D9664F-A124-A5DE-5E52-AD889D50B86B}"/>
              </a:ext>
            </a:extLst>
          </p:cNvPr>
          <p:cNvSpPr>
            <a:spLocks noGrp="1"/>
          </p:cNvSpPr>
          <p:nvPr>
            <p:ph type="ftr" sz="quarter" idx="11"/>
          </p:nvPr>
        </p:nvSpPr>
        <p:spPr>
          <a:xfrm>
            <a:off x="4278086" y="968829"/>
            <a:ext cx="7707895" cy="5540827"/>
          </a:xfrm>
          <a:solidFill>
            <a:schemeClr val="bg1"/>
          </a:solidFill>
          <a:ln w="57150">
            <a:solidFill>
              <a:schemeClr val="tx1"/>
            </a:solidFill>
          </a:ln>
        </p:spPr>
        <p:txBody>
          <a:bodyPr/>
          <a:lstStyle/>
          <a:p>
            <a:pPr algn="just"/>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 […]Σ΄  όλες   τις κοινωνίες οι  διάφορες κοινωνικές  ομάδες  έχουν  συχνά  την τάση  να  αναγνωρίζουν  και  κάποτε  να υπερεκτιμούν  μόνο  τα  δικά  τους  ήθη   και  έθιμα   τη  δική  τους θρησκεία, τις  δικές τους αξίες, τη   δική   τους τέχνη, ιδίως  τη μουσική, ταυτόχρονα  δεν κατανοούν   μάλιστα  ακόμη περιφρονούν  τις διαφορετικές αξίες, τη θρησκεία και γενικά  τα πρότυπα  ζωής  των άλλων   που    τους είναι  άγνωστα  και ξένα. (Σ. </a:t>
            </a:r>
            <a:r>
              <a:rPr lang="el-GR" sz="2000" dirty="0" err="1">
                <a:solidFill>
                  <a:schemeClr val="tx1"/>
                </a:solidFill>
              </a:rPr>
              <a:t>Χιωτάκης</a:t>
            </a:r>
            <a:r>
              <a:rPr lang="el-GR" sz="2000" dirty="0">
                <a:solidFill>
                  <a:schemeClr val="tx1"/>
                </a:solidFill>
              </a:rPr>
              <a:t>, 2007)</a:t>
            </a:r>
            <a:endParaRPr lang="en-US" sz="2000" dirty="0">
              <a:solidFill>
                <a:schemeClr val="tx1"/>
              </a:solidFill>
            </a:endParaRPr>
          </a:p>
          <a:p>
            <a:pPr algn="just"/>
            <a:endParaRPr lang="el-GR" sz="2000" dirty="0">
              <a:solidFill>
                <a:schemeClr val="tx1"/>
              </a:solidFill>
            </a:endParaRPr>
          </a:p>
          <a:p>
            <a:pPr algn="just"/>
            <a:r>
              <a:rPr lang="el-GR" sz="2000" dirty="0">
                <a:solidFill>
                  <a:schemeClr val="tx1"/>
                </a:solidFill>
              </a:rPr>
              <a:t>Στο δεύτερο κεφάλαιο ο πασάς προσπαθεί να  πείσει  τον σκλάβο να αλλαξοπιστήσει και να τον παντρέψει. Όταν  αρνείται  ο πασάς δίνει εντολή  να αποκεφαλιστεί  : «Έπειτα είπε ξαφνικά  : εάν γινόμουν  μουσουλμάνος, θα μ ΄ απελευθέρωνε» (σελ. 46)</a:t>
            </a:r>
          </a:p>
          <a:p>
            <a:pPr algn="just"/>
            <a:endParaRPr lang="el-GR" sz="2000" dirty="0">
              <a:solidFill>
                <a:schemeClr val="tx1"/>
              </a:solidFill>
            </a:endParaRPr>
          </a:p>
          <a:p>
            <a:pPr algn="just"/>
            <a:r>
              <a:rPr lang="el-GR" dirty="0">
                <a:solidFill>
                  <a:schemeClr val="tx1"/>
                </a:solidFill>
              </a:rPr>
              <a:t>   </a:t>
            </a:r>
            <a:endParaRPr lang="el-GR" altLang="el-GR" sz="1600" dirty="0">
              <a:solidFill>
                <a:schemeClr val="tx1"/>
              </a:solidFill>
            </a:endParaRPr>
          </a:p>
        </p:txBody>
      </p:sp>
    </p:spTree>
    <p:extLst>
      <p:ext uri="{BB962C8B-B14F-4D97-AF65-F5344CB8AC3E}">
        <p14:creationId xmlns:p14="http://schemas.microsoft.com/office/powerpoint/2010/main" val="1615843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B59F6A6C-F5C5-3C86-0B3A-FA5CB6B18D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CC5CF9-26FA-E5F2-38C8-D1FF9F9F5735}"/>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768A4E84-79EE-440E-89FD-151C47FC4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4" y="968829"/>
            <a:ext cx="5109373"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448A59B-97A8-FA22-69A8-EB53BF623AB2}"/>
              </a:ext>
            </a:extLst>
          </p:cNvPr>
          <p:cNvSpPr/>
          <p:nvPr/>
        </p:nvSpPr>
        <p:spPr>
          <a:xfrm>
            <a:off x="5442856" y="146589"/>
            <a:ext cx="6543125"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.Παρουσίαση των αποτελεσμάτων της έρευνας</a:t>
            </a:r>
            <a:endParaRPr lang="el-GR" dirty="0"/>
          </a:p>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a:t>
            </a:r>
            <a:endParaRPr lang="el-GR" dirty="0"/>
          </a:p>
        </p:txBody>
      </p:sp>
      <p:sp>
        <p:nvSpPr>
          <p:cNvPr id="7" name="Rectangle 1">
            <a:extLst>
              <a:ext uri="{FF2B5EF4-FFF2-40B4-BE49-F238E27FC236}">
                <a16:creationId xmlns:a16="http://schemas.microsoft.com/office/drawing/2014/main" id="{4EA1130A-94A5-F679-67B6-CB624B909021}"/>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7435704-80B2-7253-9A09-58029E54FA82}"/>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F97C70D3-6E24-AFD9-FF29-79C8844C06EE}"/>
              </a:ext>
            </a:extLst>
          </p:cNvPr>
          <p:cNvSpPr>
            <a:spLocks noGrp="1"/>
          </p:cNvSpPr>
          <p:nvPr>
            <p:ph type="ftr" sz="quarter" idx="11"/>
          </p:nvPr>
        </p:nvSpPr>
        <p:spPr>
          <a:xfrm>
            <a:off x="5442857" y="968829"/>
            <a:ext cx="6543124" cy="5540827"/>
          </a:xfrm>
          <a:solidFill>
            <a:schemeClr val="bg1"/>
          </a:solidFill>
          <a:ln w="57150">
            <a:solidFill>
              <a:schemeClr val="tx1"/>
            </a:solidFill>
          </a:ln>
        </p:spPr>
        <p:txBody>
          <a:bodyPr/>
          <a:lstStyle/>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endParaRPr lang="el-GR" sz="2000" dirty="0">
              <a:solidFill>
                <a:schemeClr val="tx1"/>
              </a:solidFill>
            </a:endParaRPr>
          </a:p>
          <a:p>
            <a:pPr marL="342900" indent="-342900" algn="just">
              <a:buFont typeface="Wingdings" panose="05000000000000000000" pitchFamily="2" charset="2"/>
              <a:buChar char="q"/>
            </a:pPr>
            <a:r>
              <a:rPr lang="el-GR" sz="2000" dirty="0">
                <a:solidFill>
                  <a:schemeClr val="tx1"/>
                </a:solidFill>
              </a:rPr>
              <a:t>«είπε ότι με αγαπούσε, επειδή με τίμημα τη ζωή μου δεν αλλαξοπίστησα, μα σε λίγο άρχισε τα δικά του. Άδικα επέμενα ν ΄ αρνούμαι, άλλωστε το Ισλάμ  είναι πιο σπουδαία θρησκεία   και τέτοια» (σελ. 50)</a:t>
            </a:r>
          </a:p>
          <a:p>
            <a:pPr algn="just"/>
            <a:endParaRPr lang="el-GR" sz="2000" dirty="0">
              <a:solidFill>
                <a:schemeClr val="tx1"/>
              </a:solidFill>
            </a:endParaRPr>
          </a:p>
          <a:p>
            <a:pPr algn="just"/>
            <a:r>
              <a:rPr lang="el-GR" sz="2000" dirty="0">
                <a:solidFill>
                  <a:schemeClr val="tx1"/>
                </a:solidFill>
              </a:rPr>
              <a:t>Χρονικά  βρισκόμαστε σε μια περίοδο όπου στην μεν Δύση  δειλά </a:t>
            </a:r>
            <a:r>
              <a:rPr lang="el-GR" sz="2000" dirty="0" err="1">
                <a:solidFill>
                  <a:schemeClr val="tx1"/>
                </a:solidFill>
              </a:rPr>
              <a:t>δειλά</a:t>
            </a:r>
            <a:r>
              <a:rPr lang="el-GR" sz="2000" dirty="0">
                <a:solidFill>
                  <a:schemeClr val="tx1"/>
                </a:solidFill>
              </a:rPr>
              <a:t>  γίνονται τα πρώτα  βήματα για  το δικαίωμα της  θρησκευτικής ελευθερίας, ενώ στην Οθωμανική Αυτοκρατορία θεωρείται κάτι  πέρα από δεδομένο η προσήλωση στις αρχές  του Ισλάμ. </a:t>
            </a:r>
          </a:p>
          <a:p>
            <a:pPr algn="just"/>
            <a:endParaRPr lang="el-GR" sz="2000" dirty="0">
              <a:solidFill>
                <a:schemeClr val="tx1"/>
              </a:solidFill>
            </a:endParaRPr>
          </a:p>
          <a:p>
            <a:pPr algn="just"/>
            <a:r>
              <a:rPr lang="el-GR" sz="2000" dirty="0">
                <a:solidFill>
                  <a:schemeClr val="tx1"/>
                </a:solidFill>
              </a:rPr>
              <a:t>Το πώς αντιδρά  ο Εαυτός όταν του στερείται το δικαίωμα στη θρησκευτική ελευθερία   ποικίλη. Συνάντηση με  Ιταλό  αλλαξόπιστο :</a:t>
            </a:r>
          </a:p>
          <a:p>
            <a:pPr algn="just"/>
            <a:r>
              <a:rPr lang="el-GR" sz="2000" dirty="0">
                <a:solidFill>
                  <a:schemeClr val="tx1"/>
                </a:solidFill>
              </a:rPr>
              <a:t>	«Με μάλωσε  εάν κάποιος ήθελε  να  ευτυχήσει  εδώ,  	έπρεπε να γίνει  μουσουλμάνος» (σελ. 125)</a:t>
            </a:r>
          </a:p>
          <a:p>
            <a:pPr algn="just"/>
            <a:r>
              <a:rPr lang="el-GR" sz="2000" dirty="0">
                <a:solidFill>
                  <a:schemeClr val="tx1"/>
                </a:solidFill>
              </a:rPr>
              <a:t> </a:t>
            </a:r>
          </a:p>
          <a:p>
            <a:pPr algn="l" defTabSz="914400" eaLnBrk="0" fontAlgn="base" hangingPunct="0">
              <a:spcBef>
                <a:spcPct val="0"/>
              </a:spcBef>
              <a:spcAft>
                <a:spcPct val="0"/>
              </a:spcAft>
            </a:pPr>
            <a:endParaRPr lang="el-GR" altLang="el-GR" sz="1600" dirty="0">
              <a:solidFill>
                <a:schemeClr val="tx1"/>
              </a:solidFill>
            </a:endParaRPr>
          </a:p>
        </p:txBody>
      </p:sp>
    </p:spTree>
    <p:extLst>
      <p:ext uri="{BB962C8B-B14F-4D97-AF65-F5344CB8AC3E}">
        <p14:creationId xmlns:p14="http://schemas.microsoft.com/office/powerpoint/2010/main" val="36839569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a:extLst>
            <a:ext uri="{FF2B5EF4-FFF2-40B4-BE49-F238E27FC236}">
              <a16:creationId xmlns:a16="http://schemas.microsoft.com/office/drawing/2014/main" id="{254E5CD7-4C87-B6A8-52D5-FA14E4DB21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3409D8-A019-5606-340A-4EEBE4362CC8}"/>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969FF44B-0389-10E9-8190-4F0934478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1BB92942-F77A-F296-8372-D4ED7CB631A2}"/>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 </a:t>
            </a:r>
            <a:r>
              <a:rPr lang="el-GR" b="1" dirty="0">
                <a:solidFill>
                  <a:srgbClr val="000000"/>
                </a:solidFill>
                <a:ea typeface="Calibri" panose="020F0502020204030204" pitchFamily="34" charset="0"/>
                <a:cs typeface="Times New Roman" panose="02020603050405020304" pitchFamily="18" charset="0"/>
              </a:rPr>
              <a:t>Τροπισμοί συγκρότησης του Εαυτού  </a:t>
            </a:r>
            <a:r>
              <a:rPr lang="el-GR" b="1" dirty="0"/>
              <a:t>: Βιβλιογραφικές  αναφορές </a:t>
            </a:r>
            <a:endParaRPr lang="el-GR" dirty="0"/>
          </a:p>
        </p:txBody>
      </p:sp>
      <p:sp>
        <p:nvSpPr>
          <p:cNvPr id="7" name="Rectangle 1">
            <a:extLst>
              <a:ext uri="{FF2B5EF4-FFF2-40B4-BE49-F238E27FC236}">
                <a16:creationId xmlns:a16="http://schemas.microsoft.com/office/drawing/2014/main" id="{40A5D6A7-46CF-1DF2-5B42-81643065E904}"/>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D421BA9-82EF-BE25-C653-6E4821778DAF}"/>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2AE71E46-68EC-7AB8-3A07-34E5EF885DAF}"/>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l"/>
            <a:r>
              <a:rPr lang="el-GR" sz="2000" dirty="0" err="1">
                <a:solidFill>
                  <a:schemeClr val="tx1"/>
                </a:solidFill>
              </a:rPr>
              <a:t>Αμπατζοπούλου</a:t>
            </a:r>
            <a:r>
              <a:rPr lang="el-GR" sz="2000" dirty="0">
                <a:solidFill>
                  <a:schemeClr val="tx1"/>
                </a:solidFill>
              </a:rPr>
              <a:t>, Φ. (1998). </a:t>
            </a:r>
            <a:r>
              <a:rPr lang="el-GR" sz="2000" i="1" dirty="0">
                <a:solidFill>
                  <a:schemeClr val="tx1"/>
                </a:solidFill>
              </a:rPr>
              <a:t>Ο άλλος εν </a:t>
            </a:r>
            <a:r>
              <a:rPr lang="el-GR" sz="2000" i="1" dirty="0" err="1">
                <a:solidFill>
                  <a:schemeClr val="tx1"/>
                </a:solidFill>
              </a:rPr>
              <a:t>διωγμώ</a:t>
            </a:r>
            <a:r>
              <a:rPr lang="el-GR" sz="2000" i="1" dirty="0">
                <a:solidFill>
                  <a:schemeClr val="tx1"/>
                </a:solidFill>
              </a:rPr>
              <a:t>: Η εικόνα του Εβραίου στη λογοτεχνία: Ζητήματα ιστορίας και μυθοπλασίας</a:t>
            </a:r>
            <a:r>
              <a:rPr lang="el-GR" sz="2000" dirty="0">
                <a:solidFill>
                  <a:schemeClr val="tx1"/>
                </a:solidFill>
              </a:rPr>
              <a:t>. Θεμέλιο.</a:t>
            </a:r>
            <a:endParaRPr lang="en-US" sz="2000" dirty="0">
              <a:solidFill>
                <a:schemeClr val="tx1"/>
              </a:solidFill>
            </a:endParaRPr>
          </a:p>
          <a:p>
            <a:pPr algn="l"/>
            <a:r>
              <a:rPr lang="el-GR" sz="2000" dirty="0">
                <a:solidFill>
                  <a:schemeClr val="tx1"/>
                </a:solidFill>
              </a:rPr>
              <a:t>Παμούκ, Ο. (2005) </a:t>
            </a:r>
            <a:r>
              <a:rPr lang="el-GR" sz="2000" i="1" dirty="0">
                <a:solidFill>
                  <a:schemeClr val="tx1"/>
                </a:solidFill>
              </a:rPr>
              <a:t>Το λευκό κάστρο</a:t>
            </a:r>
            <a:r>
              <a:rPr lang="el-GR" sz="2000" dirty="0">
                <a:solidFill>
                  <a:schemeClr val="tx1"/>
                </a:solidFill>
              </a:rPr>
              <a:t>.(μετάφραση) Γιώργος </a:t>
            </a:r>
            <a:r>
              <a:rPr lang="el-GR" sz="2000" dirty="0" err="1">
                <a:solidFill>
                  <a:schemeClr val="tx1"/>
                </a:solidFill>
              </a:rPr>
              <a:t>Σαλακίδης</a:t>
            </a:r>
            <a:r>
              <a:rPr lang="el-GR" sz="2000" dirty="0">
                <a:solidFill>
                  <a:schemeClr val="tx1"/>
                </a:solidFill>
              </a:rPr>
              <a:t>. Αθήνα : Ωκεανίδα.</a:t>
            </a:r>
          </a:p>
          <a:p>
            <a:pPr algn="l"/>
            <a:r>
              <a:rPr lang="el-GR" sz="2000" dirty="0">
                <a:solidFill>
                  <a:schemeClr val="tx1"/>
                </a:solidFill>
              </a:rPr>
              <a:t>Πέτρου, Ι. (2003). </a:t>
            </a:r>
            <a:r>
              <a:rPr lang="el-GR" sz="2000" i="1" dirty="0" err="1">
                <a:solidFill>
                  <a:schemeClr val="tx1"/>
                </a:solidFill>
              </a:rPr>
              <a:t>Πολυπολιτισμικότητα</a:t>
            </a:r>
            <a:r>
              <a:rPr lang="el-GR" sz="2000" i="1" dirty="0">
                <a:solidFill>
                  <a:schemeClr val="tx1"/>
                </a:solidFill>
              </a:rPr>
              <a:t> και θρησκευτική ελευθερία</a:t>
            </a:r>
            <a:r>
              <a:rPr lang="el-GR" sz="2000" dirty="0">
                <a:solidFill>
                  <a:schemeClr val="tx1"/>
                </a:solidFill>
              </a:rPr>
              <a:t>. Παρατηρητής.</a:t>
            </a:r>
          </a:p>
          <a:p>
            <a:pPr algn="l"/>
            <a:r>
              <a:rPr lang="el-GR" sz="2000" dirty="0" err="1">
                <a:solidFill>
                  <a:schemeClr val="tx1"/>
                </a:solidFill>
              </a:rPr>
              <a:t>Said</a:t>
            </a:r>
            <a:r>
              <a:rPr lang="el-GR" sz="2000" dirty="0">
                <a:solidFill>
                  <a:schemeClr val="tx1"/>
                </a:solidFill>
              </a:rPr>
              <a:t>, E. W. (1996). </a:t>
            </a:r>
            <a:r>
              <a:rPr lang="el-GR" sz="2000" i="1" dirty="0" err="1">
                <a:solidFill>
                  <a:schemeClr val="tx1"/>
                </a:solidFill>
              </a:rPr>
              <a:t>Οριενταλισμός</a:t>
            </a:r>
            <a:r>
              <a:rPr lang="el-GR" sz="2000" dirty="0">
                <a:solidFill>
                  <a:schemeClr val="tx1"/>
                </a:solidFill>
              </a:rPr>
              <a:t> (Φ. Τερζάκης, </a:t>
            </a:r>
            <a:r>
              <a:rPr lang="el-GR" sz="2000" dirty="0" err="1">
                <a:solidFill>
                  <a:schemeClr val="tx1"/>
                </a:solidFill>
              </a:rPr>
              <a:t>Μετf</a:t>
            </a:r>
            <a:r>
              <a:rPr lang="el-GR" sz="2000" dirty="0">
                <a:solidFill>
                  <a:schemeClr val="tx1"/>
                </a:solidFill>
              </a:rPr>
              <a:t>.). Νεφέλη.</a:t>
            </a:r>
          </a:p>
          <a:p>
            <a:pPr algn="l" defTabSz="914400" eaLnBrk="0" fontAlgn="base" hangingPunct="0">
              <a:spcBef>
                <a:spcPct val="0"/>
              </a:spcBef>
              <a:spcAft>
                <a:spcPct val="0"/>
              </a:spcAft>
            </a:pPr>
            <a:r>
              <a:rPr lang="el-GR" sz="2000" dirty="0" err="1">
                <a:solidFill>
                  <a:schemeClr val="tx1"/>
                </a:solidFill>
              </a:rPr>
              <a:t>Χιωτάκης</a:t>
            </a:r>
            <a:r>
              <a:rPr lang="el-GR" sz="2000" dirty="0">
                <a:solidFill>
                  <a:schemeClr val="tx1"/>
                </a:solidFill>
              </a:rPr>
              <a:t>, Σ. (2007). Η «</a:t>
            </a:r>
            <a:r>
              <a:rPr lang="el-GR" sz="2000" dirty="0" err="1">
                <a:solidFill>
                  <a:schemeClr val="tx1"/>
                </a:solidFill>
              </a:rPr>
              <a:t>πολυπολιτισμικότητα</a:t>
            </a:r>
            <a:r>
              <a:rPr lang="el-GR" sz="2000" dirty="0">
                <a:solidFill>
                  <a:schemeClr val="tx1"/>
                </a:solidFill>
              </a:rPr>
              <a:t>» εναντίον της </a:t>
            </a:r>
            <a:r>
              <a:rPr lang="el-GR" sz="2000" dirty="0" err="1">
                <a:solidFill>
                  <a:schemeClr val="tx1"/>
                </a:solidFill>
              </a:rPr>
              <a:t>πολυπολιτισμικότητας</a:t>
            </a:r>
            <a:r>
              <a:rPr lang="el-GR" sz="2000" dirty="0">
                <a:solidFill>
                  <a:schemeClr val="tx1"/>
                </a:solidFill>
              </a:rPr>
              <a:t>; Ανασταλτικοί παράγοντες της «ανοιχτής κοινωνίας». </a:t>
            </a:r>
            <a:r>
              <a:rPr lang="el-GR" sz="2000" i="1" dirty="0">
                <a:solidFill>
                  <a:schemeClr val="tx1"/>
                </a:solidFill>
              </a:rPr>
              <a:t>Επιστήμη και Κοινωνία: Επιθεώρηση Πολιτικής και Ηθικής Θεωρίας</a:t>
            </a:r>
            <a:r>
              <a:rPr lang="el-GR" sz="2000" dirty="0">
                <a:solidFill>
                  <a:schemeClr val="tx1"/>
                </a:solidFill>
              </a:rPr>
              <a:t>, </a:t>
            </a:r>
            <a:r>
              <a:rPr lang="el-GR" sz="2000" i="1" dirty="0">
                <a:solidFill>
                  <a:schemeClr val="tx1"/>
                </a:solidFill>
              </a:rPr>
              <a:t>17-18</a:t>
            </a:r>
            <a:r>
              <a:rPr lang="el-GR" sz="2000" dirty="0">
                <a:solidFill>
                  <a:schemeClr val="tx1"/>
                </a:solidFill>
              </a:rPr>
              <a:t>, 63–92.</a:t>
            </a:r>
            <a:endParaRPr lang="el-GR" altLang="el-GR" sz="2000" dirty="0">
              <a:solidFill>
                <a:schemeClr val="tx1"/>
              </a:solidFill>
            </a:endParaRPr>
          </a:p>
        </p:txBody>
      </p:sp>
    </p:spTree>
    <p:extLst>
      <p:ext uri="{BB962C8B-B14F-4D97-AF65-F5344CB8AC3E}">
        <p14:creationId xmlns:p14="http://schemas.microsoft.com/office/powerpoint/2010/main" val="37963848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8617B29-EF1F-ABF5-A5A5-78FCD69E15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104E57-17F0-598F-321F-2591FB50F38D}"/>
              </a:ext>
            </a:extLst>
          </p:cNvPr>
          <p:cNvSpPr txBox="1"/>
          <p:nvPr/>
        </p:nvSpPr>
        <p:spPr>
          <a:xfrm>
            <a:off x="7616597" y="1891408"/>
            <a:ext cx="6096000" cy="294183"/>
          </a:xfrm>
          <a:prstGeom prst="rect">
            <a:avLst/>
          </a:prstGeom>
          <a:noFill/>
        </p:spPr>
        <p:txBody>
          <a:bodyPr wrap="square">
            <a:spAutoFit/>
          </a:bodyPr>
          <a:lstStyle/>
          <a:p>
            <a:pPr indent="457200">
              <a:lnSpc>
                <a:spcPct val="115000"/>
              </a:lnSpc>
              <a:spcAft>
                <a:spcPts val="1000"/>
              </a:spcAft>
              <a:buNone/>
            </a:pPr>
            <a:endParaRPr lang="el-GR" sz="1200" dirty="0">
              <a:effectLst/>
              <a:ea typeface="Calibri" panose="020F0502020204030204" pitchFamily="34" charset="0"/>
              <a:cs typeface="Times New Roman" panose="02020603050405020304" pitchFamily="18" charset="0"/>
            </a:endParaRPr>
          </a:p>
        </p:txBody>
      </p:sp>
      <p:pic>
        <p:nvPicPr>
          <p:cNvPr id="4" name="Picture 2" descr="Το Λευκό Κάστρο / ORHAN PAMUK | Skroutz Βιβλία">
            <a:extLst>
              <a:ext uri="{FF2B5EF4-FFF2-40B4-BE49-F238E27FC236}">
                <a16:creationId xmlns:a16="http://schemas.microsoft.com/office/drawing/2014/main" id="{E3ED9D6B-C24F-6BBF-A243-AE08938B6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95"/>
          <a:stretch>
            <a:fillRect/>
          </a:stretch>
        </p:blipFill>
        <p:spPr bwMode="auto">
          <a:xfrm>
            <a:off x="127465" y="968829"/>
            <a:ext cx="5173878" cy="5540827"/>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62E0518E-A0A3-983D-DD9D-63DF508D083C}"/>
              </a:ext>
            </a:extLst>
          </p:cNvPr>
          <p:cNvSpPr/>
          <p:nvPr/>
        </p:nvSpPr>
        <p:spPr>
          <a:xfrm>
            <a:off x="5671458" y="146589"/>
            <a:ext cx="6314524" cy="5822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a:t>
            </a:r>
            <a:r>
              <a:rPr lang="en-US" b="1" dirty="0"/>
              <a:t>V</a:t>
            </a:r>
            <a:r>
              <a:rPr lang="el-GR" b="1" dirty="0"/>
              <a:t>.ΙΙ. ΤΡΟΠΙΣΜΟΙ </a:t>
            </a:r>
            <a:r>
              <a:rPr lang="el-GR" b="1" dirty="0">
                <a:solidFill>
                  <a:srgbClr val="000000"/>
                </a:solidFill>
                <a:ea typeface="Calibri" panose="020F0502020204030204" pitchFamily="34" charset="0"/>
                <a:cs typeface="Times New Roman" panose="02020603050405020304" pitchFamily="18" charset="0"/>
              </a:rPr>
              <a:t>ΣΥΓΚΡΟΤΗΣΗΣ </a:t>
            </a:r>
            <a:r>
              <a:rPr lang="el-GR" b="1" dirty="0"/>
              <a:t> ΤΟΥ ΑΛΛΟΥ	</a:t>
            </a:r>
            <a:endParaRPr lang="el-GR" dirty="0"/>
          </a:p>
        </p:txBody>
      </p:sp>
      <p:sp>
        <p:nvSpPr>
          <p:cNvPr id="7" name="Rectangle 1">
            <a:extLst>
              <a:ext uri="{FF2B5EF4-FFF2-40B4-BE49-F238E27FC236}">
                <a16:creationId xmlns:a16="http://schemas.microsoft.com/office/drawing/2014/main" id="{1D10500E-992B-68AE-64B1-5CE08711C105}"/>
              </a:ext>
            </a:extLst>
          </p:cNvPr>
          <p:cNvSpPr>
            <a:spLocks noChangeArrowheads="1"/>
          </p:cNvSpPr>
          <p:nvPr/>
        </p:nvSpPr>
        <p:spPr bwMode="auto">
          <a:xfrm>
            <a:off x="6520543" y="3928491"/>
            <a:ext cx="5671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8135CD6C-FFB4-9703-0C6C-BBA48565DC2B}"/>
              </a:ext>
            </a:extLst>
          </p:cNvPr>
          <p:cNvSpPr>
            <a:spLocks noChangeArrowheads="1"/>
          </p:cNvSpPr>
          <p:nvPr/>
        </p:nvSpPr>
        <p:spPr bwMode="auto">
          <a:xfrm>
            <a:off x="0" y="-138499"/>
            <a:ext cx="8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8" name="Θέση υποσέλιδου 4">
            <a:extLst>
              <a:ext uri="{FF2B5EF4-FFF2-40B4-BE49-F238E27FC236}">
                <a16:creationId xmlns:a16="http://schemas.microsoft.com/office/drawing/2014/main" id="{C5EBB929-038B-671F-4F76-E9AE0E46D4EF}"/>
              </a:ext>
            </a:extLst>
          </p:cNvPr>
          <p:cNvSpPr>
            <a:spLocks noGrp="1"/>
          </p:cNvSpPr>
          <p:nvPr>
            <p:ph type="ftr" sz="quarter" idx="11"/>
          </p:nvPr>
        </p:nvSpPr>
        <p:spPr>
          <a:xfrm>
            <a:off x="5671458" y="968829"/>
            <a:ext cx="6314523" cy="5540827"/>
          </a:xfrm>
          <a:solidFill>
            <a:schemeClr val="bg1"/>
          </a:solidFill>
          <a:ln w="57150">
            <a:solidFill>
              <a:schemeClr val="tx1"/>
            </a:solidFill>
          </a:ln>
        </p:spPr>
        <p:txBody>
          <a:bodyPr/>
          <a:lstStyle/>
          <a:p>
            <a:pPr algn="r"/>
            <a:r>
              <a:rPr lang="el-GR" sz="2000" dirty="0">
                <a:solidFill>
                  <a:schemeClr val="tx1"/>
                </a:solidFill>
              </a:rPr>
              <a:t>[…]Όταν   η αντίληψη   του «άλλου» στηρίζεται   σε προκαταλήψεις, στερεότυπα  και  κοινωνικά νομιμοποιημένες  αναπαραστάσεις  του «ξένου» τότε  οι ιδιαιτερότητες  των προσώπων   που   επικοινωνούν  μένουν  στην αφάνεια  και η  διαπολιτισμική  συνάντηση  μπορεί   να οδηγήσει   στην εδραίωση  αυτών  των στερεότυπων  και των   προκαταλήψεων. (Χ. </a:t>
            </a:r>
            <a:r>
              <a:rPr lang="el-GR" sz="2000" dirty="0" err="1">
                <a:solidFill>
                  <a:schemeClr val="tx1"/>
                </a:solidFill>
              </a:rPr>
              <a:t>Γκόβαρης</a:t>
            </a:r>
            <a:r>
              <a:rPr lang="el-GR" sz="2000" dirty="0">
                <a:solidFill>
                  <a:schemeClr val="tx1"/>
                </a:solidFill>
              </a:rPr>
              <a:t>, 2001, 178)</a:t>
            </a:r>
          </a:p>
          <a:p>
            <a:pPr algn="just"/>
            <a:r>
              <a:rPr lang="el-GR" sz="2000" dirty="0">
                <a:solidFill>
                  <a:schemeClr val="tx1"/>
                </a:solidFill>
              </a:rPr>
              <a:t> </a:t>
            </a:r>
          </a:p>
          <a:p>
            <a:pPr marL="342900" indent="-342900" algn="just">
              <a:buFont typeface="Wingdings" panose="05000000000000000000" pitchFamily="2" charset="2"/>
              <a:buChar char="q"/>
            </a:pPr>
            <a:r>
              <a:rPr lang="el-GR" sz="2000" dirty="0">
                <a:solidFill>
                  <a:schemeClr val="tx1"/>
                </a:solidFill>
              </a:rPr>
              <a:t>Η θέση αυτή του </a:t>
            </a:r>
            <a:r>
              <a:rPr lang="el-GR" sz="2000" dirty="0" err="1">
                <a:solidFill>
                  <a:schemeClr val="tx1"/>
                </a:solidFill>
              </a:rPr>
              <a:t>Γκόβαρη</a:t>
            </a:r>
            <a:r>
              <a:rPr lang="el-GR" sz="2000" dirty="0">
                <a:solidFill>
                  <a:schemeClr val="tx1"/>
                </a:solidFill>
              </a:rPr>
              <a:t> επιβεβαιώνεται σε μεγάλο βαθμό στα πρώτα κεφάλαια του έργου. Οι δύο ήρωες προσέρχονται σε αυτή τη διαπολιτισμική συνάντηση και συνεργασία φέροντας ήδη πλήθος στερεοτυπικών αναπαραστάσεων ο ένας για τον άλλον.</a:t>
            </a:r>
          </a:p>
          <a:p>
            <a:pPr algn="l"/>
            <a:endParaRPr lang="el-GR" altLang="el-GR" sz="2000" dirty="0">
              <a:solidFill>
                <a:schemeClr val="tx1"/>
              </a:solidFill>
            </a:endParaRPr>
          </a:p>
        </p:txBody>
      </p:sp>
    </p:spTree>
    <p:extLst>
      <p:ext uri="{BB962C8B-B14F-4D97-AF65-F5344CB8AC3E}">
        <p14:creationId xmlns:p14="http://schemas.microsoft.com/office/powerpoint/2010/main" val="2575887950"/>
      </p:ext>
    </p:extLst>
  </p:cSld>
  <p:clrMapOvr>
    <a:masterClrMapping/>
  </p:clrMapOvr>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Θέμα του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3174</TotalTime>
  <Words>19912</Words>
  <Application>Microsoft Office PowerPoint</Application>
  <PresentationFormat>Ευρεία οθόνη</PresentationFormat>
  <Paragraphs>940</Paragraphs>
  <Slides>191</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191</vt:i4>
      </vt:variant>
    </vt:vector>
  </HeadingPairs>
  <TitlesOfParts>
    <vt:vector size="200" baseType="lpstr">
      <vt:lpstr>Aptos</vt:lpstr>
      <vt:lpstr>Aptos Display</vt:lpstr>
      <vt:lpstr>Arial</vt:lpstr>
      <vt:lpstr>Calibri</vt:lpstr>
      <vt:lpstr>Google Sans</vt:lpstr>
      <vt:lpstr>Symbol</vt:lpstr>
      <vt:lpstr>Times New Roman</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ΠΑΡΑΡΤΗΜΑ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ΠΑΡΑΡΤΗΜΑ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Χαραλάμπους</dc:creator>
  <cp:lastModifiedBy>Ελένη Χαραλάμπους</cp:lastModifiedBy>
  <cp:revision>628</cp:revision>
  <dcterms:created xsi:type="dcterms:W3CDTF">2026-04-19T15:17:52Z</dcterms:created>
  <dcterms:modified xsi:type="dcterms:W3CDTF">2026-06-04T12:49:36Z</dcterms:modified>
</cp:coreProperties>
</file>