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6" r:id="rId2"/>
    <p:sldId id="607" r:id="rId3"/>
    <p:sldId id="603" r:id="rId4"/>
    <p:sldId id="608" r:id="rId5"/>
    <p:sldId id="609" r:id="rId6"/>
    <p:sldId id="506" r:id="rId7"/>
    <p:sldId id="279" r:id="rId8"/>
    <p:sldId id="491" r:id="rId9"/>
    <p:sldId id="280" r:id="rId10"/>
    <p:sldId id="281" r:id="rId11"/>
    <p:sldId id="282" r:id="rId12"/>
    <p:sldId id="283" r:id="rId13"/>
    <p:sldId id="284" r:id="rId14"/>
    <p:sldId id="285" r:id="rId15"/>
    <p:sldId id="286" r:id="rId16"/>
    <p:sldId id="287" r:id="rId17"/>
    <p:sldId id="288" r:id="rId18"/>
    <p:sldId id="490" r:id="rId19"/>
    <p:sldId id="604" r:id="rId20"/>
    <p:sldId id="519" r:id="rId21"/>
    <p:sldId id="266" r:id="rId22"/>
    <p:sldId id="268" r:id="rId23"/>
    <p:sldId id="267" r:id="rId24"/>
    <p:sldId id="610" r:id="rId25"/>
    <p:sldId id="611" r:id="rId26"/>
    <p:sldId id="539" r:id="rId27"/>
    <p:sldId id="272" r:id="rId28"/>
    <p:sldId id="396"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591B5-A618-4D87-A255-DA9CC6D08E2C}" type="datetimeFigureOut">
              <a:rPr lang="el-GR" smtClean="0"/>
              <a:t>2/7/2026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6471-05DE-48D9-9E62-ACD0E2FB9403}" type="slidenum">
              <a:rPr lang="el-GR" smtClean="0"/>
              <a:t>‹#›</a:t>
            </a:fld>
            <a:endParaRPr lang="el-GR"/>
          </a:p>
        </p:txBody>
      </p:sp>
    </p:spTree>
    <p:extLst>
      <p:ext uri="{BB962C8B-B14F-4D97-AF65-F5344CB8AC3E}">
        <p14:creationId xmlns:p14="http://schemas.microsoft.com/office/powerpoint/2010/main" val="41155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E3DBC008-95D2-44ED-BD5A-56C3696F7436}" type="slidenum">
              <a:rPr lang="el-CY" smtClean="0"/>
              <a:t>7</a:t>
            </a:fld>
            <a:endParaRPr lang="el-CY"/>
          </a:p>
        </p:txBody>
      </p:sp>
    </p:spTree>
    <p:extLst>
      <p:ext uri="{BB962C8B-B14F-4D97-AF65-F5344CB8AC3E}">
        <p14:creationId xmlns:p14="http://schemas.microsoft.com/office/powerpoint/2010/main" val="242385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DBC008-95D2-44ED-BD5A-56C3696F7436}" type="slidenum">
              <a:rPr lang="el-CY" smtClean="0"/>
              <a:t>14</a:t>
            </a:fld>
            <a:endParaRPr lang="el-CY"/>
          </a:p>
        </p:txBody>
      </p:sp>
    </p:spTree>
    <p:extLst>
      <p:ext uri="{BB962C8B-B14F-4D97-AF65-F5344CB8AC3E}">
        <p14:creationId xmlns:p14="http://schemas.microsoft.com/office/powerpoint/2010/main" val="202096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DBC008-95D2-44ED-BD5A-56C3696F7436}" type="slidenum">
              <a:rPr lang="el-CY" smtClean="0"/>
              <a:t>15</a:t>
            </a:fld>
            <a:endParaRPr lang="el-CY"/>
          </a:p>
        </p:txBody>
      </p:sp>
    </p:spTree>
    <p:extLst>
      <p:ext uri="{BB962C8B-B14F-4D97-AF65-F5344CB8AC3E}">
        <p14:creationId xmlns:p14="http://schemas.microsoft.com/office/powerpoint/2010/main" val="349671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DBC008-95D2-44ED-BD5A-56C3696F7436}" type="slidenum">
              <a:rPr lang="el-CY" smtClean="0"/>
              <a:t>16</a:t>
            </a:fld>
            <a:endParaRPr lang="el-CY"/>
          </a:p>
        </p:txBody>
      </p:sp>
    </p:spTree>
    <p:extLst>
      <p:ext uri="{BB962C8B-B14F-4D97-AF65-F5344CB8AC3E}">
        <p14:creationId xmlns:p14="http://schemas.microsoft.com/office/powerpoint/2010/main" val="275575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DBC008-95D2-44ED-BD5A-56C3696F7436}" type="slidenum">
              <a:rPr lang="el-CY" smtClean="0"/>
              <a:t>17</a:t>
            </a:fld>
            <a:endParaRPr lang="el-CY"/>
          </a:p>
        </p:txBody>
      </p:sp>
    </p:spTree>
    <p:extLst>
      <p:ext uri="{BB962C8B-B14F-4D97-AF65-F5344CB8AC3E}">
        <p14:creationId xmlns:p14="http://schemas.microsoft.com/office/powerpoint/2010/main" val="312972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C3391C3-F711-D07B-CF9F-155D08A74D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32B796C-1F9B-A4A3-348F-2C4BF37FD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a:p>
        </p:txBody>
      </p:sp>
      <p:sp>
        <p:nvSpPr>
          <p:cNvPr id="17412" name="Slide Number Placeholder 3">
            <a:extLst>
              <a:ext uri="{FF2B5EF4-FFF2-40B4-BE49-F238E27FC236}">
                <a16:creationId xmlns:a16="http://schemas.microsoft.com/office/drawing/2014/main" id="{28854D5C-AB92-AA47-D44F-75954B51FE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FA13B2A-4D8D-40B8-8B83-2A352A9C498D}" type="slidenum">
              <a:rPr lang="en-GB" altLang="el-GR" smtClean="0">
                <a:latin typeface="Calibri" panose="020F0502020204030204" pitchFamily="34" charset="0"/>
                <a:cs typeface="Arial" panose="020B0604020202020204" pitchFamily="34" charset="0"/>
              </a:rPr>
              <a:pPr fontAlgn="base">
                <a:spcBef>
                  <a:spcPct val="0"/>
                </a:spcBef>
                <a:spcAft>
                  <a:spcPct val="0"/>
                </a:spcAft>
              </a:pPr>
              <a:t>21</a:t>
            </a:fld>
            <a:endParaRPr lang="en-GB" altLang="el-GR">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738EC-AC7C-0D0C-037E-42DFD519C81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6A39348-63CC-B423-8C0D-618D4802B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E4C6610-BA1D-00F1-EC88-39931BFF3E12}"/>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5" name="Θέση υποσέλιδου 4">
            <a:extLst>
              <a:ext uri="{FF2B5EF4-FFF2-40B4-BE49-F238E27FC236}">
                <a16:creationId xmlns:a16="http://schemas.microsoft.com/office/drawing/2014/main" id="{6B78CF24-84EF-93AB-AB99-C223077AAA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43C56C-C411-4B83-5D6A-20DC5C00503A}"/>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15438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74EF2-2BE7-5004-7D9A-EC856F1518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593A0C9-F4AA-B757-C70C-FDD7CE18A42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4BB4D70-DD32-E363-70F5-5F33CEAA9EE4}"/>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5" name="Θέση υποσέλιδου 4">
            <a:extLst>
              <a:ext uri="{FF2B5EF4-FFF2-40B4-BE49-F238E27FC236}">
                <a16:creationId xmlns:a16="http://schemas.microsoft.com/office/drawing/2014/main" id="{10BFE35C-9475-691F-C893-3F95258FAF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B45C3F-DB71-DC97-2F74-2D66F1D80C63}"/>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109147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2B8D063-4834-EC15-1C6B-9F56C441B70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71EC976-6C76-0F8E-6DAA-2339C871501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8C94842-6589-C735-0A69-A248397961C6}"/>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5" name="Θέση υποσέλιδου 4">
            <a:extLst>
              <a:ext uri="{FF2B5EF4-FFF2-40B4-BE49-F238E27FC236}">
                <a16:creationId xmlns:a16="http://schemas.microsoft.com/office/drawing/2014/main" id="{1B4A39CF-A502-634A-F42B-1B4E7777521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742BEDC-4F9B-0B06-2174-A8FB9BC21FE6}"/>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61835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0B7039-89EF-2D70-2546-AC4AA452942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7E37925-FAE0-20D6-7C42-2ADFCE2A29E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37AB9E6-F8F0-FAFD-C7FD-3D7AF3C262E4}"/>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5" name="Θέση υποσέλιδου 4">
            <a:extLst>
              <a:ext uri="{FF2B5EF4-FFF2-40B4-BE49-F238E27FC236}">
                <a16:creationId xmlns:a16="http://schemas.microsoft.com/office/drawing/2014/main" id="{C8DE0A93-9F30-AC53-2FE2-DBCD1D42456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D16CD42-5D1A-3EAD-1F99-BD5472880909}"/>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72566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6F86FC-8770-DD67-C017-8281413FF23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96193C2-5460-92EE-BA44-93DB38B3A5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5434915-651A-659C-155A-173BA42DE531}"/>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5" name="Θέση υποσέλιδου 4">
            <a:extLst>
              <a:ext uri="{FF2B5EF4-FFF2-40B4-BE49-F238E27FC236}">
                <a16:creationId xmlns:a16="http://schemas.microsoft.com/office/drawing/2014/main" id="{D2151B4D-2C8E-B3EC-C97B-30C4DE928EE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F265379-D42E-73C3-0D70-BFADB3D29A6A}"/>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192181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49617D-0A35-FB98-7D11-EBF7F463700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1B2F85-50BC-B0DF-042C-1DD2BF7739A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4F28FA4-9793-5E75-DF25-F4074B8AAAC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C4A8FBF-52AC-2B13-9EC2-FA053705BF55}"/>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6" name="Θέση υποσέλιδου 5">
            <a:extLst>
              <a:ext uri="{FF2B5EF4-FFF2-40B4-BE49-F238E27FC236}">
                <a16:creationId xmlns:a16="http://schemas.microsoft.com/office/drawing/2014/main" id="{115907DD-4B46-C72B-822D-913C9F6CC6D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5A196E8-E4B1-DCF9-9EB5-DC6722FDEB73}"/>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256065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461DA9-8429-7EAD-D1AF-CFF763FEB11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9B312CD-3373-6224-D9C3-697148544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291E74A-D0B1-7480-7F20-0086A016119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1D14BC6-A6B5-FCFA-8DC2-56134E389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0376C63-41FC-1CFB-26D4-6399972E79B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1BFF75F-AE0D-4739-8A1F-FA5964484C82}"/>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8" name="Θέση υποσέλιδου 7">
            <a:extLst>
              <a:ext uri="{FF2B5EF4-FFF2-40B4-BE49-F238E27FC236}">
                <a16:creationId xmlns:a16="http://schemas.microsoft.com/office/drawing/2014/main" id="{45191AD1-7775-ECB0-52DB-8A693EA28B4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A3EB39D-214C-6256-418A-24CCA0BBE1A2}"/>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114579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7D866F-2469-E311-ED2E-865854D1682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30C3BAF-B4FB-0DEE-F5BC-11E26917E67A}"/>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4" name="Θέση υποσέλιδου 3">
            <a:extLst>
              <a:ext uri="{FF2B5EF4-FFF2-40B4-BE49-F238E27FC236}">
                <a16:creationId xmlns:a16="http://schemas.microsoft.com/office/drawing/2014/main" id="{9BCF7F53-5116-ADC7-9379-583B61B2105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C12FA94-1BAA-4864-5CDC-1F95484E9861}"/>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232095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44E31B-D676-6D66-5155-359B9D3E1A63}"/>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3" name="Θέση υποσέλιδου 2">
            <a:extLst>
              <a:ext uri="{FF2B5EF4-FFF2-40B4-BE49-F238E27FC236}">
                <a16:creationId xmlns:a16="http://schemas.microsoft.com/office/drawing/2014/main" id="{B67EC21F-8201-296E-B324-7DB237BD14F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8756E29-3FD1-7893-65DC-618D187EB84A}"/>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318891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45AA19-A868-F59E-E425-8D94BD25F67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B7AE3C5-884F-9B0E-BA6B-ADF807A4FE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F87A115-12C7-5B87-B791-D68FE1A84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F9757CB-D890-E36C-FC05-58C7587ECF71}"/>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6" name="Θέση υποσέλιδου 5">
            <a:extLst>
              <a:ext uri="{FF2B5EF4-FFF2-40B4-BE49-F238E27FC236}">
                <a16:creationId xmlns:a16="http://schemas.microsoft.com/office/drawing/2014/main" id="{0E50B84E-1419-02CD-BF66-88126AAE63E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3BABEC8-6D89-38B9-BAC1-78DE084B4BB6}"/>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232195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9F1D1F-D943-DB09-9EBC-43E416D4910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7C78361-0FB4-37DA-7B82-E2B5EACC2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4FF91EE-A9FE-E31F-C1C0-E0C3974FB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D721941-05C0-8718-4C6E-12B596FFE995}"/>
              </a:ext>
            </a:extLst>
          </p:cNvPr>
          <p:cNvSpPr>
            <a:spLocks noGrp="1"/>
          </p:cNvSpPr>
          <p:nvPr>
            <p:ph type="dt" sz="half" idx="10"/>
          </p:nvPr>
        </p:nvSpPr>
        <p:spPr/>
        <p:txBody>
          <a:bodyPr/>
          <a:lstStyle/>
          <a:p>
            <a:fld id="{71A6B7E6-08FC-4345-9766-C4712B02E15E}" type="datetimeFigureOut">
              <a:rPr lang="el-GR" smtClean="0"/>
              <a:t>2/7/2026</a:t>
            </a:fld>
            <a:endParaRPr lang="el-GR"/>
          </a:p>
        </p:txBody>
      </p:sp>
      <p:sp>
        <p:nvSpPr>
          <p:cNvPr id="6" name="Θέση υποσέλιδου 5">
            <a:extLst>
              <a:ext uri="{FF2B5EF4-FFF2-40B4-BE49-F238E27FC236}">
                <a16:creationId xmlns:a16="http://schemas.microsoft.com/office/drawing/2014/main" id="{FD2AC339-5AD0-8F67-FD39-6854C8A984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A777753-DB4C-253B-2731-3031EEC3141B}"/>
              </a:ext>
            </a:extLst>
          </p:cNvPr>
          <p:cNvSpPr>
            <a:spLocks noGrp="1"/>
          </p:cNvSpPr>
          <p:nvPr>
            <p:ph type="sldNum" sz="quarter" idx="12"/>
          </p:nvPr>
        </p:nvSpPr>
        <p:spPr/>
        <p:txBody>
          <a:bodyPr/>
          <a:lstStyle/>
          <a:p>
            <a:fld id="{2783C223-F2A9-4604-B246-373080F71025}" type="slidenum">
              <a:rPr lang="el-GR" smtClean="0"/>
              <a:t>‹#›</a:t>
            </a:fld>
            <a:endParaRPr lang="el-GR"/>
          </a:p>
        </p:txBody>
      </p:sp>
    </p:spTree>
    <p:extLst>
      <p:ext uri="{BB962C8B-B14F-4D97-AF65-F5344CB8AC3E}">
        <p14:creationId xmlns:p14="http://schemas.microsoft.com/office/powerpoint/2010/main" val="88085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EFC368E-B3F8-4165-BF26-064F5483E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4D986B-8396-2339-7BA7-156BBDD6D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37646AD-1D36-964C-9862-C4F5773CA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6B7E6-08FC-4345-9766-C4712B02E15E}" type="datetimeFigureOut">
              <a:rPr lang="el-GR" smtClean="0"/>
              <a:t>2/7/2026</a:t>
            </a:fld>
            <a:endParaRPr lang="el-GR"/>
          </a:p>
        </p:txBody>
      </p:sp>
      <p:sp>
        <p:nvSpPr>
          <p:cNvPr id="5" name="Θέση υποσέλιδου 4">
            <a:extLst>
              <a:ext uri="{FF2B5EF4-FFF2-40B4-BE49-F238E27FC236}">
                <a16:creationId xmlns:a16="http://schemas.microsoft.com/office/drawing/2014/main" id="{E8038E4C-6C58-6F0B-EB40-B829E7D0B0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04BE797-F543-972E-E6E5-BAF966E2A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83C223-F2A9-4604-B246-373080F71025}" type="slidenum">
              <a:rPr lang="el-GR" smtClean="0"/>
              <a:t>‹#›</a:t>
            </a:fld>
            <a:endParaRPr lang="el-GR"/>
          </a:p>
        </p:txBody>
      </p:sp>
    </p:spTree>
    <p:extLst>
      <p:ext uri="{BB962C8B-B14F-4D97-AF65-F5344CB8AC3E}">
        <p14:creationId xmlns:p14="http://schemas.microsoft.com/office/powerpoint/2010/main" val="149962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H3NKPUEyfkE?feature=oembed"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H3NKPUEyfkE?feature=oembed"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παιδάκια">
            <a:extLst>
              <a:ext uri="{FF2B5EF4-FFF2-40B4-BE49-F238E27FC236}">
                <a16:creationId xmlns:a16="http://schemas.microsoft.com/office/drawing/2014/main" id="{59EEF5F2-E3A1-187D-4E00-EAAEDECB3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6" y="1025525"/>
            <a:ext cx="83216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93C02AFE-ED4A-553E-0E9A-974758F1813C}"/>
              </a:ext>
            </a:extLst>
          </p:cNvPr>
          <p:cNvSpPr/>
          <p:nvPr/>
        </p:nvSpPr>
        <p:spPr>
          <a:xfrm>
            <a:off x="4570414" y="3060700"/>
            <a:ext cx="2867025" cy="452438"/>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latin typeface="Times New Roman" panose="02020603050405020304" pitchFamily="18" charset="0"/>
                <a:cs typeface="Times New Roman" panose="02020603050405020304" pitchFamily="18" charset="0"/>
              </a:rPr>
              <a:t>Türkçe Öğreniyoruz</a:t>
            </a:r>
            <a:endParaRPr lang="el-CY" sz="2400" dirty="0">
              <a:solidFill>
                <a:schemeClr val="tx1"/>
              </a:solidFill>
              <a:latin typeface="Times New Roman" panose="02020603050405020304" pitchFamily="18"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734A66CA-FA34-2744-A8A2-7A599D3FFA8F}"/>
              </a:ext>
            </a:extLst>
          </p:cNvPr>
          <p:cNvSpPr/>
          <p:nvPr/>
        </p:nvSpPr>
        <p:spPr>
          <a:xfrm>
            <a:off x="7437439" y="5705475"/>
            <a:ext cx="2867025" cy="45085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err="1">
                <a:solidFill>
                  <a:schemeClr val="tx1"/>
                </a:solidFill>
              </a:rPr>
              <a:t>Δρ</a:t>
            </a:r>
            <a:r>
              <a:rPr lang="el-GR" b="1" dirty="0">
                <a:solidFill>
                  <a:schemeClr val="tx1"/>
                </a:solidFill>
              </a:rPr>
              <a:t> Ελένη Χαραλάμπους  </a:t>
            </a:r>
            <a:endParaRPr lang="el-CY" b="1" dirty="0">
              <a:solidFill>
                <a:schemeClr val="tx1"/>
              </a:solidFill>
            </a:endParaRPr>
          </a:p>
        </p:txBody>
      </p:sp>
      <p:sp>
        <p:nvSpPr>
          <p:cNvPr id="5" name="Ορθογώνιο 4">
            <a:extLst>
              <a:ext uri="{FF2B5EF4-FFF2-40B4-BE49-F238E27FC236}">
                <a16:creationId xmlns:a16="http://schemas.microsoft.com/office/drawing/2014/main" id="{2ED9E2F6-F498-603B-BEAE-C648E96F7C9A}"/>
              </a:ext>
            </a:extLst>
          </p:cNvPr>
          <p:cNvSpPr/>
          <p:nvPr/>
        </p:nvSpPr>
        <p:spPr>
          <a:xfrm>
            <a:off x="2035176" y="5598318"/>
            <a:ext cx="5284788" cy="66516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b="1" dirty="0">
                <a:solidFill>
                  <a:schemeClr val="tx1"/>
                </a:solidFill>
                <a:latin typeface="Times New Roman" panose="02020603050405020304" pitchFamily="18" charset="0"/>
                <a:cs typeface="Times New Roman" panose="02020603050405020304" pitchFamily="18" charset="0"/>
              </a:rPr>
              <a:t>18.</a:t>
            </a:r>
            <a:r>
              <a:rPr lang="en-US" sz="2000" b="1" dirty="0">
                <a:solidFill>
                  <a:schemeClr val="tx1"/>
                </a:solidFill>
              </a:rPr>
              <a:t> </a:t>
            </a:r>
            <a:r>
              <a:rPr lang="tr-TR" sz="2000" b="1" dirty="0">
                <a:solidFill>
                  <a:schemeClr val="tx1"/>
                </a:solidFill>
              </a:rPr>
              <a:t>Emir Kipi</a:t>
            </a:r>
            <a:r>
              <a:rPr lang="el-GR" sz="2000" b="1" dirty="0">
                <a:solidFill>
                  <a:schemeClr val="tx1"/>
                </a:solidFill>
              </a:rPr>
              <a:t> </a:t>
            </a:r>
            <a:r>
              <a:rPr lang="el-GR" sz="2000" b="1">
                <a:solidFill>
                  <a:schemeClr val="tx1"/>
                </a:solidFill>
              </a:rPr>
              <a:t>_ Προστακτική     </a:t>
            </a:r>
            <a:endParaRPr lang="en-US" sz="2000" b="1" dirty="0">
              <a:solidFill>
                <a:schemeClr val="tx1"/>
              </a:solidFill>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125585" y="266007"/>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6000" dirty="0"/>
              <a:t>Βγάλτε  </a:t>
            </a:r>
            <a:r>
              <a:rPr lang="el-GR" sz="6000" dirty="0">
                <a:solidFill>
                  <a:srgbClr val="FF0000"/>
                </a:solidFill>
              </a:rPr>
              <a:t>το</a:t>
            </a:r>
            <a:r>
              <a:rPr lang="el-GR" sz="6000" dirty="0"/>
              <a:t> κρέας  από την κατάψυξη.</a:t>
            </a:r>
          </a:p>
          <a:p>
            <a:pPr algn="ctr"/>
            <a:r>
              <a:rPr lang="tr-TR" sz="6000" dirty="0"/>
              <a:t>Et</a:t>
            </a:r>
            <a:r>
              <a:rPr lang="tr-TR" sz="6000" dirty="0">
                <a:solidFill>
                  <a:srgbClr val="FF0000"/>
                </a:solidFill>
              </a:rPr>
              <a:t>i </a:t>
            </a:r>
            <a:r>
              <a:rPr lang="tr-TR" sz="6000" dirty="0">
                <a:solidFill>
                  <a:schemeClr val="tx1"/>
                </a:solidFill>
              </a:rPr>
              <a:t>dondurucu</a:t>
            </a:r>
            <a:r>
              <a:rPr lang="tr-TR" sz="6000" dirty="0">
                <a:solidFill>
                  <a:srgbClr val="FF0000"/>
                </a:solidFill>
              </a:rPr>
              <a:t>dan </a:t>
            </a:r>
            <a:r>
              <a:rPr lang="tr-TR" sz="6000" dirty="0">
                <a:solidFill>
                  <a:schemeClr val="tx1"/>
                </a:solidFill>
              </a:rPr>
              <a:t>çıkar</a:t>
            </a:r>
            <a:r>
              <a:rPr lang="tr-TR" sz="6000" dirty="0">
                <a:solidFill>
                  <a:srgbClr val="FF0000"/>
                </a:solidFill>
              </a:rPr>
              <a:t>ınız</a:t>
            </a:r>
            <a:r>
              <a:rPr lang="el-GR" sz="6000" dirty="0">
                <a:solidFill>
                  <a:schemeClr val="tx1"/>
                </a:solidFill>
              </a:rPr>
              <a:t>.</a:t>
            </a:r>
          </a:p>
          <a:p>
            <a:pPr algn="ctr"/>
            <a:endParaRPr lang="el-GR" sz="4000" dirty="0"/>
          </a:p>
          <a:p>
            <a:pPr algn="ctr"/>
            <a:endParaRPr lang="en-CY" sz="4000" dirty="0"/>
          </a:p>
        </p:txBody>
      </p:sp>
      <p:pic>
        <p:nvPicPr>
          <p:cNvPr id="3" name="Picture 4" descr="Bursa Iskender Kebap Stok Vektör (Telifsiz) 1180672819 | Shutterstock">
            <a:extLst>
              <a:ext uri="{FF2B5EF4-FFF2-40B4-BE49-F238E27FC236}">
                <a16:creationId xmlns:a16="http://schemas.microsoft.com/office/drawing/2014/main" id="{1A86FC72-CB84-1FA6-EC17-4629EF9F2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86"/>
          <a:stretch>
            <a:fillRect/>
          </a:stretch>
        </p:blipFill>
        <p:spPr bwMode="auto">
          <a:xfrm>
            <a:off x="170492" y="1340284"/>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125585" y="266007"/>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Κό</a:t>
            </a:r>
            <a:r>
              <a:rPr lang="el-GR" sz="4000" dirty="0">
                <a:solidFill>
                  <a:srgbClr val="FF0000"/>
                </a:solidFill>
              </a:rPr>
              <a:t>ψτε</a:t>
            </a:r>
            <a:r>
              <a:rPr lang="el-GR" sz="4000" dirty="0"/>
              <a:t> </a:t>
            </a:r>
            <a:r>
              <a:rPr lang="el-GR" sz="4000" dirty="0">
                <a:solidFill>
                  <a:srgbClr val="00B050"/>
                </a:solidFill>
              </a:rPr>
              <a:t>σε λεπτές</a:t>
            </a:r>
            <a:r>
              <a:rPr lang="el-GR" sz="4000" dirty="0"/>
              <a:t>  φέτες  </a:t>
            </a:r>
            <a:r>
              <a:rPr lang="el-GR" sz="4000" dirty="0">
                <a:solidFill>
                  <a:srgbClr val="FF0000"/>
                </a:solidFill>
              </a:rPr>
              <a:t>το</a:t>
            </a:r>
            <a:r>
              <a:rPr lang="el-GR" sz="4000" dirty="0"/>
              <a:t> κρέας</a:t>
            </a:r>
            <a:r>
              <a:rPr lang="en-US" sz="4000" dirty="0"/>
              <a:t>.</a:t>
            </a:r>
            <a:r>
              <a:rPr lang="el-GR" sz="4000" dirty="0"/>
              <a:t> </a:t>
            </a:r>
            <a:endParaRPr lang="tr-TR" sz="4000" dirty="0"/>
          </a:p>
          <a:p>
            <a:pPr algn="ctr"/>
            <a:r>
              <a:rPr lang="el-GR" sz="4000" dirty="0"/>
              <a:t>Ε</a:t>
            </a:r>
            <a:r>
              <a:rPr lang="en-GB" sz="4000" dirty="0" err="1"/>
              <a:t>t</a:t>
            </a:r>
            <a:r>
              <a:rPr lang="en-GB" sz="4000" dirty="0" err="1">
                <a:solidFill>
                  <a:srgbClr val="FF0000"/>
                </a:solidFill>
              </a:rPr>
              <a:t>i</a:t>
            </a:r>
            <a:r>
              <a:rPr lang="en-GB" sz="4000" dirty="0"/>
              <a:t> </a:t>
            </a:r>
            <a:r>
              <a:rPr lang="tr-TR" sz="4000" dirty="0">
                <a:solidFill>
                  <a:srgbClr val="00B050"/>
                </a:solidFill>
              </a:rPr>
              <a:t>ince  şekilde </a:t>
            </a:r>
            <a:r>
              <a:rPr lang="en-GB" sz="4000" dirty="0"/>
              <a:t>d</a:t>
            </a:r>
            <a:r>
              <a:rPr lang="tr-TR" sz="4000" dirty="0"/>
              <a:t>ilimle</a:t>
            </a:r>
            <a:r>
              <a:rPr lang="tr-TR" sz="4000" dirty="0">
                <a:solidFill>
                  <a:srgbClr val="FF0000"/>
                </a:solidFill>
              </a:rPr>
              <a:t>yiniz</a:t>
            </a:r>
            <a:r>
              <a:rPr lang="el-GR" sz="4000" dirty="0"/>
              <a:t>.</a:t>
            </a:r>
            <a:endParaRPr lang="en-CY" sz="4000" dirty="0"/>
          </a:p>
        </p:txBody>
      </p:sp>
      <p:pic>
        <p:nvPicPr>
          <p:cNvPr id="3" name="Picture 4" descr="Bursa Iskender Kebap Stok Vektör (Telifsiz) 1180672819 | Shutterstock">
            <a:extLst>
              <a:ext uri="{FF2B5EF4-FFF2-40B4-BE49-F238E27FC236}">
                <a16:creationId xmlns:a16="http://schemas.microsoft.com/office/drawing/2014/main" id="{2AB2947A-D312-275A-491B-1DF2DC2418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86"/>
          <a:stretch>
            <a:fillRect/>
          </a:stretch>
        </p:blipFill>
        <p:spPr bwMode="auto">
          <a:xfrm>
            <a:off x="170492" y="1715170"/>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524677" y="211974"/>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5400" dirty="0"/>
              <a:t>Τσιγαρ</a:t>
            </a:r>
            <a:r>
              <a:rPr lang="el-GR" sz="5400" dirty="0">
                <a:solidFill>
                  <a:srgbClr val="0070C0"/>
                </a:solidFill>
              </a:rPr>
              <a:t>ίστε</a:t>
            </a:r>
            <a:r>
              <a:rPr lang="el-GR" sz="5400" dirty="0"/>
              <a:t> </a:t>
            </a:r>
            <a:r>
              <a:rPr lang="el-GR" sz="5400" dirty="0">
                <a:solidFill>
                  <a:srgbClr val="FF0000"/>
                </a:solidFill>
              </a:rPr>
              <a:t>το</a:t>
            </a:r>
            <a:r>
              <a:rPr lang="el-GR" sz="5400" dirty="0"/>
              <a:t> κρέας </a:t>
            </a:r>
            <a:r>
              <a:rPr lang="el-GR" sz="5400" dirty="0">
                <a:solidFill>
                  <a:srgbClr val="00B050"/>
                </a:solidFill>
              </a:rPr>
              <a:t>στο</a:t>
            </a:r>
            <a:r>
              <a:rPr lang="el-GR" sz="5400" dirty="0"/>
              <a:t>  βουτύρο</a:t>
            </a:r>
            <a:r>
              <a:rPr lang="tr-TR" sz="5400" dirty="0"/>
              <a:t>/</a:t>
            </a:r>
            <a:r>
              <a:rPr lang="el-GR" sz="5400" dirty="0"/>
              <a:t>φυστικέλαιο.</a:t>
            </a:r>
          </a:p>
          <a:p>
            <a:pPr algn="ctr"/>
            <a:r>
              <a:rPr lang="el-GR" sz="5400" dirty="0"/>
              <a:t>Ε</a:t>
            </a:r>
            <a:r>
              <a:rPr lang="en-GB" sz="5400" dirty="0"/>
              <a:t>t</a:t>
            </a:r>
            <a:r>
              <a:rPr lang="tr-TR" sz="5400" dirty="0">
                <a:solidFill>
                  <a:srgbClr val="FF0000"/>
                </a:solidFill>
              </a:rPr>
              <a:t>i</a:t>
            </a:r>
            <a:r>
              <a:rPr lang="en-GB" sz="5400" dirty="0">
                <a:solidFill>
                  <a:srgbClr val="FF0000"/>
                </a:solidFill>
              </a:rPr>
              <a:t> </a:t>
            </a:r>
            <a:r>
              <a:rPr lang="en-GB" sz="5400" dirty="0" err="1"/>
              <a:t>tere</a:t>
            </a:r>
            <a:r>
              <a:rPr lang="tr-TR" sz="5400" dirty="0"/>
              <a:t>yağı</a:t>
            </a:r>
            <a:r>
              <a:rPr lang="en-GB" sz="5400" dirty="0">
                <a:solidFill>
                  <a:srgbClr val="7030A0"/>
                </a:solidFill>
              </a:rPr>
              <a:t>n</a:t>
            </a:r>
            <a:r>
              <a:rPr lang="tr-TR" sz="5400" dirty="0">
                <a:solidFill>
                  <a:srgbClr val="00B050"/>
                </a:solidFill>
              </a:rPr>
              <a:t>da</a:t>
            </a:r>
            <a:r>
              <a:rPr lang="tr-TR" sz="5400" dirty="0"/>
              <a:t> </a:t>
            </a:r>
            <a:r>
              <a:rPr lang="el-GR" sz="5400" dirty="0"/>
              <a:t>/ </a:t>
            </a:r>
            <a:r>
              <a:rPr lang="tr-TR" sz="5400" dirty="0"/>
              <a:t>sıvı yağ</a:t>
            </a:r>
            <a:r>
              <a:rPr lang="tr-TR" sz="5400" dirty="0">
                <a:solidFill>
                  <a:srgbClr val="00B050"/>
                </a:solidFill>
              </a:rPr>
              <a:t>da</a:t>
            </a:r>
            <a:r>
              <a:rPr lang="tr-TR" sz="5400" dirty="0"/>
              <a:t> kızart</a:t>
            </a:r>
            <a:r>
              <a:rPr lang="tr-TR" sz="5400" dirty="0">
                <a:solidFill>
                  <a:srgbClr val="0070C0"/>
                </a:solidFill>
              </a:rPr>
              <a:t>ınız</a:t>
            </a:r>
            <a:r>
              <a:rPr lang="en-US" sz="5400" dirty="0">
                <a:solidFill>
                  <a:srgbClr val="0070C0"/>
                </a:solidFill>
              </a:rPr>
              <a:t>.</a:t>
            </a:r>
            <a:endParaRPr lang="tr-TR" sz="5400" dirty="0">
              <a:solidFill>
                <a:srgbClr val="0070C0"/>
              </a:solidFill>
            </a:endParaRPr>
          </a:p>
        </p:txBody>
      </p:sp>
      <p:pic>
        <p:nvPicPr>
          <p:cNvPr id="3" name="Picture 4" descr="Bursa Iskender Kebap Stok Vektör (Telifsiz) 1180672819 | Shutterstock">
            <a:extLst>
              <a:ext uri="{FF2B5EF4-FFF2-40B4-BE49-F238E27FC236}">
                <a16:creationId xmlns:a16="http://schemas.microsoft.com/office/drawing/2014/main" id="{F2ADF63A-9BE0-0A28-EEC2-8159F7DE4D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86"/>
          <a:stretch>
            <a:fillRect/>
          </a:stretch>
        </p:blipFill>
        <p:spPr bwMode="auto">
          <a:xfrm>
            <a:off x="416390" y="1715169"/>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3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524677" y="211974"/>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5400" dirty="0">
                <a:solidFill>
                  <a:schemeClr val="tx1"/>
                </a:solidFill>
              </a:rPr>
              <a:t>Προσ</a:t>
            </a:r>
            <a:r>
              <a:rPr lang="el-GR" sz="5400" dirty="0">
                <a:solidFill>
                  <a:srgbClr val="FF0000"/>
                </a:solidFill>
              </a:rPr>
              <a:t>θέστε</a:t>
            </a:r>
            <a:r>
              <a:rPr lang="el-GR" sz="5400" dirty="0">
                <a:solidFill>
                  <a:schemeClr val="tx1"/>
                </a:solidFill>
              </a:rPr>
              <a:t> </a:t>
            </a:r>
            <a:r>
              <a:rPr lang="el-GR" sz="5400" dirty="0">
                <a:solidFill>
                  <a:srgbClr val="0070C0"/>
                </a:solidFill>
              </a:rPr>
              <a:t>τα</a:t>
            </a:r>
            <a:r>
              <a:rPr lang="el-GR" sz="5400" dirty="0">
                <a:solidFill>
                  <a:schemeClr val="tx1"/>
                </a:solidFill>
              </a:rPr>
              <a:t> μπαχαρικά </a:t>
            </a:r>
            <a:r>
              <a:rPr lang="el-GR" sz="5400" dirty="0">
                <a:solidFill>
                  <a:srgbClr val="00B0F0"/>
                </a:solidFill>
              </a:rPr>
              <a:t>του</a:t>
            </a:r>
            <a:r>
              <a:rPr lang="el-GR" sz="5400" dirty="0">
                <a:solidFill>
                  <a:schemeClr val="tx1"/>
                </a:solidFill>
              </a:rPr>
              <a:t>. </a:t>
            </a:r>
          </a:p>
          <a:p>
            <a:pPr algn="ctr"/>
            <a:r>
              <a:rPr lang="tr-TR" sz="5400" dirty="0">
                <a:solidFill>
                  <a:schemeClr val="tx1"/>
                </a:solidFill>
              </a:rPr>
              <a:t>Baharatlar</a:t>
            </a:r>
            <a:r>
              <a:rPr lang="tr-TR" sz="5400" dirty="0">
                <a:solidFill>
                  <a:srgbClr val="00B0F0"/>
                </a:solidFill>
              </a:rPr>
              <a:t>ı</a:t>
            </a:r>
            <a:r>
              <a:rPr lang="tr-TR" sz="5400" dirty="0">
                <a:solidFill>
                  <a:schemeClr val="tx1"/>
                </a:solidFill>
              </a:rPr>
              <a:t>n</a:t>
            </a:r>
            <a:r>
              <a:rPr lang="tr-TR" sz="5400" dirty="0">
                <a:solidFill>
                  <a:srgbClr val="0070C0"/>
                </a:solidFill>
              </a:rPr>
              <a:t>ı</a:t>
            </a:r>
            <a:r>
              <a:rPr lang="tr-TR" sz="5400" dirty="0">
                <a:solidFill>
                  <a:schemeClr val="tx1"/>
                </a:solidFill>
              </a:rPr>
              <a:t>   ekle</a:t>
            </a:r>
            <a:r>
              <a:rPr lang="tr-TR" sz="5400" dirty="0">
                <a:solidFill>
                  <a:srgbClr val="FF0000"/>
                </a:solidFill>
              </a:rPr>
              <a:t>yiniz</a:t>
            </a:r>
            <a:r>
              <a:rPr lang="el-GR" sz="5400" dirty="0">
                <a:solidFill>
                  <a:srgbClr val="FF0000"/>
                </a:solidFill>
              </a:rPr>
              <a:t>.</a:t>
            </a:r>
            <a:endParaRPr lang="tr-TR" sz="5400" dirty="0">
              <a:solidFill>
                <a:srgbClr val="FF0000"/>
              </a:solidFill>
            </a:endParaRPr>
          </a:p>
        </p:txBody>
      </p:sp>
      <p:pic>
        <p:nvPicPr>
          <p:cNvPr id="3" name="Picture 4" descr="Bursa Iskender Kebap Stok Vektör (Telifsiz) 1180672819 | Shutterstock">
            <a:extLst>
              <a:ext uri="{FF2B5EF4-FFF2-40B4-BE49-F238E27FC236}">
                <a16:creationId xmlns:a16="http://schemas.microsoft.com/office/drawing/2014/main" id="{2825932B-1EC5-3A4A-9C3E-FC38E6EC0E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86"/>
          <a:stretch>
            <a:fillRect/>
          </a:stretch>
        </p:blipFill>
        <p:spPr bwMode="auto">
          <a:xfrm>
            <a:off x="170492" y="1715170"/>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524677" y="211974"/>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5400" dirty="0">
                <a:solidFill>
                  <a:schemeClr val="tx1"/>
                </a:solidFill>
              </a:rPr>
              <a:t>Λι</a:t>
            </a:r>
            <a:r>
              <a:rPr lang="el-GR" sz="5400" dirty="0">
                <a:solidFill>
                  <a:srgbClr val="00B050"/>
                </a:solidFill>
              </a:rPr>
              <a:t>ώστε</a:t>
            </a:r>
            <a:r>
              <a:rPr lang="el-GR" sz="5400" dirty="0">
                <a:solidFill>
                  <a:schemeClr val="tx1"/>
                </a:solidFill>
              </a:rPr>
              <a:t>  </a:t>
            </a:r>
            <a:r>
              <a:rPr lang="el-GR" sz="5400" dirty="0">
                <a:solidFill>
                  <a:srgbClr val="FF0000"/>
                </a:solidFill>
              </a:rPr>
              <a:t>το </a:t>
            </a:r>
            <a:r>
              <a:rPr lang="el-GR" sz="5400" dirty="0">
                <a:solidFill>
                  <a:schemeClr val="tx1"/>
                </a:solidFill>
              </a:rPr>
              <a:t>βούτυρο </a:t>
            </a:r>
            <a:r>
              <a:rPr lang="el-GR" sz="5400" dirty="0">
                <a:solidFill>
                  <a:srgbClr val="0070C0"/>
                </a:solidFill>
              </a:rPr>
              <a:t>σε ένα </a:t>
            </a:r>
            <a:r>
              <a:rPr lang="el-GR" sz="5400" dirty="0">
                <a:solidFill>
                  <a:schemeClr val="tx1"/>
                </a:solidFill>
              </a:rPr>
              <a:t>τηγάνι.</a:t>
            </a:r>
          </a:p>
          <a:p>
            <a:pPr algn="ctr"/>
            <a:r>
              <a:rPr lang="en-GB" sz="5400" dirty="0" err="1">
                <a:solidFill>
                  <a:schemeClr val="tx1"/>
                </a:solidFill>
              </a:rPr>
              <a:t>Tereya</a:t>
            </a:r>
            <a:r>
              <a:rPr lang="tr-TR" sz="5400" dirty="0">
                <a:solidFill>
                  <a:schemeClr val="tx1"/>
                </a:solidFill>
              </a:rPr>
              <a:t>ğın</a:t>
            </a:r>
            <a:r>
              <a:rPr lang="tr-TR" sz="5400" dirty="0">
                <a:solidFill>
                  <a:srgbClr val="FF0000"/>
                </a:solidFill>
              </a:rPr>
              <a:t>ı</a:t>
            </a:r>
            <a:r>
              <a:rPr lang="tr-TR" sz="5400" dirty="0">
                <a:solidFill>
                  <a:schemeClr val="tx1"/>
                </a:solidFill>
              </a:rPr>
              <a:t>  bir  tava</a:t>
            </a:r>
            <a:r>
              <a:rPr lang="tr-TR" sz="5400" dirty="0">
                <a:solidFill>
                  <a:srgbClr val="0070C0"/>
                </a:solidFill>
              </a:rPr>
              <a:t>da </a:t>
            </a:r>
            <a:r>
              <a:rPr lang="tr-TR" sz="5400" dirty="0">
                <a:solidFill>
                  <a:schemeClr val="tx1"/>
                </a:solidFill>
              </a:rPr>
              <a:t>erit</a:t>
            </a:r>
            <a:r>
              <a:rPr lang="tr-TR" sz="5400" dirty="0">
                <a:solidFill>
                  <a:srgbClr val="00B050"/>
                </a:solidFill>
              </a:rPr>
              <a:t>iniz</a:t>
            </a:r>
            <a:r>
              <a:rPr lang="en-US" sz="5400" dirty="0">
                <a:solidFill>
                  <a:srgbClr val="00B050"/>
                </a:solidFill>
              </a:rPr>
              <a:t>.</a:t>
            </a:r>
            <a:r>
              <a:rPr lang="el-GR" sz="5400" dirty="0">
                <a:solidFill>
                  <a:schemeClr val="tx1"/>
                </a:solidFill>
              </a:rPr>
              <a:t> </a:t>
            </a:r>
            <a:endParaRPr lang="tr-TR" sz="5400" dirty="0">
              <a:solidFill>
                <a:schemeClr val="tx1"/>
              </a:solidFill>
            </a:endParaRPr>
          </a:p>
        </p:txBody>
      </p:sp>
      <p:pic>
        <p:nvPicPr>
          <p:cNvPr id="3" name="Picture 4" descr="Bursa Iskender Kebap Stok Vektör (Telifsiz) 1180672819 | Shutterstock">
            <a:extLst>
              <a:ext uri="{FF2B5EF4-FFF2-40B4-BE49-F238E27FC236}">
                <a16:creationId xmlns:a16="http://schemas.microsoft.com/office/drawing/2014/main" id="{181DD108-F220-5E20-03E8-5E4C18C5BA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86"/>
          <a:stretch>
            <a:fillRect/>
          </a:stretch>
        </p:blipFill>
        <p:spPr bwMode="auto">
          <a:xfrm>
            <a:off x="170492" y="1715170"/>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524677" y="211974"/>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5400" b="1" i="0" dirty="0">
                <a:solidFill>
                  <a:schemeClr val="tx1"/>
                </a:solidFill>
                <a:effectLst/>
                <a:latin typeface="arial" panose="020B0604020202020204" pitchFamily="34" charset="0"/>
              </a:rPr>
              <a:t>Μαγειρ</a:t>
            </a:r>
            <a:r>
              <a:rPr lang="el-GR" sz="5400" b="1" i="0" dirty="0">
                <a:solidFill>
                  <a:srgbClr val="00B050"/>
                </a:solidFill>
                <a:effectLst/>
                <a:latin typeface="arial" panose="020B0604020202020204" pitchFamily="34" charset="0"/>
              </a:rPr>
              <a:t>έψτε</a:t>
            </a:r>
            <a:r>
              <a:rPr lang="el-GR" sz="5400" b="1" i="0" dirty="0">
                <a:solidFill>
                  <a:schemeClr val="tx1"/>
                </a:solidFill>
                <a:effectLst/>
                <a:latin typeface="arial" panose="020B0604020202020204" pitchFamily="34" charset="0"/>
              </a:rPr>
              <a:t>  </a:t>
            </a:r>
            <a:r>
              <a:rPr lang="el-GR" sz="5400" b="1" i="0" dirty="0">
                <a:solidFill>
                  <a:srgbClr val="FF0000"/>
                </a:solidFill>
                <a:effectLst/>
                <a:latin typeface="arial" panose="020B0604020202020204" pitchFamily="34" charset="0"/>
              </a:rPr>
              <a:t>μέχρι να </a:t>
            </a:r>
            <a:r>
              <a:rPr lang="el-GR" sz="5400" b="1" i="0" dirty="0">
                <a:solidFill>
                  <a:schemeClr val="tx1"/>
                </a:solidFill>
                <a:effectLst/>
                <a:latin typeface="arial" panose="020B0604020202020204" pitchFamily="34" charset="0"/>
              </a:rPr>
              <a:t>πήξει</a:t>
            </a:r>
            <a:r>
              <a:rPr lang="en-US" sz="5400" b="1" i="0" dirty="0">
                <a:solidFill>
                  <a:schemeClr val="tx1"/>
                </a:solidFill>
                <a:effectLst/>
                <a:latin typeface="arial" panose="020B0604020202020204" pitchFamily="34" charset="0"/>
              </a:rPr>
              <a:t>.</a:t>
            </a:r>
            <a:r>
              <a:rPr lang="el-GR" sz="5400" b="1" i="0" dirty="0">
                <a:solidFill>
                  <a:schemeClr val="tx1"/>
                </a:solidFill>
                <a:effectLst/>
                <a:latin typeface="arial" panose="020B0604020202020204" pitchFamily="34" charset="0"/>
              </a:rPr>
              <a:t> </a:t>
            </a:r>
          </a:p>
          <a:p>
            <a:pPr algn="ctr"/>
            <a:r>
              <a:rPr lang="en-GB" sz="5400" b="1" i="0" dirty="0" err="1">
                <a:solidFill>
                  <a:schemeClr val="tx1"/>
                </a:solidFill>
                <a:effectLst/>
                <a:latin typeface="arial" panose="020B0604020202020204" pitchFamily="34" charset="0"/>
              </a:rPr>
              <a:t>Koyula</a:t>
            </a:r>
            <a:r>
              <a:rPr lang="tr-TR" sz="5400" b="1" i="0" dirty="0">
                <a:solidFill>
                  <a:schemeClr val="tx1"/>
                </a:solidFill>
                <a:effectLst/>
                <a:latin typeface="arial" panose="020B0604020202020204" pitchFamily="34" charset="0"/>
              </a:rPr>
              <a:t>ş</a:t>
            </a:r>
            <a:r>
              <a:rPr lang="tr-TR" sz="5400" b="1" i="0" dirty="0">
                <a:solidFill>
                  <a:srgbClr val="FF0000"/>
                </a:solidFill>
                <a:effectLst/>
                <a:latin typeface="arial" panose="020B0604020202020204" pitchFamily="34" charset="0"/>
              </a:rPr>
              <a:t>ana  kadar </a:t>
            </a:r>
            <a:r>
              <a:rPr lang="el-GR" sz="5400" b="1" i="0" dirty="0">
                <a:solidFill>
                  <a:srgbClr val="FF0000"/>
                </a:solidFill>
                <a:effectLst/>
                <a:latin typeface="arial" panose="020B0604020202020204" pitchFamily="34" charset="0"/>
              </a:rPr>
              <a:t> </a:t>
            </a:r>
            <a:r>
              <a:rPr lang="tr-TR" sz="5400" b="1" i="0" dirty="0">
                <a:solidFill>
                  <a:schemeClr val="tx1"/>
                </a:solidFill>
                <a:effectLst/>
                <a:latin typeface="arial" panose="020B0604020202020204" pitchFamily="34" charset="0"/>
              </a:rPr>
              <a:t>pişir</a:t>
            </a:r>
            <a:r>
              <a:rPr lang="tr-TR" sz="5400" b="1" i="0" dirty="0">
                <a:solidFill>
                  <a:srgbClr val="00B050"/>
                </a:solidFill>
                <a:effectLst/>
                <a:latin typeface="arial" panose="020B0604020202020204" pitchFamily="34" charset="0"/>
              </a:rPr>
              <a:t>iniz</a:t>
            </a:r>
            <a:r>
              <a:rPr lang="en-US" sz="5400" b="1" i="0" dirty="0">
                <a:solidFill>
                  <a:srgbClr val="00B050"/>
                </a:solidFill>
                <a:effectLst/>
                <a:latin typeface="arial" panose="020B0604020202020204" pitchFamily="34" charset="0"/>
              </a:rPr>
              <a:t>.</a:t>
            </a:r>
            <a:r>
              <a:rPr lang="tr-TR" sz="5400" b="1" i="0" dirty="0">
                <a:solidFill>
                  <a:srgbClr val="00B050"/>
                </a:solidFill>
                <a:effectLst/>
                <a:latin typeface="arial" panose="020B0604020202020204" pitchFamily="34" charset="0"/>
              </a:rPr>
              <a:t> </a:t>
            </a:r>
            <a:r>
              <a:rPr lang="el-GR" sz="5400" b="1" i="0" dirty="0">
                <a:solidFill>
                  <a:srgbClr val="FF0000"/>
                </a:solidFill>
                <a:effectLst/>
                <a:latin typeface="arial" panose="020B0604020202020204" pitchFamily="34" charset="0"/>
              </a:rPr>
              <a:t> </a:t>
            </a:r>
            <a:endParaRPr lang="tr-TR" sz="5400" b="1" dirty="0">
              <a:solidFill>
                <a:srgbClr val="FF0000"/>
              </a:solidFill>
            </a:endParaRPr>
          </a:p>
        </p:txBody>
      </p:sp>
      <p:pic>
        <p:nvPicPr>
          <p:cNvPr id="3" name="Picture 4" descr="Bursa Iskender Kebap Stok Vektör (Telifsiz) 1180672819 | Shutterstock">
            <a:extLst>
              <a:ext uri="{FF2B5EF4-FFF2-40B4-BE49-F238E27FC236}">
                <a16:creationId xmlns:a16="http://schemas.microsoft.com/office/drawing/2014/main" id="{EDE1982F-69B1-B001-9439-E93985A75A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86"/>
          <a:stretch>
            <a:fillRect/>
          </a:stretch>
        </p:blipFill>
        <p:spPr bwMode="auto">
          <a:xfrm>
            <a:off x="170492" y="1715170"/>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524677" y="211974"/>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5400" b="1" dirty="0">
                <a:solidFill>
                  <a:schemeClr val="tx1"/>
                </a:solidFill>
              </a:rPr>
              <a:t>Προσ</a:t>
            </a:r>
            <a:r>
              <a:rPr lang="el-GR" sz="5400" b="1" dirty="0">
                <a:solidFill>
                  <a:srgbClr val="FF0000"/>
                </a:solidFill>
              </a:rPr>
              <a:t>θέστε </a:t>
            </a:r>
            <a:r>
              <a:rPr lang="el-GR" sz="5400" b="1" dirty="0">
                <a:solidFill>
                  <a:srgbClr val="0070C0"/>
                </a:solidFill>
              </a:rPr>
              <a:t>τη</a:t>
            </a:r>
            <a:r>
              <a:rPr lang="el-GR" sz="5400" b="1" dirty="0">
                <a:solidFill>
                  <a:schemeClr val="tx1"/>
                </a:solidFill>
              </a:rPr>
              <a:t> σαλτά.</a:t>
            </a:r>
          </a:p>
          <a:p>
            <a:pPr algn="ctr"/>
            <a:r>
              <a:rPr lang="tr-TR" sz="5400" b="1" dirty="0">
                <a:solidFill>
                  <a:srgbClr val="00B050"/>
                </a:solidFill>
              </a:rPr>
              <a:t>Üzerine  </a:t>
            </a:r>
            <a:r>
              <a:rPr lang="tr-TR" sz="5400" b="1" dirty="0">
                <a:solidFill>
                  <a:schemeClr val="tx1"/>
                </a:solidFill>
              </a:rPr>
              <a:t>salça</a:t>
            </a:r>
            <a:r>
              <a:rPr lang="tr-TR" sz="5400" b="1" dirty="0">
                <a:solidFill>
                  <a:srgbClr val="0070C0"/>
                </a:solidFill>
              </a:rPr>
              <a:t>yı</a:t>
            </a:r>
            <a:r>
              <a:rPr lang="tr-TR" sz="5400" b="1" dirty="0">
                <a:solidFill>
                  <a:schemeClr val="tx1"/>
                </a:solidFill>
              </a:rPr>
              <a:t>   ekle</a:t>
            </a:r>
            <a:r>
              <a:rPr lang="tr-TR" sz="5400" b="1" dirty="0">
                <a:solidFill>
                  <a:srgbClr val="FF0000"/>
                </a:solidFill>
              </a:rPr>
              <a:t>yiniz</a:t>
            </a:r>
            <a:r>
              <a:rPr lang="en-US" sz="5400" b="1" dirty="0">
                <a:solidFill>
                  <a:srgbClr val="FF0000"/>
                </a:solidFill>
              </a:rPr>
              <a:t>.</a:t>
            </a:r>
            <a:endParaRPr lang="tr-TR" sz="5400" b="1" dirty="0">
              <a:solidFill>
                <a:srgbClr val="FF0000"/>
              </a:solidFill>
            </a:endParaRPr>
          </a:p>
        </p:txBody>
      </p:sp>
      <p:pic>
        <p:nvPicPr>
          <p:cNvPr id="3" name="Picture 4" descr="Bursa Iskender Kebap Stok Vektör (Telifsiz) 1180672819 | Shutterstock">
            <a:extLst>
              <a:ext uri="{FF2B5EF4-FFF2-40B4-BE49-F238E27FC236}">
                <a16:creationId xmlns:a16="http://schemas.microsoft.com/office/drawing/2014/main" id="{6F55CAF7-A6D5-3CEA-621F-1ADC00161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86"/>
          <a:stretch>
            <a:fillRect/>
          </a:stretch>
        </p:blipFill>
        <p:spPr bwMode="auto">
          <a:xfrm>
            <a:off x="170492" y="1715170"/>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5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24493-0861-54C3-8372-85700D2669B3}"/>
              </a:ext>
            </a:extLst>
          </p:cNvPr>
          <p:cNvSpPr/>
          <p:nvPr/>
        </p:nvSpPr>
        <p:spPr>
          <a:xfrm>
            <a:off x="3524677" y="211974"/>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a:solidFill>
                  <a:srgbClr val="FF0000"/>
                </a:solidFill>
              </a:rPr>
              <a:t>Afiyet olsun</a:t>
            </a:r>
          </a:p>
        </p:txBody>
      </p:sp>
      <p:pic>
        <p:nvPicPr>
          <p:cNvPr id="3" name="Picture 4" descr="Bursa Iskender Kebap Stok Vektör (Telifsiz) 1180672819 | Shutterstock">
            <a:extLst>
              <a:ext uri="{FF2B5EF4-FFF2-40B4-BE49-F238E27FC236}">
                <a16:creationId xmlns:a16="http://schemas.microsoft.com/office/drawing/2014/main" id="{54CF5CA8-6A22-78D8-4B78-175055A52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86"/>
          <a:stretch>
            <a:fillRect/>
          </a:stretch>
        </p:blipFill>
        <p:spPr bwMode="auto">
          <a:xfrm>
            <a:off x="170492" y="1715170"/>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0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rtoon animals writing Φωτογραφίες Αρχείου, Royalty Free Cartoon animals  writing Εικόνες | DepositPhotos">
            <a:extLst>
              <a:ext uri="{FF2B5EF4-FFF2-40B4-BE49-F238E27FC236}">
                <a16:creationId xmlns:a16="http://schemas.microsoft.com/office/drawing/2014/main" id="{68A62ACB-F93D-B7EE-1FC7-BA9A5D57D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DD8E94E1-0D72-CD86-32B0-881449A8A845}"/>
              </a:ext>
            </a:extLst>
          </p:cNvPr>
          <p:cNvSpPr/>
          <p:nvPr/>
        </p:nvSpPr>
        <p:spPr>
          <a:xfrm>
            <a:off x="2570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KONUŞMA</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9420CCEA-9A36-8465-C2C3-6CB01ACE780A}"/>
              </a:ext>
            </a:extLst>
          </p:cNvPr>
          <p:cNvSpPr/>
          <p:nvPr/>
        </p:nvSpPr>
        <p:spPr>
          <a:xfrm>
            <a:off x="7974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CF1B9DE9-D161-7B46-6DB7-BF034C9B4AA8}"/>
              </a:ext>
            </a:extLst>
          </p:cNvPr>
          <p:cNvSpPr/>
          <p:nvPr/>
        </p:nvSpPr>
        <p:spPr>
          <a:xfrm rot="1695959">
            <a:off x="6573838" y="1057276"/>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03AF9-E11B-C094-5881-7ABFA175EB61}"/>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431EFDE3-A0C9-8DF2-0B11-C52E99EFCD17}"/>
              </a:ext>
            </a:extLst>
          </p:cNvPr>
          <p:cNvSpPr txBox="1">
            <a:spLocks/>
          </p:cNvSpPr>
          <p:nvPr/>
        </p:nvSpPr>
        <p:spPr>
          <a:xfrm>
            <a:off x="3353888" y="2727342"/>
            <a:ext cx="5208111" cy="16840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l-GR" sz="2800" dirty="0"/>
          </a:p>
        </p:txBody>
      </p:sp>
      <p:sp>
        <p:nvSpPr>
          <p:cNvPr id="6" name="Title 1">
            <a:extLst>
              <a:ext uri="{FF2B5EF4-FFF2-40B4-BE49-F238E27FC236}">
                <a16:creationId xmlns:a16="http://schemas.microsoft.com/office/drawing/2014/main" id="{1D0044D5-BD42-3D2A-8F75-191B92E2B758}"/>
              </a:ext>
            </a:extLst>
          </p:cNvPr>
          <p:cNvSpPr txBox="1">
            <a:spLocks/>
          </p:cNvSpPr>
          <p:nvPr/>
        </p:nvSpPr>
        <p:spPr>
          <a:xfrm>
            <a:off x="316773" y="371993"/>
            <a:ext cx="6530342" cy="48971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tr-TR" b="1" u="sng" dirty="0"/>
              <a:t>ARKADAŞLARIN ARASINDA </a:t>
            </a:r>
            <a:endParaRPr lang="el-GR" b="1" u="sng" dirty="0"/>
          </a:p>
        </p:txBody>
      </p:sp>
      <p:sp>
        <p:nvSpPr>
          <p:cNvPr id="4" name="TextBox 3">
            <a:extLst>
              <a:ext uri="{FF2B5EF4-FFF2-40B4-BE49-F238E27FC236}">
                <a16:creationId xmlns:a16="http://schemas.microsoft.com/office/drawing/2014/main" id="{EE45D99B-EE4B-9516-26E5-36C302D5369C}"/>
              </a:ext>
            </a:extLst>
          </p:cNvPr>
          <p:cNvSpPr txBox="1"/>
          <p:nvPr/>
        </p:nvSpPr>
        <p:spPr>
          <a:xfrm>
            <a:off x="6582502" y="1509532"/>
            <a:ext cx="5237454" cy="4339650"/>
          </a:xfrm>
          <a:prstGeom prst="rect">
            <a:avLst/>
          </a:prstGeom>
          <a:noFill/>
        </p:spPr>
        <p:txBody>
          <a:bodyPr wrap="square">
            <a:spAutoFit/>
          </a:bodyPr>
          <a:lstStyle/>
          <a:p>
            <a:r>
              <a:rPr lang="el-GR" sz="2400" b="1" dirty="0" err="1"/>
              <a:t>İki</a:t>
            </a:r>
            <a:r>
              <a:rPr lang="el-GR" sz="2400" b="1" dirty="0"/>
              <a:t> </a:t>
            </a:r>
            <a:r>
              <a:rPr lang="el-GR" sz="2400" b="1" dirty="0" err="1"/>
              <a:t>komşu</a:t>
            </a:r>
            <a:r>
              <a:rPr lang="el-GR" sz="2400" b="1" dirty="0"/>
              <a:t>, </a:t>
            </a:r>
            <a:r>
              <a:rPr lang="el-GR" sz="2400" b="1" dirty="0" err="1"/>
              <a:t>bir</a:t>
            </a:r>
            <a:r>
              <a:rPr lang="el-GR" sz="2400" b="1" dirty="0"/>
              <a:t> </a:t>
            </a:r>
            <a:r>
              <a:rPr lang="el-GR" sz="2400" b="1" dirty="0" err="1"/>
              <a:t>yemeğin</a:t>
            </a:r>
            <a:r>
              <a:rPr lang="el-GR" sz="2400" b="1" dirty="0"/>
              <a:t> </a:t>
            </a:r>
            <a:r>
              <a:rPr lang="el-GR" sz="2400" b="1" dirty="0" err="1"/>
              <a:t>tarifi</a:t>
            </a:r>
            <a:r>
              <a:rPr lang="el-GR" sz="2400" b="1" dirty="0"/>
              <a:t> </a:t>
            </a:r>
            <a:r>
              <a:rPr lang="el-GR" sz="2400" b="1" dirty="0" err="1"/>
              <a:t>hakkında</a:t>
            </a:r>
            <a:r>
              <a:rPr lang="el-GR" sz="2400" b="1" dirty="0"/>
              <a:t> </a:t>
            </a:r>
            <a:r>
              <a:rPr lang="el-GR" sz="2400" b="1" dirty="0" err="1"/>
              <a:t>konuşuyorlar</a:t>
            </a:r>
            <a:r>
              <a:rPr lang="el-GR" sz="2400" b="1" dirty="0"/>
              <a:t>.</a:t>
            </a:r>
          </a:p>
          <a:p>
            <a:endParaRPr lang="el-GR" b="1" dirty="0"/>
          </a:p>
          <a:p>
            <a:endParaRPr lang="el-GR" dirty="0"/>
          </a:p>
          <a:p>
            <a:r>
              <a:rPr lang="el-GR" sz="3200" dirty="0" err="1">
                <a:solidFill>
                  <a:srgbClr val="FF0000"/>
                </a:solidFill>
              </a:rPr>
              <a:t>Diyalogda</a:t>
            </a:r>
            <a:r>
              <a:rPr lang="el-GR" sz="3200" dirty="0">
                <a:solidFill>
                  <a:srgbClr val="FF0000"/>
                </a:solidFill>
              </a:rPr>
              <a:t> </a:t>
            </a:r>
            <a:r>
              <a:rPr lang="el-GR" sz="3200" dirty="0" err="1">
                <a:solidFill>
                  <a:srgbClr val="FF0000"/>
                </a:solidFill>
              </a:rPr>
              <a:t>şunları</a:t>
            </a:r>
            <a:r>
              <a:rPr lang="el-GR" sz="3200" dirty="0">
                <a:solidFill>
                  <a:srgbClr val="FF0000"/>
                </a:solidFill>
              </a:rPr>
              <a:t> </a:t>
            </a:r>
            <a:r>
              <a:rPr lang="el-GR" sz="3200" dirty="0" err="1">
                <a:solidFill>
                  <a:srgbClr val="FF0000"/>
                </a:solidFill>
              </a:rPr>
              <a:t>kullanın</a:t>
            </a:r>
            <a:r>
              <a:rPr lang="el-GR" sz="3200" dirty="0">
                <a:solidFill>
                  <a:srgbClr val="FF0000"/>
                </a:solidFill>
              </a:rPr>
              <a:t> : </a:t>
            </a:r>
            <a:endParaRPr lang="en-US" sz="3200" dirty="0">
              <a:solidFill>
                <a:srgbClr val="FF0000"/>
              </a:solidFill>
            </a:endParaRPr>
          </a:p>
          <a:p>
            <a:endParaRPr lang="el-GR" sz="3200" dirty="0"/>
          </a:p>
          <a:p>
            <a:endParaRPr lang="el-GR" sz="3200" dirty="0"/>
          </a:p>
          <a:p>
            <a:r>
              <a:rPr lang="tr-TR" sz="3200" dirty="0"/>
              <a:t>D</a:t>
            </a:r>
            <a:r>
              <a:rPr lang="el-GR" sz="3200" dirty="0" err="1"/>
              <a:t>ün</a:t>
            </a:r>
            <a:r>
              <a:rPr lang="el-GR" sz="3200" dirty="0"/>
              <a:t> </a:t>
            </a:r>
            <a:r>
              <a:rPr lang="el-GR" sz="3200" dirty="0" err="1"/>
              <a:t>akşam</a:t>
            </a:r>
            <a:r>
              <a:rPr lang="el-GR" sz="3200" dirty="0"/>
              <a:t> </a:t>
            </a:r>
            <a:r>
              <a:rPr lang="el-GR" sz="3200" dirty="0" err="1"/>
              <a:t>ne</a:t>
            </a:r>
            <a:r>
              <a:rPr lang="el-GR" sz="3200" dirty="0"/>
              <a:t> </a:t>
            </a:r>
            <a:r>
              <a:rPr lang="el-GR" sz="3200" dirty="0" err="1"/>
              <a:t>yedin</a:t>
            </a:r>
            <a:r>
              <a:rPr lang="el-GR" sz="3200" dirty="0"/>
              <a:t>?</a:t>
            </a:r>
          </a:p>
          <a:p>
            <a:r>
              <a:rPr lang="el-GR" sz="3200" dirty="0" err="1"/>
              <a:t>Nasıl</a:t>
            </a:r>
            <a:r>
              <a:rPr lang="el-GR" sz="3200" dirty="0"/>
              <a:t> </a:t>
            </a:r>
            <a:r>
              <a:rPr lang="el-GR" sz="3200" dirty="0" err="1"/>
              <a:t>yaptın</a:t>
            </a:r>
            <a:r>
              <a:rPr lang="el-GR" sz="3200" dirty="0"/>
              <a:t>, </a:t>
            </a:r>
            <a:r>
              <a:rPr lang="el-GR" sz="3200" dirty="0" err="1"/>
              <a:t>tarif</a:t>
            </a:r>
            <a:r>
              <a:rPr lang="el-GR" sz="3200" dirty="0"/>
              <a:t> </a:t>
            </a:r>
            <a:r>
              <a:rPr lang="el-GR" sz="3200" dirty="0" err="1"/>
              <a:t>edebilir</a:t>
            </a:r>
            <a:r>
              <a:rPr lang="el-GR" sz="3200" dirty="0"/>
              <a:t> </a:t>
            </a:r>
            <a:r>
              <a:rPr lang="el-GR" sz="3200" dirty="0" err="1"/>
              <a:t>misin</a:t>
            </a:r>
            <a:r>
              <a:rPr lang="el-GR" sz="3200" dirty="0"/>
              <a:t>?</a:t>
            </a:r>
            <a:endParaRPr lang="el-GR" sz="3200" dirty="0">
              <a:solidFill>
                <a:srgbClr val="FF0000"/>
              </a:solidFill>
            </a:endParaRPr>
          </a:p>
        </p:txBody>
      </p:sp>
      <p:pic>
        <p:nvPicPr>
          <p:cNvPr id="2" name="Εικόνα 1" descr="Το κουτσομπολιό κάνει καλό, το λένε και οι ειδικοί | Η ΚΑΘΗΜΕΡΙΝΗ">
            <a:extLst>
              <a:ext uri="{FF2B5EF4-FFF2-40B4-BE49-F238E27FC236}">
                <a16:creationId xmlns:a16="http://schemas.microsoft.com/office/drawing/2014/main" id="{281C2860-32CF-28B5-7653-4644C7A7EE1E}"/>
              </a:ext>
            </a:extLst>
          </p:cNvPr>
          <p:cNvPicPr>
            <a:picLocks noChangeAspect="1"/>
          </p:cNvPicPr>
          <p:nvPr/>
        </p:nvPicPr>
        <p:blipFill>
          <a:blip r:embed="rId2"/>
          <a:srcRect b="9398"/>
          <a:stretch>
            <a:fillRect/>
          </a:stretch>
        </p:blipFill>
        <p:spPr>
          <a:xfrm>
            <a:off x="751037" y="1099457"/>
            <a:ext cx="4626621" cy="2764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Εικόνα 7" descr="φιλικός γείτονας Στοκ Εικονογραφήσεις, Vectors, &amp; Clipart – (355 Στοκ Εικονογραφήσεις)">
            <a:extLst>
              <a:ext uri="{FF2B5EF4-FFF2-40B4-BE49-F238E27FC236}">
                <a16:creationId xmlns:a16="http://schemas.microsoft.com/office/drawing/2014/main" id="{D8711AE9-D118-5449-A7FF-969D394A6ADE}"/>
              </a:ext>
            </a:extLst>
          </p:cNvPr>
          <p:cNvPicPr>
            <a:picLocks noChangeAspect="1"/>
          </p:cNvPicPr>
          <p:nvPr/>
        </p:nvPicPr>
        <p:blipFill>
          <a:blip r:embed="rId3"/>
          <a:stretch>
            <a:fillRect/>
          </a:stretch>
        </p:blipFill>
        <p:spPr>
          <a:xfrm>
            <a:off x="1519695" y="4102183"/>
            <a:ext cx="3448500" cy="2411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882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Ημερολόγιο - Δωρεάν εικόνες διανυσματικά clipart στο creazilla.com">
            <a:extLst>
              <a:ext uri="{FF2B5EF4-FFF2-40B4-BE49-F238E27FC236}">
                <a16:creationId xmlns:a16="http://schemas.microsoft.com/office/drawing/2014/main" id="{E1720C57-43FF-693C-F772-920FE193C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 y="260350"/>
            <a:ext cx="2954790" cy="26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a:extLst>
              <a:ext uri="{FF2B5EF4-FFF2-40B4-BE49-F238E27FC236}">
                <a16:creationId xmlns:a16="http://schemas.microsoft.com/office/drawing/2014/main" id="{3988D4E8-AEDC-39EB-548A-999A0FF8B93D}"/>
              </a:ext>
            </a:extLst>
          </p:cNvPr>
          <p:cNvSpPr/>
          <p:nvPr/>
        </p:nvSpPr>
        <p:spPr>
          <a:xfrm>
            <a:off x="1315890" y="1001135"/>
            <a:ext cx="1430449" cy="1066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solidFill>
                <a:schemeClr val="tx1"/>
              </a:solidFill>
            </a:endParaRPr>
          </a:p>
          <a:p>
            <a:pPr algn="ctr">
              <a:defRPr/>
            </a:pPr>
            <a:r>
              <a:rPr lang="el-GR" sz="1013" dirty="0">
                <a:solidFill>
                  <a:schemeClr val="tx1"/>
                </a:solidFill>
              </a:rPr>
              <a:t> </a:t>
            </a:r>
            <a:endParaRPr lang="el-CY" sz="1013" dirty="0">
              <a:solidFill>
                <a:schemeClr val="tx1"/>
              </a:solidFill>
            </a:endParaRPr>
          </a:p>
        </p:txBody>
      </p:sp>
      <p:pic>
        <p:nvPicPr>
          <p:cNvPr id="3" name="Εικόνα 2" descr="Emir Kipi - Öğretim kaynakları">
            <a:extLst>
              <a:ext uri="{FF2B5EF4-FFF2-40B4-BE49-F238E27FC236}">
                <a16:creationId xmlns:a16="http://schemas.microsoft.com/office/drawing/2014/main" id="{BDA71457-DF2B-A097-7E7B-B0BF8615A49B}"/>
              </a:ext>
            </a:extLst>
          </p:cNvPr>
          <p:cNvPicPr>
            <a:picLocks noChangeAspect="1"/>
          </p:cNvPicPr>
          <p:nvPr/>
        </p:nvPicPr>
        <p:blipFill>
          <a:blip r:embed="rId3"/>
          <a:stretch>
            <a:fillRect/>
          </a:stretch>
        </p:blipFill>
        <p:spPr>
          <a:xfrm>
            <a:off x="4861794" y="1423306"/>
            <a:ext cx="6119052" cy="4589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rtoon animals writing Φωτογραφίες Αρχείου, Royalty Free Cartoon animals  writing Εικόνες | DepositPhotos">
            <a:extLst>
              <a:ext uri="{FF2B5EF4-FFF2-40B4-BE49-F238E27FC236}">
                <a16:creationId xmlns:a16="http://schemas.microsoft.com/office/drawing/2014/main" id="{D2841F79-0B32-B00C-63DB-5E93ABE3A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DECD620B-4673-EC78-5804-4E4EB69D3F20}"/>
              </a:ext>
            </a:extLst>
          </p:cNvPr>
          <p:cNvSpPr/>
          <p:nvPr/>
        </p:nvSpPr>
        <p:spPr>
          <a:xfrm>
            <a:off x="2570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TEKRAR</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1AEAAE47-7BE9-1638-0CAF-F9D052D1C4B2}"/>
              </a:ext>
            </a:extLst>
          </p:cNvPr>
          <p:cNvSpPr/>
          <p:nvPr/>
        </p:nvSpPr>
        <p:spPr>
          <a:xfrm>
            <a:off x="7974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78F6D93-DF35-46F2-40AC-B07C756BEDB1}"/>
              </a:ext>
            </a:extLst>
          </p:cNvPr>
          <p:cNvSpPr/>
          <p:nvPr/>
        </p:nvSpPr>
        <p:spPr>
          <a:xfrm rot="1695959">
            <a:off x="6573838" y="1057276"/>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ECE8CD-EFEC-8519-2212-839EF028D7E2}"/>
              </a:ext>
            </a:extLst>
          </p:cNvPr>
          <p:cNvSpPr>
            <a:spLocks noGrp="1"/>
          </p:cNvSpPr>
          <p:nvPr>
            <p:ph type="title"/>
          </p:nvPr>
        </p:nvSpPr>
        <p:spPr>
          <a:xfrm>
            <a:off x="481013" y="292100"/>
            <a:ext cx="7267575" cy="1300163"/>
          </a:xfrm>
        </p:spPr>
        <p:txBody>
          <a:bodyPr rtlCol="0">
            <a:normAutofit fontScale="90000"/>
          </a:bodyPr>
          <a:lstStyle/>
          <a:p>
            <a:pPr eaLnBrk="1" fontAlgn="auto" hangingPunct="1">
              <a:spcAft>
                <a:spcPts val="0"/>
              </a:spcAft>
              <a:defRPr/>
            </a:pPr>
            <a:br>
              <a:rPr lang="fr-FR" dirty="0">
                <a:solidFill>
                  <a:schemeClr val="tx1">
                    <a:lumMod val="85000"/>
                    <a:lumOff val="15000"/>
                  </a:schemeClr>
                </a:solidFill>
              </a:rPr>
            </a:br>
            <a:br>
              <a:rPr lang="fr-FR" dirty="0">
                <a:solidFill>
                  <a:schemeClr val="tx1">
                    <a:lumMod val="85000"/>
                    <a:lumOff val="15000"/>
                  </a:schemeClr>
                </a:solidFill>
              </a:rPr>
            </a:br>
            <a:r>
              <a:rPr lang="el-GR" dirty="0">
                <a:solidFill>
                  <a:schemeClr val="tx1">
                    <a:lumMod val="85000"/>
                    <a:lumOff val="15000"/>
                  </a:schemeClr>
                </a:solidFill>
              </a:rPr>
              <a:t>ΠΡΟΣΤΑΚΤΙΚΗ</a:t>
            </a:r>
            <a:r>
              <a:rPr lang="en-US" dirty="0">
                <a:solidFill>
                  <a:schemeClr val="tx1">
                    <a:lumMod val="85000"/>
                    <a:lumOff val="15000"/>
                  </a:schemeClr>
                </a:solidFill>
              </a:rPr>
              <a:t> </a:t>
            </a:r>
            <a:r>
              <a:rPr lang="el-GR" dirty="0">
                <a:solidFill>
                  <a:schemeClr val="tx1">
                    <a:lumMod val="85000"/>
                    <a:lumOff val="15000"/>
                  </a:schemeClr>
                </a:solidFill>
              </a:rPr>
              <a:t>/ </a:t>
            </a:r>
            <a:r>
              <a:rPr lang="tr-TR" dirty="0">
                <a:solidFill>
                  <a:schemeClr val="tx1">
                    <a:lumMod val="85000"/>
                    <a:lumOff val="15000"/>
                  </a:schemeClr>
                </a:solidFill>
              </a:rPr>
              <a:t>Emi</a:t>
            </a:r>
            <a:r>
              <a:rPr lang="en-US" dirty="0">
                <a:solidFill>
                  <a:schemeClr val="tx1">
                    <a:lumMod val="85000"/>
                    <a:lumOff val="15000"/>
                  </a:schemeClr>
                </a:solidFill>
              </a:rPr>
              <a:t>r k</a:t>
            </a:r>
            <a:r>
              <a:rPr lang="tr-TR" dirty="0">
                <a:solidFill>
                  <a:schemeClr val="tx1">
                    <a:lumMod val="85000"/>
                    <a:lumOff val="15000"/>
                  </a:schemeClr>
                </a:solidFill>
              </a:rPr>
              <a:t>i</a:t>
            </a:r>
            <a:r>
              <a:rPr lang="en-US" dirty="0">
                <a:solidFill>
                  <a:schemeClr val="tx1">
                    <a:lumMod val="85000"/>
                    <a:lumOff val="15000"/>
                  </a:schemeClr>
                </a:solidFill>
              </a:rPr>
              <a:t>p</a:t>
            </a:r>
            <a:r>
              <a:rPr lang="tr-TR" dirty="0">
                <a:solidFill>
                  <a:schemeClr val="tx1">
                    <a:lumMod val="85000"/>
                    <a:lumOff val="15000"/>
                  </a:schemeClr>
                </a:solidFill>
              </a:rPr>
              <a:t>i</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16387" name="Content Placeholder 2">
            <a:extLst>
              <a:ext uri="{FF2B5EF4-FFF2-40B4-BE49-F238E27FC236}">
                <a16:creationId xmlns:a16="http://schemas.microsoft.com/office/drawing/2014/main" id="{1F4AD3CA-45BB-4FA2-B90C-EBF06E597C62}"/>
              </a:ext>
            </a:extLst>
          </p:cNvPr>
          <p:cNvSpPr>
            <a:spLocks noGrp="1" noChangeArrowheads="1"/>
          </p:cNvSpPr>
          <p:nvPr>
            <p:ph sz="half" idx="1"/>
          </p:nvPr>
        </p:nvSpPr>
        <p:spPr>
          <a:xfrm>
            <a:off x="609600" y="1920875"/>
            <a:ext cx="5870575" cy="4171950"/>
          </a:xfrm>
        </p:spPr>
        <p:txBody>
          <a:bodyPr/>
          <a:lstStyle/>
          <a:p>
            <a:pPr eaLnBrk="1" hangingPunct="1"/>
            <a:r>
              <a:rPr lang="tr-TR" altLang="el-GR" sz="2800"/>
              <a:t>BEN   </a:t>
            </a:r>
            <a:r>
              <a:rPr lang="tr-TR" altLang="el-GR" sz="2800" b="1"/>
              <a:t>--</a:t>
            </a:r>
            <a:r>
              <a:rPr lang="en-US" altLang="el-GR" sz="2800" b="1"/>
              <a:t>-</a:t>
            </a:r>
            <a:endParaRPr lang="tr-TR" altLang="el-GR" sz="2800" b="1"/>
          </a:p>
          <a:p>
            <a:pPr eaLnBrk="1" hangingPunct="1"/>
            <a:r>
              <a:rPr lang="tr-TR" altLang="el-GR" sz="2800"/>
              <a:t> SEN </a:t>
            </a:r>
            <a:r>
              <a:rPr lang="el-GR" altLang="el-GR" sz="2800" b="1"/>
              <a:t>ΡΙΖΑ ΡΗΜΑΤΟΣ </a:t>
            </a:r>
            <a:endParaRPr lang="tr-TR" altLang="el-GR" sz="2800" b="1"/>
          </a:p>
          <a:p>
            <a:pPr eaLnBrk="1" hangingPunct="1"/>
            <a:r>
              <a:rPr lang="tr-TR" altLang="el-GR" sz="2800"/>
              <a:t> O </a:t>
            </a:r>
            <a:r>
              <a:rPr lang="el-GR" altLang="el-GR" sz="2800"/>
              <a:t>ΡΙΖΑ+</a:t>
            </a:r>
            <a:r>
              <a:rPr lang="tr-TR" altLang="el-GR" sz="2800" b="1"/>
              <a:t>sIn</a:t>
            </a:r>
          </a:p>
          <a:p>
            <a:pPr eaLnBrk="1" hangingPunct="1"/>
            <a:r>
              <a:rPr lang="tr-TR" altLang="el-GR" sz="2800"/>
              <a:t> BIZ -----</a:t>
            </a:r>
          </a:p>
          <a:p>
            <a:pPr eaLnBrk="1" hangingPunct="1"/>
            <a:r>
              <a:rPr lang="tr-TR" altLang="el-GR" sz="2800"/>
              <a:t> SIZ</a:t>
            </a:r>
            <a:r>
              <a:rPr lang="el-GR" altLang="el-GR" sz="2800"/>
              <a:t> </a:t>
            </a:r>
            <a:r>
              <a:rPr lang="el-GR" altLang="el-GR" sz="2800" b="1"/>
              <a:t>ΡΙΖΑ+</a:t>
            </a:r>
            <a:r>
              <a:rPr lang="tr-TR" altLang="el-GR" sz="2800" b="1"/>
              <a:t>(y)In(Iz)</a:t>
            </a:r>
          </a:p>
          <a:p>
            <a:pPr eaLnBrk="1" hangingPunct="1"/>
            <a:r>
              <a:rPr lang="tr-TR" altLang="el-GR" sz="2800"/>
              <a:t> ONLAR  </a:t>
            </a:r>
            <a:r>
              <a:rPr lang="el-GR" altLang="el-GR" sz="2800" b="1"/>
              <a:t>ΡΙΖΑ</a:t>
            </a:r>
            <a:r>
              <a:rPr lang="tr-TR" altLang="el-GR" sz="2800" b="1"/>
              <a:t>+ sInl</a:t>
            </a:r>
            <a:r>
              <a:rPr lang="el-GR" altLang="el-GR" sz="2800" b="1"/>
              <a:t>Α</a:t>
            </a:r>
            <a:r>
              <a:rPr lang="tr-TR" altLang="el-GR" sz="2800" b="1"/>
              <a:t>r</a:t>
            </a:r>
            <a:endParaRPr lang="en-US" altLang="el-GR" sz="2800" b="1"/>
          </a:p>
        </p:txBody>
      </p:sp>
      <p:sp>
        <p:nvSpPr>
          <p:cNvPr id="16388" name="Content Placeholder 3">
            <a:extLst>
              <a:ext uri="{FF2B5EF4-FFF2-40B4-BE49-F238E27FC236}">
                <a16:creationId xmlns:a16="http://schemas.microsoft.com/office/drawing/2014/main" id="{085F7828-2760-DB7A-D20B-A73EFDBCD239}"/>
              </a:ext>
            </a:extLst>
          </p:cNvPr>
          <p:cNvSpPr>
            <a:spLocks noGrp="1" noChangeArrowheads="1"/>
          </p:cNvSpPr>
          <p:nvPr>
            <p:ph sz="half" idx="2"/>
          </p:nvPr>
        </p:nvSpPr>
        <p:spPr>
          <a:xfrm>
            <a:off x="5543550" y="1920875"/>
            <a:ext cx="6038850" cy="4433888"/>
          </a:xfrm>
        </p:spPr>
        <p:txBody>
          <a:bodyPr/>
          <a:lstStyle/>
          <a:p>
            <a:pPr eaLnBrk="1" hangingPunct="1"/>
            <a:r>
              <a:rPr lang="tr-TR" altLang="el-GR"/>
              <a:t>Örnek </a:t>
            </a:r>
          </a:p>
          <a:p>
            <a:pPr eaLnBrk="1" hangingPunct="1">
              <a:buFont typeface="Arial" panose="020B0604020202020204" pitchFamily="34" charset="0"/>
              <a:buNone/>
            </a:pPr>
            <a:r>
              <a:rPr lang="en-US" altLang="el-GR" sz="1800" b="1"/>
              <a:t>Yap</a:t>
            </a:r>
            <a:r>
              <a:rPr lang="en-US" altLang="el-GR" sz="1800"/>
              <a:t>mak</a:t>
            </a:r>
            <a:r>
              <a:rPr lang="en-US" altLang="el-GR" sz="1800" b="1"/>
              <a:t> /</a:t>
            </a:r>
            <a:r>
              <a:rPr lang="tr-TR" altLang="el-GR" sz="1800" b="1"/>
              <a:t>iç</a:t>
            </a:r>
            <a:r>
              <a:rPr lang="tr-TR" altLang="el-GR" sz="1800"/>
              <a:t>mek</a:t>
            </a:r>
            <a:r>
              <a:rPr lang="en-US" altLang="el-GR" sz="1800"/>
              <a:t>/</a:t>
            </a:r>
            <a:r>
              <a:rPr lang="en-US" altLang="el-GR" sz="1800" b="1"/>
              <a:t>git</a:t>
            </a:r>
            <a:r>
              <a:rPr lang="en-US" altLang="el-GR" sz="1800"/>
              <a:t>mek</a:t>
            </a:r>
            <a:r>
              <a:rPr lang="en-US" altLang="el-GR" sz="1800" b="1"/>
              <a:t>/</a:t>
            </a:r>
            <a:r>
              <a:rPr lang="tr-TR" altLang="el-GR" sz="1800" b="1"/>
              <a:t>vur</a:t>
            </a:r>
            <a:r>
              <a:rPr lang="en-US" altLang="el-GR" sz="1800"/>
              <a:t>mek/</a:t>
            </a:r>
            <a:r>
              <a:rPr lang="tr-TR" altLang="el-GR" sz="1800" b="1"/>
              <a:t>sür</a:t>
            </a:r>
            <a:r>
              <a:rPr lang="tr-TR" altLang="el-GR" sz="1800"/>
              <a:t>mek</a:t>
            </a:r>
            <a:endParaRPr lang="en-US" altLang="el-GR" sz="1800"/>
          </a:p>
          <a:p>
            <a:pPr eaLnBrk="1" hangingPunct="1">
              <a:buFont typeface="Wingdings 2" panose="05020102010507070707" pitchFamily="18" charset="2"/>
              <a:buNone/>
            </a:pPr>
            <a:endParaRPr lang="tr-TR" altLang="el-GR"/>
          </a:p>
          <a:p>
            <a:pPr eaLnBrk="1" hangingPunct="1">
              <a:buFont typeface="Wingdings 2" panose="05020102010507070707" pitchFamily="18" charset="2"/>
              <a:buNone/>
            </a:pPr>
            <a:r>
              <a:rPr lang="tr-TR" altLang="el-GR"/>
              <a:t> </a:t>
            </a:r>
            <a:endParaRPr lang="en-US" altLang="el-GR"/>
          </a:p>
        </p:txBody>
      </p:sp>
      <p:graphicFrame>
        <p:nvGraphicFramePr>
          <p:cNvPr id="5" name="Table 4">
            <a:extLst>
              <a:ext uri="{FF2B5EF4-FFF2-40B4-BE49-F238E27FC236}">
                <a16:creationId xmlns:a16="http://schemas.microsoft.com/office/drawing/2014/main" id="{D94BC73F-38EF-8982-E761-CF3DC951E38D}"/>
              </a:ext>
            </a:extLst>
          </p:cNvPr>
          <p:cNvGraphicFramePr>
            <a:graphicFrameLocks noGrp="1"/>
          </p:cNvGraphicFramePr>
          <p:nvPr/>
        </p:nvGraphicFramePr>
        <p:xfrm>
          <a:off x="5665788" y="2990850"/>
          <a:ext cx="5518150" cy="2743224"/>
        </p:xfrm>
        <a:graphic>
          <a:graphicData uri="http://schemas.openxmlformats.org/drawingml/2006/table">
            <a:tbl>
              <a:tblPr firstRow="1" bandRow="1">
                <a:tableStyleId>{5940675A-B579-460E-94D1-54222C63F5DA}</a:tableStyleId>
              </a:tblPr>
              <a:tblGrid>
                <a:gridCol w="5518150">
                  <a:extLst>
                    <a:ext uri="{9D8B030D-6E8A-4147-A177-3AD203B41FA5}">
                      <a16:colId xmlns:a16="http://schemas.microsoft.com/office/drawing/2014/main" val="20000"/>
                    </a:ext>
                  </a:extLst>
                </a:gridCol>
              </a:tblGrid>
              <a:tr h="457200">
                <a:tc>
                  <a:txBody>
                    <a:bodyPr/>
                    <a:lstStyle/>
                    <a:p>
                      <a:r>
                        <a:rPr lang="tr-TR" sz="2400" dirty="0"/>
                        <a:t>Ben</a:t>
                      </a:r>
                      <a:endParaRPr lang="en-US" sz="2400" dirty="0"/>
                    </a:p>
                  </a:txBody>
                  <a:tcPr marL="121937" marR="121937" marT="45722" marB="45722"/>
                </a:tc>
                <a:extLst>
                  <a:ext uri="{0D108BD9-81ED-4DB2-BD59-A6C34878D82A}">
                    <a16:rowId xmlns:a16="http://schemas.microsoft.com/office/drawing/2014/main" val="10000"/>
                  </a:ext>
                </a:extLst>
              </a:tr>
              <a:tr h="457200">
                <a:tc>
                  <a:txBody>
                    <a:bodyPr/>
                    <a:lstStyle/>
                    <a:p>
                      <a:r>
                        <a:rPr lang="tr-TR" sz="2400" dirty="0"/>
                        <a:t>Sen</a:t>
                      </a:r>
                      <a:endParaRPr lang="en-US" sz="2400" dirty="0"/>
                    </a:p>
                  </a:txBody>
                  <a:tcPr marL="121937" marR="121937" marT="45722" marB="45722"/>
                </a:tc>
                <a:extLst>
                  <a:ext uri="{0D108BD9-81ED-4DB2-BD59-A6C34878D82A}">
                    <a16:rowId xmlns:a16="http://schemas.microsoft.com/office/drawing/2014/main" val="10001"/>
                  </a:ext>
                </a:extLst>
              </a:tr>
              <a:tr h="457200">
                <a:tc>
                  <a:txBody>
                    <a:bodyPr/>
                    <a:lstStyle/>
                    <a:p>
                      <a:r>
                        <a:rPr lang="tr-TR" sz="2400" dirty="0"/>
                        <a:t>O</a:t>
                      </a:r>
                      <a:endParaRPr lang="en-US" sz="2400" dirty="0"/>
                    </a:p>
                  </a:txBody>
                  <a:tcPr marL="121937" marR="121937" marT="45722" marB="45722"/>
                </a:tc>
                <a:extLst>
                  <a:ext uri="{0D108BD9-81ED-4DB2-BD59-A6C34878D82A}">
                    <a16:rowId xmlns:a16="http://schemas.microsoft.com/office/drawing/2014/main" val="10002"/>
                  </a:ext>
                </a:extLst>
              </a:tr>
              <a:tr h="457200">
                <a:tc>
                  <a:txBody>
                    <a:bodyPr/>
                    <a:lstStyle/>
                    <a:p>
                      <a:r>
                        <a:rPr lang="tr-TR" sz="2400" dirty="0" err="1"/>
                        <a:t>Bız</a:t>
                      </a:r>
                      <a:endParaRPr lang="en-US" sz="2400" dirty="0"/>
                    </a:p>
                  </a:txBody>
                  <a:tcPr marL="121937" marR="121937" marT="45722" marB="45722"/>
                </a:tc>
                <a:extLst>
                  <a:ext uri="{0D108BD9-81ED-4DB2-BD59-A6C34878D82A}">
                    <a16:rowId xmlns:a16="http://schemas.microsoft.com/office/drawing/2014/main" val="10003"/>
                  </a:ext>
                </a:extLst>
              </a:tr>
              <a:tr h="457200">
                <a:tc>
                  <a:txBody>
                    <a:bodyPr/>
                    <a:lstStyle/>
                    <a:p>
                      <a:r>
                        <a:rPr lang="tr-TR" sz="2400" dirty="0"/>
                        <a:t>Sız</a:t>
                      </a:r>
                      <a:endParaRPr lang="en-US" sz="2400" dirty="0"/>
                    </a:p>
                  </a:txBody>
                  <a:tcPr marL="121937" marR="121937" marT="45722" marB="45722"/>
                </a:tc>
                <a:extLst>
                  <a:ext uri="{0D108BD9-81ED-4DB2-BD59-A6C34878D82A}">
                    <a16:rowId xmlns:a16="http://schemas.microsoft.com/office/drawing/2014/main" val="10004"/>
                  </a:ext>
                </a:extLst>
              </a:tr>
              <a:tr h="457200">
                <a:tc>
                  <a:txBody>
                    <a:bodyPr/>
                    <a:lstStyle/>
                    <a:p>
                      <a:r>
                        <a:rPr lang="tr-TR" sz="2400" dirty="0"/>
                        <a:t>onlar</a:t>
                      </a:r>
                      <a:endParaRPr lang="en-US" sz="2400" dirty="0"/>
                    </a:p>
                  </a:txBody>
                  <a:tcPr marL="121937" marR="121937" marT="45722" marB="45722"/>
                </a:tc>
                <a:extLst>
                  <a:ext uri="{0D108BD9-81ED-4DB2-BD59-A6C34878D82A}">
                    <a16:rowId xmlns:a16="http://schemas.microsoft.com/office/drawing/2014/main" val="10005"/>
                  </a:ext>
                </a:extLst>
              </a:tr>
            </a:tbl>
          </a:graphicData>
        </a:graphic>
      </p:graphicFrame>
      <p:sp>
        <p:nvSpPr>
          <p:cNvPr id="16405" name="TextBox 1">
            <a:extLst>
              <a:ext uri="{FF2B5EF4-FFF2-40B4-BE49-F238E27FC236}">
                <a16:creationId xmlns:a16="http://schemas.microsoft.com/office/drawing/2014/main" id="{5D71800F-4521-4850-5AAA-A90957A85018}"/>
              </a:ext>
            </a:extLst>
          </p:cNvPr>
          <p:cNvSpPr txBox="1">
            <a:spLocks noChangeArrowheads="1"/>
          </p:cNvSpPr>
          <p:nvPr/>
        </p:nvSpPr>
        <p:spPr bwMode="auto">
          <a:xfrm>
            <a:off x="1008063" y="5734050"/>
            <a:ext cx="10175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el-GR" sz="2000" dirty="0">
              <a:cs typeface="Arial" panose="020B0604020202020204" pitchFamily="34" charset="0"/>
            </a:endParaRPr>
          </a:p>
          <a:p>
            <a:r>
              <a:rPr lang="el-GR" dirty="0"/>
              <a:t>Για να σχηματίσουμε την άρνηση στην προστακτική, τοποθετούμε το επίθημα </a:t>
            </a:r>
            <a:r>
              <a:rPr lang="el-GR" b="1" dirty="0"/>
              <a:t>-</a:t>
            </a:r>
            <a:r>
              <a:rPr lang="el-GR" b="1" dirty="0" err="1"/>
              <a:t>ma</a:t>
            </a:r>
            <a:r>
              <a:rPr lang="el-GR" dirty="0"/>
              <a:t> ή </a:t>
            </a:r>
            <a:r>
              <a:rPr lang="el-GR" b="1" dirty="0"/>
              <a:t>-</a:t>
            </a:r>
            <a:r>
              <a:rPr lang="el-GR" b="1" dirty="0" err="1"/>
              <a:t>me</a:t>
            </a:r>
            <a:r>
              <a:rPr lang="el-GR" dirty="0"/>
              <a:t> αμέσως μετά τη ρίζα (π.χ., </a:t>
            </a:r>
            <a:r>
              <a:rPr lang="el-GR" i="1" dirty="0"/>
              <a:t>ρίζα</a:t>
            </a:r>
            <a:r>
              <a:rPr lang="el-GR" dirty="0"/>
              <a:t> + -</a:t>
            </a:r>
            <a:r>
              <a:rPr lang="el-GR" dirty="0" err="1"/>
              <a:t>ma</a:t>
            </a:r>
            <a:r>
              <a:rPr lang="el-GR" dirty="0"/>
              <a:t>/-</a:t>
            </a:r>
            <a:r>
              <a:rPr lang="el-GR" dirty="0" err="1"/>
              <a:t>me</a:t>
            </a:r>
            <a:r>
              <a:rPr lang="el-GR" dirty="0"/>
              <a:t>). Μετά το αρνητικό μόριο </a:t>
            </a:r>
            <a:r>
              <a:rPr lang="el-GR" b="1" dirty="0"/>
              <a:t>-</a:t>
            </a:r>
            <a:r>
              <a:rPr lang="el-GR" b="1" dirty="0" err="1"/>
              <a:t>ma</a:t>
            </a:r>
            <a:r>
              <a:rPr lang="el-GR" b="1" dirty="0"/>
              <a:t> / -</a:t>
            </a:r>
            <a:r>
              <a:rPr lang="el-GR" b="1" dirty="0" err="1"/>
              <a:t>me</a:t>
            </a:r>
            <a:r>
              <a:rPr lang="el-GR" dirty="0"/>
              <a:t> ακολουθεί η  </a:t>
            </a:r>
            <a:r>
              <a:rPr lang="el-GR" b="1" dirty="0"/>
              <a:t>κατάληξη  προσώπου.</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E49765-D606-8581-0A67-651A94F24CD0}"/>
              </a:ext>
            </a:extLst>
          </p:cNvPr>
          <p:cNvSpPr>
            <a:spLocks noGrp="1"/>
          </p:cNvSpPr>
          <p:nvPr>
            <p:ph type="title"/>
          </p:nvPr>
        </p:nvSpPr>
        <p:spPr>
          <a:xfrm>
            <a:off x="512763" y="463550"/>
            <a:ext cx="10755312" cy="735013"/>
          </a:xfrm>
        </p:spPr>
        <p:txBody>
          <a:bodyPr rtlCol="0">
            <a:normAutofit fontScale="90000"/>
          </a:bodyPr>
          <a:lstStyle/>
          <a:p>
            <a:pPr eaLnBrk="1" fontAlgn="auto" hangingPunct="1">
              <a:spcAft>
                <a:spcPts val="0"/>
              </a:spcAft>
              <a:defRPr/>
            </a:pPr>
            <a:r>
              <a:rPr lang="el-GR" dirty="0">
                <a:solidFill>
                  <a:srgbClr val="FF0000"/>
                </a:solidFill>
              </a:rPr>
              <a:t>Ν</a:t>
            </a:r>
            <a:r>
              <a:rPr lang="en-US" dirty="0" err="1">
                <a:solidFill>
                  <a:srgbClr val="FF0000"/>
                </a:solidFill>
              </a:rPr>
              <a:t>ef</a:t>
            </a:r>
            <a:r>
              <a:rPr lang="tr-TR" dirty="0">
                <a:solidFill>
                  <a:srgbClr val="FF0000"/>
                </a:solidFill>
              </a:rPr>
              <a:t>is yemek tarifleri </a:t>
            </a:r>
            <a:r>
              <a:rPr lang="el-GR" dirty="0">
                <a:solidFill>
                  <a:srgbClr val="FF0000"/>
                </a:solidFill>
              </a:rPr>
              <a:t>/ Συνταγές νόστιμων φαγητών</a:t>
            </a:r>
            <a:endParaRPr lang="el-CY" dirty="0">
              <a:solidFill>
                <a:srgbClr val="FF0000"/>
              </a:solidFill>
            </a:endParaRPr>
          </a:p>
        </p:txBody>
      </p:sp>
      <p:sp>
        <p:nvSpPr>
          <p:cNvPr id="3" name="Ορθογώνιο 2">
            <a:extLst>
              <a:ext uri="{FF2B5EF4-FFF2-40B4-BE49-F238E27FC236}">
                <a16:creationId xmlns:a16="http://schemas.microsoft.com/office/drawing/2014/main" id="{B7148970-A870-5D88-63A0-D718E1B3DC61}"/>
              </a:ext>
            </a:extLst>
          </p:cNvPr>
          <p:cNvSpPr/>
          <p:nvPr/>
        </p:nvSpPr>
        <p:spPr>
          <a:xfrm>
            <a:off x="2149814" y="1436687"/>
            <a:ext cx="9764713" cy="495776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l-GR" sz="2400" dirty="0">
                <a:solidFill>
                  <a:schemeClr val="tx1"/>
                </a:solidFill>
                <a:latin typeface="+mj-lt"/>
              </a:rPr>
              <a:t>Τσιγαρίστε το  σκόρδο στο λάδι!</a:t>
            </a:r>
            <a:endParaRPr lang="tr-TR" sz="2400" dirty="0">
              <a:solidFill>
                <a:schemeClr val="tx1"/>
              </a:solidFill>
              <a:latin typeface="+mj-lt"/>
            </a:endParaRPr>
          </a:p>
          <a:p>
            <a:pPr eaLnBrk="1" fontAlgn="auto" hangingPunct="1">
              <a:spcBef>
                <a:spcPts val="0"/>
              </a:spcBef>
              <a:spcAft>
                <a:spcPts val="0"/>
              </a:spcAft>
              <a:defRPr/>
            </a:pPr>
            <a:r>
              <a:rPr lang="tr-TR" sz="2400" dirty="0">
                <a:solidFill>
                  <a:schemeClr val="tx1"/>
                </a:solidFill>
                <a:latin typeface="+mj-lt"/>
              </a:rPr>
              <a:t>S</a:t>
            </a:r>
            <a:r>
              <a:rPr lang="en-US" sz="2400" dirty="0" err="1">
                <a:solidFill>
                  <a:schemeClr val="tx1"/>
                </a:solidFill>
                <a:latin typeface="+mj-lt"/>
              </a:rPr>
              <a:t>arımsağı</a:t>
            </a:r>
            <a:r>
              <a:rPr lang="en-US" sz="2400" dirty="0">
                <a:solidFill>
                  <a:schemeClr val="tx1"/>
                </a:solidFill>
                <a:latin typeface="+mj-lt"/>
              </a:rPr>
              <a:t> </a:t>
            </a:r>
            <a:r>
              <a:rPr lang="en-US" sz="2400" dirty="0" err="1">
                <a:solidFill>
                  <a:schemeClr val="tx1"/>
                </a:solidFill>
                <a:latin typeface="+mj-lt"/>
              </a:rPr>
              <a:t>tereyağında</a:t>
            </a:r>
            <a:r>
              <a:rPr lang="en-US" sz="2400" dirty="0">
                <a:solidFill>
                  <a:schemeClr val="tx1"/>
                </a:solidFill>
                <a:latin typeface="+mj-lt"/>
              </a:rPr>
              <a:t> </a:t>
            </a:r>
            <a:r>
              <a:rPr lang="en-US" sz="2400" dirty="0" err="1">
                <a:solidFill>
                  <a:schemeClr val="tx1"/>
                </a:solidFill>
                <a:latin typeface="+mj-lt"/>
              </a:rPr>
              <a:t>kızartın</a:t>
            </a:r>
            <a:r>
              <a:rPr lang="el-GR" sz="2400" dirty="0">
                <a:solidFill>
                  <a:schemeClr val="tx1"/>
                </a:solidFill>
                <a:latin typeface="+mj-lt"/>
              </a:rPr>
              <a:t>!</a:t>
            </a:r>
            <a:endParaRPr lang="tr-TR" sz="2400" dirty="0">
              <a:solidFill>
                <a:schemeClr val="tx1"/>
              </a:solidFill>
              <a:latin typeface="+mj-lt"/>
            </a:endParaRPr>
          </a:p>
          <a:p>
            <a:pPr eaLnBrk="1" fontAlgn="auto" hangingPunct="1">
              <a:spcBef>
                <a:spcPts val="0"/>
              </a:spcBef>
              <a:spcAft>
                <a:spcPts val="0"/>
              </a:spcAft>
              <a:defRPr/>
            </a:pPr>
            <a:r>
              <a:rPr lang="el-GR" sz="2400" dirty="0">
                <a:solidFill>
                  <a:schemeClr val="tx1"/>
                </a:solidFill>
                <a:latin typeface="+mj-lt"/>
                <a:cs typeface="Aldhabi" panose="020B0604020202020204" pitchFamily="2" charset="-78"/>
              </a:rPr>
              <a:t>Ανακατέψτε</a:t>
            </a:r>
            <a:r>
              <a:rPr lang="tr-TR" sz="2400" dirty="0">
                <a:solidFill>
                  <a:schemeClr val="tx1"/>
                </a:solidFill>
                <a:latin typeface="+mj-lt"/>
                <a:cs typeface="Aldhabi" panose="020B0604020202020204" pitchFamily="2" charset="-78"/>
              </a:rPr>
              <a:t> </a:t>
            </a:r>
            <a:r>
              <a:rPr lang="el-GR" sz="2400" dirty="0">
                <a:solidFill>
                  <a:schemeClr val="tx1"/>
                </a:solidFill>
                <a:latin typeface="+mj-lt"/>
                <a:cs typeface="Aldhabi" panose="020B0604020202020204" pitchFamily="2" charset="-78"/>
              </a:rPr>
              <a:t> το πράσινο κρεμμύδι με το</a:t>
            </a:r>
            <a:r>
              <a:rPr lang="en-US" sz="2400" dirty="0">
                <a:solidFill>
                  <a:schemeClr val="tx1"/>
                </a:solidFill>
                <a:latin typeface="+mj-lt"/>
                <a:cs typeface="Aldhabi" panose="020B0604020202020204" pitchFamily="2" charset="-78"/>
              </a:rPr>
              <a:t> </a:t>
            </a:r>
            <a:r>
              <a:rPr lang="el-GR" sz="2400" dirty="0">
                <a:solidFill>
                  <a:schemeClr val="tx1"/>
                </a:solidFill>
                <a:latin typeface="+mj-lt"/>
                <a:cs typeface="Aldhabi" panose="020B0604020202020204" pitchFamily="2" charset="-78"/>
              </a:rPr>
              <a:t>αβγό!</a:t>
            </a:r>
            <a:endParaRPr lang="tr-TR" sz="2400" dirty="0">
              <a:solidFill>
                <a:schemeClr val="tx1"/>
              </a:solidFill>
              <a:latin typeface="+mj-lt"/>
            </a:endParaRPr>
          </a:p>
          <a:p>
            <a:pPr eaLnBrk="1" fontAlgn="auto" hangingPunct="1">
              <a:spcBef>
                <a:spcPts val="0"/>
              </a:spcBef>
              <a:spcAft>
                <a:spcPts val="0"/>
              </a:spcAft>
              <a:defRPr/>
            </a:pPr>
            <a:r>
              <a:rPr lang="tr-TR" sz="2400" dirty="0">
                <a:solidFill>
                  <a:schemeClr val="tx1"/>
                </a:solidFill>
                <a:latin typeface="+mj-lt"/>
                <a:cs typeface="Aldhabi" panose="020B0604020202020204" pitchFamily="2" charset="-78"/>
              </a:rPr>
              <a:t>Yeşil  soğanı yumurta ile karıştırınız</a:t>
            </a:r>
            <a:r>
              <a:rPr lang="el-GR" sz="2400" dirty="0">
                <a:solidFill>
                  <a:schemeClr val="tx1"/>
                </a:solidFill>
                <a:latin typeface="+mj-lt"/>
                <a:cs typeface="Aldhabi" panose="020B0604020202020204" pitchFamily="2" charset="-78"/>
              </a:rPr>
              <a:t>!</a:t>
            </a:r>
            <a:endParaRPr lang="tr-TR" sz="2400" dirty="0">
              <a:solidFill>
                <a:schemeClr val="tx1"/>
              </a:solidFill>
              <a:latin typeface="+mj-lt"/>
              <a:cs typeface="Aldhabi" panose="020B0604020202020204" pitchFamily="2" charset="-78"/>
            </a:endParaRPr>
          </a:p>
          <a:p>
            <a:pPr eaLnBrk="1" fontAlgn="auto" hangingPunct="1">
              <a:spcBef>
                <a:spcPts val="0"/>
              </a:spcBef>
              <a:spcAft>
                <a:spcPts val="0"/>
              </a:spcAft>
              <a:defRPr/>
            </a:pPr>
            <a:r>
              <a:rPr lang="el-GR" sz="2400" dirty="0">
                <a:solidFill>
                  <a:schemeClr val="tx1"/>
                </a:solidFill>
                <a:latin typeface="+mj-lt"/>
                <a:cs typeface="Aldhabi" panose="020B0604020202020204" pitchFamily="2" charset="-78"/>
              </a:rPr>
              <a:t>Χτυπήστε καλά!</a:t>
            </a:r>
          </a:p>
          <a:p>
            <a:pPr eaLnBrk="1" fontAlgn="auto" hangingPunct="1">
              <a:spcBef>
                <a:spcPts val="0"/>
              </a:spcBef>
              <a:spcAft>
                <a:spcPts val="0"/>
              </a:spcAft>
              <a:defRPr/>
            </a:pPr>
            <a:r>
              <a:rPr lang="tr-TR" sz="2400" dirty="0">
                <a:solidFill>
                  <a:schemeClr val="tx1"/>
                </a:solidFill>
                <a:latin typeface="+mj-lt"/>
                <a:cs typeface="Aldhabi" panose="020B0604020202020204" pitchFamily="2" charset="-78"/>
              </a:rPr>
              <a:t>G</a:t>
            </a:r>
            <a:r>
              <a:rPr lang="en-US" sz="2400" dirty="0" err="1">
                <a:solidFill>
                  <a:schemeClr val="tx1"/>
                </a:solidFill>
                <a:latin typeface="+mj-lt"/>
                <a:cs typeface="Aldhabi" panose="020B0604020202020204" pitchFamily="2" charset="-78"/>
              </a:rPr>
              <a:t>üzelce</a:t>
            </a:r>
            <a:r>
              <a:rPr lang="en-US" sz="2400" dirty="0">
                <a:solidFill>
                  <a:schemeClr val="tx1"/>
                </a:solidFill>
                <a:latin typeface="+mj-lt"/>
                <a:cs typeface="Aldhabi" panose="020B0604020202020204" pitchFamily="2" charset="-78"/>
              </a:rPr>
              <a:t> </a:t>
            </a:r>
            <a:r>
              <a:rPr lang="en-US" sz="2400" dirty="0" err="1">
                <a:solidFill>
                  <a:schemeClr val="tx1"/>
                </a:solidFill>
                <a:latin typeface="+mj-lt"/>
                <a:cs typeface="Aldhabi" panose="020B0604020202020204" pitchFamily="2" charset="-78"/>
              </a:rPr>
              <a:t>çırpın</a:t>
            </a:r>
            <a:r>
              <a:rPr lang="tr-TR" sz="2400" dirty="0">
                <a:solidFill>
                  <a:schemeClr val="tx1"/>
                </a:solidFill>
                <a:latin typeface="+mj-lt"/>
                <a:cs typeface="Aldhabi" panose="020B0604020202020204" pitchFamily="2" charset="-78"/>
              </a:rPr>
              <a:t>!</a:t>
            </a:r>
            <a:endParaRPr lang="el-GR" sz="2400" dirty="0">
              <a:solidFill>
                <a:schemeClr val="tx1"/>
              </a:solidFill>
              <a:latin typeface="+mj-lt"/>
              <a:cs typeface="Aldhabi" panose="020B0604020202020204" pitchFamily="2" charset="-78"/>
            </a:endParaRPr>
          </a:p>
          <a:p>
            <a:pPr>
              <a:defRPr/>
            </a:pPr>
            <a:r>
              <a:rPr lang="el-GR" sz="2400" dirty="0"/>
              <a:t>Ζεστάνετε </a:t>
            </a:r>
            <a:r>
              <a:rPr lang="el-GR" sz="2400" dirty="0">
                <a:solidFill>
                  <a:schemeClr val="tx1"/>
                </a:solidFill>
                <a:latin typeface="+mj-lt"/>
                <a:cs typeface="Aldhabi" panose="020B0604020202020204" pitchFamily="2" charset="-78"/>
              </a:rPr>
              <a:t>το  τηγάνι σας</a:t>
            </a:r>
            <a:r>
              <a:rPr lang="tr-TR" sz="2400" dirty="0">
                <a:solidFill>
                  <a:schemeClr val="tx1"/>
                </a:solidFill>
                <a:latin typeface="+mj-lt"/>
                <a:cs typeface="Aldhabi" panose="020B0604020202020204" pitchFamily="2" charset="-78"/>
              </a:rPr>
              <a:t>!</a:t>
            </a:r>
          </a:p>
          <a:p>
            <a:pPr eaLnBrk="1" fontAlgn="auto" hangingPunct="1">
              <a:spcBef>
                <a:spcPts val="0"/>
              </a:spcBef>
              <a:spcAft>
                <a:spcPts val="0"/>
              </a:spcAft>
              <a:defRPr/>
            </a:pPr>
            <a:r>
              <a:rPr lang="en-US" sz="2400" dirty="0" err="1">
                <a:solidFill>
                  <a:schemeClr val="tx1"/>
                </a:solidFill>
                <a:latin typeface="+mj-lt"/>
                <a:cs typeface="Aldhabi" panose="020B0604020202020204" pitchFamily="2" charset="-78"/>
              </a:rPr>
              <a:t>Tavanızı</a:t>
            </a:r>
            <a:r>
              <a:rPr lang="en-US" sz="2400" dirty="0">
                <a:solidFill>
                  <a:schemeClr val="tx1"/>
                </a:solidFill>
                <a:latin typeface="+mj-lt"/>
                <a:cs typeface="Aldhabi" panose="020B0604020202020204" pitchFamily="2" charset="-78"/>
              </a:rPr>
              <a:t> </a:t>
            </a:r>
            <a:r>
              <a:rPr lang="en-US" sz="2400" dirty="0" err="1">
                <a:solidFill>
                  <a:schemeClr val="tx1"/>
                </a:solidFill>
                <a:latin typeface="+mj-lt"/>
                <a:cs typeface="Aldhabi" panose="020B0604020202020204" pitchFamily="2" charset="-78"/>
              </a:rPr>
              <a:t>ısıtın</a:t>
            </a:r>
            <a:r>
              <a:rPr lang="tr-TR" sz="2400" dirty="0">
                <a:solidFill>
                  <a:schemeClr val="tx1"/>
                </a:solidFill>
                <a:latin typeface="+mj-lt"/>
                <a:cs typeface="Aldhabi" panose="020B0604020202020204" pitchFamily="2" charset="-78"/>
              </a:rPr>
              <a:t>!</a:t>
            </a:r>
            <a:endParaRPr lang="el-GR" sz="2400" dirty="0">
              <a:solidFill>
                <a:schemeClr val="tx1"/>
              </a:solidFill>
              <a:latin typeface="+mj-lt"/>
              <a:cs typeface="Aldhabi" panose="020B0604020202020204" pitchFamily="2" charset="-78"/>
            </a:endParaRPr>
          </a:p>
          <a:p>
            <a:pPr eaLnBrk="1" fontAlgn="auto" hangingPunct="1">
              <a:spcBef>
                <a:spcPts val="0"/>
              </a:spcBef>
              <a:spcAft>
                <a:spcPts val="0"/>
              </a:spcAft>
              <a:defRPr/>
            </a:pPr>
            <a:r>
              <a:rPr lang="el-GR" sz="2400" dirty="0">
                <a:solidFill>
                  <a:schemeClr val="tx1"/>
                </a:solidFill>
                <a:latin typeface="+mj-lt"/>
                <a:cs typeface="Aldhabi" panose="020B0604020202020204" pitchFamily="2" charset="-78"/>
              </a:rPr>
              <a:t>Διπλώστε την ομελέτα στα δύο</a:t>
            </a:r>
            <a:r>
              <a:rPr lang="tr-TR" sz="2400" dirty="0">
                <a:solidFill>
                  <a:schemeClr val="tx1"/>
                </a:solidFill>
                <a:latin typeface="+mj-lt"/>
                <a:cs typeface="Aldhabi" panose="020B0604020202020204" pitchFamily="2" charset="-78"/>
              </a:rPr>
              <a:t>!</a:t>
            </a:r>
          </a:p>
          <a:p>
            <a:pPr eaLnBrk="1" fontAlgn="auto" hangingPunct="1">
              <a:spcBef>
                <a:spcPts val="0"/>
              </a:spcBef>
              <a:spcAft>
                <a:spcPts val="0"/>
              </a:spcAft>
              <a:defRPr/>
            </a:pPr>
            <a:r>
              <a:rPr lang="tr-TR" sz="2400" dirty="0">
                <a:solidFill>
                  <a:schemeClr val="tx1"/>
                </a:solidFill>
                <a:latin typeface="+mj-lt"/>
                <a:cs typeface="Aldhabi" panose="020B0604020202020204" pitchFamily="2" charset="-78"/>
              </a:rPr>
              <a:t>O</a:t>
            </a:r>
            <a:r>
              <a:rPr lang="en-US" sz="2400" dirty="0" err="1">
                <a:solidFill>
                  <a:schemeClr val="tx1"/>
                </a:solidFill>
                <a:latin typeface="+mj-lt"/>
                <a:cs typeface="Aldhabi" panose="020B0604020202020204" pitchFamily="2" charset="-78"/>
              </a:rPr>
              <a:t>mleti</a:t>
            </a:r>
            <a:r>
              <a:rPr lang="en-US" sz="2400" dirty="0">
                <a:solidFill>
                  <a:schemeClr val="tx1"/>
                </a:solidFill>
                <a:latin typeface="+mj-lt"/>
                <a:cs typeface="Aldhabi" panose="020B0604020202020204" pitchFamily="2" charset="-78"/>
              </a:rPr>
              <a:t> </a:t>
            </a:r>
            <a:r>
              <a:rPr lang="en-US" sz="2400" dirty="0" err="1">
                <a:solidFill>
                  <a:schemeClr val="tx1"/>
                </a:solidFill>
                <a:latin typeface="+mj-lt"/>
                <a:cs typeface="Aldhabi" panose="020B0604020202020204" pitchFamily="2" charset="-78"/>
              </a:rPr>
              <a:t>ikiye</a:t>
            </a:r>
            <a:r>
              <a:rPr lang="en-US" sz="2400" dirty="0">
                <a:solidFill>
                  <a:schemeClr val="tx1"/>
                </a:solidFill>
                <a:latin typeface="+mj-lt"/>
                <a:cs typeface="Aldhabi" panose="020B0604020202020204" pitchFamily="2" charset="-78"/>
              </a:rPr>
              <a:t> </a:t>
            </a:r>
            <a:r>
              <a:rPr lang="en-US" sz="2400" dirty="0" err="1">
                <a:solidFill>
                  <a:schemeClr val="tx1"/>
                </a:solidFill>
                <a:latin typeface="+mj-lt"/>
                <a:cs typeface="Aldhabi" panose="020B0604020202020204" pitchFamily="2" charset="-78"/>
              </a:rPr>
              <a:t>katlayın</a:t>
            </a:r>
            <a:r>
              <a:rPr lang="el-GR" sz="2400" dirty="0">
                <a:solidFill>
                  <a:schemeClr val="tx1"/>
                </a:solidFill>
                <a:latin typeface="+mj-lt"/>
                <a:cs typeface="Aldhabi" panose="020B0604020202020204" pitchFamily="2" charset="-78"/>
              </a:rPr>
              <a:t>!</a:t>
            </a:r>
          </a:p>
          <a:p>
            <a:pPr eaLnBrk="1" fontAlgn="auto" hangingPunct="1">
              <a:spcBef>
                <a:spcPts val="0"/>
              </a:spcBef>
              <a:spcAft>
                <a:spcPts val="0"/>
              </a:spcAft>
              <a:defRPr/>
            </a:pPr>
            <a:r>
              <a:rPr lang="el-GR" sz="2400" dirty="0">
                <a:solidFill>
                  <a:schemeClr val="tx1"/>
                </a:solidFill>
                <a:latin typeface="+mj-lt"/>
                <a:cs typeface="Aldhabi" panose="020B0604020202020204" pitchFamily="2" charset="-78"/>
              </a:rPr>
              <a:t>Προσθέστε  το αλάτι!</a:t>
            </a:r>
            <a:endParaRPr lang="tr-TR" sz="2400" dirty="0">
              <a:solidFill>
                <a:schemeClr val="tx1"/>
              </a:solidFill>
              <a:latin typeface="+mj-lt"/>
              <a:cs typeface="Aldhabi" panose="020B0604020202020204" pitchFamily="2" charset="-78"/>
            </a:endParaRPr>
          </a:p>
          <a:p>
            <a:pPr eaLnBrk="1" fontAlgn="auto" hangingPunct="1">
              <a:spcBef>
                <a:spcPts val="0"/>
              </a:spcBef>
              <a:spcAft>
                <a:spcPts val="0"/>
              </a:spcAft>
              <a:defRPr/>
            </a:pPr>
            <a:r>
              <a:rPr lang="tr-TR" sz="2400" dirty="0">
                <a:solidFill>
                  <a:schemeClr val="tx1"/>
                </a:solidFill>
                <a:latin typeface="+mj-lt"/>
              </a:rPr>
              <a:t>T</a:t>
            </a:r>
            <a:r>
              <a:rPr lang="en-US" sz="2400" dirty="0" err="1">
                <a:solidFill>
                  <a:schemeClr val="tx1"/>
                </a:solidFill>
                <a:latin typeface="+mj-lt"/>
              </a:rPr>
              <a:t>uzu</a:t>
            </a:r>
            <a:r>
              <a:rPr lang="en-US" sz="2400" dirty="0">
                <a:solidFill>
                  <a:schemeClr val="tx1"/>
                </a:solidFill>
                <a:latin typeface="+mj-lt"/>
              </a:rPr>
              <a:t> </a:t>
            </a:r>
            <a:r>
              <a:rPr lang="en-US" sz="2400" dirty="0" err="1">
                <a:solidFill>
                  <a:schemeClr val="tx1"/>
                </a:solidFill>
                <a:latin typeface="+mj-lt"/>
              </a:rPr>
              <a:t>ekley</a:t>
            </a:r>
            <a:r>
              <a:rPr lang="tr-TR" sz="2400" dirty="0">
                <a:solidFill>
                  <a:schemeClr val="tx1"/>
                </a:solidFill>
                <a:latin typeface="+mj-lt"/>
              </a:rPr>
              <a:t>iniz</a:t>
            </a:r>
            <a:r>
              <a:rPr lang="el-GR" sz="2400" dirty="0">
                <a:solidFill>
                  <a:schemeClr val="tx1"/>
                </a:solidFill>
                <a:latin typeface="+mj-lt"/>
              </a:rPr>
              <a:t>!</a:t>
            </a:r>
            <a:endParaRPr lang="el-GR" sz="2400" dirty="0">
              <a:solidFill>
                <a:schemeClr val="tx1"/>
              </a:solidFill>
              <a:latin typeface="+mj-lt"/>
              <a:cs typeface="Aldhabi" panose="020B0604020202020204" pitchFamily="2" charset="-78"/>
            </a:endParaRPr>
          </a:p>
        </p:txBody>
      </p:sp>
      <p:pic>
        <p:nvPicPr>
          <p:cNvPr id="4" name="Εικόνα 3" descr="Omlet Vektörler, Grafikleri ve Çizim - 123RF">
            <a:extLst>
              <a:ext uri="{FF2B5EF4-FFF2-40B4-BE49-F238E27FC236}">
                <a16:creationId xmlns:a16="http://schemas.microsoft.com/office/drawing/2014/main" id="{3FFDDA40-8DB9-1345-65FF-A8F5DF333CAC}"/>
              </a:ext>
            </a:extLst>
          </p:cNvPr>
          <p:cNvPicPr>
            <a:picLocks noChangeAspect="1"/>
          </p:cNvPicPr>
          <p:nvPr/>
        </p:nvPicPr>
        <p:blipFill>
          <a:blip r:embed="rId2"/>
          <a:stretch>
            <a:fillRect/>
          </a:stretch>
        </p:blipFill>
        <p:spPr>
          <a:xfrm>
            <a:off x="8444367" y="2225676"/>
            <a:ext cx="3195637" cy="3195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descr="9.800+ Omlet Stock İllüstrasyonlar, Royalty-Free Vektör Grafik ve Clip Art  - iStock">
            <a:extLst>
              <a:ext uri="{FF2B5EF4-FFF2-40B4-BE49-F238E27FC236}">
                <a16:creationId xmlns:a16="http://schemas.microsoft.com/office/drawing/2014/main" id="{D8D566BE-A850-B7C5-991E-F12962A7FECE}"/>
              </a:ext>
            </a:extLst>
          </p:cNvPr>
          <p:cNvPicPr>
            <a:picLocks noChangeAspect="1"/>
          </p:cNvPicPr>
          <p:nvPr/>
        </p:nvPicPr>
        <p:blipFill>
          <a:blip r:embed="rId3"/>
          <a:stretch>
            <a:fillRect/>
          </a:stretch>
        </p:blipFill>
        <p:spPr>
          <a:xfrm>
            <a:off x="87085" y="1462152"/>
            <a:ext cx="1865376" cy="1527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descr="9.800+ Omlet Stock İllüstrasyonlar, Royalty-Free Vektör Grafik ve Clip Art  - iStock">
            <a:extLst>
              <a:ext uri="{FF2B5EF4-FFF2-40B4-BE49-F238E27FC236}">
                <a16:creationId xmlns:a16="http://schemas.microsoft.com/office/drawing/2014/main" id="{916A612A-3C60-084C-F049-D459DD4A4844}"/>
              </a:ext>
            </a:extLst>
          </p:cNvPr>
          <p:cNvPicPr>
            <a:picLocks noChangeAspect="1"/>
          </p:cNvPicPr>
          <p:nvPr/>
        </p:nvPicPr>
        <p:blipFill>
          <a:blip r:embed="rId3"/>
          <a:stretch>
            <a:fillRect/>
          </a:stretch>
        </p:blipFill>
        <p:spPr>
          <a:xfrm>
            <a:off x="87085" y="3105277"/>
            <a:ext cx="1865376" cy="1527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Εικόνα 6" descr="9.800+ Omlet Stock İllüstrasyonlar, Royalty-Free Vektör Grafik ve Clip Art  - iStock">
            <a:extLst>
              <a:ext uri="{FF2B5EF4-FFF2-40B4-BE49-F238E27FC236}">
                <a16:creationId xmlns:a16="http://schemas.microsoft.com/office/drawing/2014/main" id="{B28C938E-9332-57D4-1974-C5A4024F8BA8}"/>
              </a:ext>
            </a:extLst>
          </p:cNvPr>
          <p:cNvPicPr>
            <a:picLocks noChangeAspect="1"/>
          </p:cNvPicPr>
          <p:nvPr/>
        </p:nvPicPr>
        <p:blipFill>
          <a:blip r:embed="rId3"/>
          <a:stretch>
            <a:fillRect/>
          </a:stretch>
        </p:blipFill>
        <p:spPr>
          <a:xfrm>
            <a:off x="87085" y="4748402"/>
            <a:ext cx="1865376" cy="164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3090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F009A-9B90-A53A-76F1-5FA050793D98}"/>
              </a:ext>
            </a:extLst>
          </p:cNvPr>
          <p:cNvSpPr>
            <a:spLocks noGrp="1"/>
          </p:cNvSpPr>
          <p:nvPr>
            <p:ph type="title"/>
          </p:nvPr>
        </p:nvSpPr>
        <p:spPr>
          <a:xfrm>
            <a:off x="512763" y="463550"/>
            <a:ext cx="4994275" cy="735013"/>
          </a:xfrm>
        </p:spPr>
        <p:txBody>
          <a:bodyPr rtlCol="0">
            <a:normAutofit/>
          </a:bodyPr>
          <a:lstStyle/>
          <a:p>
            <a:pPr eaLnBrk="1" fontAlgn="auto" hangingPunct="1">
              <a:spcAft>
                <a:spcPts val="0"/>
              </a:spcAft>
              <a:defRPr/>
            </a:pPr>
            <a:r>
              <a:rPr lang="tr-TR" dirty="0">
                <a:solidFill>
                  <a:srgbClr val="FF0000"/>
                </a:solidFill>
              </a:rPr>
              <a:t>Çeviri </a:t>
            </a:r>
            <a:r>
              <a:rPr lang="en-US" dirty="0">
                <a:solidFill>
                  <a:srgbClr val="FF0000"/>
                </a:solidFill>
              </a:rPr>
              <a:t>/ </a:t>
            </a:r>
            <a:r>
              <a:rPr lang="el-GR" dirty="0">
                <a:solidFill>
                  <a:srgbClr val="FF0000"/>
                </a:solidFill>
              </a:rPr>
              <a:t>Μετάφραση</a:t>
            </a:r>
            <a:endParaRPr lang="el-CY" dirty="0">
              <a:solidFill>
                <a:srgbClr val="FF0000"/>
              </a:solidFill>
            </a:endParaRPr>
          </a:p>
        </p:txBody>
      </p:sp>
      <p:sp>
        <p:nvSpPr>
          <p:cNvPr id="3" name="Ορθογώνιο 2">
            <a:extLst>
              <a:ext uri="{FF2B5EF4-FFF2-40B4-BE49-F238E27FC236}">
                <a16:creationId xmlns:a16="http://schemas.microsoft.com/office/drawing/2014/main" id="{B7CC2FCD-9CA6-0E9C-7414-F52B35AAFE9D}"/>
              </a:ext>
            </a:extLst>
          </p:cNvPr>
          <p:cNvSpPr/>
          <p:nvPr/>
        </p:nvSpPr>
        <p:spPr>
          <a:xfrm>
            <a:off x="4674735" y="1315811"/>
            <a:ext cx="7223351" cy="4834617"/>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l-GR" sz="2000" dirty="0"/>
              <a:t>Σβήστε τον πίνακα</a:t>
            </a:r>
            <a:r>
              <a:rPr lang="en-US" sz="2000" dirty="0"/>
              <a:t>!</a:t>
            </a:r>
            <a:r>
              <a:rPr lang="el-GR" sz="2000" dirty="0"/>
              <a:t>   </a:t>
            </a:r>
            <a:r>
              <a:rPr lang="en-US" sz="2000" dirty="0"/>
              <a:t>    </a:t>
            </a:r>
            <a:r>
              <a:rPr lang="tr-TR" sz="2000" dirty="0"/>
              <a:t>Tahtayı  sil</a:t>
            </a:r>
            <a:r>
              <a:rPr lang="tr-TR" sz="2000" b="1" dirty="0"/>
              <a:t>iniz</a:t>
            </a:r>
            <a:r>
              <a:rPr lang="en-US" sz="2000" dirty="0"/>
              <a:t>!</a:t>
            </a:r>
            <a:endParaRPr lang="el-GR" sz="2000" dirty="0"/>
          </a:p>
          <a:p>
            <a:pPr eaLnBrk="1" fontAlgn="auto" hangingPunct="1">
              <a:spcBef>
                <a:spcPts val="0"/>
              </a:spcBef>
              <a:spcAft>
                <a:spcPts val="0"/>
              </a:spcAft>
              <a:defRPr/>
            </a:pPr>
            <a:r>
              <a:rPr lang="el-GR" sz="2000" dirty="0"/>
              <a:t>Σημειώστε</a:t>
            </a:r>
            <a:r>
              <a:rPr lang="en-US" sz="2000" dirty="0"/>
              <a:t>!</a:t>
            </a:r>
            <a:r>
              <a:rPr lang="el-GR" sz="2000" dirty="0"/>
              <a:t>  </a:t>
            </a:r>
            <a:r>
              <a:rPr lang="tr-TR" sz="2000" dirty="0"/>
              <a:t>                     İşaretle</a:t>
            </a:r>
            <a:r>
              <a:rPr lang="tr-TR" sz="2000" b="1" dirty="0"/>
              <a:t>yiniz</a:t>
            </a:r>
            <a:r>
              <a:rPr lang="en-US" sz="2000" dirty="0"/>
              <a:t>!</a:t>
            </a:r>
            <a:endParaRPr lang="el-GR" sz="2000" dirty="0"/>
          </a:p>
          <a:p>
            <a:pPr eaLnBrk="1" fontAlgn="auto" hangingPunct="1">
              <a:spcBef>
                <a:spcPts val="0"/>
              </a:spcBef>
              <a:spcAft>
                <a:spcPts val="0"/>
              </a:spcAft>
              <a:defRPr/>
            </a:pPr>
            <a:r>
              <a:rPr lang="el-GR" sz="2000" dirty="0"/>
              <a:t>Ησυχάστε</a:t>
            </a:r>
            <a:r>
              <a:rPr lang="en-US" sz="2000" dirty="0"/>
              <a:t>!</a:t>
            </a:r>
            <a:r>
              <a:rPr lang="tr-TR" sz="2000" dirty="0"/>
              <a:t>   sakin  ol</a:t>
            </a:r>
            <a:r>
              <a:rPr lang="tr-TR" sz="2000" b="1" dirty="0"/>
              <a:t>unuz</a:t>
            </a:r>
            <a:r>
              <a:rPr lang="tr-TR" sz="2000" dirty="0"/>
              <a:t>          Sessiz  ol</a:t>
            </a:r>
            <a:r>
              <a:rPr lang="tr-TR" sz="2000" b="1" dirty="0"/>
              <a:t>unuz</a:t>
            </a:r>
            <a:r>
              <a:rPr lang="en-US" sz="2000" dirty="0"/>
              <a:t>!</a:t>
            </a:r>
            <a:endParaRPr lang="el-GR" sz="2000" dirty="0"/>
          </a:p>
          <a:p>
            <a:pPr eaLnBrk="1" fontAlgn="auto" hangingPunct="1">
              <a:spcBef>
                <a:spcPts val="0"/>
              </a:spcBef>
              <a:spcAft>
                <a:spcPts val="0"/>
              </a:spcAft>
              <a:defRPr/>
            </a:pPr>
            <a:r>
              <a:rPr lang="el-GR" sz="2000" dirty="0"/>
              <a:t>Μετρήστε</a:t>
            </a:r>
            <a:r>
              <a:rPr lang="en-US" sz="2000" dirty="0"/>
              <a:t>!</a:t>
            </a:r>
            <a:r>
              <a:rPr lang="tr-TR" sz="2000" dirty="0"/>
              <a:t>                      Say</a:t>
            </a:r>
            <a:r>
              <a:rPr lang="tr-TR" sz="2000" b="1" dirty="0"/>
              <a:t>ınız</a:t>
            </a:r>
            <a:r>
              <a:rPr lang="en-US" sz="2000" dirty="0"/>
              <a:t>!</a:t>
            </a:r>
            <a:endParaRPr lang="el-GR" sz="2000" dirty="0"/>
          </a:p>
          <a:p>
            <a:pPr eaLnBrk="1" fontAlgn="auto" hangingPunct="1">
              <a:spcBef>
                <a:spcPts val="0"/>
              </a:spcBef>
              <a:spcAft>
                <a:spcPts val="0"/>
              </a:spcAft>
              <a:defRPr/>
            </a:pPr>
            <a:r>
              <a:rPr lang="el-GR" sz="2000" dirty="0"/>
              <a:t>Σηκώστε το χέρι</a:t>
            </a:r>
            <a:r>
              <a:rPr lang="en-US" sz="2000" dirty="0"/>
              <a:t>!</a:t>
            </a:r>
            <a:r>
              <a:rPr lang="el-GR" sz="2000" dirty="0"/>
              <a:t> </a:t>
            </a:r>
            <a:r>
              <a:rPr lang="tr-TR" sz="2000" dirty="0"/>
              <a:t>          Parmak  kaldı</a:t>
            </a:r>
            <a:r>
              <a:rPr lang="tr-TR" sz="2000" b="1" dirty="0"/>
              <a:t>rınız</a:t>
            </a:r>
            <a:r>
              <a:rPr lang="en-US" sz="2000" dirty="0"/>
              <a:t>!</a:t>
            </a:r>
            <a:endParaRPr lang="el-GR" sz="2000" dirty="0"/>
          </a:p>
          <a:p>
            <a:pPr eaLnBrk="1" fontAlgn="auto" hangingPunct="1">
              <a:spcBef>
                <a:spcPts val="0"/>
              </a:spcBef>
              <a:spcAft>
                <a:spcPts val="0"/>
              </a:spcAft>
              <a:defRPr/>
            </a:pPr>
            <a:r>
              <a:rPr lang="el-GR" sz="2000" dirty="0"/>
              <a:t>Ανοίξτε το  βιβλίο</a:t>
            </a:r>
            <a:r>
              <a:rPr lang="en-US" sz="2000" dirty="0"/>
              <a:t>!</a:t>
            </a:r>
            <a:r>
              <a:rPr lang="tr-TR" sz="2000" dirty="0"/>
              <a:t>        Kitabı aç</a:t>
            </a:r>
            <a:r>
              <a:rPr lang="tr-TR" sz="2000" b="1" dirty="0"/>
              <a:t>ınız</a:t>
            </a:r>
            <a:r>
              <a:rPr lang="en-US" sz="2000" dirty="0"/>
              <a:t>!</a:t>
            </a:r>
            <a:endParaRPr lang="el-GR" sz="2000" dirty="0"/>
          </a:p>
          <a:p>
            <a:pPr eaLnBrk="1" fontAlgn="auto" hangingPunct="1">
              <a:spcBef>
                <a:spcPts val="0"/>
              </a:spcBef>
              <a:spcAft>
                <a:spcPts val="0"/>
              </a:spcAft>
              <a:defRPr/>
            </a:pPr>
            <a:r>
              <a:rPr lang="el-GR" sz="2000" dirty="0"/>
              <a:t>Επαναλάβετε</a:t>
            </a:r>
            <a:r>
              <a:rPr lang="en-US" sz="2000" dirty="0"/>
              <a:t>!</a:t>
            </a:r>
            <a:r>
              <a:rPr lang="tr-TR" sz="2000" dirty="0"/>
              <a:t>              Tekrar ed</a:t>
            </a:r>
            <a:r>
              <a:rPr lang="tr-TR" sz="2000" b="1" dirty="0"/>
              <a:t>iniz</a:t>
            </a:r>
            <a:r>
              <a:rPr lang="en-US" sz="2000" dirty="0"/>
              <a:t>!</a:t>
            </a:r>
            <a:endParaRPr lang="el-GR" sz="2000" dirty="0"/>
          </a:p>
          <a:p>
            <a:pPr eaLnBrk="1" fontAlgn="auto" hangingPunct="1">
              <a:spcBef>
                <a:spcPts val="0"/>
              </a:spcBef>
              <a:spcAft>
                <a:spcPts val="0"/>
              </a:spcAft>
              <a:defRPr/>
            </a:pPr>
            <a:r>
              <a:rPr lang="el-GR" sz="2000" dirty="0"/>
              <a:t>Ελάτε εδώ</a:t>
            </a:r>
            <a:r>
              <a:rPr lang="en-US" sz="2000" dirty="0"/>
              <a:t>!</a:t>
            </a:r>
            <a:r>
              <a:rPr lang="tr-TR" sz="2000" dirty="0"/>
              <a:t>            Buraya gel</a:t>
            </a:r>
            <a:r>
              <a:rPr lang="tr-TR" sz="2000" b="1" dirty="0"/>
              <a:t>iniz</a:t>
            </a:r>
            <a:r>
              <a:rPr lang="en-US" sz="2000" dirty="0"/>
              <a:t>!</a:t>
            </a:r>
            <a:endParaRPr lang="el-GR" sz="2000" dirty="0"/>
          </a:p>
          <a:p>
            <a:pPr eaLnBrk="1" fontAlgn="auto" hangingPunct="1">
              <a:spcBef>
                <a:spcPts val="0"/>
              </a:spcBef>
              <a:spcAft>
                <a:spcPts val="0"/>
              </a:spcAft>
              <a:defRPr/>
            </a:pPr>
            <a:r>
              <a:rPr lang="el-GR" sz="2000" dirty="0"/>
              <a:t>Ακούστε</a:t>
            </a:r>
            <a:r>
              <a:rPr lang="en-US" sz="2000" dirty="0"/>
              <a:t>!</a:t>
            </a:r>
            <a:r>
              <a:rPr lang="tr-TR" sz="2000" dirty="0"/>
              <a:t>       Dinle</a:t>
            </a:r>
            <a:r>
              <a:rPr lang="tr-TR" sz="2000" b="1" dirty="0"/>
              <a:t>yiniz</a:t>
            </a:r>
            <a:r>
              <a:rPr lang="en-US" sz="2000" b="1" dirty="0"/>
              <a:t>!</a:t>
            </a:r>
            <a:endParaRPr lang="el-GR" sz="2000" b="1" dirty="0"/>
          </a:p>
          <a:p>
            <a:pPr eaLnBrk="1" fontAlgn="auto" hangingPunct="1">
              <a:spcBef>
                <a:spcPts val="0"/>
              </a:spcBef>
              <a:spcAft>
                <a:spcPts val="0"/>
              </a:spcAft>
              <a:defRPr/>
            </a:pPr>
            <a:r>
              <a:rPr lang="el-GR" sz="2000" dirty="0"/>
              <a:t>Συμπληρώστε τα κενά</a:t>
            </a:r>
            <a:r>
              <a:rPr lang="en-US" sz="2000" dirty="0"/>
              <a:t>!</a:t>
            </a:r>
            <a:r>
              <a:rPr lang="el-GR" sz="2000" dirty="0"/>
              <a:t> </a:t>
            </a:r>
            <a:r>
              <a:rPr lang="tr-TR" sz="2000" dirty="0"/>
              <a:t>       Boşlukları  tamamla</a:t>
            </a:r>
            <a:r>
              <a:rPr lang="tr-TR" sz="2000" b="1" dirty="0"/>
              <a:t>yınız</a:t>
            </a:r>
            <a:r>
              <a:rPr lang="en-US" sz="2000" b="1" dirty="0"/>
              <a:t>!</a:t>
            </a:r>
            <a:endParaRPr lang="el-GR" sz="2000" b="1" dirty="0"/>
          </a:p>
          <a:p>
            <a:pPr eaLnBrk="1" fontAlgn="auto" hangingPunct="1">
              <a:spcBef>
                <a:spcPts val="0"/>
              </a:spcBef>
              <a:spcAft>
                <a:spcPts val="0"/>
              </a:spcAft>
              <a:defRPr/>
            </a:pPr>
            <a:r>
              <a:rPr lang="el-GR" sz="2000" dirty="0"/>
              <a:t>Δώστε πληροφορίες</a:t>
            </a:r>
            <a:r>
              <a:rPr lang="en-US" sz="2000" dirty="0"/>
              <a:t>!</a:t>
            </a:r>
            <a:r>
              <a:rPr lang="el-GR" sz="2000" dirty="0"/>
              <a:t>  </a:t>
            </a:r>
            <a:r>
              <a:rPr lang="tr-TR" sz="2000" dirty="0"/>
              <a:t>   Bir kompozisyon  yaz</a:t>
            </a:r>
            <a:r>
              <a:rPr lang="tr-TR" sz="2000" b="1" dirty="0"/>
              <a:t>ınız</a:t>
            </a:r>
            <a:r>
              <a:rPr lang="en-US" sz="2000" dirty="0"/>
              <a:t>!</a:t>
            </a:r>
            <a:endParaRPr lang="el-GR" sz="2000" dirty="0"/>
          </a:p>
          <a:p>
            <a:pPr eaLnBrk="1" fontAlgn="auto" hangingPunct="1">
              <a:spcBef>
                <a:spcPts val="0"/>
              </a:spcBef>
              <a:spcAft>
                <a:spcPts val="0"/>
              </a:spcAft>
              <a:defRPr/>
            </a:pPr>
            <a:r>
              <a:rPr lang="el-GR" sz="2000" dirty="0"/>
              <a:t>Επιλέξτε  τη σωστή απάντηση</a:t>
            </a:r>
            <a:r>
              <a:rPr lang="en-US" sz="2000" dirty="0"/>
              <a:t>!</a:t>
            </a:r>
            <a:r>
              <a:rPr lang="tr-TR" sz="2000" dirty="0"/>
              <a:t>    Doğru seçeneği  seç</a:t>
            </a:r>
            <a:r>
              <a:rPr lang="tr-TR" sz="2000" b="1" dirty="0"/>
              <a:t>iniz</a:t>
            </a:r>
            <a:r>
              <a:rPr lang="en-US" sz="2000" dirty="0"/>
              <a:t>! </a:t>
            </a:r>
            <a:endParaRPr lang="el-GR" sz="2000" dirty="0"/>
          </a:p>
          <a:p>
            <a:pPr>
              <a:defRPr/>
            </a:pPr>
            <a:r>
              <a:rPr lang="el-GR" sz="2000" dirty="0"/>
              <a:t>Κάντε την αντιστοίχιση σύμφωνα με το κείμενο</a:t>
            </a:r>
            <a:r>
              <a:rPr lang="en-US" sz="2000" dirty="0"/>
              <a:t>!  </a:t>
            </a:r>
            <a:r>
              <a:rPr lang="tr-TR" sz="2000" dirty="0"/>
              <a:t>  Metne göre eşleştir</a:t>
            </a:r>
            <a:r>
              <a:rPr lang="tr-TR" sz="2000" b="1" dirty="0"/>
              <a:t>iniz</a:t>
            </a:r>
            <a:r>
              <a:rPr lang="en-US" sz="2000" dirty="0"/>
              <a:t>!</a:t>
            </a:r>
            <a:endParaRPr lang="el-GR" sz="2000" dirty="0"/>
          </a:p>
          <a:p>
            <a:pPr eaLnBrk="1" fontAlgn="auto" hangingPunct="1">
              <a:spcBef>
                <a:spcPts val="0"/>
              </a:spcBef>
              <a:spcAft>
                <a:spcPts val="0"/>
              </a:spcAft>
              <a:defRPr/>
            </a:pPr>
            <a:r>
              <a:rPr lang="el-GR" sz="2000" dirty="0"/>
              <a:t>Δώστε την κατάλληλη απάντηση</a:t>
            </a:r>
            <a:r>
              <a:rPr lang="en-US" sz="2000" dirty="0"/>
              <a:t>!</a:t>
            </a:r>
            <a:r>
              <a:rPr lang="tr-TR" sz="2000" dirty="0"/>
              <a:t>   Uygun cevabı  ver</a:t>
            </a:r>
            <a:r>
              <a:rPr lang="tr-TR" sz="2000" b="1" dirty="0"/>
              <a:t>iniz</a:t>
            </a:r>
            <a:r>
              <a:rPr lang="en-US" sz="2000" dirty="0"/>
              <a:t>!</a:t>
            </a:r>
            <a:endParaRPr lang="el-GR" sz="2000" dirty="0"/>
          </a:p>
          <a:p>
            <a:pPr eaLnBrk="1" fontAlgn="auto" hangingPunct="1">
              <a:spcBef>
                <a:spcPts val="0"/>
              </a:spcBef>
              <a:spcAft>
                <a:spcPts val="0"/>
              </a:spcAft>
              <a:defRPr/>
            </a:pPr>
            <a:r>
              <a:rPr lang="el-GR" sz="2000" dirty="0"/>
              <a:t>Συμπληρώστε</a:t>
            </a:r>
            <a:r>
              <a:rPr lang="en-US" sz="2000" dirty="0"/>
              <a:t>!</a:t>
            </a:r>
            <a:r>
              <a:rPr lang="tr-TR" sz="2000" dirty="0"/>
              <a:t>      Doldur</a:t>
            </a:r>
            <a:r>
              <a:rPr lang="tr-TR" sz="2000" b="1" dirty="0"/>
              <a:t>unuz</a:t>
            </a:r>
            <a:r>
              <a:rPr lang="en-US" sz="2000" dirty="0"/>
              <a:t>!</a:t>
            </a:r>
            <a:endParaRPr lang="el-GR" sz="2000" dirty="0"/>
          </a:p>
        </p:txBody>
      </p:sp>
      <p:pic>
        <p:nvPicPr>
          <p:cNvPr id="4" name="Εικόνα 3" descr="Boş Sınıf, Etiket Clipart Karikatür çizgi Film Okul Sınıfı Iç Sınıf  Masaları Masaları Ve Windows Vektör çizim Ile, Etiket, Küçük Resim PNG  Resim ve çizimi ücretsiz Indirmek Için Arka Plan Ile">
            <a:extLst>
              <a:ext uri="{FF2B5EF4-FFF2-40B4-BE49-F238E27FC236}">
                <a16:creationId xmlns:a16="http://schemas.microsoft.com/office/drawing/2014/main" id="{3BC78377-DE96-5689-8337-1911D1239C53}"/>
              </a:ext>
            </a:extLst>
          </p:cNvPr>
          <p:cNvPicPr>
            <a:picLocks noChangeAspect="1"/>
          </p:cNvPicPr>
          <p:nvPr/>
        </p:nvPicPr>
        <p:blipFill>
          <a:blip r:embed="rId2"/>
          <a:stretch>
            <a:fillRect/>
          </a:stretch>
        </p:blipFill>
        <p:spPr>
          <a:xfrm>
            <a:off x="512763" y="1315811"/>
            <a:ext cx="3906837" cy="4834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877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9A706-34FA-BDB4-A773-8733CE0BD760}"/>
            </a:ext>
          </a:extLst>
        </p:cNvPr>
        <p:cNvGrpSpPr/>
        <p:nvPr/>
      </p:nvGrpSpPr>
      <p:grpSpPr>
        <a:xfrm>
          <a:off x="0" y="0"/>
          <a:ext cx="0" cy="0"/>
          <a:chOff x="0" y="0"/>
          <a:chExt cx="0" cy="0"/>
        </a:xfrm>
      </p:grpSpPr>
      <p:pic>
        <p:nvPicPr>
          <p:cNvPr id="14338" name="Picture 2" descr="Cartoon animals writing Φωτογραφίες Αρχείου, Royalty Free Cartoon animals  writing Εικόνες | DepositPhotos">
            <a:extLst>
              <a:ext uri="{FF2B5EF4-FFF2-40B4-BE49-F238E27FC236}">
                <a16:creationId xmlns:a16="http://schemas.microsoft.com/office/drawing/2014/main" id="{2C6214AD-63D7-7EB4-3FA2-3C3CCB6C2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37603B00-5AA1-71D6-7BA7-565C09CACB5B}"/>
              </a:ext>
            </a:extLst>
          </p:cNvPr>
          <p:cNvSpPr/>
          <p:nvPr/>
        </p:nvSpPr>
        <p:spPr>
          <a:xfrm>
            <a:off x="2570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l-GR" sz="3600" dirty="0" err="1">
                <a:solidFill>
                  <a:schemeClr val="tx1"/>
                </a:solidFill>
              </a:rPr>
              <a:t>Yunanca</a:t>
            </a:r>
            <a:r>
              <a:rPr lang="el-GR" sz="3600" dirty="0">
                <a:solidFill>
                  <a:schemeClr val="tx1"/>
                </a:solidFill>
              </a:rPr>
              <a:t> </a:t>
            </a:r>
            <a:r>
              <a:rPr lang="el-GR" sz="3600" dirty="0" err="1">
                <a:solidFill>
                  <a:schemeClr val="tx1"/>
                </a:solidFill>
              </a:rPr>
              <a:t>ve</a:t>
            </a:r>
            <a:r>
              <a:rPr lang="el-GR" sz="3600" dirty="0">
                <a:solidFill>
                  <a:schemeClr val="tx1"/>
                </a:solidFill>
              </a:rPr>
              <a:t> </a:t>
            </a:r>
            <a:r>
              <a:rPr lang="el-GR" sz="3600" dirty="0" err="1">
                <a:solidFill>
                  <a:schemeClr val="tx1"/>
                </a:solidFill>
              </a:rPr>
              <a:t>Türkçe</a:t>
            </a:r>
            <a:r>
              <a:rPr lang="el-GR" sz="3600" dirty="0">
                <a:solidFill>
                  <a:schemeClr val="tx1"/>
                </a:solidFill>
              </a:rPr>
              <a:t> </a:t>
            </a:r>
            <a:r>
              <a:rPr lang="el-GR" sz="3600" dirty="0" err="1">
                <a:solidFill>
                  <a:schemeClr val="tx1"/>
                </a:solidFill>
              </a:rPr>
              <a:t>Karşılaştırması</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944A3D81-5C95-7516-D943-812BBB7FFDB2}"/>
              </a:ext>
            </a:extLst>
          </p:cNvPr>
          <p:cNvSpPr/>
          <p:nvPr/>
        </p:nvSpPr>
        <p:spPr>
          <a:xfrm>
            <a:off x="7974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03647011-4872-36DD-2DA4-7C6F41267CEA}"/>
              </a:ext>
            </a:extLst>
          </p:cNvPr>
          <p:cNvSpPr/>
          <p:nvPr/>
        </p:nvSpPr>
        <p:spPr>
          <a:xfrm rot="1695959">
            <a:off x="6573838" y="1057276"/>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extLst>
      <p:ext uri="{BB962C8B-B14F-4D97-AF65-F5344CB8AC3E}">
        <p14:creationId xmlns:p14="http://schemas.microsoft.com/office/powerpoint/2010/main" val="190882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BA9FD6-DC0F-6C39-BFC6-44DB8E5B7FD6}"/>
              </a:ext>
            </a:extLst>
          </p:cNvPr>
          <p:cNvSpPr txBox="1"/>
          <p:nvPr/>
        </p:nvSpPr>
        <p:spPr>
          <a:xfrm>
            <a:off x="7260770" y="2417184"/>
            <a:ext cx="4931229" cy="2300630"/>
          </a:xfrm>
          <a:prstGeom prst="rect">
            <a:avLst/>
          </a:prstGeom>
          <a:noFill/>
          <a:ln w="57150">
            <a:solidFill>
              <a:schemeClr val="tx1"/>
            </a:solidFill>
          </a:ln>
        </p:spPr>
        <p:txBody>
          <a:bodyPr wrap="square">
            <a:spAutoFit/>
          </a:bodyPr>
          <a:lstStyle/>
          <a:p>
            <a:pPr marL="0" marR="0">
              <a:spcBef>
                <a:spcPts val="900"/>
              </a:spcBef>
              <a:spcAft>
                <a:spcPts val="1200"/>
              </a:spcAft>
              <a:buNone/>
            </a:pPr>
            <a:r>
              <a:rPr lang="el-GR" b="1">
                <a:latin typeface="Google Sans"/>
              </a:rPr>
              <a:t>Σ</a:t>
            </a:r>
            <a:r>
              <a:rPr lang="el-GR" sz="1800" b="1" u="none" strike="noStrike">
                <a:effectLst/>
                <a:latin typeface="Google Sans"/>
              </a:rPr>
              <a:t>τα τουρκικά δεν υπάρχει αυτή η διάκριση στην προστακτική (δηλαδή ξεχωριστός τύπος για συνοπτική/στιγμιαία και μη συνοπτική/εξακολουθητική πράξη) όπως συμβαίνει στα νέα ελληνικά.</a:t>
            </a:r>
          </a:p>
          <a:p>
            <a:pPr marL="0" marR="0">
              <a:spcBef>
                <a:spcPts val="900"/>
              </a:spcBef>
              <a:spcAft>
                <a:spcPts val="1200"/>
              </a:spcAft>
              <a:buNone/>
            </a:pPr>
            <a:r>
              <a:rPr lang="el-GR" sz="1800" b="1" u="none" strike="noStrike">
                <a:effectLst/>
                <a:latin typeface="Google Sans"/>
              </a:rPr>
              <a:t>Στην τουρκική γλώσσα, η προστακτική έχει μόνο έναν τύπο ανά πρόσωπο.</a:t>
            </a:r>
            <a:endParaRPr lang="el-GR" sz="1800" b="1" u="none" strike="noStrike" dirty="0">
              <a:effectLst/>
              <a:latin typeface="Google Sans"/>
            </a:endParaRPr>
          </a:p>
        </p:txBody>
      </p:sp>
      <p:sp>
        <p:nvSpPr>
          <p:cNvPr id="13" name="TextBox 12">
            <a:extLst>
              <a:ext uri="{FF2B5EF4-FFF2-40B4-BE49-F238E27FC236}">
                <a16:creationId xmlns:a16="http://schemas.microsoft.com/office/drawing/2014/main" id="{E2A0DEB5-D7F3-26CF-91EC-1F632CC870AB}"/>
              </a:ext>
            </a:extLst>
          </p:cNvPr>
          <p:cNvSpPr txBox="1"/>
          <p:nvPr/>
        </p:nvSpPr>
        <p:spPr>
          <a:xfrm>
            <a:off x="6566806" y="1622033"/>
            <a:ext cx="4073979" cy="523220"/>
          </a:xfrm>
          <a:prstGeom prst="rect">
            <a:avLst/>
          </a:prstGeom>
          <a:noFill/>
        </p:spPr>
        <p:txBody>
          <a:bodyPr wrap="square">
            <a:spAutoFit/>
          </a:bodyPr>
          <a:lstStyle/>
          <a:p>
            <a:r>
              <a:rPr lang="el-GR" sz="2800" dirty="0">
                <a:latin typeface="Google Sans"/>
              </a:rPr>
              <a:t> </a:t>
            </a:r>
            <a:r>
              <a:rPr lang="el-GR" sz="2800" dirty="0" err="1">
                <a:latin typeface="Google Sans"/>
              </a:rPr>
              <a:t>Bu</a:t>
            </a:r>
            <a:r>
              <a:rPr lang="el-GR" sz="2800" dirty="0">
                <a:latin typeface="Google Sans"/>
              </a:rPr>
              <a:t> </a:t>
            </a:r>
            <a:r>
              <a:rPr lang="el-GR" sz="2800" dirty="0" err="1">
                <a:latin typeface="Google Sans"/>
              </a:rPr>
              <a:t>akşam</a:t>
            </a:r>
            <a:r>
              <a:rPr lang="el-GR" sz="2800" dirty="0">
                <a:latin typeface="Google Sans"/>
              </a:rPr>
              <a:t> </a:t>
            </a:r>
            <a:r>
              <a:rPr lang="el-GR" sz="2800" dirty="0" err="1">
                <a:latin typeface="Google Sans"/>
              </a:rPr>
              <a:t>bu</a:t>
            </a:r>
            <a:r>
              <a:rPr lang="el-GR" sz="2800" dirty="0">
                <a:latin typeface="Google Sans"/>
              </a:rPr>
              <a:t> </a:t>
            </a:r>
            <a:r>
              <a:rPr lang="el-GR" sz="2800" dirty="0" err="1">
                <a:latin typeface="Google Sans"/>
              </a:rPr>
              <a:t>kitabı</a:t>
            </a:r>
            <a:r>
              <a:rPr lang="el-GR" sz="2800" dirty="0">
                <a:latin typeface="Google Sans"/>
              </a:rPr>
              <a:t> </a:t>
            </a:r>
            <a:r>
              <a:rPr lang="el-GR" sz="2800" b="1" dirty="0" err="1">
                <a:latin typeface="Google Sans"/>
              </a:rPr>
              <a:t>oku</a:t>
            </a:r>
            <a:r>
              <a:rPr lang="el-GR" sz="2800" b="1" dirty="0">
                <a:latin typeface="Google Sans"/>
              </a:rPr>
              <a:t>!</a:t>
            </a:r>
            <a:endParaRPr lang="el-GR" sz="2800" dirty="0"/>
          </a:p>
        </p:txBody>
      </p:sp>
      <p:sp>
        <p:nvSpPr>
          <p:cNvPr id="15" name="TextBox 14">
            <a:extLst>
              <a:ext uri="{FF2B5EF4-FFF2-40B4-BE49-F238E27FC236}">
                <a16:creationId xmlns:a16="http://schemas.microsoft.com/office/drawing/2014/main" id="{47FAA7BF-64B9-A7AE-2F98-C7F81A011E54}"/>
              </a:ext>
            </a:extLst>
          </p:cNvPr>
          <p:cNvSpPr txBox="1"/>
          <p:nvPr/>
        </p:nvSpPr>
        <p:spPr>
          <a:xfrm>
            <a:off x="6779078" y="665202"/>
            <a:ext cx="3649436" cy="523220"/>
          </a:xfrm>
          <a:prstGeom prst="rect">
            <a:avLst/>
          </a:prstGeom>
          <a:noFill/>
        </p:spPr>
        <p:txBody>
          <a:bodyPr wrap="square">
            <a:spAutoFit/>
          </a:bodyPr>
          <a:lstStyle/>
          <a:p>
            <a:r>
              <a:rPr lang="el-GR" sz="2800" dirty="0" err="1"/>
              <a:t>Her</a:t>
            </a:r>
            <a:r>
              <a:rPr lang="el-GR" sz="2800" dirty="0"/>
              <a:t> </a:t>
            </a:r>
            <a:r>
              <a:rPr lang="el-GR" sz="2800" dirty="0" err="1"/>
              <a:t>gün</a:t>
            </a:r>
            <a:r>
              <a:rPr lang="el-GR" sz="2800" dirty="0"/>
              <a:t> </a:t>
            </a:r>
            <a:r>
              <a:rPr lang="el-GR" sz="2800" dirty="0" err="1"/>
              <a:t>kitap</a:t>
            </a:r>
            <a:r>
              <a:rPr lang="el-GR" sz="2800" dirty="0"/>
              <a:t> </a:t>
            </a:r>
            <a:r>
              <a:rPr lang="el-GR" sz="2800" b="1" u="none" strike="noStrike" dirty="0" err="1">
                <a:effectLst/>
                <a:latin typeface="Google Sans"/>
              </a:rPr>
              <a:t>oku</a:t>
            </a:r>
            <a:r>
              <a:rPr lang="el-GR" sz="2800" b="1" u="none" strike="noStrike" dirty="0">
                <a:effectLst/>
                <a:latin typeface="Google Sans"/>
              </a:rPr>
              <a:t>!</a:t>
            </a:r>
            <a:endParaRPr lang="el-GR" sz="2800" dirty="0"/>
          </a:p>
        </p:txBody>
      </p:sp>
      <p:sp>
        <p:nvSpPr>
          <p:cNvPr id="17" name="TextBox 16">
            <a:extLst>
              <a:ext uri="{FF2B5EF4-FFF2-40B4-BE49-F238E27FC236}">
                <a16:creationId xmlns:a16="http://schemas.microsoft.com/office/drawing/2014/main" id="{512D8AFF-E894-AC49-2910-3ED8DA6FE820}"/>
              </a:ext>
            </a:extLst>
          </p:cNvPr>
          <p:cNvSpPr txBox="1"/>
          <p:nvPr/>
        </p:nvSpPr>
        <p:spPr>
          <a:xfrm>
            <a:off x="432707" y="1622033"/>
            <a:ext cx="6112328" cy="523220"/>
          </a:xfrm>
          <a:prstGeom prst="rect">
            <a:avLst/>
          </a:prstGeom>
          <a:noFill/>
        </p:spPr>
        <p:txBody>
          <a:bodyPr wrap="square">
            <a:spAutoFit/>
          </a:bodyPr>
          <a:lstStyle/>
          <a:p>
            <a:r>
              <a:rPr lang="el-GR" sz="2800" b="1" u="none" strike="noStrike" dirty="0">
                <a:effectLst/>
                <a:latin typeface="Google Sans"/>
              </a:rPr>
              <a:t>Διάβασε</a:t>
            </a:r>
            <a:r>
              <a:rPr lang="el-GR" sz="2800" b="0" u="none" strike="noStrike" dirty="0">
                <a:effectLst/>
                <a:latin typeface="Google Sans"/>
              </a:rPr>
              <a:t> αυτό το βιβλίο απόψε</a:t>
            </a:r>
            <a:r>
              <a:rPr lang="el-GR" sz="2800" dirty="0">
                <a:latin typeface="Google Sans"/>
              </a:rPr>
              <a:t>!</a:t>
            </a:r>
            <a:endParaRPr lang="el-GR" sz="2800" dirty="0"/>
          </a:p>
        </p:txBody>
      </p:sp>
      <p:sp>
        <p:nvSpPr>
          <p:cNvPr id="19" name="TextBox 18">
            <a:extLst>
              <a:ext uri="{FF2B5EF4-FFF2-40B4-BE49-F238E27FC236}">
                <a16:creationId xmlns:a16="http://schemas.microsoft.com/office/drawing/2014/main" id="{B016F004-8B9C-8440-AF8E-D8DE0699D74C}"/>
              </a:ext>
            </a:extLst>
          </p:cNvPr>
          <p:cNvSpPr txBox="1"/>
          <p:nvPr/>
        </p:nvSpPr>
        <p:spPr>
          <a:xfrm>
            <a:off x="432707" y="665202"/>
            <a:ext cx="6112328" cy="646331"/>
          </a:xfrm>
          <a:prstGeom prst="rect">
            <a:avLst/>
          </a:prstGeom>
          <a:noFill/>
        </p:spPr>
        <p:txBody>
          <a:bodyPr wrap="square">
            <a:spAutoFit/>
          </a:bodyPr>
          <a:lstStyle/>
          <a:p>
            <a:r>
              <a:rPr lang="el-GR" sz="3600" b="1" u="none" strike="noStrike" dirty="0">
                <a:effectLst/>
                <a:latin typeface="Google Sans"/>
              </a:rPr>
              <a:t>Διάβαζε</a:t>
            </a:r>
            <a:r>
              <a:rPr lang="el-GR" sz="3600" dirty="0"/>
              <a:t> βιβλία κάθε μέρα!</a:t>
            </a:r>
          </a:p>
        </p:txBody>
      </p:sp>
      <p:pic>
        <p:nvPicPr>
          <p:cNvPr id="20" name="Εικόνα 19" descr="Έφηβοι Καρτούν Διαβάζουν Βιβλία Φοιτητές Πάνω Από Σωρούς Βιβλίων Διάνυσμα  από ©deniscristo 312853060">
            <a:extLst>
              <a:ext uri="{FF2B5EF4-FFF2-40B4-BE49-F238E27FC236}">
                <a16:creationId xmlns:a16="http://schemas.microsoft.com/office/drawing/2014/main" id="{58C62A49-D3EC-84BF-7755-2E03CB9D6310}"/>
              </a:ext>
            </a:extLst>
          </p:cNvPr>
          <p:cNvPicPr>
            <a:picLocks noChangeAspect="1"/>
          </p:cNvPicPr>
          <p:nvPr/>
        </p:nvPicPr>
        <p:blipFill>
          <a:blip r:embed="rId2"/>
          <a:srcRect b="8307"/>
          <a:stretch>
            <a:fillRect/>
          </a:stretch>
        </p:blipFill>
        <p:spPr>
          <a:xfrm>
            <a:off x="2243240" y="2307770"/>
            <a:ext cx="4323566" cy="4153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818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Διαβάζω στη στιγμή - Κέντρο Αγωγής Παιδιού &amp; Εφήβου">
            <a:extLst>
              <a:ext uri="{FF2B5EF4-FFF2-40B4-BE49-F238E27FC236}">
                <a16:creationId xmlns:a16="http://schemas.microsoft.com/office/drawing/2014/main" id="{634DB23D-7D16-FB2B-9C57-44BBC9EC7B69}"/>
              </a:ext>
            </a:extLst>
          </p:cNvPr>
          <p:cNvPicPr>
            <a:picLocks noChangeAspect="1" noChangeArrowheads="1"/>
          </p:cNvPicPr>
          <p:nvPr/>
        </p:nvPicPr>
        <p:blipFill>
          <a:blip r:embed="rId2"/>
          <a:srcRect/>
          <a:stretch>
            <a:fillRect/>
          </a:stretch>
        </p:blipFill>
        <p:spPr bwMode="auto">
          <a:xfrm>
            <a:off x="1847528" y="1412776"/>
            <a:ext cx="4561092" cy="3816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965C9396-B905-8C31-D02F-6982FEB1664A}"/>
              </a:ext>
            </a:extLst>
          </p:cNvPr>
          <p:cNvSpPr txBox="1"/>
          <p:nvPr/>
        </p:nvSpPr>
        <p:spPr>
          <a:xfrm>
            <a:off x="6888164" y="1484313"/>
            <a:ext cx="3197225" cy="3416320"/>
          </a:xfrm>
          <a:prstGeom prst="rect">
            <a:avLst/>
          </a:prstGeom>
          <a:noFill/>
        </p:spPr>
        <p:txBody>
          <a:bodyPr>
            <a:spAutoFit/>
          </a:bodyPr>
          <a:lstStyle/>
          <a:p>
            <a:pPr>
              <a:defRPr/>
            </a:pPr>
            <a:endParaRPr lang="el-GR" dirty="0">
              <a:solidFill>
                <a:srgbClr val="0A0A0A"/>
              </a:solidFill>
              <a:latin typeface="Google Sans"/>
            </a:endParaRPr>
          </a:p>
          <a:p>
            <a:pPr>
              <a:defRPr/>
            </a:pPr>
            <a:r>
              <a:rPr lang="en-US" dirty="0"/>
              <a:t>Öztürk, T., Akçay, S., Yiğit, A., Taşdemir, E., &amp; Başak, S. S. (200</a:t>
            </a:r>
            <a:r>
              <a:rPr lang="el-GR" dirty="0"/>
              <a:t>5α</a:t>
            </a:r>
            <a:r>
              <a:rPr lang="en-US" dirty="0"/>
              <a:t>). </a:t>
            </a:r>
            <a:r>
              <a:rPr lang="en-US" i="1" dirty="0" err="1"/>
              <a:t>Gökkuşağı</a:t>
            </a:r>
            <a:r>
              <a:rPr lang="en-US" i="1" dirty="0"/>
              <a:t> </a:t>
            </a:r>
            <a:r>
              <a:rPr lang="en-US" i="1" dirty="0" err="1"/>
              <a:t>Türkçe</a:t>
            </a:r>
            <a:r>
              <a:rPr lang="en-US" i="1" dirty="0"/>
              <a:t>: Ders Kitab</a:t>
            </a:r>
            <a:r>
              <a:rPr lang="tr-TR" i="1" dirty="0"/>
              <a:t>i</a:t>
            </a:r>
            <a:r>
              <a:rPr lang="en-US" i="1" dirty="0"/>
              <a:t> </a:t>
            </a:r>
            <a:r>
              <a:rPr lang="tr-TR" i="1" dirty="0"/>
              <a:t>2</a:t>
            </a:r>
            <a:r>
              <a:rPr lang="en-US" dirty="0"/>
              <a:t>. </a:t>
            </a:r>
            <a:r>
              <a:rPr lang="en-US" dirty="0" err="1"/>
              <a:t>Dilset</a:t>
            </a:r>
            <a:r>
              <a:rPr lang="en-US" dirty="0"/>
              <a:t> </a:t>
            </a:r>
            <a:r>
              <a:rPr lang="en-US" dirty="0" err="1"/>
              <a:t>Yayınları</a:t>
            </a:r>
            <a:r>
              <a:rPr lang="en-US" dirty="0"/>
              <a:t>.</a:t>
            </a:r>
            <a:endParaRPr lang="el-GR" dirty="0">
              <a:solidFill>
                <a:srgbClr val="0A0A0A"/>
              </a:solidFill>
            </a:endParaRPr>
          </a:p>
          <a:p>
            <a:pPr>
              <a:defRPr/>
            </a:pPr>
            <a:endParaRPr lang="tr-TR" dirty="0">
              <a:solidFill>
                <a:srgbClr val="0A0A0A"/>
              </a:solidFill>
            </a:endParaRPr>
          </a:p>
          <a:p>
            <a:pPr>
              <a:defRPr/>
            </a:pPr>
            <a:r>
              <a:rPr lang="en-US" dirty="0"/>
              <a:t>Öztürk, T., Akçay, S., Yiğit, A., Taşdemir, E., &amp; Başak, S. S. (200</a:t>
            </a:r>
            <a:r>
              <a:rPr lang="el-GR" dirty="0"/>
              <a:t>5</a:t>
            </a:r>
            <a:r>
              <a:rPr lang="en-US" dirty="0"/>
              <a:t>b). </a:t>
            </a:r>
            <a:r>
              <a:rPr lang="en-US" i="1" dirty="0" err="1"/>
              <a:t>Gökkuşağı</a:t>
            </a:r>
            <a:r>
              <a:rPr lang="en-US" i="1" dirty="0"/>
              <a:t> </a:t>
            </a:r>
            <a:r>
              <a:rPr lang="en-US" i="1" dirty="0" err="1"/>
              <a:t>Türkçe</a:t>
            </a:r>
            <a:r>
              <a:rPr lang="en-US" i="1" dirty="0"/>
              <a:t>: </a:t>
            </a:r>
            <a:r>
              <a:rPr lang="tr-TR" i="1" dirty="0">
                <a:solidFill>
                  <a:srgbClr val="0A0A0A"/>
                </a:solidFill>
              </a:rPr>
              <a:t>Çalışma Kitabi</a:t>
            </a:r>
            <a:r>
              <a:rPr lang="en-US" i="1" dirty="0">
                <a:solidFill>
                  <a:srgbClr val="0A0A0A"/>
                </a:solidFill>
              </a:rPr>
              <a:t> </a:t>
            </a:r>
            <a:r>
              <a:rPr lang="tr-TR" i="1" dirty="0">
                <a:solidFill>
                  <a:srgbClr val="0A0A0A"/>
                </a:solidFill>
              </a:rPr>
              <a:t>2</a:t>
            </a:r>
            <a:r>
              <a:rPr lang="en-US" dirty="0"/>
              <a:t>. </a:t>
            </a:r>
            <a:r>
              <a:rPr lang="en-US" dirty="0" err="1"/>
              <a:t>Dilset</a:t>
            </a:r>
            <a:r>
              <a:rPr lang="en-US" dirty="0"/>
              <a:t> </a:t>
            </a:r>
            <a:r>
              <a:rPr lang="en-US" dirty="0" err="1"/>
              <a:t>Yayınları</a:t>
            </a:r>
            <a:r>
              <a:rPr lang="en-US" dirty="0"/>
              <a:t>.</a:t>
            </a:r>
            <a:endParaRPr lang="tr-TR" dirty="0">
              <a:solidFill>
                <a:srgbClr val="0A0A0A"/>
              </a:solidFill>
            </a:endParaRPr>
          </a:p>
          <a:p>
            <a:pPr>
              <a:defRPr/>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Ωρολόγιο πρόγραμμα διδασκαλίας – ΓΥΜΝΑΣΙΟ ΑΝΩΓΕΙΩΝ">
            <a:extLst>
              <a:ext uri="{FF2B5EF4-FFF2-40B4-BE49-F238E27FC236}">
                <a16:creationId xmlns:a16="http://schemas.microsoft.com/office/drawing/2014/main" id="{1208C12B-E2A0-4DAB-1AC4-20D4A89F4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1285875"/>
            <a:ext cx="5937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Φυσαλίδα σκέψης: Σύννεφο 1">
            <a:extLst>
              <a:ext uri="{FF2B5EF4-FFF2-40B4-BE49-F238E27FC236}">
                <a16:creationId xmlns:a16="http://schemas.microsoft.com/office/drawing/2014/main" id="{06E10FCD-C941-3A65-5224-C3A4740A2914}"/>
              </a:ext>
            </a:extLst>
          </p:cNvPr>
          <p:cNvSpPr/>
          <p:nvPr/>
        </p:nvSpPr>
        <p:spPr>
          <a:xfrm>
            <a:off x="2589214" y="1284289"/>
            <a:ext cx="2528887" cy="96837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4" name="Φυσαλίδα σκέψης: Σύννεφο 3">
            <a:extLst>
              <a:ext uri="{FF2B5EF4-FFF2-40B4-BE49-F238E27FC236}">
                <a16:creationId xmlns:a16="http://schemas.microsoft.com/office/drawing/2014/main" id="{16373A31-5189-0B14-28E9-0D3E6D7148DA}"/>
              </a:ext>
            </a:extLst>
          </p:cNvPr>
          <p:cNvSpPr/>
          <p:nvPr/>
        </p:nvSpPr>
        <p:spPr>
          <a:xfrm>
            <a:off x="6013451" y="987426"/>
            <a:ext cx="2530475" cy="969963"/>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5" name="Φυσαλίδα σκέψης: Σύννεφο 4">
            <a:extLst>
              <a:ext uri="{FF2B5EF4-FFF2-40B4-BE49-F238E27FC236}">
                <a16:creationId xmlns:a16="http://schemas.microsoft.com/office/drawing/2014/main" id="{E0184BE0-21C4-668B-0150-3456D964A331}"/>
              </a:ext>
            </a:extLst>
          </p:cNvPr>
          <p:cNvSpPr/>
          <p:nvPr/>
        </p:nvSpPr>
        <p:spPr>
          <a:xfrm>
            <a:off x="2111376" y="3636964"/>
            <a:ext cx="2530475" cy="9683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6" name="Φυσαλίδα σκέψης: Σύννεφο 5">
            <a:extLst>
              <a:ext uri="{FF2B5EF4-FFF2-40B4-BE49-F238E27FC236}">
                <a16:creationId xmlns:a16="http://schemas.microsoft.com/office/drawing/2014/main" id="{390925C1-BF6F-A7CE-2DE3-1E947AC22BE5}"/>
              </a:ext>
            </a:extLst>
          </p:cNvPr>
          <p:cNvSpPr/>
          <p:nvPr/>
        </p:nvSpPr>
        <p:spPr>
          <a:xfrm>
            <a:off x="4949826" y="4603751"/>
            <a:ext cx="2530475" cy="968375"/>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7" name="Φυσαλίδα σκέψης: Σύννεφο 6">
            <a:extLst>
              <a:ext uri="{FF2B5EF4-FFF2-40B4-BE49-F238E27FC236}">
                <a16:creationId xmlns:a16="http://schemas.microsoft.com/office/drawing/2014/main" id="{0F419F1A-4EB3-4EE0-544E-DA1FFFA6F8C5}"/>
              </a:ext>
            </a:extLst>
          </p:cNvPr>
          <p:cNvSpPr/>
          <p:nvPr/>
        </p:nvSpPr>
        <p:spPr>
          <a:xfrm>
            <a:off x="7951789" y="3351213"/>
            <a:ext cx="2530475" cy="971550"/>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a:solidFill>
                  <a:schemeClr val="tx1"/>
                </a:solidFill>
              </a:rPr>
              <a:t>Ders bitti.</a:t>
            </a:r>
            <a:endParaRPr lang="el-CY" sz="24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πινακίδα Στοκ Εικονογραφήσεις, Vectors, &amp; Clipart – (255,426 ...">
            <a:extLst>
              <a:ext uri="{FF2B5EF4-FFF2-40B4-BE49-F238E27FC236}">
                <a16:creationId xmlns:a16="http://schemas.microsoft.com/office/drawing/2014/main" id="{FADFDA62-8602-390B-7C91-58F742665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4" y="277271"/>
            <a:ext cx="8501290" cy="614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9BDD103B-BFF7-C480-4991-16F0E6C97C2B}"/>
              </a:ext>
            </a:extLst>
          </p:cNvPr>
          <p:cNvSpPr/>
          <p:nvPr/>
        </p:nvSpPr>
        <p:spPr>
          <a:xfrm>
            <a:off x="2878819" y="2943225"/>
            <a:ext cx="4175124" cy="48577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1575" dirty="0"/>
              <a:t>www.e-charalambous.com</a:t>
            </a:r>
            <a:endParaRPr lang="el-CY" sz="15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90A1-F32E-9E15-043C-683CDA3E497E}"/>
            </a:ext>
          </a:extLst>
        </p:cNvPr>
        <p:cNvGrpSpPr/>
        <p:nvPr/>
      </p:nvGrpSpPr>
      <p:grpSpPr>
        <a:xfrm>
          <a:off x="0" y="0"/>
          <a:ext cx="0" cy="0"/>
          <a:chOff x="0" y="0"/>
          <a:chExt cx="0" cy="0"/>
        </a:xfrm>
      </p:grpSpPr>
      <p:pic>
        <p:nvPicPr>
          <p:cNvPr id="5122" name="Picture 2" descr="Cartoon animals writing Φωτογραφίες Αρχείου, Royalty Free Cartoon animals  writing Εικόνες | DepositPhotos">
            <a:extLst>
              <a:ext uri="{FF2B5EF4-FFF2-40B4-BE49-F238E27FC236}">
                <a16:creationId xmlns:a16="http://schemas.microsoft.com/office/drawing/2014/main" id="{E5C64854-CD77-8B57-1EE1-12DC1DF1D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31BE5002-E845-FA2E-2AB7-1516304BB43F}"/>
              </a:ext>
            </a:extLst>
          </p:cNvPr>
          <p:cNvSpPr/>
          <p:nvPr/>
        </p:nvSpPr>
        <p:spPr>
          <a:xfrm>
            <a:off x="2570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Dinleme </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A0CE17FA-FF22-3C18-B64A-0139D50C8E0D}"/>
              </a:ext>
            </a:extLst>
          </p:cNvPr>
          <p:cNvSpPr/>
          <p:nvPr/>
        </p:nvSpPr>
        <p:spPr>
          <a:xfrm>
            <a:off x="7974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9380C85F-B774-BF18-566A-D61318E05AE6}"/>
              </a:ext>
            </a:extLst>
          </p:cNvPr>
          <p:cNvSpPr/>
          <p:nvPr/>
        </p:nvSpPr>
        <p:spPr>
          <a:xfrm rot="1695959">
            <a:off x="6573838" y="1057276"/>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extLst>
      <p:ext uri="{BB962C8B-B14F-4D97-AF65-F5344CB8AC3E}">
        <p14:creationId xmlns:p14="http://schemas.microsoft.com/office/powerpoint/2010/main" val="218800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Ηλεκτρονικά πολυμέσα 1" title="A2 – 01 Emir Kipi Nasıl Kullanılır? |  How to Use Imperative in Turkish | Türkçeyi Çözüyoruz!">
            <a:hlinkClick r:id="" action="ppaction://media"/>
            <a:extLst>
              <a:ext uri="{FF2B5EF4-FFF2-40B4-BE49-F238E27FC236}">
                <a16:creationId xmlns:a16="http://schemas.microsoft.com/office/drawing/2014/main" id="{83E957C5-5A90-06EE-B714-F59E31803BB4}"/>
              </a:ext>
            </a:extLst>
          </p:cNvPr>
          <p:cNvPicPr>
            <a:picLocks noGrp="1" noRot="1" noChangeAspect="1"/>
          </p:cNvPicPr>
          <p:nvPr>
            <p:ph idx="1"/>
            <a:videoFile r:link="rId1"/>
          </p:nvPr>
        </p:nvPicPr>
        <p:blipFill>
          <a:blip r:embed="rId3"/>
          <a:stretch>
            <a:fillRect/>
          </a:stretch>
        </p:blipFill>
        <p:spPr>
          <a:xfrm>
            <a:off x="5455331" y="1061585"/>
            <a:ext cx="6172200" cy="3487738"/>
          </a:xfrm>
          <a:prstGeom prst="rect">
            <a:avLst/>
          </a:prstGeom>
        </p:spPr>
      </p:pic>
      <p:sp>
        <p:nvSpPr>
          <p:cNvPr id="6147" name="TextBox 8">
            <a:extLst>
              <a:ext uri="{FF2B5EF4-FFF2-40B4-BE49-F238E27FC236}">
                <a16:creationId xmlns:a16="http://schemas.microsoft.com/office/drawing/2014/main" id="{9E3F1F94-5832-BCDE-C0B8-80FE35D38304}"/>
              </a:ext>
            </a:extLst>
          </p:cNvPr>
          <p:cNvSpPr txBox="1">
            <a:spLocks noChangeArrowheads="1"/>
          </p:cNvSpPr>
          <p:nvPr/>
        </p:nvSpPr>
        <p:spPr bwMode="auto">
          <a:xfrm>
            <a:off x="326572" y="312285"/>
            <a:ext cx="7056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2400" b="1" dirty="0" err="1">
                <a:latin typeface="Arial" panose="020B0604020202020204" pitchFamily="34" charset="0"/>
              </a:rPr>
              <a:t>Dikkatlice</a:t>
            </a:r>
            <a:r>
              <a:rPr lang="el-GR" altLang="el-GR" sz="2400" b="1" dirty="0">
                <a:latin typeface="Arial" panose="020B0604020202020204" pitchFamily="34" charset="0"/>
              </a:rPr>
              <a:t> </a:t>
            </a:r>
            <a:r>
              <a:rPr lang="el-GR" altLang="el-GR" sz="2400" b="1" dirty="0" err="1">
                <a:latin typeface="Arial" panose="020B0604020202020204" pitchFamily="34" charset="0"/>
              </a:rPr>
              <a:t>dinleyin</a:t>
            </a:r>
            <a:r>
              <a:rPr lang="el-GR" altLang="el-GR" sz="2400" b="1" dirty="0">
                <a:latin typeface="Arial" panose="020B0604020202020204" pitchFamily="34" charset="0"/>
              </a:rPr>
              <a:t> </a:t>
            </a:r>
            <a:r>
              <a:rPr lang="el-GR" altLang="el-GR" sz="2400" b="1" dirty="0" err="1">
                <a:latin typeface="Arial" panose="020B0604020202020204" pitchFamily="34" charset="0"/>
              </a:rPr>
              <a:t>ve</a:t>
            </a:r>
            <a:r>
              <a:rPr lang="el-GR" altLang="el-GR" sz="2400" b="1" dirty="0">
                <a:latin typeface="Arial" panose="020B0604020202020204" pitchFamily="34" charset="0"/>
              </a:rPr>
              <a:t> </a:t>
            </a:r>
            <a:r>
              <a:rPr lang="el-GR" altLang="el-GR" sz="2400" b="1" dirty="0" err="1">
                <a:latin typeface="Arial" panose="020B0604020202020204" pitchFamily="34" charset="0"/>
              </a:rPr>
              <a:t>boşlukları</a:t>
            </a:r>
            <a:r>
              <a:rPr lang="el-GR" altLang="el-GR" sz="2400" b="1" dirty="0">
                <a:latin typeface="Arial" panose="020B0604020202020204" pitchFamily="34" charset="0"/>
              </a:rPr>
              <a:t> </a:t>
            </a:r>
            <a:r>
              <a:rPr lang="el-GR" altLang="el-GR" sz="2400" b="1" dirty="0" err="1">
                <a:latin typeface="Arial" panose="020B0604020202020204" pitchFamily="34" charset="0"/>
              </a:rPr>
              <a:t>doldurun</a:t>
            </a:r>
            <a:r>
              <a:rPr lang="el-GR" altLang="el-GR" sz="2400" b="1" dirty="0">
                <a:latin typeface="Arial" panose="020B0604020202020204" pitchFamily="34" charset="0"/>
              </a:rPr>
              <a:t>!</a:t>
            </a:r>
          </a:p>
        </p:txBody>
      </p:sp>
      <p:pic>
        <p:nvPicPr>
          <p:cNvPr id="1026" name="Picture 2" descr="Duyuru Ve Dikkat Için Hoparlörle Bağıran çizgi Film Karakterinin 3d  Illüstrasyonu, Aramak, Etkileşim, Bağırmak PNG Resim Şeffaf ve çizimi  Ücretsiz İndirilebilir">
            <a:extLst>
              <a:ext uri="{FF2B5EF4-FFF2-40B4-BE49-F238E27FC236}">
                <a16:creationId xmlns:a16="http://schemas.microsoft.com/office/drawing/2014/main" id="{C69E6DCE-92BA-37DE-EF27-BAE538DBCF71}"/>
              </a:ext>
            </a:extLst>
          </p:cNvPr>
          <p:cNvPicPr>
            <a:picLocks noChangeAspect="1" noChangeArrowheads="1"/>
          </p:cNvPicPr>
          <p:nvPr/>
        </p:nvPicPr>
        <p:blipFill>
          <a:blip r:embed="rId4"/>
          <a:srcRect/>
          <a:stretch>
            <a:fillRect/>
          </a:stretch>
        </p:blipFill>
        <p:spPr bwMode="auto">
          <a:xfrm>
            <a:off x="1595439" y="1061585"/>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Ορθογώνιο: Στρογγύλεμα γωνιών 2">
            <a:extLst>
              <a:ext uri="{FF2B5EF4-FFF2-40B4-BE49-F238E27FC236}">
                <a16:creationId xmlns:a16="http://schemas.microsoft.com/office/drawing/2014/main" id="{6F467515-610B-1BD8-E36B-20C9F49832DB}"/>
              </a:ext>
            </a:extLst>
          </p:cNvPr>
          <p:cNvSpPr/>
          <p:nvPr/>
        </p:nvSpPr>
        <p:spPr>
          <a:xfrm>
            <a:off x="57603" y="3653291"/>
            <a:ext cx="5125585" cy="299357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Öncelikle  bir  fincan  </a:t>
            </a:r>
            <a:r>
              <a:rPr lang="en-US" dirty="0"/>
              <a:t>T</a:t>
            </a:r>
            <a:r>
              <a:rPr lang="tr-TR" dirty="0"/>
              <a:t>ürk Kahvesi için  bir  tatlı  kaşığı  Türk  Kahvesini </a:t>
            </a:r>
            <a:r>
              <a:rPr lang="el-GR" dirty="0"/>
              <a:t>_______ </a:t>
            </a:r>
            <a:r>
              <a:rPr lang="tr-TR" dirty="0"/>
              <a:t>koyun. Daha sonra  bir  fincan  soğuk  </a:t>
            </a:r>
            <a:r>
              <a:rPr lang="el-GR" dirty="0"/>
              <a:t>_____ </a:t>
            </a:r>
            <a:r>
              <a:rPr lang="tr-TR" dirty="0"/>
              <a:t> ekleyin. Ardından iki tane  küp </a:t>
            </a:r>
            <a:r>
              <a:rPr lang="el-GR" dirty="0"/>
              <a:t>______</a:t>
            </a:r>
            <a:r>
              <a:rPr lang="tr-TR" dirty="0"/>
              <a:t>  ilave  edin ve  biraz karıştırın</a:t>
            </a:r>
            <a:r>
              <a:rPr lang="el-GR" dirty="0"/>
              <a:t>. </a:t>
            </a:r>
            <a:endParaRPr lang="tr-TR" dirty="0"/>
          </a:p>
          <a:p>
            <a:pPr algn="ctr"/>
            <a:r>
              <a:rPr lang="tr-TR" dirty="0"/>
              <a:t>Daha yavaş yavaş pişirin. </a:t>
            </a:r>
          </a:p>
          <a:p>
            <a:pPr algn="ctr"/>
            <a:r>
              <a:rPr lang="tr-TR" dirty="0"/>
              <a:t>Kahve ne  zaman kaynamaya başladı</a:t>
            </a:r>
            <a:r>
              <a:rPr lang="el-GR" dirty="0"/>
              <a:t>? </a:t>
            </a:r>
            <a:r>
              <a:rPr lang="tr-TR" dirty="0"/>
              <a:t>İşte o zaman  bir  çay  kaşığı köpüğü alın ve  </a:t>
            </a:r>
            <a:r>
              <a:rPr lang="el-GR" dirty="0"/>
              <a:t>_______</a:t>
            </a:r>
            <a:r>
              <a:rPr lang="tr-TR" dirty="0"/>
              <a:t> koyun. En sona cezvedeki  kahvenin tamamını fincana ekleyin.</a:t>
            </a:r>
          </a:p>
          <a:p>
            <a:pPr algn="ctr"/>
            <a:r>
              <a:rPr lang="el-GR" dirty="0"/>
              <a:t>_________</a:t>
            </a:r>
            <a:r>
              <a:rPr lang="tr-TR" dirty="0"/>
              <a:t>olsun. </a:t>
            </a:r>
            <a:endParaRPr lang="el-GR" dirty="0"/>
          </a:p>
        </p:txBody>
      </p:sp>
      <p:pic>
        <p:nvPicPr>
          <p:cNvPr id="4" name="Εικόνα 3" descr="Türk kahvesi lokum: Lisanslanabilir En Az 885 Telifsiz Stok ...">
            <a:extLst>
              <a:ext uri="{FF2B5EF4-FFF2-40B4-BE49-F238E27FC236}">
                <a16:creationId xmlns:a16="http://schemas.microsoft.com/office/drawing/2014/main" id="{011AE24C-6CD5-E2AD-0D4D-895D816D52FE}"/>
              </a:ext>
            </a:extLst>
          </p:cNvPr>
          <p:cNvPicPr>
            <a:picLocks noChangeAspect="1"/>
          </p:cNvPicPr>
          <p:nvPr/>
        </p:nvPicPr>
        <p:blipFill>
          <a:blip r:embed="rId5"/>
          <a:stretch>
            <a:fillRect/>
          </a:stretch>
        </p:blipFill>
        <p:spPr>
          <a:xfrm>
            <a:off x="5591402" y="4954359"/>
            <a:ext cx="1524000" cy="140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descr="Turkish coffee png Vectors - Download Free High-Quality ...">
            <a:extLst>
              <a:ext uri="{FF2B5EF4-FFF2-40B4-BE49-F238E27FC236}">
                <a16:creationId xmlns:a16="http://schemas.microsoft.com/office/drawing/2014/main" id="{49F45F70-FED9-8AFF-5AC4-670F35B0EDE6}"/>
              </a:ext>
            </a:extLst>
          </p:cNvPr>
          <p:cNvPicPr>
            <a:picLocks noChangeAspect="1"/>
          </p:cNvPicPr>
          <p:nvPr/>
        </p:nvPicPr>
        <p:blipFill>
          <a:blip r:embed="rId6"/>
          <a:stretch>
            <a:fillRect/>
          </a:stretch>
        </p:blipFill>
        <p:spPr>
          <a:xfrm>
            <a:off x="9727974" y="4954359"/>
            <a:ext cx="1838325" cy="140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descr="Cartoon Coffee Turkish Stock Illustrations – 1,788 Cartoon ...">
            <a:extLst>
              <a:ext uri="{FF2B5EF4-FFF2-40B4-BE49-F238E27FC236}">
                <a16:creationId xmlns:a16="http://schemas.microsoft.com/office/drawing/2014/main" id="{7EE849B3-6A0B-30E5-B5BE-798158D22ABD}"/>
              </a:ext>
            </a:extLst>
          </p:cNvPr>
          <p:cNvPicPr>
            <a:picLocks noChangeAspect="1"/>
          </p:cNvPicPr>
          <p:nvPr/>
        </p:nvPicPr>
        <p:blipFill>
          <a:blip r:embed="rId7"/>
          <a:stretch>
            <a:fillRect/>
          </a:stretch>
        </p:blipFill>
        <p:spPr>
          <a:xfrm>
            <a:off x="7795760" y="4913538"/>
            <a:ext cx="1491341" cy="1491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84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Ηλεκτρονικά πολυμέσα 1" title="A2 – 01 Emir Kipi Nasıl Kullanılır? |  How to Use Imperative in Turkish | Türkçeyi Çözüyoruz!">
            <a:hlinkClick r:id="" action="ppaction://media"/>
            <a:extLst>
              <a:ext uri="{FF2B5EF4-FFF2-40B4-BE49-F238E27FC236}">
                <a16:creationId xmlns:a16="http://schemas.microsoft.com/office/drawing/2014/main" id="{83E957C5-5A90-06EE-B714-F59E31803BB4}"/>
              </a:ext>
            </a:extLst>
          </p:cNvPr>
          <p:cNvPicPr>
            <a:picLocks noGrp="1" noRot="1" noChangeAspect="1"/>
          </p:cNvPicPr>
          <p:nvPr>
            <p:ph idx="1"/>
            <a:videoFile r:link="rId1"/>
          </p:nvPr>
        </p:nvPicPr>
        <p:blipFill>
          <a:blip r:embed="rId3"/>
          <a:stretch>
            <a:fillRect/>
          </a:stretch>
        </p:blipFill>
        <p:spPr>
          <a:xfrm>
            <a:off x="5455331" y="1061585"/>
            <a:ext cx="6172200" cy="3487738"/>
          </a:xfrm>
          <a:prstGeom prst="rect">
            <a:avLst/>
          </a:prstGeom>
        </p:spPr>
      </p:pic>
      <p:sp>
        <p:nvSpPr>
          <p:cNvPr id="6147" name="TextBox 8">
            <a:extLst>
              <a:ext uri="{FF2B5EF4-FFF2-40B4-BE49-F238E27FC236}">
                <a16:creationId xmlns:a16="http://schemas.microsoft.com/office/drawing/2014/main" id="{9E3F1F94-5832-BCDE-C0B8-80FE35D38304}"/>
              </a:ext>
            </a:extLst>
          </p:cNvPr>
          <p:cNvSpPr txBox="1">
            <a:spLocks noChangeArrowheads="1"/>
          </p:cNvSpPr>
          <p:nvPr/>
        </p:nvSpPr>
        <p:spPr bwMode="auto">
          <a:xfrm>
            <a:off x="326572" y="312285"/>
            <a:ext cx="7056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2400" b="1" dirty="0" err="1">
                <a:latin typeface="Arial" panose="020B0604020202020204" pitchFamily="34" charset="0"/>
              </a:rPr>
              <a:t>Dikkatlice</a:t>
            </a:r>
            <a:r>
              <a:rPr lang="el-GR" altLang="el-GR" sz="2400" b="1" dirty="0">
                <a:latin typeface="Arial" panose="020B0604020202020204" pitchFamily="34" charset="0"/>
              </a:rPr>
              <a:t> </a:t>
            </a:r>
            <a:r>
              <a:rPr lang="el-GR" altLang="el-GR" sz="2400" b="1" dirty="0" err="1">
                <a:latin typeface="Arial" panose="020B0604020202020204" pitchFamily="34" charset="0"/>
              </a:rPr>
              <a:t>dinleyin</a:t>
            </a:r>
            <a:r>
              <a:rPr lang="el-GR" altLang="el-GR" sz="2400" b="1" dirty="0">
                <a:latin typeface="Arial" panose="020B0604020202020204" pitchFamily="34" charset="0"/>
              </a:rPr>
              <a:t> </a:t>
            </a:r>
            <a:r>
              <a:rPr lang="el-GR" altLang="el-GR" sz="2400" b="1" dirty="0" err="1">
                <a:latin typeface="Arial" panose="020B0604020202020204" pitchFamily="34" charset="0"/>
              </a:rPr>
              <a:t>ve</a:t>
            </a:r>
            <a:r>
              <a:rPr lang="el-GR" altLang="el-GR" sz="2400" b="1" dirty="0">
                <a:latin typeface="Arial" panose="020B0604020202020204" pitchFamily="34" charset="0"/>
              </a:rPr>
              <a:t> </a:t>
            </a:r>
            <a:r>
              <a:rPr lang="el-GR" altLang="el-GR" sz="2400" b="1" dirty="0" err="1">
                <a:latin typeface="Arial" panose="020B0604020202020204" pitchFamily="34" charset="0"/>
              </a:rPr>
              <a:t>boşlukları</a:t>
            </a:r>
            <a:r>
              <a:rPr lang="el-GR" altLang="el-GR" sz="2400" b="1" dirty="0">
                <a:latin typeface="Arial" panose="020B0604020202020204" pitchFamily="34" charset="0"/>
              </a:rPr>
              <a:t> </a:t>
            </a:r>
            <a:r>
              <a:rPr lang="el-GR" altLang="el-GR" sz="2400" b="1" dirty="0" err="1">
                <a:latin typeface="Arial" panose="020B0604020202020204" pitchFamily="34" charset="0"/>
              </a:rPr>
              <a:t>doldurun</a:t>
            </a:r>
            <a:r>
              <a:rPr lang="el-GR" altLang="el-GR" sz="2400" b="1" dirty="0">
                <a:latin typeface="Arial" panose="020B0604020202020204" pitchFamily="34" charset="0"/>
              </a:rPr>
              <a:t>!</a:t>
            </a:r>
          </a:p>
        </p:txBody>
      </p:sp>
      <p:pic>
        <p:nvPicPr>
          <p:cNvPr id="1026" name="Picture 2" descr="Duyuru Ve Dikkat Için Hoparlörle Bağıran çizgi Film Karakterinin 3d  Illüstrasyonu, Aramak, Etkileşim, Bağırmak PNG Resim Şeffaf ve çizimi  Ücretsiz İndirilebilir">
            <a:extLst>
              <a:ext uri="{FF2B5EF4-FFF2-40B4-BE49-F238E27FC236}">
                <a16:creationId xmlns:a16="http://schemas.microsoft.com/office/drawing/2014/main" id="{C69E6DCE-92BA-37DE-EF27-BAE538DBCF71}"/>
              </a:ext>
            </a:extLst>
          </p:cNvPr>
          <p:cNvPicPr>
            <a:picLocks noChangeAspect="1" noChangeArrowheads="1"/>
          </p:cNvPicPr>
          <p:nvPr/>
        </p:nvPicPr>
        <p:blipFill>
          <a:blip r:embed="rId4"/>
          <a:srcRect/>
          <a:stretch>
            <a:fillRect/>
          </a:stretch>
        </p:blipFill>
        <p:spPr bwMode="auto">
          <a:xfrm>
            <a:off x="1595439" y="1061585"/>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Ορθογώνιο: Στρογγύλεμα γωνιών 2">
            <a:extLst>
              <a:ext uri="{FF2B5EF4-FFF2-40B4-BE49-F238E27FC236}">
                <a16:creationId xmlns:a16="http://schemas.microsoft.com/office/drawing/2014/main" id="{6F467515-610B-1BD8-E36B-20C9F49832DB}"/>
              </a:ext>
            </a:extLst>
          </p:cNvPr>
          <p:cNvSpPr/>
          <p:nvPr/>
        </p:nvSpPr>
        <p:spPr>
          <a:xfrm>
            <a:off x="57603" y="3653291"/>
            <a:ext cx="5125585" cy="299357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Öncelikle  bir  fincan  </a:t>
            </a:r>
            <a:r>
              <a:rPr lang="en-US" dirty="0"/>
              <a:t>T</a:t>
            </a:r>
            <a:r>
              <a:rPr lang="tr-TR" dirty="0"/>
              <a:t>ürk Kahvesi için  bir  tatlı  kaşığı  Türk  Kahvesini cezveye koyun. Daha sonra  bir  fincan  soğuk  su ekleyin. Ardından iki tane  küp şeker  ilave  edin ve  biraz karıştırın</a:t>
            </a:r>
            <a:r>
              <a:rPr lang="el-GR" dirty="0"/>
              <a:t>. </a:t>
            </a:r>
            <a:endParaRPr lang="tr-TR" dirty="0"/>
          </a:p>
          <a:p>
            <a:pPr algn="ctr"/>
            <a:r>
              <a:rPr lang="tr-TR" dirty="0"/>
              <a:t>Daha yavaş yavaş pişirin. </a:t>
            </a:r>
          </a:p>
          <a:p>
            <a:pPr algn="ctr"/>
            <a:r>
              <a:rPr lang="tr-TR" dirty="0"/>
              <a:t>Kahve ne  zaman kaynamaya başladı</a:t>
            </a:r>
            <a:r>
              <a:rPr lang="el-GR" dirty="0"/>
              <a:t>? </a:t>
            </a:r>
            <a:r>
              <a:rPr lang="tr-TR" dirty="0"/>
              <a:t>İşte o zaman  bir  çay  kaşığı köpüğü alın ve  fincana koyun. En sona cezvedeki  kahvenin tamamını fincana ekleyin.</a:t>
            </a:r>
          </a:p>
          <a:p>
            <a:pPr algn="ctr"/>
            <a:r>
              <a:rPr lang="tr-TR" dirty="0"/>
              <a:t>Afiyet olsun. </a:t>
            </a:r>
            <a:endParaRPr lang="el-GR" dirty="0"/>
          </a:p>
        </p:txBody>
      </p:sp>
      <p:pic>
        <p:nvPicPr>
          <p:cNvPr id="4" name="Εικόνα 3" descr="Türk kahvesi lokum: Lisanslanabilir En Az 885 Telifsiz Stok ...">
            <a:extLst>
              <a:ext uri="{FF2B5EF4-FFF2-40B4-BE49-F238E27FC236}">
                <a16:creationId xmlns:a16="http://schemas.microsoft.com/office/drawing/2014/main" id="{011AE24C-6CD5-E2AD-0D4D-895D816D52FE}"/>
              </a:ext>
            </a:extLst>
          </p:cNvPr>
          <p:cNvPicPr>
            <a:picLocks noChangeAspect="1"/>
          </p:cNvPicPr>
          <p:nvPr/>
        </p:nvPicPr>
        <p:blipFill>
          <a:blip r:embed="rId5"/>
          <a:stretch>
            <a:fillRect/>
          </a:stretch>
        </p:blipFill>
        <p:spPr>
          <a:xfrm>
            <a:off x="5591402" y="4954359"/>
            <a:ext cx="1524000" cy="140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descr="Turkish coffee png Vectors - Download Free High-Quality ...">
            <a:extLst>
              <a:ext uri="{FF2B5EF4-FFF2-40B4-BE49-F238E27FC236}">
                <a16:creationId xmlns:a16="http://schemas.microsoft.com/office/drawing/2014/main" id="{49F45F70-FED9-8AFF-5AC4-670F35B0EDE6}"/>
              </a:ext>
            </a:extLst>
          </p:cNvPr>
          <p:cNvPicPr>
            <a:picLocks noChangeAspect="1"/>
          </p:cNvPicPr>
          <p:nvPr/>
        </p:nvPicPr>
        <p:blipFill>
          <a:blip r:embed="rId6"/>
          <a:stretch>
            <a:fillRect/>
          </a:stretch>
        </p:blipFill>
        <p:spPr>
          <a:xfrm>
            <a:off x="9727974" y="4954359"/>
            <a:ext cx="1838325" cy="140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descr="Cartoon Coffee Turkish Stock Illustrations – 1,788 Cartoon ...">
            <a:extLst>
              <a:ext uri="{FF2B5EF4-FFF2-40B4-BE49-F238E27FC236}">
                <a16:creationId xmlns:a16="http://schemas.microsoft.com/office/drawing/2014/main" id="{7EE849B3-6A0B-30E5-B5BE-798158D22ABD}"/>
              </a:ext>
            </a:extLst>
          </p:cNvPr>
          <p:cNvPicPr>
            <a:picLocks noChangeAspect="1"/>
          </p:cNvPicPr>
          <p:nvPr/>
        </p:nvPicPr>
        <p:blipFill>
          <a:blip r:embed="rId7"/>
          <a:stretch>
            <a:fillRect/>
          </a:stretch>
        </p:blipFill>
        <p:spPr>
          <a:xfrm>
            <a:off x="7795760" y="4913538"/>
            <a:ext cx="1491341" cy="1491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32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rtoon animals writing Φωτογραφίες Αρχείου, Royalty Free Cartoon animals  writing Εικόνες | DepositPhotos">
            <a:extLst>
              <a:ext uri="{FF2B5EF4-FFF2-40B4-BE49-F238E27FC236}">
                <a16:creationId xmlns:a16="http://schemas.microsoft.com/office/drawing/2014/main" id="{9616EAC3-2D4E-4FCA-430D-F9DA8C4B8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CAD13EBF-A8D2-7879-ED14-5D5951784D2A}"/>
              </a:ext>
            </a:extLst>
          </p:cNvPr>
          <p:cNvSpPr/>
          <p:nvPr/>
        </p:nvSpPr>
        <p:spPr>
          <a:xfrm>
            <a:off x="2570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OKUMA </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B562103-296D-C23F-094E-C645C2E470F6}"/>
              </a:ext>
            </a:extLst>
          </p:cNvPr>
          <p:cNvSpPr/>
          <p:nvPr/>
        </p:nvSpPr>
        <p:spPr>
          <a:xfrm>
            <a:off x="7974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E6B28EFD-C8D2-6E08-E2FA-8B837E1F2905}"/>
              </a:ext>
            </a:extLst>
          </p:cNvPr>
          <p:cNvSpPr/>
          <p:nvPr/>
        </p:nvSpPr>
        <p:spPr>
          <a:xfrm rot="1695959">
            <a:off x="6573838" y="1057276"/>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B97A9C-0D11-9FCE-1BAD-C52DA6D141B3}"/>
              </a:ext>
            </a:extLst>
          </p:cNvPr>
          <p:cNvSpPr txBox="1"/>
          <p:nvPr/>
        </p:nvSpPr>
        <p:spPr>
          <a:xfrm>
            <a:off x="337801" y="148432"/>
            <a:ext cx="10814136" cy="707886"/>
          </a:xfrm>
          <a:prstGeom prst="rect">
            <a:avLst/>
          </a:prstGeom>
          <a:noFill/>
          <a:ln>
            <a:solidFill>
              <a:schemeClr val="tx1"/>
            </a:solidFill>
          </a:ln>
        </p:spPr>
        <p:txBody>
          <a:bodyPr wrap="square">
            <a:spAutoFit/>
          </a:bodyPr>
          <a:lstStyle/>
          <a:p>
            <a:pPr algn="ctr"/>
            <a:r>
              <a:rPr lang="en-US" sz="4000" b="1" i="0" u="none" strike="noStrike" dirty="0" err="1">
                <a:solidFill>
                  <a:srgbClr val="000000"/>
                </a:solidFill>
                <a:effectLst/>
                <a:latin typeface="Lora" panose="020F0502020204030204" pitchFamily="2" charset="0"/>
              </a:rPr>
              <a:t>Dünyanın</a:t>
            </a:r>
            <a:r>
              <a:rPr lang="en-US" sz="4000" b="1" i="0" u="none" strike="noStrike" dirty="0">
                <a:solidFill>
                  <a:srgbClr val="000000"/>
                </a:solidFill>
                <a:effectLst/>
                <a:latin typeface="Lora" panose="020F0502020204030204" pitchFamily="2" charset="0"/>
              </a:rPr>
              <a:t> </a:t>
            </a:r>
            <a:r>
              <a:rPr lang="en-US" sz="4000" b="1" i="0" u="none" strike="noStrike" dirty="0" err="1">
                <a:solidFill>
                  <a:srgbClr val="000000"/>
                </a:solidFill>
                <a:effectLst/>
                <a:latin typeface="Lora" panose="020F0502020204030204" pitchFamily="2" charset="0"/>
              </a:rPr>
              <a:t>en</a:t>
            </a:r>
            <a:r>
              <a:rPr lang="en-US" sz="4000" b="1" i="0" u="none" strike="noStrike" dirty="0">
                <a:solidFill>
                  <a:srgbClr val="000000"/>
                </a:solidFill>
                <a:effectLst/>
                <a:latin typeface="Lora" panose="020F0502020204030204" pitchFamily="2" charset="0"/>
              </a:rPr>
              <a:t> </a:t>
            </a:r>
            <a:r>
              <a:rPr lang="en-US" sz="4000" b="1" i="0" u="none" strike="noStrike" dirty="0" err="1">
                <a:solidFill>
                  <a:srgbClr val="000000"/>
                </a:solidFill>
                <a:effectLst/>
                <a:latin typeface="Lora" panose="020F0502020204030204" pitchFamily="2" charset="0"/>
              </a:rPr>
              <a:t>meşhur</a:t>
            </a:r>
            <a:r>
              <a:rPr lang="en-US" sz="4000" b="1" i="0" u="none" strike="noStrike" dirty="0">
                <a:solidFill>
                  <a:srgbClr val="000000"/>
                </a:solidFill>
                <a:effectLst/>
                <a:latin typeface="Lora" panose="020F0502020204030204" pitchFamily="2" charset="0"/>
              </a:rPr>
              <a:t> 10 </a:t>
            </a:r>
            <a:r>
              <a:rPr lang="en-US" sz="4000" b="1" i="0" u="none" strike="noStrike" dirty="0" err="1">
                <a:solidFill>
                  <a:srgbClr val="000000"/>
                </a:solidFill>
                <a:effectLst/>
                <a:latin typeface="Lora" panose="020F0502020204030204" pitchFamily="2" charset="0"/>
              </a:rPr>
              <a:t>Türk</a:t>
            </a:r>
            <a:r>
              <a:rPr lang="en-US" sz="4000" b="1" i="0" u="none" strike="noStrike" dirty="0">
                <a:solidFill>
                  <a:srgbClr val="000000"/>
                </a:solidFill>
                <a:effectLst/>
                <a:latin typeface="Lora" panose="020F0502020204030204" pitchFamily="2" charset="0"/>
              </a:rPr>
              <a:t> </a:t>
            </a:r>
            <a:r>
              <a:rPr lang="en-US" sz="4000" b="1" i="0" u="none" strike="noStrike" dirty="0" err="1">
                <a:solidFill>
                  <a:srgbClr val="000000"/>
                </a:solidFill>
                <a:effectLst/>
                <a:latin typeface="Lora" panose="020F0502020204030204" pitchFamily="2" charset="0"/>
              </a:rPr>
              <a:t>yemeği</a:t>
            </a:r>
            <a:endParaRPr lang="en-US" sz="4000" b="1" i="0" u="none" strike="noStrike" dirty="0">
              <a:solidFill>
                <a:srgbClr val="000000"/>
              </a:solidFill>
              <a:effectLst/>
              <a:latin typeface="Lora" panose="020F0502020204030204" pitchFamily="2" charset="0"/>
            </a:endParaRPr>
          </a:p>
        </p:txBody>
      </p:sp>
      <p:sp>
        <p:nvSpPr>
          <p:cNvPr id="8" name="TextBox 7">
            <a:extLst>
              <a:ext uri="{FF2B5EF4-FFF2-40B4-BE49-F238E27FC236}">
                <a16:creationId xmlns:a16="http://schemas.microsoft.com/office/drawing/2014/main" id="{297F0514-8439-A929-A99E-BDD81BFBAE62}"/>
              </a:ext>
            </a:extLst>
          </p:cNvPr>
          <p:cNvSpPr txBox="1"/>
          <p:nvPr/>
        </p:nvSpPr>
        <p:spPr>
          <a:xfrm>
            <a:off x="267223" y="1886507"/>
            <a:ext cx="5916862" cy="4339650"/>
          </a:xfrm>
          <a:prstGeom prst="rect">
            <a:avLst/>
          </a:prstGeom>
          <a:noFill/>
          <a:ln>
            <a:solidFill>
              <a:schemeClr val="tx1"/>
            </a:solidFill>
          </a:ln>
        </p:spPr>
        <p:txBody>
          <a:bodyPr wrap="square">
            <a:spAutoFit/>
          </a:bodyPr>
          <a:lstStyle/>
          <a:p>
            <a:pPr algn="l"/>
            <a:r>
              <a:rPr lang="en-US" b="1" i="0" dirty="0" err="1">
                <a:solidFill>
                  <a:srgbClr val="4A4A4A"/>
                </a:solidFill>
                <a:effectLst/>
                <a:latin typeface="-apple-system"/>
              </a:rPr>
              <a:t>Evde</a:t>
            </a:r>
            <a:r>
              <a:rPr lang="en-US" b="1" i="0" dirty="0">
                <a:solidFill>
                  <a:srgbClr val="4A4A4A"/>
                </a:solidFill>
                <a:effectLst/>
                <a:latin typeface="-apple-system"/>
              </a:rPr>
              <a:t> İskender </a:t>
            </a:r>
            <a:r>
              <a:rPr lang="en-US" b="1" i="0" dirty="0" err="1">
                <a:solidFill>
                  <a:srgbClr val="4A4A4A"/>
                </a:solidFill>
                <a:effectLst/>
                <a:latin typeface="-apple-system"/>
              </a:rPr>
              <a:t>Kebap</a:t>
            </a:r>
            <a:r>
              <a:rPr lang="en-US" b="1" i="0" dirty="0">
                <a:solidFill>
                  <a:srgbClr val="4A4A4A"/>
                </a:solidFill>
                <a:effectLst/>
                <a:latin typeface="-apple-system"/>
              </a:rPr>
              <a:t> </a:t>
            </a:r>
            <a:r>
              <a:rPr lang="en-US" b="1" i="0" dirty="0" err="1">
                <a:solidFill>
                  <a:srgbClr val="4A4A4A"/>
                </a:solidFill>
                <a:effectLst/>
                <a:latin typeface="-apple-system"/>
              </a:rPr>
              <a:t>Tarifi</a:t>
            </a:r>
            <a:r>
              <a:rPr lang="en-US" b="1" i="0" dirty="0">
                <a:solidFill>
                  <a:srgbClr val="4A4A4A"/>
                </a:solidFill>
                <a:effectLst/>
                <a:latin typeface="-apple-system"/>
              </a:rPr>
              <a:t> </a:t>
            </a:r>
            <a:r>
              <a:rPr lang="en-US" b="1" i="0" dirty="0" err="1">
                <a:solidFill>
                  <a:srgbClr val="4A4A4A"/>
                </a:solidFill>
                <a:effectLst/>
                <a:latin typeface="-apple-system"/>
              </a:rPr>
              <a:t>İçin</a:t>
            </a:r>
            <a:r>
              <a:rPr lang="en-US" b="1" i="0" dirty="0">
                <a:solidFill>
                  <a:srgbClr val="4A4A4A"/>
                </a:solidFill>
                <a:effectLst/>
                <a:latin typeface="-apple-system"/>
              </a:rPr>
              <a:t> </a:t>
            </a:r>
            <a:r>
              <a:rPr lang="en-US" b="1" i="0" dirty="0" err="1">
                <a:solidFill>
                  <a:srgbClr val="4A4A4A"/>
                </a:solidFill>
                <a:effectLst/>
                <a:latin typeface="-apple-system"/>
              </a:rPr>
              <a:t>Malzemeler</a:t>
            </a:r>
            <a:endParaRPr lang="en-US" b="1" i="0" dirty="0">
              <a:solidFill>
                <a:srgbClr val="4A4A4A"/>
              </a:solidFill>
              <a:effectLst/>
              <a:latin typeface="-apple-system"/>
            </a:endParaRPr>
          </a:p>
          <a:p>
            <a:pPr algn="l"/>
            <a:endParaRPr lang="tr-TR" b="0" i="0" dirty="0">
              <a:solidFill>
                <a:srgbClr val="333333"/>
              </a:solidFill>
              <a:effectLst/>
              <a:latin typeface="-apple-system"/>
            </a:endParaRPr>
          </a:p>
          <a:p>
            <a:pPr algn="l"/>
            <a:r>
              <a:rPr lang="en-US" sz="4000" b="0" i="0" dirty="0" err="1">
                <a:solidFill>
                  <a:srgbClr val="00B050"/>
                </a:solidFill>
                <a:effectLst/>
                <a:latin typeface="-apple-system"/>
              </a:rPr>
              <a:t>Kebap</a:t>
            </a:r>
            <a:r>
              <a:rPr lang="en-US" sz="4000" b="0" i="0" dirty="0">
                <a:solidFill>
                  <a:srgbClr val="00B050"/>
                </a:solidFill>
                <a:effectLst/>
                <a:latin typeface="-apple-system"/>
              </a:rPr>
              <a:t> </a:t>
            </a:r>
            <a:r>
              <a:rPr lang="en-US" sz="4000" b="0" i="0" dirty="0" err="1">
                <a:solidFill>
                  <a:srgbClr val="00B050"/>
                </a:solidFill>
                <a:effectLst/>
                <a:latin typeface="-apple-system"/>
              </a:rPr>
              <a:t>için</a:t>
            </a:r>
            <a:endParaRPr lang="en-US" sz="4000" b="0" i="0" dirty="0">
              <a:solidFill>
                <a:srgbClr val="00B050"/>
              </a:solidFill>
              <a:effectLst/>
              <a:latin typeface="-apple-system"/>
            </a:endParaRPr>
          </a:p>
          <a:p>
            <a:pPr algn="l">
              <a:buFont typeface="Arial" panose="020B0604020202020204" pitchFamily="34" charset="0"/>
              <a:buChar char="•"/>
            </a:pPr>
            <a:r>
              <a:rPr lang="en-US" sz="4000" b="0" i="0" dirty="0">
                <a:solidFill>
                  <a:srgbClr val="313D51"/>
                </a:solidFill>
                <a:effectLst/>
                <a:latin typeface="inherit"/>
              </a:rPr>
              <a:t>500 gram </a:t>
            </a:r>
            <a:r>
              <a:rPr lang="en-US" sz="4000" b="0" i="0" dirty="0" err="1">
                <a:solidFill>
                  <a:srgbClr val="313D51"/>
                </a:solidFill>
                <a:effectLst/>
                <a:latin typeface="inherit"/>
              </a:rPr>
              <a:t>kuzu</a:t>
            </a:r>
            <a:r>
              <a:rPr lang="en-US" sz="4000" b="0" i="0" dirty="0">
                <a:solidFill>
                  <a:srgbClr val="313D51"/>
                </a:solidFill>
                <a:effectLst/>
                <a:latin typeface="inherit"/>
              </a:rPr>
              <a:t> </a:t>
            </a:r>
            <a:r>
              <a:rPr lang="en-US" sz="4000" b="0" i="0" dirty="0" err="1">
                <a:solidFill>
                  <a:srgbClr val="313D51"/>
                </a:solidFill>
                <a:effectLst/>
                <a:latin typeface="inherit"/>
              </a:rPr>
              <a:t>eti</a:t>
            </a:r>
            <a:r>
              <a:rPr lang="en-US" sz="4000" b="0" i="0" dirty="0">
                <a:solidFill>
                  <a:srgbClr val="313D51"/>
                </a:solidFill>
                <a:effectLst/>
                <a:latin typeface="inherit"/>
              </a:rPr>
              <a:t> </a:t>
            </a:r>
          </a:p>
          <a:p>
            <a:pPr algn="l">
              <a:buFont typeface="Arial" panose="020B0604020202020204" pitchFamily="34" charset="0"/>
              <a:buChar char="•"/>
            </a:pPr>
            <a:r>
              <a:rPr lang="en-US" sz="4000" b="0" i="0" dirty="0">
                <a:solidFill>
                  <a:srgbClr val="313D51"/>
                </a:solidFill>
                <a:effectLst/>
                <a:latin typeface="inherit"/>
              </a:rPr>
              <a:t>2 </a:t>
            </a:r>
            <a:r>
              <a:rPr lang="en-US" sz="4000" b="0" i="0" dirty="0" err="1">
                <a:solidFill>
                  <a:srgbClr val="313D51"/>
                </a:solidFill>
                <a:effectLst/>
                <a:latin typeface="inherit"/>
              </a:rPr>
              <a:t>yemek</a:t>
            </a:r>
            <a:r>
              <a:rPr lang="en-US" sz="4000" b="0" i="0" dirty="0">
                <a:solidFill>
                  <a:srgbClr val="313D51"/>
                </a:solidFill>
                <a:effectLst/>
                <a:latin typeface="inherit"/>
              </a:rPr>
              <a:t> </a:t>
            </a:r>
            <a:r>
              <a:rPr lang="en-US" sz="4000" b="0" i="0" dirty="0" err="1">
                <a:solidFill>
                  <a:srgbClr val="313D51"/>
                </a:solidFill>
                <a:effectLst/>
                <a:latin typeface="inherit"/>
              </a:rPr>
              <a:t>kaşığı</a:t>
            </a:r>
            <a:r>
              <a:rPr lang="en-US" sz="4000" b="0" i="0" dirty="0">
                <a:solidFill>
                  <a:srgbClr val="313D51"/>
                </a:solidFill>
                <a:effectLst/>
                <a:latin typeface="inherit"/>
              </a:rPr>
              <a:t> </a:t>
            </a:r>
            <a:r>
              <a:rPr lang="en-US" sz="4000" b="0" i="0" dirty="0" err="1">
                <a:solidFill>
                  <a:srgbClr val="313D51"/>
                </a:solidFill>
                <a:effectLst/>
                <a:latin typeface="inherit"/>
              </a:rPr>
              <a:t>sıvı</a:t>
            </a:r>
            <a:r>
              <a:rPr lang="en-US" sz="4000" b="0" i="0" dirty="0">
                <a:solidFill>
                  <a:srgbClr val="313D51"/>
                </a:solidFill>
                <a:effectLst/>
                <a:latin typeface="inherit"/>
              </a:rPr>
              <a:t> </a:t>
            </a:r>
            <a:r>
              <a:rPr lang="en-US" sz="4000" b="0" i="0" dirty="0" err="1">
                <a:solidFill>
                  <a:srgbClr val="313D51"/>
                </a:solidFill>
                <a:effectLst/>
                <a:latin typeface="inherit"/>
              </a:rPr>
              <a:t>yağ</a:t>
            </a:r>
            <a:endParaRPr lang="en-US" sz="4000" b="0" i="0" dirty="0">
              <a:solidFill>
                <a:srgbClr val="313D51"/>
              </a:solidFill>
              <a:effectLst/>
              <a:latin typeface="inherit"/>
            </a:endParaRPr>
          </a:p>
          <a:p>
            <a:pPr algn="l">
              <a:buFont typeface="Arial" panose="020B0604020202020204" pitchFamily="34" charset="0"/>
              <a:buChar char="•"/>
            </a:pPr>
            <a:r>
              <a:rPr lang="en-US" sz="4000" b="0" i="0" dirty="0" err="1">
                <a:solidFill>
                  <a:srgbClr val="313D51"/>
                </a:solidFill>
                <a:effectLst/>
                <a:latin typeface="inherit"/>
              </a:rPr>
              <a:t>Birer</a:t>
            </a:r>
            <a:r>
              <a:rPr lang="en-US" sz="4000" b="0" i="0" dirty="0">
                <a:solidFill>
                  <a:srgbClr val="313D51"/>
                </a:solidFill>
                <a:effectLst/>
                <a:latin typeface="inherit"/>
              </a:rPr>
              <a:t> </a:t>
            </a:r>
            <a:r>
              <a:rPr lang="en-US" sz="4000" b="0" i="0" dirty="0" err="1">
                <a:solidFill>
                  <a:srgbClr val="313D51"/>
                </a:solidFill>
                <a:effectLst/>
                <a:latin typeface="inherit"/>
              </a:rPr>
              <a:t>çay</a:t>
            </a:r>
            <a:r>
              <a:rPr lang="en-US" sz="4000" b="0" i="0" dirty="0">
                <a:solidFill>
                  <a:srgbClr val="313D51"/>
                </a:solidFill>
                <a:effectLst/>
                <a:latin typeface="inherit"/>
              </a:rPr>
              <a:t> </a:t>
            </a:r>
            <a:r>
              <a:rPr lang="en-US" sz="4000" b="0" i="0" dirty="0" err="1">
                <a:solidFill>
                  <a:srgbClr val="313D51"/>
                </a:solidFill>
                <a:effectLst/>
                <a:latin typeface="inherit"/>
              </a:rPr>
              <a:t>kaşığı</a:t>
            </a:r>
            <a:r>
              <a:rPr lang="en-US" sz="4000" b="0" i="0" dirty="0">
                <a:solidFill>
                  <a:srgbClr val="313D51"/>
                </a:solidFill>
                <a:effectLst/>
                <a:latin typeface="inherit"/>
              </a:rPr>
              <a:t> </a:t>
            </a:r>
            <a:r>
              <a:rPr lang="en-US" sz="4000" b="0" i="0" dirty="0" err="1">
                <a:solidFill>
                  <a:srgbClr val="313D51"/>
                </a:solidFill>
                <a:effectLst/>
                <a:latin typeface="inherit"/>
              </a:rPr>
              <a:t>tuz</a:t>
            </a:r>
            <a:r>
              <a:rPr lang="en-US" sz="4000" b="0" i="0" dirty="0">
                <a:solidFill>
                  <a:srgbClr val="313D51"/>
                </a:solidFill>
                <a:effectLst/>
                <a:latin typeface="inherit"/>
              </a:rPr>
              <a:t>, </a:t>
            </a:r>
            <a:r>
              <a:rPr lang="en-US" sz="4000" b="0" i="0" dirty="0" err="1">
                <a:solidFill>
                  <a:srgbClr val="313D51"/>
                </a:solidFill>
                <a:effectLst/>
                <a:latin typeface="inherit"/>
              </a:rPr>
              <a:t>karabiber</a:t>
            </a:r>
            <a:r>
              <a:rPr lang="en-US" sz="4000" b="0" i="0" dirty="0">
                <a:solidFill>
                  <a:srgbClr val="313D51"/>
                </a:solidFill>
                <a:effectLst/>
                <a:latin typeface="inherit"/>
              </a:rPr>
              <a:t>, </a:t>
            </a:r>
            <a:r>
              <a:rPr lang="en-US" sz="4000" b="0" i="0" dirty="0" err="1">
                <a:solidFill>
                  <a:srgbClr val="313D51"/>
                </a:solidFill>
                <a:effectLst/>
                <a:latin typeface="inherit"/>
              </a:rPr>
              <a:t>tatlı</a:t>
            </a:r>
            <a:r>
              <a:rPr lang="en-US" sz="4000" b="0" i="0" dirty="0">
                <a:solidFill>
                  <a:srgbClr val="313D51"/>
                </a:solidFill>
                <a:effectLst/>
                <a:latin typeface="inherit"/>
              </a:rPr>
              <a:t> </a:t>
            </a:r>
            <a:r>
              <a:rPr lang="en-US" sz="4000" b="0" i="0" dirty="0" err="1">
                <a:solidFill>
                  <a:srgbClr val="313D51"/>
                </a:solidFill>
                <a:effectLst/>
                <a:latin typeface="inherit"/>
              </a:rPr>
              <a:t>kırmızı</a:t>
            </a:r>
            <a:r>
              <a:rPr lang="en-US" sz="4000" b="0" i="0" dirty="0">
                <a:solidFill>
                  <a:srgbClr val="313D51"/>
                </a:solidFill>
                <a:effectLst/>
                <a:latin typeface="inherit"/>
              </a:rPr>
              <a:t> </a:t>
            </a:r>
            <a:r>
              <a:rPr lang="en-US" sz="4000" b="0" i="0" dirty="0" err="1">
                <a:solidFill>
                  <a:srgbClr val="313D51"/>
                </a:solidFill>
                <a:effectLst/>
                <a:latin typeface="inherit"/>
              </a:rPr>
              <a:t>biber</a:t>
            </a:r>
            <a:endParaRPr lang="en-US" sz="4000" b="0" i="0" dirty="0">
              <a:solidFill>
                <a:srgbClr val="313D51"/>
              </a:solidFill>
              <a:effectLst/>
              <a:latin typeface="inherit"/>
            </a:endParaRPr>
          </a:p>
          <a:p>
            <a:pPr algn="l">
              <a:buFont typeface="Arial" panose="020B0604020202020204" pitchFamily="34" charset="0"/>
              <a:buChar char="•"/>
            </a:pPr>
            <a:r>
              <a:rPr lang="en-US" sz="4000" b="0" i="0" dirty="0" err="1">
                <a:solidFill>
                  <a:srgbClr val="313D51"/>
                </a:solidFill>
                <a:effectLst/>
                <a:latin typeface="inherit"/>
              </a:rPr>
              <a:t>Yarım</a:t>
            </a:r>
            <a:r>
              <a:rPr lang="en-US" sz="4000" b="0" i="0" dirty="0">
                <a:solidFill>
                  <a:srgbClr val="313D51"/>
                </a:solidFill>
                <a:effectLst/>
                <a:latin typeface="inherit"/>
              </a:rPr>
              <a:t> </a:t>
            </a:r>
            <a:r>
              <a:rPr lang="en-US" sz="4000" b="0" i="0" dirty="0" err="1">
                <a:solidFill>
                  <a:srgbClr val="313D51"/>
                </a:solidFill>
                <a:effectLst/>
                <a:latin typeface="inherit"/>
              </a:rPr>
              <a:t>çay</a:t>
            </a:r>
            <a:r>
              <a:rPr lang="en-US" sz="4000" b="0" i="0" dirty="0">
                <a:solidFill>
                  <a:srgbClr val="313D51"/>
                </a:solidFill>
                <a:effectLst/>
                <a:latin typeface="inherit"/>
              </a:rPr>
              <a:t> </a:t>
            </a:r>
            <a:r>
              <a:rPr lang="en-US" sz="4000" b="0" i="0" dirty="0" err="1">
                <a:solidFill>
                  <a:srgbClr val="313D51"/>
                </a:solidFill>
                <a:effectLst/>
                <a:latin typeface="inherit"/>
              </a:rPr>
              <a:t>kaşığı</a:t>
            </a:r>
            <a:r>
              <a:rPr lang="en-US" sz="4000" b="0" i="0" dirty="0">
                <a:solidFill>
                  <a:srgbClr val="313D51"/>
                </a:solidFill>
                <a:effectLst/>
                <a:latin typeface="inherit"/>
              </a:rPr>
              <a:t> </a:t>
            </a:r>
            <a:r>
              <a:rPr lang="en-US" sz="4000" b="0" i="0" dirty="0" err="1">
                <a:solidFill>
                  <a:srgbClr val="313D51"/>
                </a:solidFill>
                <a:effectLst/>
                <a:latin typeface="inherit"/>
              </a:rPr>
              <a:t>kekik</a:t>
            </a:r>
            <a:endParaRPr lang="en-US" sz="4000" b="0" i="0" dirty="0">
              <a:solidFill>
                <a:srgbClr val="313D51"/>
              </a:solidFill>
              <a:effectLst/>
              <a:latin typeface="inherit"/>
            </a:endParaRPr>
          </a:p>
        </p:txBody>
      </p:sp>
      <p:sp>
        <p:nvSpPr>
          <p:cNvPr id="9" name="TextBox 8">
            <a:extLst>
              <a:ext uri="{FF2B5EF4-FFF2-40B4-BE49-F238E27FC236}">
                <a16:creationId xmlns:a16="http://schemas.microsoft.com/office/drawing/2014/main" id="{BFABDE6B-EE12-ED59-725B-C2DC7AC2FDCC}"/>
              </a:ext>
            </a:extLst>
          </p:cNvPr>
          <p:cNvSpPr txBox="1"/>
          <p:nvPr/>
        </p:nvSpPr>
        <p:spPr>
          <a:xfrm>
            <a:off x="6437976" y="1542536"/>
            <a:ext cx="5486801" cy="5016758"/>
          </a:xfrm>
          <a:prstGeom prst="rect">
            <a:avLst/>
          </a:prstGeom>
          <a:noFill/>
          <a:ln>
            <a:solidFill>
              <a:schemeClr val="tx1"/>
            </a:solidFill>
          </a:ln>
        </p:spPr>
        <p:txBody>
          <a:bodyPr wrap="square">
            <a:spAutoFit/>
          </a:bodyPr>
          <a:lstStyle/>
          <a:p>
            <a:pPr algn="l"/>
            <a:r>
              <a:rPr lang="en-US" sz="4000" b="0" i="0" dirty="0" err="1">
                <a:solidFill>
                  <a:srgbClr val="00B050"/>
                </a:solidFill>
                <a:effectLst/>
                <a:latin typeface="-apple-system"/>
              </a:rPr>
              <a:t>Sosu</a:t>
            </a:r>
            <a:r>
              <a:rPr lang="en-US" sz="4000" b="0" i="0" dirty="0">
                <a:solidFill>
                  <a:srgbClr val="00B050"/>
                </a:solidFill>
                <a:effectLst/>
                <a:latin typeface="-apple-system"/>
              </a:rPr>
              <a:t> </a:t>
            </a:r>
            <a:r>
              <a:rPr lang="en-US" sz="4000" b="0" i="0" dirty="0" err="1">
                <a:solidFill>
                  <a:srgbClr val="00B050"/>
                </a:solidFill>
                <a:effectLst/>
                <a:latin typeface="-apple-system"/>
              </a:rPr>
              <a:t>için</a:t>
            </a:r>
            <a:endParaRPr lang="en-US" sz="4000" b="0" i="0" dirty="0">
              <a:solidFill>
                <a:srgbClr val="00B050"/>
              </a:solidFill>
              <a:effectLst/>
              <a:latin typeface="-apple-system"/>
            </a:endParaRPr>
          </a:p>
          <a:p>
            <a:pPr algn="l">
              <a:buFont typeface="Arial" panose="020B0604020202020204" pitchFamily="34" charset="0"/>
              <a:buChar char="•"/>
            </a:pPr>
            <a:r>
              <a:rPr lang="en-US" sz="4000" b="0" i="0" dirty="0">
                <a:solidFill>
                  <a:srgbClr val="313D51"/>
                </a:solidFill>
                <a:effectLst/>
                <a:latin typeface="inherit"/>
              </a:rPr>
              <a:t>1 </a:t>
            </a:r>
            <a:r>
              <a:rPr lang="en-US" sz="4000" b="0" i="0" dirty="0" err="1">
                <a:solidFill>
                  <a:srgbClr val="313D51"/>
                </a:solidFill>
                <a:effectLst/>
                <a:latin typeface="inherit"/>
              </a:rPr>
              <a:t>yemek</a:t>
            </a:r>
            <a:r>
              <a:rPr lang="en-US" sz="4000" b="0" i="0" dirty="0">
                <a:solidFill>
                  <a:srgbClr val="313D51"/>
                </a:solidFill>
                <a:effectLst/>
                <a:latin typeface="inherit"/>
              </a:rPr>
              <a:t> </a:t>
            </a:r>
            <a:r>
              <a:rPr lang="en-US" sz="4000" b="0" i="0" dirty="0" err="1">
                <a:solidFill>
                  <a:srgbClr val="313D51"/>
                </a:solidFill>
                <a:effectLst/>
                <a:latin typeface="inherit"/>
              </a:rPr>
              <a:t>kaşığı</a:t>
            </a:r>
            <a:r>
              <a:rPr lang="en-US" sz="4000" b="0" i="0" dirty="0">
                <a:solidFill>
                  <a:srgbClr val="313D51"/>
                </a:solidFill>
                <a:effectLst/>
                <a:latin typeface="inherit"/>
              </a:rPr>
              <a:t> </a:t>
            </a:r>
            <a:r>
              <a:rPr lang="en-US" sz="4000" b="0" i="0" dirty="0" err="1">
                <a:solidFill>
                  <a:srgbClr val="313D51"/>
                </a:solidFill>
                <a:effectLst/>
                <a:latin typeface="inherit"/>
              </a:rPr>
              <a:t>tereyağı</a:t>
            </a:r>
            <a:endParaRPr lang="en-US" sz="4000" b="0" i="0" dirty="0">
              <a:solidFill>
                <a:srgbClr val="313D51"/>
              </a:solidFill>
              <a:effectLst/>
              <a:latin typeface="inherit"/>
            </a:endParaRPr>
          </a:p>
          <a:p>
            <a:pPr algn="l">
              <a:buFont typeface="Arial" panose="020B0604020202020204" pitchFamily="34" charset="0"/>
              <a:buChar char="•"/>
            </a:pPr>
            <a:r>
              <a:rPr lang="en-US" sz="4000" b="0" i="0" dirty="0" err="1">
                <a:solidFill>
                  <a:srgbClr val="313D51"/>
                </a:solidFill>
                <a:effectLst/>
                <a:latin typeface="inherit"/>
              </a:rPr>
              <a:t>Yarım</a:t>
            </a:r>
            <a:r>
              <a:rPr lang="en-US" sz="4000" b="0" i="0" dirty="0">
                <a:solidFill>
                  <a:srgbClr val="313D51"/>
                </a:solidFill>
                <a:effectLst/>
                <a:latin typeface="inherit"/>
              </a:rPr>
              <a:t> </a:t>
            </a:r>
            <a:r>
              <a:rPr lang="en-US" sz="4000" b="0" i="0" dirty="0" err="1">
                <a:solidFill>
                  <a:srgbClr val="313D51"/>
                </a:solidFill>
                <a:effectLst/>
                <a:latin typeface="inherit"/>
              </a:rPr>
              <a:t>yemek</a:t>
            </a:r>
            <a:r>
              <a:rPr lang="en-US" sz="4000" b="0" i="0" dirty="0">
                <a:solidFill>
                  <a:srgbClr val="313D51"/>
                </a:solidFill>
                <a:effectLst/>
                <a:latin typeface="inherit"/>
              </a:rPr>
              <a:t> </a:t>
            </a:r>
            <a:r>
              <a:rPr lang="en-US" sz="4000" b="0" i="0" dirty="0" err="1">
                <a:solidFill>
                  <a:srgbClr val="313D51"/>
                </a:solidFill>
                <a:effectLst/>
                <a:latin typeface="inherit"/>
              </a:rPr>
              <a:t>kaşığı</a:t>
            </a:r>
            <a:r>
              <a:rPr lang="en-US" sz="4000" b="0" i="0" dirty="0">
                <a:solidFill>
                  <a:srgbClr val="313D51"/>
                </a:solidFill>
                <a:effectLst/>
                <a:latin typeface="inherit"/>
              </a:rPr>
              <a:t> </a:t>
            </a:r>
            <a:r>
              <a:rPr lang="en-US" sz="4000" b="0" i="0" dirty="0" err="1">
                <a:solidFill>
                  <a:srgbClr val="313D51"/>
                </a:solidFill>
                <a:effectLst/>
                <a:latin typeface="inherit"/>
              </a:rPr>
              <a:t>biber</a:t>
            </a:r>
            <a:r>
              <a:rPr lang="en-US" sz="4000" b="0" i="0" dirty="0">
                <a:solidFill>
                  <a:srgbClr val="313D51"/>
                </a:solidFill>
                <a:effectLst/>
                <a:latin typeface="inherit"/>
              </a:rPr>
              <a:t> </a:t>
            </a:r>
            <a:r>
              <a:rPr lang="en-US" sz="4000" b="0" i="0" dirty="0" err="1">
                <a:solidFill>
                  <a:srgbClr val="313D51"/>
                </a:solidFill>
                <a:effectLst/>
                <a:latin typeface="inherit"/>
              </a:rPr>
              <a:t>salçası</a:t>
            </a:r>
            <a:endParaRPr lang="en-US" sz="4000" b="0" i="0" dirty="0">
              <a:solidFill>
                <a:srgbClr val="313D51"/>
              </a:solidFill>
              <a:effectLst/>
              <a:latin typeface="inherit"/>
            </a:endParaRPr>
          </a:p>
          <a:p>
            <a:pPr algn="l">
              <a:buFont typeface="Arial" panose="020B0604020202020204" pitchFamily="34" charset="0"/>
              <a:buChar char="•"/>
            </a:pPr>
            <a:r>
              <a:rPr lang="en-US" sz="4000" b="0" i="0" dirty="0">
                <a:solidFill>
                  <a:srgbClr val="313D51"/>
                </a:solidFill>
                <a:effectLst/>
                <a:latin typeface="inherit"/>
              </a:rPr>
              <a:t> 1 </a:t>
            </a:r>
            <a:r>
              <a:rPr lang="en-US" sz="4000" b="0" i="0" dirty="0" err="1">
                <a:solidFill>
                  <a:srgbClr val="313D51"/>
                </a:solidFill>
                <a:effectLst/>
                <a:latin typeface="inherit"/>
              </a:rPr>
              <a:t>büyük</a:t>
            </a:r>
            <a:r>
              <a:rPr lang="en-US" sz="4000" b="0" i="0" dirty="0">
                <a:solidFill>
                  <a:srgbClr val="313D51"/>
                </a:solidFill>
                <a:effectLst/>
                <a:latin typeface="inherit"/>
              </a:rPr>
              <a:t> </a:t>
            </a:r>
            <a:r>
              <a:rPr lang="en-US" sz="4000" b="0" i="0" dirty="0" err="1">
                <a:solidFill>
                  <a:srgbClr val="313D51"/>
                </a:solidFill>
                <a:effectLst/>
                <a:latin typeface="inherit"/>
              </a:rPr>
              <a:t>rendelenmiş</a:t>
            </a:r>
            <a:r>
              <a:rPr lang="en-US" sz="4000" b="0" i="0" dirty="0">
                <a:solidFill>
                  <a:srgbClr val="313D51"/>
                </a:solidFill>
                <a:effectLst/>
                <a:latin typeface="inherit"/>
              </a:rPr>
              <a:t> </a:t>
            </a:r>
            <a:r>
              <a:rPr lang="en-US" sz="4000" b="0" i="0" dirty="0" err="1">
                <a:solidFill>
                  <a:srgbClr val="313D51"/>
                </a:solidFill>
                <a:effectLst/>
                <a:latin typeface="inherit"/>
              </a:rPr>
              <a:t>taze</a:t>
            </a:r>
            <a:r>
              <a:rPr lang="en-US" sz="4000" b="0" i="0" dirty="0">
                <a:solidFill>
                  <a:srgbClr val="313D51"/>
                </a:solidFill>
                <a:effectLst/>
                <a:latin typeface="inherit"/>
              </a:rPr>
              <a:t> </a:t>
            </a:r>
            <a:r>
              <a:rPr lang="en-US" sz="4000" b="0" i="0" dirty="0" err="1">
                <a:solidFill>
                  <a:srgbClr val="313D51"/>
                </a:solidFill>
                <a:effectLst/>
                <a:latin typeface="inherit"/>
              </a:rPr>
              <a:t>domates</a:t>
            </a:r>
            <a:endParaRPr lang="en-US" sz="4000" b="0" i="0" dirty="0">
              <a:solidFill>
                <a:srgbClr val="313D51"/>
              </a:solidFill>
              <a:effectLst/>
              <a:latin typeface="inherit"/>
            </a:endParaRPr>
          </a:p>
          <a:p>
            <a:pPr algn="l">
              <a:buFont typeface="Arial" panose="020B0604020202020204" pitchFamily="34" charset="0"/>
              <a:buChar char="•"/>
            </a:pPr>
            <a:r>
              <a:rPr lang="en-US" sz="4000" b="0" i="0" dirty="0" err="1">
                <a:solidFill>
                  <a:srgbClr val="313D51"/>
                </a:solidFill>
                <a:effectLst/>
                <a:latin typeface="inherit"/>
              </a:rPr>
              <a:t>Tuz</a:t>
            </a:r>
            <a:r>
              <a:rPr lang="en-US" sz="4000" b="0" i="0" dirty="0">
                <a:solidFill>
                  <a:srgbClr val="313D51"/>
                </a:solidFill>
                <a:effectLst/>
                <a:latin typeface="inherit"/>
              </a:rPr>
              <a:t>, </a:t>
            </a:r>
            <a:r>
              <a:rPr lang="en-US" sz="4000" b="0" i="0" dirty="0" err="1">
                <a:solidFill>
                  <a:srgbClr val="313D51"/>
                </a:solidFill>
                <a:effectLst/>
                <a:latin typeface="inherit"/>
              </a:rPr>
              <a:t>karabiber</a:t>
            </a:r>
            <a:endParaRPr lang="en-US" sz="4000" b="0" i="0" dirty="0">
              <a:solidFill>
                <a:srgbClr val="313D51"/>
              </a:solidFill>
              <a:effectLst/>
              <a:latin typeface="inherit"/>
            </a:endParaRPr>
          </a:p>
          <a:p>
            <a:pPr algn="l">
              <a:buFont typeface="Arial" panose="020B0604020202020204" pitchFamily="34" charset="0"/>
              <a:buChar char="•"/>
            </a:pPr>
            <a:r>
              <a:rPr lang="en-US" sz="4000" b="0" i="0" dirty="0" err="1">
                <a:solidFill>
                  <a:srgbClr val="313D51"/>
                </a:solidFill>
                <a:effectLst/>
                <a:latin typeface="inherit"/>
              </a:rPr>
              <a:t>Yarım</a:t>
            </a:r>
            <a:r>
              <a:rPr lang="en-US" sz="4000" b="0" i="0" dirty="0">
                <a:solidFill>
                  <a:srgbClr val="313D51"/>
                </a:solidFill>
                <a:effectLst/>
                <a:latin typeface="inherit"/>
              </a:rPr>
              <a:t> </a:t>
            </a:r>
            <a:r>
              <a:rPr lang="en-US" sz="4000" b="0" i="0" dirty="0" err="1">
                <a:solidFill>
                  <a:srgbClr val="313D51"/>
                </a:solidFill>
                <a:effectLst/>
                <a:latin typeface="inherit"/>
              </a:rPr>
              <a:t>çay</a:t>
            </a:r>
            <a:r>
              <a:rPr lang="en-US" sz="4000" b="0" i="0" dirty="0">
                <a:solidFill>
                  <a:srgbClr val="313D51"/>
                </a:solidFill>
                <a:effectLst/>
                <a:latin typeface="inherit"/>
              </a:rPr>
              <a:t> </a:t>
            </a:r>
            <a:r>
              <a:rPr lang="en-US" sz="4000" b="0" i="0" dirty="0" err="1">
                <a:solidFill>
                  <a:srgbClr val="313D51"/>
                </a:solidFill>
                <a:effectLst/>
                <a:latin typeface="inherit"/>
              </a:rPr>
              <a:t>bardağı</a:t>
            </a:r>
            <a:r>
              <a:rPr lang="en-US" sz="4000" b="0" i="0" dirty="0">
                <a:solidFill>
                  <a:srgbClr val="313D51"/>
                </a:solidFill>
                <a:effectLst/>
                <a:latin typeface="inherit"/>
              </a:rPr>
              <a:t> </a:t>
            </a:r>
            <a:r>
              <a:rPr lang="en-US" sz="4000" b="0" i="0" dirty="0" err="1">
                <a:solidFill>
                  <a:srgbClr val="313D51"/>
                </a:solidFill>
                <a:effectLst/>
                <a:latin typeface="inherit"/>
              </a:rPr>
              <a:t>su</a:t>
            </a:r>
            <a:endParaRPr lang="en-US" sz="4000" b="0" i="0" dirty="0">
              <a:solidFill>
                <a:srgbClr val="313D51"/>
              </a:solidFill>
              <a:effectLst/>
              <a:latin typeface="inherit"/>
            </a:endParaRPr>
          </a:p>
        </p:txBody>
      </p:sp>
      <p:sp>
        <p:nvSpPr>
          <p:cNvPr id="4" name="TextBox 3">
            <a:extLst>
              <a:ext uri="{FF2B5EF4-FFF2-40B4-BE49-F238E27FC236}">
                <a16:creationId xmlns:a16="http://schemas.microsoft.com/office/drawing/2014/main" id="{7AD97E7D-1D04-393B-6825-CFE57DAF02FA}"/>
              </a:ext>
            </a:extLst>
          </p:cNvPr>
          <p:cNvSpPr txBox="1"/>
          <p:nvPr/>
        </p:nvSpPr>
        <p:spPr>
          <a:xfrm>
            <a:off x="3137569" y="845484"/>
            <a:ext cx="4763425" cy="707886"/>
          </a:xfrm>
          <a:prstGeom prst="rect">
            <a:avLst/>
          </a:prstGeom>
          <a:noFill/>
        </p:spPr>
        <p:txBody>
          <a:bodyPr wrap="square">
            <a:spAutoFit/>
          </a:bodyPr>
          <a:lstStyle/>
          <a:p>
            <a:pPr algn="l"/>
            <a:r>
              <a:rPr lang="en-US" sz="4000" b="1" i="0" dirty="0" err="1">
                <a:solidFill>
                  <a:srgbClr val="FF0000"/>
                </a:solidFill>
                <a:effectLst/>
                <a:latin typeface="-apple-system"/>
              </a:rPr>
              <a:t>Evde</a:t>
            </a:r>
            <a:r>
              <a:rPr lang="en-US" sz="4000" b="1" i="0" dirty="0">
                <a:solidFill>
                  <a:srgbClr val="FF0000"/>
                </a:solidFill>
                <a:effectLst/>
                <a:latin typeface="-apple-system"/>
              </a:rPr>
              <a:t> İskender </a:t>
            </a:r>
            <a:r>
              <a:rPr lang="en-US" sz="4000" b="1" i="0" dirty="0" err="1">
                <a:solidFill>
                  <a:srgbClr val="FF0000"/>
                </a:solidFill>
                <a:effectLst/>
                <a:latin typeface="-apple-system"/>
              </a:rPr>
              <a:t>Kebap</a:t>
            </a:r>
            <a:endParaRPr lang="en-US" sz="4000" b="1" i="0" dirty="0">
              <a:solidFill>
                <a:srgbClr val="FF0000"/>
              </a:solidFill>
              <a:effectLst/>
              <a:latin typeface="-apple-system"/>
            </a:endParaRPr>
          </a:p>
        </p:txBody>
      </p:sp>
    </p:spTree>
    <p:extLst>
      <p:ext uri="{BB962C8B-B14F-4D97-AF65-F5344CB8AC3E}">
        <p14:creationId xmlns:p14="http://schemas.microsoft.com/office/powerpoint/2010/main" val="362981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rtoon animals writing Φωτογραφίες Αρχείου, Royalty Free Cartoon animals  writing Εικόνες | DepositPhotos">
            <a:extLst>
              <a:ext uri="{FF2B5EF4-FFF2-40B4-BE49-F238E27FC236}">
                <a16:creationId xmlns:a16="http://schemas.microsoft.com/office/drawing/2014/main" id="{017829CE-FF6D-0733-0948-30FE81BF1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41999896-0491-84DE-624D-05C33966E543}"/>
              </a:ext>
            </a:extLst>
          </p:cNvPr>
          <p:cNvSpPr/>
          <p:nvPr/>
        </p:nvSpPr>
        <p:spPr>
          <a:xfrm>
            <a:off x="2570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YAZMA</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D3C954C-AAB8-00BC-A761-3ED2432F0FD2}"/>
              </a:ext>
            </a:extLst>
          </p:cNvPr>
          <p:cNvSpPr/>
          <p:nvPr/>
        </p:nvSpPr>
        <p:spPr>
          <a:xfrm>
            <a:off x="7974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13BA7049-144C-67F4-F40C-483BFC253C07}"/>
              </a:ext>
            </a:extLst>
          </p:cNvPr>
          <p:cNvSpPr/>
          <p:nvPr/>
        </p:nvSpPr>
        <p:spPr>
          <a:xfrm rot="1695959">
            <a:off x="6573838" y="1057276"/>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rsa Iskender Kebap Stok Vektör (Telifsiz) 1180672819 | Shutterstock">
            <a:extLst>
              <a:ext uri="{FF2B5EF4-FFF2-40B4-BE49-F238E27FC236}">
                <a16:creationId xmlns:a16="http://schemas.microsoft.com/office/drawing/2014/main" id="{C2DDA838-10F5-D24C-D46B-A584417A41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86"/>
          <a:stretch>
            <a:fillRect/>
          </a:stretch>
        </p:blipFill>
        <p:spPr bwMode="auto">
          <a:xfrm>
            <a:off x="170492" y="1340284"/>
            <a:ext cx="2773124" cy="342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124493-0861-54C3-8372-85700D2669B3}"/>
              </a:ext>
            </a:extLst>
          </p:cNvPr>
          <p:cNvSpPr/>
          <p:nvPr/>
        </p:nvSpPr>
        <p:spPr>
          <a:xfrm>
            <a:off x="3125585" y="266007"/>
            <a:ext cx="8895923" cy="6434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Βάλτε  το κρέας  από την κατάψυξη.</a:t>
            </a:r>
            <a:endParaRPr lang="en-CY" sz="4000" dirty="0"/>
          </a:p>
        </p:txBody>
      </p:sp>
    </p:spTree>
    <p:extLst>
      <p:ext uri="{BB962C8B-B14F-4D97-AF65-F5344CB8AC3E}">
        <p14:creationId xmlns:p14="http://schemas.microsoft.com/office/powerpoint/2010/main" val="32601354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TotalTime>
  <Words>801</Words>
  <Application>Microsoft Office PowerPoint</Application>
  <PresentationFormat>Ευρεία οθόνη</PresentationFormat>
  <Paragraphs>131</Paragraphs>
  <Slides>28</Slides>
  <Notes>6</Notes>
  <HiddenSlides>0</HiddenSlides>
  <MMClips>2</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28</vt:i4>
      </vt:variant>
    </vt:vector>
  </HeadingPairs>
  <TitlesOfParts>
    <vt:vector size="40" baseType="lpstr">
      <vt:lpstr>-apple-system</vt:lpstr>
      <vt:lpstr>Aptos</vt:lpstr>
      <vt:lpstr>Aptos Display</vt:lpstr>
      <vt:lpstr>Arial</vt:lpstr>
      <vt:lpstr>Arial</vt:lpstr>
      <vt:lpstr>Calibri</vt:lpstr>
      <vt:lpstr>Google Sans</vt:lpstr>
      <vt:lpstr>inherit</vt:lpstr>
      <vt:lpstr>Lora</vt:lpstr>
      <vt:lpstr>Times New Roman</vt:lpstr>
      <vt:lpstr>Wingdings 2</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ΠΡΟΣΤΑΚΤΙΚΗ / Emir kipi </vt:lpstr>
      <vt:lpstr>Νefis yemek tarifleri / Συνταγές νόστιμων φαγητών</vt:lpstr>
      <vt:lpstr>Çeviri / Μετάφραση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Ελένη Χαραλάμπους</dc:creator>
  <cp:lastModifiedBy>Ελένη Χαραλάμπους</cp:lastModifiedBy>
  <cp:revision>40</cp:revision>
  <dcterms:created xsi:type="dcterms:W3CDTF">2026-07-02T07:32:56Z</dcterms:created>
  <dcterms:modified xsi:type="dcterms:W3CDTF">2026-07-02T11:38:18Z</dcterms:modified>
</cp:coreProperties>
</file>