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30" r:id="rId2"/>
    <p:sldId id="671" r:id="rId3"/>
    <p:sldId id="451" r:id="rId4"/>
    <p:sldId id="611" r:id="rId5"/>
    <p:sldId id="689" r:id="rId6"/>
    <p:sldId id="652" r:id="rId7"/>
    <p:sldId id="672" r:id="rId8"/>
    <p:sldId id="679" r:id="rId9"/>
    <p:sldId id="678" r:id="rId10"/>
    <p:sldId id="680" r:id="rId11"/>
    <p:sldId id="653" r:id="rId12"/>
    <p:sldId id="642" r:id="rId13"/>
    <p:sldId id="556" r:id="rId14"/>
    <p:sldId id="683" r:id="rId15"/>
    <p:sldId id="684" r:id="rId16"/>
    <p:sldId id="685" r:id="rId17"/>
    <p:sldId id="687" r:id="rId18"/>
    <p:sldId id="681" r:id="rId19"/>
    <p:sldId id="688" r:id="rId20"/>
    <p:sldId id="674" r:id="rId21"/>
    <p:sldId id="675" r:id="rId22"/>
    <p:sldId id="676" r:id="rId23"/>
    <p:sldId id="677" r:id="rId24"/>
    <p:sldId id="673" r:id="rId25"/>
    <p:sldId id="616" r:id="rId26"/>
    <p:sldId id="61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3/7/2026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7/3/2026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7/3/2026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7/3/2026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7/3/2026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87. Α2.Θεματικός κύκλος 9_Δημόσιες και ιδιωτικές υπηρεσίες, οργανισμοί, φορείς _ Δημόσιες Υπηρεσίες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6EDAE-E2BE-2660-703E-8C8F7969F27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224E385D-C329-79C2-2217-ADD714E6AC9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5CC0B942-E47C-DF71-92C2-D20AA04EF759}"/>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9878288B-CC78-259A-CDE5-1D7530C48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6B3AB8-205A-DD0B-D368-8BE8613DA64F}"/>
              </a:ext>
            </a:extLst>
          </p:cNvPr>
          <p:cNvSpPr>
            <a:spLocks noChangeArrowheads="1"/>
          </p:cNvSpPr>
          <p:nvPr/>
        </p:nvSpPr>
        <p:spPr bwMode="auto">
          <a:xfrm rot="10800000" flipV="1">
            <a:off x="6662897" y="1384994"/>
            <a:ext cx="4927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000" i="0" u="none" strike="noStrike" cap="none" normalizeH="0" baseline="0" dirty="0">
              <a:ln>
                <a:noFill/>
              </a:ln>
              <a:solidFill>
                <a:schemeClr val="tx1"/>
              </a:solidFill>
              <a:effectLst/>
              <a:latin typeface="+mn-lt"/>
            </a:endParaRPr>
          </a:p>
        </p:txBody>
      </p:sp>
      <p:pic>
        <p:nvPicPr>
          <p:cNvPr id="3" name="Picture 2" descr="People talking phone - 666 χιλιάδες εικόνες, εικονογραφήσεις και  φωτογραφίες στοκ χωρίς δικαιώματα | Shutterstock">
            <a:extLst>
              <a:ext uri="{FF2B5EF4-FFF2-40B4-BE49-F238E27FC236}">
                <a16:creationId xmlns:a16="http://schemas.microsoft.com/office/drawing/2014/main" id="{F392F06E-4885-9BA7-AFE8-34AF9BBDD6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33"/>
          <a:stretch>
            <a:fillRect/>
          </a:stretch>
        </p:blipFill>
        <p:spPr bwMode="auto">
          <a:xfrm>
            <a:off x="7875747" y="3989614"/>
            <a:ext cx="3714750" cy="2364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Φυσαλίδα ομιλίας: Ορθογώνιο με στρογγυλεμένες γωνίες 5">
            <a:extLst>
              <a:ext uri="{FF2B5EF4-FFF2-40B4-BE49-F238E27FC236}">
                <a16:creationId xmlns:a16="http://schemas.microsoft.com/office/drawing/2014/main" id="{752B9085-816E-E054-1F73-2C6B6CAF5751}"/>
              </a:ext>
            </a:extLst>
          </p:cNvPr>
          <p:cNvSpPr/>
          <p:nvPr/>
        </p:nvSpPr>
        <p:spPr>
          <a:xfrm rot="20197473">
            <a:off x="3759091" y="1992142"/>
            <a:ext cx="4175760" cy="2975529"/>
          </a:xfrm>
          <a:prstGeom prst="wedgeRoundRectCallou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l-GR" altLang="el-GR" sz="1600" dirty="0">
                <a:solidFill>
                  <a:srgbClr val="0A0A0A"/>
                </a:solidFill>
              </a:rPr>
              <a:t>Κοίταξα τα έγγραφά μου σήμερα και </a:t>
            </a:r>
          </a:p>
          <a:p>
            <a:pPr lvl="0" eaLnBrk="0" fontAlgn="base" hangingPunct="0">
              <a:spcBef>
                <a:spcPct val="0"/>
              </a:spcBef>
              <a:spcAft>
                <a:spcPct val="0"/>
              </a:spcAft>
            </a:pPr>
            <a:r>
              <a:rPr lang="el-GR" altLang="el-GR" sz="1600" dirty="0">
                <a:solidFill>
                  <a:srgbClr val="0A0A0A"/>
                </a:solidFill>
              </a:rPr>
              <a:t>είδα ότι η άδεια παραμονής χρειάζεται </a:t>
            </a:r>
            <a:r>
              <a:rPr lang="el-GR" altLang="el-GR" sz="1600" b="1" dirty="0">
                <a:solidFill>
                  <a:srgbClr val="FF0000"/>
                </a:solidFill>
              </a:rPr>
              <a:t>ανανέωση</a:t>
            </a:r>
            <a:r>
              <a:rPr lang="el-GR" altLang="el-GR" sz="1600" dirty="0">
                <a:solidFill>
                  <a:srgbClr val="0A0A0A"/>
                </a:solidFill>
              </a:rPr>
              <a:t>.</a:t>
            </a:r>
            <a:endParaRPr lang="el-GR" altLang="el-GR" sz="1600" dirty="0">
              <a:solidFill>
                <a:schemeClr val="tx1"/>
              </a:solidFill>
            </a:endParaRPr>
          </a:p>
          <a:p>
            <a:pPr lvl="0" eaLnBrk="0" fontAlgn="base" hangingPunct="0">
              <a:spcBef>
                <a:spcPct val="0"/>
              </a:spcBef>
              <a:spcAft>
                <a:spcPct val="0"/>
              </a:spcAft>
            </a:pPr>
            <a:r>
              <a:rPr lang="el-GR" altLang="el-GR" sz="1600" dirty="0">
                <a:solidFill>
                  <a:srgbClr val="0A0A0A"/>
                </a:solidFill>
              </a:rPr>
              <a:t>Η τωρινή μου άδεια λήγει τον επόμενο </a:t>
            </a:r>
            <a:r>
              <a:rPr lang="el-GR" altLang="el-GR" sz="1600" b="1" dirty="0">
                <a:solidFill>
                  <a:srgbClr val="FF0000"/>
                </a:solidFill>
              </a:rPr>
              <a:t>μήνα</a:t>
            </a:r>
            <a:r>
              <a:rPr lang="el-GR" altLang="el-GR" sz="1600" dirty="0">
                <a:solidFill>
                  <a:srgbClr val="0A0A0A"/>
                </a:solidFill>
              </a:rPr>
              <a:t>.</a:t>
            </a:r>
          </a:p>
          <a:p>
            <a:pPr lvl="0" eaLnBrk="0" fontAlgn="base" hangingPunct="0">
              <a:spcBef>
                <a:spcPct val="0"/>
              </a:spcBef>
              <a:spcAft>
                <a:spcPct val="0"/>
              </a:spcAft>
            </a:pPr>
            <a:r>
              <a:rPr lang="el-GR" altLang="el-GR" sz="1600" dirty="0">
                <a:solidFill>
                  <a:srgbClr val="0A0A0A"/>
                </a:solidFill>
              </a:rPr>
              <a:t> Για αυτόν τον λόγο, </a:t>
            </a:r>
          </a:p>
          <a:p>
            <a:pPr lvl="0" eaLnBrk="0" fontAlgn="base" hangingPunct="0">
              <a:spcBef>
                <a:spcPct val="0"/>
              </a:spcBef>
              <a:spcAft>
                <a:spcPct val="0"/>
              </a:spcAft>
            </a:pPr>
            <a:r>
              <a:rPr lang="el-GR" altLang="el-GR" sz="1600" dirty="0">
                <a:solidFill>
                  <a:srgbClr val="0A0A0A"/>
                </a:solidFill>
              </a:rPr>
              <a:t>πρέπει να πάω στο Τμήμα Μετανάστευσης την επόμενη </a:t>
            </a:r>
            <a:r>
              <a:rPr lang="el-GR" altLang="el-GR" sz="1600" b="1" dirty="0">
                <a:solidFill>
                  <a:srgbClr val="FF0000"/>
                </a:solidFill>
              </a:rPr>
              <a:t>εβδομάδα</a:t>
            </a:r>
            <a:r>
              <a:rPr lang="el-GR" altLang="el-GR" sz="1600" dirty="0">
                <a:solidFill>
                  <a:srgbClr val="0A0A0A"/>
                </a:solidFill>
              </a:rPr>
              <a:t>.</a:t>
            </a:r>
          </a:p>
          <a:p>
            <a:pPr lvl="0" eaLnBrk="0" fontAlgn="base" hangingPunct="0">
              <a:spcBef>
                <a:spcPct val="0"/>
              </a:spcBef>
              <a:spcAft>
                <a:spcPct val="0"/>
              </a:spcAft>
            </a:pPr>
            <a:r>
              <a:rPr lang="el-GR" altLang="el-GR" sz="1600" dirty="0">
                <a:solidFill>
                  <a:srgbClr val="0A0A0A"/>
                </a:solidFill>
              </a:rPr>
              <a:t>Χρειάζομαι μερικά χαρτιά από εσάς, </a:t>
            </a:r>
          </a:p>
          <a:p>
            <a:pPr lvl="0" eaLnBrk="0" fontAlgn="base" hangingPunct="0">
              <a:spcBef>
                <a:spcPct val="0"/>
              </a:spcBef>
              <a:spcAft>
                <a:spcPct val="0"/>
              </a:spcAft>
            </a:pPr>
            <a:r>
              <a:rPr lang="el-GR" altLang="el-GR" sz="1600" dirty="0">
                <a:solidFill>
                  <a:srgbClr val="0A0A0A"/>
                </a:solidFill>
              </a:rPr>
              <a:t>όπως το νέο </a:t>
            </a:r>
            <a:r>
              <a:rPr lang="el-GR" altLang="el-GR" sz="1600" b="1" dirty="0">
                <a:solidFill>
                  <a:srgbClr val="FF0000"/>
                </a:solidFill>
              </a:rPr>
              <a:t>συμβόλαιο</a:t>
            </a:r>
            <a:r>
              <a:rPr lang="el-GR" altLang="el-GR" sz="1600" dirty="0">
                <a:solidFill>
                  <a:srgbClr val="0A0A0A"/>
                </a:solidFill>
              </a:rPr>
              <a:t>, </a:t>
            </a:r>
          </a:p>
          <a:p>
            <a:pPr lvl="0" eaLnBrk="0" fontAlgn="base" hangingPunct="0">
              <a:spcBef>
                <a:spcPct val="0"/>
              </a:spcBef>
              <a:spcAft>
                <a:spcPct val="0"/>
              </a:spcAft>
            </a:pPr>
            <a:r>
              <a:rPr lang="el-GR" altLang="el-GR" sz="1600" dirty="0">
                <a:solidFill>
                  <a:srgbClr val="0A0A0A"/>
                </a:solidFill>
              </a:rPr>
              <a:t>για να τα καταθέσω στην αίτησή μου.</a:t>
            </a:r>
            <a:endParaRPr lang="el-GR" altLang="el-GR" sz="1600" dirty="0">
              <a:solidFill>
                <a:schemeClr val="tx1"/>
              </a:solidFill>
            </a:endParaRPr>
          </a:p>
        </p:txBody>
      </p:sp>
    </p:spTree>
    <p:extLst>
      <p:ext uri="{BB962C8B-B14F-4D97-AF65-F5344CB8AC3E}">
        <p14:creationId xmlns:p14="http://schemas.microsoft.com/office/powerpoint/2010/main" val="412905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8F4939E-82C1-FCD7-F5DD-18DD0D9FF6AA}"/>
              </a:ext>
            </a:extLst>
          </p:cNvPr>
          <p:cNvSpPr txBox="1"/>
          <p:nvPr/>
        </p:nvSpPr>
        <p:spPr>
          <a:xfrm>
            <a:off x="155302" y="1602258"/>
            <a:ext cx="7097486" cy="1477328"/>
          </a:xfrm>
          <a:prstGeom prst="rect">
            <a:avLst/>
          </a:prstGeom>
          <a:noFill/>
        </p:spPr>
        <p:txBody>
          <a:bodyPr wrap="square">
            <a:spAutoFit/>
          </a:bodyPr>
          <a:lstStyle/>
          <a:p>
            <a:r>
              <a:rPr lang="el-GR" b="1" dirty="0"/>
              <a:t>Παιχνίδι Ρόλων: «Ο φουσκωμένος λογαριασμός»</a:t>
            </a:r>
          </a:p>
          <a:p>
            <a:r>
              <a:rPr lang="el-GR" b="1" dirty="0"/>
              <a:t>Η κατάσταση:</a:t>
            </a:r>
            <a:br>
              <a:rPr lang="el-GR" dirty="0"/>
            </a:br>
            <a:r>
              <a:rPr lang="el-GR" dirty="0"/>
              <a:t>Ο πελάτης λαμβάνει έναν λογαριασμό τηλεφώνου που είναι πολύ </a:t>
            </a:r>
            <a:r>
              <a:rPr lang="el-GR"/>
              <a:t>πιο υψηλός από </a:t>
            </a:r>
            <a:r>
              <a:rPr lang="el-GR" dirty="0"/>
              <a:t>το κανονικό. Πηγαίνει στο κατάστημα της εταιρείας για να ζητήσει εξηγήσεις και να μάθει τι πρέπει να κάνει.</a:t>
            </a:r>
          </a:p>
        </p:txBody>
      </p:sp>
      <p:sp>
        <p:nvSpPr>
          <p:cNvPr id="14" name="TextBox 13">
            <a:extLst>
              <a:ext uri="{FF2B5EF4-FFF2-40B4-BE49-F238E27FC236}">
                <a16:creationId xmlns:a16="http://schemas.microsoft.com/office/drawing/2014/main" id="{99F10787-BC40-1DAA-8443-6668FF232CE0}"/>
              </a:ext>
            </a:extLst>
          </p:cNvPr>
          <p:cNvSpPr txBox="1"/>
          <p:nvPr/>
        </p:nvSpPr>
        <p:spPr>
          <a:xfrm>
            <a:off x="414020" y="3385809"/>
            <a:ext cx="6111240" cy="3019416"/>
          </a:xfrm>
          <a:prstGeom prst="rect">
            <a:avLst/>
          </a:prstGeom>
          <a:noFill/>
        </p:spPr>
        <p:txBody>
          <a:bodyPr wrap="square">
            <a:spAutoFit/>
          </a:bodyPr>
          <a:lstStyle/>
          <a:p>
            <a:pPr algn="l">
              <a:lnSpc>
                <a:spcPts val="1800"/>
              </a:lnSpc>
              <a:buNone/>
            </a:pPr>
            <a:r>
              <a:rPr lang="el-GR" b="1" i="0" dirty="0">
                <a:solidFill>
                  <a:srgbClr val="0A0A0A"/>
                </a:solidFill>
                <a:effectLst/>
                <a:latin typeface="Google Sans"/>
              </a:rPr>
              <a:t>Ρόλος Α: Ο Πελάτης</a:t>
            </a:r>
            <a:endParaRPr lang="el-GR" b="0" i="0" dirty="0">
              <a:solidFill>
                <a:srgbClr val="0A0A0A"/>
              </a:solidFill>
              <a:effectLst/>
              <a:latin typeface="Google Sans"/>
            </a:endParaRP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Πηγαίνετε στο κατάστημα και καλημερίζετε τον υπάλληλο.</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Δείχνετε τον λογαριασμό και λέτε: «Ο λογαριασμός είναι φουσκωμένος».</a:t>
            </a:r>
          </a:p>
          <a:p>
            <a:pPr>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Εξηγείτε ότι συνήθως πληρώνετε </a:t>
            </a:r>
            <a:r>
              <a:rPr lang="el-GR" dirty="0">
                <a:solidFill>
                  <a:srgbClr val="0A0A0A"/>
                </a:solidFill>
                <a:latin typeface="Google Sans"/>
              </a:rPr>
              <a:t>€</a:t>
            </a:r>
            <a:r>
              <a:rPr lang="el-GR" i="0" dirty="0">
                <a:solidFill>
                  <a:srgbClr val="0A0A0A"/>
                </a:solidFill>
                <a:effectLst/>
                <a:latin typeface="Google Sans"/>
              </a:rPr>
              <a:t>30, αλλά αυτός ο λογαριασμός είναι </a:t>
            </a:r>
            <a:r>
              <a:rPr lang="el-GR" dirty="0">
                <a:solidFill>
                  <a:srgbClr val="0A0A0A"/>
                </a:solidFill>
                <a:latin typeface="Google Sans"/>
              </a:rPr>
              <a:t>€</a:t>
            </a:r>
            <a:r>
              <a:rPr lang="el-GR" i="0" dirty="0">
                <a:solidFill>
                  <a:srgbClr val="0A0A0A"/>
                </a:solidFill>
                <a:effectLst/>
                <a:latin typeface="Google Sans"/>
              </a:rPr>
              <a:t>120.</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Ρωτάτε με ευγένεια: «Σε ποιον μπορώ να απευθυνθώ για να διορθωθεί το λάθος;».</a:t>
            </a:r>
          </a:p>
        </p:txBody>
      </p:sp>
      <p:sp>
        <p:nvSpPr>
          <p:cNvPr id="16" name="TextBox 15">
            <a:extLst>
              <a:ext uri="{FF2B5EF4-FFF2-40B4-BE49-F238E27FC236}">
                <a16:creationId xmlns:a16="http://schemas.microsoft.com/office/drawing/2014/main" id="{BBF9D820-3326-3D86-F11E-BAEEE66ACC1B}"/>
              </a:ext>
            </a:extLst>
          </p:cNvPr>
          <p:cNvSpPr txBox="1"/>
          <p:nvPr/>
        </p:nvSpPr>
        <p:spPr>
          <a:xfrm>
            <a:off x="6955246" y="3071484"/>
            <a:ext cx="5081452" cy="3481081"/>
          </a:xfrm>
          <a:prstGeom prst="rect">
            <a:avLst/>
          </a:prstGeom>
          <a:noFill/>
        </p:spPr>
        <p:txBody>
          <a:bodyPr wrap="square">
            <a:spAutoFit/>
          </a:bodyPr>
          <a:lstStyle/>
          <a:p>
            <a:pPr algn="l">
              <a:lnSpc>
                <a:spcPts val="1800"/>
              </a:lnSpc>
              <a:buNone/>
            </a:pPr>
            <a:r>
              <a:rPr lang="el-GR" b="1" i="0" dirty="0">
                <a:solidFill>
                  <a:srgbClr val="0A0A0A"/>
                </a:solidFill>
                <a:effectLst/>
                <a:latin typeface="Google Sans"/>
              </a:rPr>
              <a:t>Ρόλος Β: Ο Υπάλληλος</a:t>
            </a:r>
            <a:endParaRPr lang="el-GR" b="0" i="0" dirty="0">
              <a:solidFill>
                <a:srgbClr val="0A0A0A"/>
              </a:solidFill>
              <a:effectLst/>
              <a:latin typeface="Google Sans"/>
            </a:endParaRP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Χαιρετάτε τον πελάτη και ζητάτε τον αριθμό του λογαριασμού.</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Κοιτάτε τον υπολογιστή και βλέπετε ότι υπάρχει μια χρέωση για «υπερβολική χρήση δεδομένων (</a:t>
            </a:r>
            <a:r>
              <a:rPr lang="el-GR" i="0" dirty="0" err="1">
                <a:solidFill>
                  <a:srgbClr val="0A0A0A"/>
                </a:solidFill>
                <a:effectLst/>
                <a:latin typeface="Google Sans"/>
              </a:rPr>
              <a:t>internet</a:t>
            </a:r>
            <a:r>
              <a:rPr lang="el-GR" i="0" dirty="0">
                <a:solidFill>
                  <a:srgbClr val="0A0A0A"/>
                </a:solidFill>
                <a:effectLst/>
                <a:latin typeface="Google Sans"/>
              </a:rPr>
              <a:t>)».</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Εξηγείτε στον πελάτη τι συνέβη.</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Του λέτε ότι πρέπει να μιλήσει με τον προϊστάμενο του τμήματος ή να κάνει μια γραπτή ένσταση.</a:t>
            </a:r>
          </a:p>
        </p:txBody>
      </p:sp>
    </p:spTree>
    <p:extLst>
      <p:ext uri="{BB962C8B-B14F-4D97-AF65-F5344CB8AC3E}">
        <p14:creationId xmlns:p14="http://schemas.microsoft.com/office/powerpoint/2010/main" val="247384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D4B81000-27A4-5D16-A4FF-53159E5DD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CD1A19B4-9235-F3B2-9D3D-3C0A5CBCE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B7FD360A-867D-6282-0DA6-9A63B0290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54869910-216D-7FE8-2012-61D6C0A13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D825EFEF-AD5B-C7B2-9C36-8C5DABBC2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4CA87AE9-B8A4-F8B3-AE09-1742B93E30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D1210A99-A00C-CE2D-19C9-C5E498C318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A120E610-85A7-052C-E46F-2507A125B79E}"/>
              </a:ext>
            </a:extLst>
          </p:cNvPr>
          <p:cNvSpPr/>
          <p:nvPr/>
        </p:nvSpPr>
        <p:spPr>
          <a:xfrm>
            <a:off x="1262743" y="4093029"/>
            <a:ext cx="2775857"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b="1" dirty="0"/>
              <a:t>τράπεζα</a:t>
            </a:r>
            <a:endParaRPr lang="el-CY" sz="4800" dirty="0"/>
          </a:p>
        </p:txBody>
      </p:sp>
    </p:spTree>
    <p:extLst>
      <p:ext uri="{BB962C8B-B14F-4D97-AF65-F5344CB8AC3E}">
        <p14:creationId xmlns:p14="http://schemas.microsoft.com/office/powerpoint/2010/main" val="233198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AAF3E-1323-68AD-CEC0-92442D9B319C}"/>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6293BD88-60FF-910F-47DB-96F320F5A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D55A5248-2213-8EC1-0CD9-6C36067EB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4FF6E173-8083-BBFF-759A-A5E81B282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7508B968-6B8B-2982-82FE-966B1E4BE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6B67C3CD-70A3-52D8-DC3A-90025620D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0F359481-6F47-E0AE-E106-C0ED0FC1A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B63171DF-5DDF-B086-2266-236E91E5B2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F371E416-97C2-40E9-0EC5-504F4746BC09}"/>
              </a:ext>
            </a:extLst>
          </p:cNvPr>
          <p:cNvSpPr/>
          <p:nvPr/>
        </p:nvSpPr>
        <p:spPr>
          <a:xfrm>
            <a:off x="1262743" y="4093029"/>
            <a:ext cx="3756297"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4800" b="1"/>
              <a:t>ταχυδρομείο</a:t>
            </a:r>
            <a:endParaRPr lang="el-GR" sz="4800" b="1" dirty="0"/>
          </a:p>
        </p:txBody>
      </p:sp>
    </p:spTree>
    <p:extLst>
      <p:ext uri="{BB962C8B-B14F-4D97-AF65-F5344CB8AC3E}">
        <p14:creationId xmlns:p14="http://schemas.microsoft.com/office/powerpoint/2010/main" val="59380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051C6-A8ED-D40A-6E2D-7B54A1DC8F15}"/>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EA1B3728-6BF8-83CD-0419-BB3EC7740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21468F46-BDB4-C67D-DFE8-B2BC7FBA0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A851DE3E-B208-6B1E-49EA-92CE0C52F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0E052867-AB50-1427-B6BC-951A28BEE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EE76E3A0-1675-0FEE-E787-DC5D10DF5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A1594285-857B-975B-7DDB-9C5761A54D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863DBE7F-37BA-0ADC-F80E-B41F0764D2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3ED7B9BA-F995-EA8E-6D0E-A805C3918AC7}"/>
              </a:ext>
            </a:extLst>
          </p:cNvPr>
          <p:cNvSpPr/>
          <p:nvPr/>
        </p:nvSpPr>
        <p:spPr>
          <a:xfrm>
            <a:off x="1262743" y="4093029"/>
            <a:ext cx="3735977"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b="1"/>
              <a:t>αστυνομία</a:t>
            </a:r>
            <a:endParaRPr lang="el-CY" sz="4800" dirty="0"/>
          </a:p>
        </p:txBody>
      </p:sp>
    </p:spTree>
    <p:extLst>
      <p:ext uri="{BB962C8B-B14F-4D97-AF65-F5344CB8AC3E}">
        <p14:creationId xmlns:p14="http://schemas.microsoft.com/office/powerpoint/2010/main" val="209244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C7BFC-CABE-8097-F514-CBD28636A1DB}"/>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451F20A8-3B3F-26F5-CF5B-D51F09195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5580ED59-60D8-BB2F-C396-CE57464B5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05218D8B-4D78-D13C-983B-BB2EDC62A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1336E895-8F45-FC7D-1A30-110CFD1A2F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21077E1F-1416-415A-DDAA-18C06B341F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1A3ED326-C7EE-C3C9-6FAF-CB87D17E11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ADCDE389-AFA8-5410-8F29-38B48A04DF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423CF8E4-5A6E-E235-05A3-B4736D983616}"/>
              </a:ext>
            </a:extLst>
          </p:cNvPr>
          <p:cNvSpPr/>
          <p:nvPr/>
        </p:nvSpPr>
        <p:spPr>
          <a:xfrm>
            <a:off x="796965" y="4265749"/>
            <a:ext cx="4917439"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b="1" dirty="0"/>
              <a:t>υπηρεσία ηλεκτροδότησης</a:t>
            </a:r>
          </a:p>
        </p:txBody>
      </p:sp>
    </p:spTree>
    <p:extLst>
      <p:ext uri="{BB962C8B-B14F-4D97-AF65-F5344CB8AC3E}">
        <p14:creationId xmlns:p14="http://schemas.microsoft.com/office/powerpoint/2010/main" val="290431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009E4-E6EE-D64C-1F51-4B4D10827EA5}"/>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6E14CB8F-5388-116D-F567-D63F4762A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DEFE4FBE-FFFE-26D6-9CFF-ACDDC69F9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3E68C2AD-DBB9-DAA0-49B5-C5F2D8E7F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A8CD4908-DF9A-A5F8-FCD0-6B6765E57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27BD30E7-6836-9A19-7D29-225C5F62B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21AED865-12B4-48A7-01F8-2568576660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01F8EE49-664C-760A-BD9D-20A3047DF2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80D4B857-3B45-21AA-24AC-6D49C53060AF}"/>
              </a:ext>
            </a:extLst>
          </p:cNvPr>
          <p:cNvSpPr/>
          <p:nvPr/>
        </p:nvSpPr>
        <p:spPr>
          <a:xfrm>
            <a:off x="751841" y="4145279"/>
            <a:ext cx="4947920" cy="1175115"/>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υπηρεσία κινητής τηλεφωνίας/διαδικτύου</a:t>
            </a:r>
            <a:endParaRPr lang="el-CY" sz="3200" b="1" dirty="0"/>
          </a:p>
        </p:txBody>
      </p:sp>
    </p:spTree>
    <p:extLst>
      <p:ext uri="{BB962C8B-B14F-4D97-AF65-F5344CB8AC3E}">
        <p14:creationId xmlns:p14="http://schemas.microsoft.com/office/powerpoint/2010/main" val="327061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9EAB-CA1A-296C-2081-5E28AB41F5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B38C603-2514-9723-5A0E-9D90FE973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8F5746-E1F1-48E6-B9AE-C3AB43542355}"/>
              </a:ext>
            </a:extLst>
          </p:cNvPr>
          <p:cNvSpPr/>
          <p:nvPr/>
        </p:nvSpPr>
        <p:spPr>
          <a:xfrm>
            <a:off x="1262743" y="4093029"/>
            <a:ext cx="2775857"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διακοπή ρεύματος</a:t>
            </a:r>
            <a:endParaRPr lang="el-CY" sz="2400" b="1" dirty="0"/>
          </a:p>
        </p:txBody>
      </p:sp>
      <p:pic>
        <p:nvPicPr>
          <p:cNvPr id="3" name="Picture 2" descr="διακοπή ρεύματος Στοκ Εικονογραφήσεις, Vectors, &amp; Clipart – (1,728 Στοκ  Εικονογραφήσεις)">
            <a:extLst>
              <a:ext uri="{FF2B5EF4-FFF2-40B4-BE49-F238E27FC236}">
                <a16:creationId xmlns:a16="http://schemas.microsoft.com/office/drawing/2014/main" id="{6EAF562B-C232-5950-8BAC-257B868824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63"/>
          <a:stretch>
            <a:fillRect/>
          </a:stretch>
        </p:blipFill>
        <p:spPr bwMode="auto">
          <a:xfrm>
            <a:off x="6479380" y="581840"/>
            <a:ext cx="4577397" cy="4498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BE7F760D-4BFD-DB61-93BE-25CA6DF8180C}"/>
              </a:ext>
            </a:extLst>
          </p:cNvPr>
          <p:cNvSpPr/>
          <p:nvPr/>
        </p:nvSpPr>
        <p:spPr>
          <a:xfrm>
            <a:off x="6807200" y="5380629"/>
            <a:ext cx="4165599"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Wingdings" panose="05000000000000000000" pitchFamily="2" charset="2"/>
              <a:buChar char="q"/>
            </a:pPr>
            <a:endParaRPr lang="el-GR" sz="2400" b="1" dirty="0"/>
          </a:p>
          <a:p>
            <a:pPr marL="342900" indent="-342900">
              <a:buFont typeface="Wingdings" panose="05000000000000000000" pitchFamily="2" charset="2"/>
              <a:buChar char="q"/>
            </a:pPr>
            <a:r>
              <a:rPr lang="el-GR" sz="2400" b="1" dirty="0"/>
              <a:t>διακοπή ρεύματος</a:t>
            </a:r>
          </a:p>
          <a:p>
            <a:pPr marL="342900" indent="-342900">
              <a:buFont typeface="Wingdings" panose="05000000000000000000" pitchFamily="2" charset="2"/>
              <a:buChar char="q"/>
            </a:pPr>
            <a:r>
              <a:rPr lang="el-GR" sz="2400" b="1" dirty="0"/>
              <a:t>διακοπή νερού</a:t>
            </a:r>
            <a:endParaRPr lang="el-CY" sz="2400" b="1" dirty="0"/>
          </a:p>
          <a:p>
            <a:pPr marL="342900" indent="-342900" algn="ctr">
              <a:buFont typeface="Wingdings" panose="05000000000000000000" pitchFamily="2" charset="2"/>
              <a:buChar char="q"/>
            </a:pPr>
            <a:endParaRPr lang="el-CY" sz="2400" b="1" dirty="0"/>
          </a:p>
        </p:txBody>
      </p:sp>
    </p:spTree>
    <p:extLst>
      <p:ext uri="{BB962C8B-B14F-4D97-AF65-F5344CB8AC3E}">
        <p14:creationId xmlns:p14="http://schemas.microsoft.com/office/powerpoint/2010/main" val="42031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ED6A-2F0B-7CEE-9981-17BB67C17D28}"/>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8F8F3850-6695-B3F3-EF74-63AAEA47C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73159A2-E075-9203-1C20-0375F8702FD0}"/>
              </a:ext>
            </a:extLst>
          </p:cNvPr>
          <p:cNvSpPr/>
          <p:nvPr/>
        </p:nvSpPr>
        <p:spPr>
          <a:xfrm>
            <a:off x="1262743" y="4093029"/>
            <a:ext cx="2775857"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διακοπή νερού</a:t>
            </a:r>
            <a:endParaRPr lang="el-CY" sz="2400" b="1" dirty="0"/>
          </a:p>
        </p:txBody>
      </p:sp>
      <p:pic>
        <p:nvPicPr>
          <p:cNvPr id="2050" name="Picture 2" descr="Διακοπή νερού χωρίς προειδοποίηση στη Ραφήνα – Ανακοίνωση του Δήμου μετά  τις 8 το πρωί!">
            <a:extLst>
              <a:ext uri="{FF2B5EF4-FFF2-40B4-BE49-F238E27FC236}">
                <a16:creationId xmlns:a16="http://schemas.microsoft.com/office/drawing/2014/main" id="{254CB651-6381-9D6C-9FD7-D198DE19F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290" y="571183"/>
            <a:ext cx="4184967" cy="4554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5413B279-49ED-550C-0324-60383A09FB93}"/>
              </a:ext>
            </a:extLst>
          </p:cNvPr>
          <p:cNvSpPr/>
          <p:nvPr/>
        </p:nvSpPr>
        <p:spPr>
          <a:xfrm>
            <a:off x="6878320" y="5391286"/>
            <a:ext cx="4165599"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Wingdings" panose="05000000000000000000" pitchFamily="2" charset="2"/>
              <a:buChar char="q"/>
            </a:pPr>
            <a:endParaRPr lang="el-GR" sz="2400" b="1" dirty="0"/>
          </a:p>
          <a:p>
            <a:pPr marL="342900" indent="-342900">
              <a:buFont typeface="Wingdings" panose="05000000000000000000" pitchFamily="2" charset="2"/>
              <a:buChar char="q"/>
            </a:pPr>
            <a:r>
              <a:rPr lang="el-GR" sz="2400" b="1" dirty="0"/>
              <a:t>διακοπή ρεύματος</a:t>
            </a:r>
          </a:p>
          <a:p>
            <a:pPr marL="342900" indent="-342900">
              <a:buFont typeface="Wingdings" panose="05000000000000000000" pitchFamily="2" charset="2"/>
              <a:buChar char="q"/>
            </a:pPr>
            <a:r>
              <a:rPr lang="el-GR" sz="2400" b="1" dirty="0"/>
              <a:t>διακοπή νερού</a:t>
            </a:r>
            <a:endParaRPr lang="el-CY" sz="2400" b="1" dirty="0"/>
          </a:p>
          <a:p>
            <a:pPr marL="342900" indent="-342900" algn="ctr">
              <a:buFont typeface="Wingdings" panose="05000000000000000000" pitchFamily="2" charset="2"/>
              <a:buChar char="q"/>
            </a:pPr>
            <a:endParaRPr lang="el-CY" sz="2400" b="1" dirty="0"/>
          </a:p>
        </p:txBody>
      </p:sp>
    </p:spTree>
    <p:extLst>
      <p:ext uri="{BB962C8B-B14F-4D97-AF65-F5344CB8AC3E}">
        <p14:creationId xmlns:p14="http://schemas.microsoft.com/office/powerpoint/2010/main" val="7942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Κενές θέσεις σε Δημόσιες Υπηρεσίες">
            <a:extLst>
              <a:ext uri="{FF2B5EF4-FFF2-40B4-BE49-F238E27FC236}">
                <a16:creationId xmlns:a16="http://schemas.microsoft.com/office/drawing/2014/main" id="{CBF13FCF-DFD0-0B46-13C8-9B148152C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029" y="3820887"/>
            <a:ext cx="6796086" cy="286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ι είναι η Υποστηρικτική Εργασία και πώς εφαρμόζεται; Εργασιακή Συμπερίληψη  Ατόμων με Αναπηρία - NEVRONAS">
            <a:extLst>
              <a:ext uri="{FF2B5EF4-FFF2-40B4-BE49-F238E27FC236}">
                <a16:creationId xmlns:a16="http://schemas.microsoft.com/office/drawing/2014/main" id="{E926F698-C711-02DD-533F-A59F46491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029" y="263923"/>
            <a:ext cx="6796087"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rot="20015800">
            <a:off x="650240" y="2621280"/>
            <a:ext cx="3352800" cy="1899920"/>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800" dirty="0">
                <a:solidFill>
                  <a:srgbClr val="0A0A0A"/>
                </a:solidFill>
                <a:latin typeface="Google Sans"/>
              </a:rPr>
              <a:t>Σε ποιον μπορώ να απευθυνθώ για να διορθωθεί το λάθος;</a:t>
            </a:r>
            <a:endParaRPr lang="el-GR" sz="2800" dirty="0"/>
          </a:p>
        </p:txBody>
      </p:sp>
    </p:spTree>
    <p:extLst>
      <p:ext uri="{BB962C8B-B14F-4D97-AF65-F5344CB8AC3E}">
        <p14:creationId xmlns:p14="http://schemas.microsoft.com/office/powerpoint/2010/main" val="151100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D9174-C9E9-CFD5-5F30-7BA2A11B64A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A2A1EBF-2793-46AD-F757-3CF892E59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D57A2AD-D19F-B298-D9E4-5FB10B9B4372}"/>
              </a:ext>
            </a:extLst>
          </p:cNvPr>
          <p:cNvSpPr/>
          <p:nvPr/>
        </p:nvSpPr>
        <p:spPr>
          <a:xfrm>
            <a:off x="1262743" y="3901441"/>
            <a:ext cx="2775857" cy="8229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πιστοποιητικό  θανάτου</a:t>
            </a:r>
            <a:endParaRPr lang="el-CY" sz="2400" b="1" dirty="0"/>
          </a:p>
        </p:txBody>
      </p:sp>
      <p:pic>
        <p:nvPicPr>
          <p:cNvPr id="4" name="Εικόνα 3">
            <a:extLst>
              <a:ext uri="{FF2B5EF4-FFF2-40B4-BE49-F238E27FC236}">
                <a16:creationId xmlns:a16="http://schemas.microsoft.com/office/drawing/2014/main" id="{26F32DB3-FC91-CCFF-F823-6BD19E8F8840}"/>
              </a:ext>
            </a:extLst>
          </p:cNvPr>
          <p:cNvPicPr>
            <a:picLocks noChangeAspect="1"/>
          </p:cNvPicPr>
          <p:nvPr/>
        </p:nvPicPr>
        <p:blipFill>
          <a:blip r:embed="rId3"/>
          <a:stretch>
            <a:fillRect/>
          </a:stretch>
        </p:blipFill>
        <p:spPr>
          <a:xfrm>
            <a:off x="6070639" y="1160408"/>
            <a:ext cx="3373870" cy="3226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BC4E6643-EDBD-B4A0-0F81-1A9CDEFB5188}"/>
              </a:ext>
            </a:extLst>
          </p:cNvPr>
          <p:cNvSpPr txBox="1"/>
          <p:nvPr/>
        </p:nvSpPr>
        <p:spPr>
          <a:xfrm>
            <a:off x="6564107" y="4724401"/>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5122" name="Picture 2" descr="Αρκάς - Πιστή και μετά τον θάνατο - Τόσο στον σύζυγο όσο και στον εραστή |  in.gr">
            <a:extLst>
              <a:ext uri="{FF2B5EF4-FFF2-40B4-BE49-F238E27FC236}">
                <a16:creationId xmlns:a16="http://schemas.microsoft.com/office/drawing/2014/main" id="{DC9EA0A5-AF85-64A6-AC3E-DDB4F80C9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670" y="1849890"/>
            <a:ext cx="24765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90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1170-125C-00D2-C82B-9ADACDE4EA1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CF2EBB9-F99B-2CFB-BC54-7D7C048F6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8BFF102-6506-1987-963C-AC5833B83A57}"/>
              </a:ext>
            </a:extLst>
          </p:cNvPr>
          <p:cNvSpPr/>
          <p:nvPr/>
        </p:nvSpPr>
        <p:spPr>
          <a:xfrm>
            <a:off x="1262743" y="4093029"/>
            <a:ext cx="4294777" cy="9768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ταυτότητα και διαβατήριο</a:t>
            </a:r>
            <a:endParaRPr lang="el-CY" sz="2400" b="1" dirty="0"/>
          </a:p>
        </p:txBody>
      </p:sp>
      <p:pic>
        <p:nvPicPr>
          <p:cNvPr id="4098" name="Picture 2" descr="Ταυτότητες και διαβατήρια - Οι τιμές και τι ισχύει για ανήλικους">
            <a:extLst>
              <a:ext uri="{FF2B5EF4-FFF2-40B4-BE49-F238E27FC236}">
                <a16:creationId xmlns:a16="http://schemas.microsoft.com/office/drawing/2014/main" id="{2DBEBCC7-3B56-E8A3-5E33-B49C3F718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421" y="334279"/>
            <a:ext cx="3512237" cy="1840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86999E-36C0-A340-E926-53C3A068E840}"/>
              </a:ext>
            </a:extLst>
          </p:cNvPr>
          <p:cNvSpPr txBox="1"/>
          <p:nvPr/>
        </p:nvSpPr>
        <p:spPr>
          <a:xfrm>
            <a:off x="6564107" y="4620623"/>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ταυτότητα και διαβατήριο</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4" name="Picture 2" descr="Cartoon Airport Stock Illustrations – 21,759 Cartoon Airport Stock  Illustrations, Vectors &amp; Clipart - Dreamstime">
            <a:extLst>
              <a:ext uri="{FF2B5EF4-FFF2-40B4-BE49-F238E27FC236}">
                <a16:creationId xmlns:a16="http://schemas.microsoft.com/office/drawing/2014/main" id="{46C584B1-ED07-BC6D-9A22-075F366D6F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476"/>
          <a:stretch>
            <a:fillRect/>
          </a:stretch>
        </p:blipFill>
        <p:spPr bwMode="auto">
          <a:xfrm>
            <a:off x="7686358" y="2566489"/>
            <a:ext cx="2143125" cy="1590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C312-142C-751D-ED9D-DD3A7FBB300F}"/>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D04978C-4C73-28D9-72C4-DD20B4558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A734508-ED07-D644-E59D-664C30C43271}"/>
              </a:ext>
            </a:extLst>
          </p:cNvPr>
          <p:cNvSpPr/>
          <p:nvPr/>
        </p:nvSpPr>
        <p:spPr>
          <a:xfrm>
            <a:off x="1338942" y="4223658"/>
            <a:ext cx="345149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κάρτα νοσηλείας</a:t>
            </a:r>
            <a:endParaRPr lang="el-CY" sz="3200" b="1" dirty="0"/>
          </a:p>
        </p:txBody>
      </p:sp>
      <p:pic>
        <p:nvPicPr>
          <p:cNvPr id="3074" name="Picture 2" descr="Do you need a medical card? OASIS can help. Text: &quot;Medical card needed&quot; to  99797427. Asylum seekers only.">
            <a:extLst>
              <a:ext uri="{FF2B5EF4-FFF2-40B4-BE49-F238E27FC236}">
                <a16:creationId xmlns:a16="http://schemas.microsoft.com/office/drawing/2014/main" id="{6A10A2CB-644F-9F78-6238-B8C63E4069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81" b="9357"/>
          <a:stretch>
            <a:fillRect/>
          </a:stretch>
        </p:blipFill>
        <p:spPr bwMode="auto">
          <a:xfrm>
            <a:off x="6096000" y="1036320"/>
            <a:ext cx="2269380" cy="187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1D8431-38EF-EC47-E496-D36E27B6D586}"/>
              </a:ext>
            </a:extLst>
          </p:cNvPr>
          <p:cNvSpPr txBox="1"/>
          <p:nvPr/>
        </p:nvSpPr>
        <p:spPr>
          <a:xfrm>
            <a:off x="6381227" y="3799841"/>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5" name="Εικόνα 4">
            <a:extLst>
              <a:ext uri="{FF2B5EF4-FFF2-40B4-BE49-F238E27FC236}">
                <a16:creationId xmlns:a16="http://schemas.microsoft.com/office/drawing/2014/main" id="{E4A2E0A7-CE01-4BA7-485C-E7AC4177FB4A}"/>
              </a:ext>
            </a:extLst>
          </p:cNvPr>
          <p:cNvPicPr>
            <a:picLocks noChangeAspect="1"/>
          </p:cNvPicPr>
          <p:nvPr/>
        </p:nvPicPr>
        <p:blipFill>
          <a:blip r:embed="rId4"/>
          <a:srcRect t="17839"/>
          <a:stretch>
            <a:fillRect/>
          </a:stretch>
        </p:blipFill>
        <p:spPr>
          <a:xfrm>
            <a:off x="8809161" y="388248"/>
            <a:ext cx="3075181" cy="278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740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DB295-FEC8-CDED-BD0E-A278288B4A4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CB89018-C689-12E5-3425-19D4681B5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854566A-0ECF-7B76-A730-5FD00553C79C}"/>
              </a:ext>
            </a:extLst>
          </p:cNvPr>
          <p:cNvSpPr/>
          <p:nvPr/>
        </p:nvSpPr>
        <p:spPr>
          <a:xfrm>
            <a:off x="1262743" y="4093029"/>
            <a:ext cx="345149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άδεια οδήγησης</a:t>
            </a:r>
            <a:endParaRPr lang="el-CY" sz="2800" b="1" dirty="0"/>
          </a:p>
        </p:txBody>
      </p:sp>
      <p:pic>
        <p:nvPicPr>
          <p:cNvPr id="2050" name="Picture 2" descr="Άδεια οδήγησης - Βικιπαίδεια">
            <a:extLst>
              <a:ext uri="{FF2B5EF4-FFF2-40B4-BE49-F238E27FC236}">
                <a16:creationId xmlns:a16="http://schemas.microsoft.com/office/drawing/2014/main" id="{B620415B-43BC-EA7E-33CD-C21C66768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920" y="1181085"/>
            <a:ext cx="2394857"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Η έκδοση αδειών οδήγησης για τους ενήλικες | Philenews">
            <a:extLst>
              <a:ext uri="{FF2B5EF4-FFF2-40B4-BE49-F238E27FC236}">
                <a16:creationId xmlns:a16="http://schemas.microsoft.com/office/drawing/2014/main" id="{D5989AD2-A23D-63C9-FF88-08279159B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246" y="951746"/>
            <a:ext cx="2964906" cy="2144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7895F3-4260-5CDC-B6F5-B511A6CC589B}"/>
              </a:ext>
            </a:extLst>
          </p:cNvPr>
          <p:cNvSpPr txBox="1"/>
          <p:nvPr/>
        </p:nvSpPr>
        <p:spPr>
          <a:xfrm>
            <a:off x="6442187" y="4029806"/>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9" name="Εικόνα 8">
            <a:extLst>
              <a:ext uri="{FF2B5EF4-FFF2-40B4-BE49-F238E27FC236}">
                <a16:creationId xmlns:a16="http://schemas.microsoft.com/office/drawing/2014/main" id="{E77AF90F-BEA7-A499-EFCD-43EDEAD2C11B}"/>
              </a:ext>
            </a:extLst>
          </p:cNvPr>
          <p:cNvPicPr>
            <a:picLocks noChangeAspect="1"/>
          </p:cNvPicPr>
          <p:nvPr/>
        </p:nvPicPr>
        <p:blipFill>
          <a:blip r:embed="rId5"/>
          <a:stretch>
            <a:fillRect/>
          </a:stretch>
        </p:blipFill>
        <p:spPr>
          <a:xfrm>
            <a:off x="8484076" y="2709853"/>
            <a:ext cx="2071688" cy="1090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45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BC5ED78-A720-DD63-301C-4A83AB565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F3641F3-536E-A5D0-89DF-2A7CD2CF8258}"/>
              </a:ext>
            </a:extLst>
          </p:cNvPr>
          <p:cNvSpPr/>
          <p:nvPr/>
        </p:nvSpPr>
        <p:spPr>
          <a:xfrm>
            <a:off x="1262743" y="3799841"/>
            <a:ext cx="277585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 πιστοποιητικό γέννησης </a:t>
            </a:r>
            <a:endParaRPr lang="el-CY" sz="2800" b="1" dirty="0"/>
          </a:p>
        </p:txBody>
      </p:sp>
      <p:pic>
        <p:nvPicPr>
          <p:cNvPr id="6" name="Εικόνα 5">
            <a:extLst>
              <a:ext uri="{FF2B5EF4-FFF2-40B4-BE49-F238E27FC236}">
                <a16:creationId xmlns:a16="http://schemas.microsoft.com/office/drawing/2014/main" id="{70178506-8698-0B5A-08BA-E3018ACA4D3B}"/>
              </a:ext>
            </a:extLst>
          </p:cNvPr>
          <p:cNvPicPr>
            <a:picLocks noChangeAspect="1"/>
          </p:cNvPicPr>
          <p:nvPr/>
        </p:nvPicPr>
        <p:blipFill>
          <a:blip r:embed="rId3"/>
          <a:srcRect l="30806" r="32017"/>
          <a:stretch>
            <a:fillRect/>
          </a:stretch>
        </p:blipFill>
        <p:spPr>
          <a:xfrm>
            <a:off x="6564107" y="728142"/>
            <a:ext cx="3403600" cy="3417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CD049062-C7D5-7A28-00FA-6E2B898A1070}"/>
              </a:ext>
            </a:extLst>
          </p:cNvPr>
          <p:cNvSpPr txBox="1"/>
          <p:nvPr/>
        </p:nvSpPr>
        <p:spPr>
          <a:xfrm>
            <a:off x="6564107" y="4724401"/>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2050" name="Picture 2" descr="ΕΥΧΕΤΗΡΙΑ ΚΑΡΤΑ ΓΕΝΝΗΣΗ ΑΓΟΡΙ: SO-6004 - Artom Graphics">
            <a:extLst>
              <a:ext uri="{FF2B5EF4-FFF2-40B4-BE49-F238E27FC236}">
                <a16:creationId xmlns:a16="http://schemas.microsoft.com/office/drawing/2014/main" id="{7C23D2CA-F319-9F21-C57A-F98D0FBB0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3519" y="728144"/>
            <a:ext cx="1584437" cy="1405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6D4AF3AD-B503-0566-E2AA-484498CF999D}"/>
              </a:ext>
            </a:extLst>
          </p:cNvPr>
          <p:cNvPicPr>
            <a:picLocks noChangeAspect="1"/>
          </p:cNvPicPr>
          <p:nvPr/>
        </p:nvPicPr>
        <p:blipFill>
          <a:blip r:embed="rId5"/>
          <a:stretch>
            <a:fillRect/>
          </a:stretch>
        </p:blipFill>
        <p:spPr>
          <a:xfrm>
            <a:off x="10383519" y="2536825"/>
            <a:ext cx="1584437" cy="1496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2" name="TextBox 1">
            <a:extLst>
              <a:ext uri="{FF2B5EF4-FFF2-40B4-BE49-F238E27FC236}">
                <a16:creationId xmlns:a16="http://schemas.microsoft.com/office/drawing/2014/main" id="{FDA5BAB9-C0A3-F8EB-3892-791918A65694}"/>
              </a:ext>
            </a:extLst>
          </p:cNvPr>
          <p:cNvSpPr txBox="1"/>
          <p:nvPr/>
        </p:nvSpPr>
        <p:spPr>
          <a:xfrm rot="12063301" flipV="1">
            <a:off x="8229599" y="947268"/>
            <a:ext cx="3698240" cy="369332"/>
          </a:xfrm>
          <a:prstGeom prst="rect">
            <a:avLst/>
          </a:prstGeom>
          <a:solidFill>
            <a:schemeClr val="accent2">
              <a:lumMod val="20000"/>
              <a:lumOff val="80000"/>
            </a:schemeClr>
          </a:solidFill>
        </p:spPr>
        <p:txBody>
          <a:bodyPr wrap="square">
            <a:spAutoFit/>
          </a:bodyPr>
          <a:lstStyle/>
          <a:p>
            <a:r>
              <a:rPr lang="el-GR" dirty="0"/>
              <a:t>Αλλαγή διεύθυνσης κατοικίας</a:t>
            </a:r>
          </a:p>
        </p:txBody>
      </p:sp>
      <p:sp>
        <p:nvSpPr>
          <p:cNvPr id="3" name="Rectangle 1">
            <a:extLst>
              <a:ext uri="{FF2B5EF4-FFF2-40B4-BE49-F238E27FC236}">
                <a16:creationId xmlns:a16="http://schemas.microsoft.com/office/drawing/2014/main" id="{D5F87981-01FF-9DE9-0545-46700A8B912D}"/>
              </a:ext>
            </a:extLst>
          </p:cNvPr>
          <p:cNvSpPr>
            <a:spLocks noChangeArrowheads="1"/>
          </p:cNvSpPr>
          <p:nvPr/>
        </p:nvSpPr>
        <p:spPr bwMode="auto">
          <a:xfrm>
            <a:off x="3110187" y="2114543"/>
            <a:ext cx="6968532" cy="42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l-GR" altLang="el-GR" dirty="0">
                <a:solidFill>
                  <a:srgbClr val="0A0A0A"/>
                </a:solidFill>
                <a:latin typeface="Google Sans"/>
              </a:rPr>
              <a:t>γ</a:t>
            </a:r>
            <a:r>
              <a:rPr kumimoji="0" lang="el-GR" altLang="el-GR" i="0" u="none" strike="noStrike" cap="none" normalizeH="0" baseline="0" dirty="0">
                <a:ln>
                  <a:noFill/>
                </a:ln>
                <a:solidFill>
                  <a:srgbClr val="0A0A0A"/>
                </a:solidFill>
                <a:effectLst/>
                <a:latin typeface="Google Sans"/>
              </a:rPr>
              <a:t>ραμματέας: Καλημέρα σας. Πώς μπορώ να σας βοηθήσω;</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Καλημέρα. Είμαι ο πατέρας του Νίκου Παπαδόπουλου από την </a:t>
            </a:r>
            <a:r>
              <a:rPr kumimoji="0" lang="en-US" altLang="el-GR" i="0" u="none" strike="noStrike" cap="none" normalizeH="0" baseline="0" dirty="0">
                <a:ln>
                  <a:noFill/>
                </a:ln>
                <a:solidFill>
                  <a:srgbClr val="0A0A0A"/>
                </a:solidFill>
                <a:effectLst/>
                <a:latin typeface="Google Sans"/>
              </a:rPr>
              <a:t>A</a:t>
            </a:r>
            <a:r>
              <a:rPr kumimoji="0" lang="el-GR" altLang="el-GR" i="0" u="none" strike="noStrike" cap="none" normalizeH="0" baseline="0" dirty="0">
                <a:ln>
                  <a:noFill/>
                </a:ln>
                <a:solidFill>
                  <a:srgbClr val="0A0A0A"/>
                </a:solidFill>
                <a:effectLst/>
                <a:latin typeface="Google Sans"/>
              </a:rPr>
              <a:t>' τάξη. Θέλω να δηλώσω τη νέα μας_____________.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Βεβαίως. Πότε μετακομίσατε;</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Μετακομίσαμε την προηγούμενη_______________.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Ωραία. Ποια είναι η νέα σας διεύθυνση και το_________;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Η διεύθυνση είναι οδός Νίκης 10, Τ.Κ. 2020, στον </a:t>
            </a:r>
            <a:r>
              <a:rPr kumimoji="0" lang="el-GR" altLang="el-GR" i="0" u="none" strike="noStrike" cap="none" normalizeH="0" baseline="0" dirty="0" err="1">
                <a:ln>
                  <a:noFill/>
                </a:ln>
                <a:solidFill>
                  <a:srgbClr val="0A0A0A"/>
                </a:solidFill>
                <a:effectLst/>
                <a:latin typeface="Google Sans"/>
              </a:rPr>
              <a:t>Στρόβολο</a:t>
            </a:r>
            <a:r>
              <a:rPr kumimoji="0" lang="el-GR" altLang="el-GR" i="0" u="none" strike="noStrike" cap="none" normalizeH="0" baseline="0" dirty="0">
                <a:ln>
                  <a:noFill/>
                </a:ln>
                <a:solidFill>
                  <a:srgbClr val="0A0A0A"/>
                </a:solidFill>
                <a:effectLst/>
                <a:latin typeface="Google Sans"/>
              </a:rPr>
              <a:t>. Το τηλέφωνο παραμένει το ίδιο.</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Έχετε μαζί σας κάποιο αποδεικτικό, για παράδειγμα έναν _______________τηλεφώνου ή ρεύματος;</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Ναι, ορίστε ένας λογαριασμός της CYTA.</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Τέλεια. Θα ενημερώσω αμέσως την καρτέλα του________.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Σας ευχαριστώ πολύ. Καλή συνέχεια.</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Παρακαλώ, γεια σας!</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1400" i="0" u="none" strike="noStrike" cap="none" normalizeH="0" baseline="0" dirty="0">
              <a:ln>
                <a:noFill/>
              </a:ln>
              <a:solidFill>
                <a:schemeClr val="tx1"/>
              </a:solidFill>
              <a:effectLst/>
            </a:endParaRPr>
          </a:p>
        </p:txBody>
      </p:sp>
      <p:pic>
        <p:nvPicPr>
          <p:cNvPr id="4" name="ElevenLabs_2026-05-02T05_33_56_Elias - Professional, confident &amp; warm_pvc_sp91_s50_sb75_v3">
            <a:hlinkClick r:id="" action="ppaction://media"/>
            <a:extLst>
              <a:ext uri="{FF2B5EF4-FFF2-40B4-BE49-F238E27FC236}">
                <a16:creationId xmlns:a16="http://schemas.microsoft.com/office/drawing/2014/main" id="{CE57A6F4-2F9D-46BF-1D79-C970EE266DC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296400" y="5587151"/>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B8610DF-392A-07F8-22E1-82243ED2FDA3}"/>
              </a:ext>
            </a:extLst>
          </p:cNvPr>
          <p:cNvSpPr>
            <a:spLocks noChangeArrowheads="1"/>
          </p:cNvSpPr>
          <p:nvPr/>
        </p:nvSpPr>
        <p:spPr bwMode="auto">
          <a:xfrm>
            <a:off x="3110187" y="2114543"/>
            <a:ext cx="6968532" cy="42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l-GR" altLang="el-GR" dirty="0">
                <a:solidFill>
                  <a:srgbClr val="0A0A0A"/>
                </a:solidFill>
                <a:latin typeface="Google Sans"/>
              </a:rPr>
              <a:t>γ</a:t>
            </a:r>
            <a:r>
              <a:rPr kumimoji="0" lang="el-GR" altLang="el-GR" i="0" u="none" strike="noStrike" cap="none" normalizeH="0" baseline="0" dirty="0">
                <a:ln>
                  <a:noFill/>
                </a:ln>
                <a:solidFill>
                  <a:srgbClr val="0A0A0A"/>
                </a:solidFill>
                <a:effectLst/>
                <a:latin typeface="Google Sans"/>
              </a:rPr>
              <a:t>ραμματέας: Καλημέρα σας. Πώς μπορώ να σας βοηθήσω;</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Καλημέρα. Είμαι ο πατέρας του Νίκου Παπαδόπουλου από την Α' τάξη. Θέλω να δηλώσω τη νέα μας </a:t>
            </a:r>
            <a:r>
              <a:rPr kumimoji="0" lang="el-GR" altLang="el-GR" b="1" i="0" u="none" strike="noStrike" cap="none" normalizeH="0" baseline="0" dirty="0">
                <a:ln>
                  <a:noFill/>
                </a:ln>
                <a:solidFill>
                  <a:srgbClr val="FF0000"/>
                </a:solidFill>
                <a:effectLst/>
                <a:latin typeface="Google Sans"/>
              </a:rPr>
              <a:t>διεύθυνση</a:t>
            </a:r>
            <a:r>
              <a:rPr kumimoji="0" lang="el-GR" altLang="el-GR" i="0" u="none" strike="noStrike" cap="none" normalizeH="0" baseline="0" dirty="0">
                <a:ln>
                  <a:noFill/>
                </a:ln>
                <a:solidFill>
                  <a:srgbClr val="0A0A0A"/>
                </a:solidFill>
                <a:effectLst/>
                <a:latin typeface="Google Sans"/>
              </a:rPr>
              <a:t>.</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Βεβαίως. Πότε μετακομίσατε;</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Μετακομίσαμε την προηγούμενη </a:t>
            </a:r>
            <a:r>
              <a:rPr kumimoji="0" lang="el-GR" altLang="el-GR" b="1" i="0" u="none" strike="noStrike" cap="none" normalizeH="0" baseline="0" dirty="0">
                <a:ln>
                  <a:noFill/>
                </a:ln>
                <a:solidFill>
                  <a:srgbClr val="FF0000"/>
                </a:solidFill>
                <a:effectLst/>
                <a:latin typeface="Google Sans"/>
              </a:rPr>
              <a:t>εβδομάδα</a:t>
            </a:r>
            <a:r>
              <a:rPr kumimoji="0" lang="el-GR" altLang="el-GR" i="0" u="none" strike="noStrike" cap="none" normalizeH="0" baseline="0" dirty="0">
                <a:ln>
                  <a:noFill/>
                </a:ln>
                <a:solidFill>
                  <a:srgbClr val="0A0A0A"/>
                </a:solidFill>
                <a:effectLst/>
                <a:latin typeface="Google Sans"/>
              </a:rPr>
              <a:t>.</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Ωραία. Ποια είναι η νέα σας διεύθυνση και το τηλέφωνο;</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Η διεύθυνση είναι οδός Νίκης 10, Τ.Κ. (ταχυδρομικός κώδικας) 2020, στον </a:t>
            </a:r>
            <a:r>
              <a:rPr kumimoji="0" lang="el-GR" altLang="el-GR" i="0" u="none" strike="noStrike" cap="none" normalizeH="0" baseline="0" dirty="0" err="1">
                <a:ln>
                  <a:noFill/>
                </a:ln>
                <a:solidFill>
                  <a:srgbClr val="0A0A0A"/>
                </a:solidFill>
                <a:effectLst/>
                <a:latin typeface="Google Sans"/>
              </a:rPr>
              <a:t>Στρόβολο</a:t>
            </a:r>
            <a:r>
              <a:rPr kumimoji="0" lang="el-GR" altLang="el-GR" i="0" u="none" strike="noStrike" cap="none" normalizeH="0" baseline="0" dirty="0">
                <a:ln>
                  <a:noFill/>
                </a:ln>
                <a:solidFill>
                  <a:srgbClr val="0A0A0A"/>
                </a:solidFill>
                <a:effectLst/>
                <a:latin typeface="Google Sans"/>
              </a:rPr>
              <a:t>. Το τηλέφωνο παραμένει το ίδιο.</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Έχετε μαζί σας κάποιο αποδεικτικό, για παράδειγμα έναν </a:t>
            </a:r>
            <a:r>
              <a:rPr kumimoji="0" lang="el-GR" altLang="el-GR" b="1" i="0" u="none" strike="noStrike" cap="none" normalizeH="0" baseline="0" dirty="0">
                <a:ln>
                  <a:noFill/>
                </a:ln>
                <a:solidFill>
                  <a:srgbClr val="FF0000"/>
                </a:solidFill>
                <a:effectLst/>
                <a:latin typeface="Google Sans"/>
              </a:rPr>
              <a:t>λογαριασμό</a:t>
            </a:r>
            <a:r>
              <a:rPr kumimoji="0" lang="el-GR" altLang="el-GR" i="0" u="none" strike="noStrike" cap="none" normalizeH="0" baseline="0" dirty="0">
                <a:ln>
                  <a:noFill/>
                </a:ln>
                <a:solidFill>
                  <a:srgbClr val="0A0A0A"/>
                </a:solidFill>
                <a:effectLst/>
                <a:latin typeface="Google Sans"/>
              </a:rPr>
              <a:t> τηλεφώνου ή ρεύματος;</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Ναι, ορίστε ένας λογαριασμός της CYTA.</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Τέλεια. Θα ενημερώσω αμέσως την </a:t>
            </a:r>
            <a:r>
              <a:rPr kumimoji="0" lang="el-GR" altLang="el-GR" b="1" i="0" u="none" strike="noStrike" cap="none" normalizeH="0" baseline="0" dirty="0">
                <a:ln>
                  <a:noFill/>
                </a:ln>
                <a:solidFill>
                  <a:srgbClr val="FF0000"/>
                </a:solidFill>
                <a:effectLst/>
                <a:latin typeface="Google Sans"/>
              </a:rPr>
              <a:t>καρτέλα</a:t>
            </a:r>
            <a:r>
              <a:rPr kumimoji="0" lang="el-GR" altLang="el-GR" i="0" u="none" strike="noStrike" cap="none" normalizeH="0" baseline="0" dirty="0">
                <a:ln>
                  <a:noFill/>
                </a:ln>
                <a:solidFill>
                  <a:srgbClr val="0A0A0A"/>
                </a:solidFill>
                <a:effectLst/>
                <a:latin typeface="Google Sans"/>
              </a:rPr>
              <a:t> του μαθητή.</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Σας ευχαριστώ πολύ. Καλή συνέχεια.</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Παρακαλώ, γεια σας!</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1400" i="0" u="none" strike="noStrike" cap="none" normalizeH="0" baseline="0" dirty="0">
              <a:ln>
                <a:noFill/>
              </a:ln>
              <a:solidFill>
                <a:schemeClr val="tx1"/>
              </a:solidFill>
              <a:effectLst/>
            </a:endParaRPr>
          </a:p>
        </p:txBody>
      </p:sp>
      <p:sp>
        <p:nvSpPr>
          <p:cNvPr id="6" name="TextBox 5">
            <a:extLst>
              <a:ext uri="{FF2B5EF4-FFF2-40B4-BE49-F238E27FC236}">
                <a16:creationId xmlns:a16="http://schemas.microsoft.com/office/drawing/2014/main" id="{318681B0-864E-D046-EEDF-1E8F2114ECDF}"/>
              </a:ext>
            </a:extLst>
          </p:cNvPr>
          <p:cNvSpPr txBox="1"/>
          <p:nvPr/>
        </p:nvSpPr>
        <p:spPr>
          <a:xfrm rot="12063301" flipV="1">
            <a:off x="8229599" y="947268"/>
            <a:ext cx="3698240" cy="369332"/>
          </a:xfrm>
          <a:prstGeom prst="rect">
            <a:avLst/>
          </a:prstGeom>
          <a:solidFill>
            <a:schemeClr val="accent2">
              <a:lumMod val="20000"/>
              <a:lumOff val="80000"/>
            </a:schemeClr>
          </a:solidFill>
        </p:spPr>
        <p:txBody>
          <a:bodyPr wrap="square">
            <a:spAutoFit/>
          </a:bodyPr>
          <a:lstStyle/>
          <a:p>
            <a:r>
              <a:rPr lang="el-GR" dirty="0"/>
              <a:t>Αλλαγή διεύθυνσης κατοικίας</a:t>
            </a:r>
          </a:p>
        </p:txBody>
      </p:sp>
    </p:spTree>
    <p:extLst>
      <p:ext uri="{BB962C8B-B14F-4D97-AF65-F5344CB8AC3E}">
        <p14:creationId xmlns:p14="http://schemas.microsoft.com/office/powerpoint/2010/main" val="74298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0371D9-0DE6-D5ED-1371-510A335B6EED}"/>
              </a:ext>
            </a:extLst>
          </p:cNvPr>
          <p:cNvSpPr txBox="1"/>
          <p:nvPr/>
        </p:nvSpPr>
        <p:spPr>
          <a:xfrm rot="798047">
            <a:off x="8125409" y="803142"/>
            <a:ext cx="3466032" cy="923330"/>
          </a:xfrm>
          <a:prstGeom prst="rect">
            <a:avLst/>
          </a:prstGeom>
          <a:solidFill>
            <a:schemeClr val="accent1">
              <a:lumMod val="20000"/>
              <a:lumOff val="80000"/>
            </a:schemeClr>
          </a:solidFill>
        </p:spPr>
        <p:txBody>
          <a:bodyPr wrap="square">
            <a:spAutoFit/>
          </a:bodyPr>
          <a:lstStyle/>
          <a:p>
            <a:r>
              <a:rPr lang="el-GR" dirty="0"/>
              <a:t>Απλά κείμενα έκφρασης παραπόνων για την εξόφληση ενός λογαριασμού</a:t>
            </a:r>
          </a:p>
        </p:txBody>
      </p:sp>
      <p:sp>
        <p:nvSpPr>
          <p:cNvPr id="7" name="TextBox 6">
            <a:extLst>
              <a:ext uri="{FF2B5EF4-FFF2-40B4-BE49-F238E27FC236}">
                <a16:creationId xmlns:a16="http://schemas.microsoft.com/office/drawing/2014/main" id="{53B6B505-883D-C1F9-4659-321BA90F21C0}"/>
              </a:ext>
            </a:extLst>
          </p:cNvPr>
          <p:cNvSpPr txBox="1"/>
          <p:nvPr/>
        </p:nvSpPr>
        <p:spPr>
          <a:xfrm>
            <a:off x="2946400" y="2718432"/>
            <a:ext cx="6096000" cy="1942198"/>
          </a:xfrm>
          <a:prstGeom prst="rect">
            <a:avLst/>
          </a:prstGeom>
          <a:noFill/>
        </p:spPr>
        <p:txBody>
          <a:bodyPr wrap="square">
            <a:spAutoFit/>
          </a:bodyPr>
          <a:lstStyle/>
          <a:p>
            <a:pPr algn="l">
              <a:lnSpc>
                <a:spcPts val="1800"/>
              </a:lnSpc>
              <a:buNone/>
            </a:pPr>
            <a:r>
              <a:rPr lang="el-GR" b="0" i="0" dirty="0">
                <a:solidFill>
                  <a:srgbClr val="0A0A0A"/>
                </a:solidFill>
                <a:effectLst/>
                <a:latin typeface="Google Sans"/>
              </a:rPr>
              <a:t>Αξιότιμοι κύριοι,</a:t>
            </a:r>
          </a:p>
          <a:p>
            <a:pPr algn="l">
              <a:lnSpc>
                <a:spcPts val="1800"/>
              </a:lnSpc>
              <a:buNone/>
            </a:pPr>
            <a:r>
              <a:rPr lang="el-GR" b="0" i="0" dirty="0">
                <a:solidFill>
                  <a:srgbClr val="0A0A0A"/>
                </a:solidFill>
                <a:effectLst/>
                <a:latin typeface="Google Sans"/>
              </a:rPr>
              <a:t>Ονομάζομαι </a:t>
            </a:r>
            <a:r>
              <a:rPr lang="el-GR" dirty="0">
                <a:solidFill>
                  <a:srgbClr val="0A0A0A"/>
                </a:solidFill>
                <a:latin typeface="Google Sans"/>
              </a:rPr>
              <a:t>Πέτρος Γεωργίου </a:t>
            </a:r>
            <a:r>
              <a:rPr lang="el-GR" b="0" i="0" dirty="0">
                <a:solidFill>
                  <a:srgbClr val="0A0A0A"/>
                </a:solidFill>
                <a:effectLst/>
                <a:latin typeface="Google Sans"/>
              </a:rPr>
              <a:t> και είμαι πελάτης σας. Έλαβα τον λογαριασμό για τον μήνα Μάρτιο και το ποσό είναι πολύ υψηλό (300 ευρώ). Συνήθως πληρώνω 100 ευρώ. Πιστεύω ότι υπάρχει κάποιο λάθος στην καταμέτρηση.</a:t>
            </a:r>
          </a:p>
          <a:p>
            <a:pPr algn="l">
              <a:lnSpc>
                <a:spcPts val="1800"/>
              </a:lnSpc>
              <a:buNone/>
            </a:pPr>
            <a:r>
              <a:rPr lang="el-GR" b="0" i="0" dirty="0">
                <a:solidFill>
                  <a:srgbClr val="0A0A0A"/>
                </a:solidFill>
                <a:effectLst/>
                <a:latin typeface="Google Sans"/>
              </a:rPr>
              <a:t>Παρακαλώ να ελέγξετε ξανά τον λογαριασμό μου.</a:t>
            </a:r>
          </a:p>
          <a:p>
            <a:pPr algn="l">
              <a:lnSpc>
                <a:spcPts val="1800"/>
              </a:lnSpc>
              <a:buNone/>
            </a:pPr>
            <a:r>
              <a:rPr lang="el-GR" b="0" i="0" dirty="0">
                <a:solidFill>
                  <a:srgbClr val="0A0A0A"/>
                </a:solidFill>
                <a:effectLst/>
                <a:latin typeface="Google Sans"/>
              </a:rPr>
              <a:t>Με εκτίμηση,</a:t>
            </a:r>
            <a:br>
              <a:rPr lang="el-GR" b="0" i="0" dirty="0">
                <a:solidFill>
                  <a:srgbClr val="0A0A0A"/>
                </a:solidFill>
                <a:effectLst/>
                <a:latin typeface="Google Sans"/>
              </a:rPr>
            </a:br>
            <a:r>
              <a:rPr lang="el-GR" dirty="0">
                <a:solidFill>
                  <a:srgbClr val="0A0A0A"/>
                </a:solidFill>
                <a:latin typeface="Google Sans"/>
              </a:rPr>
              <a:t>Πέτρος Γεωργίου </a:t>
            </a:r>
            <a:endParaRPr lang="el-GR" b="0" i="0" dirty="0">
              <a:solidFill>
                <a:srgbClr val="0A0A0A"/>
              </a:solidFill>
              <a:effectLst/>
              <a:latin typeface="Google Sans"/>
            </a:endParaRPr>
          </a:p>
        </p:txBody>
      </p:sp>
    </p:spTree>
    <p:extLst>
      <p:ext uri="{BB962C8B-B14F-4D97-AF65-F5344CB8AC3E}">
        <p14:creationId xmlns:p14="http://schemas.microsoft.com/office/powerpoint/2010/main" val="118201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30216"/>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B3C1CEEE-E340-FF83-A7E3-7872ECDD7564}"/>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4ECA7BB2-C591-B944-4C3D-99FD0CE0EECD}"/>
              </a:ext>
            </a:extLst>
          </p:cNvPr>
          <p:cNvSpPr>
            <a:spLocks noChangeArrowheads="1"/>
          </p:cNvSpPr>
          <p:nvPr/>
        </p:nvSpPr>
        <p:spPr bwMode="auto">
          <a:xfrm>
            <a:off x="2859755" y="2404564"/>
            <a:ext cx="8804184" cy="3170099"/>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Αξιότιμοι κύριοι,</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Έλαβα σήμερα τον __________ του νερού για τον μήνα Μάιο. Παρατήρησα ότι στο κάτω μέρος γράφει: «Πληρωτέο μέχρι 15______».</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Δυστυχώς, έλαβα τον λογαριασμό πολύ αργά, μόλις δύο μέρες πριν τη λήξη. Δεν προλαβαίνω να πάω στην __________ή να πληρώσω ηλεκτρονικά τόσο σύντομα. Επίσης, περιμένω τον __________μου στο τέλος του μήνα.</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Θέλω να ρωτήσω αν μπορώ να πληρώσω τον λογαριασμό στις 30 Μαΐου χωρίς____________. Παρακαλώ ενημερώστε με αν αυτό είναι δυνατόν.</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Με εκτίμηση,</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2000" dirty="0">
                <a:solidFill>
                  <a:srgbClr val="0A0A0A"/>
                </a:solidFill>
                <a:latin typeface="+mn-lt"/>
              </a:rPr>
              <a:t>Μαρία Γεωργίου</a:t>
            </a:r>
            <a:endParaRPr kumimoji="0" lang="el-GR" altLang="el-GR" sz="2000" i="0" u="none" strike="noStrike" cap="none" normalizeH="0" baseline="0" dirty="0">
              <a:ln>
                <a:noFill/>
              </a:ln>
              <a:solidFill>
                <a:schemeClr val="tx1"/>
              </a:solidFill>
              <a:effectLst/>
              <a:latin typeface="+mn-lt"/>
            </a:endParaRPr>
          </a:p>
        </p:txBody>
      </p:sp>
      <p:sp>
        <p:nvSpPr>
          <p:cNvPr id="9" name="Rectangle 1">
            <a:extLst>
              <a:ext uri="{FF2B5EF4-FFF2-40B4-BE49-F238E27FC236}">
                <a16:creationId xmlns:a16="http://schemas.microsoft.com/office/drawing/2014/main" id="{84D1C010-F33A-1B8B-8586-19A8C4954C03}"/>
              </a:ext>
            </a:extLst>
          </p:cNvPr>
          <p:cNvSpPr>
            <a:spLocks noChangeArrowheads="1"/>
          </p:cNvSpPr>
          <p:nvPr/>
        </p:nvSpPr>
        <p:spPr bwMode="auto">
          <a:xfrm>
            <a:off x="2859755" y="1520351"/>
            <a:ext cx="8804184" cy="400110"/>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l-GR" altLang="el-GR" sz="2000" dirty="0">
                <a:solidFill>
                  <a:srgbClr val="0A0A0A"/>
                </a:solidFill>
              </a:rPr>
              <a:t>μισθό/λογαριασμό/πρόστιμο/τράπεζα/Μαΐου </a:t>
            </a:r>
            <a:endParaRPr lang="el-GR" altLang="el-GR" sz="2000" dirty="0"/>
          </a:p>
        </p:txBody>
      </p:sp>
      <p:sp>
        <p:nvSpPr>
          <p:cNvPr id="3" name="TextBox 2">
            <a:extLst>
              <a:ext uri="{FF2B5EF4-FFF2-40B4-BE49-F238E27FC236}">
                <a16:creationId xmlns:a16="http://schemas.microsoft.com/office/drawing/2014/main" id="{112D1DCB-2AC5-134B-99EF-D45B5109DFE0}"/>
              </a:ext>
            </a:extLst>
          </p:cNvPr>
          <p:cNvSpPr txBox="1"/>
          <p:nvPr/>
        </p:nvSpPr>
        <p:spPr>
          <a:xfrm rot="917470">
            <a:off x="8689313" y="420932"/>
            <a:ext cx="3278974" cy="646331"/>
          </a:xfrm>
          <a:prstGeom prst="rect">
            <a:avLst/>
          </a:prstGeom>
          <a:solidFill>
            <a:schemeClr val="accent4">
              <a:lumMod val="20000"/>
              <a:lumOff val="80000"/>
            </a:schemeClr>
          </a:solidFill>
        </p:spPr>
        <p:txBody>
          <a:bodyPr wrap="square">
            <a:spAutoFit/>
          </a:bodyPr>
          <a:lstStyle/>
          <a:p>
            <a:r>
              <a:rPr lang="el-GR" i="0" dirty="0">
                <a:effectLst/>
                <a:latin typeface="Arial" panose="020B0604020202020204" pitchFamily="34" charset="0"/>
              </a:rPr>
              <a:t>Αποστολή  μηνύματος ηλεκτρονικού ταχυδρομείου </a:t>
            </a:r>
            <a:endParaRPr lang="el-GR" dirty="0"/>
          </a:p>
        </p:txBody>
      </p:sp>
    </p:spTree>
    <p:extLst>
      <p:ext uri="{BB962C8B-B14F-4D97-AF65-F5344CB8AC3E}">
        <p14:creationId xmlns:p14="http://schemas.microsoft.com/office/powerpoint/2010/main" val="361788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971D-3E06-F24E-756F-263323C2A40E}"/>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5F1E401-1DA7-C405-1EBB-2F3D974A883D}"/>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90FC323C-70E2-0AF2-4DA0-67508383F7DA}"/>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11C5E5F4-14E8-0E8C-C260-19F2CAF04D23}"/>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A0BBC49E-5376-AF05-A861-784C13EE8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892E410F-56AE-E85F-54D4-2F500005186F}"/>
              </a:ext>
            </a:extLst>
          </p:cNvPr>
          <p:cNvSpPr>
            <a:spLocks noChangeArrowheads="1"/>
          </p:cNvSpPr>
          <p:nvPr/>
        </p:nvSpPr>
        <p:spPr bwMode="auto">
          <a:xfrm>
            <a:off x="2859755" y="2404564"/>
            <a:ext cx="8804184" cy="3170099"/>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Αξιότιμοι κύριοι,</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Έλαβα σήμερα τον </a:t>
            </a:r>
            <a:r>
              <a:rPr kumimoji="0" lang="el-GR" altLang="el-GR" sz="2000" b="1" i="0" u="none" strike="noStrike" cap="none" normalizeH="0" baseline="0" dirty="0">
                <a:ln>
                  <a:noFill/>
                </a:ln>
                <a:solidFill>
                  <a:srgbClr val="FF0000"/>
                </a:solidFill>
                <a:effectLst/>
                <a:latin typeface="+mn-lt"/>
              </a:rPr>
              <a:t>λογαριασμό</a:t>
            </a:r>
            <a:r>
              <a:rPr kumimoji="0" lang="el-GR" altLang="el-GR" sz="2000" i="0" u="none" strike="noStrike" cap="none" normalizeH="0" baseline="0" dirty="0">
                <a:ln>
                  <a:noFill/>
                </a:ln>
                <a:solidFill>
                  <a:srgbClr val="0A0A0A"/>
                </a:solidFill>
                <a:effectLst/>
                <a:latin typeface="+mn-lt"/>
              </a:rPr>
              <a:t> του νερού για τον μήνα Μάιο. Παρατήρησα ότι στο κάτω μέρος γράφει: «Πληρωτέο μέχρι 15 </a:t>
            </a:r>
            <a:r>
              <a:rPr kumimoji="0" lang="el-GR" altLang="el-GR" sz="2000" b="1" i="0" u="none" strike="noStrike" cap="none" normalizeH="0" baseline="0" dirty="0">
                <a:ln>
                  <a:noFill/>
                </a:ln>
                <a:solidFill>
                  <a:srgbClr val="FF0000"/>
                </a:solidFill>
                <a:effectLst/>
                <a:latin typeface="+mn-lt"/>
              </a:rPr>
              <a:t>Μαΐου</a:t>
            </a:r>
            <a:r>
              <a:rPr kumimoji="0" lang="el-GR" altLang="el-GR" sz="2000" i="0" u="none" strike="noStrike" cap="none" normalizeH="0" baseline="0" dirty="0">
                <a:ln>
                  <a:noFill/>
                </a:ln>
                <a:solidFill>
                  <a:srgbClr val="0A0A0A"/>
                </a:solidFill>
                <a:effectLst/>
                <a:latin typeface="+mn-lt"/>
              </a:rPr>
              <a:t>».</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Δυστυχώς, έλαβα τον λογαριασμό πολύ αργά, μόλις δύο μέρες πριν τη λήξη. Δεν προλαβαίνω να πάω στην </a:t>
            </a:r>
            <a:r>
              <a:rPr kumimoji="0" lang="el-GR" altLang="el-GR" sz="2000" b="1" i="0" u="none" strike="noStrike" cap="none" normalizeH="0" baseline="0" dirty="0">
                <a:ln>
                  <a:noFill/>
                </a:ln>
                <a:solidFill>
                  <a:srgbClr val="FF0000"/>
                </a:solidFill>
                <a:effectLst/>
                <a:latin typeface="+mn-lt"/>
              </a:rPr>
              <a:t>τράπεζα</a:t>
            </a:r>
            <a:r>
              <a:rPr kumimoji="0" lang="el-GR" altLang="el-GR" sz="2000" i="0" u="none" strike="noStrike" cap="none" normalizeH="0" baseline="0" dirty="0">
                <a:ln>
                  <a:noFill/>
                </a:ln>
                <a:solidFill>
                  <a:srgbClr val="0A0A0A"/>
                </a:solidFill>
                <a:effectLst/>
                <a:latin typeface="+mn-lt"/>
              </a:rPr>
              <a:t> ή να πληρώσω ηλεκτρονικά τόσο σύντομα. Επίσης, περιμένω τον </a:t>
            </a:r>
            <a:r>
              <a:rPr kumimoji="0" lang="el-GR" altLang="el-GR" sz="2000" b="1" i="0" u="none" strike="noStrike" cap="none" normalizeH="0" baseline="0" dirty="0">
                <a:ln>
                  <a:noFill/>
                </a:ln>
                <a:solidFill>
                  <a:srgbClr val="FF0000"/>
                </a:solidFill>
                <a:effectLst/>
                <a:latin typeface="+mn-lt"/>
              </a:rPr>
              <a:t>μισθό</a:t>
            </a:r>
            <a:r>
              <a:rPr kumimoji="0" lang="el-GR" altLang="el-GR" sz="2000" i="0" u="none" strike="noStrike" cap="none" normalizeH="0" baseline="0" dirty="0">
                <a:ln>
                  <a:noFill/>
                </a:ln>
                <a:solidFill>
                  <a:srgbClr val="0A0A0A"/>
                </a:solidFill>
                <a:effectLst/>
                <a:latin typeface="+mn-lt"/>
              </a:rPr>
              <a:t> μου στο τέλος του μήνα.</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Θέλω να ρωτήσω αν μπορώ να πληρώσω τον λογαριασμό στις 30 Μαΐου χωρίς </a:t>
            </a:r>
            <a:r>
              <a:rPr kumimoji="0" lang="el-GR" altLang="el-GR" sz="2000" b="1" i="0" u="none" strike="noStrike" cap="none" normalizeH="0" baseline="0" dirty="0">
                <a:ln>
                  <a:noFill/>
                </a:ln>
                <a:solidFill>
                  <a:srgbClr val="FF0000"/>
                </a:solidFill>
                <a:effectLst/>
                <a:latin typeface="+mn-lt"/>
              </a:rPr>
              <a:t>πρόστιμο</a:t>
            </a:r>
            <a:r>
              <a:rPr kumimoji="0" lang="el-GR" altLang="el-GR" sz="2000" i="0" u="none" strike="noStrike" cap="none" normalizeH="0" baseline="0" dirty="0">
                <a:ln>
                  <a:noFill/>
                </a:ln>
                <a:solidFill>
                  <a:srgbClr val="0A0A0A"/>
                </a:solidFill>
                <a:effectLst/>
                <a:latin typeface="+mn-lt"/>
              </a:rPr>
              <a:t>. Παρακαλώ ενημερώστε με αν αυτό είναι δυνατόν.</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Με εκτίμηση,</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2000" dirty="0">
                <a:solidFill>
                  <a:srgbClr val="0A0A0A"/>
                </a:solidFill>
                <a:latin typeface="+mn-lt"/>
              </a:rPr>
              <a:t>Μαρία Γεωργίου</a:t>
            </a:r>
            <a:endParaRPr kumimoji="0" lang="el-GR" altLang="el-GR" sz="200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51236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213D-D02E-F65B-D183-2275141033B6}"/>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039F1018-2561-948F-EC5E-B444C0E290D9}"/>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40F30DB5-9FD8-8058-1415-4492D6B3CA20}"/>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5D65C601-0F9D-62B5-37B1-3C9176ECE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40A6977-E054-6B96-811B-FC02D10ECA95}"/>
              </a:ext>
            </a:extLst>
          </p:cNvPr>
          <p:cNvSpPr>
            <a:spLocks noChangeArrowheads="1"/>
          </p:cNvSpPr>
          <p:nvPr/>
        </p:nvSpPr>
        <p:spPr bwMode="auto">
          <a:xfrm>
            <a:off x="7376160" y="1253248"/>
            <a:ext cx="4587499" cy="400110"/>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l-GR" altLang="el-GR" sz="2000" b="1" dirty="0">
                <a:solidFill>
                  <a:srgbClr val="FF0000"/>
                </a:solidFill>
                <a:latin typeface="+mn-lt"/>
              </a:rPr>
              <a:t>συμβόλαιο/μήνα/ανανέωση/εβδομάδα</a:t>
            </a:r>
            <a:endParaRPr lang="el-GR" altLang="el-GR" sz="2000" b="1" dirty="0">
              <a:solidFill>
                <a:srgbClr val="FF0000"/>
              </a:solidFill>
            </a:endParaRPr>
          </a:p>
        </p:txBody>
      </p:sp>
      <p:pic>
        <p:nvPicPr>
          <p:cNvPr id="1026" name="Picture 2" descr="People talking phone - 666 χιλιάδες εικόνες, εικονογραφήσεις και  φωτογραφίες στοκ χωρίς δικαιώματα | Shutterstock">
            <a:extLst>
              <a:ext uri="{FF2B5EF4-FFF2-40B4-BE49-F238E27FC236}">
                <a16:creationId xmlns:a16="http://schemas.microsoft.com/office/drawing/2014/main" id="{DB333FEA-AC60-1749-4469-2E2183236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33"/>
          <a:stretch>
            <a:fillRect/>
          </a:stretch>
        </p:blipFill>
        <p:spPr bwMode="auto">
          <a:xfrm>
            <a:off x="6322650" y="4197985"/>
            <a:ext cx="3714750" cy="2364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Φυσαλίδα ομιλίας: Ορθογώνιο με στρογγυλεμένες γωνίες 3">
            <a:extLst>
              <a:ext uri="{FF2B5EF4-FFF2-40B4-BE49-F238E27FC236}">
                <a16:creationId xmlns:a16="http://schemas.microsoft.com/office/drawing/2014/main" id="{01299296-23AE-61A0-8CB3-7DEF4392DF6B}"/>
              </a:ext>
            </a:extLst>
          </p:cNvPr>
          <p:cNvSpPr/>
          <p:nvPr/>
        </p:nvSpPr>
        <p:spPr>
          <a:xfrm rot="20197473">
            <a:off x="3759091" y="1992142"/>
            <a:ext cx="4175760" cy="2975529"/>
          </a:xfrm>
          <a:prstGeom prst="wedgeRoundRectCallou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l-GR" altLang="el-GR" sz="1600" dirty="0">
                <a:solidFill>
                  <a:srgbClr val="0A0A0A"/>
                </a:solidFill>
              </a:rPr>
              <a:t>Κοίταξα τα έγγραφά μου σήμερα και είδα ότι η άδεια παραμονής χρειάζεται_________.</a:t>
            </a:r>
            <a:endParaRPr lang="el-GR" altLang="el-GR" sz="1600" dirty="0">
              <a:solidFill>
                <a:schemeClr val="tx1"/>
              </a:solidFill>
            </a:endParaRPr>
          </a:p>
          <a:p>
            <a:pPr lvl="0" eaLnBrk="0" fontAlgn="base" hangingPunct="0">
              <a:spcBef>
                <a:spcPct val="0"/>
              </a:spcBef>
              <a:spcAft>
                <a:spcPct val="0"/>
              </a:spcAft>
            </a:pPr>
            <a:r>
              <a:rPr lang="el-GR" altLang="el-GR" sz="1600" dirty="0">
                <a:solidFill>
                  <a:srgbClr val="0A0A0A"/>
                </a:solidFill>
              </a:rPr>
              <a:t>Η τωρινή μου άδεια λήγει τον επόμενο ______. Για αυτόν τον λόγο, πρέπει να πάω στο Τμήμα Μετανάστευσης την επόμενη_______. Χρειάζομαι μερικά χαρτιά από εσάς, όπως το νέο ____________, για να τα καταθέσω στην αίτησή μου.</a:t>
            </a:r>
            <a:endParaRPr lang="el-GR" altLang="el-GR" sz="1600" dirty="0">
              <a:solidFill>
                <a:schemeClr val="tx1"/>
              </a:solidFill>
            </a:endParaRPr>
          </a:p>
          <a:p>
            <a:pPr algn="ctr"/>
            <a:endParaRPr lang="el-GR" dirty="0"/>
          </a:p>
        </p:txBody>
      </p:sp>
    </p:spTree>
    <p:extLst>
      <p:ext uri="{BB962C8B-B14F-4D97-AF65-F5344CB8AC3E}">
        <p14:creationId xmlns:p14="http://schemas.microsoft.com/office/powerpoint/2010/main" val="1869352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359</TotalTime>
  <Words>1076</Words>
  <Application>Microsoft Office PowerPoint</Application>
  <PresentationFormat>Ευρεία οθόνη</PresentationFormat>
  <Paragraphs>125</Paragraphs>
  <Slides>26</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26</vt:i4>
      </vt:variant>
    </vt:vector>
  </HeadingPairs>
  <TitlesOfParts>
    <vt:vector size="33" baseType="lpstr">
      <vt:lpstr>Aptos</vt:lpstr>
      <vt:lpstr>Arial</vt:lpstr>
      <vt:lpstr>Calibri</vt:lpstr>
      <vt:lpstr>Calibri Light</vt:lpstr>
      <vt:lpstr>Google Sans</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95</cp:revision>
  <dcterms:created xsi:type="dcterms:W3CDTF">2025-05-12T06:17:38Z</dcterms:created>
  <dcterms:modified xsi:type="dcterms:W3CDTF">2026-07-03T07:03:58Z</dcterms:modified>
</cp:coreProperties>
</file>